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76" r:id="rId3"/>
    <p:sldId id="257" r:id="rId4"/>
    <p:sldId id="278" r:id="rId5"/>
    <p:sldId id="258" r:id="rId6"/>
    <p:sldId id="259" r:id="rId7"/>
    <p:sldId id="260" r:id="rId8"/>
    <p:sldId id="261" r:id="rId9"/>
    <p:sldId id="262" r:id="rId10"/>
    <p:sldId id="263" r:id="rId11"/>
    <p:sldId id="264" r:id="rId12"/>
    <p:sldId id="265" r:id="rId13"/>
    <p:sldId id="266" r:id="rId14"/>
    <p:sldId id="275"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667" autoAdjust="0"/>
  </p:normalViewPr>
  <p:slideViewPr>
    <p:cSldViewPr snapToGrid="0">
      <p:cViewPr varScale="1">
        <p:scale>
          <a:sx n="60" d="100"/>
          <a:sy n="60" d="100"/>
        </p:scale>
        <p:origin x="11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4DCA22-E86F-4482-8754-53D17314F114}" type="datetimeFigureOut">
              <a:rPr lang="en-US" smtClean="0"/>
              <a:t>6/26/2024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C5743A-1358-4CB8-A010-51B279CFB15C}" type="slidenum">
              <a:rPr lang="en-US" smtClean="0"/>
              <a:t>‹#›</a:t>
            </a:fld>
            <a:endParaRPr lang="en-US"/>
          </a:p>
        </p:txBody>
      </p:sp>
    </p:spTree>
    <p:extLst>
      <p:ext uri="{BB962C8B-B14F-4D97-AF65-F5344CB8AC3E}">
        <p14:creationId xmlns:p14="http://schemas.microsoft.com/office/powerpoint/2010/main" val="1262103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Introduction </a:t>
            </a:r>
            <a:endParaRPr lang="en-US" sz="1800" b="1" kern="0" dirty="0">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Effective communication skills are crucial in every workplace in order to drive success by improving client satisfaction, teamwork and organisational productivity </a:t>
            </a:r>
            <a:r>
              <a:rPr lang="en-US" sz="1800" dirty="0">
                <a:effectLst/>
                <a:latin typeface="Times New Roman" panose="02020603050405020304" pitchFamily="18" charset="0"/>
                <a:ea typeface="Times New Roman" panose="02020603050405020304" pitchFamily="18" charset="0"/>
              </a:rPr>
              <a:t>(McKay, 2019)</a:t>
            </a:r>
            <a:r>
              <a:rPr lang="en-GB" sz="1800" dirty="0">
                <a:effectLst/>
                <a:latin typeface="Times New Roman" panose="02020603050405020304" pitchFamily="18" charset="0"/>
                <a:ea typeface="Times New Roman" panose="02020603050405020304" pitchFamily="18" charset="0"/>
              </a:rPr>
              <a:t>. This particular presentation will discuss many crucial aspects of effective communication skills along with different communication techniques and their effect in the workplace setting. Several key aspects also will be addressed in this presentation regarding the importance of effective communication in professional success. It will examine some crucial skills such as empathy and active listening together with their real-world application. Lastly, this presentation will demonstrate the way effective communication skills improve the collaboration efforts and help the organisation to achieve success. </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5</a:t>
            </a:fld>
            <a:endParaRPr lang="en-US"/>
          </a:p>
        </p:txBody>
      </p:sp>
    </p:spTree>
    <p:extLst>
      <p:ext uri="{BB962C8B-B14F-4D97-AF65-F5344CB8AC3E}">
        <p14:creationId xmlns:p14="http://schemas.microsoft.com/office/powerpoint/2010/main" val="30557232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Importance of Communication Skills </a:t>
            </a:r>
            <a:endParaRPr lang="en-US" sz="1800" b="1" kern="0" dirty="0">
              <a:effectLst/>
              <a:latin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Importance of effective communication and their impact</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Communication skills are essential for achieving success in the working environment as they help in effective and clear information exchange among all the employees </a:t>
            </a:r>
            <a:r>
              <a:rPr lang="en-US" sz="1800" dirty="0">
                <a:effectLst/>
                <a:latin typeface="Times New Roman" panose="02020603050405020304" pitchFamily="18" charset="0"/>
                <a:ea typeface="Times New Roman" panose="02020603050405020304" pitchFamily="18" charset="0"/>
              </a:rPr>
              <a:t>(Brower, 2024)</a:t>
            </a:r>
            <a:r>
              <a:rPr lang="en-GB" sz="1800" dirty="0">
                <a:effectLst/>
                <a:latin typeface="Times New Roman" panose="02020603050405020304" pitchFamily="18" charset="0"/>
                <a:ea typeface="Times New Roman" panose="02020603050405020304" pitchFamily="18" charset="0"/>
              </a:rPr>
              <a:t>. Effective communication skills allow us to make informed decisions, resolve conflicts and build relationships. Excellent communication capabilities allow individuals to deliver feedback and ideas constructively while ensuring a well alignment between organisational goals and team members </a:t>
            </a:r>
            <a:r>
              <a:rPr lang="en-US" sz="1800" dirty="0">
                <a:effectLst/>
                <a:latin typeface="Times New Roman" panose="02020603050405020304" pitchFamily="18" charset="0"/>
                <a:ea typeface="Times New Roman" panose="02020603050405020304" pitchFamily="18" charset="0"/>
              </a:rPr>
              <a:t>(Harris, 2022)</a:t>
            </a:r>
            <a:r>
              <a:rPr lang="en-GB" sz="1800" dirty="0">
                <a:effectLst/>
                <a:latin typeface="Times New Roman" panose="02020603050405020304" pitchFamily="18" charset="0"/>
                <a:ea typeface="Times New Roman" panose="02020603050405020304" pitchFamily="18" charset="0"/>
              </a:rPr>
              <a:t>. It also significantly improves teamwork and organisational productivity. Ongoing feedback and clear instructions can easily reduce the misunderstanding and errors while ensuring efficient compilation of tasks.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6</a:t>
            </a:fld>
            <a:endParaRPr lang="en-US"/>
          </a:p>
        </p:txBody>
      </p:sp>
    </p:spTree>
    <p:extLst>
      <p:ext uri="{BB962C8B-B14F-4D97-AF65-F5344CB8AC3E}">
        <p14:creationId xmlns:p14="http://schemas.microsoft.com/office/powerpoint/2010/main" val="367005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Real-world application</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Good communication skills are highly beneficial in the professional settings as it helps to achieve remarkable outcomes in the organisation </a:t>
            </a:r>
            <a:r>
              <a:rPr lang="en-US" sz="1800" dirty="0">
                <a:effectLst/>
                <a:latin typeface="Times New Roman" panose="02020603050405020304" pitchFamily="18" charset="0"/>
                <a:ea typeface="Times New Roman" panose="02020603050405020304" pitchFamily="18" charset="0"/>
              </a:rPr>
              <a:t>(Wells, 2024)</a:t>
            </a:r>
            <a:r>
              <a:rPr lang="en-GB" sz="1800" dirty="0">
                <a:effectLst/>
                <a:latin typeface="Times New Roman" panose="02020603050405020304" pitchFamily="18" charset="0"/>
                <a:ea typeface="Times New Roman" panose="02020603050405020304" pitchFamily="18" charset="0"/>
              </a:rPr>
              <a:t>. For example, an individual who is assigned in a project manager role needs to provide regular updates regarding any changes or project progression to the assigned team. Effective communication will play a crucial role in this context as it will help to prevent all the potential issues during project progression and make sure that project stays in its track </a:t>
            </a:r>
            <a:r>
              <a:rPr lang="en-US" sz="1800" dirty="0">
                <a:effectLst/>
                <a:latin typeface="Times New Roman" panose="02020603050405020304" pitchFamily="18" charset="0"/>
                <a:ea typeface="Times New Roman" panose="02020603050405020304" pitchFamily="18" charset="0"/>
              </a:rPr>
              <a:t>(Hatch, 2021)</a:t>
            </a:r>
            <a:r>
              <a:rPr lang="en-GB" sz="1800" dirty="0">
                <a:effectLst/>
                <a:latin typeface="Times New Roman" panose="02020603050405020304" pitchFamily="18" charset="0"/>
                <a:ea typeface="Times New Roman" panose="02020603050405020304" pitchFamily="18" charset="0"/>
              </a:rPr>
              <a:t>. A customer service who is responsible to clearly communicate and actively listen to all the clients’ complaints for enhancing the satisfaction level of clients. </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7</a:t>
            </a:fld>
            <a:endParaRPr lang="en-US"/>
          </a:p>
        </p:txBody>
      </p:sp>
    </p:spTree>
    <p:extLst>
      <p:ext uri="{BB962C8B-B14F-4D97-AF65-F5344CB8AC3E}">
        <p14:creationId xmlns:p14="http://schemas.microsoft.com/office/powerpoint/2010/main" val="105014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Essential Communication Skills</a:t>
            </a:r>
            <a:endParaRPr lang="en-US" sz="1800" b="1" kern="0" dirty="0">
              <a:effectLst/>
              <a:latin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Active listening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This is one of the most important communication skills that mainly involves effectively understanding what other people are currently saying </a:t>
            </a:r>
            <a:r>
              <a:rPr lang="en-US" sz="1800" dirty="0">
                <a:effectLst/>
                <a:latin typeface="Times New Roman" panose="02020603050405020304" pitchFamily="18" charset="0"/>
                <a:ea typeface="Times New Roman" panose="02020603050405020304" pitchFamily="18" charset="0"/>
              </a:rPr>
              <a:t>(Benjamin, 2024)</a:t>
            </a:r>
            <a:r>
              <a:rPr lang="en-GB" sz="1800" dirty="0">
                <a:effectLst/>
                <a:latin typeface="Times New Roman" panose="02020603050405020304" pitchFamily="18" charset="0"/>
                <a:ea typeface="Times New Roman" panose="02020603050405020304" pitchFamily="18" charset="0"/>
              </a:rPr>
              <a:t>. It also helps the person to respond very thoughtfully to other people by comprehending all the messages of others. For example, during team meetings of sales teams active listing will ensure that team members understand the needs of the clients to provide outstanding solutions that can improve client’s satisfaction.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Clarity in communication </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Clear communication will be another important capability that contributes in productivity boosting, preventing misunderstanding and eliminates ambiguity </a:t>
            </a:r>
            <a:r>
              <a:rPr lang="en-US" sz="1800" dirty="0">
                <a:effectLst/>
                <a:latin typeface="Times New Roman" panose="02020603050405020304" pitchFamily="18" charset="0"/>
                <a:ea typeface="Times New Roman" panose="02020603050405020304" pitchFamily="18" charset="0"/>
              </a:rPr>
              <a:t>(McFarlin, 2024)</a:t>
            </a:r>
            <a:r>
              <a:rPr lang="en-GB" sz="1800" dirty="0">
                <a:effectLst/>
                <a:latin typeface="Times New Roman" panose="02020603050405020304" pitchFamily="18" charset="0"/>
                <a:ea typeface="Times New Roman" panose="02020603050405020304" pitchFamily="18" charset="0"/>
              </a:rPr>
              <a:t>. A project manager is responsible for project briefing to team members where providing concise instruction will play a big part in ensuring clearly defined project objectives, members roles and deadlines. It is also going to assure the timely delivery of the project and develop efficient collaboration.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8</a:t>
            </a:fld>
            <a:endParaRPr lang="en-US"/>
          </a:p>
        </p:txBody>
      </p:sp>
    </p:spTree>
    <p:extLst>
      <p:ext uri="{BB962C8B-B14F-4D97-AF65-F5344CB8AC3E}">
        <p14:creationId xmlns:p14="http://schemas.microsoft.com/office/powerpoint/2010/main" val="2388527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Adaptability and empathy</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Empathy skills are a very essential skill for understanding all the different emotions and perspectives of diverse team members in order to foster an outstanding supporting workplace </a:t>
            </a:r>
            <a:r>
              <a:rPr lang="en-US" sz="1800" dirty="0">
                <a:effectLst/>
                <a:latin typeface="Times New Roman" panose="02020603050405020304" pitchFamily="18" charset="0"/>
                <a:ea typeface="Times New Roman" panose="02020603050405020304" pitchFamily="18" charset="0"/>
              </a:rPr>
              <a:t>(Bianca, 2024)</a:t>
            </a:r>
            <a:r>
              <a:rPr lang="en-GB" sz="1800" dirty="0">
                <a:effectLst/>
                <a:latin typeface="Times New Roman" panose="02020603050405020304" pitchFamily="18" charset="0"/>
                <a:ea typeface="Times New Roman" panose="02020603050405020304" pitchFamily="18" charset="0"/>
              </a:rPr>
              <a:t>. For example, it will allow a team leader to understand all the personal problems they are currently facing. Through showing empathy by utilising some supportive dialogue team leaders will be able to improve those team members more and manage their productivity and performance. Adaptability on the other hand, helps an individual to modify their communication style in order to match a diverse audience </a:t>
            </a:r>
            <a:r>
              <a:rPr lang="en-US" sz="1800" dirty="0">
                <a:effectLst/>
                <a:latin typeface="Times New Roman" panose="02020603050405020304" pitchFamily="18" charset="0"/>
                <a:ea typeface="Times New Roman" panose="02020603050405020304" pitchFamily="18" charset="0"/>
              </a:rPr>
              <a:t>(Page, 2024)</a:t>
            </a:r>
            <a:r>
              <a:rPr lang="en-GB" sz="1800" dirty="0">
                <a:effectLst/>
                <a:latin typeface="Times New Roman" panose="02020603050405020304" pitchFamily="18" charset="0"/>
                <a:ea typeface="Times New Roman" panose="02020603050405020304" pitchFamily="18" charset="0"/>
              </a:rPr>
              <a:t>. A HR employee can easily interact with different employees, stakeholders and clients efficiently due to excellent adaptability skills. </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9</a:t>
            </a:fld>
            <a:endParaRPr lang="en-US"/>
          </a:p>
        </p:txBody>
      </p:sp>
    </p:spTree>
    <p:extLst>
      <p:ext uri="{BB962C8B-B14F-4D97-AF65-F5344CB8AC3E}">
        <p14:creationId xmlns:p14="http://schemas.microsoft.com/office/powerpoint/2010/main" val="2959534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Teamwork Issue and Resolution</a:t>
            </a:r>
            <a:endParaRPr lang="en-US" sz="1800" b="1" kern="0" dirty="0">
              <a:effectLst/>
              <a:latin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Nature of the teamwork issue and challenges faced</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While working on a group project in my organisation, we have faced some serious issues in our teamwork. The issues arise because there was an absence of clarity regarding each member's responsibilities and roles which has resulted in overlapping tasks and confusions. Since all the members were trying to enforce their opinion with project direction it has caused big conflicts and confusion and eventually hindered the project progression. Due to the viewpoint’s conflicts and absence of clear communication the project ended up decreasing the morale of the team and missed its deadline </a:t>
            </a:r>
            <a:r>
              <a:rPr lang="en-US" sz="1800" dirty="0">
                <a:effectLst/>
                <a:latin typeface="Times New Roman" panose="02020603050405020304" pitchFamily="18" charset="0"/>
                <a:ea typeface="Times New Roman" panose="02020603050405020304" pitchFamily="18" charset="0"/>
              </a:rPr>
              <a:t>(Brookins, 2019)</a:t>
            </a:r>
            <a:r>
              <a:rPr lang="en-GB" sz="1800" dirty="0">
                <a:effectLst/>
                <a:latin typeface="Times New Roman" panose="02020603050405020304" pitchFamily="18" charset="0"/>
                <a:ea typeface="Times New Roman" panose="02020603050405020304" pitchFamily="18" charset="0"/>
              </a:rPr>
              <a:t>. Apart from that since the conflict was not solved it increased the tension of team members which hampered collaboration and productivity.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10</a:t>
            </a:fld>
            <a:endParaRPr lang="en-US"/>
          </a:p>
        </p:txBody>
      </p:sp>
    </p:spTree>
    <p:extLst>
      <p:ext uri="{BB962C8B-B14F-4D97-AF65-F5344CB8AC3E}">
        <p14:creationId xmlns:p14="http://schemas.microsoft.com/office/powerpoint/2010/main" val="3957221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Strategies employed and lesson learned</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We have adopted many different strategies in order to solve the issue such as organising emergency team meetings to clarify everyone’s roles and discuss all the concerns openly. Along with that, we have developed an outstanding communication network that makes sure that all the team members are well informed regarding project progression. This experience helps us to understand the necessity of having clarity and effective communication within a team. We have understood that during teamwork conflicts can arise at any point of time however we need mutual respect and open dialogue for solving that </a:t>
            </a:r>
            <a:r>
              <a:rPr lang="en-US" sz="1800" dirty="0">
                <a:effectLst/>
                <a:latin typeface="Times New Roman" panose="02020603050405020304" pitchFamily="18" charset="0"/>
                <a:ea typeface="Times New Roman" panose="02020603050405020304" pitchFamily="18" charset="0"/>
              </a:rPr>
              <a:t>(Moran, 2023)</a:t>
            </a:r>
            <a:r>
              <a:rPr lang="en-GB" sz="1800" dirty="0">
                <a:effectLst/>
                <a:latin typeface="Times New Roman" panose="02020603050405020304" pitchFamily="18" charset="0"/>
                <a:ea typeface="Times New Roman" panose="02020603050405020304" pitchFamily="18" charset="0"/>
              </a:rPr>
              <a:t>. </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11</a:t>
            </a:fld>
            <a:endParaRPr lang="en-US"/>
          </a:p>
        </p:txBody>
      </p:sp>
    </p:spTree>
    <p:extLst>
      <p:ext uri="{BB962C8B-B14F-4D97-AF65-F5344CB8AC3E}">
        <p14:creationId xmlns:p14="http://schemas.microsoft.com/office/powerpoint/2010/main" val="3927152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Application of Communication Skills </a:t>
            </a:r>
            <a:endParaRPr lang="en-US" sz="1800" b="1" kern="0" dirty="0">
              <a:effectLst/>
              <a:latin typeface="Times New Roman" panose="02020603050405020304" pitchFamily="18" charset="0"/>
            </a:endParaRPr>
          </a:p>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Resolving conflicts, facilitating collaboration and achieving common goals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Effective communication always plays a big part in the organisation for fostering collaboration and solving conflicts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Stephen, 2024)</a:t>
            </a:r>
            <a:r>
              <a:rPr lang="en-GB" sz="1800" dirty="0">
                <a:effectLst/>
                <a:latin typeface="Times New Roman" panose="02020603050405020304" pitchFamily="18" charset="0"/>
                <a:ea typeface="Times New Roman" panose="02020603050405020304" pitchFamily="18" charset="0"/>
              </a:rPr>
              <a:t>. For example, whenever a member faces any conflicts, using empathetic communication and active listening will be helpful for finding beneficial solutions and lowering tensions. Clear formulation of proposed resolutions, concerns and expectations will make sure that everyone’s feel understood and heard which will make it easier to resolve conflicts and achieve common goals together as a team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Koroleva, 2024)</a:t>
            </a:r>
            <a:r>
              <a:rPr lang="en-GB" sz="1800" dirty="0">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12</a:t>
            </a:fld>
            <a:endParaRPr lang="en-US"/>
          </a:p>
        </p:txBody>
      </p:sp>
    </p:spTree>
    <p:extLst>
      <p:ext uri="{BB962C8B-B14F-4D97-AF65-F5344CB8AC3E}">
        <p14:creationId xmlns:p14="http://schemas.microsoft.com/office/powerpoint/2010/main" val="3983790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Impact on project outcomes and team dynamics</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Concise and clear communication has a significant impact upon project outcomes and team dynamics. Clear communication channels will ensure that all the team members are well aligned with team goals and improve decision-making, productivity and coordination in the team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Cole, 2024)</a:t>
            </a:r>
            <a:r>
              <a:rPr lang="en-GB" sz="1800" dirty="0">
                <a:effectLst/>
                <a:latin typeface="Times New Roman" panose="02020603050405020304" pitchFamily="18" charset="0"/>
                <a:ea typeface="Times New Roman" panose="02020603050405020304" pitchFamily="18" charset="0"/>
              </a:rPr>
              <a:t>. Apart from that, clear feedback and instructions allow to prevent errors and misunderstanding as a result it will ensure timely compilation of the project and its quality standards.</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13</a:t>
            </a:fld>
            <a:endParaRPr lang="en-US"/>
          </a:p>
        </p:txBody>
      </p:sp>
    </p:spTree>
    <p:extLst>
      <p:ext uri="{BB962C8B-B14F-4D97-AF65-F5344CB8AC3E}">
        <p14:creationId xmlns:p14="http://schemas.microsoft.com/office/powerpoint/2010/main" val="2259905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Continuous improvement importance</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Ongoing improvement of effective communication skills are crucial for achieving outstanding success in the organisation. With the help of feedback and past experience an individual can easily practise several different communication techniques which will be beneficial during teamwork </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(Assen, 2021)</a:t>
            </a:r>
            <a:r>
              <a:rPr lang="en-GB" sz="1800" dirty="0">
                <a:effectLst/>
                <a:latin typeface="Times New Roman" panose="02020603050405020304" pitchFamily="18" charset="0"/>
                <a:ea typeface="Times New Roman" panose="02020603050405020304" pitchFamily="18" charset="0"/>
              </a:rPr>
              <a:t>. Ongoing improvement is mainly a commitment that improves innovation, collaboration and openness as well as which is crucial to maintain competitiveness. </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14</a:t>
            </a:fld>
            <a:endParaRPr lang="en-US"/>
          </a:p>
        </p:txBody>
      </p:sp>
    </p:spTree>
    <p:extLst>
      <p:ext uri="{BB962C8B-B14F-4D97-AF65-F5344CB8AC3E}">
        <p14:creationId xmlns:p14="http://schemas.microsoft.com/office/powerpoint/2010/main" val="401633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Conclusion</a:t>
            </a:r>
            <a:endParaRPr lang="en-US" sz="1800" b="1" kern="0" dirty="0">
              <a:effectLst/>
              <a:latin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 above presentation has highlighted that effective communication is vital for achieving success in the organisation. Success requires effective communication. It has addressed that, through clearly exchanging all the information in team teamwork’s and productivity can be improved. Skills such as empathy and adaptability, clear communication, active listening and empathy are explored properly here which are essential for resolving conflicts. The presentation has demonstrated that effective communication not just works as a tool but it is a cornerstone for organisational excellence and individual growth. </a:t>
            </a:r>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15</a:t>
            </a:fld>
            <a:endParaRPr lang="en-US"/>
          </a:p>
        </p:txBody>
      </p:sp>
    </p:spTree>
    <p:extLst>
      <p:ext uri="{BB962C8B-B14F-4D97-AF65-F5344CB8AC3E}">
        <p14:creationId xmlns:p14="http://schemas.microsoft.com/office/powerpoint/2010/main" val="644336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kern="0" dirty="0">
                <a:effectLst/>
                <a:latin typeface="Times New Roman" panose="02020603050405020304" pitchFamily="18" charset="0"/>
              </a:rPr>
              <a:t>References</a:t>
            </a:r>
            <a:endParaRPr lang="en-US" sz="1800" b="1" kern="0" dirty="0">
              <a:effectLst/>
              <a:latin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Benjamin, T., (2024) </a:t>
            </a:r>
            <a:r>
              <a:rPr lang="en-GB" sz="1800" i="1" dirty="0">
                <a:effectLst/>
                <a:latin typeface="Times New Roman" panose="02020603050405020304" pitchFamily="18" charset="0"/>
                <a:ea typeface="Times New Roman" panose="02020603050405020304" pitchFamily="18" charset="0"/>
              </a:rPr>
              <a:t>Active Listening Techniques in the Workplace.</a:t>
            </a:r>
            <a:r>
              <a:rPr lang="en-GB" sz="1800" dirty="0">
                <a:effectLst/>
                <a:latin typeface="Times New Roman" panose="02020603050405020304" pitchFamily="18" charset="0"/>
                <a:ea typeface="Times New Roman" panose="02020603050405020304" pitchFamily="18" charset="0"/>
              </a:rPr>
              <a:t> [Online] Available at: https://smallbusiness.chron.com/active-listening-techniques-workplace-31189.html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Bianca, A., (2024) </a:t>
            </a:r>
            <a:r>
              <a:rPr lang="en-GB" sz="1800" i="1" dirty="0">
                <a:effectLst/>
                <a:latin typeface="Times New Roman" panose="02020603050405020304" pitchFamily="18" charset="0"/>
                <a:ea typeface="Times New Roman" panose="02020603050405020304" pitchFamily="18" charset="0"/>
              </a:rPr>
              <a:t>Team-Building Activities for Work Empathy.</a:t>
            </a:r>
            <a:r>
              <a:rPr lang="en-GB" sz="1800" dirty="0">
                <a:effectLst/>
                <a:latin typeface="Times New Roman" panose="02020603050405020304" pitchFamily="18" charset="0"/>
                <a:ea typeface="Times New Roman" panose="02020603050405020304" pitchFamily="18" charset="0"/>
              </a:rPr>
              <a:t> [Online] Available at: https://smallbusiness.chron.com/teambuilding-activities-work-empathy-19223.html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Brookins, M., (2019) </a:t>
            </a:r>
            <a:r>
              <a:rPr lang="en-GB" sz="1800" i="1" dirty="0">
                <a:effectLst/>
                <a:latin typeface="Times New Roman" panose="02020603050405020304" pitchFamily="18" charset="0"/>
                <a:ea typeface="Times New Roman" panose="02020603050405020304" pitchFamily="18" charset="0"/>
              </a:rPr>
              <a:t>The Effects of Conflict Within an Organization.</a:t>
            </a:r>
            <a:r>
              <a:rPr lang="en-GB" sz="1800" dirty="0">
                <a:effectLst/>
                <a:latin typeface="Times New Roman" panose="02020603050405020304" pitchFamily="18" charset="0"/>
                <a:ea typeface="Times New Roman" panose="02020603050405020304" pitchFamily="18" charset="0"/>
              </a:rPr>
              <a:t> [Online] Available at: https://smallbusiness.chron.com/effects-conflict-within-organization-164.html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Brower, T., (2024) </a:t>
            </a:r>
            <a:r>
              <a:rPr lang="en-GB" sz="1800" i="1" dirty="0">
                <a:effectLst/>
                <a:latin typeface="Times New Roman" panose="02020603050405020304" pitchFamily="18" charset="0"/>
                <a:ea typeface="Times New Roman" panose="02020603050405020304" pitchFamily="18" charset="0"/>
              </a:rPr>
              <a:t>Powerful Strategies To Improve Your Communication Skills.</a:t>
            </a:r>
            <a:r>
              <a:rPr lang="en-GB" sz="1800" dirty="0">
                <a:effectLst/>
                <a:latin typeface="Times New Roman" panose="02020603050405020304" pitchFamily="18" charset="0"/>
                <a:ea typeface="Times New Roman" panose="02020603050405020304" pitchFamily="18" charset="0"/>
              </a:rPr>
              <a:t> [Online] Available at: https://www.forbes.com/sites/tracybrower/2023/08/27/powerful-strategies-to-improve-your-communication-skills/?sh=30b07e972e2c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Cole, M.B., (2024)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Group dynamics in occupational therapy: The theoretical basis and practice application of group intervention.</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Taylor &amp; Francis.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Harris, L., (2022) </a:t>
            </a:r>
            <a:r>
              <a:rPr lang="en-GB" sz="1800" i="1" dirty="0">
                <a:effectLst/>
                <a:latin typeface="Times New Roman" panose="02020603050405020304" pitchFamily="18" charset="0"/>
                <a:ea typeface="Times New Roman" panose="02020603050405020304" pitchFamily="18" charset="0"/>
              </a:rPr>
              <a:t>Cognitive Communication: Communicating To Maximize Excellence And Business Results.</a:t>
            </a:r>
            <a:r>
              <a:rPr lang="en-GB" sz="1800" dirty="0">
                <a:effectLst/>
                <a:latin typeface="Times New Roman" panose="02020603050405020304" pitchFamily="18" charset="0"/>
                <a:ea typeface="Times New Roman" panose="02020603050405020304" pitchFamily="18" charset="0"/>
              </a:rPr>
              <a:t> [Online] Available at: https://www.forbes.com/sites/forbescoachescouncil/2022/01/05/cognitive-communication-communicating-to-maximize-excellence-and-business-results/?sh=45a071a013a1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Hatch, J., (2021) </a:t>
            </a:r>
            <a:r>
              <a:rPr lang="en-GB" sz="1800" i="1" dirty="0">
                <a:effectLst/>
                <a:latin typeface="Times New Roman" panose="02020603050405020304" pitchFamily="18" charset="0"/>
                <a:ea typeface="Times New Roman" panose="02020603050405020304" pitchFamily="18" charset="0"/>
              </a:rPr>
              <a:t>Communication Is Key To Improving Your Business — And Your Client’s.</a:t>
            </a:r>
            <a:r>
              <a:rPr lang="en-GB" sz="1800" dirty="0">
                <a:effectLst/>
                <a:latin typeface="Times New Roman" panose="02020603050405020304" pitchFamily="18" charset="0"/>
                <a:ea typeface="Times New Roman" panose="02020603050405020304" pitchFamily="18" charset="0"/>
              </a:rPr>
              <a:t> [Online] Available at: https://www.forbes.com/sites/forbestechcouncil/2021/06/21/communication-is-key-to-improving-your-business---and-your-clients/?sh=4640c1875a6d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Koroleva, N., (2024)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Interpersonal communication skills.</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McFarlin, K., (2024) </a:t>
            </a:r>
            <a:r>
              <a:rPr lang="en-GB" sz="1800" i="1" dirty="0">
                <a:effectLst/>
                <a:latin typeface="Times New Roman" panose="02020603050405020304" pitchFamily="18" charset="0"/>
                <a:ea typeface="Times New Roman" panose="02020603050405020304" pitchFamily="18" charset="0"/>
              </a:rPr>
              <a:t>How to Possess Good Communication Skills in the Workplace.</a:t>
            </a:r>
            <a:r>
              <a:rPr lang="en-GB" sz="1800" dirty="0">
                <a:effectLst/>
                <a:latin typeface="Times New Roman" panose="02020603050405020304" pitchFamily="18" charset="0"/>
                <a:ea typeface="Times New Roman" panose="02020603050405020304" pitchFamily="18" charset="0"/>
              </a:rPr>
              <a:t> [Online] Available at: https://smallbusiness.chron.com/possess-good-communication-skills-workplace-10522.html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McKay, M., (2019) </a:t>
            </a:r>
            <a:r>
              <a:rPr lang="en-GB" sz="1800" i="1" dirty="0">
                <a:effectLst/>
                <a:latin typeface="Times New Roman" panose="02020603050405020304" pitchFamily="18" charset="0"/>
                <a:ea typeface="Times New Roman" panose="02020603050405020304" pitchFamily="18" charset="0"/>
              </a:rPr>
              <a:t>Effective Business Communication Skills.</a:t>
            </a:r>
            <a:r>
              <a:rPr lang="en-GB" sz="1800" dirty="0">
                <a:effectLst/>
                <a:latin typeface="Times New Roman" panose="02020603050405020304" pitchFamily="18" charset="0"/>
                <a:ea typeface="Times New Roman" panose="02020603050405020304" pitchFamily="18" charset="0"/>
              </a:rPr>
              <a:t> [Online] Available at: https://smallbusiness.chron.com/effective-business-communication-skills-2865.html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Moran, R., (2023) </a:t>
            </a:r>
            <a:r>
              <a:rPr lang="en-GB" sz="1800" i="1" dirty="0">
                <a:effectLst/>
                <a:latin typeface="Times New Roman" panose="02020603050405020304" pitchFamily="18" charset="0"/>
                <a:ea typeface="Times New Roman" panose="02020603050405020304" pitchFamily="18" charset="0"/>
              </a:rPr>
              <a:t>“The Power of Mutual Respect: Earn Respect by Respecting Others”.</a:t>
            </a:r>
            <a:r>
              <a:rPr lang="en-GB" sz="1800" dirty="0">
                <a:effectLst/>
                <a:latin typeface="Times New Roman" panose="02020603050405020304" pitchFamily="18" charset="0"/>
                <a:ea typeface="Times New Roman" panose="02020603050405020304" pitchFamily="18" charset="0"/>
              </a:rPr>
              <a:t> [Online] Available at: https://medium.com/@ud3556599/the-power-of-mutual-respect-earn-respect-by-respecting-others-4d87d304f0ee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Page, D., (2024) </a:t>
            </a:r>
            <a:r>
              <a:rPr lang="en-GB" sz="1800" i="1" dirty="0">
                <a:effectLst/>
                <a:latin typeface="Times New Roman" panose="02020603050405020304" pitchFamily="18" charset="0"/>
                <a:ea typeface="Times New Roman" panose="02020603050405020304" pitchFamily="18" charset="0"/>
              </a:rPr>
              <a:t>The Importance of Adaptability Skills.</a:t>
            </a:r>
            <a:r>
              <a:rPr lang="en-GB" sz="1800" dirty="0">
                <a:effectLst/>
                <a:latin typeface="Times New Roman" panose="02020603050405020304" pitchFamily="18" charset="0"/>
                <a:ea typeface="Times New Roman" panose="02020603050405020304" pitchFamily="18" charset="0"/>
              </a:rPr>
              <a:t> [Online] Available at: https://smallbusiness.chron.com/importance-adaptability-skills-37170.html [Accessed 25 05 2024].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Stephen, J.S., (2024) Skills and Strategies for Communication. In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Academic Success in Online Programs: A Resource for College Students</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(pp. 157-172). Cham: Springer Nature Switzerland.</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van Assen, M.F., (2021) Training, employee involvement and continuous improvement–the moderating effect of a common improvement method.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Production planning &amp; control</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t>
            </a:r>
            <a:r>
              <a:rPr lang="en-GB" sz="1800" i="1" dirty="0">
                <a:solidFill>
                  <a:srgbClr val="000000"/>
                </a:solidFill>
                <a:effectLst/>
                <a:highlight>
                  <a:srgbClr val="FFFFFF"/>
                </a:highlight>
                <a:latin typeface="Times New Roman" panose="02020603050405020304" pitchFamily="18" charset="0"/>
                <a:ea typeface="Times New Roman" panose="02020603050405020304" pitchFamily="18" charset="0"/>
              </a:rPr>
              <a:t>32</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(2), pp.132-144.</a:t>
            </a:r>
            <a:endParaRPr lang="en-US" sz="1800" dirty="0">
              <a:effectLst/>
              <a:latin typeface="Times New Roman" panose="02020603050405020304" pitchFamily="18" charset="0"/>
              <a:ea typeface="Times New Roman" panose="02020603050405020304" pitchFamily="18" charset="0"/>
            </a:endParaRPr>
          </a:p>
          <a:p>
            <a:pPr marL="0" marR="0" algn="just">
              <a:lnSpc>
                <a:spcPct val="20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Wells, R., (2024) </a:t>
            </a:r>
            <a:r>
              <a:rPr lang="en-GB" sz="1800" i="1" dirty="0">
                <a:effectLst/>
                <a:latin typeface="Times New Roman" panose="02020603050405020304" pitchFamily="18" charset="0"/>
                <a:ea typeface="Times New Roman" panose="02020603050405020304" pitchFamily="18" charset="0"/>
              </a:rPr>
              <a:t>Communication Hits No.1 Spot As In-Demand Skill In 2024, Says LinkedIn. [</a:t>
            </a:r>
            <a:r>
              <a:rPr lang="en-GB" sz="1800" dirty="0">
                <a:effectLst/>
                <a:latin typeface="Times New Roman" panose="02020603050405020304" pitchFamily="18" charset="0"/>
                <a:ea typeface="Times New Roman" panose="02020603050405020304" pitchFamily="18" charset="0"/>
              </a:rPr>
              <a:t>Online] Available at: https://www.forbes.com/sites/rachelwells/2024/02/08/communication-hits-no1-spot-as-in-demand-skill-in-2024-says-linkedin/?sh=7c734a6475ce [Accessed 25 05 2024].</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5C5743A-1358-4CB8-A010-51B279CFB15C}" type="slidenum">
              <a:rPr lang="en-US" smtClean="0"/>
              <a:t>16</a:t>
            </a:fld>
            <a:endParaRPr lang="en-US"/>
          </a:p>
        </p:txBody>
      </p:sp>
    </p:spTree>
    <p:extLst>
      <p:ext uri="{BB962C8B-B14F-4D97-AF65-F5344CB8AC3E}">
        <p14:creationId xmlns:p14="http://schemas.microsoft.com/office/powerpoint/2010/main" val="1353932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F307-DB8F-99F5-F73F-7D6CF2CD68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FC21637-3F05-29A2-3732-410809143B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92412D-F1B4-6876-729F-EAAB75798762}"/>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5" name="Footer Placeholder 4">
            <a:extLst>
              <a:ext uri="{FF2B5EF4-FFF2-40B4-BE49-F238E27FC236}">
                <a16:creationId xmlns:a16="http://schemas.microsoft.com/office/drawing/2014/main" id="{45DA99F7-EEEB-799B-D875-235681B2C2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412DE6-0541-7348-39CC-B7FDD55AA83A}"/>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2822591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7DB8B-D84D-B3BA-23FC-83B001D913B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E4C591-A53C-B378-2C92-31AD023350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17E46-3278-A0AC-9E1A-9BC952D797AF}"/>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5" name="Footer Placeholder 4">
            <a:extLst>
              <a:ext uri="{FF2B5EF4-FFF2-40B4-BE49-F238E27FC236}">
                <a16:creationId xmlns:a16="http://schemas.microsoft.com/office/drawing/2014/main" id="{7EF15BDF-8624-1060-60D1-774327F7C5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D151A5-274D-A948-F687-871B05B91692}"/>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2644905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F7BC2-69DF-C546-9F16-0048918CA8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F36B59-3A91-339E-6BAC-F5B0CB4000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E3D3A9-F7F3-2298-D4E0-D6B123F342FA}"/>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5" name="Footer Placeholder 4">
            <a:extLst>
              <a:ext uri="{FF2B5EF4-FFF2-40B4-BE49-F238E27FC236}">
                <a16:creationId xmlns:a16="http://schemas.microsoft.com/office/drawing/2014/main" id="{C2BC62FC-102D-96FB-F1AF-531A2BBE78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8BE653-98B9-C6D5-68E1-849F67901C60}"/>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2255138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89987-8C07-5B26-49B9-8F5FD5DB406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8E5EBC3-7C72-5C3A-06C6-06A623779D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5ED1C73-FD8A-9B74-C22F-31AEBE4114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78DA08-8393-FD62-BFDD-8AC31471199B}"/>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6" name="Footer Placeholder 5">
            <a:extLst>
              <a:ext uri="{FF2B5EF4-FFF2-40B4-BE49-F238E27FC236}">
                <a16:creationId xmlns:a16="http://schemas.microsoft.com/office/drawing/2014/main" id="{B8020562-336A-BAD1-8EA3-B56B1600EB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19AB4B-20F8-1F85-6039-0E7BDB8AF310}"/>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3357862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4EA39-45D7-0009-A8ED-E38F1A9FFCB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0784160-1D7A-7002-106B-732FEC31E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7326AC-FADA-DA04-1BA1-5606F0BF3FA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BFACCA4-1B51-B104-96A0-6335FD05C1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C175AF-D815-DFD7-4E57-F976713F1C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BC06D36-3A47-91C0-FC17-92072CEFEC49}"/>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8" name="Footer Placeholder 7">
            <a:extLst>
              <a:ext uri="{FF2B5EF4-FFF2-40B4-BE49-F238E27FC236}">
                <a16:creationId xmlns:a16="http://schemas.microsoft.com/office/drawing/2014/main" id="{F01512D3-3662-21DB-C432-F05B247D4A1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A396C2-05F6-1768-E0E8-9D8230F24B35}"/>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1470248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00012-7FFF-C43A-7DA2-041E70E3313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86E6D32-968D-06BF-967A-F6A6D9D1B39D}"/>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4" name="Footer Placeholder 3">
            <a:extLst>
              <a:ext uri="{FF2B5EF4-FFF2-40B4-BE49-F238E27FC236}">
                <a16:creationId xmlns:a16="http://schemas.microsoft.com/office/drawing/2014/main" id="{C3CCE9E5-8F83-BB8E-86D6-66FE36EC92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789FC9-23DC-898D-2558-91E917212C1E}"/>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2223601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8071A-2E4A-3CFA-EFD2-797D70E3D264}"/>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3" name="Footer Placeholder 2">
            <a:extLst>
              <a:ext uri="{FF2B5EF4-FFF2-40B4-BE49-F238E27FC236}">
                <a16:creationId xmlns:a16="http://schemas.microsoft.com/office/drawing/2014/main" id="{72198E9A-A95C-05C8-BC22-26DDECEF004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654B17F-9EDB-004B-DD86-CD350A57DDD2}"/>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3184684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A948F-EED1-91F8-3993-2A7E9A80A6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18E82D1-69B6-75F5-8AB2-EFCFFF3D4E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EDCA85B-4784-F31B-015C-EA49CF716B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93A4AA-FDFE-204C-EAF5-65E5D02D9FDC}"/>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6" name="Footer Placeholder 5">
            <a:extLst>
              <a:ext uri="{FF2B5EF4-FFF2-40B4-BE49-F238E27FC236}">
                <a16:creationId xmlns:a16="http://schemas.microsoft.com/office/drawing/2014/main" id="{96E7EAEC-1B6D-EAF8-3B4E-05F90126BB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5197F2-8781-BE41-1108-059353AF215B}"/>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980706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D8EEF-E362-D512-F9F7-1A23F2CE96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76A1FCD-9652-8A66-63A3-2B8A464D17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B9F9F5F-543B-5B96-0730-99F370EDA5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4FBCF8-FE17-F5A7-C90A-2D9867D36D83}"/>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6" name="Footer Placeholder 5">
            <a:extLst>
              <a:ext uri="{FF2B5EF4-FFF2-40B4-BE49-F238E27FC236}">
                <a16:creationId xmlns:a16="http://schemas.microsoft.com/office/drawing/2014/main" id="{C8B2FBDE-6C3F-768B-0D92-1FA7F1ED7B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E74BE0-E9C4-DDA4-0C83-E29111CF9722}"/>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1379306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4DA63-3439-18A2-3B0E-93B344CA67B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B6EDF2-CB4C-70B4-EA2A-75D723820C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8086FC-7747-5BCF-AE7D-6AA0FDAF718F}"/>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5" name="Footer Placeholder 4">
            <a:extLst>
              <a:ext uri="{FF2B5EF4-FFF2-40B4-BE49-F238E27FC236}">
                <a16:creationId xmlns:a16="http://schemas.microsoft.com/office/drawing/2014/main" id="{B5F1AB3E-94E2-0C33-B4DC-862E3241CF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9DE628-58E5-E1C1-89F2-DC33DCE3EAC0}"/>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154586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20E75-56D5-CBC5-0480-5DA44B11695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794C429-1428-847B-A8CF-66D7979800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986E89-36A6-752A-5339-833E09015991}"/>
              </a:ext>
            </a:extLst>
          </p:cNvPr>
          <p:cNvSpPr>
            <a:spLocks noGrp="1"/>
          </p:cNvSpPr>
          <p:nvPr>
            <p:ph type="dt" sz="half" idx="10"/>
          </p:nvPr>
        </p:nvSpPr>
        <p:spPr/>
        <p:txBody>
          <a:bodyPr/>
          <a:lstStyle/>
          <a:p>
            <a:fld id="{B4ABAF15-38CD-4279-8178-9B2A16B0893A}" type="datetimeFigureOut">
              <a:rPr lang="en-US" smtClean="0"/>
              <a:t>6/26/2024</a:t>
            </a:fld>
            <a:endParaRPr lang="en-US"/>
          </a:p>
        </p:txBody>
      </p:sp>
      <p:sp>
        <p:nvSpPr>
          <p:cNvPr id="5" name="Footer Placeholder 4">
            <a:extLst>
              <a:ext uri="{FF2B5EF4-FFF2-40B4-BE49-F238E27FC236}">
                <a16:creationId xmlns:a16="http://schemas.microsoft.com/office/drawing/2014/main" id="{BE1CD655-7CC8-C3BE-656E-F58D62C244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68FD0C-749D-3384-236F-F4DB0EA32134}"/>
              </a:ext>
            </a:extLst>
          </p:cNvPr>
          <p:cNvSpPr>
            <a:spLocks noGrp="1"/>
          </p:cNvSpPr>
          <p:nvPr>
            <p:ph type="sldNum" sz="quarter" idx="12"/>
          </p:nvPr>
        </p:nvSpPr>
        <p:spPr/>
        <p:txBody>
          <a:bodyPr/>
          <a:lstStyle/>
          <a:p>
            <a:fld id="{B9770032-73E9-4F2A-875A-00E0A1F5E6B9}" type="slidenum">
              <a:rPr lang="en-US" smtClean="0"/>
              <a:t>‹#›</a:t>
            </a:fld>
            <a:endParaRPr lang="en-US"/>
          </a:p>
        </p:txBody>
      </p:sp>
    </p:spTree>
    <p:extLst>
      <p:ext uri="{BB962C8B-B14F-4D97-AF65-F5344CB8AC3E}">
        <p14:creationId xmlns:p14="http://schemas.microsoft.com/office/powerpoint/2010/main" val="3630822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FCF24A-017E-6EA0-ECDA-B60E733FF8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DF9942F-4CEB-E996-EEB6-5F0CA07E98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BD301C-8FA5-E5E2-4CCC-477A6D2289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ABAF15-38CD-4279-8178-9B2A16B0893A}" type="datetimeFigureOut">
              <a:rPr lang="en-US" smtClean="0"/>
              <a:t>6/26/2024</a:t>
            </a:fld>
            <a:endParaRPr lang="en-US"/>
          </a:p>
        </p:txBody>
      </p:sp>
      <p:sp>
        <p:nvSpPr>
          <p:cNvPr id="5" name="Footer Placeholder 4">
            <a:extLst>
              <a:ext uri="{FF2B5EF4-FFF2-40B4-BE49-F238E27FC236}">
                <a16:creationId xmlns:a16="http://schemas.microsoft.com/office/drawing/2014/main" id="{8F7F2F78-EDD3-A6AC-29F8-268B0C0028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754EA3-99D8-82F0-F14A-F7FF39862A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70032-73E9-4F2A-875A-00E0A1F5E6B9}" type="slidenum">
              <a:rPr lang="en-US" smtClean="0"/>
              <a:t>‹#›</a:t>
            </a:fld>
            <a:endParaRPr lang="en-US"/>
          </a:p>
        </p:txBody>
      </p:sp>
    </p:spTree>
    <p:extLst>
      <p:ext uri="{BB962C8B-B14F-4D97-AF65-F5344CB8AC3E}">
        <p14:creationId xmlns:p14="http://schemas.microsoft.com/office/powerpoint/2010/main" val="2532475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B113BB-18E1-DAF0-FE84-16BA1AE28962}"/>
              </a:ext>
            </a:extLst>
          </p:cNvPr>
          <p:cNvSpPr txBox="1"/>
          <p:nvPr/>
        </p:nvSpPr>
        <p:spPr>
          <a:xfrm>
            <a:off x="1978612" y="1120877"/>
            <a:ext cx="8780206" cy="5131661"/>
          </a:xfrm>
          <a:prstGeom prst="rect">
            <a:avLst/>
          </a:prstGeom>
          <a:noFill/>
        </p:spPr>
        <p:txBody>
          <a:bodyPr wrap="square">
            <a:spAutoFit/>
          </a:bodyPr>
          <a:lstStyle/>
          <a:p>
            <a:pPr marL="0" marR="0" algn="ctr">
              <a:lnSpc>
                <a:spcPct val="200000"/>
              </a:lnSpc>
              <a:spcBef>
                <a:spcPts val="0"/>
              </a:spcBef>
              <a:spcAft>
                <a:spcPts val="0"/>
              </a:spcAft>
            </a:pPr>
            <a:r>
              <a:rPr lang="en-GB" sz="2800" b="1" dirty="0">
                <a:effectLst/>
                <a:latin typeface="Times New Roman" panose="02020603050405020304" pitchFamily="18" charset="0"/>
                <a:ea typeface="Times New Roman" panose="02020603050405020304" pitchFamily="18" charset="0"/>
              </a:rPr>
              <a:t>Certificate in Higher Education – Employability Skills </a:t>
            </a:r>
          </a:p>
          <a:p>
            <a:pPr marL="0" marR="0" algn="ctr">
              <a:lnSpc>
                <a:spcPct val="200000"/>
              </a:lnSpc>
              <a:spcBef>
                <a:spcPts val="0"/>
              </a:spcBef>
              <a:spcAft>
                <a:spcPts val="0"/>
              </a:spcAft>
            </a:pPr>
            <a:r>
              <a:rPr lang="en-GB" sz="2800" b="1" dirty="0">
                <a:effectLst/>
                <a:latin typeface="Times New Roman" panose="02020603050405020304" pitchFamily="18" charset="0"/>
                <a:ea typeface="Times New Roman" panose="02020603050405020304" pitchFamily="18" charset="0"/>
              </a:rPr>
              <a:t>Effective Team-working and Communication</a:t>
            </a:r>
          </a:p>
          <a:p>
            <a:pPr marL="0" marR="0" algn="ctr">
              <a:lnSpc>
                <a:spcPct val="200000"/>
              </a:lnSpc>
              <a:spcBef>
                <a:spcPts val="0"/>
              </a:spcBef>
              <a:spcAft>
                <a:spcPts val="0"/>
              </a:spcAft>
            </a:pPr>
            <a:r>
              <a:rPr lang="en-GB" sz="2800" b="1" dirty="0">
                <a:effectLst/>
                <a:latin typeface="Times New Roman" panose="02020603050405020304" pitchFamily="18" charset="0"/>
                <a:ea typeface="Times New Roman" panose="02020603050405020304" pitchFamily="18" charset="0"/>
              </a:rPr>
              <a:t>BMSW4009</a:t>
            </a:r>
          </a:p>
          <a:p>
            <a:pPr marL="0" marR="0" algn="ctr">
              <a:lnSpc>
                <a:spcPct val="200000"/>
              </a:lnSpc>
              <a:spcBef>
                <a:spcPts val="0"/>
              </a:spcBef>
              <a:spcAft>
                <a:spcPts val="0"/>
              </a:spcAft>
            </a:pPr>
            <a:r>
              <a:rPr lang="en-GB" sz="2800" b="1" dirty="0">
                <a:latin typeface="Times New Roman" panose="02020603050405020304" pitchFamily="18" charset="0"/>
                <a:ea typeface="Times New Roman" panose="02020603050405020304" pitchFamily="18" charset="0"/>
              </a:rPr>
              <a:t>Lecturer: Melanie Squire</a:t>
            </a:r>
          </a:p>
          <a:p>
            <a:pPr algn="ctr">
              <a:lnSpc>
                <a:spcPct val="200000"/>
              </a:lnSpc>
            </a:pPr>
            <a:r>
              <a:rPr lang="en-GB" sz="2800" b="1" dirty="0">
                <a:effectLst/>
                <a:latin typeface="Times New Roman" panose="02020603050405020304" pitchFamily="18" charset="0"/>
                <a:ea typeface="Arial" panose="020B0604020202020204" pitchFamily="34" charset="0"/>
                <a:cs typeface="Times New Roman" panose="02020603050405020304" pitchFamily="18" charset="0"/>
              </a:rPr>
              <a:t>Effective Communication Skills in the Workplace</a:t>
            </a:r>
            <a:endParaRPr lang="en-US" sz="2800" dirty="0">
              <a:effectLst/>
              <a:latin typeface="Times New Roman" panose="02020603050405020304" pitchFamily="18" charset="0"/>
              <a:ea typeface="Times New Roman" panose="02020603050405020304" pitchFamily="18" charset="0"/>
            </a:endParaRPr>
          </a:p>
          <a:p>
            <a:pPr marL="0" marR="0" algn="ctr">
              <a:lnSpc>
                <a:spcPct val="200000"/>
              </a:lnSpc>
              <a:spcBef>
                <a:spcPts val="0"/>
              </a:spcBef>
              <a:spcAft>
                <a:spcPts val="0"/>
              </a:spcAft>
            </a:pPr>
            <a:r>
              <a:rPr lang="en-GB" sz="2800" b="1" dirty="0">
                <a:effectLst/>
                <a:latin typeface="Times New Roman" panose="02020603050405020304" pitchFamily="18" charset="0"/>
                <a:ea typeface="Times New Roman" panose="02020603050405020304" pitchFamily="18" charset="0"/>
              </a:rPr>
              <a:t>Part 2 – Group Presentation</a:t>
            </a:r>
          </a:p>
        </p:txBody>
      </p:sp>
      <p:pic>
        <p:nvPicPr>
          <p:cNvPr id="8" name="Picture 7">
            <a:extLst>
              <a:ext uri="{FF2B5EF4-FFF2-40B4-BE49-F238E27FC236}">
                <a16:creationId xmlns:a16="http://schemas.microsoft.com/office/drawing/2014/main" id="{B61A1252-864F-B689-3700-922102AE2897}"/>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1818343" y="141225"/>
            <a:ext cx="2968106" cy="979652"/>
          </a:xfrm>
          <a:prstGeom prst="rect">
            <a:avLst/>
          </a:prstGeom>
          <a:noFill/>
        </p:spPr>
      </p:pic>
    </p:spTree>
    <p:extLst>
      <p:ext uri="{BB962C8B-B14F-4D97-AF65-F5344CB8AC3E}">
        <p14:creationId xmlns:p14="http://schemas.microsoft.com/office/powerpoint/2010/main" val="3803618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D69A2-2C1B-9D54-7E96-B51211B17311}"/>
              </a:ext>
            </a:extLst>
          </p:cNvPr>
          <p:cNvSpPr>
            <a:spLocks noGrp="1"/>
          </p:cNvSpPr>
          <p:nvPr>
            <p:ph type="title"/>
          </p:nvPr>
        </p:nvSpPr>
        <p:spPr>
          <a:xfrm>
            <a:off x="1207168" y="734093"/>
            <a:ext cx="10515600" cy="1325563"/>
          </a:xfrm>
        </p:spPr>
        <p:txBody>
          <a:bodyPr>
            <a:normAutofit/>
          </a:bodyPr>
          <a:lstStyle/>
          <a:p>
            <a:r>
              <a:rPr lang="en-GB" sz="2800" b="1" dirty="0">
                <a:latin typeface="Times New Roman" panose="02020603050405020304" pitchFamily="18" charset="0"/>
                <a:cs typeface="Times New Roman" panose="02020603050405020304" pitchFamily="18" charset="0"/>
              </a:rPr>
              <a:t>TEAM</a:t>
            </a:r>
            <a:r>
              <a:rPr lang="en-GB" sz="2800" b="1" dirty="0"/>
              <a:t> </a:t>
            </a:r>
            <a:r>
              <a:rPr lang="en-GB" sz="2800" b="1" dirty="0">
                <a:latin typeface="Times New Roman" panose="02020603050405020304" pitchFamily="18" charset="0"/>
                <a:cs typeface="Times New Roman" panose="02020603050405020304" pitchFamily="18" charset="0"/>
              </a:rPr>
              <a:t>MEMBERS</a:t>
            </a:r>
            <a:br>
              <a:rPr lang="en-GB" sz="2800" b="1" dirty="0">
                <a:latin typeface="Times New Roman" panose="02020603050405020304" pitchFamily="18" charset="0"/>
                <a:cs typeface="Times New Roman" panose="02020603050405020304" pitchFamily="18" charset="0"/>
              </a:rPr>
            </a:b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Student name and ID NUMBER</a:t>
            </a:r>
          </a:p>
        </p:txBody>
      </p:sp>
      <p:sp>
        <p:nvSpPr>
          <p:cNvPr id="3" name="Content Placeholder 2">
            <a:extLst>
              <a:ext uri="{FF2B5EF4-FFF2-40B4-BE49-F238E27FC236}">
                <a16:creationId xmlns:a16="http://schemas.microsoft.com/office/drawing/2014/main" id="{42FC83D1-B252-A26A-115C-0C96E0EC343D}"/>
              </a:ext>
            </a:extLst>
          </p:cNvPr>
          <p:cNvSpPr>
            <a:spLocks noGrp="1"/>
          </p:cNvSpPr>
          <p:nvPr>
            <p:ph idx="1"/>
          </p:nvPr>
        </p:nvSpPr>
        <p:spPr>
          <a:xfrm>
            <a:off x="2618874" y="2506662"/>
            <a:ext cx="10515600" cy="4351338"/>
          </a:xfrm>
        </p:spPr>
        <p:txBody>
          <a:bodyPr>
            <a:normAutofit/>
          </a:bodyPr>
          <a:lstStyle/>
          <a:p>
            <a:r>
              <a:rPr lang="en-GB" sz="3000" b="1" dirty="0">
                <a:latin typeface="Times New Roman" panose="02020603050405020304" pitchFamily="18" charset="0"/>
                <a:cs typeface="Times New Roman" panose="02020603050405020304" pitchFamily="18" charset="0"/>
              </a:rPr>
              <a:t>Sarah </a:t>
            </a:r>
            <a:r>
              <a:rPr lang="en-GB" sz="3000" b="1" dirty="0" err="1">
                <a:latin typeface="Times New Roman" panose="02020603050405020304" pitchFamily="18" charset="0"/>
                <a:cs typeface="Times New Roman" panose="02020603050405020304" pitchFamily="18" charset="0"/>
              </a:rPr>
              <a:t>Lcatus</a:t>
            </a:r>
            <a:r>
              <a:rPr lang="en-GB" sz="3000" b="1" dirty="0">
                <a:latin typeface="Times New Roman" panose="02020603050405020304" pitchFamily="18" charset="0"/>
                <a:cs typeface="Times New Roman" panose="02020603050405020304" pitchFamily="18" charset="0"/>
              </a:rPr>
              <a:t>  (2326683)</a:t>
            </a:r>
          </a:p>
          <a:p>
            <a:r>
              <a:rPr lang="en-GB" sz="3000" b="1" dirty="0">
                <a:latin typeface="Times New Roman" panose="02020603050405020304" pitchFamily="18" charset="0"/>
                <a:cs typeface="Times New Roman" panose="02020603050405020304" pitchFamily="18" charset="0"/>
              </a:rPr>
              <a:t>Moise –Simon </a:t>
            </a:r>
            <a:r>
              <a:rPr lang="en-GB" sz="3000" b="1" dirty="0" err="1">
                <a:latin typeface="Times New Roman" panose="02020603050405020304" pitchFamily="18" charset="0"/>
                <a:cs typeface="Times New Roman" panose="02020603050405020304" pitchFamily="18" charset="0"/>
              </a:rPr>
              <a:t>Cirpaci</a:t>
            </a:r>
            <a:r>
              <a:rPr lang="en-GB" sz="3000" b="1" dirty="0">
                <a:latin typeface="Times New Roman" panose="02020603050405020304" pitchFamily="18" charset="0"/>
                <a:cs typeface="Times New Roman" panose="02020603050405020304" pitchFamily="18" charset="0"/>
              </a:rPr>
              <a:t> (2325217)</a:t>
            </a:r>
          </a:p>
          <a:p>
            <a:r>
              <a:rPr lang="en-GB" sz="3000" b="1" dirty="0">
                <a:latin typeface="Times New Roman" panose="02020603050405020304" pitchFamily="18" charset="0"/>
                <a:cs typeface="Times New Roman" panose="02020603050405020304" pitchFamily="18" charset="0"/>
              </a:rPr>
              <a:t>Ana-Maria </a:t>
            </a:r>
            <a:r>
              <a:rPr lang="en-GB" sz="3000" b="1" dirty="0" err="1">
                <a:latin typeface="Times New Roman" panose="02020603050405020304" pitchFamily="18" charset="0"/>
                <a:cs typeface="Times New Roman" panose="02020603050405020304" pitchFamily="18" charset="0"/>
              </a:rPr>
              <a:t>Novac</a:t>
            </a:r>
            <a:r>
              <a:rPr lang="en-GB" sz="3000" b="1" dirty="0">
                <a:latin typeface="Times New Roman" panose="02020603050405020304" pitchFamily="18" charset="0"/>
                <a:cs typeface="Times New Roman" panose="02020603050405020304" pitchFamily="18" charset="0"/>
              </a:rPr>
              <a:t> (2325698)</a:t>
            </a:r>
          </a:p>
          <a:p>
            <a:r>
              <a:rPr lang="en-GB" sz="3000" b="1" dirty="0">
                <a:latin typeface="Times New Roman" panose="02020603050405020304" pitchFamily="18" charset="0"/>
                <a:cs typeface="Times New Roman" panose="02020603050405020304" pitchFamily="18" charset="0"/>
              </a:rPr>
              <a:t>Michaela </a:t>
            </a:r>
            <a:r>
              <a:rPr lang="en-GB" sz="3000" b="1" dirty="0" err="1">
                <a:latin typeface="Times New Roman" panose="02020603050405020304" pitchFamily="18" charset="0"/>
                <a:cs typeface="Times New Roman" panose="02020603050405020304" pitchFamily="18" charset="0"/>
              </a:rPr>
              <a:t>Stoean</a:t>
            </a:r>
            <a:r>
              <a:rPr lang="en-GB" sz="3000" b="1" dirty="0">
                <a:latin typeface="Times New Roman" panose="02020603050405020304" pitchFamily="18" charset="0"/>
                <a:cs typeface="Times New Roman" panose="02020603050405020304" pitchFamily="18" charset="0"/>
              </a:rPr>
              <a:t>-Cristea ( 2325709)</a:t>
            </a:r>
          </a:p>
          <a:p>
            <a:endParaRPr lang="en-GB" sz="3000"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69694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B28D03-1E18-516C-E72F-70202E8F1E77}"/>
              </a:ext>
            </a:extLst>
          </p:cNvPr>
          <p:cNvSpPr txBox="1"/>
          <p:nvPr/>
        </p:nvSpPr>
        <p:spPr>
          <a:xfrm>
            <a:off x="2627556" y="1794783"/>
            <a:ext cx="7807362" cy="4446730"/>
          </a:xfrm>
          <a:prstGeom prst="rect">
            <a:avLst/>
          </a:prstGeom>
          <a:noFill/>
        </p:spPr>
        <p:txBody>
          <a:bodyPr wrap="square">
            <a:spAutoFit/>
          </a:bodyPr>
          <a:lstStyle/>
          <a:p>
            <a:pPr>
              <a:lnSpc>
                <a:spcPct val="200000"/>
              </a:lnSpc>
            </a:pPr>
            <a:r>
              <a:rPr lang="en-US" dirty="0">
                <a:latin typeface="Times New Roman" panose="02020603050405020304" pitchFamily="18" charset="0"/>
                <a:cs typeface="Times New Roman" panose="02020603050405020304" pitchFamily="18" charset="0"/>
              </a:rPr>
              <a:t>Introduction					3</a:t>
            </a:r>
          </a:p>
          <a:p>
            <a:pPr>
              <a:lnSpc>
                <a:spcPct val="200000"/>
              </a:lnSpc>
            </a:pPr>
            <a:r>
              <a:rPr lang="en-US" dirty="0">
                <a:latin typeface="Times New Roman" panose="02020603050405020304" pitchFamily="18" charset="0"/>
                <a:cs typeface="Times New Roman" panose="02020603050405020304" pitchFamily="18" charset="0"/>
              </a:rPr>
              <a:t>Importance of Communication Skills			4</a:t>
            </a:r>
          </a:p>
          <a:p>
            <a:pPr>
              <a:lnSpc>
                <a:spcPct val="200000"/>
              </a:lnSpc>
            </a:pPr>
            <a:r>
              <a:rPr lang="en-US" dirty="0">
                <a:latin typeface="Times New Roman" panose="02020603050405020304" pitchFamily="18" charset="0"/>
                <a:cs typeface="Times New Roman" panose="02020603050405020304" pitchFamily="18" charset="0"/>
              </a:rPr>
              <a:t>Essential Communication Skills			6</a:t>
            </a:r>
          </a:p>
          <a:p>
            <a:pPr>
              <a:lnSpc>
                <a:spcPct val="200000"/>
              </a:lnSpc>
            </a:pPr>
            <a:r>
              <a:rPr lang="en-US" dirty="0">
                <a:latin typeface="Times New Roman" panose="02020603050405020304" pitchFamily="18" charset="0"/>
                <a:cs typeface="Times New Roman" panose="02020603050405020304" pitchFamily="18" charset="0"/>
              </a:rPr>
              <a:t>Teamwork Issue and Resolution			8</a:t>
            </a:r>
          </a:p>
          <a:p>
            <a:pPr>
              <a:lnSpc>
                <a:spcPct val="200000"/>
              </a:lnSpc>
            </a:pPr>
            <a:r>
              <a:rPr lang="en-US" dirty="0">
                <a:latin typeface="Times New Roman" panose="02020603050405020304" pitchFamily="18" charset="0"/>
                <a:cs typeface="Times New Roman" panose="02020603050405020304" pitchFamily="18" charset="0"/>
              </a:rPr>
              <a:t>Application of Communication Skills			10</a:t>
            </a:r>
          </a:p>
          <a:p>
            <a:pPr>
              <a:lnSpc>
                <a:spcPct val="200000"/>
              </a:lnSpc>
            </a:pPr>
            <a:r>
              <a:rPr lang="en-US" dirty="0">
                <a:latin typeface="Times New Roman" panose="02020603050405020304" pitchFamily="18" charset="0"/>
                <a:cs typeface="Times New Roman" panose="02020603050405020304" pitchFamily="18" charset="0"/>
              </a:rPr>
              <a:t>Conclusion					13</a:t>
            </a:r>
          </a:p>
          <a:p>
            <a:pPr>
              <a:lnSpc>
                <a:spcPct val="200000"/>
              </a:lnSpc>
            </a:pPr>
            <a:r>
              <a:rPr lang="en-US" dirty="0">
                <a:latin typeface="Times New Roman" panose="02020603050405020304" pitchFamily="18" charset="0"/>
                <a:cs typeface="Times New Roman" panose="02020603050405020304" pitchFamily="18" charset="0"/>
              </a:rPr>
              <a:t>References					14</a:t>
            </a:r>
          </a:p>
          <a:p>
            <a:pPr>
              <a:lnSpc>
                <a:spcPct val="200000"/>
              </a:lnSpc>
            </a:pPr>
            <a:endParaRPr lang="en-US"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F55AE17-C71C-3206-F79C-DD433303D6AF}"/>
              </a:ext>
            </a:extLst>
          </p:cNvPr>
          <p:cNvSpPr txBox="1"/>
          <p:nvPr/>
        </p:nvSpPr>
        <p:spPr>
          <a:xfrm>
            <a:off x="4471147" y="95033"/>
            <a:ext cx="3246120" cy="584775"/>
          </a:xfrm>
          <a:prstGeom prst="rect">
            <a:avLst/>
          </a:prstGeom>
          <a:noFill/>
        </p:spPr>
        <p:txBody>
          <a:bodyPr wrap="square">
            <a:spAutoFit/>
          </a:bodyPr>
          <a:lstStyle/>
          <a:p>
            <a:r>
              <a:rPr lang="en-US" sz="3200" b="1" dirty="0">
                <a:latin typeface="Times New Roman" panose="02020603050405020304" pitchFamily="18" charset="0"/>
                <a:cs typeface="Times New Roman" panose="02020603050405020304" pitchFamily="18" charset="0"/>
              </a:rPr>
              <a:t>Table of Contents</a:t>
            </a:r>
          </a:p>
        </p:txBody>
      </p:sp>
    </p:spTree>
    <p:extLst>
      <p:ext uri="{BB962C8B-B14F-4D97-AF65-F5344CB8AC3E}">
        <p14:creationId xmlns:p14="http://schemas.microsoft.com/office/powerpoint/2010/main" val="309240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816A5-9EC0-0AA8-CC1A-E6E94A5F2BD9}"/>
              </a:ext>
            </a:extLst>
          </p:cNvPr>
          <p:cNvSpPr>
            <a:spLocks noGrp="1"/>
          </p:cNvSpPr>
          <p:nvPr>
            <p:ph type="title"/>
          </p:nvPr>
        </p:nvSpPr>
        <p:spPr/>
        <p:txBody>
          <a:bodyPr/>
          <a:lstStyle/>
          <a:p>
            <a:r>
              <a:rPr lang="en-GB" dirty="0"/>
              <a:t>Importance of </a:t>
            </a:r>
            <a:r>
              <a:rPr lang="en-GB" dirty="0" err="1"/>
              <a:t>Comunication</a:t>
            </a:r>
            <a:r>
              <a:rPr lang="en-GB" dirty="0"/>
              <a:t> Skills</a:t>
            </a:r>
          </a:p>
        </p:txBody>
      </p:sp>
      <p:sp>
        <p:nvSpPr>
          <p:cNvPr id="3" name="Content Placeholder 2">
            <a:extLst>
              <a:ext uri="{FF2B5EF4-FFF2-40B4-BE49-F238E27FC236}">
                <a16:creationId xmlns:a16="http://schemas.microsoft.com/office/drawing/2014/main" id="{054CCCC0-D1F0-E640-F70D-CCD9ADF048DA}"/>
              </a:ext>
            </a:extLst>
          </p:cNvPr>
          <p:cNvSpPr>
            <a:spLocks noGrp="1"/>
          </p:cNvSpPr>
          <p:nvPr>
            <p:ph idx="1"/>
          </p:nvPr>
        </p:nvSpPr>
        <p:spPr/>
        <p:txBody>
          <a:bodyPr>
            <a:normAutofit fontScale="92500"/>
          </a:bodyPr>
          <a:lstStyle/>
          <a:p>
            <a:r>
              <a:rPr lang="en-GB" dirty="0"/>
              <a:t>Presentation Overview</a:t>
            </a:r>
          </a:p>
          <a:p>
            <a:r>
              <a:rPr lang="en-GB" dirty="0"/>
              <a:t>1. Insights into why communication skills are essential for workplace success</a:t>
            </a:r>
          </a:p>
          <a:p>
            <a:r>
              <a:rPr lang="en-GB" dirty="0"/>
              <a:t>2. How effective  communication contributes to organisational success</a:t>
            </a:r>
          </a:p>
          <a:p>
            <a:r>
              <a:rPr lang="en-GB" dirty="0"/>
              <a:t>2.1 Productivity</a:t>
            </a:r>
          </a:p>
          <a:p>
            <a:r>
              <a:rPr lang="en-GB" dirty="0"/>
              <a:t>2.2 Teamwork</a:t>
            </a:r>
          </a:p>
          <a:p>
            <a:r>
              <a:rPr lang="en-GB" dirty="0"/>
              <a:t>2.3 Client satisfaction </a:t>
            </a:r>
          </a:p>
          <a:p>
            <a:r>
              <a:rPr lang="en-GB" dirty="0"/>
              <a:t>3. Examples</a:t>
            </a:r>
          </a:p>
          <a:p>
            <a:r>
              <a:rPr lang="en-GB" dirty="0"/>
              <a:t>4. Reference list</a:t>
            </a:r>
          </a:p>
        </p:txBody>
      </p:sp>
    </p:spTree>
    <p:extLst>
      <p:ext uri="{BB962C8B-B14F-4D97-AF65-F5344CB8AC3E}">
        <p14:creationId xmlns:p14="http://schemas.microsoft.com/office/powerpoint/2010/main" val="3790628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C24DD9-CF9D-6348-4887-6325955AACB2}"/>
              </a:ext>
            </a:extLst>
          </p:cNvPr>
          <p:cNvSpPr txBox="1"/>
          <p:nvPr/>
        </p:nvSpPr>
        <p:spPr>
          <a:xfrm>
            <a:off x="4871884" y="102484"/>
            <a:ext cx="2448232" cy="584775"/>
          </a:xfrm>
          <a:prstGeom prst="rect">
            <a:avLst/>
          </a:prstGeom>
          <a:noFill/>
        </p:spPr>
        <p:txBody>
          <a:bodyPr wrap="square">
            <a:spAutoFit/>
          </a:bodyPr>
          <a:lstStyle/>
          <a:p>
            <a:pPr marL="0" marR="0" algn="just">
              <a:spcBef>
                <a:spcPts val="0"/>
              </a:spcBef>
              <a:spcAft>
                <a:spcPts val="0"/>
              </a:spcAft>
            </a:pPr>
            <a:r>
              <a:rPr lang="en-GB" sz="3200" b="1" kern="0" dirty="0">
                <a:effectLst/>
                <a:latin typeface="Times New Roman" panose="02020603050405020304" pitchFamily="18" charset="0"/>
              </a:rPr>
              <a:t>Introduction </a:t>
            </a: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A574D703-96A4-E7B2-AE9C-86153BFF171B}"/>
              </a:ext>
            </a:extLst>
          </p:cNvPr>
          <p:cNvSpPr txBox="1"/>
          <p:nvPr/>
        </p:nvSpPr>
        <p:spPr>
          <a:xfrm>
            <a:off x="0" y="1201659"/>
            <a:ext cx="8396748" cy="4993931"/>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Effective communication skills are crucial in every workplace in order to drive success by improving client satisfaction, teamwork and organisational productivity.</a:t>
            </a:r>
            <a:r>
              <a:rPr lang="en-GB" dirty="0">
                <a:latin typeface="Times New Roman" panose="02020603050405020304" pitchFamily="18" charset="0"/>
                <a:ea typeface="Times New Roman" panose="02020603050405020304" pitchFamily="18" charset="0"/>
              </a:rPr>
              <a:t>(</a:t>
            </a:r>
            <a:r>
              <a:rPr lang="en-GB" dirty="0" err="1">
                <a:latin typeface="Times New Roman" panose="02020603050405020304" pitchFamily="18" charset="0"/>
                <a:ea typeface="Times New Roman" panose="02020603050405020304" pitchFamily="18" charset="0"/>
              </a:rPr>
              <a:t>McKAY</a:t>
            </a:r>
            <a:r>
              <a:rPr lang="en-GB" dirty="0">
                <a:latin typeface="Times New Roman" panose="02020603050405020304" pitchFamily="18" charset="0"/>
                <a:ea typeface="Times New Roman" panose="02020603050405020304" pitchFamily="18" charset="0"/>
              </a:rPr>
              <a:t> 2019)</a:t>
            </a:r>
          </a:p>
          <a:p>
            <a:pPr marR="0" algn="just">
              <a:lnSpc>
                <a:spcPct val="200000"/>
              </a:lnSpc>
              <a:spcBef>
                <a:spcPts val="0"/>
              </a:spcBef>
              <a:spcAft>
                <a:spcPts val="0"/>
              </a:spcAft>
            </a:pPr>
            <a:endParaRPr lang="en-GB" dirty="0">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Several key aspects also will be addressed in this presentation regarding the importance of effective communication in professional success.</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It will examine some crucial skills such as empathy and active listening together with their real-world application</a:t>
            </a:r>
            <a:endParaRPr lang="en-US"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352475FD-BE3F-39FC-4449-230B8209AEB1}"/>
              </a:ext>
            </a:extLst>
          </p:cNvPr>
          <p:cNvSpPr txBox="1"/>
          <p:nvPr/>
        </p:nvSpPr>
        <p:spPr>
          <a:xfrm>
            <a:off x="9556955" y="5034116"/>
            <a:ext cx="1730477" cy="561949"/>
          </a:xfrm>
          <a:prstGeom prst="rect">
            <a:avLst/>
          </a:prstGeom>
          <a:noFill/>
        </p:spPr>
        <p:txBody>
          <a:bodyPr wrap="square">
            <a:spAutoFit/>
          </a:bodyPr>
          <a:lstStyle/>
          <a:p>
            <a:pPr marR="0" algn="just">
              <a:lnSpc>
                <a:spcPct val="20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(McKay, 2019)</a:t>
            </a:r>
          </a:p>
        </p:txBody>
      </p:sp>
      <p:pic>
        <p:nvPicPr>
          <p:cNvPr id="8" name="Picture 7">
            <a:extLst>
              <a:ext uri="{FF2B5EF4-FFF2-40B4-BE49-F238E27FC236}">
                <a16:creationId xmlns:a16="http://schemas.microsoft.com/office/drawing/2014/main" id="{3A8703B0-342B-65E3-7C9A-CA57BD60976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564802" y="1425677"/>
            <a:ext cx="3537432" cy="3608439"/>
          </a:xfrm>
          <a:prstGeom prst="rect">
            <a:avLst/>
          </a:prstGeom>
        </p:spPr>
      </p:pic>
    </p:spTree>
    <p:extLst>
      <p:ext uri="{BB962C8B-B14F-4D97-AF65-F5344CB8AC3E}">
        <p14:creationId xmlns:p14="http://schemas.microsoft.com/office/powerpoint/2010/main" val="2275934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CACA74-F45D-5A82-466F-4C7CD3A2B028}"/>
              </a:ext>
            </a:extLst>
          </p:cNvPr>
          <p:cNvSpPr txBox="1"/>
          <p:nvPr/>
        </p:nvSpPr>
        <p:spPr>
          <a:xfrm>
            <a:off x="2534653" y="-129032"/>
            <a:ext cx="6662390" cy="1938992"/>
          </a:xfrm>
          <a:prstGeom prst="rect">
            <a:avLst/>
          </a:prstGeom>
          <a:noFill/>
        </p:spPr>
        <p:txBody>
          <a:bodyPr wrap="square">
            <a:spAutoFit/>
          </a:bodyPr>
          <a:lstStyle/>
          <a:p>
            <a:pPr algn="just"/>
            <a:r>
              <a:rPr lang="en-GB" sz="3200" b="1" kern="0" dirty="0">
                <a:effectLst/>
                <a:latin typeface="Times New Roman" panose="02020603050405020304" pitchFamily="18" charset="0"/>
              </a:rPr>
              <a:t>Importance of Communication Skills </a:t>
            </a:r>
            <a:r>
              <a:rPr lang="en-GB" sz="2800" b="1" dirty="0">
                <a:latin typeface="Times New Roman" panose="02020603050405020304" pitchFamily="18" charset="0"/>
                <a:cs typeface="Times New Roman" panose="02020603050405020304" pitchFamily="18" charset="0"/>
              </a:rPr>
              <a:t>1.Insights into why communication skills are essential for workplace success</a:t>
            </a:r>
          </a:p>
          <a:p>
            <a:pPr marL="0" marR="0" algn="just">
              <a:spcBef>
                <a:spcPts val="0"/>
              </a:spcBef>
              <a:spcAft>
                <a:spcPts val="0"/>
              </a:spcAft>
            </a:pP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778DB102-4D1D-0DA8-30AA-0E5FD664EF1F}"/>
              </a:ext>
            </a:extLst>
          </p:cNvPr>
          <p:cNvSpPr txBox="1"/>
          <p:nvPr/>
        </p:nvSpPr>
        <p:spPr>
          <a:xfrm>
            <a:off x="3873910" y="1486032"/>
            <a:ext cx="8318090" cy="5547929"/>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Communication skills are essential for achieving success in the working environment as they help in effective and clear information exchange among all the employees. ( (Brower 2024)</a:t>
            </a:r>
          </a:p>
          <a:p>
            <a:pPr marR="0" algn="just">
              <a:lnSpc>
                <a:spcPct val="20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Times New Roman" panose="02020603050405020304" pitchFamily="18" charset="0"/>
              </a:rPr>
              <a:t>E</a:t>
            </a:r>
            <a:r>
              <a:rPr lang="en-GB" sz="1800" dirty="0" err="1">
                <a:effectLst/>
                <a:latin typeface="Times New Roman" panose="02020603050405020304" pitchFamily="18" charset="0"/>
                <a:ea typeface="Times New Roman" panose="02020603050405020304" pitchFamily="18" charset="0"/>
              </a:rPr>
              <a:t>ffective</a:t>
            </a:r>
            <a:r>
              <a:rPr lang="en-GB" sz="1800" dirty="0">
                <a:effectLst/>
                <a:latin typeface="Times New Roman" panose="02020603050405020304" pitchFamily="18" charset="0"/>
                <a:ea typeface="Times New Roman" panose="02020603050405020304" pitchFamily="18" charset="0"/>
              </a:rPr>
              <a:t> communication skills allow us to make informed decisions, resolve conflicts and build relationships. Excellent communication capabilities allow individuals to deliver feedback and ideas constructively while ensuring a well alignment between organisational goals and team members </a:t>
            </a:r>
            <a:r>
              <a:rPr lang="en-US" sz="1800" dirty="0">
                <a:effectLst/>
                <a:latin typeface="Times New Roman" panose="02020603050405020304" pitchFamily="18" charset="0"/>
                <a:ea typeface="Times New Roman" panose="02020603050405020304" pitchFamily="18" charset="0"/>
              </a:rPr>
              <a:t>(Harris, 2022)</a:t>
            </a:r>
            <a:r>
              <a:rPr lang="en-GB" sz="1800" dirty="0">
                <a:effectLst/>
                <a:latin typeface="Times New Roman" panose="02020603050405020304" pitchFamily="18" charset="0"/>
                <a:ea typeface="Times New Roman" panose="02020603050405020304" pitchFamily="18" charset="0"/>
              </a:rPr>
              <a:t> </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It also significantly improves teamwork and organisational productivity. </a:t>
            </a:r>
            <a:endParaRPr lang="en-US"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386FC963-C012-E6A5-6C06-6C99C1327D37}"/>
              </a:ext>
            </a:extLst>
          </p:cNvPr>
          <p:cNvSpPr txBox="1"/>
          <p:nvPr/>
        </p:nvSpPr>
        <p:spPr>
          <a:xfrm>
            <a:off x="1123335" y="5048040"/>
            <a:ext cx="612058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(Brower, 2024)</a:t>
            </a:r>
            <a:endParaRPr lang="en-US" dirty="0"/>
          </a:p>
        </p:txBody>
      </p:sp>
      <p:pic>
        <p:nvPicPr>
          <p:cNvPr id="9" name="Picture 8">
            <a:extLst>
              <a:ext uri="{FF2B5EF4-FFF2-40B4-BE49-F238E27FC236}">
                <a16:creationId xmlns:a16="http://schemas.microsoft.com/office/drawing/2014/main" id="{968EE102-285D-8B05-60F6-D50B12A089C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47484" y="1749527"/>
            <a:ext cx="3726426" cy="3162300"/>
          </a:xfrm>
          <a:prstGeom prst="rect">
            <a:avLst/>
          </a:prstGeom>
        </p:spPr>
      </p:pic>
    </p:spTree>
    <p:extLst>
      <p:ext uri="{BB962C8B-B14F-4D97-AF65-F5344CB8AC3E}">
        <p14:creationId xmlns:p14="http://schemas.microsoft.com/office/powerpoint/2010/main" val="580972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C88A90-112A-CEDD-FCF1-7B2D7FB8A506}"/>
              </a:ext>
            </a:extLst>
          </p:cNvPr>
          <p:cNvSpPr txBox="1"/>
          <p:nvPr/>
        </p:nvSpPr>
        <p:spPr>
          <a:xfrm>
            <a:off x="1793" y="1340815"/>
            <a:ext cx="8367655" cy="4439933"/>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Good communication skills are highly beneficial in the professional settings as it helps to achieve remarkable outcomes in the organisation. (Welles 2024)</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For example, an individual who is assigned in a project manager role needs to provide regular updates regarding any changes or project progression to the assigned team. ( Hatch 2021)</a:t>
            </a: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 customer service who is responsible to clearly communicate and actively listen to all the clients’ complaints </a:t>
            </a:r>
            <a:endParaRPr lang="en-US"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F9E848E9-5125-2540-A9CF-25E343C2E180}"/>
              </a:ext>
            </a:extLst>
          </p:cNvPr>
          <p:cNvSpPr txBox="1"/>
          <p:nvPr/>
        </p:nvSpPr>
        <p:spPr>
          <a:xfrm>
            <a:off x="9673813" y="5411416"/>
            <a:ext cx="1481866"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(Wells, 2024)</a:t>
            </a:r>
            <a:endParaRPr lang="en-US" dirty="0"/>
          </a:p>
        </p:txBody>
      </p:sp>
      <p:pic>
        <p:nvPicPr>
          <p:cNvPr id="7" name="Picture 6">
            <a:extLst>
              <a:ext uri="{FF2B5EF4-FFF2-40B4-BE49-F238E27FC236}">
                <a16:creationId xmlns:a16="http://schemas.microsoft.com/office/drawing/2014/main" id="{B9CE76CD-4A2D-EC05-E447-15261A7F5EF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85780" y="1656270"/>
            <a:ext cx="3527821" cy="3545460"/>
          </a:xfrm>
          <a:prstGeom prst="rect">
            <a:avLst/>
          </a:prstGeom>
        </p:spPr>
      </p:pic>
    </p:spTree>
    <p:extLst>
      <p:ext uri="{BB962C8B-B14F-4D97-AF65-F5344CB8AC3E}">
        <p14:creationId xmlns:p14="http://schemas.microsoft.com/office/powerpoint/2010/main" val="18248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F57EC6-0E76-9276-B9C8-1803BB26DEDA}"/>
              </a:ext>
            </a:extLst>
          </p:cNvPr>
          <p:cNvSpPr txBox="1"/>
          <p:nvPr/>
        </p:nvSpPr>
        <p:spPr>
          <a:xfrm>
            <a:off x="3230432" y="117059"/>
            <a:ext cx="5731136" cy="584775"/>
          </a:xfrm>
          <a:prstGeom prst="rect">
            <a:avLst/>
          </a:prstGeom>
          <a:noFill/>
        </p:spPr>
        <p:txBody>
          <a:bodyPr wrap="square">
            <a:spAutoFit/>
          </a:bodyPr>
          <a:lstStyle/>
          <a:p>
            <a:pPr marL="0" marR="0" algn="just">
              <a:spcBef>
                <a:spcPts val="0"/>
              </a:spcBef>
              <a:spcAft>
                <a:spcPts val="0"/>
              </a:spcAft>
            </a:pPr>
            <a:r>
              <a:rPr lang="en-GB" sz="3200" b="1" kern="0" dirty="0">
                <a:effectLst/>
                <a:latin typeface="Times New Roman" panose="02020603050405020304" pitchFamily="18" charset="0"/>
              </a:rPr>
              <a:t>Essential Communication Skills</a:t>
            </a: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702E2597-7716-0E0E-83FD-9F8FD569A859}"/>
              </a:ext>
            </a:extLst>
          </p:cNvPr>
          <p:cNvSpPr txBox="1"/>
          <p:nvPr/>
        </p:nvSpPr>
        <p:spPr>
          <a:xfrm>
            <a:off x="4111215" y="1209033"/>
            <a:ext cx="8080785" cy="4993931"/>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This is one of the most important communication skills that mainly involves effectively understanding what other people are currently saying.(Benjamin,2024)</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It also helps the person to respond very thoughtfully to other people by comprehending all the messages of others.</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Clear communication will be another important capability that contributes in productivity boosting, preventing misunderstanding and eliminates ambiguity. (McFarlin,2024)</a:t>
            </a:r>
            <a:endParaRPr lang="en-US"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235711CB-E3AD-6EE4-551D-4937144CE8FE}"/>
              </a:ext>
            </a:extLst>
          </p:cNvPr>
          <p:cNvSpPr txBox="1"/>
          <p:nvPr/>
        </p:nvSpPr>
        <p:spPr>
          <a:xfrm>
            <a:off x="1188721" y="5361573"/>
            <a:ext cx="6121100"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(Benjamin, 2024)</a:t>
            </a:r>
            <a:endParaRPr lang="en-US" dirty="0"/>
          </a:p>
        </p:txBody>
      </p:sp>
      <p:pic>
        <p:nvPicPr>
          <p:cNvPr id="8" name="Picture 7">
            <a:extLst>
              <a:ext uri="{FF2B5EF4-FFF2-40B4-BE49-F238E27FC236}">
                <a16:creationId xmlns:a16="http://schemas.microsoft.com/office/drawing/2014/main" id="{BC84C923-3D15-AF08-2DF1-6B340CA19A03}"/>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204395" y="1660304"/>
            <a:ext cx="3906820" cy="3619330"/>
          </a:xfrm>
          <a:prstGeom prst="rect">
            <a:avLst/>
          </a:prstGeom>
        </p:spPr>
      </p:pic>
    </p:spTree>
    <p:extLst>
      <p:ext uri="{BB962C8B-B14F-4D97-AF65-F5344CB8AC3E}">
        <p14:creationId xmlns:p14="http://schemas.microsoft.com/office/powerpoint/2010/main" val="2162720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1819ED-F61A-8468-9D28-FF8B7562F481}"/>
              </a:ext>
            </a:extLst>
          </p:cNvPr>
          <p:cNvSpPr txBox="1"/>
          <p:nvPr/>
        </p:nvSpPr>
        <p:spPr>
          <a:xfrm>
            <a:off x="0" y="1461849"/>
            <a:ext cx="7831567" cy="4439933"/>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Empathy skills are a very essential skill for understanding all the different emotions and perspectives of diverse team members.( Bianca,2024)</a:t>
            </a:r>
          </a:p>
          <a:p>
            <a:pPr marL="285750" marR="0" indent="-285750" algn="just">
              <a:lnSpc>
                <a:spcPct val="200000"/>
              </a:lnSpc>
              <a:spcBef>
                <a:spcPts val="0"/>
              </a:spcBef>
              <a:spcAft>
                <a:spcPts val="0"/>
              </a:spcAft>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Adaptability on the other hand, helps an individual to modify their communication style in order to match a diverse audience.(Page, 2024)</a:t>
            </a:r>
          </a:p>
          <a:p>
            <a:pPr marL="285750" marR="0" indent="-285750" algn="just">
              <a:lnSpc>
                <a:spcPct val="200000"/>
              </a:lnSpc>
              <a:spcBef>
                <a:spcPts val="0"/>
              </a:spcBef>
              <a:spcAft>
                <a:spcPts val="0"/>
              </a:spcAft>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 HR employee can easily interact with different employees, stakeholders and clients efficiently due to excellent adaptability skills. </a:t>
            </a:r>
            <a:endParaRPr lang="en-US"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4E1E2497-9030-18C7-2ECE-047A58E1835A}"/>
              </a:ext>
            </a:extLst>
          </p:cNvPr>
          <p:cNvSpPr txBox="1"/>
          <p:nvPr/>
        </p:nvSpPr>
        <p:spPr>
          <a:xfrm>
            <a:off x="9337189" y="5251812"/>
            <a:ext cx="1428079" cy="369332"/>
          </a:xfrm>
          <a:prstGeom prst="rect">
            <a:avLst/>
          </a:prstGeom>
          <a:noFill/>
        </p:spPr>
        <p:txBody>
          <a:bodyPr wrap="square">
            <a:spAutoFit/>
          </a:bodyPr>
          <a:lstStyle/>
          <a:p>
            <a:pPr marR="0" algn="just">
              <a:spcBef>
                <a:spcPts val="0"/>
              </a:spcBef>
              <a:spcAft>
                <a:spcPts val="0"/>
              </a:spcAft>
            </a:pPr>
            <a:r>
              <a:rPr lang="en-US" dirty="0">
                <a:effectLst/>
                <a:latin typeface="Times New Roman" panose="02020603050405020304" pitchFamily="18" charset="0"/>
                <a:ea typeface="Times New Roman" panose="02020603050405020304" pitchFamily="18" charset="0"/>
              </a:rPr>
              <a:t>(Page, 2024)</a:t>
            </a:r>
          </a:p>
        </p:txBody>
      </p:sp>
      <p:pic>
        <p:nvPicPr>
          <p:cNvPr id="7" name="Picture 6">
            <a:extLst>
              <a:ext uri="{FF2B5EF4-FFF2-40B4-BE49-F238E27FC236}">
                <a16:creationId xmlns:a16="http://schemas.microsoft.com/office/drawing/2014/main" id="{B3CFED33-0909-E553-E975-AA21D0915DC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247530" y="1606188"/>
            <a:ext cx="3607398" cy="3480904"/>
          </a:xfrm>
          <a:prstGeom prst="rect">
            <a:avLst/>
          </a:prstGeom>
        </p:spPr>
      </p:pic>
    </p:spTree>
    <p:extLst>
      <p:ext uri="{BB962C8B-B14F-4D97-AF65-F5344CB8AC3E}">
        <p14:creationId xmlns:p14="http://schemas.microsoft.com/office/powerpoint/2010/main" val="753475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C8E71A-A90B-E24E-6D05-496F4AAA5676}"/>
              </a:ext>
            </a:extLst>
          </p:cNvPr>
          <p:cNvSpPr txBox="1"/>
          <p:nvPr/>
        </p:nvSpPr>
        <p:spPr>
          <a:xfrm>
            <a:off x="3208916" y="84786"/>
            <a:ext cx="5774167" cy="584775"/>
          </a:xfrm>
          <a:prstGeom prst="rect">
            <a:avLst/>
          </a:prstGeom>
          <a:noFill/>
        </p:spPr>
        <p:txBody>
          <a:bodyPr wrap="square">
            <a:spAutoFit/>
          </a:bodyPr>
          <a:lstStyle/>
          <a:p>
            <a:pPr marL="0" marR="0" algn="just">
              <a:spcBef>
                <a:spcPts val="0"/>
              </a:spcBef>
              <a:spcAft>
                <a:spcPts val="0"/>
              </a:spcAft>
            </a:pPr>
            <a:r>
              <a:rPr lang="en-GB" sz="3200" b="1" kern="0" dirty="0">
                <a:effectLst/>
                <a:latin typeface="Times New Roman" panose="02020603050405020304" pitchFamily="18" charset="0"/>
              </a:rPr>
              <a:t>Teamwork Issue and Resolution</a:t>
            </a: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3A74BF7B-4E93-BF2F-471E-06768AED0A28}"/>
              </a:ext>
            </a:extLst>
          </p:cNvPr>
          <p:cNvSpPr txBox="1"/>
          <p:nvPr/>
        </p:nvSpPr>
        <p:spPr>
          <a:xfrm>
            <a:off x="3926541" y="1340815"/>
            <a:ext cx="8263664" cy="4439933"/>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While working on a group project in my organisation, we have faced some serious issues in our teamwork.</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 issues arise because there was an absence of clarity regarding each member's responsibilities and roles which has resulted in overlapping tasks and confusions. </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Due to the viewpoint’s conflicts and absence of clear communication the project ended up decreasing the morale of the team and missed its deadline.(Brookins,2019)</a:t>
            </a:r>
            <a:endParaRPr lang="en-US"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FC7466E3-D7F5-C509-9ABD-941B357FD29A}"/>
              </a:ext>
            </a:extLst>
          </p:cNvPr>
          <p:cNvSpPr txBox="1"/>
          <p:nvPr/>
        </p:nvSpPr>
        <p:spPr>
          <a:xfrm>
            <a:off x="887506" y="5411416"/>
            <a:ext cx="1812663"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(Brookins, 2019)</a:t>
            </a:r>
            <a:endParaRPr lang="en-US" dirty="0"/>
          </a:p>
        </p:txBody>
      </p:sp>
      <p:pic>
        <p:nvPicPr>
          <p:cNvPr id="8" name="Picture 7">
            <a:extLst>
              <a:ext uri="{FF2B5EF4-FFF2-40B4-BE49-F238E27FC236}">
                <a16:creationId xmlns:a16="http://schemas.microsoft.com/office/drawing/2014/main" id="{5B6AC979-2D7D-7D3D-22AB-ED4C75F3FD3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1578" y="1641757"/>
            <a:ext cx="3769659" cy="3769659"/>
          </a:xfrm>
          <a:prstGeom prst="rect">
            <a:avLst/>
          </a:prstGeom>
        </p:spPr>
      </p:pic>
    </p:spTree>
    <p:extLst>
      <p:ext uri="{BB962C8B-B14F-4D97-AF65-F5344CB8AC3E}">
        <p14:creationId xmlns:p14="http://schemas.microsoft.com/office/powerpoint/2010/main" val="4216726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9160C0-36E1-77CF-41BF-53ADD1E9D638}"/>
              </a:ext>
            </a:extLst>
          </p:cNvPr>
          <p:cNvSpPr txBox="1"/>
          <p:nvPr/>
        </p:nvSpPr>
        <p:spPr>
          <a:xfrm>
            <a:off x="1794" y="1278969"/>
            <a:ext cx="8765688" cy="4439933"/>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We have adopted many different strategies in order to solve the issue such as organising emergency team meetings to clarify everyone’s roles and discuss all the concerns openly. </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Along with that, we have developed an outstanding communication network that makes sure that all the team members are well informed regarding project progression. </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We have understood that during teamwork conflicts can arise at any point of time however we need mutual respect and open dialogue for solving that.(Moran,2023)</a:t>
            </a:r>
            <a:endParaRPr lang="en-US" sz="1800" dirty="0">
              <a:effectLst/>
              <a:latin typeface="Times New Roman" panose="02020603050405020304" pitchFamily="18" charset="0"/>
              <a:ea typeface="Times New Roman" panose="02020603050405020304" pitchFamily="18" charset="0"/>
            </a:endParaRPr>
          </a:p>
        </p:txBody>
      </p:sp>
      <p:sp>
        <p:nvSpPr>
          <p:cNvPr id="6" name="TextBox 5">
            <a:extLst>
              <a:ext uri="{FF2B5EF4-FFF2-40B4-BE49-F238E27FC236}">
                <a16:creationId xmlns:a16="http://schemas.microsoft.com/office/drawing/2014/main" id="{8B7BEDBF-BC84-6A3F-38FA-861EC7B14F40}"/>
              </a:ext>
            </a:extLst>
          </p:cNvPr>
          <p:cNvSpPr txBox="1"/>
          <p:nvPr/>
        </p:nvSpPr>
        <p:spPr>
          <a:xfrm>
            <a:off x="9931997" y="5194157"/>
            <a:ext cx="1535655" cy="369332"/>
          </a:xfrm>
          <a:prstGeom prst="rect">
            <a:avLst/>
          </a:prstGeom>
          <a:noFill/>
        </p:spPr>
        <p:txBody>
          <a:bodyPr wrap="square">
            <a:spAutoFit/>
          </a:bodyPr>
          <a:lstStyle/>
          <a:p>
            <a:r>
              <a:rPr lang="en-US" sz="1800" dirty="0">
                <a:effectLst/>
                <a:latin typeface="Times New Roman" panose="02020603050405020304" pitchFamily="18" charset="0"/>
                <a:ea typeface="Times New Roman" panose="02020603050405020304" pitchFamily="18" charset="0"/>
              </a:rPr>
              <a:t>(Moran, 2023)</a:t>
            </a:r>
            <a:endParaRPr lang="en-US" dirty="0"/>
          </a:p>
        </p:txBody>
      </p:sp>
      <p:pic>
        <p:nvPicPr>
          <p:cNvPr id="7" name="Picture 6">
            <a:extLst>
              <a:ext uri="{FF2B5EF4-FFF2-40B4-BE49-F238E27FC236}">
                <a16:creationId xmlns:a16="http://schemas.microsoft.com/office/drawing/2014/main" id="{B293C637-8B49-9B17-DFBD-01B57A4E5BE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779132" y="1928318"/>
            <a:ext cx="3397621" cy="3141233"/>
          </a:xfrm>
          <a:prstGeom prst="rect">
            <a:avLst/>
          </a:prstGeom>
        </p:spPr>
      </p:pic>
    </p:spTree>
    <p:extLst>
      <p:ext uri="{BB962C8B-B14F-4D97-AF65-F5344CB8AC3E}">
        <p14:creationId xmlns:p14="http://schemas.microsoft.com/office/powerpoint/2010/main" val="3008568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424AA3-650E-7671-78B1-079B8C609C28}"/>
              </a:ext>
            </a:extLst>
          </p:cNvPr>
          <p:cNvSpPr txBox="1"/>
          <p:nvPr/>
        </p:nvSpPr>
        <p:spPr>
          <a:xfrm>
            <a:off x="2778611" y="95543"/>
            <a:ext cx="6634778" cy="584775"/>
          </a:xfrm>
          <a:prstGeom prst="rect">
            <a:avLst/>
          </a:prstGeom>
          <a:noFill/>
        </p:spPr>
        <p:txBody>
          <a:bodyPr wrap="square">
            <a:spAutoFit/>
          </a:bodyPr>
          <a:lstStyle/>
          <a:p>
            <a:pPr marL="0" marR="0" algn="just">
              <a:spcBef>
                <a:spcPts val="0"/>
              </a:spcBef>
              <a:spcAft>
                <a:spcPts val="0"/>
              </a:spcAft>
            </a:pPr>
            <a:r>
              <a:rPr lang="en-GB" sz="3200" b="1" kern="0" dirty="0">
                <a:effectLst/>
                <a:latin typeface="Times New Roman" panose="02020603050405020304" pitchFamily="18" charset="0"/>
              </a:rPr>
              <a:t>Application of Communication Skills </a:t>
            </a: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EB793C93-EFCD-E66F-7FF9-DB8CD1D7ED43}"/>
              </a:ext>
            </a:extLst>
          </p:cNvPr>
          <p:cNvSpPr txBox="1"/>
          <p:nvPr/>
        </p:nvSpPr>
        <p:spPr>
          <a:xfrm>
            <a:off x="1" y="1429024"/>
            <a:ext cx="8520055" cy="4999254"/>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Effective communication always plays a big part in the organisation for fostering collaboration and solving conflicts. (Stephen,2024)</a:t>
            </a:r>
          </a:p>
          <a:p>
            <a:pPr marL="285750" indent="-285750" algn="just">
              <a:lnSpc>
                <a:spcPct val="200000"/>
              </a:lnSpc>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For example, whenever a member faces any conflicts, using empathetic communication and active listening will be helpful for finding beneficial solutions.</a:t>
            </a:r>
          </a:p>
          <a:p>
            <a:pPr marL="285750" indent="-285750" algn="just">
              <a:lnSpc>
                <a:spcPct val="200000"/>
              </a:lnSpc>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Clear formulation of proposed resolutions, concerns and expectations will make sure that everyone’s feel understood and heard which will make it easier to resolve conflicts.(Koroleva,2024)</a:t>
            </a:r>
            <a:endParaRPr lang="en-US" dirty="0"/>
          </a:p>
        </p:txBody>
      </p:sp>
      <p:pic>
        <p:nvPicPr>
          <p:cNvPr id="6" name="Picture 5">
            <a:extLst>
              <a:ext uri="{FF2B5EF4-FFF2-40B4-BE49-F238E27FC236}">
                <a16:creationId xmlns:a16="http://schemas.microsoft.com/office/drawing/2014/main" id="{608F71EC-B908-D52F-D6D1-C2A87C171AE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627631" y="1828799"/>
            <a:ext cx="3495245" cy="3270325"/>
          </a:xfrm>
          <a:prstGeom prst="rect">
            <a:avLst/>
          </a:prstGeom>
        </p:spPr>
      </p:pic>
      <p:sp>
        <p:nvSpPr>
          <p:cNvPr id="8" name="TextBox 7">
            <a:extLst>
              <a:ext uri="{FF2B5EF4-FFF2-40B4-BE49-F238E27FC236}">
                <a16:creationId xmlns:a16="http://schemas.microsoft.com/office/drawing/2014/main" id="{25E682FE-44E8-CC3F-785B-145D9ED0BCA2}"/>
              </a:ext>
            </a:extLst>
          </p:cNvPr>
          <p:cNvSpPr txBox="1"/>
          <p:nvPr/>
        </p:nvSpPr>
        <p:spPr>
          <a:xfrm>
            <a:off x="9542880" y="5183400"/>
            <a:ext cx="1664746"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Stephen, 2024)</a:t>
            </a:r>
            <a:endParaRPr lang="en-US" dirty="0"/>
          </a:p>
        </p:txBody>
      </p:sp>
    </p:spTree>
    <p:extLst>
      <p:ext uri="{BB962C8B-B14F-4D97-AF65-F5344CB8AC3E}">
        <p14:creationId xmlns:p14="http://schemas.microsoft.com/office/powerpoint/2010/main" val="2401956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8786A9-4FF3-7FF8-9B2A-3F3C1F55551B}"/>
              </a:ext>
            </a:extLst>
          </p:cNvPr>
          <p:cNvSpPr txBox="1"/>
          <p:nvPr/>
        </p:nvSpPr>
        <p:spPr>
          <a:xfrm>
            <a:off x="3463961" y="1206372"/>
            <a:ext cx="8728039" cy="4445256"/>
          </a:xfrm>
          <a:prstGeom prst="rect">
            <a:avLst/>
          </a:prstGeom>
          <a:noFill/>
        </p:spPr>
        <p:txBody>
          <a:bodyPr wrap="square">
            <a:spAutoFit/>
          </a:bodyPr>
          <a:lstStyle/>
          <a:p>
            <a:pPr marL="285750" indent="-285750">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Concise and clear communication has a significant impact upon project outcomes and team dynamics. </a:t>
            </a:r>
          </a:p>
          <a:p>
            <a:pPr marL="285750" indent="-285750">
              <a:lnSpc>
                <a:spcPct val="200000"/>
              </a:lnSpc>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285750" indent="-285750">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Clear communication channels will ensure that all the team members are well aligned with team goals and improve decision-making, productivity and coordination in the team.</a:t>
            </a:r>
            <a:r>
              <a:rPr lang="en-GB" dirty="0">
                <a:latin typeface="Times New Roman" panose="02020603050405020304" pitchFamily="18" charset="0"/>
                <a:ea typeface="Times New Roman" panose="02020603050405020304" pitchFamily="18" charset="0"/>
              </a:rPr>
              <a:t> (Cole,2024)</a:t>
            </a:r>
            <a:endParaRPr lang="en-GB" sz="1800" dirty="0">
              <a:effectLst/>
              <a:latin typeface="Times New Roman" panose="02020603050405020304" pitchFamily="18" charset="0"/>
              <a:ea typeface="Times New Roman" panose="02020603050405020304" pitchFamily="18" charset="0"/>
            </a:endParaRPr>
          </a:p>
          <a:p>
            <a:pPr marL="285750" indent="-285750">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Apart from that, clear feedback and instructions allow to prevent errors and misunderstanding.</a:t>
            </a:r>
            <a:endParaRPr lang="en-US" dirty="0"/>
          </a:p>
        </p:txBody>
      </p:sp>
      <p:sp>
        <p:nvSpPr>
          <p:cNvPr id="6" name="TextBox 5">
            <a:extLst>
              <a:ext uri="{FF2B5EF4-FFF2-40B4-BE49-F238E27FC236}">
                <a16:creationId xmlns:a16="http://schemas.microsoft.com/office/drawing/2014/main" id="{ABF8C530-A3BE-ABE3-9553-9B83C7DDF007}"/>
              </a:ext>
            </a:extLst>
          </p:cNvPr>
          <p:cNvSpPr txBox="1"/>
          <p:nvPr/>
        </p:nvSpPr>
        <p:spPr>
          <a:xfrm>
            <a:off x="1121486" y="4896364"/>
            <a:ext cx="1438834"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a:t>
            </a:r>
            <a:r>
              <a:rPr lang="en-GB" sz="1800" dirty="0">
                <a:solidFill>
                  <a:srgbClr val="000000"/>
                </a:solidFill>
                <a:effectLst/>
                <a:latin typeface="Times New Roman" panose="02020603050405020304" pitchFamily="18" charset="0"/>
                <a:ea typeface="Times New Roman" panose="02020603050405020304" pitchFamily="18" charset="0"/>
              </a:rPr>
              <a:t>Cole, 2024)</a:t>
            </a:r>
            <a:r>
              <a:rPr lang="en-GB" sz="1800" dirty="0">
                <a:effectLst/>
                <a:latin typeface="Times New Roman" panose="02020603050405020304" pitchFamily="18" charset="0"/>
                <a:ea typeface="Times New Roman" panose="02020603050405020304" pitchFamily="18" charset="0"/>
              </a:rPr>
              <a:t>. </a:t>
            </a:r>
            <a:endParaRPr lang="en-US" dirty="0"/>
          </a:p>
        </p:txBody>
      </p:sp>
      <p:pic>
        <p:nvPicPr>
          <p:cNvPr id="7" name="Picture 6">
            <a:extLst>
              <a:ext uri="{FF2B5EF4-FFF2-40B4-BE49-F238E27FC236}">
                <a16:creationId xmlns:a16="http://schemas.microsoft.com/office/drawing/2014/main" id="{979155C2-BE7D-619A-A19A-6DF6140FC60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96818" y="1674158"/>
            <a:ext cx="3367143" cy="3123752"/>
          </a:xfrm>
          <a:prstGeom prst="rect">
            <a:avLst/>
          </a:prstGeom>
        </p:spPr>
      </p:pic>
    </p:spTree>
    <p:extLst>
      <p:ext uri="{BB962C8B-B14F-4D97-AF65-F5344CB8AC3E}">
        <p14:creationId xmlns:p14="http://schemas.microsoft.com/office/powerpoint/2010/main" val="4189124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7DEBA0D-D017-DE54-CC80-5C05DC745120}"/>
              </a:ext>
            </a:extLst>
          </p:cNvPr>
          <p:cNvSpPr txBox="1"/>
          <p:nvPr/>
        </p:nvSpPr>
        <p:spPr>
          <a:xfrm>
            <a:off x="0" y="1449188"/>
            <a:ext cx="8438912" cy="4999254"/>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Ongoing improvement of effective communication skills are crucial for achieving outstanding success in the organisation. </a:t>
            </a:r>
          </a:p>
          <a:p>
            <a:pPr marL="285750" indent="-285750" algn="just">
              <a:lnSpc>
                <a:spcPct val="200000"/>
              </a:lnSpc>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With the help of feedback and past experience an individual can easily practise several different communication techniques which will be beneficial during teamwork. (Assen,2021)</a:t>
            </a:r>
          </a:p>
          <a:p>
            <a:pPr marL="285750" indent="-285750" algn="just">
              <a:lnSpc>
                <a:spcPct val="200000"/>
              </a:lnSpc>
              <a:buFont typeface="Arial" panose="020B0604020202020204" pitchFamily="34" charset="0"/>
              <a:buChar char="•"/>
            </a:pPr>
            <a:endParaRPr lang="en-GB" dirty="0">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Ongoing improvement is mainly a commitment that improves innovation, collaboration and openness as well as which is crucial to maintain competitiveness. </a:t>
            </a:r>
            <a:endParaRPr lang="en-US" dirty="0"/>
          </a:p>
        </p:txBody>
      </p:sp>
      <p:sp>
        <p:nvSpPr>
          <p:cNvPr id="6" name="TextBox 5">
            <a:extLst>
              <a:ext uri="{FF2B5EF4-FFF2-40B4-BE49-F238E27FC236}">
                <a16:creationId xmlns:a16="http://schemas.microsoft.com/office/drawing/2014/main" id="{34AB396E-1D1D-D5E4-07AC-3B44427930F8}"/>
              </a:ext>
            </a:extLst>
          </p:cNvPr>
          <p:cNvSpPr txBox="1"/>
          <p:nvPr/>
        </p:nvSpPr>
        <p:spPr>
          <a:xfrm>
            <a:off x="9537536" y="5366280"/>
            <a:ext cx="1471108"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(Assen, 2021)</a:t>
            </a:r>
            <a:endParaRPr lang="en-US" dirty="0"/>
          </a:p>
        </p:txBody>
      </p:sp>
      <p:pic>
        <p:nvPicPr>
          <p:cNvPr id="7" name="Picture 6">
            <a:extLst>
              <a:ext uri="{FF2B5EF4-FFF2-40B4-BE49-F238E27FC236}">
                <a16:creationId xmlns:a16="http://schemas.microsoft.com/office/drawing/2014/main" id="{461D5DBB-BF65-BF53-D5EF-CF34482B8F0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471186" y="1974514"/>
            <a:ext cx="3603809" cy="3238334"/>
          </a:xfrm>
          <a:prstGeom prst="rect">
            <a:avLst/>
          </a:prstGeom>
        </p:spPr>
      </p:pic>
    </p:spTree>
    <p:extLst>
      <p:ext uri="{BB962C8B-B14F-4D97-AF65-F5344CB8AC3E}">
        <p14:creationId xmlns:p14="http://schemas.microsoft.com/office/powerpoint/2010/main" val="4414114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2C3A06-9C89-C483-3A26-BC9F4218478D}"/>
              </a:ext>
            </a:extLst>
          </p:cNvPr>
          <p:cNvSpPr txBox="1"/>
          <p:nvPr/>
        </p:nvSpPr>
        <p:spPr>
          <a:xfrm>
            <a:off x="5010822" y="117059"/>
            <a:ext cx="2170355" cy="584775"/>
          </a:xfrm>
          <a:prstGeom prst="rect">
            <a:avLst/>
          </a:prstGeom>
          <a:noFill/>
        </p:spPr>
        <p:txBody>
          <a:bodyPr wrap="square">
            <a:spAutoFit/>
          </a:bodyPr>
          <a:lstStyle/>
          <a:p>
            <a:pPr marL="0" marR="0" algn="just">
              <a:spcBef>
                <a:spcPts val="0"/>
              </a:spcBef>
              <a:spcAft>
                <a:spcPts val="0"/>
              </a:spcAft>
            </a:pPr>
            <a:r>
              <a:rPr lang="en-GB" sz="3200" b="1" kern="0" dirty="0">
                <a:effectLst/>
                <a:latin typeface="Times New Roman" panose="02020603050405020304" pitchFamily="18" charset="0"/>
              </a:rPr>
              <a:t>Conclusion</a:t>
            </a: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EC0D3DEE-1909-0142-CF5C-F31F92F1857C}"/>
              </a:ext>
            </a:extLst>
          </p:cNvPr>
          <p:cNvSpPr txBox="1"/>
          <p:nvPr/>
        </p:nvSpPr>
        <p:spPr>
          <a:xfrm>
            <a:off x="4025155" y="1209033"/>
            <a:ext cx="8166845" cy="4993931"/>
          </a:xfrm>
          <a:prstGeom prst="rect">
            <a:avLst/>
          </a:prstGeom>
          <a:noFill/>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 above presentation has highlighted that effective communication is vital for achieving success in the organisation. Success requires effective communication</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It has addressed that, through clearly exchanging all the information in team teamwork’s and productivity can be improved. </a:t>
            </a:r>
          </a:p>
          <a:p>
            <a:pPr marL="285750" marR="0" indent="-285750" algn="just">
              <a:lnSpc>
                <a:spcPct val="200000"/>
              </a:lnSpc>
              <a:spcBef>
                <a:spcPts val="0"/>
              </a:spcBef>
              <a:spcAft>
                <a:spcPts val="0"/>
              </a:spcAf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GB" sz="1800" dirty="0">
                <a:effectLst/>
                <a:latin typeface="Times New Roman" panose="02020603050405020304" pitchFamily="18" charset="0"/>
                <a:ea typeface="Times New Roman" panose="02020603050405020304" pitchFamily="18" charset="0"/>
              </a:rPr>
              <a:t>The presentation has demonstrated that effective communication not just works as a tool but it is a cornerstone for organisational excellence and individual growth.</a:t>
            </a:r>
          </a:p>
          <a:p>
            <a:pPr marR="0" algn="just">
              <a:lnSpc>
                <a:spcPct val="20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p:txBody>
      </p:sp>
      <p:pic>
        <p:nvPicPr>
          <p:cNvPr id="6" name="Picture 5">
            <a:extLst>
              <a:ext uri="{FF2B5EF4-FFF2-40B4-BE49-F238E27FC236}">
                <a16:creationId xmlns:a16="http://schemas.microsoft.com/office/drawing/2014/main" id="{649D91FE-073E-D629-0C3E-BE3A32C45DF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53480" y="1667435"/>
            <a:ext cx="3871675" cy="3251498"/>
          </a:xfrm>
          <a:prstGeom prst="rect">
            <a:avLst/>
          </a:prstGeom>
        </p:spPr>
      </p:pic>
      <p:sp>
        <p:nvSpPr>
          <p:cNvPr id="8" name="TextBox 7">
            <a:extLst>
              <a:ext uri="{FF2B5EF4-FFF2-40B4-BE49-F238E27FC236}">
                <a16:creationId xmlns:a16="http://schemas.microsoft.com/office/drawing/2014/main" id="{DB3AB3B0-6200-37A6-46DB-439580CBECF2}"/>
              </a:ext>
            </a:extLst>
          </p:cNvPr>
          <p:cNvSpPr txBox="1"/>
          <p:nvPr/>
        </p:nvSpPr>
        <p:spPr>
          <a:xfrm>
            <a:off x="1350085" y="5056800"/>
            <a:ext cx="6121100"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Times New Roman" panose="02020603050405020304" pitchFamily="18" charset="0"/>
              </a:rPr>
              <a:t>(Assen, 2021)</a:t>
            </a:r>
            <a:endParaRPr lang="en-US" dirty="0"/>
          </a:p>
        </p:txBody>
      </p:sp>
    </p:spTree>
    <p:extLst>
      <p:ext uri="{BB962C8B-B14F-4D97-AF65-F5344CB8AC3E}">
        <p14:creationId xmlns:p14="http://schemas.microsoft.com/office/powerpoint/2010/main" val="1500614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32ECF8-4A00-A426-B074-BD2FEFBCAB30}"/>
              </a:ext>
            </a:extLst>
          </p:cNvPr>
          <p:cNvSpPr txBox="1"/>
          <p:nvPr/>
        </p:nvSpPr>
        <p:spPr>
          <a:xfrm>
            <a:off x="5053853" y="117059"/>
            <a:ext cx="2084294" cy="584775"/>
          </a:xfrm>
          <a:prstGeom prst="rect">
            <a:avLst/>
          </a:prstGeom>
          <a:noFill/>
        </p:spPr>
        <p:txBody>
          <a:bodyPr wrap="square">
            <a:spAutoFit/>
          </a:bodyPr>
          <a:lstStyle/>
          <a:p>
            <a:pPr marL="0" marR="0" algn="just">
              <a:spcBef>
                <a:spcPts val="0"/>
              </a:spcBef>
              <a:spcAft>
                <a:spcPts val="0"/>
              </a:spcAft>
            </a:pPr>
            <a:r>
              <a:rPr lang="en-GB" sz="3200" b="1" kern="0" dirty="0">
                <a:effectLst/>
                <a:latin typeface="Times New Roman" panose="02020603050405020304" pitchFamily="18" charset="0"/>
              </a:rPr>
              <a:t>References</a:t>
            </a:r>
            <a:endParaRPr lang="en-US" sz="3200" b="1" kern="0" dirty="0">
              <a:effectLst/>
              <a:latin typeface="Times New Roman" panose="02020603050405020304" pitchFamily="18" charset="0"/>
            </a:endParaRPr>
          </a:p>
        </p:txBody>
      </p:sp>
      <p:sp>
        <p:nvSpPr>
          <p:cNvPr id="5" name="TextBox 4">
            <a:extLst>
              <a:ext uri="{FF2B5EF4-FFF2-40B4-BE49-F238E27FC236}">
                <a16:creationId xmlns:a16="http://schemas.microsoft.com/office/drawing/2014/main" id="{87AA2D5C-8EE7-A5DB-4246-9F1787C5EF3B}"/>
              </a:ext>
            </a:extLst>
          </p:cNvPr>
          <p:cNvSpPr txBox="1"/>
          <p:nvPr/>
        </p:nvSpPr>
        <p:spPr>
          <a:xfrm>
            <a:off x="113179" y="1303731"/>
            <a:ext cx="11965641" cy="5262979"/>
          </a:xfrm>
          <a:prstGeom prst="rect">
            <a:avLst/>
          </a:prstGeom>
          <a:noFill/>
        </p:spPr>
        <p:txBody>
          <a:bodyPr wrap="square">
            <a:spAutoFit/>
          </a:bodyPr>
          <a:lstStyle/>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Benjamin, T., (2024) </a:t>
            </a:r>
            <a:r>
              <a:rPr lang="en-GB" sz="1200" i="1" dirty="0">
                <a:effectLst/>
                <a:latin typeface="Times New Roman" panose="02020603050405020304" pitchFamily="18" charset="0"/>
                <a:ea typeface="Times New Roman" panose="02020603050405020304" pitchFamily="18" charset="0"/>
              </a:rPr>
              <a:t>Active Listening Techniques in the Workplace.</a:t>
            </a:r>
            <a:r>
              <a:rPr lang="en-GB" sz="1200" dirty="0">
                <a:effectLst/>
                <a:latin typeface="Times New Roman" panose="02020603050405020304" pitchFamily="18" charset="0"/>
                <a:ea typeface="Times New Roman" panose="02020603050405020304" pitchFamily="18" charset="0"/>
              </a:rPr>
              <a:t> [Online] Available at: https://smallbusiness.chron.com/active-listening-techniques-workplace-31189.html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Bianca, A., (2024) </a:t>
            </a:r>
            <a:r>
              <a:rPr lang="en-GB" sz="1200" i="1" dirty="0">
                <a:effectLst/>
                <a:latin typeface="Times New Roman" panose="02020603050405020304" pitchFamily="18" charset="0"/>
                <a:ea typeface="Times New Roman" panose="02020603050405020304" pitchFamily="18" charset="0"/>
              </a:rPr>
              <a:t>Team-Building Activities for Work Empathy.</a:t>
            </a:r>
            <a:r>
              <a:rPr lang="en-GB" sz="1200" dirty="0">
                <a:effectLst/>
                <a:latin typeface="Times New Roman" panose="02020603050405020304" pitchFamily="18" charset="0"/>
                <a:ea typeface="Times New Roman" panose="02020603050405020304" pitchFamily="18" charset="0"/>
              </a:rPr>
              <a:t> [Online] Available at: https://smallbusiness.chron.com/teambuilding-activities-work-empathy-19223.html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Brookins, M., (2019) </a:t>
            </a:r>
            <a:r>
              <a:rPr lang="en-GB" sz="1200" i="1" dirty="0">
                <a:effectLst/>
                <a:latin typeface="Times New Roman" panose="02020603050405020304" pitchFamily="18" charset="0"/>
                <a:ea typeface="Times New Roman" panose="02020603050405020304" pitchFamily="18" charset="0"/>
              </a:rPr>
              <a:t>The Effects of Conflict Within an Organization.</a:t>
            </a:r>
            <a:r>
              <a:rPr lang="en-GB" sz="1200" dirty="0">
                <a:effectLst/>
                <a:latin typeface="Times New Roman" panose="02020603050405020304" pitchFamily="18" charset="0"/>
                <a:ea typeface="Times New Roman" panose="02020603050405020304" pitchFamily="18" charset="0"/>
              </a:rPr>
              <a:t> [Online] Available at: https://smallbusiness.chron.com/effects-conflict-within-organization-164.html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Brower, T., (2024) </a:t>
            </a:r>
            <a:r>
              <a:rPr lang="en-GB" sz="1200" i="1" dirty="0">
                <a:effectLst/>
                <a:latin typeface="Times New Roman" panose="02020603050405020304" pitchFamily="18" charset="0"/>
                <a:ea typeface="Times New Roman" panose="02020603050405020304" pitchFamily="18" charset="0"/>
              </a:rPr>
              <a:t>Powerful Strategies To Improve Your Communication Skills.</a:t>
            </a:r>
            <a:r>
              <a:rPr lang="en-GB" sz="1200" dirty="0">
                <a:effectLst/>
                <a:latin typeface="Times New Roman" panose="02020603050405020304" pitchFamily="18" charset="0"/>
                <a:ea typeface="Times New Roman" panose="02020603050405020304" pitchFamily="18" charset="0"/>
              </a:rPr>
              <a:t> [Online] Available at: https://www.forbes.com/sites/tracybrower/2023/08/27/powerful-strategies-to-improve-your-communication-skills/?sh=30b07e972e2c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solidFill>
                  <a:srgbClr val="000000"/>
                </a:solidFill>
                <a:effectLst/>
                <a:latin typeface="Times New Roman" panose="02020603050405020304" pitchFamily="18" charset="0"/>
                <a:ea typeface="Times New Roman" panose="02020603050405020304" pitchFamily="18" charset="0"/>
              </a:rPr>
              <a:t>Cole, M.B., (2024) </a:t>
            </a:r>
            <a:r>
              <a:rPr lang="en-GB" sz="1200" i="1" dirty="0">
                <a:solidFill>
                  <a:srgbClr val="000000"/>
                </a:solidFill>
                <a:effectLst/>
                <a:latin typeface="Times New Roman" panose="02020603050405020304" pitchFamily="18" charset="0"/>
                <a:ea typeface="Times New Roman" panose="02020603050405020304" pitchFamily="18" charset="0"/>
              </a:rPr>
              <a:t>Group dynamics in occupational therapy: The theoretical basis and practice application of group intervention.</a:t>
            </a:r>
            <a:r>
              <a:rPr lang="en-GB" sz="1200" dirty="0">
                <a:solidFill>
                  <a:srgbClr val="000000"/>
                </a:solidFill>
                <a:effectLst/>
                <a:latin typeface="Times New Roman" panose="02020603050405020304" pitchFamily="18" charset="0"/>
                <a:ea typeface="Times New Roman" panose="02020603050405020304" pitchFamily="18" charset="0"/>
              </a:rPr>
              <a:t> Taylor &amp; Francis.</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Harris, L., (2022) </a:t>
            </a:r>
            <a:r>
              <a:rPr lang="en-GB" sz="1200" i="1" dirty="0">
                <a:effectLst/>
                <a:latin typeface="Times New Roman" panose="02020603050405020304" pitchFamily="18" charset="0"/>
                <a:ea typeface="Times New Roman" panose="02020603050405020304" pitchFamily="18" charset="0"/>
              </a:rPr>
              <a:t>Cognitive Communication: Communicating To Maximize Excellence And Business Results.</a:t>
            </a:r>
            <a:r>
              <a:rPr lang="en-GB" sz="1200" dirty="0">
                <a:effectLst/>
                <a:latin typeface="Times New Roman" panose="02020603050405020304" pitchFamily="18" charset="0"/>
                <a:ea typeface="Times New Roman" panose="02020603050405020304" pitchFamily="18" charset="0"/>
              </a:rPr>
              <a:t> [Online] Available at: https://www.forbes.com/sites/forbescoachescouncil/2022/01/05/cognitive-communication-communicating-to-maximize-excellence-and-business-results/?sh=45a071a013a1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Hatch, J., (2021) </a:t>
            </a:r>
            <a:r>
              <a:rPr lang="en-GB" sz="1200" i="1" dirty="0">
                <a:effectLst/>
                <a:latin typeface="Times New Roman" panose="02020603050405020304" pitchFamily="18" charset="0"/>
                <a:ea typeface="Times New Roman" panose="02020603050405020304" pitchFamily="18" charset="0"/>
              </a:rPr>
              <a:t>Communication Is Key To Improving Your Business — And Your Client’s.</a:t>
            </a:r>
            <a:r>
              <a:rPr lang="en-GB" sz="1200" dirty="0">
                <a:effectLst/>
                <a:latin typeface="Times New Roman" panose="02020603050405020304" pitchFamily="18" charset="0"/>
                <a:ea typeface="Times New Roman" panose="02020603050405020304" pitchFamily="18" charset="0"/>
              </a:rPr>
              <a:t> [Online] Available at: https://www.forbes.com/sites/forbestechcouncil/2021/06/21/communication-is-key-to-improving-your-business---and-your-clients/?sh=4640c1875a6d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solidFill>
                  <a:srgbClr val="000000"/>
                </a:solidFill>
                <a:effectLst/>
                <a:latin typeface="Times New Roman" panose="02020603050405020304" pitchFamily="18" charset="0"/>
                <a:ea typeface="Times New Roman" panose="02020603050405020304" pitchFamily="18" charset="0"/>
              </a:rPr>
              <a:t>Koroleva, N., (2024) </a:t>
            </a:r>
            <a:r>
              <a:rPr lang="en-GB" sz="1200" i="1" dirty="0">
                <a:solidFill>
                  <a:srgbClr val="000000"/>
                </a:solidFill>
                <a:effectLst/>
                <a:latin typeface="Times New Roman" panose="02020603050405020304" pitchFamily="18" charset="0"/>
                <a:ea typeface="Times New Roman" panose="02020603050405020304" pitchFamily="18" charset="0"/>
              </a:rPr>
              <a:t>Interpersonal communication skills.</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McFarlin, K., (2024) </a:t>
            </a:r>
            <a:r>
              <a:rPr lang="en-GB" sz="1200" i="1" dirty="0">
                <a:effectLst/>
                <a:latin typeface="Times New Roman" panose="02020603050405020304" pitchFamily="18" charset="0"/>
                <a:ea typeface="Times New Roman" panose="02020603050405020304" pitchFamily="18" charset="0"/>
              </a:rPr>
              <a:t>How to Possess Good Communication Skills in the Workplace.</a:t>
            </a:r>
            <a:r>
              <a:rPr lang="en-GB" sz="1200" dirty="0">
                <a:effectLst/>
                <a:latin typeface="Times New Roman" panose="02020603050405020304" pitchFamily="18" charset="0"/>
                <a:ea typeface="Times New Roman" panose="02020603050405020304" pitchFamily="18" charset="0"/>
              </a:rPr>
              <a:t> [Online] Available at: https://smallbusiness.chron.com/possess-good-communication-skills-workplace-10522.html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McKay, M., (2019) </a:t>
            </a:r>
            <a:r>
              <a:rPr lang="en-GB" sz="1200" i="1" dirty="0">
                <a:effectLst/>
                <a:latin typeface="Times New Roman" panose="02020603050405020304" pitchFamily="18" charset="0"/>
                <a:ea typeface="Times New Roman" panose="02020603050405020304" pitchFamily="18" charset="0"/>
              </a:rPr>
              <a:t>Effective Business Communication Skills.</a:t>
            </a:r>
            <a:r>
              <a:rPr lang="en-GB" sz="1200" dirty="0">
                <a:effectLst/>
                <a:latin typeface="Times New Roman" panose="02020603050405020304" pitchFamily="18" charset="0"/>
                <a:ea typeface="Times New Roman" panose="02020603050405020304" pitchFamily="18" charset="0"/>
              </a:rPr>
              <a:t> [Online] Available at: https://smallbusiness.chron.com/effective-business-communication-skills-2865.html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Moran, R., (2023) </a:t>
            </a:r>
            <a:r>
              <a:rPr lang="en-GB" sz="1200" i="1" dirty="0">
                <a:effectLst/>
                <a:latin typeface="Times New Roman" panose="02020603050405020304" pitchFamily="18" charset="0"/>
                <a:ea typeface="Times New Roman" panose="02020603050405020304" pitchFamily="18" charset="0"/>
              </a:rPr>
              <a:t>“The Power of Mutual Respect: Earn Respect by Respecting Others”.</a:t>
            </a:r>
            <a:r>
              <a:rPr lang="en-GB" sz="1200" dirty="0">
                <a:effectLst/>
                <a:latin typeface="Times New Roman" panose="02020603050405020304" pitchFamily="18" charset="0"/>
                <a:ea typeface="Times New Roman" panose="02020603050405020304" pitchFamily="18" charset="0"/>
              </a:rPr>
              <a:t> [Online] Available at: https://medium.com/@ud3556599/the-power-of-mutual-respect-earn-respect-by-respecting-others-4d87d304f0ee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Page, D., (2024) </a:t>
            </a:r>
            <a:r>
              <a:rPr lang="en-GB" sz="1200" i="1" dirty="0">
                <a:effectLst/>
                <a:latin typeface="Times New Roman" panose="02020603050405020304" pitchFamily="18" charset="0"/>
                <a:ea typeface="Times New Roman" panose="02020603050405020304" pitchFamily="18" charset="0"/>
              </a:rPr>
              <a:t>The Importance of Adaptability Skills.</a:t>
            </a:r>
            <a:r>
              <a:rPr lang="en-GB" sz="1200" dirty="0">
                <a:effectLst/>
                <a:latin typeface="Times New Roman" panose="02020603050405020304" pitchFamily="18" charset="0"/>
                <a:ea typeface="Times New Roman" panose="02020603050405020304" pitchFamily="18" charset="0"/>
              </a:rPr>
              <a:t> [Online] Available at: https://smallbusiness.chron.com/importance-adaptability-skills-37170.html [Accessed 25 05 2024].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solidFill>
                  <a:srgbClr val="000000"/>
                </a:solidFill>
                <a:effectLst/>
                <a:latin typeface="Times New Roman" panose="02020603050405020304" pitchFamily="18" charset="0"/>
                <a:ea typeface="Times New Roman" panose="02020603050405020304" pitchFamily="18" charset="0"/>
              </a:rPr>
              <a:t>Stephen, J.S., (2024) Skills and Strategies for Communication. In </a:t>
            </a:r>
            <a:r>
              <a:rPr lang="en-GB" sz="1200" i="1" dirty="0">
                <a:solidFill>
                  <a:srgbClr val="000000"/>
                </a:solidFill>
                <a:effectLst/>
                <a:latin typeface="Times New Roman" panose="02020603050405020304" pitchFamily="18" charset="0"/>
                <a:ea typeface="Times New Roman" panose="02020603050405020304" pitchFamily="18" charset="0"/>
              </a:rPr>
              <a:t>Academic Success in Online Programs: A Resource for College Students</a:t>
            </a:r>
            <a:r>
              <a:rPr lang="en-GB" sz="1200" dirty="0">
                <a:solidFill>
                  <a:srgbClr val="000000"/>
                </a:solidFill>
                <a:effectLst/>
                <a:latin typeface="Times New Roman" panose="02020603050405020304" pitchFamily="18" charset="0"/>
                <a:ea typeface="Times New Roman" panose="02020603050405020304" pitchFamily="18" charset="0"/>
              </a:rPr>
              <a:t> (pp. 157-172). Cham: Springer Nature Switzerland.</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solidFill>
                  <a:srgbClr val="000000"/>
                </a:solidFill>
                <a:effectLst/>
                <a:latin typeface="Times New Roman" panose="02020603050405020304" pitchFamily="18" charset="0"/>
                <a:ea typeface="Times New Roman" panose="02020603050405020304" pitchFamily="18" charset="0"/>
              </a:rPr>
              <a:t>van Assen, M.F., (2021) Training, employee involvement and continuous improvement–the moderating effect of a common improvement method. </a:t>
            </a:r>
            <a:r>
              <a:rPr lang="en-GB" sz="1200" i="1" dirty="0">
                <a:solidFill>
                  <a:srgbClr val="000000"/>
                </a:solidFill>
                <a:effectLst/>
                <a:latin typeface="Times New Roman" panose="02020603050405020304" pitchFamily="18" charset="0"/>
                <a:ea typeface="Times New Roman" panose="02020603050405020304" pitchFamily="18" charset="0"/>
              </a:rPr>
              <a:t>Production planning &amp; control</a:t>
            </a:r>
            <a:r>
              <a:rPr lang="en-GB" sz="1200" dirty="0">
                <a:solidFill>
                  <a:srgbClr val="000000"/>
                </a:solidFill>
                <a:effectLst/>
                <a:latin typeface="Times New Roman" panose="02020603050405020304" pitchFamily="18" charset="0"/>
                <a:ea typeface="Times New Roman" panose="02020603050405020304" pitchFamily="18" charset="0"/>
              </a:rPr>
              <a:t>, </a:t>
            </a:r>
            <a:r>
              <a:rPr lang="en-GB" sz="1200" i="1" dirty="0">
                <a:solidFill>
                  <a:srgbClr val="000000"/>
                </a:solidFill>
                <a:effectLst/>
                <a:latin typeface="Times New Roman" panose="02020603050405020304" pitchFamily="18" charset="0"/>
                <a:ea typeface="Times New Roman" panose="02020603050405020304" pitchFamily="18" charset="0"/>
              </a:rPr>
              <a:t>32</a:t>
            </a:r>
            <a:r>
              <a:rPr lang="en-GB" sz="1200" dirty="0">
                <a:solidFill>
                  <a:srgbClr val="000000"/>
                </a:solidFill>
                <a:effectLst/>
                <a:latin typeface="Times New Roman" panose="02020603050405020304" pitchFamily="18" charset="0"/>
                <a:ea typeface="Times New Roman" panose="02020603050405020304" pitchFamily="18" charset="0"/>
              </a:rPr>
              <a:t>(2), pp.132-144.</a:t>
            </a:r>
            <a:endParaRPr lang="en-US" sz="1200" dirty="0">
              <a:effectLst/>
              <a:latin typeface="Times New Roman" panose="02020603050405020304" pitchFamily="18" charset="0"/>
              <a:ea typeface="Times New Roman" panose="02020603050405020304" pitchFamily="18" charset="0"/>
            </a:endParaRPr>
          </a:p>
          <a:p>
            <a:pPr marL="171450" marR="0" indent="-171450" algn="just">
              <a:spcBef>
                <a:spcPts val="0"/>
              </a:spcBef>
              <a:spcAft>
                <a:spcPts val="0"/>
              </a:spcAft>
              <a:buFont typeface="Arial" panose="020B0604020202020204" pitchFamily="34" charset="0"/>
              <a:buChar char="•"/>
            </a:pPr>
            <a:r>
              <a:rPr lang="en-GB" sz="1200" dirty="0">
                <a:effectLst/>
                <a:latin typeface="Times New Roman" panose="02020603050405020304" pitchFamily="18" charset="0"/>
                <a:ea typeface="Times New Roman" panose="02020603050405020304" pitchFamily="18" charset="0"/>
              </a:rPr>
              <a:t>Wells, R., (2024) </a:t>
            </a:r>
            <a:r>
              <a:rPr lang="en-GB" sz="1200" i="1" dirty="0">
                <a:effectLst/>
                <a:latin typeface="Times New Roman" panose="02020603050405020304" pitchFamily="18" charset="0"/>
                <a:ea typeface="Times New Roman" panose="02020603050405020304" pitchFamily="18" charset="0"/>
              </a:rPr>
              <a:t>Communication Hits No.1 Spot As In-Demand Skill In 2024, Says LinkedIn. [</a:t>
            </a:r>
            <a:r>
              <a:rPr lang="en-GB" sz="1200" dirty="0">
                <a:effectLst/>
                <a:latin typeface="Times New Roman" panose="02020603050405020304" pitchFamily="18" charset="0"/>
                <a:ea typeface="Times New Roman" panose="02020603050405020304" pitchFamily="18" charset="0"/>
              </a:rPr>
              <a:t>Online] Available at: https://www.forbes.com/sites/rachelwells/2024/02/08/communication-hits-no1-spot-as-in-demand-skill-in-2024-says-linkedin/?sh=7c734a6475ce [Accessed 25 05 2024].</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303666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3431</Words>
  <Application>Microsoft Office PowerPoint</Application>
  <PresentationFormat>Widescreen</PresentationFormat>
  <Paragraphs>170</Paragraphs>
  <Slides>16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TEAM MEMBERS  Student name and ID NUMBER</vt:lpstr>
      <vt:lpstr>PowerPoint Presentation</vt:lpstr>
      <vt:lpstr>Importance of Comunication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2024-06-05T13:09:21Z</dcterms:created>
  <dcterms:modified xsi:type="dcterms:W3CDTF">2024-06-26T14:19:36Z</dcterms:modified>
</cp:coreProperties>
</file>