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7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4" d="100"/>
          <a:sy n="104" d="100"/>
        </p:scale>
        <p:origin x="114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30705874467304489"/>
          <c:y val="7.8862063165261675E-2"/>
          <c:w val="0.63763775999774219"/>
          <c:h val="0.82858715088971857"/>
        </c:manualLayout>
      </c:layout>
      <c:barChart>
        <c:barDir val="bar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UK</c:v>
                </c:pt>
              </c:strCache>
            </c:strRef>
          </c:tx>
          <c:invertIfNegative val="1"/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Masculinity</c:v>
                </c:pt>
                <c:pt idx="3">
                  <c:v>Uncertainty
Avoidance</c:v>
                </c:pt>
                <c:pt idx="4">
                  <c:v>Long-Term
Orientation</c:v>
                </c:pt>
                <c:pt idx="5">
                  <c:v>Indulgence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35</c:v>
                </c:pt>
                <c:pt idx="1">
                  <c:v>89</c:v>
                </c:pt>
                <c:pt idx="2">
                  <c:v>66</c:v>
                </c:pt>
                <c:pt idx="3">
                  <c:v>35</c:v>
                </c:pt>
                <c:pt idx="4">
                  <c:v>51</c:v>
                </c:pt>
                <c:pt idx="5">
                  <c:v>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D7D-47A5-A777-3719CE6E8C1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China</c:v>
                </c:pt>
              </c:strCache>
            </c:strRef>
          </c:tx>
          <c:invertIfNegative val="1"/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Masculinity</c:v>
                </c:pt>
                <c:pt idx="3">
                  <c:v>Uncertainty
Avoidance</c:v>
                </c:pt>
                <c:pt idx="4">
                  <c:v>Long-Term
Orientation</c:v>
                </c:pt>
                <c:pt idx="5">
                  <c:v>Indulgence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80</c:v>
                </c:pt>
                <c:pt idx="1">
                  <c:v>20</c:v>
                </c:pt>
                <c:pt idx="2">
                  <c:v>66</c:v>
                </c:pt>
                <c:pt idx="3">
                  <c:v>30</c:v>
                </c:pt>
                <c:pt idx="4">
                  <c:v>87</c:v>
                </c:pt>
                <c:pt idx="5">
                  <c:v>24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D7D-47A5-A777-3719CE6E8C1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  <c:max val="100"/>
          <c:min val="0"/>
        </c:scaling>
        <c:delete val="0"/>
        <c:axPos val="b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legend>
      <c:legendPos val="t"/>
      <c:layout>
        <c:manualLayout>
          <c:xMode val="edge"/>
          <c:yMode val="edge"/>
          <c:x val="0.37000659695763838"/>
          <c:y val="0"/>
          <c:w val="0.27342748991053539"/>
          <c:h val="7.8294249005046765E-2"/>
        </c:manualLayout>
      </c:layout>
      <c:overlay val="1"/>
    </c:legend>
    <c:plotVisOnly val="1"/>
    <c:dispBlanksAs val="gap"/>
    <c:showDLblsOverMax val="1"/>
  </c:chart>
  <c:spPr>
    <a:solidFill>
      <a:schemeClr val="accent3">
        <a:lumMod val="50000"/>
      </a:schemeClr>
    </a:solidFill>
  </c:spPr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295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Mesaj cheie: Consiliul trebuie să vadă că succesul nu ține doar de preț și contract, ci de adaptarea negocierii la cultură, încredere și guvernanță. Timp: ~45 sec.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Mesaj cheie: Vom construi de la definiții către un plan practic de negociere și guvernanță. Timp: ~35 sec.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Mesaj cheie: Cultura nu este decor; este un sistem de reguli implicite. În negocieri, partea invizibilă generează cele mai multe erori. Timp: ~55 sec.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Mesaj cheie: Cultura trebuie tradusă în decizii operaționale: cine merge la masă, cât timp alocăm, cum scriem term-sheet-ul și cum controlăm riscul. Timp: ~55 sec.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Mesaj cheie: Diagnosticul cultural trebuie folosit responsabil. Modelele oferă ipoteze de lucru, dar negocierea reală cere ascultare și adaptare. Timp: ~60 sec.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Mesaj cheie: diferențele mari apar la putere, individualism, termen lung și indulgență. Asta schimbă ritmul, echipa, mesajele și modul de aprobare. Timp: ~75 sec.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Mesaj cheie: Pentru China, relația, fața și ierarhia influențează direct viteza negocierii și calitatea informațiilor primite. Timp: ~70 sec.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Mesaj cheie: Impactul cultural se vede în operațiuni: forecast, contract, guvernanță, calitate și reputație. Soluția este design de proces. Timp: ~55 sec.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Mesaj cheie: O negociere interculturală se câștigă înainte de masa negocierii: echipă, mapare, senioritate și limite. Timp: ~55 sec.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Mesaj cheie: În negociere, adaptăm tonul și ritmul. Contractul rămâne clar, însă modul de a ajunge acolo trebuie să protejeze relația și fața. Timp: ~65 sec.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Mesaj cheie: Recomand un deal etapizat, nu un angajament masiv din prima. Astfel respectăm orientarea pe termen lung și protejăm compania. Timp: ~65 sec.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Mesaj cheie: Cerem Board-ului aprobarea pentru un proces realist și protejat cultural, nu doar pentru o ofertă financiară. Timp: ~50 sec plus tranziție către întrebări.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de referințe pentru verificare; nu trebuie prezentat integral.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FFB9B-9FB8-469E-96F9-4D32314110B6}" type="datetimeFigureOut">
              <a:rPr lang="en-US" smtClean="0"/>
              <a:t>7/24/2026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78222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7/24/2026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46789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smtClean="0"/>
              <a:t>7/24/2026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56539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7/24/2026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49827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7/24/2026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98858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smtClean="0"/>
              <a:t>7/24/2026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372535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smtClean="0"/>
              <a:t>7/24/2026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36784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7/24/2026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10326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smtClean="0"/>
              <a:t>7/24/2026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89028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7/24/2026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077164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BB1C6-BF8F-4481-8AB2-603A1C8A906A}" type="datetimeFigureOut">
              <a:rPr lang="en-US" smtClean="0"/>
              <a:t>7/24/2026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24002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ASTER"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54399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35BB1C6-BF8F-4481-8AB2-603A1C8A906A}" type="datetimeFigureOut">
              <a:rPr lang="en-US" smtClean="0"/>
              <a:t>7/24/2026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6540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bridge_tit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6208" y="0"/>
            <a:ext cx="5952744" cy="603504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347791" y="165333"/>
            <a:ext cx="4846320" cy="182310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D6E5F4"/>
                </a:solidFill>
              </a:rPr>
              <a:t>International Business Communications</a:t>
            </a:r>
            <a:endParaRPr lang="en-US" sz="3600" b="1" dirty="0"/>
          </a:p>
        </p:txBody>
      </p:sp>
      <p:sp>
        <p:nvSpPr>
          <p:cNvPr id="6" name="Text 3"/>
          <p:cNvSpPr/>
          <p:nvPr/>
        </p:nvSpPr>
        <p:spPr>
          <a:xfrm>
            <a:off x="1347791" y="2036064"/>
            <a:ext cx="4888417" cy="15904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2400" dirty="0"/>
              <a:t>Achieving a Successful Strategic Partnership between a UK Company and a Chinese Firm</a:t>
            </a:r>
            <a:endParaRPr lang="en-US" sz="2400" dirty="0"/>
          </a:p>
        </p:txBody>
      </p:sp>
      <p:sp>
        <p:nvSpPr>
          <p:cNvPr id="7" name="Text 4"/>
          <p:cNvSpPr/>
          <p:nvPr/>
        </p:nvSpPr>
        <p:spPr>
          <a:xfrm>
            <a:off x="1347791" y="3736212"/>
            <a:ext cx="4608002" cy="55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GB" sz="1600" dirty="0"/>
              <a:t>DP WORLD</a:t>
            </a:r>
            <a:endParaRPr lang="en-US" sz="1500" dirty="0"/>
          </a:p>
        </p:txBody>
      </p:sp>
      <p:sp>
        <p:nvSpPr>
          <p:cNvPr id="8" name="Shape 5"/>
          <p:cNvSpPr/>
          <p:nvPr/>
        </p:nvSpPr>
        <p:spPr>
          <a:xfrm>
            <a:off x="1457232" y="5067681"/>
            <a:ext cx="4389120" cy="1534287"/>
          </a:xfrm>
          <a:prstGeom prst="roundRect">
            <a:avLst>
              <a:gd name="adj" fmla="val 8889"/>
            </a:avLst>
          </a:prstGeom>
          <a:solidFill>
            <a:srgbClr val="132C43"/>
          </a:solidFill>
          <a:ln w="10160">
            <a:solidFill>
              <a:srgbClr val="3B5670"/>
            </a:solidFill>
            <a:prstDash val="solid"/>
          </a:ln>
          <a:effectLst>
            <a:outerShdw blurRad="12700" dist="50800" dir="2700000" algn="bl" rotWithShape="0">
              <a:srgbClr val="B8C3CF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1207584" y="5068719"/>
            <a:ext cx="4888416" cy="1472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b="1" dirty="0"/>
              <a:t>Module Code: LCBB6023</a:t>
            </a:r>
          </a:p>
          <a:p>
            <a:r>
              <a:rPr lang="en-GB" b="1" dirty="0"/>
              <a:t>Module: International Business</a:t>
            </a:r>
          </a:p>
          <a:p>
            <a:pPr algn="ctr"/>
            <a:r>
              <a:rPr lang="en-GB" b="1" dirty="0"/>
              <a:t>Communications</a:t>
            </a:r>
          </a:p>
          <a:p>
            <a:r>
              <a:rPr lang="en-GB" b="1" dirty="0"/>
              <a:t>Module Lecturer: Afzal Munna</a:t>
            </a:r>
          </a:p>
          <a:p>
            <a:r>
              <a:rPr lang="en-GB" b="1" dirty="0"/>
              <a:t>Student Name: Mihai-George Santa</a:t>
            </a:r>
            <a:endParaRPr lang="en-GB" dirty="0"/>
          </a:p>
          <a:p>
            <a:r>
              <a:rPr lang="en-GB" b="1" dirty="0"/>
              <a:t>Student ID: 2030796</a:t>
            </a:r>
            <a:endParaRPr lang="en-GB" dirty="0"/>
          </a:p>
        </p:txBody>
      </p:sp>
      <p:sp>
        <p:nvSpPr>
          <p:cNvPr id="10" name="Text 7"/>
          <p:cNvSpPr/>
          <p:nvPr/>
        </p:nvSpPr>
        <p:spPr>
          <a:xfrm>
            <a:off x="11393424" y="6473952"/>
            <a:ext cx="27432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7D8993"/>
                </a:solidFill>
              </a:rPr>
              <a:t>1</a:t>
            </a:r>
            <a:endParaRPr lang="en-US" sz="700" dirty="0"/>
          </a:p>
        </p:txBody>
      </p:sp>
    </p:spTree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gradFill flip="none" rotWithShape="1">
          <a:gsLst>
            <a:gs pos="0">
              <a:schemeClr val="accent3">
                <a:lumMod val="5000"/>
                <a:lumOff val="95000"/>
              </a:schemeClr>
            </a:gs>
            <a:gs pos="74000">
              <a:schemeClr val="accent3">
                <a:lumMod val="45000"/>
                <a:lumOff val="55000"/>
              </a:schemeClr>
            </a:gs>
            <a:gs pos="83000">
              <a:schemeClr val="accent3">
                <a:lumMod val="45000"/>
                <a:lumOff val="55000"/>
              </a:schemeClr>
            </a:gs>
            <a:gs pos="100000">
              <a:schemeClr val="accent3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600028" y="1591574"/>
            <a:ext cx="4274561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Structura prezentării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1600028" y="1511348"/>
            <a:ext cx="1874520" cy="0"/>
          </a:xfrm>
          <a:prstGeom prst="line">
            <a:avLst/>
          </a:prstGeom>
          <a:noFill/>
          <a:ln w="30480">
            <a:solidFill>
              <a:srgbClr val="C628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141274" y="2450591"/>
            <a:ext cx="6367675" cy="4339953"/>
          </a:xfrm>
          <a:prstGeom prst="roundRect">
            <a:avLst>
              <a:gd name="adj" fmla="val 14286"/>
            </a:avLst>
          </a:prstGeom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Definition of 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Importance of Culture in International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Hofstede's Cultural Dimensions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UK vs China Cultural Comparison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Hall's Communication Theory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Cultural Challenges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Negotiation Strategies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DP World Example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Recommendations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Conclusion</a:t>
            </a:r>
          </a:p>
        </p:txBody>
      </p:sp>
      <p:pic>
        <p:nvPicPr>
          <p:cNvPr id="30" name="Image 0" descr="/mnt/data/meeting_wid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921" y="82417"/>
            <a:ext cx="5554727" cy="2248039"/>
          </a:xfrm>
          <a:prstGeom prst="rect">
            <a:avLst/>
          </a:prstGeom>
        </p:spPr>
      </p:pic>
      <p:sp>
        <p:nvSpPr>
          <p:cNvPr id="31" name="Text 28"/>
          <p:cNvSpPr/>
          <p:nvPr/>
        </p:nvSpPr>
        <p:spPr>
          <a:xfrm>
            <a:off x="11393424" y="6473952"/>
            <a:ext cx="27432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7D8993"/>
                </a:solidFill>
              </a:rPr>
              <a:t>2</a:t>
            </a:r>
            <a:endParaRPr lang="en-US" sz="700" dirty="0"/>
          </a:p>
        </p:txBody>
      </p:sp>
    </p:spTree>
  </p:cSld>
  <p:clrMapOvr>
    <a:masterClrMapping/>
  </p:clrMapOvr>
  <p:transition spd="med">
    <p:pu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185416" y="277178"/>
            <a:ext cx="7589520" cy="73780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0B1F3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Cultura: sistemul invizibil care guvernează colaborarea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2177652" y="1118953"/>
            <a:ext cx="1874520" cy="0"/>
          </a:xfrm>
          <a:prstGeom prst="line">
            <a:avLst/>
          </a:prstGeom>
          <a:noFill/>
          <a:ln w="30480">
            <a:solidFill>
              <a:srgbClr val="C628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mnt/data/iceberg_sq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2000" y="1200727"/>
            <a:ext cx="5115208" cy="5754808"/>
          </a:xfrm>
          <a:prstGeom prst="rect">
            <a:avLst/>
          </a:prstGeom>
          <a:gradFill flip="none" rotWithShape="1">
            <a:gsLst>
              <a:gs pos="86000">
                <a:srgbClr val="D3EBF3"/>
              </a:gs>
              <a:gs pos="0">
                <a:schemeClr val="accent3">
                  <a:lumMod val="5000"/>
                  <a:lumOff val="95000"/>
                </a:schemeClr>
              </a:gs>
              <a:gs pos="74000">
                <a:schemeClr val="accent3">
                  <a:lumMod val="45000"/>
                  <a:lumOff val="55000"/>
                </a:schemeClr>
              </a:gs>
              <a:gs pos="83000">
                <a:schemeClr val="accent3">
                  <a:lumMod val="45000"/>
                  <a:lumOff val="55000"/>
                </a:schemeClr>
              </a:gs>
              <a:gs pos="100000">
                <a:schemeClr val="accent3">
                  <a:lumMod val="30000"/>
                  <a:lumOff val="70000"/>
                </a:schemeClr>
              </a:gs>
            </a:gsLst>
            <a:lin ang="2700000" scaled="1"/>
            <a:tileRect/>
          </a:gradFill>
        </p:spPr>
      </p:pic>
      <p:sp>
        <p:nvSpPr>
          <p:cNvPr id="6" name="Text 3"/>
          <p:cNvSpPr/>
          <p:nvPr/>
        </p:nvSpPr>
        <p:spPr>
          <a:xfrm>
            <a:off x="676656" y="1362456"/>
            <a:ext cx="274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C8942D"/>
                </a:solidFill>
              </a:rPr>
              <a:t>“</a:t>
            </a:r>
            <a:endParaRPr lang="en-US" sz="3000" dirty="0"/>
          </a:p>
        </p:txBody>
      </p:sp>
      <p:sp>
        <p:nvSpPr>
          <p:cNvPr id="7" name="Text 4"/>
          <p:cNvSpPr/>
          <p:nvPr/>
        </p:nvSpPr>
        <p:spPr>
          <a:xfrm>
            <a:off x="1129485" y="1430426"/>
            <a:ext cx="5490210" cy="1335023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0" tIns="0" rIns="0" bIns="0" rtlCol="0" anchor="ctr">
            <a:normAutofit/>
          </a:bodyPr>
          <a:lstStyle/>
          <a:p>
            <a:r>
              <a:rPr lang="en-GB" sz="1400" dirty="0"/>
              <a:t>Culture is a system of shared values, beliefs, attitudes, behaviours and assumptions that influences how individuals perceive the world and interact with others. It shapes communication styles, leadership preferences, decision-making processes and negotiation behaviour.</a:t>
            </a:r>
            <a:endParaRPr lang="en-US" sz="1350" dirty="0"/>
          </a:p>
        </p:txBody>
      </p:sp>
      <p:sp>
        <p:nvSpPr>
          <p:cNvPr id="10" name="Text 7"/>
          <p:cNvSpPr/>
          <p:nvPr/>
        </p:nvSpPr>
        <p:spPr>
          <a:xfrm>
            <a:off x="1197864" y="3076921"/>
            <a:ext cx="5166360" cy="145789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0" tIns="0" rIns="0" bIns="0" rtlCol="0" anchor="ctr"/>
          <a:lstStyle/>
          <a:p>
            <a:r>
              <a:rPr lang="en-GB" sz="1400" dirty="0"/>
              <a:t>Hofstede (2010) defines culture as:</a:t>
            </a:r>
          </a:p>
          <a:p>
            <a:r>
              <a:rPr lang="en-GB" sz="1400" dirty="0"/>
              <a:t>The collective programming of the mind that distinguishes the members of one group or category of people from another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813816" y="3602736"/>
            <a:ext cx="38404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500" dirty="0"/>
          </a:p>
        </p:txBody>
      </p:sp>
      <p:sp>
        <p:nvSpPr>
          <p:cNvPr id="18" name="Text 15"/>
          <p:cNvSpPr/>
          <p:nvPr/>
        </p:nvSpPr>
        <p:spPr>
          <a:xfrm>
            <a:off x="2479177" y="4858229"/>
            <a:ext cx="2790825" cy="1432583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0" tIns="0" rIns="0" bIns="0"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Communication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Leadership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Trust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Decision-making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Conflict resolution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Negotiation behaviour</a:t>
            </a:r>
            <a:endParaRPr lang="en-US" sz="1300" dirty="0"/>
          </a:p>
        </p:txBody>
      </p:sp>
      <p:sp>
        <p:nvSpPr>
          <p:cNvPr id="21" name="Text 18"/>
          <p:cNvSpPr/>
          <p:nvPr/>
        </p:nvSpPr>
        <p:spPr>
          <a:xfrm>
            <a:off x="11393424" y="6473952"/>
            <a:ext cx="27432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7D8993"/>
                </a:solidFill>
              </a:rPr>
              <a:t>3</a:t>
            </a:r>
            <a:endParaRPr lang="en-US" sz="700" dirty="0"/>
          </a:p>
        </p:txBody>
      </p:sp>
    </p:spTree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544128" y="298556"/>
            <a:ext cx="10308566" cy="798723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0" tIns="0" rIns="0" bIns="0" rtlCol="0" anchor="ctr"/>
          <a:lstStyle/>
          <a:p>
            <a:r>
              <a:rPr lang="en-GB" sz="2800" dirty="0"/>
              <a:t>Why Culture Matters in International Business Communication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2790472" y="1193895"/>
            <a:ext cx="1874520" cy="0"/>
          </a:xfrm>
          <a:prstGeom prst="line">
            <a:avLst/>
          </a:prstGeom>
          <a:noFill/>
          <a:ln w="30480">
            <a:solidFill>
              <a:srgbClr val="C628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50976" y="1673352"/>
            <a:ext cx="43891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</a:rPr>
              <a:t>1</a:t>
            </a:r>
            <a:endParaRPr lang="en-US" sz="750" dirty="0"/>
          </a:p>
        </p:txBody>
      </p:sp>
      <p:sp>
        <p:nvSpPr>
          <p:cNvPr id="8" name="Text 6"/>
          <p:cNvSpPr/>
          <p:nvPr/>
        </p:nvSpPr>
        <p:spPr>
          <a:xfrm>
            <a:off x="1170432" y="1509624"/>
            <a:ext cx="10497312" cy="1127034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0" tIns="0" rIns="0" bIns="0" rtlCol="0" anchor="ctr"/>
          <a:lstStyle/>
          <a:p>
            <a:r>
              <a:rPr lang="en-GB" sz="1600" b="1" dirty="0"/>
              <a:t>Globalisation has increased interactions between organisations from different cultural backgrounds. Effective international communication requires more than language proficiency—it requires cultural intelligence and adaptability.</a:t>
            </a:r>
            <a:endParaRPr lang="en-US" sz="1600" b="1" dirty="0"/>
          </a:p>
        </p:txBody>
      </p:sp>
      <p:sp>
        <p:nvSpPr>
          <p:cNvPr id="13" name="Text 11"/>
          <p:cNvSpPr/>
          <p:nvPr/>
        </p:nvSpPr>
        <p:spPr>
          <a:xfrm>
            <a:off x="6483096" y="1673352"/>
            <a:ext cx="43891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</a:rPr>
              <a:t>2</a:t>
            </a:r>
            <a:endParaRPr lang="en-US" sz="750" dirty="0"/>
          </a:p>
        </p:txBody>
      </p:sp>
      <p:sp>
        <p:nvSpPr>
          <p:cNvPr id="17" name="Shape 15"/>
          <p:cNvSpPr/>
          <p:nvPr/>
        </p:nvSpPr>
        <p:spPr>
          <a:xfrm>
            <a:off x="1241135" y="3538729"/>
            <a:ext cx="4973193" cy="2203695"/>
          </a:xfrm>
          <a:prstGeom prst="roundRect">
            <a:avLst>
              <a:gd name="adj" fmla="val 8696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National culture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Organisational culture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Communication style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Technology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Business etiquette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Trust</a:t>
            </a:r>
          </a:p>
        </p:txBody>
      </p:sp>
      <p:sp>
        <p:nvSpPr>
          <p:cNvPr id="19" name="Text 17"/>
          <p:cNvSpPr/>
          <p:nvPr/>
        </p:nvSpPr>
        <p:spPr>
          <a:xfrm>
            <a:off x="950976" y="2843784"/>
            <a:ext cx="43891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</a:rPr>
              <a:t>3</a:t>
            </a:r>
            <a:endParaRPr lang="en-US" sz="750" dirty="0"/>
          </a:p>
        </p:txBody>
      </p:sp>
      <p:sp>
        <p:nvSpPr>
          <p:cNvPr id="22" name="Text 20"/>
          <p:cNvSpPr/>
          <p:nvPr/>
        </p:nvSpPr>
        <p:spPr>
          <a:xfrm>
            <a:off x="1170432" y="2733275"/>
            <a:ext cx="5066466" cy="5859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0" tIns="0" rIns="0" bIns="0" rtlCol="0" anchor="ctr">
            <a:normAutofit/>
          </a:bodyPr>
          <a:lstStyle/>
          <a:p>
            <a:r>
              <a:rPr lang="en-GB" sz="2000" b="1" dirty="0"/>
              <a:t>Business communication is influenced by</a:t>
            </a:r>
            <a:endParaRPr lang="en-US" sz="2000" b="1" dirty="0"/>
          </a:p>
        </p:txBody>
      </p:sp>
      <p:sp>
        <p:nvSpPr>
          <p:cNvPr id="23" name="Shape 21"/>
          <p:cNvSpPr/>
          <p:nvPr/>
        </p:nvSpPr>
        <p:spPr>
          <a:xfrm>
            <a:off x="6611112" y="3538730"/>
            <a:ext cx="5056632" cy="2203694"/>
          </a:xfrm>
          <a:prstGeom prst="roundRect">
            <a:avLst>
              <a:gd name="adj" fmla="val 8696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Higher trust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Better collaboration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Faster conflict resolution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Successful negotiations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Sustainable strategic partnerships</a:t>
            </a:r>
          </a:p>
        </p:txBody>
      </p:sp>
      <p:sp>
        <p:nvSpPr>
          <p:cNvPr id="26" name="Text 24"/>
          <p:cNvSpPr/>
          <p:nvPr/>
        </p:nvSpPr>
        <p:spPr>
          <a:xfrm>
            <a:off x="6473953" y="2788041"/>
            <a:ext cx="5718047" cy="531230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0" tIns="0" rIns="0" bIns="0" rtlCol="0" anchor="ctr"/>
          <a:lstStyle/>
          <a:p>
            <a:r>
              <a:rPr lang="en-GB" b="1" dirty="0"/>
              <a:t>Effective international communication contributes to:</a:t>
            </a:r>
            <a:endParaRPr lang="en-US" b="1" dirty="0"/>
          </a:p>
        </p:txBody>
      </p:sp>
      <p:sp>
        <p:nvSpPr>
          <p:cNvPr id="31" name="Text 29"/>
          <p:cNvSpPr/>
          <p:nvPr/>
        </p:nvSpPr>
        <p:spPr>
          <a:xfrm>
            <a:off x="950976" y="4014216"/>
            <a:ext cx="43891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</a:rPr>
              <a:t>5</a:t>
            </a:r>
            <a:endParaRPr lang="en-US" sz="750" dirty="0"/>
          </a:p>
        </p:txBody>
      </p:sp>
      <p:sp>
        <p:nvSpPr>
          <p:cNvPr id="37" name="Text 35"/>
          <p:cNvSpPr/>
          <p:nvPr/>
        </p:nvSpPr>
        <p:spPr>
          <a:xfrm>
            <a:off x="6483096" y="4014216"/>
            <a:ext cx="438912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</a:rPr>
              <a:t>6</a:t>
            </a:r>
            <a:endParaRPr lang="en-US" sz="750" dirty="0"/>
          </a:p>
        </p:txBody>
      </p:sp>
      <p:sp>
        <p:nvSpPr>
          <p:cNvPr id="43" name="Text 41"/>
          <p:cNvSpPr/>
          <p:nvPr/>
        </p:nvSpPr>
        <p:spPr>
          <a:xfrm>
            <a:off x="11393424" y="6473952"/>
            <a:ext cx="27432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7D8993"/>
                </a:solidFill>
              </a:rPr>
              <a:t>4</a:t>
            </a:r>
            <a:endParaRPr lang="en-US" sz="700" dirty="0"/>
          </a:p>
        </p:txBody>
      </p:sp>
    </p:spTree>
  </p:cSld>
  <p:clrMapOvr>
    <a:masterClrMapping/>
  </p:clrMapOvr>
  <p:transition spd="med">
    <p:pu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20"/>
          <p:cNvSpPr/>
          <p:nvPr/>
        </p:nvSpPr>
        <p:spPr>
          <a:xfrm>
            <a:off x="11393424" y="6473952"/>
            <a:ext cx="27432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7D8993"/>
                </a:solidFill>
              </a:rPr>
              <a:t>5</a:t>
            </a:r>
            <a:endParaRPr lang="en-US" sz="700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B90A0F52-6072-5D1E-7EC7-6E0F8DA7B907}"/>
              </a:ext>
            </a:extLst>
          </p:cNvPr>
          <p:cNvSpPr txBox="1"/>
          <p:nvPr/>
        </p:nvSpPr>
        <p:spPr>
          <a:xfrm>
            <a:off x="1000664" y="182880"/>
            <a:ext cx="10703656" cy="49244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 sz="2600" b="1"/>
            </a:pPr>
            <a:r>
              <a:rPr dirty="0"/>
              <a:t>Hofstede’s Cultural Dimensions Theory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6B517252-A18E-5A70-7B80-337717A2BF5C}"/>
              </a:ext>
            </a:extLst>
          </p:cNvPr>
          <p:cNvSpPr txBox="1"/>
          <p:nvPr/>
        </p:nvSpPr>
        <p:spPr>
          <a:xfrm>
            <a:off x="1381261" y="1119414"/>
            <a:ext cx="10058400" cy="64008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 sz="1700"/>
            </a:pPr>
            <a:r>
              <a:rPr dirty="0"/>
              <a:t>Geert Hofstede identified six dimensions that explain how national cultures differ</a:t>
            </a:r>
            <a:br>
              <a:rPr dirty="0"/>
            </a:br>
            <a:r>
              <a:rPr dirty="0"/>
              <a:t>and how these differences influence </a:t>
            </a:r>
            <a:r>
              <a:rPr dirty="0" err="1"/>
              <a:t>organisational</a:t>
            </a:r>
            <a:r>
              <a:rPr dirty="0"/>
              <a:t> </a:t>
            </a:r>
            <a:r>
              <a:rPr dirty="0" err="1"/>
              <a:t>behaviour</a:t>
            </a:r>
            <a:r>
              <a:rPr dirty="0"/>
              <a:t>.</a:t>
            </a:r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1A066BA9-EB30-41BF-A37B-A59EA846FB3C}"/>
              </a:ext>
            </a:extLst>
          </p:cNvPr>
          <p:cNvSpPr/>
          <p:nvPr/>
        </p:nvSpPr>
        <p:spPr>
          <a:xfrm>
            <a:off x="5386754" y="3017519"/>
            <a:ext cx="1280160" cy="128016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3200"/>
            </a:pPr>
            <a:r>
              <a:t>🌍</a:t>
            </a:r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B18D19FA-2381-D8B5-A6CB-CD806FFA3AB3}"/>
              </a:ext>
            </a:extLst>
          </p:cNvPr>
          <p:cNvSpPr/>
          <p:nvPr/>
        </p:nvSpPr>
        <p:spPr>
          <a:xfrm>
            <a:off x="5702060" y="1837969"/>
            <a:ext cx="640080" cy="640080"/>
          </a:xfrm>
          <a:prstGeom prst="ellipse">
            <a:avLst/>
          </a:prstGeom>
          <a:solidFill>
            <a:srgbClr val="255F9E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dirty="0"/>
              <a:t>👥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8E8CDD2D-E8BF-859C-63E4-9F9AF6810EA2}"/>
              </a:ext>
            </a:extLst>
          </p:cNvPr>
          <p:cNvSpPr txBox="1"/>
          <p:nvPr/>
        </p:nvSpPr>
        <p:spPr>
          <a:xfrm>
            <a:off x="5196972" y="2503498"/>
            <a:ext cx="1712786" cy="30777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 sz="1400" b="1"/>
            </a:pPr>
            <a:r>
              <a:rPr dirty="0"/>
              <a:t>1. Power Distance</a:t>
            </a:r>
          </a:p>
        </p:txBody>
      </p:sp>
      <p:sp>
        <p:nvSpPr>
          <p:cNvPr id="68" name="Oval 67">
            <a:extLst>
              <a:ext uri="{FF2B5EF4-FFF2-40B4-BE49-F238E27FC236}">
                <a16:creationId xmlns:a16="http://schemas.microsoft.com/office/drawing/2014/main" id="{C4F051E7-DFB6-CDEC-836F-507F86FA4092}"/>
              </a:ext>
            </a:extLst>
          </p:cNvPr>
          <p:cNvSpPr/>
          <p:nvPr/>
        </p:nvSpPr>
        <p:spPr>
          <a:xfrm>
            <a:off x="7067002" y="2503498"/>
            <a:ext cx="640080" cy="640080"/>
          </a:xfrm>
          <a:prstGeom prst="ellipse">
            <a:avLst/>
          </a:prstGeom>
          <a:solidFill>
            <a:srgbClr val="28B7C9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dirty="0"/>
              <a:t>👤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07EEBAF6-9708-55E5-713F-186EDAD15ADA}"/>
              </a:ext>
            </a:extLst>
          </p:cNvPr>
          <p:cNvSpPr txBox="1"/>
          <p:nvPr/>
        </p:nvSpPr>
        <p:spPr>
          <a:xfrm>
            <a:off x="6689188" y="3212481"/>
            <a:ext cx="1549038" cy="30777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 sz="1400" b="1"/>
            </a:pPr>
            <a:r>
              <a:rPr dirty="0"/>
              <a:t>2. Individualism</a:t>
            </a:r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9009DFD7-4049-8457-C583-1F02CF2705C8}"/>
              </a:ext>
            </a:extLst>
          </p:cNvPr>
          <p:cNvSpPr/>
          <p:nvPr/>
        </p:nvSpPr>
        <p:spPr>
          <a:xfrm>
            <a:off x="7067002" y="4361518"/>
            <a:ext cx="640080" cy="640080"/>
          </a:xfrm>
          <a:prstGeom prst="ellipse">
            <a:avLst/>
          </a:prstGeom>
          <a:solidFill>
            <a:srgbClr val="7CB34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dirty="0"/>
              <a:t>🏆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7A84449A-0C27-9274-C4C8-72A3C2FD9BA4}"/>
              </a:ext>
            </a:extLst>
          </p:cNvPr>
          <p:cNvSpPr txBox="1"/>
          <p:nvPr/>
        </p:nvSpPr>
        <p:spPr>
          <a:xfrm>
            <a:off x="6689188" y="3906321"/>
            <a:ext cx="1549038" cy="30777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 sz="1400" b="1"/>
            </a:pPr>
            <a:r>
              <a:rPr dirty="0"/>
              <a:t>3. Masculinity</a:t>
            </a:r>
          </a:p>
        </p:txBody>
      </p:sp>
      <p:sp>
        <p:nvSpPr>
          <p:cNvPr id="76" name="Oval 75">
            <a:extLst>
              <a:ext uri="{FF2B5EF4-FFF2-40B4-BE49-F238E27FC236}">
                <a16:creationId xmlns:a16="http://schemas.microsoft.com/office/drawing/2014/main" id="{71B5595E-EFF7-D65E-6A5F-812F605F5E54}"/>
              </a:ext>
            </a:extLst>
          </p:cNvPr>
          <p:cNvSpPr/>
          <p:nvPr/>
        </p:nvSpPr>
        <p:spPr>
          <a:xfrm>
            <a:off x="5702060" y="5120642"/>
            <a:ext cx="640080" cy="640080"/>
          </a:xfrm>
          <a:prstGeom prst="ellipse">
            <a:avLst/>
          </a:prstGeom>
          <a:solidFill>
            <a:srgbClr val="6A4FB3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dirty="0"/>
              <a:t>🛡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9F40444A-7939-CE62-986E-B2E073CDC4CF}"/>
              </a:ext>
            </a:extLst>
          </p:cNvPr>
          <p:cNvSpPr txBox="1"/>
          <p:nvPr/>
        </p:nvSpPr>
        <p:spPr>
          <a:xfrm>
            <a:off x="5263186" y="4537244"/>
            <a:ext cx="1482748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 sz="1400" b="1"/>
            </a:pPr>
            <a:r>
              <a:rPr dirty="0"/>
              <a:t>4. Uncertainty</a:t>
            </a:r>
            <a:br>
              <a:rPr dirty="0"/>
            </a:br>
            <a:r>
              <a:rPr dirty="0"/>
              <a:t>Avoidance</a:t>
            </a:r>
          </a:p>
        </p:txBody>
      </p:sp>
      <p:sp>
        <p:nvSpPr>
          <p:cNvPr id="80" name="Oval 79">
            <a:extLst>
              <a:ext uri="{FF2B5EF4-FFF2-40B4-BE49-F238E27FC236}">
                <a16:creationId xmlns:a16="http://schemas.microsoft.com/office/drawing/2014/main" id="{9D50060B-FB27-7CD9-7F34-D43191A58930}"/>
              </a:ext>
            </a:extLst>
          </p:cNvPr>
          <p:cNvSpPr/>
          <p:nvPr/>
        </p:nvSpPr>
        <p:spPr>
          <a:xfrm>
            <a:off x="4496972" y="4361518"/>
            <a:ext cx="640080" cy="640080"/>
          </a:xfrm>
          <a:prstGeom prst="ellipse">
            <a:avLst/>
          </a:prstGeom>
          <a:solidFill>
            <a:srgbClr val="F39C1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dirty="0"/>
              <a:t>⏳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246007C4-414B-3062-6B20-3AE1E0C7CCC5}"/>
              </a:ext>
            </a:extLst>
          </p:cNvPr>
          <p:cNvSpPr txBox="1"/>
          <p:nvPr/>
        </p:nvSpPr>
        <p:spPr>
          <a:xfrm>
            <a:off x="3969431" y="3759823"/>
            <a:ext cx="1417323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 sz="1400" b="1"/>
            </a:pPr>
            <a:r>
              <a:rPr dirty="0"/>
              <a:t>5. Long-Term</a:t>
            </a:r>
            <a:br>
              <a:rPr dirty="0"/>
            </a:br>
            <a:r>
              <a:rPr dirty="0"/>
              <a:t>Orientation</a:t>
            </a:r>
          </a:p>
        </p:txBody>
      </p:sp>
      <p:sp>
        <p:nvSpPr>
          <p:cNvPr id="84" name="Oval 83">
            <a:extLst>
              <a:ext uri="{FF2B5EF4-FFF2-40B4-BE49-F238E27FC236}">
                <a16:creationId xmlns:a16="http://schemas.microsoft.com/office/drawing/2014/main" id="{AE7F966D-3101-B54E-3CF2-F265C8D4049A}"/>
              </a:ext>
            </a:extLst>
          </p:cNvPr>
          <p:cNvSpPr/>
          <p:nvPr/>
        </p:nvSpPr>
        <p:spPr>
          <a:xfrm>
            <a:off x="4496972" y="2497780"/>
            <a:ext cx="640080" cy="640080"/>
          </a:xfrm>
          <a:prstGeom prst="ellipse">
            <a:avLst/>
          </a:prstGeom>
          <a:solidFill>
            <a:srgbClr val="D95B8C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/>
            </a:pPr>
            <a:r>
              <a:rPr dirty="0"/>
              <a:t>🎉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01E052D6-77DA-AA1C-6913-503311B25070}"/>
              </a:ext>
            </a:extLst>
          </p:cNvPr>
          <p:cNvSpPr txBox="1"/>
          <p:nvPr/>
        </p:nvSpPr>
        <p:spPr>
          <a:xfrm>
            <a:off x="3947157" y="3212481"/>
            <a:ext cx="1417323" cy="30777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defRPr sz="1400" b="1"/>
            </a:pPr>
            <a:r>
              <a:rPr dirty="0"/>
              <a:t>6. Indulgence</a:t>
            </a:r>
          </a:p>
        </p:txBody>
      </p:sp>
      <p:sp>
        <p:nvSpPr>
          <p:cNvPr id="88" name="Rounded Rectangle 16">
            <a:extLst>
              <a:ext uri="{FF2B5EF4-FFF2-40B4-BE49-F238E27FC236}">
                <a16:creationId xmlns:a16="http://schemas.microsoft.com/office/drawing/2014/main" id="{AF9B07C5-6530-A721-4753-2C3EB7019866}"/>
              </a:ext>
            </a:extLst>
          </p:cNvPr>
          <p:cNvSpPr/>
          <p:nvPr/>
        </p:nvSpPr>
        <p:spPr>
          <a:xfrm>
            <a:off x="1495475" y="5943601"/>
            <a:ext cx="10058400" cy="731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/>
            </a:pPr>
            <a:r>
              <a:t>These dimensions help international managers anticipate behavioural differences during negotiations.</a:t>
            </a:r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C7AD2239-4D5B-49E2-938C-4E57726230D4}"/>
              </a:ext>
            </a:extLst>
          </p:cNvPr>
          <p:cNvSpPr txBox="1"/>
          <p:nvPr/>
        </p:nvSpPr>
        <p:spPr>
          <a:xfrm>
            <a:off x="3383280" y="6309360"/>
            <a:ext cx="5486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/>
            </a:pPr>
            <a:r>
              <a:t>(Deresky, 2017; Hofstede et al., 2010)</a:t>
            </a:r>
          </a:p>
        </p:txBody>
      </p:sp>
    </p:spTree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Box 46">
            <a:extLst>
              <a:ext uri="{FF2B5EF4-FFF2-40B4-BE49-F238E27FC236}">
                <a16:creationId xmlns:a16="http://schemas.microsoft.com/office/drawing/2014/main" id="{BA4AA9B6-9F03-C7B6-5CA6-7063546DD856}"/>
              </a:ext>
            </a:extLst>
          </p:cNvPr>
          <p:cNvSpPr txBox="1"/>
          <p:nvPr/>
        </p:nvSpPr>
        <p:spPr>
          <a:xfrm>
            <a:off x="2989915" y="36357"/>
            <a:ext cx="7315200" cy="7315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 sz="2400" b="1"/>
            </a:pPr>
            <a:r>
              <a:rPr dirty="0"/>
              <a:t>UK vs China: Hofstede's Cultural Dimensions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825701F-1AC0-2BF1-9C40-2CD5C1C2C972}"/>
              </a:ext>
            </a:extLst>
          </p:cNvPr>
          <p:cNvSpPr txBox="1"/>
          <p:nvPr/>
        </p:nvSpPr>
        <p:spPr>
          <a:xfrm>
            <a:off x="1669211" y="854988"/>
            <a:ext cx="4653089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 sz="1100"/>
            </a:pPr>
            <a:r>
              <a:rPr sz="1600" dirty="0"/>
              <a:t>Comparative scores based on Hofstede's Country Comparison Tool</a:t>
            </a:r>
          </a:p>
        </p:txBody>
      </p:sp>
      <p:graphicFrame>
        <p:nvGraphicFramePr>
          <p:cNvPr id="51" name="Chart 50">
            <a:extLst>
              <a:ext uri="{FF2B5EF4-FFF2-40B4-BE49-F238E27FC236}">
                <a16:creationId xmlns:a16="http://schemas.microsoft.com/office/drawing/2014/main" id="{FAD109DA-04DE-DCEA-8E92-8CEE1430B9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1311551"/>
              </p:ext>
            </p:extLst>
          </p:nvPr>
        </p:nvGraphicFramePr>
        <p:xfrm>
          <a:off x="1161116" y="1526874"/>
          <a:ext cx="5669280" cy="53311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3" name="Rounded Rectangle 4">
            <a:extLst>
              <a:ext uri="{FF2B5EF4-FFF2-40B4-BE49-F238E27FC236}">
                <a16:creationId xmlns:a16="http://schemas.microsoft.com/office/drawing/2014/main" id="{F88880AF-AD65-F2A3-978A-6D6E95F7640F}"/>
              </a:ext>
            </a:extLst>
          </p:cNvPr>
          <p:cNvSpPr/>
          <p:nvPr/>
        </p:nvSpPr>
        <p:spPr>
          <a:xfrm>
            <a:off x="7108165" y="1526874"/>
            <a:ext cx="4944287" cy="5230933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Bef>
                <a:spcPts val="800"/>
              </a:spcBef>
              <a:defRPr sz="1800" b="1"/>
            </a:pPr>
            <a:r>
              <a:t>What does this mean?</a:t>
            </a:r>
          </a:p>
          <a:p>
            <a:pPr>
              <a:defRPr sz="1400" b="0"/>
            </a:pPr>
            <a:r>
              <a:t>• China demonstrates higher Power Distance, meaning hierarchy and authority are strongly respected.</a:t>
            </a:r>
          </a:p>
          <a:p>
            <a:pPr>
              <a:defRPr sz="1400" b="0"/>
            </a:pPr>
            <a:r>
              <a:t>• The UK scores significantly higher in Individualism, whereas China is predominantly collectivist.</a:t>
            </a:r>
          </a:p>
          <a:p>
            <a:pPr>
              <a:defRPr sz="1400" b="0"/>
            </a:pPr>
            <a:r>
              <a:t>• China has a much stronger Long-Term Orientation, focusing on sustainable relationships and future benefits.</a:t>
            </a:r>
          </a:p>
          <a:p>
            <a:pPr>
              <a:defRPr sz="1400" b="0"/>
            </a:pPr>
            <a:r>
              <a:t>• The UK generally values direct communication and quicker decision-making, while Chinese organisations often prefer gradual consensus.</a:t>
            </a:r>
          </a:p>
          <a:p>
            <a:pPr>
              <a:defRPr sz="800" b="0"/>
            </a:pPr>
            <a:endParaRPr/>
          </a:p>
          <a:p>
            <a:pPr>
              <a:spcBef>
                <a:spcPts val="800"/>
              </a:spcBef>
              <a:defRPr sz="1600" b="1"/>
            </a:pPr>
            <a:r>
              <a:t>Business implication</a:t>
            </a:r>
          </a:p>
          <a:p>
            <a:pPr>
              <a:defRPr sz="1400" b="0"/>
            </a:pPr>
            <a:r>
              <a:t>Understanding these differences enables negotiators to adapt their communication style, expectations, and relationship-building strategies, increasing the likelihood of a successful agreement.</a:t>
            </a:r>
          </a:p>
        </p:txBody>
      </p:sp>
    </p:spTree>
  </p:cSld>
  <p:clrMapOvr>
    <a:masterClrMapping/>
  </p:clrMapOvr>
  <p:transition spd="med">
    <p:pu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2"/>
          <p:cNvSpPr/>
          <p:nvPr/>
        </p:nvSpPr>
        <p:spPr>
          <a:xfrm>
            <a:off x="1645575" y="633882"/>
            <a:ext cx="1874520" cy="0"/>
          </a:xfrm>
          <a:prstGeom prst="line">
            <a:avLst/>
          </a:prstGeom>
          <a:noFill/>
          <a:ln w="30480">
            <a:solidFill>
              <a:srgbClr val="C628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" name="Image 0" descr="/mnt/data/meeting_tal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2866" y="1262374"/>
            <a:ext cx="4374458" cy="5455705"/>
          </a:xfrm>
          <a:prstGeom prst="rect">
            <a:avLst/>
          </a:prstGeom>
        </p:spPr>
      </p:pic>
      <p:sp>
        <p:nvSpPr>
          <p:cNvPr id="31" name="Text 28"/>
          <p:cNvSpPr/>
          <p:nvPr/>
        </p:nvSpPr>
        <p:spPr>
          <a:xfrm>
            <a:off x="11393424" y="6473952"/>
            <a:ext cx="27432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7D8993"/>
                </a:solidFill>
              </a:rPr>
              <a:t>7</a:t>
            </a:r>
            <a:endParaRPr lang="en-US" sz="7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B93A885-7BD5-C65A-9507-096E78CEFC1D}"/>
              </a:ext>
            </a:extLst>
          </p:cNvPr>
          <p:cNvSpPr txBox="1"/>
          <p:nvPr/>
        </p:nvSpPr>
        <p:spPr>
          <a:xfrm>
            <a:off x="1645575" y="139921"/>
            <a:ext cx="10546425" cy="457200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defRPr sz="2400" b="1"/>
            </a:pPr>
            <a:r>
              <a:rPr dirty="0"/>
              <a:t>Hall's High-Context vs Low-Context Communication</a:t>
            </a:r>
          </a:p>
        </p:txBody>
      </p:sp>
      <p:graphicFrame>
        <p:nvGraphicFramePr>
          <p:cNvPr id="35" name="Table 34">
            <a:extLst>
              <a:ext uri="{FF2B5EF4-FFF2-40B4-BE49-F238E27FC236}">
                <a16:creationId xmlns:a16="http://schemas.microsoft.com/office/drawing/2014/main" id="{ED7C379C-8262-7F73-F0F7-6CAF8C56AA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6626377"/>
              </p:ext>
            </p:extLst>
          </p:nvPr>
        </p:nvGraphicFramePr>
        <p:xfrm>
          <a:off x="5834957" y="824806"/>
          <a:ext cx="6144606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58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848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39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7680"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rPr dirty="0"/>
                        <a:t>Dimension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rPr dirty="0"/>
                        <a:t>United Kingdom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China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t>Low-context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t>High-context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t>Messages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t>Explicit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rPr dirty="0"/>
                        <a:t>Implicit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t>Feedback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rPr dirty="0"/>
                        <a:t>Direct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t>Indirect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t>Priority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t>Facts first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t>Relationship first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t>Trust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t>Contracts build trust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300"/>
                      </a:pPr>
                      <a:r>
                        <a:rPr dirty="0"/>
                        <a:t>Trust comes before contracts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7" name="Rounded Rectangle 4">
            <a:extLst>
              <a:ext uri="{FF2B5EF4-FFF2-40B4-BE49-F238E27FC236}">
                <a16:creationId xmlns:a16="http://schemas.microsoft.com/office/drawing/2014/main" id="{DF57854D-FDED-AFB7-C60B-2C530C4A8CE6}"/>
              </a:ext>
            </a:extLst>
          </p:cNvPr>
          <p:cNvSpPr/>
          <p:nvPr/>
        </p:nvSpPr>
        <p:spPr>
          <a:xfrm>
            <a:off x="5834957" y="3768619"/>
            <a:ext cx="6144606" cy="3127249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defRPr sz="1800" b="1"/>
            </a:pPr>
            <a:r>
              <a:rPr dirty="0"/>
              <a:t>Key implications for negotiations</a:t>
            </a:r>
          </a:p>
          <a:p>
            <a:pPr>
              <a:defRPr sz="1400" b="0"/>
            </a:pPr>
            <a:r>
              <a:rPr dirty="0"/>
              <a:t>• British negotiators generally communicate directly and expect explicit answers.</a:t>
            </a:r>
          </a:p>
          <a:p>
            <a:pPr>
              <a:defRPr sz="1400" b="0"/>
            </a:pPr>
            <a:r>
              <a:rPr dirty="0"/>
              <a:t>• Chinese negotiators often communicate indirectly, leaving room for interpretation to preserve harmony and avoid confrontation.</a:t>
            </a:r>
          </a:p>
          <a:p>
            <a:pPr>
              <a:defRPr sz="1400" b="0"/>
            </a:pPr>
            <a:r>
              <a:rPr dirty="0"/>
              <a:t>• Misinterpreting indirect communication may lead to misunderstanding, damaged relationships and failed negotiations.</a:t>
            </a:r>
          </a:p>
          <a:p>
            <a:pPr>
              <a:defRPr sz="800" b="0"/>
            </a:pPr>
            <a:endParaRPr dirty="0"/>
          </a:p>
          <a:p>
            <a:pPr>
              <a:defRPr sz="1100" b="0"/>
            </a:pPr>
            <a:r>
              <a:rPr dirty="0"/>
              <a:t>(Hall, 1976; </a:t>
            </a:r>
            <a:r>
              <a:rPr dirty="0" err="1"/>
              <a:t>Deresky</a:t>
            </a:r>
            <a:r>
              <a:rPr dirty="0"/>
              <a:t>, 2017)</a:t>
            </a:r>
          </a:p>
        </p:txBody>
      </p:sp>
    </p:spTree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68706" y="141732"/>
            <a:ext cx="7589520" cy="411480"/>
          </a:xfrm>
          <a:prstGeom prst="rect">
            <a:avLst/>
          </a:prstGeom>
          <a:ln/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r>
              <a:rPr lang="en-GB" sz="2800" dirty="0"/>
              <a:t>Cultural Challenges to Overcome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1091068" y="1097280"/>
            <a:ext cx="10683989" cy="555367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0" tIns="0" rIns="0" bIns="0" rtlCol="0" anchor="ctr"/>
          <a:lstStyle/>
          <a:p>
            <a:pPr>
              <a:defRPr sz="2000" b="1"/>
            </a:pPr>
            <a:r>
              <a:rPr lang="en-GB" sz="1200" dirty="0"/>
              <a:t>1. Guanxi (Relationship Networks)</a:t>
            </a:r>
          </a:p>
          <a:p>
            <a:pPr lvl="1">
              <a:defRPr sz="1600"/>
            </a:pPr>
            <a:r>
              <a:rPr lang="en-GB" sz="1200" dirty="0"/>
              <a:t>Business relationships are established through long-term trust rather than immediate commercial benefit.</a:t>
            </a:r>
          </a:p>
          <a:p>
            <a:pPr lvl="1">
              <a:defRPr sz="1600"/>
            </a:pPr>
            <a:endParaRPr lang="en-GB" sz="1200" dirty="0"/>
          </a:p>
          <a:p>
            <a:pPr lvl="1">
              <a:defRPr sz="1600"/>
            </a:pPr>
            <a:r>
              <a:rPr lang="en-GB" sz="1200" dirty="0"/>
              <a:t>Developing Guanxi requires:</a:t>
            </a:r>
          </a:p>
          <a:p>
            <a:pPr lvl="1">
              <a:defRPr sz="1600"/>
            </a:pPr>
            <a:r>
              <a:rPr lang="en-GB" sz="1200" dirty="0"/>
              <a:t>• Patience</a:t>
            </a:r>
          </a:p>
          <a:p>
            <a:pPr lvl="1">
              <a:defRPr sz="1600"/>
            </a:pPr>
            <a:r>
              <a:rPr lang="en-GB" sz="1200" dirty="0"/>
              <a:t>• Mutual respect</a:t>
            </a:r>
          </a:p>
          <a:p>
            <a:pPr lvl="1">
              <a:defRPr sz="1600"/>
            </a:pPr>
            <a:r>
              <a:rPr lang="en-GB" sz="1200" dirty="0"/>
              <a:t>• Repeated interaction</a:t>
            </a:r>
          </a:p>
          <a:p>
            <a:pPr lvl="1">
              <a:defRPr sz="1600"/>
            </a:pPr>
            <a:r>
              <a:rPr lang="en-GB" sz="1200" dirty="0"/>
              <a:t>• Credibility</a:t>
            </a:r>
          </a:p>
          <a:p>
            <a:pPr>
              <a:defRPr sz="2000" b="1"/>
            </a:pPr>
            <a:r>
              <a:rPr lang="en-GB" sz="1200" dirty="0"/>
              <a:t>2. </a:t>
            </a:r>
            <a:r>
              <a:rPr lang="en-GB" sz="1200" dirty="0" err="1"/>
              <a:t>Mianzi</a:t>
            </a:r>
            <a:r>
              <a:rPr lang="en-GB" sz="1200" dirty="0"/>
              <a:t> (Saving Face)</a:t>
            </a:r>
          </a:p>
          <a:p>
            <a:pPr lvl="1">
              <a:defRPr sz="1600"/>
            </a:pPr>
            <a:r>
              <a:rPr lang="en-GB" sz="1200" dirty="0"/>
              <a:t>Maintaining dignity and reputation is essential.</a:t>
            </a:r>
          </a:p>
          <a:p>
            <a:pPr lvl="1">
              <a:defRPr sz="1600"/>
            </a:pPr>
            <a:endParaRPr lang="en-GB" sz="1200" dirty="0"/>
          </a:p>
          <a:p>
            <a:pPr lvl="1">
              <a:defRPr sz="1600"/>
            </a:pPr>
            <a:r>
              <a:rPr lang="en-GB" sz="1200" dirty="0"/>
              <a:t>Negotiators should avoid:</a:t>
            </a:r>
          </a:p>
          <a:p>
            <a:pPr lvl="1">
              <a:defRPr sz="1600"/>
            </a:pPr>
            <a:r>
              <a:rPr lang="en-GB" sz="1200" dirty="0"/>
              <a:t>• Public criticism</a:t>
            </a:r>
          </a:p>
          <a:p>
            <a:pPr lvl="1">
              <a:defRPr sz="1600"/>
            </a:pPr>
            <a:r>
              <a:rPr lang="en-GB" sz="1200" dirty="0"/>
              <a:t>• Direct confrontation</a:t>
            </a:r>
          </a:p>
          <a:p>
            <a:pPr lvl="1">
              <a:defRPr sz="1600"/>
            </a:pPr>
            <a:r>
              <a:rPr lang="en-GB" sz="1200" dirty="0"/>
              <a:t>• Embarrassing senior managers</a:t>
            </a:r>
          </a:p>
          <a:p>
            <a:pPr>
              <a:defRPr sz="2000" b="1"/>
            </a:pPr>
            <a:r>
              <a:rPr lang="en-GB" sz="1200" dirty="0"/>
              <a:t>3. Hierarchy</a:t>
            </a:r>
          </a:p>
          <a:p>
            <a:pPr lvl="1">
              <a:defRPr sz="1600"/>
            </a:pPr>
            <a:r>
              <a:rPr lang="en-GB" sz="1200" dirty="0"/>
              <a:t>Chinese organisations generally have more formal organisational structures.</a:t>
            </a:r>
          </a:p>
          <a:p>
            <a:pPr lvl="1">
              <a:defRPr sz="1600"/>
            </a:pPr>
            <a:endParaRPr lang="en-GB" sz="1200" dirty="0"/>
          </a:p>
          <a:p>
            <a:pPr lvl="1">
              <a:defRPr sz="1600"/>
            </a:pPr>
            <a:r>
              <a:rPr lang="en-GB" sz="1200" dirty="0"/>
              <a:t>Negotiators should:</a:t>
            </a:r>
          </a:p>
          <a:p>
            <a:pPr lvl="1">
              <a:defRPr sz="1600"/>
            </a:pPr>
            <a:r>
              <a:rPr lang="en-GB" sz="1200" dirty="0"/>
              <a:t>• Address senior representatives first</a:t>
            </a:r>
          </a:p>
          <a:p>
            <a:pPr lvl="1">
              <a:defRPr sz="1600"/>
            </a:pPr>
            <a:r>
              <a:rPr lang="en-GB" sz="1200" dirty="0"/>
              <a:t>• Respect titles</a:t>
            </a:r>
          </a:p>
          <a:p>
            <a:pPr lvl="1">
              <a:defRPr sz="1600"/>
            </a:pPr>
            <a:r>
              <a:rPr lang="en-GB" sz="1200" dirty="0"/>
              <a:t>• Avoid bypassing authority</a:t>
            </a:r>
          </a:p>
          <a:p>
            <a:pPr>
              <a:defRPr sz="2000" b="1"/>
            </a:pPr>
            <a:r>
              <a:rPr lang="en-GB" sz="1200" dirty="0"/>
              <a:t>4. Decision-Making</a:t>
            </a:r>
          </a:p>
          <a:p>
            <a:pPr lvl="1">
              <a:defRPr sz="1600"/>
            </a:pPr>
            <a:r>
              <a:rPr lang="en-GB" sz="1200" dirty="0"/>
              <a:t>Unlike many UK organisations, Chinese companies often make decisions through internal consultation and consensus.</a:t>
            </a:r>
          </a:p>
          <a:p>
            <a:pPr lvl="1">
              <a:defRPr sz="1600"/>
            </a:pPr>
            <a:endParaRPr lang="en-GB" sz="1200" dirty="0"/>
          </a:p>
          <a:p>
            <a:pPr lvl="1">
              <a:defRPr sz="1600"/>
            </a:pPr>
            <a:r>
              <a:rPr lang="en-GB" sz="1200" dirty="0"/>
              <a:t>Negotiations therefore usually require:</a:t>
            </a:r>
          </a:p>
          <a:p>
            <a:pPr lvl="1">
              <a:defRPr sz="1600"/>
            </a:pPr>
            <a:r>
              <a:rPr lang="en-GB" sz="1200" dirty="0"/>
              <a:t>• Several meetings</a:t>
            </a:r>
          </a:p>
          <a:p>
            <a:pPr lvl="1">
              <a:defRPr sz="1600"/>
            </a:pPr>
            <a:r>
              <a:rPr lang="en-GB" sz="1200" dirty="0"/>
              <a:t>• Gradual progress</a:t>
            </a:r>
          </a:p>
          <a:p>
            <a:pPr lvl="1">
              <a:defRPr sz="1600"/>
            </a:pPr>
            <a:r>
              <a:rPr lang="en-GB" sz="1200" dirty="0"/>
              <a:t>• Patience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1272224" y="1097280"/>
            <a:ext cx="1874520" cy="0"/>
          </a:xfrm>
          <a:prstGeom prst="line">
            <a:avLst/>
          </a:prstGeom>
          <a:noFill/>
          <a:ln w="30480">
            <a:solidFill>
              <a:srgbClr val="C6282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med">
    <p:pu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643824" y="82613"/>
            <a:ext cx="5939459" cy="411480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lIns="0" tIns="0" rIns="0" bIns="0" rtlCol="0" anchor="ctr"/>
          <a:lstStyle/>
          <a:p>
            <a:r>
              <a:rPr lang="en-GB" sz="2800" dirty="0"/>
              <a:t>Negotiation Strategies for Success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1112807" y="648966"/>
            <a:ext cx="6251045" cy="575475"/>
          </a:xfrm>
          <a:prstGeom prst="rect">
            <a:avLst/>
          </a:prstGeom>
          <a:solidFill>
            <a:schemeClr val="tx1">
              <a:lumMod val="65000"/>
            </a:schemeClr>
          </a:solidFill>
          <a:ln/>
        </p:spPr>
        <p:txBody>
          <a:bodyPr wrap="square" lIns="0" tIns="0" rIns="0" bIns="0" rtlCol="0" anchor="ctr"/>
          <a:lstStyle/>
          <a:p>
            <a:r>
              <a:rPr lang="en-GB" sz="1200" b="1" dirty="0"/>
              <a:t>To achieve a successful strategic partnership, the UK negotiating team should adopt culturally appropriate strategies.</a:t>
            </a:r>
            <a:endParaRPr lang="en-US" sz="1200" b="1" dirty="0"/>
          </a:p>
        </p:txBody>
      </p:sp>
      <p:sp>
        <p:nvSpPr>
          <p:cNvPr id="4" name="Shape 2"/>
          <p:cNvSpPr/>
          <p:nvPr/>
        </p:nvSpPr>
        <p:spPr>
          <a:xfrm>
            <a:off x="1112807" y="1291821"/>
            <a:ext cx="1874520" cy="0"/>
          </a:xfrm>
          <a:prstGeom prst="line">
            <a:avLst/>
          </a:prstGeom>
          <a:noFill/>
          <a:ln w="30480">
            <a:solidFill>
              <a:srgbClr val="C62828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pic>
        <p:nvPicPr>
          <p:cNvPr id="5" name="Image 0" descr="/mnt/data/boardroom_tall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8445" y="986697"/>
            <a:ext cx="4526280" cy="480060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1491457" y="1590439"/>
            <a:ext cx="502920" cy="5029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 w="12700">
            <a:solidFill>
              <a:srgbClr val="EAF2F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1610329" y="1726649"/>
            <a:ext cx="38404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1E4E79"/>
                </a:solidFill>
              </a:rPr>
              <a:t>1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2199736" y="1652161"/>
            <a:ext cx="5231130" cy="379477"/>
          </a:xfrm>
          <a:prstGeom prst="rect">
            <a:avLst/>
          </a:prstGeom>
          <a:solidFill>
            <a:schemeClr val="accent3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r>
              <a:rPr lang="en-GB" sz="1400" dirty="0"/>
              <a:t>Invest time in relationship building before discussing commercial objectives.</a:t>
            </a:r>
            <a:endParaRPr lang="en-US" sz="1320" dirty="0"/>
          </a:p>
        </p:txBody>
      </p:sp>
      <p:sp>
        <p:nvSpPr>
          <p:cNvPr id="10" name="Shape 7"/>
          <p:cNvSpPr/>
          <p:nvPr/>
        </p:nvSpPr>
        <p:spPr>
          <a:xfrm>
            <a:off x="1492242" y="2486084"/>
            <a:ext cx="502920" cy="50292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FFF6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1556250" y="2586668"/>
            <a:ext cx="38404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C8942D"/>
                </a:solidFill>
              </a:rPr>
              <a:t>2</a:t>
            </a:r>
            <a:endParaRPr lang="en-US" sz="1500" dirty="0"/>
          </a:p>
        </p:txBody>
      </p:sp>
      <p:sp>
        <p:nvSpPr>
          <p:cNvPr id="12" name="Text 9"/>
          <p:cNvSpPr/>
          <p:nvPr/>
        </p:nvSpPr>
        <p:spPr>
          <a:xfrm>
            <a:off x="2132723" y="2545990"/>
            <a:ext cx="5231130" cy="361188"/>
          </a:xfrm>
          <a:prstGeom prst="rect">
            <a:avLst/>
          </a:prstGeom>
          <a:solidFill>
            <a:schemeClr val="accent3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r>
              <a:rPr lang="en-GB" sz="1400" dirty="0"/>
              <a:t>Demonstrate respect for hierarchy and senior decision-makers.</a:t>
            </a:r>
            <a:endParaRPr lang="en-US" sz="1320" dirty="0"/>
          </a:p>
        </p:txBody>
      </p:sp>
      <p:sp>
        <p:nvSpPr>
          <p:cNvPr id="14" name="Shape 11"/>
          <p:cNvSpPr/>
          <p:nvPr/>
        </p:nvSpPr>
        <p:spPr>
          <a:xfrm>
            <a:off x="1460891" y="3387235"/>
            <a:ext cx="502920" cy="5029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 w="12700">
            <a:solidFill>
              <a:srgbClr val="EAF2F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1524899" y="3487819"/>
            <a:ext cx="38404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1E4E79"/>
                </a:solidFill>
              </a:rPr>
              <a:t>3</a:t>
            </a:r>
            <a:endParaRPr lang="en-US" sz="1500" dirty="0"/>
          </a:p>
        </p:txBody>
      </p:sp>
      <p:sp>
        <p:nvSpPr>
          <p:cNvPr id="16" name="Text 13"/>
          <p:cNvSpPr/>
          <p:nvPr/>
        </p:nvSpPr>
        <p:spPr>
          <a:xfrm>
            <a:off x="2152348" y="3421530"/>
            <a:ext cx="5231130" cy="406908"/>
          </a:xfrm>
          <a:prstGeom prst="rect">
            <a:avLst/>
          </a:prstGeom>
          <a:solidFill>
            <a:schemeClr val="accent3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r>
              <a:rPr lang="en-GB" sz="1400" dirty="0"/>
              <a:t>Adapt communication style by listening carefully and avoiding unnecessary confrontation.</a:t>
            </a:r>
            <a:endParaRPr lang="en-US" sz="1320" dirty="0"/>
          </a:p>
        </p:txBody>
      </p:sp>
      <p:sp>
        <p:nvSpPr>
          <p:cNvPr id="18" name="Shape 15"/>
          <p:cNvSpPr/>
          <p:nvPr/>
        </p:nvSpPr>
        <p:spPr>
          <a:xfrm>
            <a:off x="1435496" y="4286730"/>
            <a:ext cx="502920" cy="50292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FFF6E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1499504" y="4405602"/>
            <a:ext cx="38404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C8942D"/>
                </a:solidFill>
              </a:rPr>
              <a:t>4</a:t>
            </a:r>
            <a:endParaRPr lang="en-US" sz="1500" dirty="0"/>
          </a:p>
        </p:txBody>
      </p:sp>
      <p:sp>
        <p:nvSpPr>
          <p:cNvPr id="20" name="Text 17"/>
          <p:cNvSpPr/>
          <p:nvPr/>
        </p:nvSpPr>
        <p:spPr>
          <a:xfrm>
            <a:off x="2132723" y="4342790"/>
            <a:ext cx="5007107" cy="361186"/>
          </a:xfrm>
          <a:prstGeom prst="rect">
            <a:avLst/>
          </a:prstGeom>
          <a:solidFill>
            <a:schemeClr val="accent3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r>
              <a:rPr lang="en-GB" sz="1400" dirty="0"/>
              <a:t>Emphasise long-term cooperation rather than short-term financial gains.</a:t>
            </a:r>
            <a:endParaRPr lang="en-US" sz="1320" dirty="0"/>
          </a:p>
        </p:txBody>
      </p:sp>
      <p:sp>
        <p:nvSpPr>
          <p:cNvPr id="21" name="Text 18"/>
          <p:cNvSpPr/>
          <p:nvPr/>
        </p:nvSpPr>
        <p:spPr>
          <a:xfrm>
            <a:off x="2109863" y="5020573"/>
            <a:ext cx="5276850" cy="680497"/>
          </a:xfrm>
          <a:prstGeom prst="rect">
            <a:avLst/>
          </a:prstGeom>
          <a:solidFill>
            <a:schemeClr val="accent3">
              <a:lumMod val="75000"/>
            </a:schemeClr>
          </a:solidFill>
          <a:ln/>
        </p:spPr>
        <p:txBody>
          <a:bodyPr wrap="square" lIns="0" tIns="0" rIns="0" bIns="0" rtlCol="0" anchor="ctr">
            <a:noAutofit/>
          </a:bodyPr>
          <a:lstStyle/>
          <a:p>
            <a:r>
              <a:rPr lang="en-GB" sz="1400" dirty="0"/>
              <a:t>Use culturally competent negotiation teams supported by local advisors where appropriate.</a:t>
            </a:r>
            <a:endParaRPr lang="en-US" sz="1400" dirty="0"/>
          </a:p>
        </p:txBody>
      </p:sp>
      <p:sp>
        <p:nvSpPr>
          <p:cNvPr id="23" name="Text 20"/>
          <p:cNvSpPr/>
          <p:nvPr/>
        </p:nvSpPr>
        <p:spPr>
          <a:xfrm>
            <a:off x="11393424" y="6473952"/>
            <a:ext cx="27432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7D8993"/>
                </a:solidFill>
              </a:rPr>
              <a:t>9</a:t>
            </a:r>
            <a:endParaRPr lang="en-US" sz="700" dirty="0"/>
          </a:p>
        </p:txBody>
      </p:sp>
      <p:sp>
        <p:nvSpPr>
          <p:cNvPr id="29" name="Shape 11">
            <a:extLst>
              <a:ext uri="{FF2B5EF4-FFF2-40B4-BE49-F238E27FC236}">
                <a16:creationId xmlns:a16="http://schemas.microsoft.com/office/drawing/2014/main" id="{33ADB378-D49B-CAEE-3B3D-E50EC2809C64}"/>
              </a:ext>
            </a:extLst>
          </p:cNvPr>
          <p:cNvSpPr/>
          <p:nvPr/>
        </p:nvSpPr>
        <p:spPr>
          <a:xfrm>
            <a:off x="1437378" y="5094905"/>
            <a:ext cx="502920" cy="50292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 w="12700">
            <a:solidFill>
              <a:srgbClr val="EAF2F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12">
            <a:extLst>
              <a:ext uri="{FF2B5EF4-FFF2-40B4-BE49-F238E27FC236}">
                <a16:creationId xmlns:a16="http://schemas.microsoft.com/office/drawing/2014/main" id="{7701C554-904F-697A-1313-11162A8D03D6}"/>
              </a:ext>
            </a:extLst>
          </p:cNvPr>
          <p:cNvSpPr/>
          <p:nvPr/>
        </p:nvSpPr>
        <p:spPr>
          <a:xfrm>
            <a:off x="1501386" y="5195489"/>
            <a:ext cx="38404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1E4E79"/>
                </a:solidFill>
              </a:rPr>
              <a:t>5</a:t>
            </a:r>
            <a:endParaRPr lang="en-US" sz="1500" dirty="0"/>
          </a:p>
        </p:txBody>
      </p:sp>
    </p:spTree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7">
            <a:extLst>
              <a:ext uri="{FF2B5EF4-FFF2-40B4-BE49-F238E27FC236}">
                <a16:creationId xmlns:a16="http://schemas.microsoft.com/office/drawing/2014/main" id="{83958A04-A7B9-E950-61DD-4320C9A5B6C4}"/>
              </a:ext>
            </a:extLst>
          </p:cNvPr>
          <p:cNvSpPr txBox="1"/>
          <p:nvPr/>
        </p:nvSpPr>
        <p:spPr>
          <a:xfrm>
            <a:off x="1375050" y="170802"/>
            <a:ext cx="10313742" cy="769441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>
              <a:defRPr sz="2800" b="1"/>
            </a:pPr>
            <a:r>
              <a:rPr dirty="0"/>
              <a:t>Case Study: DP World</a:t>
            </a:r>
          </a:p>
          <a:p>
            <a:pPr>
              <a:defRPr sz="1600"/>
            </a:pPr>
            <a:r>
              <a:rPr dirty="0"/>
              <a:t>Applying Cross-Cultural Communication in Global Business</a:t>
            </a:r>
          </a:p>
        </p:txBody>
      </p:sp>
      <p:sp>
        <p:nvSpPr>
          <p:cNvPr id="30" name="Rounded Rectangle 2">
            <a:extLst>
              <a:ext uri="{FF2B5EF4-FFF2-40B4-BE49-F238E27FC236}">
                <a16:creationId xmlns:a16="http://schemas.microsoft.com/office/drawing/2014/main" id="{B2967328-460C-AB44-3A54-A58F5B05CFE7}"/>
              </a:ext>
            </a:extLst>
          </p:cNvPr>
          <p:cNvSpPr/>
          <p:nvPr/>
        </p:nvSpPr>
        <p:spPr>
          <a:xfrm>
            <a:off x="1035169" y="1112807"/>
            <a:ext cx="6583680" cy="5212080"/>
          </a:xfrm>
          <a:prstGeom prst="roundRect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rgbClr val="5A5A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/>
            </a:pPr>
            <a:r>
              <a:rPr dirty="0">
                <a:solidFill>
                  <a:schemeClr val="tx1"/>
                </a:solidFill>
              </a:rPr>
              <a:t>DP World</a:t>
            </a:r>
          </a:p>
          <a:p>
            <a:pPr>
              <a:defRPr sz="1500"/>
            </a:pPr>
            <a:r>
              <a:rPr dirty="0">
                <a:solidFill>
                  <a:schemeClr val="tx1"/>
                </a:solidFill>
              </a:rPr>
              <a:t>One of the world's leading logistics and port operators,</a:t>
            </a: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operating in more than 75 countries across six continents.</a:t>
            </a:r>
            <a:br>
              <a:rPr dirty="0">
                <a:solidFill>
                  <a:schemeClr val="tx1"/>
                </a:solidFill>
              </a:rPr>
            </a:b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Employees communicate daily with:</a:t>
            </a: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• Customers from different countries</a:t>
            </a: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• Government authorities</a:t>
            </a: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• Shipping companies</a:t>
            </a: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• International suppliers</a:t>
            </a: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• Multinational vessel crews</a:t>
            </a: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• International business partners</a:t>
            </a:r>
            <a:br>
              <a:rPr dirty="0">
                <a:solidFill>
                  <a:schemeClr val="tx1"/>
                </a:solidFill>
              </a:rPr>
            </a:b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Cultural awareness is a business necessity.</a:t>
            </a: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Effective communication, respect for diversity and relationship-building support successful international partnerships.</a:t>
            </a:r>
            <a:br>
              <a:rPr dirty="0">
                <a:solidFill>
                  <a:schemeClr val="tx1"/>
                </a:solidFill>
              </a:rPr>
            </a:b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These principles are directly applicable when negotiating with Chinese </a:t>
            </a:r>
            <a:r>
              <a:rPr dirty="0" err="1">
                <a:solidFill>
                  <a:schemeClr val="tx1"/>
                </a:solidFill>
              </a:rPr>
              <a:t>organisations</a:t>
            </a:r>
            <a:r>
              <a:rPr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32" name="Rounded Rectangle 3">
            <a:extLst>
              <a:ext uri="{FF2B5EF4-FFF2-40B4-BE49-F238E27FC236}">
                <a16:creationId xmlns:a16="http://schemas.microsoft.com/office/drawing/2014/main" id="{992032C8-8223-379B-D1A8-7565B9BB02A3}"/>
              </a:ext>
            </a:extLst>
          </p:cNvPr>
          <p:cNvSpPr/>
          <p:nvPr/>
        </p:nvSpPr>
        <p:spPr>
          <a:xfrm>
            <a:off x="7789653" y="1116257"/>
            <a:ext cx="4297680" cy="5208629"/>
          </a:xfrm>
          <a:prstGeom prst="roundRect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rgbClr val="3C8C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/>
            </a:pPr>
            <a:r>
              <a:rPr dirty="0">
                <a:solidFill>
                  <a:schemeClr val="tx1"/>
                </a:solidFill>
              </a:rPr>
              <a:t>Why is DP World relevant?</a:t>
            </a:r>
          </a:p>
          <a:p>
            <a:pPr>
              <a:defRPr sz="1600"/>
            </a:pPr>
            <a:r>
              <a:rPr dirty="0">
                <a:solidFill>
                  <a:schemeClr val="tx1"/>
                </a:solidFill>
              </a:rPr>
              <a:t>✔ Daily multicultural communication</a:t>
            </a:r>
          </a:p>
          <a:p>
            <a:pPr>
              <a:defRPr sz="1600"/>
            </a:pPr>
            <a:r>
              <a:rPr dirty="0">
                <a:solidFill>
                  <a:schemeClr val="tx1"/>
                </a:solidFill>
              </a:rPr>
              <a:t>✔ International negotiations</a:t>
            </a:r>
          </a:p>
          <a:p>
            <a:pPr>
              <a:defRPr sz="1600"/>
            </a:pPr>
            <a:r>
              <a:rPr dirty="0">
                <a:solidFill>
                  <a:schemeClr val="tx1"/>
                </a:solidFill>
              </a:rPr>
              <a:t>✔ Global supply chains</a:t>
            </a:r>
          </a:p>
          <a:p>
            <a:pPr>
              <a:defRPr sz="1600"/>
            </a:pPr>
            <a:r>
              <a:rPr dirty="0">
                <a:solidFill>
                  <a:schemeClr val="tx1"/>
                </a:solidFill>
              </a:rPr>
              <a:t>✔ Relationship management</a:t>
            </a:r>
          </a:p>
          <a:p>
            <a:pPr>
              <a:defRPr sz="1600"/>
            </a:pPr>
            <a:r>
              <a:rPr dirty="0">
                <a:solidFill>
                  <a:schemeClr val="tx1"/>
                </a:solidFill>
              </a:rPr>
              <a:t>✔ Cross-cultural leadership</a:t>
            </a:r>
          </a:p>
          <a:p>
            <a:pPr>
              <a:defRPr sz="1600"/>
            </a:pPr>
            <a:r>
              <a:rPr dirty="0">
                <a:solidFill>
                  <a:schemeClr val="tx1"/>
                </a:solidFill>
              </a:rPr>
              <a:t>✔ Long-term partnerships</a:t>
            </a:r>
          </a:p>
        </p:txBody>
      </p:sp>
    </p:spTree>
  </p:cSld>
  <p:clrMapOvr>
    <a:masterClrMapping/>
  </p:clrMapOvr>
  <p:transition spd="med">
    <p:pu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Box 30">
            <a:extLst>
              <a:ext uri="{FF2B5EF4-FFF2-40B4-BE49-F238E27FC236}">
                <a16:creationId xmlns:a16="http://schemas.microsoft.com/office/drawing/2014/main" id="{54893F7A-D7A2-B5CB-0E6C-82A1439F2D3B}"/>
              </a:ext>
            </a:extLst>
          </p:cNvPr>
          <p:cNvSpPr txBox="1"/>
          <p:nvPr/>
        </p:nvSpPr>
        <p:spPr>
          <a:xfrm>
            <a:off x="4206240" y="133278"/>
            <a:ext cx="5486400" cy="4572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 sz="2600" b="1">
                <a:solidFill>
                  <a:srgbClr val="163A5F"/>
                </a:solidFill>
              </a:defRPr>
            </a:pPr>
            <a:r>
              <a:rPr dirty="0"/>
              <a:t>Recommendations to the Board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77BAA44-35EB-A732-A226-408B7BBE638F}"/>
              </a:ext>
            </a:extLst>
          </p:cNvPr>
          <p:cNvSpPr txBox="1"/>
          <p:nvPr/>
        </p:nvSpPr>
        <p:spPr>
          <a:xfrm>
            <a:off x="1005840" y="750498"/>
            <a:ext cx="6400800" cy="36576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defRPr sz="1600" i="1"/>
            </a:pPr>
            <a:r>
              <a:rPr dirty="0"/>
              <a:t>Building a Successful UK–China Partnership</a:t>
            </a:r>
          </a:p>
        </p:txBody>
      </p:sp>
      <p:sp>
        <p:nvSpPr>
          <p:cNvPr id="35" name="Rounded Rectangle 3">
            <a:extLst>
              <a:ext uri="{FF2B5EF4-FFF2-40B4-BE49-F238E27FC236}">
                <a16:creationId xmlns:a16="http://schemas.microsoft.com/office/drawing/2014/main" id="{470E369D-28A4-1D96-BADE-E99707F6D964}"/>
              </a:ext>
            </a:extLst>
          </p:cNvPr>
          <p:cNvSpPr/>
          <p:nvPr/>
        </p:nvSpPr>
        <p:spPr>
          <a:xfrm>
            <a:off x="1112520" y="1143000"/>
            <a:ext cx="2926080" cy="3840480"/>
          </a:xfrm>
          <a:prstGeom prst="round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/>
            </a:pPr>
            <a:r>
              <a:rPr dirty="0">
                <a:solidFill>
                  <a:schemeClr val="tx1"/>
                </a:solidFill>
              </a:rPr>
              <a:t>BEFORE</a:t>
            </a: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Negotiations</a:t>
            </a:r>
          </a:p>
          <a:p>
            <a:pPr lvl="1">
              <a:defRPr sz="1400"/>
            </a:pPr>
            <a:r>
              <a:rPr dirty="0">
                <a:solidFill>
                  <a:schemeClr val="tx1"/>
                </a:solidFill>
              </a:rPr>
              <a:t>• Conduct cultural awareness training</a:t>
            </a:r>
          </a:p>
          <a:p>
            <a:pPr lvl="1">
              <a:defRPr sz="1400"/>
            </a:pPr>
            <a:r>
              <a:rPr dirty="0">
                <a:solidFill>
                  <a:schemeClr val="tx1"/>
                </a:solidFill>
              </a:rPr>
              <a:t>• Research Chinese business etiquette</a:t>
            </a:r>
          </a:p>
          <a:p>
            <a:pPr lvl="1">
              <a:defRPr sz="1400"/>
            </a:pPr>
            <a:r>
              <a:rPr dirty="0">
                <a:solidFill>
                  <a:schemeClr val="tx1"/>
                </a:solidFill>
              </a:rPr>
              <a:t>• Define long-term strategic objectives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863F3D9-0097-73C0-850A-9F332D463A5C}"/>
              </a:ext>
            </a:extLst>
          </p:cNvPr>
          <p:cNvSpPr txBox="1"/>
          <p:nvPr/>
        </p:nvSpPr>
        <p:spPr>
          <a:xfrm>
            <a:off x="4206240" y="2834640"/>
            <a:ext cx="365760" cy="3657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>
              <a:defRPr sz="2800"/>
            </a:pPr>
            <a:r>
              <a:rPr dirty="0"/>
              <a:t>➜</a:t>
            </a:r>
          </a:p>
        </p:txBody>
      </p:sp>
      <p:sp>
        <p:nvSpPr>
          <p:cNvPr id="39" name="Rounded Rectangle 5">
            <a:extLst>
              <a:ext uri="{FF2B5EF4-FFF2-40B4-BE49-F238E27FC236}">
                <a16:creationId xmlns:a16="http://schemas.microsoft.com/office/drawing/2014/main" id="{2EF69681-D933-415F-C045-65606A7636FD}"/>
              </a:ext>
            </a:extLst>
          </p:cNvPr>
          <p:cNvSpPr/>
          <p:nvPr/>
        </p:nvSpPr>
        <p:spPr>
          <a:xfrm>
            <a:off x="4907280" y="1143000"/>
            <a:ext cx="2926080" cy="3840480"/>
          </a:xfrm>
          <a:prstGeom prst="round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/>
            </a:pPr>
            <a:r>
              <a:rPr dirty="0">
                <a:solidFill>
                  <a:schemeClr val="tx1"/>
                </a:solidFill>
              </a:rPr>
              <a:t>DURING</a:t>
            </a: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Negotiations</a:t>
            </a:r>
          </a:p>
          <a:p>
            <a:pPr lvl="1">
              <a:defRPr sz="1400"/>
            </a:pPr>
            <a:r>
              <a:rPr dirty="0">
                <a:solidFill>
                  <a:schemeClr val="tx1"/>
                </a:solidFill>
              </a:rPr>
              <a:t>• Build trust before contracts</a:t>
            </a:r>
          </a:p>
          <a:p>
            <a:pPr lvl="1">
              <a:defRPr sz="1400"/>
            </a:pPr>
            <a:r>
              <a:rPr dirty="0">
                <a:solidFill>
                  <a:schemeClr val="tx1"/>
                </a:solidFill>
              </a:rPr>
              <a:t>• Respect hierarchy &amp; seniority</a:t>
            </a:r>
          </a:p>
          <a:p>
            <a:pPr lvl="1">
              <a:defRPr sz="1400"/>
            </a:pPr>
            <a:r>
              <a:rPr dirty="0">
                <a:solidFill>
                  <a:schemeClr val="tx1"/>
                </a:solidFill>
              </a:rPr>
              <a:t>• Avoid direct criticism</a:t>
            </a:r>
          </a:p>
          <a:p>
            <a:pPr lvl="1">
              <a:defRPr sz="1400"/>
            </a:pPr>
            <a:r>
              <a:rPr dirty="0">
                <a:solidFill>
                  <a:schemeClr val="tx1"/>
                </a:solidFill>
              </a:rPr>
              <a:t>• Demonstrate patience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107E3DD-6617-073D-FBBA-40573F8CDAA2}"/>
              </a:ext>
            </a:extLst>
          </p:cNvPr>
          <p:cNvSpPr txBox="1"/>
          <p:nvPr/>
        </p:nvSpPr>
        <p:spPr>
          <a:xfrm>
            <a:off x="8138160" y="2880360"/>
            <a:ext cx="365760" cy="3657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 sz="2800"/>
            </a:pPr>
            <a:r>
              <a:rPr dirty="0"/>
              <a:t>➜</a:t>
            </a:r>
          </a:p>
        </p:txBody>
      </p:sp>
      <p:sp>
        <p:nvSpPr>
          <p:cNvPr id="43" name="Rounded Rectangle 7">
            <a:extLst>
              <a:ext uri="{FF2B5EF4-FFF2-40B4-BE49-F238E27FC236}">
                <a16:creationId xmlns:a16="http://schemas.microsoft.com/office/drawing/2014/main" id="{B3EE272B-72E5-34D2-55B3-002E482DECEA}"/>
              </a:ext>
            </a:extLst>
          </p:cNvPr>
          <p:cNvSpPr/>
          <p:nvPr/>
        </p:nvSpPr>
        <p:spPr>
          <a:xfrm>
            <a:off x="8808720" y="1143000"/>
            <a:ext cx="2926080" cy="3840480"/>
          </a:xfrm>
          <a:prstGeom prst="round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/>
            </a:pPr>
            <a:r>
              <a:rPr dirty="0">
                <a:solidFill>
                  <a:schemeClr val="tx1"/>
                </a:solidFill>
              </a:rPr>
              <a:t>AFTER</a:t>
            </a:r>
            <a:br>
              <a:rPr dirty="0">
                <a:solidFill>
                  <a:schemeClr val="tx1"/>
                </a:solidFill>
              </a:rPr>
            </a:br>
            <a:r>
              <a:rPr dirty="0">
                <a:solidFill>
                  <a:schemeClr val="tx1"/>
                </a:solidFill>
              </a:rPr>
              <a:t>Agreement</a:t>
            </a:r>
          </a:p>
          <a:p>
            <a:pPr lvl="1">
              <a:defRPr sz="1400"/>
            </a:pPr>
            <a:r>
              <a:rPr dirty="0">
                <a:solidFill>
                  <a:schemeClr val="tx1"/>
                </a:solidFill>
              </a:rPr>
              <a:t>• Maintain regular communication</a:t>
            </a:r>
          </a:p>
          <a:p>
            <a:pPr lvl="1">
              <a:defRPr sz="1400"/>
            </a:pPr>
            <a:r>
              <a:rPr dirty="0">
                <a:solidFill>
                  <a:schemeClr val="tx1"/>
                </a:solidFill>
              </a:rPr>
              <a:t>• Continue relationship-building</a:t>
            </a:r>
          </a:p>
          <a:p>
            <a:pPr lvl="1">
              <a:defRPr sz="1400"/>
            </a:pPr>
            <a:r>
              <a:rPr dirty="0">
                <a:solidFill>
                  <a:schemeClr val="tx1"/>
                </a:solidFill>
              </a:rPr>
              <a:t>• Monitor cultural issues</a:t>
            </a:r>
          </a:p>
          <a:p>
            <a:pPr lvl="1">
              <a:defRPr sz="1400"/>
            </a:pPr>
            <a:r>
              <a:rPr dirty="0">
                <a:solidFill>
                  <a:schemeClr val="tx1"/>
                </a:solidFill>
              </a:rPr>
              <a:t>• Invest in long-term collaboration</a:t>
            </a:r>
          </a:p>
        </p:txBody>
      </p:sp>
      <p:sp>
        <p:nvSpPr>
          <p:cNvPr id="45" name="Rounded Rectangle 8">
            <a:extLst>
              <a:ext uri="{FF2B5EF4-FFF2-40B4-BE49-F238E27FC236}">
                <a16:creationId xmlns:a16="http://schemas.microsoft.com/office/drawing/2014/main" id="{B0D335A8-0928-DCEE-A7CE-8CA87219D1FB}"/>
              </a:ext>
            </a:extLst>
          </p:cNvPr>
          <p:cNvSpPr/>
          <p:nvPr/>
        </p:nvSpPr>
        <p:spPr>
          <a:xfrm>
            <a:off x="1065075" y="5374257"/>
            <a:ext cx="10972800" cy="731520"/>
          </a:xfrm>
          <a:prstGeom prst="roundRect">
            <a:avLst/>
          </a:prstGeom>
          <a:solidFill>
            <a:srgbClr val="00B0F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800" b="1"/>
            </a:pPr>
            <a:r>
              <a:rPr dirty="0">
                <a:solidFill>
                  <a:schemeClr val="tx1"/>
                </a:solidFill>
              </a:rPr>
              <a:t>Key Message: Cross-cultural competence should become part of the </a:t>
            </a:r>
            <a:r>
              <a:rPr dirty="0" err="1">
                <a:solidFill>
                  <a:schemeClr val="tx1"/>
                </a:solidFill>
              </a:rPr>
              <a:t>organisation's</a:t>
            </a:r>
            <a:r>
              <a:rPr dirty="0">
                <a:solidFill>
                  <a:schemeClr val="tx1"/>
                </a:solidFill>
              </a:rPr>
              <a:t> strategic capability rather than a one-off negotiation skill.</a:t>
            </a:r>
          </a:p>
        </p:txBody>
      </p:sp>
    </p:spTree>
  </p:cSld>
  <p:clrMapOvr>
    <a:masterClrMapping/>
  </p:clrMapOvr>
  <p:transition spd="med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1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boardroom_169.jpg"/>
          <p:cNvPicPr>
            <a:picLocks noChangeAspect="1"/>
          </p:cNvPicPr>
          <p:nvPr/>
        </p:nvPicPr>
        <p:blipFill>
          <a:blip r:embed="rId3">
            <a:alphaModFix amt="82000"/>
          </a:blip>
          <a:stretch>
            <a:fillRect/>
          </a:stretch>
        </p:blipFill>
        <p:spPr>
          <a:xfrm>
            <a:off x="7123224" y="50889"/>
            <a:ext cx="4819368" cy="2710895"/>
          </a:xfrm>
          <a:prstGeom prst="rect">
            <a:avLst/>
          </a:prstGeom>
        </p:spPr>
      </p:pic>
      <p:sp>
        <p:nvSpPr>
          <p:cNvPr id="21" name="Text 18"/>
          <p:cNvSpPr/>
          <p:nvPr/>
        </p:nvSpPr>
        <p:spPr>
          <a:xfrm>
            <a:off x="11393424" y="6473952"/>
            <a:ext cx="27432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00" dirty="0">
                <a:solidFill>
                  <a:srgbClr val="7D8993"/>
                </a:solidFill>
              </a:rPr>
              <a:t>12</a:t>
            </a:r>
            <a:endParaRPr lang="en-US" sz="7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9948426-AAA6-200D-F910-D7D74D8D09AD}"/>
              </a:ext>
            </a:extLst>
          </p:cNvPr>
          <p:cNvSpPr txBox="1"/>
          <p:nvPr/>
        </p:nvSpPr>
        <p:spPr>
          <a:xfrm>
            <a:off x="1908619" y="384048"/>
            <a:ext cx="54864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FFFFF"/>
                </a:solidFill>
              </a:defRPr>
            </a:pPr>
            <a:r>
              <a:rPr dirty="0"/>
              <a:t>Conclusion for the Board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395BA9F-C345-9C6C-9B8C-2722104B8C70}"/>
              </a:ext>
            </a:extLst>
          </p:cNvPr>
          <p:cNvSpPr txBox="1"/>
          <p:nvPr/>
        </p:nvSpPr>
        <p:spPr>
          <a:xfrm>
            <a:off x="1123569" y="1772927"/>
            <a:ext cx="599965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 b="0">
                <a:solidFill>
                  <a:srgbClr val="FFFFFF"/>
                </a:solidFill>
              </a:defRPr>
            </a:pPr>
            <a:r>
              <a:rPr dirty="0"/>
              <a:t>Successful international negotiations require cultural intelligence and commercial discipline.</a:t>
            </a:r>
          </a:p>
        </p:txBody>
      </p:sp>
      <p:sp>
        <p:nvSpPr>
          <p:cNvPr id="27" name="Rounded Rectangle 3">
            <a:extLst>
              <a:ext uri="{FF2B5EF4-FFF2-40B4-BE49-F238E27FC236}">
                <a16:creationId xmlns:a16="http://schemas.microsoft.com/office/drawing/2014/main" id="{875ADA58-CAFD-585F-F38F-9B33483A8F4A}"/>
              </a:ext>
            </a:extLst>
          </p:cNvPr>
          <p:cNvSpPr/>
          <p:nvPr/>
        </p:nvSpPr>
        <p:spPr>
          <a:xfrm>
            <a:off x="1013841" y="4186013"/>
            <a:ext cx="2926080" cy="1920240"/>
          </a:xfrm>
          <a:prstGeom prst="roundRect">
            <a:avLst/>
          </a:prstGeom>
          <a:solidFill>
            <a:srgbClr val="284C78"/>
          </a:solidFill>
          <a:ln>
            <a:solidFill>
              <a:srgbClr val="82AA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ounded Rectangle 4">
            <a:extLst>
              <a:ext uri="{FF2B5EF4-FFF2-40B4-BE49-F238E27FC236}">
                <a16:creationId xmlns:a16="http://schemas.microsoft.com/office/drawing/2014/main" id="{54EE6EBE-6A63-41A9-709B-BA3EC8FEA717}"/>
              </a:ext>
            </a:extLst>
          </p:cNvPr>
          <p:cNvSpPr/>
          <p:nvPr/>
        </p:nvSpPr>
        <p:spPr>
          <a:xfrm>
            <a:off x="1123569" y="4304885"/>
            <a:ext cx="411480" cy="256032"/>
          </a:xfrm>
          <a:prstGeom prst="roundRect">
            <a:avLst/>
          </a:prstGeom>
          <a:solidFill>
            <a:srgbClr val="DC3545"/>
          </a:solidFill>
          <a:ln>
            <a:solidFill>
              <a:srgbClr val="DC354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>
                <a:solidFill>
                  <a:srgbClr val="FFFFFF"/>
                </a:solidFill>
              </a:defRPr>
            </a:pPr>
            <a:r>
              <a:t>1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D361545-FF91-4487-9BD5-A7875DD30CC6}"/>
              </a:ext>
            </a:extLst>
          </p:cNvPr>
          <p:cNvSpPr txBox="1"/>
          <p:nvPr/>
        </p:nvSpPr>
        <p:spPr>
          <a:xfrm>
            <a:off x="1608201" y="4277453"/>
            <a:ext cx="21031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FFFFFF"/>
                </a:solidFill>
              </a:defRPr>
            </a:pPr>
            <a:r>
              <a:t>Cultural Intelligence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831FC76-A9C9-7F68-2028-9DEE45435279}"/>
              </a:ext>
            </a:extLst>
          </p:cNvPr>
          <p:cNvSpPr txBox="1"/>
          <p:nvPr/>
        </p:nvSpPr>
        <p:spPr>
          <a:xfrm>
            <a:off x="1151001" y="4734653"/>
            <a:ext cx="25603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00" b="0">
                <a:solidFill>
                  <a:srgbClr val="FFFFFF"/>
                </a:solidFill>
              </a:defRPr>
            </a:pPr>
            <a:r>
              <a:rPr dirty="0"/>
              <a:t>Understand hierarchy, communication styles and relationship-building before negotiating.</a:t>
            </a:r>
          </a:p>
        </p:txBody>
      </p:sp>
      <p:sp>
        <p:nvSpPr>
          <p:cNvPr id="35" name="Rounded Rectangle 7">
            <a:extLst>
              <a:ext uri="{FF2B5EF4-FFF2-40B4-BE49-F238E27FC236}">
                <a16:creationId xmlns:a16="http://schemas.microsoft.com/office/drawing/2014/main" id="{819DF35F-EF37-D5FC-062C-5561C2074C7E}"/>
              </a:ext>
            </a:extLst>
          </p:cNvPr>
          <p:cNvSpPr/>
          <p:nvPr/>
        </p:nvSpPr>
        <p:spPr>
          <a:xfrm>
            <a:off x="4697539" y="4207667"/>
            <a:ext cx="2926080" cy="1920240"/>
          </a:xfrm>
          <a:prstGeom prst="roundRect">
            <a:avLst/>
          </a:prstGeom>
          <a:solidFill>
            <a:srgbClr val="284C78"/>
          </a:solidFill>
          <a:ln>
            <a:solidFill>
              <a:srgbClr val="82AA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8">
            <a:extLst>
              <a:ext uri="{FF2B5EF4-FFF2-40B4-BE49-F238E27FC236}">
                <a16:creationId xmlns:a16="http://schemas.microsoft.com/office/drawing/2014/main" id="{B0074CD7-63BF-6F62-3BFA-A24D576251C5}"/>
              </a:ext>
            </a:extLst>
          </p:cNvPr>
          <p:cNvSpPr/>
          <p:nvPr/>
        </p:nvSpPr>
        <p:spPr>
          <a:xfrm>
            <a:off x="4807267" y="4326539"/>
            <a:ext cx="411480" cy="256032"/>
          </a:xfrm>
          <a:prstGeom prst="roundRect">
            <a:avLst/>
          </a:prstGeom>
          <a:solidFill>
            <a:srgbClr val="FFC107"/>
          </a:solidFill>
          <a:ln>
            <a:solidFill>
              <a:srgbClr val="FFC10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>
                <a:solidFill>
                  <a:srgbClr val="FFFFFF"/>
                </a:solidFill>
              </a:defRPr>
            </a:pPr>
            <a:r>
              <a:t>2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4D1987C-9C7D-75BF-00A8-A4524CF53162}"/>
              </a:ext>
            </a:extLst>
          </p:cNvPr>
          <p:cNvSpPr txBox="1"/>
          <p:nvPr/>
        </p:nvSpPr>
        <p:spPr>
          <a:xfrm>
            <a:off x="5291899" y="4299107"/>
            <a:ext cx="21031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FFFFFF"/>
                </a:solidFill>
              </a:defRPr>
            </a:pPr>
            <a:r>
              <a:rPr dirty="0"/>
              <a:t>Adaptive Strategy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F9C64C2-2E6C-1CCD-0CAF-A81EDC236987}"/>
              </a:ext>
            </a:extLst>
          </p:cNvPr>
          <p:cNvSpPr txBox="1"/>
          <p:nvPr/>
        </p:nvSpPr>
        <p:spPr>
          <a:xfrm>
            <a:off x="4834699" y="4756307"/>
            <a:ext cx="26517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00" b="0">
                <a:solidFill>
                  <a:srgbClr val="FFFFFF"/>
                </a:solidFill>
              </a:defRPr>
            </a:pPr>
            <a:r>
              <a:rPr dirty="0"/>
              <a:t>Apply Hofstede's and Hall's theories to adapt communication and decision-making.</a:t>
            </a:r>
          </a:p>
        </p:txBody>
      </p:sp>
      <p:sp>
        <p:nvSpPr>
          <p:cNvPr id="43" name="Rounded Rectangle 11">
            <a:extLst>
              <a:ext uri="{FF2B5EF4-FFF2-40B4-BE49-F238E27FC236}">
                <a16:creationId xmlns:a16="http://schemas.microsoft.com/office/drawing/2014/main" id="{8699D121-17FA-E534-9DB2-A20CD67466BB}"/>
              </a:ext>
            </a:extLst>
          </p:cNvPr>
          <p:cNvSpPr/>
          <p:nvPr/>
        </p:nvSpPr>
        <p:spPr>
          <a:xfrm>
            <a:off x="8381237" y="4192395"/>
            <a:ext cx="2926080" cy="1920240"/>
          </a:xfrm>
          <a:prstGeom prst="roundRect">
            <a:avLst/>
          </a:prstGeom>
          <a:solidFill>
            <a:srgbClr val="284C78"/>
          </a:solidFill>
          <a:ln>
            <a:solidFill>
              <a:srgbClr val="82AA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Rounded Rectangle 12">
            <a:extLst>
              <a:ext uri="{FF2B5EF4-FFF2-40B4-BE49-F238E27FC236}">
                <a16:creationId xmlns:a16="http://schemas.microsoft.com/office/drawing/2014/main" id="{8E722EDE-2853-4992-81DB-212CCB8166FE}"/>
              </a:ext>
            </a:extLst>
          </p:cNvPr>
          <p:cNvSpPr/>
          <p:nvPr/>
        </p:nvSpPr>
        <p:spPr>
          <a:xfrm>
            <a:off x="8638602" y="4378846"/>
            <a:ext cx="411480" cy="256032"/>
          </a:xfrm>
          <a:prstGeom prst="roundRect">
            <a:avLst/>
          </a:prstGeom>
          <a:solidFill>
            <a:srgbClr val="DC3545"/>
          </a:solidFill>
          <a:ln>
            <a:solidFill>
              <a:srgbClr val="DC354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200" b="1">
                <a:solidFill>
                  <a:srgbClr val="FFFFFF"/>
                </a:solidFill>
              </a:defRPr>
            </a:pPr>
            <a:r>
              <a:t>3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4FFE8EE-D244-F76F-C9B5-50BBDAE0BCCF}"/>
              </a:ext>
            </a:extLst>
          </p:cNvPr>
          <p:cNvSpPr txBox="1"/>
          <p:nvPr/>
        </p:nvSpPr>
        <p:spPr>
          <a:xfrm>
            <a:off x="9123235" y="4351414"/>
            <a:ext cx="21031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1">
                <a:solidFill>
                  <a:srgbClr val="FFFFFF"/>
                </a:solidFill>
              </a:defRPr>
            </a:pPr>
            <a:r>
              <a:rPr dirty="0"/>
              <a:t>Long-Term Success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5B1BCE4C-4D23-0A84-096F-D62A1E1C24B2}"/>
              </a:ext>
            </a:extLst>
          </p:cNvPr>
          <p:cNvSpPr txBox="1"/>
          <p:nvPr/>
        </p:nvSpPr>
        <p:spPr>
          <a:xfrm>
            <a:off x="8666035" y="4808614"/>
            <a:ext cx="235648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00" b="0">
                <a:solidFill>
                  <a:srgbClr val="FFFFFF"/>
                </a:solidFill>
              </a:defRPr>
            </a:pPr>
            <a:r>
              <a:rPr dirty="0"/>
              <a:t>DP World demonstrates that cultural awareness builds trust, reduces misunderstandings and supports sustainable partnerships.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CD925A2A-F148-2084-CE00-72EE3AD99627}"/>
              </a:ext>
            </a:extLst>
          </p:cNvPr>
          <p:cNvSpPr txBox="1"/>
          <p:nvPr/>
        </p:nvSpPr>
        <p:spPr>
          <a:xfrm>
            <a:off x="1013841" y="2885358"/>
            <a:ext cx="1037958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 b="1">
                <a:solidFill>
                  <a:srgbClr val="FFFFFF"/>
                </a:solidFill>
              </a:defRPr>
            </a:pPr>
            <a:r>
              <a:rPr dirty="0"/>
              <a:t>“Successful international negotiations depend as much on understanding people as they do on understanding business.”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5D680E3D-1FDF-3281-0F65-CFCF8AFAF155}"/>
              </a:ext>
            </a:extLst>
          </p:cNvPr>
          <p:cNvSpPr txBox="1"/>
          <p:nvPr/>
        </p:nvSpPr>
        <p:spPr>
          <a:xfrm>
            <a:off x="0" y="6236208"/>
            <a:ext cx="109728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400" b="1">
                <a:solidFill>
                  <a:srgbClr val="FFC000"/>
                </a:solidFill>
              </a:defRPr>
            </a:pPr>
            <a:r>
              <a:t>Questions?</a:t>
            </a:r>
          </a:p>
        </p:txBody>
      </p:sp>
    </p:spTree>
  </p:cSld>
  <p:clrMapOvr>
    <a:masterClrMapping/>
  </p:clrMapOvr>
  <p:transition spd="med">
    <p:push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Picture 60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D5B0B43F-2CE7-4C6C-BABC-EE342B328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5459F07-63F9-48CF-B725-A873C4BC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4B83E1E-DAC1-4851-84FF-D6FE1649D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" y="-5487"/>
            <a:ext cx="12189867" cy="6858000"/>
          </a:xfrm>
          <a:prstGeom prst="rect">
            <a:avLst/>
          </a:prstGeom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910" y="0"/>
            <a:ext cx="7869544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996">
                <a:srgbClr val="1F2D29">
                  <a:alpha val="4000"/>
                </a:srgbClr>
              </a:gs>
              <a:gs pos="20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7960" y="764389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B6535EC5-6132-E971-A18D-4FEF1F04894F}"/>
              </a:ext>
            </a:extLst>
          </p:cNvPr>
          <p:cNvSpPr txBox="1">
            <a:spLocks/>
          </p:cNvSpPr>
          <p:nvPr/>
        </p:nvSpPr>
        <p:spPr>
          <a:xfrm>
            <a:off x="2611808" y="808056"/>
            <a:ext cx="7958331" cy="15305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US" sz="4800"/>
              <a:t>References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AA42F73-3D87-147E-B651-790DEE6FC0DD}"/>
              </a:ext>
            </a:extLst>
          </p:cNvPr>
          <p:cNvSpPr txBox="1"/>
          <p:nvPr/>
        </p:nvSpPr>
        <p:spPr>
          <a:xfrm>
            <a:off x="2362874" y="2662280"/>
            <a:ext cx="8207265" cy="33876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Brett, J.M. (2014) Negotiating Globally: How to Negotiate Deals, Resolve Disputes and Make Decisions Across Cultural Boundaries. 3rd ed. San Francisco: Jossey-Bass.</a:t>
            </a:r>
          </a:p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Deresky, H. (2017) International Management: Managing Across Borders and Cultures. 9th Global ed. Harlow: Pearson.</a:t>
            </a:r>
          </a:p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Hall, E.T. (1976) Beyond Culture. New York: Anchor Press.</a:t>
            </a:r>
          </a:p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Hofstede, G., Hofstede, G.J. and Minkov, M. (2010) Cultures and Organizations: Software of the Mind. 3rd ed. New York: McGraw-Hill.</a:t>
            </a:r>
          </a:p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Lewis, R.D. (2006) When Cultures Collide. 3rd ed. London: Nicholas Brealey.</a:t>
            </a:r>
          </a:p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Meyer, E. (2014) The Culture Map. New York: PublicAffairs.</a:t>
            </a:r>
          </a:p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Bocij, P. (2008) Business Information Systems: Technology, Development and Management for the E-Business. 4th ed. Harlow: Pearson Education.</a:t>
            </a:r>
          </a:p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Gutierrez, J. (2007) Business Data Communications and Networking: A Research Perspective. Hershey, PA: IGI Global.</a:t>
            </a:r>
          </a:p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Koh, S.C.L. and Maguire, S. (2009) Information and Communication Technologies Management in Turbulent Business Environments. Hershey, PA: IGI Global.</a:t>
            </a:r>
          </a:p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House, R.J. et al. (2004) Culture, Leadership and Organizations: The GLOBE Study of 62 Societies. Thousand Oaks: Sage.</a:t>
            </a:r>
          </a:p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Adair, W.L. and Brett, J.M. (2005) 'The negotiation dance: Time, culture, and behavioural sequences in negotiation', Organization Science, 16(1), pp. 33–51.</a:t>
            </a:r>
          </a:p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Kirkman, B.L., Lowe, K.B. and Gibson, C.B. (2006) 'A quarter century of Culture's Consequences: A review of empirical research incorporating Hofstede's cultural values framework', Journal of International Business Studies, 37(3), pp. 285–320.</a:t>
            </a:r>
          </a:p>
          <a:p>
            <a:pPr marL="742950" lvl="1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  <a:defRPr sz="1400"/>
            </a:pPr>
            <a:r>
              <a:rPr lang="en-US" sz="700" cap="all"/>
              <a:t>DP World (2025) About DP World. Available at: https://www.dpworld.com (Accessed: [insert consultation date]).</a:t>
            </a:r>
          </a:p>
        </p:txBody>
      </p:sp>
    </p:spTree>
  </p:cSld>
  <p:clrMapOvr>
    <a:masterClrMapping/>
  </p:clrMapOvr>
  <p:transition spd="med"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TM16401375[[fn=Madison]]</Template>
  <TotalTime>119</TotalTime>
  <Words>1789</Words>
  <Application>Microsoft Office PowerPoint</Application>
  <PresentationFormat>Widescreen</PresentationFormat>
  <Paragraphs>237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 Display</vt:lpstr>
      <vt:lpstr>Arial</vt:lpstr>
      <vt:lpstr>MS Shell Dlg 2</vt:lpstr>
      <vt:lpstr>Wingdings</vt:lpstr>
      <vt:lpstr>Wingdings 3</vt:lpstr>
      <vt:lpstr>Madison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Communications: Cross-Cultural Negotiations UK–China</dc:title>
  <dc:subject>International Business Communications - Cross-Cultural Negotiations UK-China</dc:subject>
  <dc:creator>OpenAI</dc:creator>
  <cp:lastModifiedBy>Mihai Santa (2030796)</cp:lastModifiedBy>
  <cp:revision>5</cp:revision>
  <dcterms:created xsi:type="dcterms:W3CDTF">2026-07-24T00:05:07Z</dcterms:created>
  <dcterms:modified xsi:type="dcterms:W3CDTF">2026-07-24T03:23:05Z</dcterms:modified>
</cp:coreProperties>
</file>