
<file path=[Content_Types].xml><?xml version="1.0" encoding="utf-8"?>
<Types xmlns="http://schemas.openxmlformats.org/package/2006/content-types">
  <Default Extension="png" ContentType="image/png"/>
  <Default Extension="tmp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6" r:id="rId1"/>
  </p:sldMasterIdLst>
  <p:notesMasterIdLst>
    <p:notesMasterId r:id="rId89"/>
  </p:notesMasterIdLst>
  <p:sldIdLst>
    <p:sldId id="257" r:id="rId2"/>
    <p:sldId id="353" r:id="rId3"/>
    <p:sldId id="354" r:id="rId4"/>
    <p:sldId id="355" r:id="rId5"/>
    <p:sldId id="356" r:id="rId6"/>
    <p:sldId id="258" r:id="rId7"/>
    <p:sldId id="259" r:id="rId8"/>
    <p:sldId id="264" r:id="rId9"/>
    <p:sldId id="343" r:id="rId10"/>
    <p:sldId id="261" r:id="rId11"/>
    <p:sldId id="262" r:id="rId12"/>
    <p:sldId id="263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91" r:id="rId29"/>
    <p:sldId id="293" r:id="rId30"/>
    <p:sldId id="294" r:id="rId31"/>
    <p:sldId id="295" r:id="rId32"/>
    <p:sldId id="296" r:id="rId33"/>
    <p:sldId id="297" r:id="rId34"/>
    <p:sldId id="298" r:id="rId35"/>
    <p:sldId id="299" r:id="rId36"/>
    <p:sldId id="300" r:id="rId37"/>
    <p:sldId id="301" r:id="rId38"/>
    <p:sldId id="302" r:id="rId39"/>
    <p:sldId id="303" r:id="rId40"/>
    <p:sldId id="304" r:id="rId41"/>
    <p:sldId id="305" r:id="rId42"/>
    <p:sldId id="306" r:id="rId43"/>
    <p:sldId id="307" r:id="rId44"/>
    <p:sldId id="308" r:id="rId45"/>
    <p:sldId id="309" r:id="rId46"/>
    <p:sldId id="310" r:id="rId47"/>
    <p:sldId id="311" r:id="rId48"/>
    <p:sldId id="323" r:id="rId49"/>
    <p:sldId id="324" r:id="rId50"/>
    <p:sldId id="312" r:id="rId51"/>
    <p:sldId id="313" r:id="rId52"/>
    <p:sldId id="314" r:id="rId53"/>
    <p:sldId id="315" r:id="rId54"/>
    <p:sldId id="316" r:id="rId55"/>
    <p:sldId id="317" r:id="rId56"/>
    <p:sldId id="318" r:id="rId57"/>
    <p:sldId id="319" r:id="rId58"/>
    <p:sldId id="320" r:id="rId59"/>
    <p:sldId id="321" r:id="rId60"/>
    <p:sldId id="326" r:id="rId61"/>
    <p:sldId id="327" r:id="rId62"/>
    <p:sldId id="328" r:id="rId63"/>
    <p:sldId id="329" r:id="rId64"/>
    <p:sldId id="330" r:id="rId65"/>
    <p:sldId id="331" r:id="rId66"/>
    <p:sldId id="332" r:id="rId67"/>
    <p:sldId id="333" r:id="rId68"/>
    <p:sldId id="334" r:id="rId69"/>
    <p:sldId id="336" r:id="rId70"/>
    <p:sldId id="337" r:id="rId71"/>
    <p:sldId id="338" r:id="rId72"/>
    <p:sldId id="339" r:id="rId73"/>
    <p:sldId id="344" r:id="rId74"/>
    <p:sldId id="358" r:id="rId75"/>
    <p:sldId id="359" r:id="rId76"/>
    <p:sldId id="340" r:id="rId77"/>
    <p:sldId id="341" r:id="rId78"/>
    <p:sldId id="342" r:id="rId79"/>
    <p:sldId id="345" r:id="rId80"/>
    <p:sldId id="346" r:id="rId81"/>
    <p:sldId id="347" r:id="rId82"/>
    <p:sldId id="348" r:id="rId83"/>
    <p:sldId id="349" r:id="rId84"/>
    <p:sldId id="350" r:id="rId85"/>
    <p:sldId id="351" r:id="rId86"/>
    <p:sldId id="352" r:id="rId87"/>
    <p:sldId id="357" r:id="rId8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0066"/>
    <a:srgbClr val="D61AA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>
        <p:scale>
          <a:sx n="73" d="100"/>
          <a:sy n="73" d="100"/>
        </p:scale>
        <p:origin x="130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slide" Target="slides/slide83.xml"/><Relationship Id="rId89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82FE33-3E55-460A-AC57-FC1D672C0549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4365AC-AF9F-4B92-9AB3-04E78145D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515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6677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Llun =&gt; http://icons.mysitemyway.com/legacy-icon/061181-blue-jelly-icon-people-things-speech/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A8D7DF-2E30-4524-8CFC-03C42FF0394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5190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Ymarfer</a:t>
            </a:r>
            <a:r>
              <a:rPr lang="en-US" dirty="0"/>
              <a:t> y </a:t>
            </a:r>
            <a:r>
              <a:rPr lang="en-US" dirty="0" err="1"/>
              <a:t>pwyslais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pawb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baseline="0" dirty="0"/>
              <a:t> </a:t>
            </a:r>
            <a:r>
              <a:rPr lang="en-US" baseline="0" dirty="0" err="1"/>
              <a:t>traed</a:t>
            </a:r>
            <a:r>
              <a:rPr lang="en-US" baseline="0" dirty="0"/>
              <a:t> </a:t>
            </a:r>
            <a:r>
              <a:rPr lang="mr-IN" baseline="0" dirty="0"/>
              <a:t>–</a:t>
            </a:r>
            <a:r>
              <a:rPr lang="en-US" baseline="0" dirty="0"/>
              <a:t> </a:t>
            </a:r>
            <a:r>
              <a:rPr lang="en-US" baseline="0" dirty="0" err="1"/>
              <a:t>efallai</a:t>
            </a:r>
            <a:r>
              <a:rPr lang="en-US" baseline="0" dirty="0"/>
              <a:t> </a:t>
            </a:r>
            <a:r>
              <a:rPr lang="en-US" baseline="0" dirty="0" err="1"/>
              <a:t>ymarfer</a:t>
            </a:r>
            <a:r>
              <a:rPr lang="en-US" baseline="0" dirty="0"/>
              <a:t> </a:t>
            </a:r>
            <a:r>
              <a:rPr lang="en-US" baseline="0" dirty="0" err="1"/>
              <a:t>geiriau</a:t>
            </a:r>
            <a:r>
              <a:rPr lang="en-US" baseline="0" dirty="0"/>
              <a:t> </a:t>
            </a:r>
            <a:r>
              <a:rPr lang="en-US" baseline="0" dirty="0" err="1"/>
              <a:t>Saesneg</a:t>
            </a:r>
            <a:r>
              <a:rPr lang="en-US" baseline="0" dirty="0"/>
              <a:t> am </a:t>
            </a:r>
            <a:r>
              <a:rPr lang="en-US" baseline="0" dirty="0" err="1"/>
              <a:t>hwyl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ddechrau</a:t>
            </a:r>
            <a:r>
              <a:rPr lang="en-US" baseline="0" dirty="0"/>
              <a:t> </a:t>
            </a:r>
            <a:r>
              <a:rPr lang="en-US" baseline="0" dirty="0" err="1"/>
              <a:t>gan</a:t>
            </a:r>
            <a:r>
              <a:rPr lang="en-US" baseline="0" dirty="0"/>
              <a:t> </a:t>
            </a:r>
            <a:r>
              <a:rPr lang="en-US" baseline="0" dirty="0" err="1"/>
              <a:t>blygu</a:t>
            </a:r>
            <a:r>
              <a:rPr lang="en-US" baseline="0" dirty="0"/>
              <a:t> </a:t>
            </a:r>
            <a:r>
              <a:rPr lang="en-US" baseline="0" dirty="0" err="1"/>
              <a:t>eu</a:t>
            </a:r>
            <a:r>
              <a:rPr lang="en-US" baseline="0" dirty="0"/>
              <a:t> </a:t>
            </a:r>
            <a:r>
              <a:rPr lang="en-US" baseline="0" dirty="0" err="1"/>
              <a:t>pengliniau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y </a:t>
            </a:r>
            <a:r>
              <a:rPr lang="en-US" baseline="0" dirty="0" err="1"/>
              <a:t>sillaf</a:t>
            </a:r>
            <a:r>
              <a:rPr lang="en-US" baseline="0" dirty="0"/>
              <a:t> </a:t>
            </a:r>
            <a:r>
              <a:rPr lang="en-US" baseline="0" dirty="0" err="1"/>
              <a:t>olaf</a:t>
            </a:r>
            <a:r>
              <a:rPr lang="en-US" baseline="0" dirty="0"/>
              <a:t> </a:t>
            </a:r>
            <a:r>
              <a:rPr lang="en-US" baseline="0" dirty="0" err="1"/>
              <a:t>ond</a:t>
            </a:r>
            <a:r>
              <a:rPr lang="en-US" baseline="0" dirty="0"/>
              <a:t> un. </a:t>
            </a:r>
            <a:r>
              <a:rPr lang="en-US" baseline="0" dirty="0" err="1"/>
              <a:t>Yna</a:t>
            </a:r>
            <a:r>
              <a:rPr lang="en-US" baseline="0" dirty="0"/>
              <a:t> </a:t>
            </a:r>
            <a:r>
              <a:rPr lang="en-US" baseline="0" dirty="0" err="1"/>
              <a:t>symud</a:t>
            </a:r>
            <a:r>
              <a:rPr lang="en-US" baseline="0" dirty="0"/>
              <a:t> </a:t>
            </a:r>
            <a:r>
              <a:rPr lang="en-US" baseline="0" dirty="0" err="1"/>
              <a:t>ymlaen</a:t>
            </a:r>
            <a:r>
              <a:rPr lang="en-US" baseline="0" dirty="0"/>
              <a:t> at y </a:t>
            </a:r>
            <a:r>
              <a:rPr lang="en-US" baseline="0" dirty="0" err="1"/>
              <a:t>geiriau</a:t>
            </a:r>
            <a:r>
              <a:rPr lang="en-US" baseline="0" dirty="0"/>
              <a:t> </a:t>
            </a:r>
            <a:r>
              <a:rPr lang="en-US" baseline="0" dirty="0" err="1"/>
              <a:t>Cymraeg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8007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oll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bodoli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Saesneg</a:t>
            </a:r>
            <a:r>
              <a:rPr lang="en-US" baseline="0" dirty="0"/>
              <a:t> </a:t>
            </a:r>
            <a:r>
              <a:rPr lang="en-US" baseline="0" dirty="0" err="1"/>
              <a:t>ond</a:t>
            </a:r>
            <a:r>
              <a:rPr lang="en-US" baseline="0" dirty="0"/>
              <a:t> </a:t>
            </a:r>
            <a:r>
              <a:rPr lang="en-US" baseline="0" dirty="0" err="1"/>
              <a:t>mae</a:t>
            </a:r>
            <a:r>
              <a:rPr lang="en-US" baseline="0" dirty="0"/>
              <a:t> </a:t>
            </a:r>
            <a:r>
              <a:rPr lang="en-US" baseline="0" dirty="0" err="1"/>
              <a:t>ganddynt</a:t>
            </a:r>
            <a:r>
              <a:rPr lang="en-US" baseline="0" dirty="0"/>
              <a:t> </a:t>
            </a:r>
            <a:r>
              <a:rPr lang="en-US" baseline="0" dirty="0" err="1"/>
              <a:t>ystyr</a:t>
            </a:r>
            <a:r>
              <a:rPr lang="en-US" baseline="0" dirty="0"/>
              <a:t> </a:t>
            </a:r>
            <a:r>
              <a:rPr lang="en-US" baseline="0" dirty="0" err="1"/>
              <a:t>wahanol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y </a:t>
            </a:r>
            <a:r>
              <a:rPr lang="en-US" baseline="0" dirty="0" err="1"/>
              <a:t>Gymraeg</a:t>
            </a:r>
            <a:r>
              <a:rPr lang="en-US" baseline="0" dirty="0"/>
              <a:t>! </a:t>
            </a:r>
            <a:r>
              <a:rPr lang="en-US" baseline="0" dirty="0" err="1"/>
              <a:t>Ym</a:t>
            </a:r>
            <a:r>
              <a:rPr lang="en-US" baseline="0" dirty="0"/>
              <a:t> </a:t>
            </a:r>
            <a:r>
              <a:rPr lang="en-US" baseline="0" dirty="0" err="1"/>
              <a:t>mhle</a:t>
            </a:r>
            <a:r>
              <a:rPr lang="en-US" baseline="0" dirty="0"/>
              <a:t> y </a:t>
            </a:r>
            <a:r>
              <a:rPr lang="en-US" baseline="0" dirty="0" err="1"/>
              <a:t>daw’r</a:t>
            </a:r>
            <a:r>
              <a:rPr lang="en-US" baseline="0" dirty="0"/>
              <a:t> </a:t>
            </a:r>
            <a:r>
              <a:rPr lang="en-US" baseline="0" dirty="0" err="1"/>
              <a:t>pwyslais</a:t>
            </a:r>
            <a:r>
              <a:rPr lang="en-US" baseline="0" dirty="0"/>
              <a:t>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3088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3253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1748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4348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4841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9600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6703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4913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4567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4366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04999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02502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Gyda phartner – fedran nhw gofio’r pedwar? Os oes byrddau gwyn mini ar gael, gallant ymarfer ysgrifennu’r geiriau hefyd.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08955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98737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86214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5247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Ymarfer defnyddio unai ‘bawb’ neu ‘Flwyddyn Saith’ ar ddiwedd pob cyfarchiad.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94414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Cymharu i Sbaeneg, Eidaleg, Ffrangeg – holi am ieithoedd eraill y grwp – beth yw’r sefyllfa yn eu hieithoedd hwy?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81625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Tynnu sylw at ‘di’ yn lle ‘ti’.  Tynnu sylw at drefn y geiriau yn yr ateb - iaith ‘Yoda’! – “Heledd am I”.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8688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Dewis 4 person yn y dosbarth i ymarfer gyda’r enwau ar y sgrin – cwestiwn ac ateb.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75028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Codi a chanfod 4 person arall i weithio gyda nhw. Holi ac ateb (defnyddio ‘chi’ tro hyn) gyda’u henwau eu hunain.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47401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Holi os oes unrhyw wledydd eraill mae’r dosbarth eisiau gwybod (dibynnu ar eu cefndir). Ymarfer holi ac ateb.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25467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Dechrau bod yn ymwybodol o enwau Cymraeg ar gyfer gwahanol drefi. Sut byddai ynganu enwau’r trefi yma yn Gymraeg? Pa mor dda maent yn adnabod trefi Cymru?! - beth yw’r enw Cymraeg am Swansea / Brecon / Newtown / Carmarthen / Cardiff? Dewis unigolion i holi ac ateb ei gilydd yn ol ble mae’r llinnell goch yn ymddangos. Eu gwneud yn ymwybodol bod geiriau ‘C’ yn treiglo i ‘G’ ar ol ‘o’ – fedran nhw ddatrys sut i ddweud eu bod yn byw yng Nghaerfyrddin / Nghaerdydd / Nghasnewydd?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40924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Ymarfer</a:t>
            </a:r>
            <a:r>
              <a:rPr lang="en-GB" dirty="0"/>
              <a:t> –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symudiadau</a:t>
            </a:r>
            <a:r>
              <a:rPr lang="en-GB" dirty="0"/>
              <a:t> a </a:t>
            </a:r>
            <a:r>
              <a:rPr lang="en-GB" dirty="0" err="1"/>
              <a:t>thôn</a:t>
            </a:r>
            <a:r>
              <a:rPr lang="en-GB" dirty="0"/>
              <a:t> </a:t>
            </a:r>
            <a:r>
              <a:rPr lang="en-GB" dirty="0" err="1"/>
              <a:t>llais</a:t>
            </a:r>
            <a:r>
              <a:rPr lang="en-GB" dirty="0"/>
              <a:t> </a:t>
            </a:r>
            <a:r>
              <a:rPr lang="en-GB" dirty="0" err="1"/>
              <a:t>priodol</a:t>
            </a:r>
            <a:r>
              <a:rPr lang="en-GB" dirty="0"/>
              <a:t>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96120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Cwpwl o funudau i ymarfer sgwrsio’n rhydd gyda phartner</a:t>
            </a:r>
            <a:r>
              <a:rPr lang="cy-GB" baseline="0" dirty="0"/>
              <a:t>.  Gallant ddefnyddio’r ‘Dweud mwy’ os hoffen nhw, a nodi ei bod efallai’n bosib – os ydynt yn glyfar iawn! - datrys sut i holi’r cwestiwn ‘What do you love?’ trwy edrych yn ofalus ar y cwestiynau sydd ar y sgrin (e.e. BETH o ‘Beth yw dy enw?’ a WYT TI’N o ‘O ble wyt ti’n dod?’ a’r CARU o’r ‘Dwi’n caru’...! Dewis un neu ddau bâr i berfformio’u sgyrsiau.</a:t>
            </a: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25460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b="1" dirty="0"/>
              <a:t>Dau</a:t>
            </a:r>
            <a:r>
              <a:rPr lang="cy-GB" dirty="0"/>
              <a:t> yn creu treiglad meddal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21400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14199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40044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A76D05-421B-4F27-B83C-F1936FBD3907}" type="slidenum">
              <a:rPr lang="en-GB" smtClean="0"/>
              <a:pPr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74481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24578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x-none" dirty="0" err="1">
                <a:ea typeface="ＭＳ Ｐゴシック" charset="-128"/>
              </a:rPr>
              <a:t>Mae</a:t>
            </a:r>
            <a:r>
              <a:rPr lang="en-US" altLang="en-US" dirty="0" err="1">
                <a:ea typeface="ＭＳ Ｐゴシック" charset="-128"/>
              </a:rPr>
              <a:t>’</a:t>
            </a:r>
            <a:r>
              <a:rPr lang="en-US" altLang="x-none" dirty="0" err="1">
                <a:ea typeface="ＭＳ Ｐゴシック" charset="-128"/>
              </a:rPr>
              <a:t>r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sesiynau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llawn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ar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dreigladau</a:t>
            </a:r>
            <a:r>
              <a:rPr lang="en-US" altLang="x-none" dirty="0">
                <a:ea typeface="ＭＳ Ｐゴシック" charset="-128"/>
              </a:rPr>
              <a:t> a </a:t>
            </a:r>
            <a:r>
              <a:rPr lang="en-US" altLang="x-none" dirty="0" err="1">
                <a:ea typeface="ＭＳ Ｐゴシック" charset="-128"/>
              </a:rPr>
              <a:t>rhifolion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i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ddilyn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eto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ond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mae</a:t>
            </a:r>
            <a:r>
              <a:rPr lang="en-US" altLang="en-US" dirty="0" err="1">
                <a:ea typeface="ＭＳ Ｐゴシック" charset="-128"/>
              </a:rPr>
              <a:t>’</a:t>
            </a:r>
            <a:r>
              <a:rPr lang="en-US" altLang="x-none" dirty="0" err="1">
                <a:ea typeface="ＭＳ Ｐゴシック" charset="-128"/>
              </a:rPr>
              <a:t>n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bwysig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eich</a:t>
            </a:r>
            <a:r>
              <a:rPr lang="en-US" altLang="x-none" dirty="0">
                <a:ea typeface="ＭＳ Ｐゴシック" charset="-128"/>
              </a:rPr>
              <a:t> bod </a:t>
            </a:r>
            <a:r>
              <a:rPr lang="en-US" altLang="x-none" dirty="0" err="1">
                <a:ea typeface="ＭＳ Ｐゴシック" charset="-128"/>
              </a:rPr>
              <a:t>yn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gwybod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os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yw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gair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yn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wrywaidd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neu</a:t>
            </a:r>
            <a:r>
              <a:rPr lang="en-US" altLang="en-US" dirty="0" err="1">
                <a:ea typeface="ＭＳ Ｐゴシック" charset="-128"/>
              </a:rPr>
              <a:t>’</a:t>
            </a:r>
            <a:r>
              <a:rPr lang="en-US" altLang="x-none" dirty="0" err="1">
                <a:ea typeface="ＭＳ Ｐゴシック" charset="-128"/>
              </a:rPr>
              <a:t>n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fenywaidd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wrth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ddefnyddio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rhifau</a:t>
            </a:r>
            <a:r>
              <a:rPr lang="en-US" altLang="x-none" dirty="0">
                <a:ea typeface="ＭＳ Ｐゴシック" charset="-128"/>
              </a:rPr>
              <a:t>.</a:t>
            </a:r>
          </a:p>
          <a:p>
            <a:pPr eaLnBrk="1" hangingPunct="1">
              <a:spcBef>
                <a:spcPct val="0"/>
              </a:spcBef>
            </a:pPr>
            <a:r>
              <a:rPr lang="en-US" altLang="x-none" dirty="0">
                <a:ea typeface="ＭＳ Ｐゴシック" charset="-128"/>
              </a:rPr>
              <a:t>Mae </a:t>
            </a:r>
            <a:r>
              <a:rPr lang="en-US" altLang="x-none" dirty="0" err="1">
                <a:ea typeface="ＭＳ Ｐゴシック" charset="-128"/>
              </a:rPr>
              <a:t>ffurfiau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benywaidd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gyda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ni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ar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gyfer</a:t>
            </a:r>
            <a:r>
              <a:rPr lang="en-US" altLang="x-none" dirty="0">
                <a:ea typeface="ＭＳ Ｐゴシック" charset="-128"/>
              </a:rPr>
              <a:t> 2, 3 a 4 </a:t>
            </a:r>
            <a:r>
              <a:rPr lang="en-US" altLang="x-none" dirty="0" err="1">
                <a:ea typeface="ＭＳ Ｐゴシック" charset="-128"/>
              </a:rPr>
              <a:t>sef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dwy</a:t>
            </a:r>
            <a:r>
              <a:rPr lang="en-US" altLang="x-none" dirty="0">
                <a:ea typeface="ＭＳ Ｐゴシック" charset="-128"/>
              </a:rPr>
              <a:t>, </a:t>
            </a:r>
            <a:r>
              <a:rPr lang="en-US" altLang="x-none" dirty="0" err="1">
                <a:ea typeface="ＭＳ Ｐゴシック" charset="-128"/>
              </a:rPr>
              <a:t>tair</a:t>
            </a:r>
            <a:r>
              <a:rPr lang="en-US" altLang="x-none" dirty="0">
                <a:ea typeface="ＭＳ Ｐゴシック" charset="-128"/>
              </a:rPr>
              <a:t>, </a:t>
            </a:r>
            <a:r>
              <a:rPr lang="en-US" altLang="x-none" dirty="0" err="1">
                <a:ea typeface="ＭＳ Ｐゴシック" charset="-128"/>
              </a:rPr>
              <a:t>pedair</a:t>
            </a:r>
            <a:r>
              <a:rPr lang="en-US" altLang="x-none" dirty="0">
                <a:ea typeface="ＭＳ Ｐゴシック" charset="-128"/>
              </a:rPr>
              <a:t>.</a:t>
            </a:r>
          </a:p>
          <a:p>
            <a:pPr eaLnBrk="1" hangingPunct="1">
              <a:spcBef>
                <a:spcPct val="0"/>
              </a:spcBef>
            </a:pPr>
            <a:r>
              <a:rPr lang="en-US" altLang="x-none" dirty="0" err="1">
                <a:ea typeface="ＭＳ Ｐゴシック" charset="-128"/>
              </a:rPr>
              <a:t>Hefyd</a:t>
            </a:r>
            <a:r>
              <a:rPr lang="en-US" altLang="x-none" dirty="0">
                <a:ea typeface="ＭＳ Ｐゴシック" charset="-128"/>
              </a:rPr>
              <a:t>, </a:t>
            </a:r>
            <a:r>
              <a:rPr lang="en-US" altLang="x-none" dirty="0" err="1">
                <a:ea typeface="ＭＳ Ｐゴシック" charset="-128"/>
              </a:rPr>
              <a:t>mae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yna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dreigladau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yn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ymddangos</a:t>
            </a:r>
            <a:r>
              <a:rPr lang="en-US" altLang="x-none" dirty="0">
                <a:ea typeface="ＭＳ Ｐゴシック" charset="-128"/>
              </a:rPr>
              <a:t> fan </a:t>
            </a:r>
            <a:r>
              <a:rPr lang="en-US" altLang="x-none" dirty="0" err="1">
                <a:ea typeface="ＭＳ Ｐゴシック" charset="-128"/>
              </a:rPr>
              <a:t>hyn</a:t>
            </a:r>
            <a:r>
              <a:rPr lang="en-US" altLang="x-none" dirty="0">
                <a:ea typeface="ＭＳ Ｐゴシック" charset="-128"/>
              </a:rPr>
              <a:t> – </a:t>
            </a:r>
            <a:r>
              <a:rPr lang="en-US" altLang="x-none" dirty="0" err="1">
                <a:ea typeface="ＭＳ Ｐゴシック" charset="-128"/>
              </a:rPr>
              <a:t>meddal</a:t>
            </a:r>
            <a:r>
              <a:rPr lang="en-US" altLang="x-none" dirty="0">
                <a:ea typeface="ＭＳ Ｐゴシック" charset="-128"/>
              </a:rPr>
              <a:t> a </a:t>
            </a:r>
            <a:r>
              <a:rPr lang="en-US" altLang="x-none" dirty="0" err="1">
                <a:ea typeface="ＭＳ Ｐゴシック" charset="-128"/>
              </a:rPr>
              <a:t>llaes</a:t>
            </a:r>
            <a:r>
              <a:rPr lang="en-US" altLang="x-none" dirty="0">
                <a:ea typeface="ＭＳ Ｐゴシック" charset="-128"/>
              </a:rPr>
              <a:t>.</a:t>
            </a:r>
          </a:p>
          <a:p>
            <a:pPr eaLnBrk="1" hangingPunct="1">
              <a:spcBef>
                <a:spcPct val="0"/>
              </a:spcBef>
            </a:pPr>
            <a:r>
              <a:rPr lang="en-US" altLang="x-none" dirty="0">
                <a:ea typeface="ＭＳ Ｐゴシック" charset="-128"/>
              </a:rPr>
              <a:t>MWY am y </a:t>
            </a:r>
            <a:r>
              <a:rPr lang="en-US" altLang="x-none" dirty="0" err="1">
                <a:ea typeface="ＭＳ Ｐゴシック" charset="-128"/>
              </a:rPr>
              <a:t>pethau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hyn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yn</a:t>
            </a:r>
            <a:r>
              <a:rPr lang="en-US" altLang="x-none" dirty="0">
                <a:ea typeface="ＭＳ Ｐゴシック" charset="-128"/>
              </a:rPr>
              <a:t> y man!</a:t>
            </a:r>
          </a:p>
        </p:txBody>
      </p:sp>
      <p:sp>
        <p:nvSpPr>
          <p:cNvPr id="2457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Verdana" charset="0"/>
                <a:ea typeface="ＭＳ Ｐゴシック" charset="-128"/>
              </a:defRPr>
            </a:lvl1pPr>
            <a:lvl2pPr marL="783664" indent="-301409" eaLnBrk="0" hangingPunct="0">
              <a:defRPr sz="2500">
                <a:solidFill>
                  <a:schemeClr val="tx1"/>
                </a:solidFill>
                <a:latin typeface="Verdana" charset="0"/>
                <a:ea typeface="ＭＳ Ｐゴシック" charset="-128"/>
              </a:defRPr>
            </a:lvl2pPr>
            <a:lvl3pPr marL="1205636" indent="-241127" eaLnBrk="0" hangingPunct="0">
              <a:defRPr sz="2500">
                <a:solidFill>
                  <a:schemeClr val="tx1"/>
                </a:solidFill>
                <a:latin typeface="Verdana" charset="0"/>
                <a:ea typeface="ＭＳ Ｐゴシック" charset="-128"/>
              </a:defRPr>
            </a:lvl3pPr>
            <a:lvl4pPr marL="1687891" indent="-241127" eaLnBrk="0" hangingPunct="0">
              <a:defRPr sz="2500">
                <a:solidFill>
                  <a:schemeClr val="tx1"/>
                </a:solidFill>
                <a:latin typeface="Verdana" charset="0"/>
                <a:ea typeface="ＭＳ Ｐゴシック" charset="-128"/>
              </a:defRPr>
            </a:lvl4pPr>
            <a:lvl5pPr marL="2170146" indent="-241127" eaLnBrk="0" hangingPunct="0">
              <a:defRPr sz="2500">
                <a:solidFill>
                  <a:schemeClr val="tx1"/>
                </a:solidFill>
                <a:latin typeface="Verdana" charset="0"/>
                <a:ea typeface="ＭＳ Ｐゴシック" charset="-128"/>
              </a:defRPr>
            </a:lvl5pPr>
            <a:lvl6pPr marL="2652400" indent="-241127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Verdana" charset="0"/>
                <a:ea typeface="ＭＳ Ｐゴシック" charset="-128"/>
              </a:defRPr>
            </a:lvl6pPr>
            <a:lvl7pPr marL="3134655" indent="-241127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Verdana" charset="0"/>
                <a:ea typeface="ＭＳ Ｐゴシック" charset="-128"/>
              </a:defRPr>
            </a:lvl7pPr>
            <a:lvl8pPr marL="3616909" indent="-241127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Verdana" charset="0"/>
                <a:ea typeface="ＭＳ Ｐゴシック" charset="-128"/>
              </a:defRPr>
            </a:lvl8pPr>
            <a:lvl9pPr marL="4099164" indent="-241127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Verdana" charset="0"/>
                <a:ea typeface="ＭＳ Ｐゴシック" charset="-128"/>
              </a:defRPr>
            </a:lvl9pPr>
          </a:lstStyle>
          <a:p>
            <a:pPr eaLnBrk="1" hangingPunct="1"/>
            <a:fld id="{4E0C028B-C805-6846-A8CF-E375B0073E23}" type="slidenum">
              <a:rPr lang="en-US" altLang="x-none" sz="1300"/>
              <a:pPr eaLnBrk="1" hangingPunct="1"/>
              <a:t>51</a:t>
            </a:fld>
            <a:endParaRPr lang="en-US" altLang="x-none" sz="1300"/>
          </a:p>
        </p:txBody>
      </p:sp>
    </p:spTree>
    <p:extLst>
      <p:ext uri="{BB962C8B-B14F-4D97-AF65-F5344CB8AC3E}">
        <p14:creationId xmlns:p14="http://schemas.microsoft.com/office/powerpoint/2010/main" val="61168540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89007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Rhifau 1-99</a:t>
            </a:r>
          </a:p>
          <a:p>
            <a:r>
              <a:rPr lang="cy-GB" dirty="0"/>
              <a:t>Mewn parau, myfyriwr 1 i ysgrifennu rhif, myfyriwr 2 yn ateb ar lafar yn Gymraeg beth yw’r rhif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6843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61109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693883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05903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Esboniad</a:t>
            </a:r>
            <a:r>
              <a:rPr lang="en-US" dirty="0"/>
              <a:t>:</a:t>
            </a:r>
            <a:r>
              <a:rPr lang="en-US" baseline="0" dirty="0"/>
              <a:t> </a:t>
            </a:r>
            <a:r>
              <a:rPr lang="en-US" baseline="0" dirty="0" err="1"/>
              <a:t>Er</a:t>
            </a:r>
            <a:r>
              <a:rPr lang="en-US" baseline="0" dirty="0"/>
              <a:t> </a:t>
            </a:r>
            <a:r>
              <a:rPr lang="en-US" baseline="0" dirty="0" err="1"/>
              <a:t>mwyn</a:t>
            </a:r>
            <a:r>
              <a:rPr lang="en-US" baseline="0" dirty="0"/>
              <a:t> </a:t>
            </a:r>
            <a:r>
              <a:rPr lang="en-US" baseline="0" dirty="0" err="1"/>
              <a:t>llunio’r</a:t>
            </a:r>
            <a:r>
              <a:rPr lang="en-US" baseline="0" dirty="0"/>
              <a:t> </a:t>
            </a:r>
            <a:r>
              <a:rPr lang="en-US" baseline="0" dirty="0" err="1"/>
              <a:t>gorchmynion</a:t>
            </a:r>
            <a:r>
              <a:rPr lang="en-US" baseline="0" dirty="0"/>
              <a:t> </a:t>
            </a:r>
            <a:r>
              <a:rPr lang="en-US" baseline="0" dirty="0" err="1"/>
              <a:t>syml</a:t>
            </a:r>
            <a:r>
              <a:rPr lang="en-US" baseline="0" dirty="0"/>
              <a:t>, </a:t>
            </a:r>
            <a:r>
              <a:rPr lang="en-US" baseline="0" dirty="0" err="1"/>
              <a:t>rydym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gosod</a:t>
            </a:r>
            <a:r>
              <a:rPr lang="en-US" baseline="0" dirty="0"/>
              <a:t> y </a:t>
            </a:r>
            <a:r>
              <a:rPr lang="en-US" baseline="0" dirty="0" err="1"/>
              <a:t>gair</a:t>
            </a:r>
            <a:r>
              <a:rPr lang="en-US" baseline="0" dirty="0"/>
              <a:t> ‘dim’ </a:t>
            </a:r>
            <a:r>
              <a:rPr lang="en-US" baseline="0" dirty="0" err="1"/>
              <a:t>sef</a:t>
            </a:r>
            <a:r>
              <a:rPr lang="en-US" baseline="0" dirty="0"/>
              <a:t> ‘no’ o </a:t>
            </a:r>
            <a:r>
              <a:rPr lang="en-US" baseline="0" dirty="0" err="1"/>
              <a:t>flaen</a:t>
            </a:r>
            <a:r>
              <a:rPr lang="en-US" baseline="0" dirty="0"/>
              <a:t> y </a:t>
            </a:r>
            <a:r>
              <a:rPr lang="en-US" baseline="0" dirty="0" err="1"/>
              <a:t>berfenw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50711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Eto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modd</a:t>
            </a:r>
            <a:r>
              <a:rPr lang="en-GB" baseline="0" dirty="0"/>
              <a:t> </a:t>
            </a:r>
            <a:r>
              <a:rPr lang="en-GB" baseline="0" dirty="0" err="1"/>
              <a:t>gosod</a:t>
            </a:r>
            <a:r>
              <a:rPr lang="en-GB" baseline="0" dirty="0"/>
              <a:t> ‘</a:t>
            </a:r>
            <a:r>
              <a:rPr lang="en-GB" baseline="0" dirty="0" err="1"/>
              <a:t>rhaid</a:t>
            </a:r>
            <a:r>
              <a:rPr lang="en-GB" baseline="0" dirty="0"/>
              <a:t>’ o </a:t>
            </a:r>
            <a:r>
              <a:rPr lang="en-GB" baseline="0" dirty="0" err="1"/>
              <a:t>flaen</a:t>
            </a:r>
            <a:r>
              <a:rPr lang="en-GB" baseline="0" dirty="0"/>
              <a:t> y </a:t>
            </a:r>
            <a:r>
              <a:rPr lang="en-GB" baseline="0" dirty="0" err="1"/>
              <a:t>berfenw</a:t>
            </a:r>
            <a:r>
              <a:rPr lang="en-GB" baseline="0" dirty="0"/>
              <a:t> </a:t>
            </a:r>
            <a:r>
              <a:rPr lang="en-GB" baseline="0" dirty="0" err="1"/>
              <a:t>er</a:t>
            </a:r>
            <a:r>
              <a:rPr lang="en-GB" baseline="0" dirty="0"/>
              <a:t> </a:t>
            </a:r>
            <a:r>
              <a:rPr lang="en-GB" baseline="0" dirty="0" err="1"/>
              <a:t>mwyn</a:t>
            </a:r>
            <a:r>
              <a:rPr lang="en-GB" baseline="0" dirty="0"/>
              <a:t> </a:t>
            </a:r>
            <a:r>
              <a:rPr lang="en-GB" baseline="0" dirty="0" err="1"/>
              <a:t>llunio</a:t>
            </a:r>
            <a:r>
              <a:rPr lang="en-GB" baseline="0" dirty="0"/>
              <a:t> </a:t>
            </a:r>
            <a:r>
              <a:rPr lang="en-GB" baseline="0" dirty="0" err="1"/>
              <a:t>gorchymyn</a:t>
            </a:r>
            <a:r>
              <a:rPr lang="en-GB" baseline="0" dirty="0"/>
              <a:t> </a:t>
            </a:r>
            <a:r>
              <a:rPr lang="en-GB" baseline="0" dirty="0" err="1"/>
              <a:t>cyffredinol</a:t>
            </a:r>
            <a:r>
              <a:rPr lang="en-GB" baseline="0" dirty="0"/>
              <a:t>, </a:t>
            </a:r>
            <a:r>
              <a:rPr lang="en-GB" baseline="0" dirty="0" err="1"/>
              <a:t>hynny</a:t>
            </a:r>
            <a:r>
              <a:rPr lang="en-GB" baseline="0" dirty="0"/>
              <a:t> </a:t>
            </a:r>
            <a:r>
              <a:rPr lang="en-GB" baseline="0" dirty="0" err="1"/>
              <a:t>yw</a:t>
            </a:r>
            <a:r>
              <a:rPr lang="en-GB" baseline="0" dirty="0"/>
              <a:t> ‘one must</a:t>
            </a:r>
            <a:r>
              <a:rPr lang="mr-IN" baseline="0" dirty="0"/>
              <a:t>…</a:t>
            </a:r>
            <a:r>
              <a:rPr lang="en-GB" baseline="0" dirty="0"/>
              <a:t>’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63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84840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Esboniad</a:t>
            </a:r>
            <a:r>
              <a:rPr lang="en-US" dirty="0"/>
              <a:t>:</a:t>
            </a:r>
            <a:r>
              <a:rPr lang="en-US" baseline="0" dirty="0"/>
              <a:t> </a:t>
            </a:r>
            <a:r>
              <a:rPr lang="en-US" baseline="0" dirty="0" err="1"/>
              <a:t>Er</a:t>
            </a:r>
            <a:r>
              <a:rPr lang="en-US" baseline="0" dirty="0"/>
              <a:t> </a:t>
            </a:r>
            <a:r>
              <a:rPr lang="en-US" baseline="0" dirty="0" err="1"/>
              <a:t>mwyn</a:t>
            </a:r>
            <a:r>
              <a:rPr lang="en-US" baseline="0" dirty="0"/>
              <a:t> </a:t>
            </a:r>
            <a:r>
              <a:rPr lang="en-US" baseline="0" dirty="0" err="1"/>
              <a:t>llunio’r</a:t>
            </a:r>
            <a:r>
              <a:rPr lang="en-US" baseline="0" dirty="0"/>
              <a:t> </a:t>
            </a:r>
            <a:r>
              <a:rPr lang="en-US" baseline="0" dirty="0" err="1"/>
              <a:t>gorchmynion</a:t>
            </a:r>
            <a:r>
              <a:rPr lang="en-US" baseline="0" dirty="0"/>
              <a:t> </a:t>
            </a:r>
            <a:r>
              <a:rPr lang="en-US" baseline="0" dirty="0" err="1"/>
              <a:t>syml</a:t>
            </a:r>
            <a:r>
              <a:rPr lang="en-US" baseline="0" dirty="0"/>
              <a:t>, </a:t>
            </a:r>
            <a:r>
              <a:rPr lang="en-US" baseline="0" dirty="0" err="1"/>
              <a:t>rydym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gosod</a:t>
            </a:r>
            <a:r>
              <a:rPr lang="en-US" baseline="0" dirty="0"/>
              <a:t> y </a:t>
            </a:r>
            <a:r>
              <a:rPr lang="en-US" baseline="0" dirty="0" err="1"/>
              <a:t>gair</a:t>
            </a:r>
            <a:r>
              <a:rPr lang="en-US" baseline="0" dirty="0"/>
              <a:t> ‘dim’ </a:t>
            </a:r>
            <a:r>
              <a:rPr lang="en-US" baseline="0" dirty="0" err="1"/>
              <a:t>sef</a:t>
            </a:r>
            <a:r>
              <a:rPr lang="en-US" baseline="0" dirty="0"/>
              <a:t> ‘no’ o </a:t>
            </a:r>
            <a:r>
              <a:rPr lang="en-US" baseline="0" dirty="0" err="1"/>
              <a:t>flaen</a:t>
            </a:r>
            <a:r>
              <a:rPr lang="en-US" baseline="0" dirty="0"/>
              <a:t> y </a:t>
            </a:r>
            <a:r>
              <a:rPr lang="en-US" baseline="0" dirty="0" err="1"/>
              <a:t>berfenw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69726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22254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Esboniad</a:t>
            </a:r>
            <a:r>
              <a:rPr lang="en-US" dirty="0"/>
              <a:t>:</a:t>
            </a:r>
            <a:r>
              <a:rPr lang="en-US" baseline="0" dirty="0"/>
              <a:t> </a:t>
            </a:r>
            <a:r>
              <a:rPr lang="en-US" baseline="0" dirty="0" err="1"/>
              <a:t>Er</a:t>
            </a:r>
            <a:r>
              <a:rPr lang="en-US" baseline="0" dirty="0"/>
              <a:t> </a:t>
            </a:r>
            <a:r>
              <a:rPr lang="en-US" baseline="0" dirty="0" err="1"/>
              <a:t>mwyn</a:t>
            </a:r>
            <a:r>
              <a:rPr lang="en-US" baseline="0" dirty="0"/>
              <a:t> </a:t>
            </a:r>
            <a:r>
              <a:rPr lang="en-US" baseline="0" dirty="0" err="1"/>
              <a:t>llunio’r</a:t>
            </a:r>
            <a:r>
              <a:rPr lang="en-US" baseline="0" dirty="0"/>
              <a:t> </a:t>
            </a:r>
            <a:r>
              <a:rPr lang="en-US" baseline="0" dirty="0" err="1"/>
              <a:t>gorchmynion</a:t>
            </a:r>
            <a:r>
              <a:rPr lang="en-US" baseline="0" dirty="0"/>
              <a:t> </a:t>
            </a:r>
            <a:r>
              <a:rPr lang="en-US" baseline="0" dirty="0" err="1"/>
              <a:t>syml</a:t>
            </a:r>
            <a:r>
              <a:rPr lang="en-US" baseline="0" dirty="0"/>
              <a:t>, </a:t>
            </a:r>
            <a:r>
              <a:rPr lang="en-US" baseline="0" dirty="0" err="1"/>
              <a:t>rydym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gosod</a:t>
            </a:r>
            <a:r>
              <a:rPr lang="en-US" baseline="0" dirty="0"/>
              <a:t> y </a:t>
            </a:r>
            <a:r>
              <a:rPr lang="en-US" baseline="0" dirty="0" err="1"/>
              <a:t>gair</a:t>
            </a:r>
            <a:r>
              <a:rPr lang="en-US" baseline="0" dirty="0"/>
              <a:t> ‘dim’ </a:t>
            </a:r>
            <a:r>
              <a:rPr lang="en-US" baseline="0" dirty="0" err="1"/>
              <a:t>sef</a:t>
            </a:r>
            <a:r>
              <a:rPr lang="en-US" baseline="0" dirty="0"/>
              <a:t> ‘no’ o </a:t>
            </a:r>
            <a:r>
              <a:rPr lang="en-US" baseline="0" dirty="0" err="1"/>
              <a:t>flaen</a:t>
            </a:r>
            <a:r>
              <a:rPr lang="en-US" baseline="0" dirty="0"/>
              <a:t> y </a:t>
            </a:r>
            <a:r>
              <a:rPr lang="en-US" baseline="0" dirty="0" err="1"/>
              <a:t>berfenw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065575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Beth am </a:t>
            </a:r>
            <a:r>
              <a:rPr lang="en-US" dirty="0" err="1"/>
              <a:t>ddefnyddio’r</a:t>
            </a:r>
            <a:r>
              <a:rPr lang="en-US" dirty="0"/>
              <a:t> </a:t>
            </a:r>
            <a:r>
              <a:rPr lang="en-US" dirty="0" err="1"/>
              <a:t>pwerbwynt</a:t>
            </a:r>
            <a:r>
              <a:rPr lang="en-US" dirty="0"/>
              <a:t> </a:t>
            </a:r>
            <a:r>
              <a:rPr lang="en-US" dirty="0" err="1"/>
              <a:t>berfenwau</a:t>
            </a:r>
            <a:r>
              <a:rPr lang="en-US" dirty="0"/>
              <a:t> ac </a:t>
            </a:r>
            <a:r>
              <a:rPr lang="en-US" dirty="0" err="1"/>
              <a:t>ymarfer</a:t>
            </a:r>
            <a:r>
              <a:rPr lang="en-US" dirty="0"/>
              <a:t> </a:t>
            </a:r>
            <a:r>
              <a:rPr lang="en-US" dirty="0" err="1"/>
              <a:t>nawr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patrymau</a:t>
            </a:r>
            <a:r>
              <a:rPr lang="en-US" baseline="0" dirty="0"/>
              <a:t> </a:t>
            </a:r>
            <a:r>
              <a:rPr lang="en-US" baseline="0" dirty="0" err="1"/>
              <a:t>newydd</a:t>
            </a:r>
            <a:r>
              <a:rPr lang="en-US" baseline="0" dirty="0"/>
              <a:t>, </a:t>
            </a:r>
            <a:r>
              <a:rPr lang="en-US" baseline="0" dirty="0" err="1"/>
              <a:t>gan</a:t>
            </a:r>
            <a:r>
              <a:rPr lang="en-US" baseline="0" dirty="0"/>
              <a:t> </a:t>
            </a:r>
            <a:r>
              <a:rPr lang="en-US" baseline="0" dirty="0" err="1"/>
              <a:t>gofio’r</a:t>
            </a:r>
            <a:r>
              <a:rPr lang="en-US" baseline="0" dirty="0"/>
              <a:t> </a:t>
            </a:r>
            <a:r>
              <a:rPr lang="en-US" baseline="0" dirty="0" err="1"/>
              <a:t>treigladau</a:t>
            </a:r>
            <a:r>
              <a:rPr lang="en-US" baseline="0" dirty="0"/>
              <a:t>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05185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ydym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o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fonyn</a:t>
            </a:r>
            <a:r>
              <a:rPr lang="en-GB" dirty="0"/>
              <a:t> y </a:t>
            </a:r>
            <a:r>
              <a:rPr lang="en-GB" dirty="0" err="1"/>
              <a:t>ferf</a:t>
            </a:r>
            <a:r>
              <a:rPr lang="mr-IN" dirty="0"/>
              <a:t>…</a:t>
            </a:r>
            <a:r>
              <a:rPr lang="en-GB" dirty="0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68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80680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69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7920500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70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81805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062492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49625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73</a:t>
            </a:fld>
            <a:endParaRPr lang="en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70350391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Annog myfyrwyr i greu brawddegau llawn gyda phartner ar gyfer y gwahanol weithgareddau. Yna, gweld pwy sy’n medru awgrymu ymestyniadau i’ brawddegau, e.e. Heddiw, byddwn ni’n darllen </a:t>
            </a:r>
            <a:r>
              <a:rPr lang="cy-GB" b="1" dirty="0"/>
              <a:t>llyfr</a:t>
            </a:r>
            <a:r>
              <a:rPr lang="cy-GB" b="0" dirty="0"/>
              <a:t> / Heddiw byddwn ni’n chwarae </a:t>
            </a:r>
            <a:r>
              <a:rPr lang="cy-GB" b="1" dirty="0"/>
              <a:t>gem</a:t>
            </a:r>
            <a:r>
              <a:rPr lang="cy-GB" b="0" dirty="0"/>
              <a:t> / Heddiw, byddwn ni’n ysgrifennu </a:t>
            </a:r>
            <a:r>
              <a:rPr lang="cy-GB" b="1" dirty="0"/>
              <a:t>stori</a:t>
            </a:r>
            <a:r>
              <a:rPr lang="cy-GB" b="1" i="1" dirty="0"/>
              <a:t>...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79</a:t>
            </a:fld>
            <a:endParaRPr lang="en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6774119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Annog myfyrwyr i greu brawddegau llawn gyda phartner ar gyfer y gwahanol weithgareddau. Yna, gweld pwy sy’n medru awgrymu ymestyniadau i’ brawddegau, e.e. Heddiw, byddwn ni’n darllen </a:t>
            </a:r>
            <a:r>
              <a:rPr lang="cy-GB" b="1" dirty="0"/>
              <a:t>llyfr</a:t>
            </a:r>
            <a:r>
              <a:rPr lang="cy-GB" b="0" dirty="0"/>
              <a:t> / Heddiw byddwn ni’n chwarae </a:t>
            </a:r>
            <a:r>
              <a:rPr lang="cy-GB" b="1" dirty="0"/>
              <a:t>gem</a:t>
            </a:r>
            <a:r>
              <a:rPr lang="cy-GB" b="0" dirty="0"/>
              <a:t> / Heddiw, byddwn ni’n ysgrifennu </a:t>
            </a:r>
            <a:r>
              <a:rPr lang="cy-GB" b="1" dirty="0"/>
              <a:t>stori</a:t>
            </a:r>
            <a:r>
              <a:rPr lang="cy-GB" b="1" i="1" dirty="0"/>
              <a:t>...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80</a:t>
            </a:fld>
            <a:endParaRPr lang="en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60846048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Rhoi cyfle i astudio, trafod ac ymarfer y brawddegau ar y sgrin yn gyntaf.   I’w brintio ar gyfer y gem ‘Three-Legged Race’.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81</a:t>
            </a:fld>
            <a:endParaRPr lang="en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43345459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Myfyrwyr i ymarfer yn annibynnol am 1-2 munud – llefaru’r brawddegau yn uchel gyda’u bysedd yn eu clustiau.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82</a:t>
            </a:fld>
            <a:endParaRPr lang="en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59004554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Ymarfer darllen – gallu gwneud ‘Read and Look up’, sef darllen y frawddeg wedyn edrych i fyny o’r papur a dweud ar gof.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83</a:t>
            </a:fld>
            <a:endParaRPr lang="en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10204053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Gwahanu’r dosbarth i ddau dim i chwarae ‘noughts and crosses’. Clicio oddi ar Slideshow i chwarae’r gem – wedyn gallwch lusgo cylch neu groes dros y frawddeg briodol fel sydd ei angen ar gyfer chwarae’r gem.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84</a:t>
            </a:fld>
            <a:endParaRPr lang="en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08907307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Cyflwyno ac ymarfer yr ynganu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86</a:t>
            </a:fld>
            <a:endParaRPr lang="en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29311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ACA15-98C0-4B87-B345-543E80504E61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1880-95CA-4628-BC74-E8E164BE52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56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ACA15-98C0-4B87-B345-543E80504E61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1880-95CA-4628-BC74-E8E164BE52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452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ACA15-98C0-4B87-B345-543E80504E61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1880-95CA-4628-BC74-E8E164BE52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886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ACA15-98C0-4B87-B345-543E80504E61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1880-95CA-4628-BC74-E8E164BE52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433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ACA15-98C0-4B87-B345-543E80504E61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1880-95CA-4628-BC74-E8E164BE52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7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ACA15-98C0-4B87-B345-543E80504E61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1880-95CA-4628-BC74-E8E164BE52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758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ACA15-98C0-4B87-B345-543E80504E61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1880-95CA-4628-BC74-E8E164BE52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487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ACA15-98C0-4B87-B345-543E80504E61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1880-95CA-4628-BC74-E8E164BE52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068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1880-95CA-4628-BC74-E8E164BE522C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ACA15-98C0-4B87-B345-543E80504E61}" type="datetimeFigureOut">
              <a:rPr lang="en-GB" smtClean="0"/>
              <a:t>10/02/2020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979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ACA15-98C0-4B87-B345-543E80504E61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1880-95CA-4628-BC74-E8E164BE52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184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ACA15-98C0-4B87-B345-543E80504E61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1880-95CA-4628-BC74-E8E164BE522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631760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ACA15-98C0-4B87-B345-543E80504E61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1880-95CA-4628-BC74-E8E164BE52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2512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ACA15-98C0-4B87-B345-543E80504E61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1880-95CA-4628-BC74-E8E164BE522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240064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ACA15-98C0-4B87-B345-543E80504E61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1880-95CA-4628-BC74-E8E164BE52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4415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ACA15-98C0-4B87-B345-543E80504E61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1880-95CA-4628-BC74-E8E164BE52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3053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ACA15-98C0-4B87-B345-543E80504E61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1880-95CA-4628-BC74-E8E164BE52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780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ACA15-98C0-4B87-B345-543E80504E61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A461880-95CA-4628-BC74-E8E164BE52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163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qtJ3n-J0fMQ" TargetMode="External"/><Relationship Id="rId2" Type="http://schemas.openxmlformats.org/officeDocument/2006/relationships/hyperlink" Target="mailto:https://youtu.be/qtJ3n-J0fMQ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CAcQjRw&amp;url=http://www.shutterstock.com/video/clip-5905832-stock-footage-happy-little-girl-getting-a-piggy-back-from-mother-in-the-park-on-a-sunny-day.html&amp;ei=iNJlVavCLLGu7Ab05oPIAQ&amp;bvm=bv.93990622,d.ZGU&amp;psig=AFQjCNFXuFq31OSLya-l68ueXL_bd10A5w&amp;ust=1432822771657374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CAcQjRw&amp;url=http://everydaylife.globalpost.com/teaching-children-greet-others-10635.html&amp;ei=jdNlVffrNqPB7AbspYKgAw&amp;bvm=bv.93990622,d.ZGU&amp;psig=AFQjCNGhKSgHbmYefCr1ObjMUI7ebbMZtg&amp;ust=1432823047699863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jpeg"/><Relationship Id="rId5" Type="http://schemas.openxmlformats.org/officeDocument/2006/relationships/image" Target="../media/image6.png"/><Relationship Id="rId4" Type="http://schemas.openxmlformats.org/officeDocument/2006/relationships/image" Target="../media/image1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CAcQjRw&amp;url=http://www.shutterstock.com/video/clip-5905832-stock-footage-happy-little-girl-getting-a-piggy-back-from-mother-in-the-park-on-a-sunny-day.html&amp;ei=iNJlVavCLLGu7Ab05oPIAQ&amp;bvm=bv.93990622,d.ZGU&amp;psig=AFQjCNFXuFq31OSLya-l68ueXL_bd10A5w&amp;ust=1432822771657374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1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CAcQjRw&amp;url=http://everydaylife.globalpost.com/teaching-children-greet-others-10635.html&amp;ei=jdNlVffrNqPB7AbspYKgAw&amp;bvm=bv.93990622,d.ZGU&amp;psig=AFQjCNGhKSgHbmYefCr1ObjMUI7ebbMZtg&amp;ust=1432823047699863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jpeg"/><Relationship Id="rId5" Type="http://schemas.openxmlformats.org/officeDocument/2006/relationships/image" Target="../media/image6.png"/><Relationship Id="rId4" Type="http://schemas.openxmlformats.org/officeDocument/2006/relationships/image" Target="../media/image14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CAcQjRw&amp;url=http://everydaylife.globalpost.com/teaching-children-greet-others-10635.html&amp;ei=jdNlVffrNqPB7AbspYKgAw&amp;bvm=bv.93990622,d.ZGU&amp;psig=AFQjCNGhKSgHbmYefCr1ObjMUI7ebbMZtg&amp;ust=1432823047699863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jpeg"/><Relationship Id="rId5" Type="http://schemas.openxmlformats.org/officeDocument/2006/relationships/image" Target="../media/image6.png"/><Relationship Id="rId4" Type="http://schemas.openxmlformats.org/officeDocument/2006/relationships/image" Target="../media/image14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21.tmp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0.tmp"/><Relationship Id="rId5" Type="http://schemas.openxmlformats.org/officeDocument/2006/relationships/image" Target="../media/image19.tmp"/><Relationship Id="rId4" Type="http://schemas.openxmlformats.org/officeDocument/2006/relationships/image" Target="../media/image18.tm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3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6.png"/><Relationship Id="rId9" Type="http://schemas.openxmlformats.org/officeDocument/2006/relationships/image" Target="../media/image2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CAcQjRw&amp;url=http://www.mandevilleorthodontics.com/refer-a-friend.php&amp;ei=1dtlVdOsJObX7QbMrICoDQ&amp;bvm=bv.93990622,d.ZGU&amp;psig=AFQjCNFdH_TMKw8uEJPrgBNElWK4G69uAQ&amp;ust=1432825134981067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29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CAcQjRw&amp;url=http://www.mandevilleorthodontics.com/refer-a-friend.php&amp;ei=1dtlVdOsJObX7QbMrICoDQ&amp;bvm=bv.93990622,d.ZGU&amp;psig=AFQjCNFdH_TMKw8uEJPrgBNElWK4G69uAQ&amp;ust=1432825134981067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29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CAcQjRw&amp;url=http://www.mandevilleorthodontics.com/refer-a-friend.php&amp;ei=1dtlVdOsJObX7QbMrICoDQ&amp;bvm=bv.93990622,d.ZGU&amp;psig=AFQjCNFdH_TMKw8uEJPrgBNElWK4G69uAQ&amp;ust=1432825134981067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29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6.png"/><Relationship Id="rId7" Type="http://schemas.openxmlformats.org/officeDocument/2006/relationships/image" Target="../media/image31.jpeg"/><Relationship Id="rId12" Type="http://schemas.openxmlformats.org/officeDocument/2006/relationships/image" Target="../media/image36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google.co.uk/url?sa=i&amp;rct=j&amp;q=&amp;esrc=s&amp;source=images&amp;cd=&amp;cad=rja&amp;uact=8&amp;docid=5PV4iGUVwMs4oM&amp;tbnid=hILceGEcBKg8TM:&amp;ved=0CAUQjRw&amp;url=http://www.gettyimages.com/detail/photo/man-holding-st-georges-cross-flag-in-the-air-royalty-free-image/134573986&amp;ei=Fe_LU_iPDKqa1AXZqYDIDQ&amp;bvm=bv.71198958,d.ZGU&amp;psig=AFQjCNFR920ZXxApV1e0DRK3FGVSqq95aA&amp;ust=1405960322049423" TargetMode="External"/><Relationship Id="rId11" Type="http://schemas.openxmlformats.org/officeDocument/2006/relationships/image" Target="../media/image35.jpeg"/><Relationship Id="rId5" Type="http://schemas.openxmlformats.org/officeDocument/2006/relationships/image" Target="../media/image30.jpeg"/><Relationship Id="rId10" Type="http://schemas.openxmlformats.org/officeDocument/2006/relationships/image" Target="../media/image34.jpeg"/><Relationship Id="rId4" Type="http://schemas.openxmlformats.org/officeDocument/2006/relationships/hyperlink" Target="http://www.google.co.uk/url?sa=i&amp;rct=j&amp;q=&amp;esrc=s&amp;source=images&amp;cd=&amp;cad=rja&amp;uact=8&amp;docid=ixc8c92oiAHjzM&amp;tbnid=L2ucrDQQHgGY1M:&amp;ved=0CAUQjRw&amp;url=http://www.agefotostock.com/en/Stock-Images/Royalty-Free/PNX-ky348038&amp;ei=PO7LU-isE5DY0QWpyoHYBw&amp;bvm=bv.71198958,d.ZGU&amp;psig=AFQjCNFi8xNHxlw32P-2AN86YaN2rpRVVg&amp;ust=1405960121000567" TargetMode="External"/><Relationship Id="rId9" Type="http://schemas.openxmlformats.org/officeDocument/2006/relationships/image" Target="../media/image33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5.jpeg"/><Relationship Id="rId4" Type="http://schemas.openxmlformats.org/officeDocument/2006/relationships/image" Target="../media/image37.gi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10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1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microsoft.com/office/2007/relationships/hdphoto" Target="../media/hdphoto3.wdp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microsoft.com/office/2007/relationships/hdphoto" Target="../media/hdphoto2.wdp"/><Relationship Id="rId4" Type="http://schemas.openxmlformats.org/officeDocument/2006/relationships/image" Target="../media/image42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6.jpe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gif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5.gif"/><Relationship Id="rId4" Type="http://schemas.openxmlformats.org/officeDocument/2006/relationships/image" Target="../media/image54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tiff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6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tiff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tiff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tiff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tmp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16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2" Type="http://schemas.openxmlformats.org/officeDocument/2006/relationships/hyperlink" Target="mailto:https://www.powershow.com/view/1f1fa2-NmE3N/Pynciaur_Ysgol_powerpoint_ppt_presentation?varnishcache=1" TargetMode="External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www.powershow.com/view/1f1fa2-NmE3N/Pynciaur_Ysgol_powerpoint_ppt_presentation?varnishcache=1" TargetMode="External"/></Relationships>
</file>

<file path=ppt/slides/_rels/slide7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10" Type="http://schemas.openxmlformats.org/officeDocument/2006/relationships/image" Target="../media/image74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/Relationships>
</file>

<file path=ppt/slides/_rels/slide8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10" Type="http://schemas.openxmlformats.org/officeDocument/2006/relationships/image" Target="../media/image74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5.jpe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tmp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4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26" t="12992" r="28186" b="13354"/>
          <a:stretch/>
        </p:blipFill>
        <p:spPr>
          <a:xfrm rot="16200000">
            <a:off x="4532646" y="-1392948"/>
            <a:ext cx="3251200" cy="845311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428206" y="4676931"/>
            <a:ext cx="89565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 smtClean="0">
                <a:solidFill>
                  <a:srgbClr val="FF0066"/>
                </a:solidFill>
              </a:rPr>
              <a:t>Paratoi</a:t>
            </a:r>
            <a:r>
              <a:rPr lang="en-GB" sz="4000" b="1" dirty="0" smtClean="0">
                <a:solidFill>
                  <a:srgbClr val="FF0066"/>
                </a:solidFill>
              </a:rPr>
              <a:t> tystiolaeth </a:t>
            </a:r>
            <a:r>
              <a:rPr lang="en-GB" sz="4000" b="1" dirty="0" err="1" smtClean="0">
                <a:solidFill>
                  <a:srgbClr val="FF0066"/>
                </a:solidFill>
              </a:rPr>
              <a:t>ar</a:t>
            </a:r>
            <a:r>
              <a:rPr lang="en-GB" sz="4000" b="1" dirty="0" smtClean="0">
                <a:solidFill>
                  <a:srgbClr val="FF0066"/>
                </a:solidFill>
              </a:rPr>
              <a:t> gyfer y </a:t>
            </a:r>
            <a:r>
              <a:rPr lang="en-GB" sz="4000" b="1" dirty="0" err="1" smtClean="0">
                <a:solidFill>
                  <a:srgbClr val="FF0066"/>
                </a:solidFill>
              </a:rPr>
              <a:t>ffilm</a:t>
            </a:r>
            <a:endParaRPr lang="en-GB" sz="4000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717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7649" y="783771"/>
            <a:ext cx="9624906" cy="13208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The Welsh Language Competency Framework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What is it? </a:t>
            </a:r>
            <a:br>
              <a:rPr lang="en-GB" dirty="0" smtClean="0"/>
            </a:br>
            <a:r>
              <a:rPr lang="en-GB" dirty="0" smtClean="0"/>
              <a:t>How does it relate to my professional development?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2118" y="4694641"/>
            <a:ext cx="8596668" cy="3880773"/>
          </a:xfrm>
        </p:spPr>
        <p:txBody>
          <a:bodyPr/>
          <a:lstStyle/>
          <a:p>
            <a:r>
              <a:rPr lang="en-GB" b="1" dirty="0" err="1" smtClean="0">
                <a:hlinkClick r:id="rId2"/>
              </a:rPr>
              <a:t>Rhagoriaith</a:t>
            </a:r>
            <a:r>
              <a:rPr lang="en-GB" b="1" dirty="0" smtClean="0">
                <a:hlinkClick r:id="rId2"/>
              </a:rPr>
              <a:t> Welsh Language Competency Framework film</a:t>
            </a:r>
            <a:endParaRPr lang="en-GB" b="1" dirty="0" smtClean="0"/>
          </a:p>
          <a:p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://youtu.be/qtJ3n-J0fMQ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 rot="20008652">
            <a:off x="560891" y="3393126"/>
            <a:ext cx="15668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FF0000"/>
                </a:solidFill>
              </a:rPr>
              <a:t>Entry level</a:t>
            </a:r>
            <a:endParaRPr lang="en-GB" sz="2000" b="1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 rot="20282258">
            <a:off x="4357789" y="3239239"/>
            <a:ext cx="17931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7030A0"/>
                </a:solidFill>
              </a:rPr>
              <a:t>Intermediate level</a:t>
            </a:r>
            <a:endParaRPr lang="en-GB" sz="2000" b="1" dirty="0">
              <a:solidFill>
                <a:srgbClr val="7030A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 rot="20126773">
            <a:off x="8105198" y="3163917"/>
            <a:ext cx="15987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FF6600"/>
                </a:solidFill>
              </a:rPr>
              <a:t>Proficiency level</a:t>
            </a:r>
            <a:endParaRPr lang="en-GB" sz="2000" b="1" dirty="0">
              <a:solidFill>
                <a:srgbClr val="FF66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 rot="20260824">
            <a:off x="2236642" y="3269984"/>
            <a:ext cx="15259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Foundation level</a:t>
            </a:r>
            <a:endParaRPr lang="en-GB" sz="20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8" name="Picture 7" descr="Carpe Diem alumno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987" y="5233071"/>
            <a:ext cx="1820091" cy="12114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 rot="20282258">
            <a:off x="6277489" y="3208592"/>
            <a:ext cx="17931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accent1">
                    <a:lumMod val="75000"/>
                  </a:schemeClr>
                </a:solidFill>
              </a:rPr>
              <a:t>Higher level</a:t>
            </a:r>
            <a:endParaRPr lang="en-GB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960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Entry level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7783" t="34754" r="15805" b="30469"/>
          <a:stretch/>
        </p:blipFill>
        <p:spPr>
          <a:xfrm>
            <a:off x="1140822" y="1599474"/>
            <a:ext cx="9612465" cy="416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6186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Foundation level</a:t>
            </a:r>
            <a:endParaRPr lang="en-GB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7802" t="29520" r="15880" b="27794"/>
          <a:stretch/>
        </p:blipFill>
        <p:spPr>
          <a:xfrm>
            <a:off x="852159" y="1428206"/>
            <a:ext cx="9450081" cy="4293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859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7030A0"/>
                </a:solidFill>
              </a:rPr>
              <a:t>Intermediate level</a:t>
            </a:r>
            <a:endParaRPr lang="en-GB" b="1" dirty="0">
              <a:solidFill>
                <a:srgbClr val="7030A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7888" t="28426" r="15396" b="20015"/>
          <a:stretch/>
        </p:blipFill>
        <p:spPr>
          <a:xfrm>
            <a:off x="1027610" y="1270000"/>
            <a:ext cx="9910356" cy="5339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266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2651372" y="1640938"/>
          <a:ext cx="6601116" cy="386096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1001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001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0018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0018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0018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00186">
                  <a:extLst>
                    <a:ext uri="{9D8B030D-6E8A-4147-A177-3AD203B41FA5}">
                      <a16:colId xmlns:a16="http://schemas.microsoft.com/office/drawing/2014/main" val="2040701174"/>
                    </a:ext>
                  </a:extLst>
                </a:gridCol>
              </a:tblGrid>
              <a:tr h="772192"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en-US" sz="4400" b="1" dirty="0">
                        <a:solidFill>
                          <a:srgbClr val="FF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b</a:t>
                      </a:r>
                      <a:endParaRPr lang="en-US" sz="4400" b="1" dirty="0">
                        <a:solidFill>
                          <a:srgbClr val="00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c</a:t>
                      </a:r>
                      <a:endParaRPr lang="en-US" sz="4400" b="1" dirty="0">
                        <a:solidFill>
                          <a:srgbClr val="00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0070C0"/>
                          </a:solidFill>
                        </a:rPr>
                        <a:t>ch</a:t>
                      </a:r>
                      <a:endParaRPr lang="en-US" sz="44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/>
                        <a:t>d</a:t>
                      </a:r>
                      <a:endParaRPr lang="en-US" sz="4400" b="1" dirty="0">
                        <a:solidFill>
                          <a:srgbClr val="00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400" b="1" dirty="0" err="1">
                          <a:solidFill>
                            <a:srgbClr val="0070C0"/>
                          </a:solidFill>
                        </a:rPr>
                        <a:t>dd</a:t>
                      </a:r>
                      <a:endParaRPr lang="en-US" sz="44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72192"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FF0000"/>
                          </a:solidFill>
                        </a:rPr>
                        <a:t>e</a:t>
                      </a:r>
                      <a:endParaRPr lang="en-US" sz="4400" b="1" dirty="0">
                        <a:solidFill>
                          <a:srgbClr val="FF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f</a:t>
                      </a:r>
                      <a:endParaRPr lang="en-US" sz="44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>
                          <a:solidFill>
                            <a:srgbClr val="0070C0"/>
                          </a:solidFill>
                        </a:rPr>
                        <a:t>ff</a:t>
                      </a:r>
                      <a:endParaRPr lang="en-US" sz="44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g</a:t>
                      </a:r>
                      <a:endParaRPr lang="en-US" sz="4400" b="1" dirty="0">
                        <a:solidFill>
                          <a:srgbClr val="00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0070C0"/>
                          </a:solidFill>
                        </a:rPr>
                        <a:t>ng</a:t>
                      </a:r>
                      <a:endParaRPr lang="en-US" sz="44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h</a:t>
                      </a:r>
                      <a:endParaRPr lang="en-US" sz="44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72192"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FF0000"/>
                          </a:solidFill>
                        </a:rPr>
                        <a:t>i</a:t>
                      </a:r>
                      <a:endParaRPr lang="en-US" sz="4400" b="1" dirty="0">
                        <a:solidFill>
                          <a:srgbClr val="FF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j</a:t>
                      </a:r>
                      <a:endParaRPr lang="en-US" sz="44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l</a:t>
                      </a:r>
                      <a:endParaRPr lang="en-US" sz="44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0070C0"/>
                          </a:solidFill>
                        </a:rPr>
                        <a:t>ll</a:t>
                      </a:r>
                      <a:endParaRPr lang="en-US" sz="44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m</a:t>
                      </a:r>
                      <a:endParaRPr lang="en-US" sz="44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n</a:t>
                      </a:r>
                      <a:endParaRPr lang="en-US" sz="44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2192"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FF0000"/>
                          </a:solidFill>
                        </a:rPr>
                        <a:t>o</a:t>
                      </a:r>
                      <a:endParaRPr lang="en-US" sz="4400" b="1" dirty="0">
                        <a:solidFill>
                          <a:srgbClr val="FF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p</a:t>
                      </a:r>
                      <a:endParaRPr lang="en-US" sz="44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>
                          <a:solidFill>
                            <a:srgbClr val="0070C0"/>
                          </a:solidFill>
                        </a:rPr>
                        <a:t>ph</a:t>
                      </a:r>
                      <a:endParaRPr lang="en-US" sz="44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r</a:t>
                      </a:r>
                      <a:endParaRPr lang="en-US" sz="44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0070C0"/>
                          </a:solidFill>
                        </a:rPr>
                        <a:t>rh</a:t>
                      </a:r>
                      <a:endParaRPr lang="en-US" sz="44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s</a:t>
                      </a:r>
                      <a:endParaRPr lang="en-US" sz="44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72192"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>
                          <a:latin typeface="Century Gothic" panose="020B0502020202020204" pitchFamily="34" charset="0"/>
                          <a:cs typeface="Comic Sans MS"/>
                        </a:rPr>
                        <a:t>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0070C0"/>
                          </a:solidFill>
                        </a:rPr>
                        <a:t>th</a:t>
                      </a:r>
                      <a:endParaRPr lang="en-US" sz="44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FF0000"/>
                          </a:solidFill>
                        </a:rPr>
                        <a:t>u</a:t>
                      </a:r>
                      <a:endParaRPr lang="en-US" sz="4400" b="1" dirty="0">
                        <a:solidFill>
                          <a:srgbClr val="FF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FF0000"/>
                          </a:solidFill>
                        </a:rPr>
                        <a:t>w</a:t>
                      </a:r>
                      <a:endParaRPr lang="en-US" sz="4400" b="1" dirty="0">
                        <a:solidFill>
                          <a:srgbClr val="FF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US" sz="4400" b="1" dirty="0">
                        <a:solidFill>
                          <a:srgbClr val="FF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en-US" sz="44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6" name="Title 4"/>
          <p:cNvSpPr txBox="1">
            <a:spLocks/>
          </p:cNvSpPr>
          <p:nvPr/>
        </p:nvSpPr>
        <p:spPr>
          <a:xfrm>
            <a:off x="2651372" y="783688"/>
            <a:ext cx="6229350" cy="857250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333" dirty="0" err="1">
                <a:cs typeface="Comic Sans MS"/>
              </a:rPr>
              <a:t>Yr</a:t>
            </a:r>
            <a:r>
              <a:rPr lang="en-US" sz="3333" dirty="0">
                <a:cs typeface="Comic Sans MS"/>
              </a:rPr>
              <a:t> </a:t>
            </a:r>
            <a:r>
              <a:rPr lang="en-US" sz="3333" dirty="0" err="1">
                <a:cs typeface="Comic Sans MS"/>
              </a:rPr>
              <a:t>Wyddor</a:t>
            </a:r>
            <a:r>
              <a:rPr lang="en-US" sz="3333" dirty="0">
                <a:cs typeface="Comic Sans MS"/>
              </a:rPr>
              <a:t> </a:t>
            </a:r>
            <a:r>
              <a:rPr lang="en-US" sz="3333" dirty="0" err="1">
                <a:cs typeface="Comic Sans MS"/>
              </a:rPr>
              <a:t>Gymraeg</a:t>
            </a:r>
            <a:r>
              <a:rPr lang="en-US" dirty="0">
                <a:cs typeface="Comic Sans MS"/>
              </a:rPr>
              <a:t/>
            </a:r>
            <a:br>
              <a:rPr lang="en-US" dirty="0">
                <a:cs typeface="Comic Sans MS"/>
              </a:rPr>
            </a:br>
            <a:r>
              <a:rPr lang="en-US" sz="2667" i="1" dirty="0">
                <a:solidFill>
                  <a:srgbClr val="000000"/>
                </a:solidFill>
                <a:cs typeface="Comic Sans MS"/>
              </a:rPr>
              <a:t>The Welsh Alphabet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465760" y="2648327"/>
            <a:ext cx="2726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** Consonants</a:t>
            </a:r>
          </a:p>
          <a:p>
            <a:r>
              <a:rPr lang="en-US" sz="2400" dirty="0">
                <a:solidFill>
                  <a:srgbClr val="FF0000"/>
                </a:solidFill>
              </a:rPr>
              <a:t>** Vowels	         </a:t>
            </a:r>
            <a:r>
              <a:rPr lang="en-US" sz="2400" dirty="0">
                <a:solidFill>
                  <a:srgbClr val="0000FF"/>
                </a:solidFill>
              </a:rPr>
              <a:t>** Double letters</a:t>
            </a:r>
            <a:endParaRPr lang="en-US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2683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19" t="31906" r="41131" b="60712"/>
          <a:stretch/>
        </p:blipFill>
        <p:spPr>
          <a:xfrm>
            <a:off x="1842407" y="2974757"/>
            <a:ext cx="8507186" cy="251164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689" t="32427" r="42637" b="62993"/>
          <a:stretch/>
        </p:blipFill>
        <p:spPr>
          <a:xfrm>
            <a:off x="3656112" y="816429"/>
            <a:ext cx="4883731" cy="1143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44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1379764" y="682476"/>
            <a:ext cx="7593013" cy="711606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Two vowel sounds</a:t>
            </a:r>
          </a:p>
        </p:txBody>
      </p:sp>
      <p:graphicFrame>
        <p:nvGraphicFramePr>
          <p:cNvPr id="7" name="Content Placeholder 5"/>
          <p:cNvGraphicFramePr>
            <a:graphicFrameLocks/>
          </p:cNvGraphicFramePr>
          <p:nvPr>
            <p:extLst/>
          </p:nvPr>
        </p:nvGraphicFramePr>
        <p:xfrm>
          <a:off x="632120" y="1868075"/>
          <a:ext cx="10927759" cy="3317126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0353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680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2436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59353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err="1"/>
                        <a:t>ai</a:t>
                      </a:r>
                      <a:r>
                        <a:rPr lang="en-US" sz="2800" baseline="0" dirty="0"/>
                        <a:t>  </a:t>
                      </a:r>
                      <a:r>
                        <a:rPr lang="en-US" sz="2800" dirty="0" err="1"/>
                        <a:t>ae</a:t>
                      </a:r>
                      <a:r>
                        <a:rPr lang="en-US" sz="2800" dirty="0"/>
                        <a:t>  au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0" dirty="0"/>
                        <a:t>Similar to English </a:t>
                      </a:r>
                      <a:r>
                        <a:rPr lang="en-US" sz="2800" b="1" i="1" dirty="0"/>
                        <a:t>eye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0" u="none" dirty="0" err="1"/>
                        <a:t>gw</a:t>
                      </a:r>
                      <a:r>
                        <a:rPr lang="en-US" sz="2800" b="1" i="0" u="none" dirty="0" err="1"/>
                        <a:t>ai</a:t>
                      </a:r>
                      <a:r>
                        <a:rPr lang="en-US" sz="2800" b="0" u="none" dirty="0" err="1"/>
                        <a:t>th</a:t>
                      </a:r>
                      <a:endParaRPr lang="en-US" sz="2800" b="0" u="none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9857">
                <a:tc>
                  <a:txBody>
                    <a:bodyPr/>
                    <a:lstStyle/>
                    <a:p>
                      <a:pPr algn="ctr"/>
                      <a:r>
                        <a:rPr lang="en-US" sz="2800" b="0" baseline="0" dirty="0"/>
                        <a:t>  </a:t>
                      </a:r>
                      <a:r>
                        <a:rPr lang="en-US" sz="2800" b="1" dirty="0"/>
                        <a:t>aw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Similar to English </a:t>
                      </a:r>
                      <a:r>
                        <a:rPr lang="en-US" sz="2800" i="1" dirty="0" err="1"/>
                        <a:t>ow</a:t>
                      </a:r>
                      <a:r>
                        <a:rPr lang="en-US" sz="2800" dirty="0"/>
                        <a:t> in </a:t>
                      </a:r>
                      <a:r>
                        <a:rPr lang="en-US" sz="2800" b="0" i="1" dirty="0"/>
                        <a:t>c</a:t>
                      </a:r>
                      <a:r>
                        <a:rPr lang="en-US" sz="2800" b="1" i="1" dirty="0"/>
                        <a:t>ow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u="none" dirty="0"/>
                        <a:t>c</a:t>
                      </a:r>
                      <a:r>
                        <a:rPr lang="en-US" sz="2800" b="1" u="none" dirty="0"/>
                        <a:t>aw</a:t>
                      </a:r>
                      <a:r>
                        <a:rPr lang="en-US" sz="2800" u="none" dirty="0"/>
                        <a:t>s</a:t>
                      </a:r>
                      <a:endParaRPr lang="en-US" sz="28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9353">
                <a:tc>
                  <a:txBody>
                    <a:bodyPr/>
                    <a:lstStyle/>
                    <a:p>
                      <a:pPr algn="ctr"/>
                      <a:r>
                        <a:rPr lang="en-US" sz="2800" b="0" baseline="0" dirty="0"/>
                        <a:t> </a:t>
                      </a:r>
                      <a:r>
                        <a:rPr lang="en-US" sz="2800" b="1" dirty="0" err="1"/>
                        <a:t>ei</a:t>
                      </a:r>
                      <a:r>
                        <a:rPr lang="en-US" sz="2800" b="1" dirty="0"/>
                        <a:t>  </a:t>
                      </a:r>
                      <a:r>
                        <a:rPr lang="en-US" sz="2800" b="1" dirty="0" err="1"/>
                        <a:t>eu</a:t>
                      </a:r>
                      <a:r>
                        <a:rPr lang="en-US" sz="2800" b="1" dirty="0"/>
                        <a:t>  </a:t>
                      </a:r>
                      <a:r>
                        <a:rPr lang="en-US" sz="2800" b="1" dirty="0" err="1"/>
                        <a:t>ey</a:t>
                      </a:r>
                      <a:endParaRPr lang="en-US" sz="2800" b="1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Similar to English</a:t>
                      </a:r>
                      <a:r>
                        <a:rPr lang="en-US" sz="2800" i="1" dirty="0"/>
                        <a:t> s</a:t>
                      </a:r>
                      <a:r>
                        <a:rPr lang="en-US" sz="2800" b="1" i="1" dirty="0"/>
                        <a:t>ay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err="1"/>
                        <a:t>gw</a:t>
                      </a:r>
                      <a:r>
                        <a:rPr lang="en-US" sz="2800" b="1" dirty="0" err="1"/>
                        <a:t>ei</a:t>
                      </a:r>
                      <a:r>
                        <a:rPr lang="en-US" sz="2800" dirty="0" err="1"/>
                        <a:t>thio</a:t>
                      </a:r>
                      <a:endParaRPr lang="en-US" sz="28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9353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  </a:t>
                      </a:r>
                      <a:r>
                        <a:rPr lang="en-US" sz="2800" b="1" dirty="0" err="1"/>
                        <a:t>oi</a:t>
                      </a:r>
                      <a:r>
                        <a:rPr lang="en-US" sz="2800" b="1" dirty="0"/>
                        <a:t>  </a:t>
                      </a:r>
                      <a:r>
                        <a:rPr lang="en-US" sz="2800" b="1" dirty="0" err="1"/>
                        <a:t>oe</a:t>
                      </a:r>
                      <a:r>
                        <a:rPr lang="en-US" sz="2800" b="1" dirty="0"/>
                        <a:t>  </a:t>
                      </a:r>
                      <a:r>
                        <a:rPr lang="en-US" sz="2800" b="1" dirty="0" err="1"/>
                        <a:t>ou</a:t>
                      </a:r>
                      <a:r>
                        <a:rPr lang="en-US" sz="2800" b="1" dirty="0"/>
                        <a:t>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Similar to English </a:t>
                      </a:r>
                      <a:r>
                        <a:rPr lang="en-US" sz="2800" i="1" dirty="0" err="1"/>
                        <a:t>o</a:t>
                      </a:r>
                      <a:r>
                        <a:rPr lang="en-US" sz="2800" dirty="0" err="1"/>
                        <a:t>y</a:t>
                      </a:r>
                      <a:r>
                        <a:rPr lang="en-US" sz="2800" dirty="0"/>
                        <a:t> in </a:t>
                      </a:r>
                      <a:r>
                        <a:rPr lang="en-US" sz="2800" i="1" dirty="0"/>
                        <a:t>b</a:t>
                      </a:r>
                      <a:r>
                        <a:rPr lang="en-US" sz="2800" b="1" i="1" dirty="0"/>
                        <a:t>oy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err="1"/>
                        <a:t>dd</a:t>
                      </a:r>
                      <a:r>
                        <a:rPr lang="en-US" sz="2800" b="1" dirty="0" err="1"/>
                        <a:t>oe</a:t>
                      </a:r>
                      <a:endParaRPr lang="en-US" sz="2800" b="1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9857">
                <a:tc>
                  <a:txBody>
                    <a:bodyPr/>
                    <a:lstStyle/>
                    <a:p>
                      <a:pPr algn="ctr"/>
                      <a:r>
                        <a:rPr lang="en-US" sz="2800" b="0" baseline="0" dirty="0"/>
                        <a:t>  </a:t>
                      </a:r>
                      <a:r>
                        <a:rPr lang="en-US" sz="2800" b="1" dirty="0" err="1"/>
                        <a:t>ow</a:t>
                      </a:r>
                      <a:endParaRPr lang="en-US" sz="2800" b="1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Similar to English </a:t>
                      </a:r>
                      <a:r>
                        <a:rPr lang="en-US" sz="2800" dirty="0" err="1"/>
                        <a:t>ow</a:t>
                      </a:r>
                      <a:r>
                        <a:rPr lang="en-US" sz="2800" dirty="0"/>
                        <a:t> in </a:t>
                      </a:r>
                      <a:r>
                        <a:rPr lang="en-US" sz="2800" b="1" dirty="0"/>
                        <a:t>ow</a:t>
                      </a:r>
                      <a:r>
                        <a:rPr lang="en-US" sz="2800" dirty="0"/>
                        <a:t>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/>
                        <a:t>Ow</a:t>
                      </a:r>
                      <a:r>
                        <a:rPr lang="en-US" sz="2800" dirty="0"/>
                        <a:t>en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59353">
                <a:tc>
                  <a:txBody>
                    <a:bodyPr/>
                    <a:lstStyle/>
                    <a:p>
                      <a:pPr algn="ctr"/>
                      <a:r>
                        <a:rPr lang="en-US" sz="2800" b="0" baseline="0" dirty="0"/>
                        <a:t>  </a:t>
                      </a:r>
                      <a:r>
                        <a:rPr lang="en-US" sz="2800" b="1" dirty="0" err="1"/>
                        <a:t>wy</a:t>
                      </a:r>
                      <a:endParaRPr lang="en-US" sz="2800" b="1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This</a:t>
                      </a:r>
                      <a:r>
                        <a:rPr lang="en-US" sz="2800" baseline="0" dirty="0"/>
                        <a:t> sound doesn’t occur in English</a:t>
                      </a:r>
                      <a:endParaRPr lang="en-US" sz="28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err="1"/>
                        <a:t>rh</a:t>
                      </a:r>
                      <a:r>
                        <a:rPr lang="en-US" sz="2800" b="1" dirty="0" err="1"/>
                        <a:t>wy</a:t>
                      </a:r>
                      <a:r>
                        <a:rPr lang="en-US" sz="2800" dirty="0" err="1"/>
                        <a:t>dd</a:t>
                      </a:r>
                      <a:endParaRPr lang="en-US" sz="28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7369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380A2-1C67-49DA-A165-C4FD37A05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7511" y="868997"/>
            <a:ext cx="9536289" cy="1325563"/>
          </a:xfrm>
        </p:spPr>
        <p:txBody>
          <a:bodyPr/>
          <a:lstStyle/>
          <a:p>
            <a:r>
              <a:rPr lang="cy-GB" b="1" dirty="0"/>
              <a:t>Cytseiniaid / Consonant sounds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163FC-87F8-4E26-9AC8-90EA2C3018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y-GB" sz="4000" b="1" dirty="0">
                <a:solidFill>
                  <a:srgbClr val="FF0000"/>
                </a:solidFill>
              </a:rPr>
              <a:t>Ch </a:t>
            </a:r>
            <a:r>
              <a:rPr lang="cy-GB" sz="4000" dirty="0"/>
              <a:t>=&gt;</a:t>
            </a:r>
            <a:r>
              <a:rPr lang="cy-GB" sz="4000" b="1" dirty="0">
                <a:solidFill>
                  <a:srgbClr val="FF0000"/>
                </a:solidFill>
              </a:rPr>
              <a:t> Ch</a:t>
            </a:r>
            <a:r>
              <a:rPr lang="cy-GB" sz="4000" dirty="0"/>
              <a:t>we</a:t>
            </a:r>
            <a:r>
              <a:rPr lang="cy-GB" sz="4000" b="1" dirty="0">
                <a:solidFill>
                  <a:srgbClr val="FF0000"/>
                </a:solidFill>
              </a:rPr>
              <a:t>ch</a:t>
            </a:r>
            <a:r>
              <a:rPr lang="cy-GB" sz="4000" dirty="0"/>
              <a:t> / Ba</a:t>
            </a:r>
            <a:r>
              <a:rPr lang="cy-GB" sz="4000" b="1" dirty="0">
                <a:solidFill>
                  <a:srgbClr val="FF0000"/>
                </a:solidFill>
              </a:rPr>
              <a:t>ch</a:t>
            </a:r>
            <a:r>
              <a:rPr lang="cy-GB" sz="4000" dirty="0"/>
              <a:t> / Sa</a:t>
            </a:r>
            <a:r>
              <a:rPr lang="cy-GB" sz="4000" b="1" dirty="0">
                <a:solidFill>
                  <a:srgbClr val="FF0000"/>
                </a:solidFill>
              </a:rPr>
              <a:t>ch</a:t>
            </a:r>
            <a:r>
              <a:rPr lang="cy-GB" sz="4000" dirty="0"/>
              <a:t> / Mô</a:t>
            </a:r>
            <a:r>
              <a:rPr lang="cy-GB" sz="4000" b="1" dirty="0">
                <a:solidFill>
                  <a:srgbClr val="FF0000"/>
                </a:solidFill>
              </a:rPr>
              <a:t>ch</a:t>
            </a:r>
          </a:p>
          <a:p>
            <a:r>
              <a:rPr lang="cy-GB" sz="4000" b="1" dirty="0">
                <a:solidFill>
                  <a:srgbClr val="FF0000"/>
                </a:solidFill>
              </a:rPr>
              <a:t>Ll </a:t>
            </a:r>
            <a:r>
              <a:rPr lang="cy-GB" sz="4000" dirty="0"/>
              <a:t>=&gt;</a:t>
            </a:r>
            <a:r>
              <a:rPr lang="cy-GB" sz="4000" b="1" dirty="0">
                <a:solidFill>
                  <a:srgbClr val="FF0000"/>
                </a:solidFill>
              </a:rPr>
              <a:t> Ll</a:t>
            </a:r>
            <a:r>
              <a:rPr lang="cy-GB" sz="4000" dirty="0"/>
              <a:t>ô / </a:t>
            </a:r>
            <a:r>
              <a:rPr lang="cy-GB" sz="4000" b="1" dirty="0">
                <a:solidFill>
                  <a:srgbClr val="FF0000"/>
                </a:solidFill>
              </a:rPr>
              <a:t>Ll</a:t>
            </a:r>
            <a:r>
              <a:rPr lang="cy-GB" sz="4000" dirty="0"/>
              <a:t>aw</a:t>
            </a:r>
            <a:r>
              <a:rPr lang="cy-GB" sz="4000" dirty="0">
                <a:solidFill>
                  <a:srgbClr val="FF0000"/>
                </a:solidFill>
              </a:rPr>
              <a:t> </a:t>
            </a:r>
            <a:r>
              <a:rPr lang="cy-GB" sz="4000" dirty="0"/>
              <a:t>/</a:t>
            </a:r>
            <a:r>
              <a:rPr lang="cy-GB" sz="4000" dirty="0">
                <a:solidFill>
                  <a:srgbClr val="FF0000"/>
                </a:solidFill>
              </a:rPr>
              <a:t> </a:t>
            </a:r>
            <a:r>
              <a:rPr lang="cy-GB" sz="4000" b="1" dirty="0">
                <a:solidFill>
                  <a:srgbClr val="FF0000"/>
                </a:solidFill>
              </a:rPr>
              <a:t>Ll</a:t>
            </a:r>
            <a:r>
              <a:rPr lang="cy-GB" sz="4000" dirty="0"/>
              <a:t>wm</a:t>
            </a:r>
            <a:r>
              <a:rPr lang="cy-GB" sz="4000" dirty="0">
                <a:solidFill>
                  <a:srgbClr val="FF0000"/>
                </a:solidFill>
              </a:rPr>
              <a:t> </a:t>
            </a:r>
            <a:r>
              <a:rPr lang="cy-GB" sz="4000" dirty="0"/>
              <a:t>/</a:t>
            </a:r>
            <a:r>
              <a:rPr lang="cy-GB" sz="4000" dirty="0">
                <a:solidFill>
                  <a:srgbClr val="FF0000"/>
                </a:solidFill>
              </a:rPr>
              <a:t> </a:t>
            </a:r>
            <a:r>
              <a:rPr lang="cy-GB" sz="4000" b="1" dirty="0">
                <a:solidFill>
                  <a:srgbClr val="FF0000"/>
                </a:solidFill>
              </a:rPr>
              <a:t>Ll</a:t>
            </a:r>
            <a:r>
              <a:rPr lang="cy-GB" sz="4000" dirty="0"/>
              <a:t>ane</a:t>
            </a:r>
            <a:r>
              <a:rPr lang="cy-GB" sz="4000" b="1" dirty="0">
                <a:solidFill>
                  <a:srgbClr val="FF0000"/>
                </a:solidFill>
              </a:rPr>
              <a:t>ll</a:t>
            </a:r>
            <a:r>
              <a:rPr lang="cy-GB" sz="4000" dirty="0"/>
              <a:t>i</a:t>
            </a:r>
            <a:r>
              <a:rPr lang="cy-GB" sz="4000" dirty="0">
                <a:solidFill>
                  <a:srgbClr val="FF0000"/>
                </a:solidFill>
              </a:rPr>
              <a:t> </a:t>
            </a:r>
          </a:p>
          <a:p>
            <a:r>
              <a:rPr lang="cy-GB" sz="4000" b="1" dirty="0">
                <a:solidFill>
                  <a:srgbClr val="FF0000"/>
                </a:solidFill>
              </a:rPr>
              <a:t>Dd </a:t>
            </a:r>
            <a:r>
              <a:rPr lang="cy-GB" sz="4000" dirty="0"/>
              <a:t>=&gt;</a:t>
            </a:r>
            <a:r>
              <a:rPr lang="cy-GB" sz="4000" b="1" dirty="0">
                <a:solidFill>
                  <a:srgbClr val="FF0000"/>
                </a:solidFill>
              </a:rPr>
              <a:t> Dd</a:t>
            </a:r>
            <a:r>
              <a:rPr lang="cy-GB" sz="4000" dirty="0"/>
              <a:t>oe</a:t>
            </a:r>
            <a:r>
              <a:rPr lang="cy-GB" sz="4000" dirty="0">
                <a:solidFill>
                  <a:srgbClr val="FF0000"/>
                </a:solidFill>
              </a:rPr>
              <a:t> </a:t>
            </a:r>
            <a:r>
              <a:rPr lang="cy-GB" sz="4000" dirty="0"/>
              <a:t>/</a:t>
            </a:r>
            <a:r>
              <a:rPr lang="cy-GB" sz="4000" dirty="0">
                <a:solidFill>
                  <a:srgbClr val="FF0000"/>
                </a:solidFill>
              </a:rPr>
              <a:t> </a:t>
            </a:r>
            <a:r>
              <a:rPr lang="cy-GB" sz="4000" dirty="0"/>
              <a:t>A</a:t>
            </a:r>
            <a:r>
              <a:rPr lang="cy-GB" sz="4000" b="1" dirty="0">
                <a:solidFill>
                  <a:srgbClr val="FF0000"/>
                </a:solidFill>
              </a:rPr>
              <a:t>dd</a:t>
            </a:r>
            <a:r>
              <a:rPr lang="cy-GB" sz="4000" dirty="0"/>
              <a:t>as /</a:t>
            </a:r>
            <a:r>
              <a:rPr lang="cy-GB" sz="4000" dirty="0">
                <a:solidFill>
                  <a:srgbClr val="FF0000"/>
                </a:solidFill>
              </a:rPr>
              <a:t> </a:t>
            </a:r>
            <a:r>
              <a:rPr lang="cy-GB" sz="4000" dirty="0"/>
              <a:t>O</a:t>
            </a:r>
            <a:r>
              <a:rPr lang="cy-GB" sz="4000" b="1" dirty="0">
                <a:solidFill>
                  <a:srgbClr val="FF0000"/>
                </a:solidFill>
              </a:rPr>
              <a:t>dd</a:t>
            </a:r>
            <a:r>
              <a:rPr lang="cy-GB" sz="4000" dirty="0"/>
              <a:t>i</a:t>
            </a:r>
            <a:r>
              <a:rPr lang="cy-GB" sz="4000" b="1" dirty="0">
                <a:solidFill>
                  <a:srgbClr val="FF0000"/>
                </a:solidFill>
              </a:rPr>
              <a:t> </a:t>
            </a:r>
            <a:r>
              <a:rPr lang="cy-GB" sz="4000" dirty="0"/>
              <a:t>/ Mo</a:t>
            </a:r>
            <a:r>
              <a:rPr lang="cy-GB" sz="4000" b="1" dirty="0">
                <a:solidFill>
                  <a:srgbClr val="FF0000"/>
                </a:solidFill>
              </a:rPr>
              <a:t>dd</a:t>
            </a:r>
          </a:p>
          <a:p>
            <a:r>
              <a:rPr lang="cy-GB" sz="4000" b="1" dirty="0">
                <a:solidFill>
                  <a:srgbClr val="FF0000"/>
                </a:solidFill>
              </a:rPr>
              <a:t>F </a:t>
            </a:r>
            <a:r>
              <a:rPr lang="cy-GB" sz="4000" dirty="0"/>
              <a:t>=&gt;</a:t>
            </a:r>
            <a:r>
              <a:rPr lang="cy-GB" sz="4000" b="1" dirty="0">
                <a:solidFill>
                  <a:srgbClr val="FF0000"/>
                </a:solidFill>
              </a:rPr>
              <a:t> F</a:t>
            </a:r>
            <a:r>
              <a:rPr lang="cy-GB" sz="4000" dirty="0"/>
              <a:t>an / </a:t>
            </a:r>
            <a:r>
              <a:rPr lang="cy-GB" sz="4000" b="1" dirty="0">
                <a:solidFill>
                  <a:srgbClr val="FF0000"/>
                </a:solidFill>
              </a:rPr>
              <a:t>F</a:t>
            </a:r>
            <a:r>
              <a:rPr lang="cy-GB" sz="4000" dirty="0"/>
              <a:t>awr / </a:t>
            </a:r>
            <a:r>
              <a:rPr lang="cy-GB" sz="4000" b="1" dirty="0">
                <a:solidFill>
                  <a:srgbClr val="FF0000"/>
                </a:solidFill>
              </a:rPr>
              <a:t>F</a:t>
            </a:r>
            <a:r>
              <a:rPr lang="cy-GB" sz="4000" dirty="0"/>
              <a:t>i / A</a:t>
            </a:r>
            <a:r>
              <a:rPr lang="cy-GB" sz="4000" b="1" dirty="0">
                <a:solidFill>
                  <a:srgbClr val="FF0000"/>
                </a:solidFill>
              </a:rPr>
              <a:t>f</a:t>
            </a:r>
            <a:r>
              <a:rPr lang="cy-GB" sz="4000" dirty="0"/>
              <a:t>al</a:t>
            </a:r>
          </a:p>
          <a:p>
            <a:r>
              <a:rPr lang="cy-GB" sz="4000" b="1" dirty="0">
                <a:solidFill>
                  <a:srgbClr val="FF0000"/>
                </a:solidFill>
              </a:rPr>
              <a:t>Th </a:t>
            </a:r>
            <a:r>
              <a:rPr lang="cy-GB" sz="4000" dirty="0"/>
              <a:t>=&gt;</a:t>
            </a:r>
            <a:r>
              <a:rPr lang="cy-GB" sz="4000" b="1" dirty="0">
                <a:solidFill>
                  <a:srgbClr val="FF0000"/>
                </a:solidFill>
              </a:rPr>
              <a:t> </a:t>
            </a:r>
            <a:r>
              <a:rPr lang="cy-GB" sz="4000" dirty="0"/>
              <a:t>A</a:t>
            </a:r>
            <a:r>
              <a:rPr lang="cy-GB" sz="4000" b="1" dirty="0">
                <a:solidFill>
                  <a:srgbClr val="FF0000"/>
                </a:solidFill>
              </a:rPr>
              <a:t>th</a:t>
            </a:r>
            <a:r>
              <a:rPr lang="cy-GB" sz="4000" dirty="0"/>
              <a:t>ro / Wr</a:t>
            </a:r>
            <a:r>
              <a:rPr lang="cy-GB" sz="4000" b="1" dirty="0">
                <a:solidFill>
                  <a:srgbClr val="FF0000"/>
                </a:solidFill>
              </a:rPr>
              <a:t>th</a:t>
            </a:r>
            <a:r>
              <a:rPr lang="cy-GB" sz="4000" dirty="0"/>
              <a:t> / Ni</a:t>
            </a:r>
            <a:r>
              <a:rPr lang="cy-GB" sz="4000" b="1" dirty="0">
                <a:solidFill>
                  <a:srgbClr val="FF0000"/>
                </a:solidFill>
              </a:rPr>
              <a:t>th</a:t>
            </a:r>
            <a:r>
              <a:rPr lang="cy-GB" sz="4000" b="1" dirty="0"/>
              <a:t> </a:t>
            </a:r>
            <a:r>
              <a:rPr lang="cy-GB" sz="4000" dirty="0"/>
              <a:t>/ </a:t>
            </a:r>
            <a:r>
              <a:rPr lang="cy-GB" sz="4000" b="1" dirty="0">
                <a:solidFill>
                  <a:srgbClr val="FF0000"/>
                </a:solidFill>
              </a:rPr>
              <a:t>Th</a:t>
            </a:r>
            <a:r>
              <a:rPr lang="cy-GB" sz="4000" dirty="0"/>
              <a:t>ema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44D70C-5B7B-4476-98A5-B69F30DA36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2050" name="Picture 2" descr="Related image">
            <a:extLst>
              <a:ext uri="{FF2B5EF4-FFF2-40B4-BE49-F238E27FC236}">
                <a16:creationId xmlns:a16="http://schemas.microsoft.com/office/drawing/2014/main" id="{5996D034-2BAE-4178-B0A1-7FDDDCECB7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1750" y="2619006"/>
            <a:ext cx="2638890" cy="2638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speaking">
            <a:extLst>
              <a:ext uri="{FF2B5EF4-FFF2-40B4-BE49-F238E27FC236}">
                <a16:creationId xmlns:a16="http://schemas.microsoft.com/office/drawing/2014/main" id="{CE7E91DC-3787-4F74-92EE-CCD3E81E03C9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544" y="584781"/>
            <a:ext cx="872991" cy="757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6018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 txBox="1">
            <a:spLocks/>
          </p:cNvSpPr>
          <p:nvPr/>
        </p:nvSpPr>
        <p:spPr>
          <a:xfrm>
            <a:off x="1587342" y="1086504"/>
            <a:ext cx="7846286" cy="857250"/>
          </a:xfrm>
          <a:prstGeom prst="rect">
            <a:avLst/>
          </a:prstGeom>
        </p:spPr>
        <p:txBody>
          <a:bodyPr/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Ac </a:t>
            </a:r>
            <a:r>
              <a:rPr lang="en-GB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yn</a:t>
            </a: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olaf</a:t>
            </a: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…. And </a:t>
            </a:r>
            <a:r>
              <a:rPr lang="en-GB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FINALly</a:t>
            </a: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!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557940" y="1943754"/>
            <a:ext cx="10430358" cy="404141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5200" u="sng" dirty="0"/>
              <a:t/>
            </a:r>
            <a:br>
              <a:rPr lang="en-GB" sz="5200" u="sng" dirty="0"/>
            </a:br>
            <a:r>
              <a:rPr lang="en-GB" sz="7700" u="sng" dirty="0" err="1"/>
              <a:t>Shhhhh</a:t>
            </a:r>
            <a:r>
              <a:rPr lang="en-GB" sz="7700" u="sng" dirty="0"/>
              <a:t>!</a:t>
            </a:r>
            <a:br>
              <a:rPr lang="en-GB" sz="7700" u="sng" dirty="0"/>
            </a:br>
            <a:r>
              <a:rPr lang="en-GB" sz="7700" u="sng" dirty="0"/>
              <a:t/>
            </a:r>
            <a:br>
              <a:rPr lang="en-GB" sz="7700" u="sng" dirty="0"/>
            </a:br>
            <a:r>
              <a:rPr lang="en-GB" sz="7700" u="sng" dirty="0" err="1"/>
              <a:t>Si</a:t>
            </a:r>
            <a:r>
              <a:rPr lang="en-GB" sz="4600" dirty="0" err="1"/>
              <a:t>op</a:t>
            </a:r>
            <a:r>
              <a:rPr lang="en-GB" sz="4600" dirty="0"/>
              <a:t>		</a:t>
            </a:r>
            <a:r>
              <a:rPr lang="en-GB" sz="7700" u="sng" dirty="0" err="1"/>
              <a:t>Si</a:t>
            </a:r>
            <a:r>
              <a:rPr lang="en-GB" sz="4600" dirty="0" err="1"/>
              <a:t>ân</a:t>
            </a:r>
            <a:r>
              <a:rPr lang="en-GB" sz="4600" dirty="0"/>
              <a:t>		</a:t>
            </a:r>
            <a:r>
              <a:rPr lang="en-GB" sz="7700" u="sng" dirty="0" err="1"/>
              <a:t>Si</a:t>
            </a:r>
            <a:r>
              <a:rPr lang="en-GB" sz="4600" dirty="0" err="1"/>
              <a:t>ôn</a:t>
            </a:r>
            <a:r>
              <a:rPr lang="en-GB" sz="4600" dirty="0"/>
              <a:t>        </a:t>
            </a:r>
            <a:r>
              <a:rPr lang="en-GB" sz="7700" u="sng" dirty="0" err="1"/>
              <a:t>Si</a:t>
            </a:r>
            <a:r>
              <a:rPr lang="en-GB" sz="4600" dirty="0" err="1"/>
              <a:t>arad</a:t>
            </a:r>
            <a:r>
              <a:rPr lang="en-GB" sz="4600" dirty="0"/>
              <a:t/>
            </a:r>
            <a:br>
              <a:rPr lang="en-GB" sz="4600" dirty="0"/>
            </a:br>
            <a:endParaRPr lang="en-GB" sz="3100" dirty="0"/>
          </a:p>
          <a:p>
            <a:endParaRPr lang="en-GB" sz="225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8144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62110" y="1440874"/>
            <a:ext cx="7685117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500" dirty="0"/>
              <a:t>The accent is usually on the last syllable but one.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442070" y="2340950"/>
            <a:ext cx="473919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/>
              <a:t>Angharad – Ang/</a:t>
            </a:r>
            <a:r>
              <a:rPr lang="en-US" sz="2500" b="1" dirty="0"/>
              <a:t>ha</a:t>
            </a:r>
            <a:r>
              <a:rPr lang="en-US" sz="2500" dirty="0"/>
              <a:t>/rad</a:t>
            </a:r>
          </a:p>
          <a:p>
            <a:r>
              <a:rPr lang="en-US" sz="2500" dirty="0" err="1"/>
              <a:t>Gwenllïan</a:t>
            </a:r>
            <a:r>
              <a:rPr lang="en-US" sz="2500" dirty="0"/>
              <a:t> – Gwen/</a:t>
            </a:r>
            <a:r>
              <a:rPr lang="en-US" sz="2500" b="1" dirty="0" err="1"/>
              <a:t>lli</a:t>
            </a:r>
            <a:r>
              <a:rPr lang="en-US" sz="2500" dirty="0"/>
              <a:t>/an</a:t>
            </a:r>
          </a:p>
          <a:p>
            <a:r>
              <a:rPr lang="en-US" sz="2500" dirty="0"/>
              <a:t>Abertawe – A/</a:t>
            </a:r>
            <a:r>
              <a:rPr lang="en-US" sz="2500" dirty="0" err="1"/>
              <a:t>ber</a:t>
            </a:r>
            <a:r>
              <a:rPr lang="en-US" sz="2500" dirty="0"/>
              <a:t>/</a:t>
            </a:r>
            <a:r>
              <a:rPr lang="en-US" sz="2500" b="1" dirty="0"/>
              <a:t>ta</a:t>
            </a:r>
            <a:r>
              <a:rPr lang="en-US" sz="2500" dirty="0"/>
              <a:t>/we</a:t>
            </a:r>
            <a:br>
              <a:rPr lang="en-US" sz="2500" dirty="0"/>
            </a:br>
            <a:endParaRPr lang="en-US" sz="2500" dirty="0"/>
          </a:p>
        </p:txBody>
      </p:sp>
      <p:sp>
        <p:nvSpPr>
          <p:cNvPr id="4" name="Rectangle 3"/>
          <p:cNvSpPr/>
          <p:nvPr/>
        </p:nvSpPr>
        <p:spPr>
          <a:xfrm>
            <a:off x="-176492" y="4395188"/>
            <a:ext cx="6096000" cy="1631216"/>
          </a:xfrm>
          <a:prstGeom prst="rect">
            <a:avLst/>
          </a:prstGeom>
        </p:spPr>
        <p:txBody>
          <a:bodyPr>
            <a:spAutoFit/>
          </a:bodyPr>
          <a:lstStyle/>
          <a:p>
            <a:pPr lvl="1"/>
            <a:r>
              <a:rPr lang="en-GB" sz="2500" dirty="0" err="1"/>
              <a:t>cymylog</a:t>
            </a:r>
            <a:r>
              <a:rPr lang="en-GB" sz="2500" dirty="0"/>
              <a:t>		</a:t>
            </a:r>
            <a:r>
              <a:rPr lang="en-GB" sz="2500" dirty="0" err="1"/>
              <a:t>eliffantod</a:t>
            </a:r>
            <a:r>
              <a:rPr lang="en-GB" sz="2500" dirty="0"/>
              <a:t>		</a:t>
            </a:r>
          </a:p>
          <a:p>
            <a:pPr lvl="1"/>
            <a:r>
              <a:rPr lang="en-GB" sz="2500" dirty="0" err="1"/>
              <a:t>dibynnu</a:t>
            </a:r>
            <a:r>
              <a:rPr lang="en-GB" sz="2500" dirty="0"/>
              <a:t>		</a:t>
            </a:r>
            <a:r>
              <a:rPr lang="en-GB" sz="2500" dirty="0" err="1"/>
              <a:t>mabolgampau</a:t>
            </a:r>
            <a:r>
              <a:rPr lang="en-GB" sz="2500" dirty="0"/>
              <a:t>	</a:t>
            </a:r>
          </a:p>
          <a:p>
            <a:pPr lvl="1"/>
            <a:r>
              <a:rPr lang="en-GB" sz="2500" dirty="0" err="1"/>
              <a:t>llygoden</a:t>
            </a:r>
            <a:r>
              <a:rPr lang="en-GB" sz="2500" dirty="0"/>
              <a:t>		</a:t>
            </a:r>
            <a:r>
              <a:rPr lang="en-GB" sz="2500" dirty="0" err="1"/>
              <a:t>teledu</a:t>
            </a:r>
            <a:endParaRPr lang="en-GB" sz="2500" dirty="0"/>
          </a:p>
          <a:p>
            <a:pPr lvl="1"/>
            <a:r>
              <a:rPr lang="en-GB" sz="2500" dirty="0" err="1"/>
              <a:t>cwningen</a:t>
            </a:r>
            <a:r>
              <a:rPr lang="en-GB" sz="2500" dirty="0"/>
              <a:t>	</a:t>
            </a:r>
            <a:r>
              <a:rPr lang="en-GB" sz="2500" dirty="0" smtClean="0"/>
              <a:t>     </a:t>
            </a:r>
            <a:r>
              <a:rPr lang="en-GB" sz="2500" dirty="0" err="1" smtClean="0"/>
              <a:t>ysgwyddau</a:t>
            </a:r>
            <a:endParaRPr lang="en-GB" sz="25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F6520A-340B-41F5-95C4-DFA5CB97C4B1}"/>
              </a:ext>
            </a:extLst>
          </p:cNvPr>
          <p:cNvSpPr/>
          <p:nvPr/>
        </p:nvSpPr>
        <p:spPr>
          <a:xfrm>
            <a:off x="5873861" y="4399651"/>
            <a:ext cx="6819253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GB" sz="2500" dirty="0"/>
              <a:t>cy/my/log	</a:t>
            </a:r>
            <a:r>
              <a:rPr lang="en-GB" sz="2500" dirty="0" smtClean="0"/>
              <a:t>  e/li/</a:t>
            </a:r>
            <a:r>
              <a:rPr lang="en-GB" sz="2500" dirty="0" err="1" smtClean="0"/>
              <a:t>ffan</a:t>
            </a:r>
            <a:r>
              <a:rPr lang="en-GB" sz="2500" dirty="0" smtClean="0"/>
              <a:t>/tod</a:t>
            </a:r>
            <a:r>
              <a:rPr lang="en-GB" sz="2500" dirty="0"/>
              <a:t>		</a:t>
            </a:r>
          </a:p>
          <a:p>
            <a:pPr lvl="1"/>
            <a:r>
              <a:rPr lang="en-GB" sz="2500" dirty="0"/>
              <a:t>di/</a:t>
            </a:r>
            <a:r>
              <a:rPr lang="en-GB" sz="2500" dirty="0" err="1"/>
              <a:t>byn</a:t>
            </a:r>
            <a:r>
              <a:rPr lang="en-GB" sz="2500" dirty="0"/>
              <a:t>/nu	</a:t>
            </a:r>
            <a:r>
              <a:rPr lang="en-GB" sz="2500" dirty="0" smtClean="0"/>
              <a:t>  ma/</a:t>
            </a:r>
            <a:r>
              <a:rPr lang="en-GB" sz="2500" dirty="0" err="1" smtClean="0"/>
              <a:t>bol</a:t>
            </a:r>
            <a:r>
              <a:rPr lang="en-GB" sz="2500" dirty="0" smtClean="0"/>
              <a:t>/gam/pau</a:t>
            </a:r>
            <a:r>
              <a:rPr lang="en-GB" sz="2500" dirty="0"/>
              <a:t>	</a:t>
            </a:r>
          </a:p>
          <a:p>
            <a:pPr lvl="1"/>
            <a:r>
              <a:rPr lang="en-GB" sz="2500" dirty="0" err="1"/>
              <a:t>llygoden</a:t>
            </a:r>
            <a:r>
              <a:rPr lang="en-GB" sz="2500" dirty="0"/>
              <a:t>		</a:t>
            </a:r>
            <a:r>
              <a:rPr lang="en-GB" sz="2500" dirty="0" smtClean="0"/>
              <a:t>  </a:t>
            </a:r>
            <a:r>
              <a:rPr lang="en-GB" sz="2500" dirty="0" err="1" smtClean="0"/>
              <a:t>te</a:t>
            </a:r>
            <a:r>
              <a:rPr lang="en-GB" sz="2500" dirty="0" smtClean="0"/>
              <a:t>/le/du</a:t>
            </a:r>
            <a:endParaRPr lang="en-GB" sz="2500" dirty="0"/>
          </a:p>
          <a:p>
            <a:pPr lvl="1"/>
            <a:r>
              <a:rPr lang="en-GB" sz="2500" dirty="0" err="1"/>
              <a:t>cwn</a:t>
            </a:r>
            <a:r>
              <a:rPr lang="en-GB" sz="2500" dirty="0"/>
              <a:t>/</a:t>
            </a:r>
            <a:r>
              <a:rPr lang="en-GB" sz="2500" dirty="0" err="1"/>
              <a:t>ing</a:t>
            </a:r>
            <a:r>
              <a:rPr lang="en-GB" sz="2500" dirty="0"/>
              <a:t>/</a:t>
            </a:r>
            <a:r>
              <a:rPr lang="en-GB" sz="2500" dirty="0" err="1"/>
              <a:t>en</a:t>
            </a:r>
            <a:r>
              <a:rPr lang="en-GB" sz="2500" dirty="0"/>
              <a:t>	</a:t>
            </a:r>
            <a:r>
              <a:rPr lang="en-GB" sz="2500" dirty="0" smtClean="0"/>
              <a:t>  </a:t>
            </a:r>
            <a:r>
              <a:rPr lang="en-GB" sz="2500" dirty="0" err="1" smtClean="0"/>
              <a:t>ys</a:t>
            </a:r>
            <a:r>
              <a:rPr lang="en-GB" sz="2500" dirty="0" smtClean="0"/>
              <a:t>/</a:t>
            </a:r>
            <a:r>
              <a:rPr lang="en-GB" sz="2500" dirty="0" err="1" smtClean="0"/>
              <a:t>gwy</a:t>
            </a:r>
            <a:r>
              <a:rPr lang="en-GB" sz="2500" dirty="0" smtClean="0"/>
              <a:t>/</a:t>
            </a:r>
            <a:r>
              <a:rPr lang="en-GB" sz="2500" dirty="0" err="1" smtClean="0"/>
              <a:t>ddau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2378480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4214632"/>
              </p:ext>
            </p:extLst>
          </p:nvPr>
        </p:nvGraphicFramePr>
        <p:xfrm>
          <a:off x="2490652" y="465317"/>
          <a:ext cx="7182277" cy="4632960"/>
        </p:xfrm>
        <a:graphic>
          <a:graphicData uri="http://schemas.openxmlformats.org/drawingml/2006/table">
            <a:tbl>
              <a:tblPr firstRow="1" lastRow="1" bandRow="1">
                <a:tableStyleId>{BC89EF96-8CEA-46FF-86C4-4CE0E7609802}</a:tableStyleId>
              </a:tblPr>
              <a:tblGrid>
                <a:gridCol w="26059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881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881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8026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 smtClean="0"/>
                        <a:t>diwrnod</a:t>
                      </a:r>
                      <a:endParaRPr lang="en-GB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smtClean="0"/>
                        <a:t>dosbarth</a:t>
                      </a:r>
                      <a:endParaRPr lang="en-GB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smtClean="0"/>
                        <a:t>dyddiad</a:t>
                      </a:r>
                      <a:endParaRPr lang="en-GB" sz="32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8026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smtClean="0"/>
                        <a:t>plant</a:t>
                      </a:r>
                      <a:endParaRPr lang="en-GB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smtClean="0"/>
                        <a:t>gwers</a:t>
                      </a:r>
                      <a:endParaRPr lang="en-GB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smtClean="0"/>
                        <a:t>pump</a:t>
                      </a:r>
                      <a:endParaRPr lang="en-GB" sz="32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8026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smtClean="0"/>
                        <a:t>amser</a:t>
                      </a:r>
                      <a:endParaRPr lang="en-GB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 smtClean="0"/>
                        <a:t>chwarae</a:t>
                      </a:r>
                      <a:endParaRPr lang="en-GB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 smtClean="0"/>
                        <a:t>cinio</a:t>
                      </a:r>
                      <a:endParaRPr lang="en-GB" sz="32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8026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 smtClean="0"/>
                        <a:t>athro</a:t>
                      </a:r>
                      <a:endParaRPr lang="en-GB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 smtClean="0"/>
                        <a:t>athrawes</a:t>
                      </a:r>
                      <a:endParaRPr lang="en-GB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 smtClean="0"/>
                        <a:t>amserlen</a:t>
                      </a:r>
                      <a:endParaRPr lang="en-GB" sz="32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8026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 smtClean="0"/>
                        <a:t>gwasanaeth</a:t>
                      </a:r>
                      <a:endParaRPr lang="en-GB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 smtClean="0"/>
                        <a:t>iard</a:t>
                      </a:r>
                      <a:endParaRPr lang="en-GB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smtClean="0"/>
                        <a:t>dysgu</a:t>
                      </a:r>
                      <a:endParaRPr lang="en-GB" sz="32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8026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 smtClean="0"/>
                        <a:t>llythyren</a:t>
                      </a:r>
                      <a:endParaRPr lang="en-GB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smtClean="0"/>
                        <a:t>rhif</a:t>
                      </a:r>
                      <a:endParaRPr lang="en-GB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 smtClean="0"/>
                        <a:t>cynllunio</a:t>
                      </a:r>
                      <a:endParaRPr lang="en-GB" sz="32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4828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 smtClean="0"/>
                        <a:t>llyfr</a:t>
                      </a:r>
                      <a:endParaRPr lang="en-GB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 smtClean="0"/>
                        <a:t>rhieni</a:t>
                      </a:r>
                      <a:endParaRPr lang="en-GB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smtClean="0"/>
                        <a:t>bore</a:t>
                      </a:r>
                      <a:endParaRPr lang="en-GB" sz="32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8026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 smtClean="0"/>
                        <a:t>llun</a:t>
                      </a:r>
                      <a:endParaRPr lang="en-GB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smtClean="0"/>
                        <a:t>prynhawn</a:t>
                      </a:r>
                      <a:endParaRPr lang="en-GB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 smtClean="0"/>
                        <a:t>ffrindiau</a:t>
                      </a:r>
                      <a:endParaRPr lang="en-GB" sz="32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 rot="21227149">
            <a:off x="557349" y="809897"/>
            <a:ext cx="150658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Eich </a:t>
            </a:r>
            <a:r>
              <a:rPr lang="en-GB" sz="4000" dirty="0" err="1" smtClean="0"/>
              <a:t>Tro</a:t>
            </a:r>
            <a:r>
              <a:rPr lang="en-GB" sz="4000" dirty="0" smtClean="0"/>
              <a:t> Chi!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748023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ak5.picdn.net/shutterstock/videos/4219033/preview/stock-footage-mother-and-daughter-saying-goodbye-to-each-other-in-slow-motion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6756" y="1981200"/>
            <a:ext cx="5714997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2" descr="https://lh5.ggpht.com/6MLiVpX5kFD9q_cBg6GcEu-j2qi4ddyoIzx1QbWhW8fnrZ13p-S_7DJiELH-76G90TY=w300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4" descr="https://lh5.ggpht.com/6MLiVpX5kFD9q_cBg6GcEu-j2qi4ddyoIzx1QbWhW8fnrZ13p-S_7DJiELH-76G90TY=w300"/>
          <p:cNvSpPr>
            <a:spLocks noChangeAspect="1" noChangeArrowheads="1"/>
          </p:cNvSpPr>
          <p:nvPr/>
        </p:nvSpPr>
        <p:spPr bwMode="auto">
          <a:xfrm>
            <a:off x="1831975" y="79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6" descr="https://lh5.ggpht.com/6MLiVpX5kFD9q_cBg6GcEu-j2qi4ddyoIzx1QbWhW8fnrZ13p-S_7DJiELH-76G90TY=w300"/>
          <p:cNvSpPr>
            <a:spLocks noChangeAspect="1" noChangeArrowheads="1"/>
          </p:cNvSpPr>
          <p:nvPr/>
        </p:nvSpPr>
        <p:spPr bwMode="auto">
          <a:xfrm>
            <a:off x="1984375" y="1603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8" descr="https://lh5.ggpht.com/6MLiVpX5kFD9q_cBg6GcEu-j2qi4ddyoIzx1QbWhW8fnrZ13p-S_7DJiELH-76G90TY=w300"/>
          <p:cNvSpPr>
            <a:spLocks noChangeAspect="1" noChangeArrowheads="1"/>
          </p:cNvSpPr>
          <p:nvPr/>
        </p:nvSpPr>
        <p:spPr bwMode="auto">
          <a:xfrm>
            <a:off x="2136775" y="3127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Oval Callout 6"/>
          <p:cNvSpPr/>
          <p:nvPr/>
        </p:nvSpPr>
        <p:spPr bwMode="auto">
          <a:xfrm>
            <a:off x="3218155" y="312738"/>
            <a:ext cx="4419600" cy="1066800"/>
          </a:xfrm>
          <a:prstGeom prst="wedgeEllipseCallout">
            <a:avLst>
              <a:gd name="adj1" fmla="val 41052"/>
              <a:gd name="adj2" fmla="val 18666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6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Sh_ma</a:t>
            </a:r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</a:rPr>
              <a:t>_</a:t>
            </a:r>
            <a:r>
              <a:rPr lang="en-GB" sz="3200" b="1" dirty="0">
                <a:solidFill>
                  <a:schemeClr val="bg1"/>
                </a:solidFill>
                <a:latin typeface="Calibri" panose="020F0502020204030204" pitchFamily="34" charset="0"/>
              </a:rPr>
              <a:t>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223535C-6D0C-41FF-A59A-C317BACCB27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796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219200"/>
            <a:ext cx="4283075" cy="428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val Callout 6"/>
          <p:cNvSpPr/>
          <p:nvPr/>
        </p:nvSpPr>
        <p:spPr bwMode="auto">
          <a:xfrm>
            <a:off x="1944210" y="534879"/>
            <a:ext cx="3157121" cy="1066800"/>
          </a:xfrm>
          <a:prstGeom prst="wedgeEllipseCallout">
            <a:avLst>
              <a:gd name="adj1" fmla="val 124167"/>
              <a:gd name="adj2" fmla="val 65255"/>
            </a:avLst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4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Bo_e</a:t>
            </a:r>
            <a:r>
              <a:rPr lang="en-GB" sz="4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4000" b="1" dirty="0">
                <a:solidFill>
                  <a:schemeClr val="bg1"/>
                </a:solidFill>
                <a:latin typeface="Calibri" panose="020F0502020204030204" pitchFamily="34" charset="0"/>
              </a:rPr>
              <a:t>da</a:t>
            </a:r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</a:rPr>
              <a:t>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049FAAA-46BB-4381-9C0F-086EB0A9F3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pic>
        <p:nvPicPr>
          <p:cNvPr id="58370" name="Picture 2" descr="Image result for clock 9am">
            <a:extLst>
              <a:ext uri="{FF2B5EF4-FFF2-40B4-BE49-F238E27FC236}">
                <a16:creationId xmlns:a16="http://schemas.microsoft.com/office/drawing/2014/main" id="{6112A3AE-1018-4DB1-A5D3-1B69E13791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8308" y="2228295"/>
            <a:ext cx="2883023" cy="2883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530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everydaylife.globalpost.com/DM-Resize/photos.demandstudios.com/getty/article/97/118/87549766.jpg?w=600&amp;h=600&amp;keep_ratio=1&amp;webp=1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5208" y="1296140"/>
            <a:ext cx="2925454" cy="4384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al Callout 6"/>
          <p:cNvSpPr/>
          <p:nvPr/>
        </p:nvSpPr>
        <p:spPr bwMode="auto">
          <a:xfrm>
            <a:off x="2971801" y="401714"/>
            <a:ext cx="3429000" cy="1586884"/>
          </a:xfrm>
          <a:prstGeom prst="wedgeEllipseCallout">
            <a:avLst>
              <a:gd name="adj1" fmla="val 72925"/>
              <a:gd name="adj2" fmla="val 44130"/>
            </a:avLst>
          </a:prstGeom>
          <a:solidFill>
            <a:srgbClr val="CE32BB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4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Pryn</a:t>
            </a:r>
            <a:r>
              <a:rPr lang="en-GB" sz="4000" b="1" dirty="0">
                <a:solidFill>
                  <a:schemeClr val="bg1"/>
                </a:solidFill>
                <a:latin typeface="Calibri" panose="020F0502020204030204" pitchFamily="34" charset="0"/>
              </a:rPr>
              <a:t>_ _ _n da!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34A294-3FED-4024-9C93-DD72D8C65D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pic>
        <p:nvPicPr>
          <p:cNvPr id="57350" name="Picture 6" descr="Image result for clock midday">
            <a:extLst>
              <a:ext uri="{FF2B5EF4-FFF2-40B4-BE49-F238E27FC236}">
                <a16:creationId xmlns:a16="http://schemas.microsoft.com/office/drawing/2014/main" id="{B7681371-459F-4E35-90B6-4C6F6158D1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75" r="20646"/>
          <a:stretch/>
        </p:blipFill>
        <p:spPr bwMode="auto">
          <a:xfrm>
            <a:off x="2902999" y="2534954"/>
            <a:ext cx="2674635" cy="2598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0678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8FC7284-FD95-4219-8479-FEEB0AD194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pic>
        <p:nvPicPr>
          <p:cNvPr id="56322" name="Picture 2" descr="Image result for greeting teenager adult">
            <a:extLst>
              <a:ext uri="{FF2B5EF4-FFF2-40B4-BE49-F238E27FC236}">
                <a16:creationId xmlns:a16="http://schemas.microsoft.com/office/drawing/2014/main" id="{1100B550-492D-4A98-8C7B-F3051B95B4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256" y="1299430"/>
            <a:ext cx="485775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al Callout 6"/>
          <p:cNvSpPr/>
          <p:nvPr/>
        </p:nvSpPr>
        <p:spPr bwMode="auto">
          <a:xfrm>
            <a:off x="2587103" y="128212"/>
            <a:ext cx="3886200" cy="1606858"/>
          </a:xfrm>
          <a:prstGeom prst="wedgeEllipseCallout">
            <a:avLst>
              <a:gd name="adj1" fmla="val 93735"/>
              <a:gd name="adj2" fmla="val 75439"/>
            </a:avLst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4000" b="1" dirty="0">
                <a:solidFill>
                  <a:schemeClr val="bg1"/>
                </a:solidFill>
                <a:latin typeface="Calibri" panose="020F0502020204030204" pitchFamily="34" charset="0"/>
              </a:rPr>
              <a:t>N_ _</a:t>
            </a:r>
            <a:r>
              <a:rPr lang="en-GB" sz="4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waith</a:t>
            </a:r>
            <a:r>
              <a:rPr lang="en-GB" sz="4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4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dd</a:t>
            </a:r>
            <a:r>
              <a:rPr lang="en-GB" sz="4000" b="1" dirty="0">
                <a:solidFill>
                  <a:schemeClr val="bg1"/>
                </a:solidFill>
                <a:latin typeface="Calibri" panose="020F0502020204030204" pitchFamily="34" charset="0"/>
              </a:rPr>
              <a:t>_!</a:t>
            </a:r>
          </a:p>
        </p:txBody>
      </p:sp>
      <p:pic>
        <p:nvPicPr>
          <p:cNvPr id="56324" name="Picture 4" descr="Image result for clock 6pm">
            <a:extLst>
              <a:ext uri="{FF2B5EF4-FFF2-40B4-BE49-F238E27FC236}">
                <a16:creationId xmlns:a16="http://schemas.microsoft.com/office/drawing/2014/main" id="{2B5CE4AB-5E42-43E3-B04C-0A3C8A977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9343" y="2355080"/>
            <a:ext cx="2896340" cy="2896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875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219200"/>
            <a:ext cx="4283075" cy="428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val Callout 6"/>
          <p:cNvSpPr/>
          <p:nvPr/>
        </p:nvSpPr>
        <p:spPr bwMode="auto">
          <a:xfrm>
            <a:off x="1882066" y="534879"/>
            <a:ext cx="3219265" cy="1125246"/>
          </a:xfrm>
          <a:prstGeom prst="wedgeEllipseCallout">
            <a:avLst>
              <a:gd name="adj1" fmla="val 124167"/>
              <a:gd name="adj2" fmla="val 65255"/>
            </a:avLst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4000" b="1" dirty="0">
                <a:solidFill>
                  <a:schemeClr val="bg1"/>
                </a:solidFill>
                <a:latin typeface="Calibri" panose="020F0502020204030204" pitchFamily="34" charset="0"/>
              </a:rPr>
              <a:t>B_ _ _</a:t>
            </a:r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4000" b="1" dirty="0">
                <a:solidFill>
                  <a:schemeClr val="bg1"/>
                </a:solidFill>
                <a:latin typeface="Calibri" panose="020F0502020204030204" pitchFamily="34" charset="0"/>
              </a:rPr>
              <a:t>da</a:t>
            </a:r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</a:rPr>
              <a:t>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049FAAA-46BB-4381-9C0F-086EB0A9F3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pic>
        <p:nvPicPr>
          <p:cNvPr id="58370" name="Picture 2" descr="Image result for clock 9am">
            <a:extLst>
              <a:ext uri="{FF2B5EF4-FFF2-40B4-BE49-F238E27FC236}">
                <a16:creationId xmlns:a16="http://schemas.microsoft.com/office/drawing/2014/main" id="{6112A3AE-1018-4DB1-A5D3-1B69E13791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8308" y="2228295"/>
            <a:ext cx="2883023" cy="2883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0456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8FC7284-FD95-4219-8479-FEEB0AD194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pic>
        <p:nvPicPr>
          <p:cNvPr id="56322" name="Picture 2" descr="Image result for greeting teenager adult">
            <a:extLst>
              <a:ext uri="{FF2B5EF4-FFF2-40B4-BE49-F238E27FC236}">
                <a16:creationId xmlns:a16="http://schemas.microsoft.com/office/drawing/2014/main" id="{1100B550-492D-4A98-8C7B-F3051B95B4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2298" y="1299430"/>
            <a:ext cx="485775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al Callout 6"/>
          <p:cNvSpPr/>
          <p:nvPr/>
        </p:nvSpPr>
        <p:spPr bwMode="auto">
          <a:xfrm>
            <a:off x="2729145" y="128212"/>
            <a:ext cx="3886200" cy="1606858"/>
          </a:xfrm>
          <a:prstGeom prst="wedgeEllipseCallout">
            <a:avLst>
              <a:gd name="adj1" fmla="val 93735"/>
              <a:gd name="adj2" fmla="val 75439"/>
            </a:avLst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4000" b="1" dirty="0">
                <a:solidFill>
                  <a:schemeClr val="bg1"/>
                </a:solidFill>
                <a:latin typeface="Calibri" panose="020F0502020204030204" pitchFamily="34" charset="0"/>
              </a:rPr>
              <a:t>Nos_ _ _ __ </a:t>
            </a:r>
            <a:r>
              <a:rPr lang="en-GB" sz="4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dda</a:t>
            </a:r>
            <a:r>
              <a:rPr lang="en-GB" sz="4000" b="1" dirty="0">
                <a:solidFill>
                  <a:schemeClr val="bg1"/>
                </a:solidFill>
                <a:latin typeface="Calibri" panose="020F0502020204030204" pitchFamily="34" charset="0"/>
              </a:rPr>
              <a:t>!</a:t>
            </a:r>
          </a:p>
        </p:txBody>
      </p:sp>
      <p:pic>
        <p:nvPicPr>
          <p:cNvPr id="56324" name="Picture 4" descr="Image result for clock 6pm">
            <a:extLst>
              <a:ext uri="{FF2B5EF4-FFF2-40B4-BE49-F238E27FC236}">
                <a16:creationId xmlns:a16="http://schemas.microsoft.com/office/drawing/2014/main" id="{2B5CE4AB-5E42-43E3-B04C-0A3C8A977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1385" y="2355080"/>
            <a:ext cx="2896340" cy="2896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028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ak5.picdn.net/shutterstock/videos/4219033/preview/stock-footage-mother-and-daughter-saying-goodbye-to-each-other-in-slow-motion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8798" y="1981200"/>
            <a:ext cx="5714997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2" descr="https://lh5.ggpht.com/6MLiVpX5kFD9q_cBg6GcEu-j2qi4ddyoIzx1QbWhW8fnrZ13p-S_7DJiELH-76G90TY=w300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4" descr="https://lh5.ggpht.com/6MLiVpX5kFD9q_cBg6GcEu-j2qi4ddyoIzx1QbWhW8fnrZ13p-S_7DJiELH-76G90TY=w300"/>
          <p:cNvSpPr>
            <a:spLocks noChangeAspect="1" noChangeArrowheads="1"/>
          </p:cNvSpPr>
          <p:nvPr/>
        </p:nvSpPr>
        <p:spPr bwMode="auto">
          <a:xfrm>
            <a:off x="1831975" y="79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6" descr="https://lh5.ggpht.com/6MLiVpX5kFD9q_cBg6GcEu-j2qi4ddyoIzx1QbWhW8fnrZ13p-S_7DJiELH-76G90TY=w300"/>
          <p:cNvSpPr>
            <a:spLocks noChangeAspect="1" noChangeArrowheads="1"/>
          </p:cNvSpPr>
          <p:nvPr/>
        </p:nvSpPr>
        <p:spPr bwMode="auto">
          <a:xfrm>
            <a:off x="1984375" y="1603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8" descr="https://lh5.ggpht.com/6MLiVpX5kFD9q_cBg6GcEu-j2qi4ddyoIzx1QbWhW8fnrZ13p-S_7DJiELH-76G90TY=w300"/>
          <p:cNvSpPr>
            <a:spLocks noChangeAspect="1" noChangeArrowheads="1"/>
          </p:cNvSpPr>
          <p:nvPr/>
        </p:nvSpPr>
        <p:spPr bwMode="auto">
          <a:xfrm>
            <a:off x="2136775" y="3127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Oval Callout 6"/>
          <p:cNvSpPr/>
          <p:nvPr/>
        </p:nvSpPr>
        <p:spPr bwMode="auto">
          <a:xfrm>
            <a:off x="3360197" y="312738"/>
            <a:ext cx="4419600" cy="1066800"/>
          </a:xfrm>
          <a:prstGeom prst="wedgeEllipseCallout">
            <a:avLst>
              <a:gd name="adj1" fmla="val 41052"/>
              <a:gd name="adj2" fmla="val 18666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6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Sh</a:t>
            </a:r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</a:rPr>
              <a:t>_ _ _ _</a:t>
            </a:r>
            <a:r>
              <a:rPr lang="en-GB" sz="3200" b="1" dirty="0">
                <a:solidFill>
                  <a:schemeClr val="bg1"/>
                </a:solidFill>
                <a:latin typeface="Calibri" panose="020F0502020204030204" pitchFamily="34" charset="0"/>
              </a:rPr>
              <a:t>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223535C-6D0C-41FF-A59A-C317BACCB27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233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219200"/>
            <a:ext cx="4283075" cy="428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val Callout 6"/>
          <p:cNvSpPr/>
          <p:nvPr/>
        </p:nvSpPr>
        <p:spPr bwMode="auto">
          <a:xfrm>
            <a:off x="1660124" y="534879"/>
            <a:ext cx="3441207" cy="1066800"/>
          </a:xfrm>
          <a:prstGeom prst="wedgeEllipseCallout">
            <a:avLst>
              <a:gd name="adj1" fmla="val 124167"/>
              <a:gd name="adj2" fmla="val 65255"/>
            </a:avLst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4000" b="1" dirty="0">
                <a:solidFill>
                  <a:schemeClr val="bg1"/>
                </a:solidFill>
                <a:latin typeface="Calibri" panose="020F0502020204030204" pitchFamily="34" charset="0"/>
              </a:rPr>
              <a:t>B_ _ _ </a:t>
            </a:r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4000" b="1" dirty="0">
                <a:solidFill>
                  <a:schemeClr val="bg1"/>
                </a:solidFill>
                <a:latin typeface="Calibri" panose="020F0502020204030204" pitchFamily="34" charset="0"/>
              </a:rPr>
              <a:t>d_</a:t>
            </a:r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</a:rPr>
              <a:t>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049FAAA-46BB-4381-9C0F-086EB0A9F3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pic>
        <p:nvPicPr>
          <p:cNvPr id="58370" name="Picture 2" descr="Image result for clock 9am">
            <a:extLst>
              <a:ext uri="{FF2B5EF4-FFF2-40B4-BE49-F238E27FC236}">
                <a16:creationId xmlns:a16="http://schemas.microsoft.com/office/drawing/2014/main" id="{6112A3AE-1018-4DB1-A5D3-1B69E13791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8308" y="2228295"/>
            <a:ext cx="2883023" cy="2883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815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everydaylife.globalpost.com/DM-Resize/photos.demandstudios.com/getty/article/97/118/87549766.jpg?w=600&amp;h=600&amp;keep_ratio=1&amp;webp=1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2863" y="1296140"/>
            <a:ext cx="2925454" cy="4384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al Callout 6"/>
          <p:cNvSpPr/>
          <p:nvPr/>
        </p:nvSpPr>
        <p:spPr bwMode="auto">
          <a:xfrm>
            <a:off x="2627792" y="401714"/>
            <a:ext cx="3870664" cy="1586884"/>
          </a:xfrm>
          <a:prstGeom prst="wedgeEllipseCallout">
            <a:avLst>
              <a:gd name="adj1" fmla="val 72925"/>
              <a:gd name="adj2" fmla="val 44130"/>
            </a:avLst>
          </a:prstGeom>
          <a:solidFill>
            <a:srgbClr val="CE32BB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4000" b="1" dirty="0">
                <a:solidFill>
                  <a:schemeClr val="bg1"/>
                </a:solidFill>
                <a:latin typeface="Calibri" panose="020F0502020204030204" pitchFamily="34" charset="0"/>
              </a:rPr>
              <a:t>P_ _ n_ _ _n d_!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34A294-3FED-4024-9C93-DD72D8C65D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pic>
        <p:nvPicPr>
          <p:cNvPr id="57350" name="Picture 6" descr="Image result for clock midday">
            <a:extLst>
              <a:ext uri="{FF2B5EF4-FFF2-40B4-BE49-F238E27FC236}">
                <a16:creationId xmlns:a16="http://schemas.microsoft.com/office/drawing/2014/main" id="{B7681371-459F-4E35-90B6-4C6F6158D1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75" r="20646"/>
          <a:stretch/>
        </p:blipFill>
        <p:spPr bwMode="auto">
          <a:xfrm>
            <a:off x="3000654" y="2534954"/>
            <a:ext cx="2674635" cy="2598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7914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8FC7284-FD95-4219-8479-FEEB0AD194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pic>
        <p:nvPicPr>
          <p:cNvPr id="56322" name="Picture 2" descr="Image result for greeting teenager adult">
            <a:extLst>
              <a:ext uri="{FF2B5EF4-FFF2-40B4-BE49-F238E27FC236}">
                <a16:creationId xmlns:a16="http://schemas.microsoft.com/office/drawing/2014/main" id="{1100B550-492D-4A98-8C7B-F3051B95B4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5465" y="1299430"/>
            <a:ext cx="485775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al Callout 6"/>
          <p:cNvSpPr/>
          <p:nvPr/>
        </p:nvSpPr>
        <p:spPr bwMode="auto">
          <a:xfrm>
            <a:off x="2743203" y="128212"/>
            <a:ext cx="4005309" cy="1606858"/>
          </a:xfrm>
          <a:prstGeom prst="wedgeEllipseCallout">
            <a:avLst>
              <a:gd name="adj1" fmla="val 93735"/>
              <a:gd name="adj2" fmla="val 75439"/>
            </a:avLst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4000" b="1" dirty="0">
                <a:solidFill>
                  <a:schemeClr val="bg1"/>
                </a:solidFill>
                <a:latin typeface="Calibri" panose="020F0502020204030204" pitchFamily="34" charset="0"/>
              </a:rPr>
              <a:t>N_ _w_ _ __ </a:t>
            </a:r>
            <a:r>
              <a:rPr lang="en-GB" sz="4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dd</a:t>
            </a:r>
            <a:r>
              <a:rPr lang="en-GB" sz="4000" b="1" dirty="0">
                <a:solidFill>
                  <a:schemeClr val="bg1"/>
                </a:solidFill>
                <a:latin typeface="Calibri" panose="020F0502020204030204" pitchFamily="34" charset="0"/>
              </a:rPr>
              <a:t>_!</a:t>
            </a:r>
          </a:p>
        </p:txBody>
      </p:sp>
      <p:pic>
        <p:nvPicPr>
          <p:cNvPr id="56324" name="Picture 4" descr="Image result for clock 6pm">
            <a:extLst>
              <a:ext uri="{FF2B5EF4-FFF2-40B4-BE49-F238E27FC236}">
                <a16:creationId xmlns:a16="http://schemas.microsoft.com/office/drawing/2014/main" id="{2B5CE4AB-5E42-43E3-B04C-0A3C8A977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4552" y="2355080"/>
            <a:ext cx="2896340" cy="2896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9855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everydaylife.globalpost.com/DM-Resize/photos.demandstudios.com/getty/article/97/118/87549766.jpg?w=600&amp;h=600&amp;keep_ratio=1&amp;webp=1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7149" y="1296140"/>
            <a:ext cx="2925454" cy="4384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al Callout 6"/>
          <p:cNvSpPr/>
          <p:nvPr/>
        </p:nvSpPr>
        <p:spPr bwMode="auto">
          <a:xfrm>
            <a:off x="2450237" y="401714"/>
            <a:ext cx="4172505" cy="1586884"/>
          </a:xfrm>
          <a:prstGeom prst="wedgeEllipseCallout">
            <a:avLst>
              <a:gd name="adj1" fmla="val 72925"/>
              <a:gd name="adj2" fmla="val 44130"/>
            </a:avLst>
          </a:prstGeom>
          <a:solidFill>
            <a:srgbClr val="CE32BB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4000" b="1" dirty="0">
                <a:solidFill>
                  <a:schemeClr val="bg1"/>
                </a:solidFill>
                <a:latin typeface="Calibri" panose="020F0502020204030204" pitchFamily="34" charset="0"/>
              </a:rPr>
              <a:t>P_ _ _ _ _ _ _ d_!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34A294-3FED-4024-9C93-DD72D8C65D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pic>
        <p:nvPicPr>
          <p:cNvPr id="57350" name="Picture 6" descr="Image result for clock midday">
            <a:extLst>
              <a:ext uri="{FF2B5EF4-FFF2-40B4-BE49-F238E27FC236}">
                <a16:creationId xmlns:a16="http://schemas.microsoft.com/office/drawing/2014/main" id="{B7681371-459F-4E35-90B6-4C6F6158D1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75" r="20646"/>
          <a:stretch/>
        </p:blipFill>
        <p:spPr bwMode="auto">
          <a:xfrm>
            <a:off x="3124940" y="2534954"/>
            <a:ext cx="2674635" cy="2598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5614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823EE684-07E2-49AD-9CA7-AD8498133B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pic>
        <p:nvPicPr>
          <p:cNvPr id="17" name="Picture 16" descr="Sesiwn 2 - PowerPoint">
            <a:extLst>
              <a:ext uri="{FF2B5EF4-FFF2-40B4-BE49-F238E27FC236}">
                <a16:creationId xmlns:a16="http://schemas.microsoft.com/office/drawing/2014/main" id="{3127A0D4-3BDC-4754-852C-F09E0F9E8EB6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64" t="17977" r="19732" b="21390"/>
          <a:stretch/>
        </p:blipFill>
        <p:spPr bwMode="auto">
          <a:xfrm>
            <a:off x="1088995" y="106537"/>
            <a:ext cx="4717002" cy="28497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Rounded Rectangle 6"/>
          <p:cNvSpPr/>
          <p:nvPr/>
        </p:nvSpPr>
        <p:spPr bwMode="auto">
          <a:xfrm>
            <a:off x="2672918" y="332682"/>
            <a:ext cx="990600" cy="304800"/>
          </a:xfrm>
          <a:prstGeom prst="roundRect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>
              <a:latin typeface="Arial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219200" y="187928"/>
            <a:ext cx="30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</a:t>
            </a:r>
          </a:p>
        </p:txBody>
      </p:sp>
      <p:pic>
        <p:nvPicPr>
          <p:cNvPr id="20" name="Picture 19" descr="Sesiwn 2 - PowerPoint">
            <a:extLst>
              <a:ext uri="{FF2B5EF4-FFF2-40B4-BE49-F238E27FC236}">
                <a16:creationId xmlns:a16="http://schemas.microsoft.com/office/drawing/2014/main" id="{92664D90-21BD-4643-AF9D-6B16B1197C79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56" t="17672" r="29537" b="21694"/>
          <a:stretch/>
        </p:blipFill>
        <p:spPr bwMode="auto">
          <a:xfrm>
            <a:off x="1088995" y="3064291"/>
            <a:ext cx="4717002" cy="270619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Rounded Rectangle 8"/>
          <p:cNvSpPr/>
          <p:nvPr/>
        </p:nvSpPr>
        <p:spPr bwMode="auto">
          <a:xfrm>
            <a:off x="2020446" y="3381820"/>
            <a:ext cx="1140003" cy="479965"/>
          </a:xfrm>
          <a:prstGeom prst="roundRect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>
              <a:latin typeface="Arial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219200" y="3125293"/>
            <a:ext cx="30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</a:t>
            </a:r>
          </a:p>
        </p:txBody>
      </p:sp>
      <p:pic>
        <p:nvPicPr>
          <p:cNvPr id="21" name="Picture 20" descr="Sesiwn 2 - PowerPoint">
            <a:extLst>
              <a:ext uri="{FF2B5EF4-FFF2-40B4-BE49-F238E27FC236}">
                <a16:creationId xmlns:a16="http://schemas.microsoft.com/office/drawing/2014/main" id="{C6EA609D-C7BE-4127-86D8-697C538C6FA9}"/>
              </a:ext>
            </a:extLst>
          </p:cNvPr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69" t="18891" r="25549" b="22304"/>
          <a:stretch/>
        </p:blipFill>
        <p:spPr bwMode="auto">
          <a:xfrm>
            <a:off x="6095999" y="106537"/>
            <a:ext cx="4725881" cy="28497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Rounded Rectangle 7"/>
          <p:cNvSpPr/>
          <p:nvPr/>
        </p:nvSpPr>
        <p:spPr bwMode="auto">
          <a:xfrm>
            <a:off x="6511586" y="404860"/>
            <a:ext cx="1114331" cy="30480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>
              <a:latin typeface="Arial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0385394" y="106537"/>
            <a:ext cx="30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</a:t>
            </a:r>
          </a:p>
        </p:txBody>
      </p:sp>
      <p:pic>
        <p:nvPicPr>
          <p:cNvPr id="22" name="Picture 21" descr="Sesiwn 2 - PowerPoint">
            <a:extLst>
              <a:ext uri="{FF2B5EF4-FFF2-40B4-BE49-F238E27FC236}">
                <a16:creationId xmlns:a16="http://schemas.microsoft.com/office/drawing/2014/main" id="{66F8EB56-A96B-4278-A18D-187C1C86BAFE}"/>
              </a:ext>
            </a:extLst>
          </p:cNvPr>
          <p:cNvPicPr/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53" t="16758" r="23056" b="20475"/>
          <a:stretch/>
        </p:blipFill>
        <p:spPr bwMode="auto">
          <a:xfrm>
            <a:off x="6095999" y="3057211"/>
            <a:ext cx="4725881" cy="271327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0" name="Rounded Rectangle 9"/>
          <p:cNvSpPr/>
          <p:nvPr/>
        </p:nvSpPr>
        <p:spPr bwMode="auto">
          <a:xfrm>
            <a:off x="6628292" y="3288097"/>
            <a:ext cx="1143000" cy="460669"/>
          </a:xfrm>
          <a:prstGeom prst="roundRect">
            <a:avLst/>
          </a:prstGeom>
          <a:solidFill>
            <a:srgbClr val="92D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>
              <a:latin typeface="Arial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385394" y="3125293"/>
            <a:ext cx="30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568710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8" grpId="0" animBg="1"/>
      <p:bldP spid="10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Image result for waving goodbye">
            <a:extLst>
              <a:ext uri="{FF2B5EF4-FFF2-40B4-BE49-F238E27FC236}">
                <a16:creationId xmlns:a16="http://schemas.microsoft.com/office/drawing/2014/main" id="{F2ACF993-0ED5-41B2-AACE-2E9D2E2FAE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206997"/>
            <a:ext cx="3778188" cy="5667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al Callout 6"/>
          <p:cNvSpPr/>
          <p:nvPr/>
        </p:nvSpPr>
        <p:spPr bwMode="auto">
          <a:xfrm>
            <a:off x="1676400" y="914400"/>
            <a:ext cx="3429000" cy="1066800"/>
          </a:xfrm>
          <a:prstGeom prst="wedgeEllipseCallout">
            <a:avLst>
              <a:gd name="adj1" fmla="val 76495"/>
              <a:gd name="adj2" fmla="val 63375"/>
            </a:avLst>
          </a:prstGeom>
          <a:solidFill>
            <a:srgbClr val="EC7728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6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Hwyl</a:t>
            </a:r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fawr</a:t>
            </a:r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</a:rPr>
              <a:t>!</a:t>
            </a:r>
          </a:p>
        </p:txBody>
      </p:sp>
      <p:sp>
        <p:nvSpPr>
          <p:cNvPr id="5" name="Oval Callout 4"/>
          <p:cNvSpPr/>
          <p:nvPr/>
        </p:nvSpPr>
        <p:spPr bwMode="auto">
          <a:xfrm>
            <a:off x="7162800" y="3657600"/>
            <a:ext cx="3381748" cy="1066800"/>
          </a:xfrm>
          <a:prstGeom prst="wedgeEllipseCallout">
            <a:avLst>
              <a:gd name="adj1" fmla="val -54290"/>
              <a:gd name="adj2" fmla="val -160843"/>
            </a:avLst>
          </a:prstGeom>
          <a:solidFill>
            <a:srgbClr val="7030A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</a:rPr>
              <a:t>Da </a:t>
            </a:r>
            <a:r>
              <a:rPr lang="en-GB" sz="36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boch</a:t>
            </a:r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</a:rPr>
              <a:t>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02B0B30-054E-46C6-8357-5F1E8D9DCF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263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Image result for waving goodbye">
            <a:extLst>
              <a:ext uri="{FF2B5EF4-FFF2-40B4-BE49-F238E27FC236}">
                <a16:creationId xmlns:a16="http://schemas.microsoft.com/office/drawing/2014/main" id="{F2ACF993-0ED5-41B2-AACE-2E9D2E2FAE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206997"/>
            <a:ext cx="3778188" cy="5667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al Callout 6"/>
          <p:cNvSpPr/>
          <p:nvPr/>
        </p:nvSpPr>
        <p:spPr bwMode="auto">
          <a:xfrm>
            <a:off x="1676400" y="914400"/>
            <a:ext cx="3429000" cy="1066800"/>
          </a:xfrm>
          <a:prstGeom prst="wedgeEllipseCallout">
            <a:avLst>
              <a:gd name="adj1" fmla="val 76495"/>
              <a:gd name="adj2" fmla="val 63375"/>
            </a:avLst>
          </a:prstGeom>
          <a:solidFill>
            <a:srgbClr val="EC7728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</a:rPr>
              <a:t>H_ _l </a:t>
            </a:r>
            <a:r>
              <a:rPr lang="en-GB" sz="36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fawr</a:t>
            </a:r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</a:rPr>
              <a:t>!</a:t>
            </a:r>
          </a:p>
        </p:txBody>
      </p:sp>
      <p:sp>
        <p:nvSpPr>
          <p:cNvPr id="5" name="Oval Callout 4"/>
          <p:cNvSpPr/>
          <p:nvPr/>
        </p:nvSpPr>
        <p:spPr bwMode="auto">
          <a:xfrm>
            <a:off x="7162800" y="3657600"/>
            <a:ext cx="3381748" cy="1066800"/>
          </a:xfrm>
          <a:prstGeom prst="wedgeEllipseCallout">
            <a:avLst>
              <a:gd name="adj1" fmla="val -54290"/>
              <a:gd name="adj2" fmla="val -160843"/>
            </a:avLst>
          </a:prstGeom>
          <a:solidFill>
            <a:srgbClr val="7030A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</a:rPr>
              <a:t>Da b_ __!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02B0B30-054E-46C6-8357-5F1E8D9DCF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764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Image result for waving goodbye">
            <a:extLst>
              <a:ext uri="{FF2B5EF4-FFF2-40B4-BE49-F238E27FC236}">
                <a16:creationId xmlns:a16="http://schemas.microsoft.com/office/drawing/2014/main" id="{F2ACF993-0ED5-41B2-AACE-2E9D2E2FAE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206997"/>
            <a:ext cx="3778188" cy="5667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al Callout 6"/>
          <p:cNvSpPr/>
          <p:nvPr/>
        </p:nvSpPr>
        <p:spPr bwMode="auto">
          <a:xfrm>
            <a:off x="1562470" y="914400"/>
            <a:ext cx="3542930" cy="1066800"/>
          </a:xfrm>
          <a:prstGeom prst="wedgeEllipseCallout">
            <a:avLst>
              <a:gd name="adj1" fmla="val 76495"/>
              <a:gd name="adj2" fmla="val 63375"/>
            </a:avLst>
          </a:prstGeom>
          <a:solidFill>
            <a:srgbClr val="EC7728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</a:rPr>
              <a:t>_ _ </a:t>
            </a:r>
            <a:r>
              <a:rPr lang="en-GB" sz="36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yl</a:t>
            </a:r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</a:rPr>
              <a:t> f_ _ _!</a:t>
            </a:r>
          </a:p>
        </p:txBody>
      </p:sp>
      <p:sp>
        <p:nvSpPr>
          <p:cNvPr id="5" name="Oval Callout 4"/>
          <p:cNvSpPr/>
          <p:nvPr/>
        </p:nvSpPr>
        <p:spPr bwMode="auto">
          <a:xfrm>
            <a:off x="7162800" y="3657600"/>
            <a:ext cx="3381748" cy="1066800"/>
          </a:xfrm>
          <a:prstGeom prst="wedgeEllipseCallout">
            <a:avLst>
              <a:gd name="adj1" fmla="val -54290"/>
              <a:gd name="adj2" fmla="val -160843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</a:rPr>
              <a:t>D_   _ _</a:t>
            </a:r>
            <a:r>
              <a:rPr lang="en-GB" sz="36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ch</a:t>
            </a:r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</a:rPr>
              <a:t>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02B0B30-054E-46C6-8357-5F1E8D9DCF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980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creen Clipping">
            <a:extLst>
              <a:ext uri="{FF2B5EF4-FFF2-40B4-BE49-F238E27FC236}">
                <a16:creationId xmlns:a16="http://schemas.microsoft.com/office/drawing/2014/main" id="{55211863-517C-4838-A279-B6533F3F2EDE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5765" y="3222902"/>
            <a:ext cx="3298375" cy="218372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BC76E7-79F0-4C28-AF28-C0377BB27F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CYFARCH DOSBARTH – GREETING A CLASS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02066-C677-494C-8EC7-CD6DDFCDC2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8" y="1605390"/>
            <a:ext cx="9655208" cy="4351338"/>
          </a:xfrm>
        </p:spPr>
        <p:txBody>
          <a:bodyPr>
            <a:normAutofit/>
          </a:bodyPr>
          <a:lstStyle/>
          <a:p>
            <a:r>
              <a:rPr lang="cy-GB" sz="3500" dirty="0"/>
              <a:t>Good morning, </a:t>
            </a:r>
            <a:r>
              <a:rPr lang="cy-GB" sz="35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everyone</a:t>
            </a:r>
            <a:r>
              <a:rPr lang="cy-GB" sz="3500" dirty="0"/>
              <a:t> =&gt; Bore da, </a:t>
            </a:r>
            <a:r>
              <a:rPr lang="cy-GB" sz="35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bawb</a:t>
            </a:r>
          </a:p>
          <a:p>
            <a:r>
              <a:rPr lang="cy-GB" sz="3500" dirty="0"/>
              <a:t>Goodbye, </a:t>
            </a:r>
            <a:r>
              <a:rPr lang="cy-GB" sz="35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Year</a:t>
            </a:r>
            <a:r>
              <a:rPr lang="cy-GB" sz="3500" dirty="0"/>
              <a:t> </a:t>
            </a:r>
            <a:r>
              <a:rPr lang="cy-GB" sz="35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Seven</a:t>
            </a:r>
            <a:r>
              <a:rPr lang="cy-GB" sz="3500" dirty="0"/>
              <a:t> =&gt; Hwyl fawr, </a:t>
            </a:r>
            <a:r>
              <a:rPr lang="cy-GB" sz="35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Blwyddyn</a:t>
            </a:r>
            <a:r>
              <a:rPr lang="cy-GB" sz="3500" dirty="0"/>
              <a:t> </a:t>
            </a:r>
            <a:r>
              <a:rPr lang="cy-GB" sz="35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Saith</a:t>
            </a:r>
            <a:endParaRPr lang="en-GB" sz="35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F8FCA9-A9BB-4175-8967-142EB128D6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pic>
        <p:nvPicPr>
          <p:cNvPr id="10" name="Picture 9" descr="Screen Clipping">
            <a:extLst>
              <a:ext uri="{FF2B5EF4-FFF2-40B4-BE49-F238E27FC236}">
                <a16:creationId xmlns:a16="http://schemas.microsoft.com/office/drawing/2014/main" id="{BB2DFA1B-0BD4-4131-A725-6AE6C7F2F818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1333" y="3208757"/>
            <a:ext cx="3298375" cy="218372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8" descr="Screen Clipping">
            <a:extLst>
              <a:ext uri="{FF2B5EF4-FFF2-40B4-BE49-F238E27FC236}">
                <a16:creationId xmlns:a16="http://schemas.microsoft.com/office/drawing/2014/main" id="{01AB3B0E-1EA8-4E11-ABA5-8755568A6C5E}"/>
              </a:ext>
            </a:extLst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6900" y="3201681"/>
            <a:ext cx="3298375" cy="218372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Picture 10" descr="Screen Clipping">
            <a:extLst>
              <a:ext uri="{FF2B5EF4-FFF2-40B4-BE49-F238E27FC236}">
                <a16:creationId xmlns:a16="http://schemas.microsoft.com/office/drawing/2014/main" id="{06C32D3F-DB2F-4D80-A51C-1E9ACFB976A6}"/>
              </a:ext>
            </a:extLst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1334" y="3194611"/>
            <a:ext cx="3298374" cy="218372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5" descr="Screen Clipping">
            <a:extLst>
              <a:ext uri="{FF2B5EF4-FFF2-40B4-BE49-F238E27FC236}">
                <a16:creationId xmlns:a16="http://schemas.microsoft.com/office/drawing/2014/main" id="{AB0F31E1-ED8F-46E0-A380-850D056331BA}"/>
              </a:ext>
            </a:extLst>
          </p:cNvPr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5767" y="3208759"/>
            <a:ext cx="3298374" cy="218372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 descr="Screen Clipping">
            <a:extLst>
              <a:ext uri="{FF2B5EF4-FFF2-40B4-BE49-F238E27FC236}">
                <a16:creationId xmlns:a16="http://schemas.microsoft.com/office/drawing/2014/main" id="{AF31850E-B3C3-4032-9E47-794D4C057E3F}"/>
              </a:ext>
            </a:extLst>
          </p:cNvPr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5766" y="3222900"/>
            <a:ext cx="3298374" cy="218372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829332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1402" y="210730"/>
            <a:ext cx="2085109" cy="1293028"/>
          </a:xfrm>
        </p:spPr>
        <p:txBody>
          <a:bodyPr/>
          <a:lstStyle/>
          <a:p>
            <a:r>
              <a:rPr lang="en-US" dirty="0" err="1"/>
              <a:t>Ti</a:t>
            </a:r>
            <a:r>
              <a:rPr lang="en-US" dirty="0"/>
              <a:t> / Chi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4564" y="1690793"/>
            <a:ext cx="7942119" cy="382184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3200" b="1" dirty="0" err="1">
                <a:solidFill>
                  <a:srgbClr val="0070C0"/>
                </a:solidFill>
              </a:rPr>
              <a:t>Ti</a:t>
            </a:r>
            <a:r>
              <a:rPr lang="en-US" sz="3200" dirty="0"/>
              <a:t>			One person</a:t>
            </a:r>
          </a:p>
          <a:p>
            <a:pPr marL="0" indent="0">
              <a:buNone/>
            </a:pPr>
            <a:r>
              <a:rPr lang="en-US" sz="3200" dirty="0"/>
              <a:t>			Someone you know well</a:t>
            </a:r>
          </a:p>
          <a:p>
            <a:pPr marL="0" indent="0">
              <a:buNone/>
            </a:pPr>
            <a:r>
              <a:rPr lang="en-US" sz="3200" dirty="0"/>
              <a:t>			A child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3200" b="1" dirty="0">
                <a:solidFill>
                  <a:srgbClr val="0070C0"/>
                </a:solidFill>
              </a:rPr>
              <a:t>Chi</a:t>
            </a:r>
            <a:r>
              <a:rPr lang="en-US" sz="3200" dirty="0"/>
              <a:t>		</a:t>
            </a:r>
            <a:r>
              <a:rPr lang="en-US" sz="3200" dirty="0" smtClean="0"/>
              <a:t>A </a:t>
            </a:r>
            <a:r>
              <a:rPr lang="en-US" sz="3200" dirty="0"/>
              <a:t>group of people</a:t>
            </a:r>
          </a:p>
          <a:p>
            <a:pPr marL="0" indent="0">
              <a:buNone/>
            </a:pPr>
            <a:r>
              <a:rPr lang="en-US" sz="3200" dirty="0"/>
              <a:t>			One person you don’t know</a:t>
            </a:r>
          </a:p>
          <a:p>
            <a:pPr marL="0" indent="0">
              <a:buNone/>
            </a:pPr>
            <a:r>
              <a:rPr lang="en-US" sz="3200" dirty="0"/>
              <a:t>			One person you don’t know well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497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946212" y="1983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BETH YW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</a:t>
            </a:r>
            <a:r>
              <a:rPr lang="en-GB" b="1" dirty="0"/>
              <a:t> ENW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/>
              <a:t>BETH YW’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</a:t>
            </a:r>
            <a:r>
              <a:rPr lang="en-GB" b="1" dirty="0"/>
              <a:t> ENW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</a:t>
            </a:r>
            <a:r>
              <a:rPr lang="en-GB" b="1" dirty="0"/>
              <a:t>?</a:t>
            </a:r>
          </a:p>
        </p:txBody>
      </p:sp>
      <p:pic>
        <p:nvPicPr>
          <p:cNvPr id="20482" name="Picture 2" descr="http://www.mandevilleorthodontics.com/images/photos/refer-a-friend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0" y="2665024"/>
            <a:ext cx="5715000" cy="294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al Callout 8"/>
          <p:cNvSpPr/>
          <p:nvPr/>
        </p:nvSpPr>
        <p:spPr bwMode="auto">
          <a:xfrm>
            <a:off x="67693" y="3596461"/>
            <a:ext cx="3126419" cy="857368"/>
          </a:xfrm>
          <a:prstGeom prst="wedgeEllipseCallout">
            <a:avLst>
              <a:gd name="adj1" fmla="val 87029"/>
              <a:gd name="adj2" fmla="val 81204"/>
            </a:avLst>
          </a:prstGeom>
          <a:solidFill>
            <a:srgbClr val="CE32BB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Heledd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</a:t>
            </a:r>
          </a:p>
        </p:txBody>
      </p:sp>
      <p:sp>
        <p:nvSpPr>
          <p:cNvPr id="11" name="Oval Callout 10"/>
          <p:cNvSpPr/>
          <p:nvPr/>
        </p:nvSpPr>
        <p:spPr bwMode="auto">
          <a:xfrm>
            <a:off x="1145220" y="1561927"/>
            <a:ext cx="3160450" cy="827911"/>
          </a:xfrm>
          <a:prstGeom prst="wedgeEllipseCallout">
            <a:avLst>
              <a:gd name="adj1" fmla="val 62648"/>
              <a:gd name="adj2" fmla="val 179060"/>
            </a:avLst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Siôn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</a:t>
            </a:r>
          </a:p>
        </p:txBody>
      </p:sp>
      <p:sp>
        <p:nvSpPr>
          <p:cNvPr id="10" name="Oval Callout 9"/>
          <p:cNvSpPr/>
          <p:nvPr/>
        </p:nvSpPr>
        <p:spPr bwMode="auto">
          <a:xfrm>
            <a:off x="5784171" y="1249548"/>
            <a:ext cx="3169329" cy="851922"/>
          </a:xfrm>
          <a:prstGeom prst="wedgeEllipseCallout">
            <a:avLst>
              <a:gd name="adj1" fmla="val 12950"/>
              <a:gd name="adj2" fmla="val 14077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Dafydd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8C73083-A1CA-4287-A89F-5F071FF7F5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sp>
        <p:nvSpPr>
          <p:cNvPr id="14" name="Oval Callout 10">
            <a:extLst>
              <a:ext uri="{FF2B5EF4-FFF2-40B4-BE49-F238E27FC236}">
                <a16:creationId xmlns:a16="http://schemas.microsoft.com/office/drawing/2014/main" id="{F082DE17-7688-460B-831A-02180F7DF42E}"/>
              </a:ext>
            </a:extLst>
          </p:cNvPr>
          <p:cNvSpPr/>
          <p:nvPr/>
        </p:nvSpPr>
        <p:spPr bwMode="auto">
          <a:xfrm>
            <a:off x="8362765" y="3920763"/>
            <a:ext cx="3650203" cy="827911"/>
          </a:xfrm>
          <a:prstGeom prst="wedgeEllipseCallout">
            <a:avLst>
              <a:gd name="adj1" fmla="val -87585"/>
              <a:gd name="adj2" fmla="val 5347"/>
            </a:avLst>
          </a:prstGeom>
          <a:solidFill>
            <a:srgbClr val="EC7728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Angharad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92079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0" grpId="0" animBg="1"/>
      <p:bldP spid="1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946212" y="1983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BETH YW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</a:t>
            </a:r>
            <a:r>
              <a:rPr lang="en-GB" b="1" dirty="0"/>
              <a:t> ENW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/>
              <a:t>BETH YW’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</a:t>
            </a:r>
            <a:r>
              <a:rPr lang="en-GB" b="1" dirty="0"/>
              <a:t> ENW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</a:t>
            </a:r>
            <a:r>
              <a:rPr lang="en-GB" b="1" dirty="0"/>
              <a:t>?</a:t>
            </a:r>
          </a:p>
        </p:txBody>
      </p:sp>
      <p:pic>
        <p:nvPicPr>
          <p:cNvPr id="20482" name="Picture 2" descr="http://www.mandevilleorthodontics.com/images/photos/refer-a-friend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0" y="2665024"/>
            <a:ext cx="5715000" cy="294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al Callout 8"/>
          <p:cNvSpPr/>
          <p:nvPr/>
        </p:nvSpPr>
        <p:spPr bwMode="auto">
          <a:xfrm>
            <a:off x="67693" y="3596461"/>
            <a:ext cx="3126419" cy="857368"/>
          </a:xfrm>
          <a:prstGeom prst="wedgeEllipseCallout">
            <a:avLst>
              <a:gd name="adj1" fmla="val 87029"/>
              <a:gd name="adj2" fmla="val 81204"/>
            </a:avLst>
          </a:prstGeom>
          <a:solidFill>
            <a:srgbClr val="CE32BB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Heledd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</a:t>
            </a:r>
          </a:p>
        </p:txBody>
      </p:sp>
      <p:sp>
        <p:nvSpPr>
          <p:cNvPr id="11" name="Oval Callout 10"/>
          <p:cNvSpPr/>
          <p:nvPr/>
        </p:nvSpPr>
        <p:spPr bwMode="auto">
          <a:xfrm>
            <a:off x="1145220" y="1561927"/>
            <a:ext cx="3160450" cy="827911"/>
          </a:xfrm>
          <a:prstGeom prst="wedgeEllipseCallout">
            <a:avLst>
              <a:gd name="adj1" fmla="val 62648"/>
              <a:gd name="adj2" fmla="val 179060"/>
            </a:avLst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Siôn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</a:t>
            </a:r>
          </a:p>
        </p:txBody>
      </p:sp>
      <p:sp>
        <p:nvSpPr>
          <p:cNvPr id="10" name="Oval Callout 9"/>
          <p:cNvSpPr/>
          <p:nvPr/>
        </p:nvSpPr>
        <p:spPr bwMode="auto">
          <a:xfrm>
            <a:off x="5784171" y="1249548"/>
            <a:ext cx="3169329" cy="851922"/>
          </a:xfrm>
          <a:prstGeom prst="wedgeEllipseCallout">
            <a:avLst>
              <a:gd name="adj1" fmla="val 12950"/>
              <a:gd name="adj2" fmla="val 14077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Dafydd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8C73083-A1CA-4287-A89F-5F071FF7F5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sp>
        <p:nvSpPr>
          <p:cNvPr id="14" name="Oval Callout 10">
            <a:extLst>
              <a:ext uri="{FF2B5EF4-FFF2-40B4-BE49-F238E27FC236}">
                <a16:creationId xmlns:a16="http://schemas.microsoft.com/office/drawing/2014/main" id="{F082DE17-7688-460B-831A-02180F7DF42E}"/>
              </a:ext>
            </a:extLst>
          </p:cNvPr>
          <p:cNvSpPr/>
          <p:nvPr/>
        </p:nvSpPr>
        <p:spPr bwMode="auto">
          <a:xfrm>
            <a:off x="8362765" y="3920763"/>
            <a:ext cx="3650203" cy="827911"/>
          </a:xfrm>
          <a:prstGeom prst="wedgeEllipseCallout">
            <a:avLst>
              <a:gd name="adj1" fmla="val -87585"/>
              <a:gd name="adj2" fmla="val 5347"/>
            </a:avLst>
          </a:prstGeom>
          <a:solidFill>
            <a:srgbClr val="EC7728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Angharad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23919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0" grpId="0" animBg="1"/>
      <p:bldP spid="14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946212" y="198304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BETH YW’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</a:t>
            </a:r>
            <a:r>
              <a:rPr lang="en-GB" b="1" dirty="0"/>
              <a:t> ENW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</a:t>
            </a:r>
            <a:r>
              <a:rPr lang="en-GB" b="1" dirty="0"/>
              <a:t>?</a:t>
            </a:r>
          </a:p>
        </p:txBody>
      </p:sp>
      <p:pic>
        <p:nvPicPr>
          <p:cNvPr id="20482" name="Picture 2" descr="http://www.mandevilleorthodontics.com/images/photos/refer-a-friend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0" y="2665024"/>
            <a:ext cx="5715000" cy="294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al Callout 8"/>
          <p:cNvSpPr/>
          <p:nvPr/>
        </p:nvSpPr>
        <p:spPr bwMode="auto">
          <a:xfrm>
            <a:off x="67693" y="3596461"/>
            <a:ext cx="3126419" cy="857368"/>
          </a:xfrm>
          <a:prstGeom prst="wedgeEllipseCallout">
            <a:avLst>
              <a:gd name="adj1" fmla="val 87029"/>
              <a:gd name="adj2" fmla="val 81204"/>
            </a:avLst>
          </a:prstGeom>
          <a:solidFill>
            <a:srgbClr val="CE32BB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______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</a:t>
            </a:r>
          </a:p>
        </p:txBody>
      </p:sp>
      <p:sp>
        <p:nvSpPr>
          <p:cNvPr id="11" name="Oval Callout 10"/>
          <p:cNvSpPr/>
          <p:nvPr/>
        </p:nvSpPr>
        <p:spPr bwMode="auto">
          <a:xfrm>
            <a:off x="1145220" y="1561927"/>
            <a:ext cx="3160450" cy="827911"/>
          </a:xfrm>
          <a:prstGeom prst="wedgeEllipseCallout">
            <a:avLst>
              <a:gd name="adj1" fmla="val 62648"/>
              <a:gd name="adj2" fmla="val 179060"/>
            </a:avLst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______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</a:t>
            </a:r>
          </a:p>
        </p:txBody>
      </p:sp>
      <p:sp>
        <p:nvSpPr>
          <p:cNvPr id="10" name="Oval Callout 9"/>
          <p:cNvSpPr/>
          <p:nvPr/>
        </p:nvSpPr>
        <p:spPr bwMode="auto">
          <a:xfrm>
            <a:off x="5784171" y="1249548"/>
            <a:ext cx="3169329" cy="851922"/>
          </a:xfrm>
          <a:prstGeom prst="wedgeEllipseCallout">
            <a:avLst>
              <a:gd name="adj1" fmla="val 12950"/>
              <a:gd name="adj2" fmla="val 14077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______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8C73083-A1CA-4287-A89F-5F071FF7F5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sp>
        <p:nvSpPr>
          <p:cNvPr id="14" name="Oval Callout 10">
            <a:extLst>
              <a:ext uri="{FF2B5EF4-FFF2-40B4-BE49-F238E27FC236}">
                <a16:creationId xmlns:a16="http://schemas.microsoft.com/office/drawing/2014/main" id="{F082DE17-7688-460B-831A-02180F7DF42E}"/>
              </a:ext>
            </a:extLst>
          </p:cNvPr>
          <p:cNvSpPr/>
          <p:nvPr/>
        </p:nvSpPr>
        <p:spPr bwMode="auto">
          <a:xfrm>
            <a:off x="8362765" y="3920763"/>
            <a:ext cx="3650203" cy="827911"/>
          </a:xfrm>
          <a:prstGeom prst="wedgeEllipseCallout">
            <a:avLst>
              <a:gd name="adj1" fmla="val -87585"/>
              <a:gd name="adj2" fmla="val 5347"/>
            </a:avLst>
          </a:prstGeom>
          <a:solidFill>
            <a:srgbClr val="EC7728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_______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34717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0" grpId="0" animBg="1"/>
      <p:bldP spid="14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04BD44E6-9E60-4FF6-96E4-DA18F49805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DA3F06EC-853D-428A-9BF5-D046D5F05235}"/>
              </a:ext>
            </a:extLst>
          </p:cNvPr>
          <p:cNvSpPr txBox="1">
            <a:spLocks/>
          </p:cNvSpPr>
          <p:nvPr/>
        </p:nvSpPr>
        <p:spPr>
          <a:xfrm>
            <a:off x="963969" y="44650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O BLE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WYT</a:t>
            </a:r>
            <a:r>
              <a:rPr lang="en-GB" b="1" dirty="0"/>
              <a:t>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</a:t>
            </a:r>
            <a:r>
              <a:rPr lang="en-GB" b="1" dirty="0"/>
              <a:t>’N DOD?</a:t>
            </a:r>
            <a:br>
              <a:rPr lang="en-GB" b="1" dirty="0"/>
            </a:br>
            <a:r>
              <a:rPr lang="en-GB" b="1" dirty="0"/>
              <a:t>O BLE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YDYCH</a:t>
            </a:r>
            <a:r>
              <a:rPr lang="en-GB" b="1" dirty="0"/>
              <a:t>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</a:t>
            </a:r>
            <a:r>
              <a:rPr lang="en-GB" b="1" dirty="0"/>
              <a:t>’N DOD?</a:t>
            </a:r>
          </a:p>
        </p:txBody>
      </p:sp>
      <p:pic>
        <p:nvPicPr>
          <p:cNvPr id="15" name="Picture 14" descr="http://www.agefotostock.com/previewimage/bajaage/e0fc8b67ad9df77e9a8e17f00cf68d86/PNX-ky348013.jpg">
            <a:hlinkClick r:id="rId4"/>
            <a:extLst>
              <a:ext uri="{FF2B5EF4-FFF2-40B4-BE49-F238E27FC236}">
                <a16:creationId xmlns:a16="http://schemas.microsoft.com/office/drawing/2014/main" id="{4480F565-8F0D-4BEB-8D12-F06787D1A0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/>
          <a:srcRect l="5109" r="8055" b="39945"/>
          <a:stretch/>
        </p:blipFill>
        <p:spPr bwMode="auto">
          <a:xfrm>
            <a:off x="9193569" y="1505142"/>
            <a:ext cx="2016224" cy="20162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7" name="Picture 18" descr="http://cache1.asset-cache.net/gc/134573986-man-holding-st-georges-cross-flag-in-the-air-gettyimages.jpg?v=1&amp;c=IWSAsset&amp;k=2&amp;d=0oiEynyQ2WmankkAfxREZO3w5k7Lun%2B0UZYwwu%2BR1Vc28sIt8OQUq3555pxivYcl">
            <a:hlinkClick r:id="rId6"/>
            <a:extLst>
              <a:ext uri="{FF2B5EF4-FFF2-40B4-BE49-F238E27FC236}">
                <a16:creationId xmlns:a16="http://schemas.microsoft.com/office/drawing/2014/main" id="{6996C90C-8118-4BF7-A9D4-D44E01EB3F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 r="46320" b="19480"/>
          <a:stretch>
            <a:fillRect/>
          </a:stretch>
        </p:blipFill>
        <p:spPr bwMode="auto">
          <a:xfrm>
            <a:off x="6529274" y="1498316"/>
            <a:ext cx="2016224" cy="20162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9698" name="Picture 2" descr="Image result for person with italian flag">
            <a:extLst>
              <a:ext uri="{FF2B5EF4-FFF2-40B4-BE49-F238E27FC236}">
                <a16:creationId xmlns:a16="http://schemas.microsoft.com/office/drawing/2014/main" id="{40D80C64-589B-491A-9385-11F7F798ED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97" t="-2864" r="30820"/>
          <a:stretch/>
        </p:blipFill>
        <p:spPr bwMode="auto">
          <a:xfrm>
            <a:off x="3720962" y="3742357"/>
            <a:ext cx="2147122" cy="198505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00DEC277-3542-4DE2-8EC1-D4B6B0AD62EB}"/>
              </a:ext>
            </a:extLst>
          </p:cNvPr>
          <p:cNvSpPr txBox="1"/>
          <p:nvPr/>
        </p:nvSpPr>
        <p:spPr>
          <a:xfrm>
            <a:off x="3868806" y="5490342"/>
            <a:ext cx="1864550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</a:t>
            </a:r>
            <a:r>
              <a:rPr lang="en-GB" sz="2200" b="1" dirty="0" err="1">
                <a:solidFill>
                  <a:schemeClr val="bg1"/>
                </a:solidFill>
              </a:rPr>
              <a:t>o’r</a:t>
            </a:r>
            <a:r>
              <a:rPr lang="en-GB" sz="2200" b="1" dirty="0">
                <a:solidFill>
                  <a:schemeClr val="bg1"/>
                </a:solidFill>
              </a:rPr>
              <a:t> </a:t>
            </a:r>
            <a:r>
              <a:rPr lang="en-GB" sz="2200" b="1" dirty="0" err="1">
                <a:solidFill>
                  <a:schemeClr val="bg1"/>
                </a:solidFill>
              </a:rPr>
              <a:t>Eidal</a:t>
            </a:r>
            <a:endParaRPr lang="en-GB" sz="2200" b="1" dirty="0">
              <a:solidFill>
                <a:schemeClr val="bg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88B5546-0B87-463F-B60A-A7474FFAB0D4}"/>
              </a:ext>
            </a:extLst>
          </p:cNvPr>
          <p:cNvSpPr txBox="1"/>
          <p:nvPr/>
        </p:nvSpPr>
        <p:spPr>
          <a:xfrm>
            <a:off x="9290991" y="3306504"/>
            <a:ext cx="1728192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...o </a:t>
            </a:r>
            <a:r>
              <a:rPr lang="en-GB" sz="2200" b="1" dirty="0" err="1">
                <a:solidFill>
                  <a:schemeClr val="bg1"/>
                </a:solidFill>
              </a:rPr>
              <a:t>Ffrainc</a:t>
            </a:r>
            <a:endParaRPr lang="en-GB" sz="2200" b="1" dirty="0">
              <a:solidFill>
                <a:schemeClr val="bg1"/>
              </a:solidFill>
            </a:endParaRPr>
          </a:p>
        </p:txBody>
      </p:sp>
      <p:pic>
        <p:nvPicPr>
          <p:cNvPr id="29700" name="Picture 4" descr="Related image">
            <a:extLst>
              <a:ext uri="{FF2B5EF4-FFF2-40B4-BE49-F238E27FC236}">
                <a16:creationId xmlns:a16="http://schemas.microsoft.com/office/drawing/2014/main" id="{AA05B631-E422-4CEE-8FC4-AEFC42B041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78"/>
          <a:stretch/>
        </p:blipFill>
        <p:spPr bwMode="auto">
          <a:xfrm>
            <a:off x="6529274" y="3737390"/>
            <a:ext cx="2016224" cy="199228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C05BE2AB-107F-4E0A-9298-B1D097146EB8}"/>
              </a:ext>
            </a:extLst>
          </p:cNvPr>
          <p:cNvSpPr txBox="1"/>
          <p:nvPr/>
        </p:nvSpPr>
        <p:spPr>
          <a:xfrm>
            <a:off x="6601281" y="5495687"/>
            <a:ext cx="1872208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...o </a:t>
            </a:r>
            <a:r>
              <a:rPr lang="en-GB" sz="2200" b="1" dirty="0" err="1">
                <a:solidFill>
                  <a:schemeClr val="bg1"/>
                </a:solidFill>
              </a:rPr>
              <a:t>Awstralia</a:t>
            </a:r>
            <a:endParaRPr lang="en-GB" sz="2200" b="1" dirty="0">
              <a:solidFill>
                <a:schemeClr val="bg1"/>
              </a:solidFill>
            </a:endParaRPr>
          </a:p>
        </p:txBody>
      </p:sp>
      <p:pic>
        <p:nvPicPr>
          <p:cNvPr id="29702" name="Picture 6" descr="Image result for person with bangladesh flag">
            <a:extLst>
              <a:ext uri="{FF2B5EF4-FFF2-40B4-BE49-F238E27FC236}">
                <a16:creationId xmlns:a16="http://schemas.microsoft.com/office/drawing/2014/main" id="{349D578F-6C59-40E9-A4C3-9F6E79991A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05" r="2111" b="22042"/>
          <a:stretch/>
        </p:blipFill>
        <p:spPr bwMode="auto">
          <a:xfrm>
            <a:off x="9193569" y="3737391"/>
            <a:ext cx="2016224" cy="199228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30999141-880A-4152-AE83-866A80B14427}"/>
              </a:ext>
            </a:extLst>
          </p:cNvPr>
          <p:cNvSpPr txBox="1"/>
          <p:nvPr/>
        </p:nvSpPr>
        <p:spPr>
          <a:xfrm>
            <a:off x="6793013" y="3299097"/>
            <a:ext cx="1488744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...o </a:t>
            </a:r>
            <a:r>
              <a:rPr lang="en-GB" sz="2200" b="1" dirty="0" err="1">
                <a:solidFill>
                  <a:schemeClr val="bg1"/>
                </a:solidFill>
              </a:rPr>
              <a:t>Loegr</a:t>
            </a:r>
            <a:endParaRPr lang="en-GB" sz="2200" b="1" dirty="0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F8AC6FA-65FB-47FF-B72E-C3101A252117}"/>
              </a:ext>
            </a:extLst>
          </p:cNvPr>
          <p:cNvSpPr txBox="1"/>
          <p:nvPr/>
        </p:nvSpPr>
        <p:spPr>
          <a:xfrm>
            <a:off x="9236131" y="5495687"/>
            <a:ext cx="1931099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...o </a:t>
            </a:r>
            <a:r>
              <a:rPr lang="en-GB" sz="2200" b="1" dirty="0" err="1">
                <a:solidFill>
                  <a:schemeClr val="bg1"/>
                </a:solidFill>
              </a:rPr>
              <a:t>Fangladesh</a:t>
            </a:r>
            <a:endParaRPr lang="en-GB" sz="2200" b="1" dirty="0">
              <a:solidFill>
                <a:schemeClr val="bg1"/>
              </a:solidFill>
            </a:endParaRPr>
          </a:p>
        </p:txBody>
      </p:sp>
      <p:pic>
        <p:nvPicPr>
          <p:cNvPr id="29704" name="Picture 8" descr="Image result for orange person">
            <a:extLst>
              <a:ext uri="{FF2B5EF4-FFF2-40B4-BE49-F238E27FC236}">
                <a16:creationId xmlns:a16="http://schemas.microsoft.com/office/drawing/2014/main" id="{8F9C5BA4-B1A9-452B-879E-FA970C3ECB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11" y="3193421"/>
            <a:ext cx="24384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al Callout 8">
            <a:extLst>
              <a:ext uri="{FF2B5EF4-FFF2-40B4-BE49-F238E27FC236}">
                <a16:creationId xmlns:a16="http://schemas.microsoft.com/office/drawing/2014/main" id="{4BD46511-BCE3-4540-A813-520F07F54B55}"/>
              </a:ext>
            </a:extLst>
          </p:cNvPr>
          <p:cNvSpPr/>
          <p:nvPr/>
        </p:nvSpPr>
        <p:spPr bwMode="auto">
          <a:xfrm>
            <a:off x="1410241" y="1589501"/>
            <a:ext cx="1864450" cy="1380043"/>
          </a:xfrm>
          <a:prstGeom prst="wedgeEllipseCallout">
            <a:avLst>
              <a:gd name="adj1" fmla="val -32153"/>
              <a:gd name="adj2" fmla="val 95220"/>
            </a:avLst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i’n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dod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...</a:t>
            </a:r>
          </a:p>
        </p:txBody>
      </p:sp>
      <p:pic>
        <p:nvPicPr>
          <p:cNvPr id="81922" name="Picture 2" descr="Related image">
            <a:extLst>
              <a:ext uri="{FF2B5EF4-FFF2-40B4-BE49-F238E27FC236}">
                <a16:creationId xmlns:a16="http://schemas.microsoft.com/office/drawing/2014/main" id="{6603E1DA-9C1B-413F-9BC3-196E1E71C0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7" r="8228"/>
          <a:stretch/>
        </p:blipFill>
        <p:spPr bwMode="auto">
          <a:xfrm>
            <a:off x="3647621" y="1515217"/>
            <a:ext cx="2306919" cy="200614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F24DB84-7EDC-44A4-ACE5-8DE845807355}"/>
              </a:ext>
            </a:extLst>
          </p:cNvPr>
          <p:cNvSpPr txBox="1"/>
          <p:nvPr/>
        </p:nvSpPr>
        <p:spPr>
          <a:xfrm>
            <a:off x="3902894" y="3307466"/>
            <a:ext cx="1796371" cy="43088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...o </a:t>
            </a:r>
            <a:r>
              <a:rPr lang="en-GB" sz="2200" b="1" dirty="0" err="1">
                <a:solidFill>
                  <a:schemeClr val="bg1"/>
                </a:solidFill>
              </a:rPr>
              <a:t>Iwerddon</a:t>
            </a:r>
            <a:endParaRPr lang="en-GB" sz="2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7481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0" grpId="0" animBg="1"/>
      <p:bldP spid="26" grpId="0" animBg="1"/>
      <p:bldP spid="22" grpId="0" animBg="1"/>
      <p:bldP spid="24" grpId="0" animBg="1"/>
      <p:bldP spid="21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5240B95-99D9-431D-9265-1A7EE6C785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19B17F6-7312-4FB3-9021-1C5051634295}"/>
              </a:ext>
            </a:extLst>
          </p:cNvPr>
          <p:cNvSpPr txBox="1">
            <a:spLocks/>
          </p:cNvSpPr>
          <p:nvPr/>
        </p:nvSpPr>
        <p:spPr>
          <a:xfrm>
            <a:off x="963969" y="44650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BLE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WYT</a:t>
            </a:r>
            <a:r>
              <a:rPr lang="en-GB" b="1" dirty="0"/>
              <a:t>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</a:t>
            </a:r>
            <a:r>
              <a:rPr lang="en-GB" b="1" dirty="0"/>
              <a:t>’N BYW?</a:t>
            </a:r>
            <a:br>
              <a:rPr lang="en-GB" b="1" dirty="0"/>
            </a:br>
            <a:r>
              <a:rPr lang="en-GB" b="1" dirty="0"/>
              <a:t>BLE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YDYCH</a:t>
            </a:r>
            <a:r>
              <a:rPr lang="en-GB" b="1" dirty="0"/>
              <a:t>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</a:t>
            </a:r>
            <a:r>
              <a:rPr lang="en-GB" b="1" dirty="0"/>
              <a:t>’N BYW?</a:t>
            </a:r>
          </a:p>
        </p:txBody>
      </p:sp>
      <p:pic>
        <p:nvPicPr>
          <p:cNvPr id="1026" name="Picture 2" descr="Related image">
            <a:extLst>
              <a:ext uri="{FF2B5EF4-FFF2-40B4-BE49-F238E27FC236}">
                <a16:creationId xmlns:a16="http://schemas.microsoft.com/office/drawing/2014/main" id="{EB9283A5-BA58-49DB-A18A-E5BFE0F805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647" y="509958"/>
            <a:ext cx="4797179" cy="5305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D9BC77F-1A6F-4B3E-88B8-93A64D6F709A}"/>
              </a:ext>
            </a:extLst>
          </p:cNvPr>
          <p:cNvSpPr/>
          <p:nvPr/>
        </p:nvSpPr>
        <p:spPr>
          <a:xfrm>
            <a:off x="6239388" y="1269507"/>
            <a:ext cx="2167765" cy="3199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...y</a:t>
            </a:r>
            <a:r>
              <a:rPr lang="cy-GB" b="1" dirty="0">
                <a:solidFill>
                  <a:schemeClr val="tx1"/>
                </a:solidFill>
              </a:rPr>
              <a:t>ng</a:t>
            </a:r>
            <a:r>
              <a:rPr lang="cy-GB" dirty="0">
                <a:solidFill>
                  <a:schemeClr val="tx1"/>
                </a:solidFill>
              </a:rPr>
              <a:t> </a:t>
            </a:r>
            <a:r>
              <a:rPr lang="cy-GB" b="1" dirty="0">
                <a:solidFill>
                  <a:schemeClr val="tx1"/>
                </a:solidFill>
              </a:rPr>
              <a:t>Ngh</a:t>
            </a:r>
            <a:r>
              <a:rPr lang="cy-GB" dirty="0">
                <a:solidFill>
                  <a:schemeClr val="tx1"/>
                </a:solidFill>
              </a:rPr>
              <a:t>aernarfon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6A7DB10-FD93-448A-9C6E-6B666A8D4080}"/>
              </a:ext>
            </a:extLst>
          </p:cNvPr>
          <p:cNvSpPr/>
          <p:nvPr/>
        </p:nvSpPr>
        <p:spPr>
          <a:xfrm>
            <a:off x="5956867" y="4395926"/>
            <a:ext cx="2256457" cy="3199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...y</a:t>
            </a:r>
            <a:r>
              <a:rPr lang="cy-GB" b="1" dirty="0">
                <a:solidFill>
                  <a:schemeClr val="tx1"/>
                </a:solidFill>
              </a:rPr>
              <a:t>ng</a:t>
            </a:r>
            <a:r>
              <a:rPr lang="cy-GB" dirty="0">
                <a:solidFill>
                  <a:schemeClr val="tx1"/>
                </a:solidFill>
              </a:rPr>
              <a:t> </a:t>
            </a:r>
            <a:r>
              <a:rPr lang="cy-GB" b="1" dirty="0">
                <a:solidFill>
                  <a:schemeClr val="tx1"/>
                </a:solidFill>
              </a:rPr>
              <a:t>Ngh</a:t>
            </a:r>
            <a:r>
              <a:rPr lang="cy-GB" dirty="0">
                <a:solidFill>
                  <a:schemeClr val="tx1"/>
                </a:solidFill>
              </a:rPr>
              <a:t>aerfyrddin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420CDDD-1E4D-4DDA-B890-9FA4A3AF5A61}"/>
              </a:ext>
            </a:extLst>
          </p:cNvPr>
          <p:cNvSpPr/>
          <p:nvPr/>
        </p:nvSpPr>
        <p:spPr>
          <a:xfrm>
            <a:off x="10047763" y="5283693"/>
            <a:ext cx="1977982" cy="3199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...y</a:t>
            </a:r>
            <a:r>
              <a:rPr lang="cy-GB" b="1" dirty="0">
                <a:solidFill>
                  <a:schemeClr val="tx1"/>
                </a:solidFill>
              </a:rPr>
              <a:t>ng</a:t>
            </a:r>
            <a:r>
              <a:rPr lang="cy-GB" dirty="0">
                <a:solidFill>
                  <a:schemeClr val="tx1"/>
                </a:solidFill>
              </a:rPr>
              <a:t> </a:t>
            </a:r>
            <a:r>
              <a:rPr lang="cy-GB" b="1" dirty="0">
                <a:solidFill>
                  <a:schemeClr val="tx1"/>
                </a:solidFill>
              </a:rPr>
              <a:t>Ngh</a:t>
            </a:r>
            <a:r>
              <a:rPr lang="cy-GB" dirty="0">
                <a:solidFill>
                  <a:schemeClr val="tx1"/>
                </a:solidFill>
              </a:rPr>
              <a:t>aerdydd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589F32C-C75A-4912-A8A4-1A69029F1C99}"/>
              </a:ext>
            </a:extLst>
          </p:cNvPr>
          <p:cNvSpPr/>
          <p:nvPr/>
        </p:nvSpPr>
        <p:spPr>
          <a:xfrm>
            <a:off x="10387844" y="4660427"/>
            <a:ext cx="1637901" cy="591537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...y</a:t>
            </a:r>
            <a:r>
              <a:rPr lang="cy-GB" b="1" dirty="0">
                <a:solidFill>
                  <a:schemeClr val="tx1"/>
                </a:solidFill>
              </a:rPr>
              <a:t>ng</a:t>
            </a:r>
            <a:r>
              <a:rPr lang="cy-GB" dirty="0">
                <a:solidFill>
                  <a:schemeClr val="tx1"/>
                </a:solidFill>
              </a:rPr>
              <a:t> </a:t>
            </a:r>
            <a:r>
              <a:rPr lang="cy-GB" b="1" dirty="0">
                <a:solidFill>
                  <a:schemeClr val="tx1"/>
                </a:solidFill>
              </a:rPr>
              <a:t>Ngh</a:t>
            </a:r>
            <a:r>
              <a:rPr lang="cy-GB" dirty="0">
                <a:solidFill>
                  <a:schemeClr val="tx1"/>
                </a:solidFill>
              </a:rPr>
              <a:t>asnewydd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4" name="Picture 8" descr="Image result for orange person">
            <a:extLst>
              <a:ext uri="{FF2B5EF4-FFF2-40B4-BE49-F238E27FC236}">
                <a16:creationId xmlns:a16="http://schemas.microsoft.com/office/drawing/2014/main" id="{0AEBC988-CDE6-4316-BF3F-D8010D2D25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0203" y="3193421"/>
            <a:ext cx="24384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val Callout 8">
            <a:extLst>
              <a:ext uri="{FF2B5EF4-FFF2-40B4-BE49-F238E27FC236}">
                <a16:creationId xmlns:a16="http://schemas.microsoft.com/office/drawing/2014/main" id="{6DD55147-3256-47D8-97EB-C0B0A71DD669}"/>
              </a:ext>
            </a:extLst>
          </p:cNvPr>
          <p:cNvSpPr/>
          <p:nvPr/>
        </p:nvSpPr>
        <p:spPr bwMode="auto">
          <a:xfrm>
            <a:off x="3058932" y="1589501"/>
            <a:ext cx="2325867" cy="1380043"/>
          </a:xfrm>
          <a:prstGeom prst="wedgeEllipseCallout">
            <a:avLst>
              <a:gd name="adj1" fmla="val -32153"/>
              <a:gd name="adj2" fmla="val 95220"/>
            </a:avLst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i’n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byw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yn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…</a:t>
            </a:r>
          </a:p>
        </p:txBody>
      </p:sp>
      <p:sp>
        <p:nvSpPr>
          <p:cNvPr id="4" name="Cross 3">
            <a:extLst>
              <a:ext uri="{FF2B5EF4-FFF2-40B4-BE49-F238E27FC236}">
                <a16:creationId xmlns:a16="http://schemas.microsoft.com/office/drawing/2014/main" id="{321F7CFB-6861-4C4C-A4FE-BC8184B83D46}"/>
              </a:ext>
            </a:extLst>
          </p:cNvPr>
          <p:cNvSpPr/>
          <p:nvPr/>
        </p:nvSpPr>
        <p:spPr>
          <a:xfrm rot="18881703">
            <a:off x="4281766" y="2344244"/>
            <a:ext cx="433262" cy="452582"/>
          </a:xfrm>
          <a:prstGeom prst="plus">
            <a:avLst>
              <a:gd name="adj" fmla="val 44186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5C9AC2D-DB7C-43AA-8DBC-406210C7AFA7}"/>
              </a:ext>
            </a:extLst>
          </p:cNvPr>
          <p:cNvCxnSpPr/>
          <p:nvPr/>
        </p:nvCxnSpPr>
        <p:spPr>
          <a:xfrm>
            <a:off x="7527636" y="3278909"/>
            <a:ext cx="109912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D10439C-E943-4C8B-8729-578C604151A2}"/>
              </a:ext>
            </a:extLst>
          </p:cNvPr>
          <p:cNvCxnSpPr>
            <a:cxnSpLocks/>
          </p:cNvCxnSpPr>
          <p:nvPr/>
        </p:nvCxnSpPr>
        <p:spPr>
          <a:xfrm>
            <a:off x="7823200" y="5219637"/>
            <a:ext cx="84732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E984E42-494E-4B2B-9AE8-8175B2DE2596}"/>
              </a:ext>
            </a:extLst>
          </p:cNvPr>
          <p:cNvCxnSpPr>
            <a:cxnSpLocks/>
          </p:cNvCxnSpPr>
          <p:nvPr/>
        </p:nvCxnSpPr>
        <p:spPr>
          <a:xfrm>
            <a:off x="10367117" y="1888837"/>
            <a:ext cx="74422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D506A1E-317D-4388-8B38-70400D96CCB3}"/>
              </a:ext>
            </a:extLst>
          </p:cNvPr>
          <p:cNvCxnSpPr/>
          <p:nvPr/>
        </p:nvCxnSpPr>
        <p:spPr>
          <a:xfrm>
            <a:off x="9721272" y="3162943"/>
            <a:ext cx="109912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4214D7C-E4F2-4D89-9DAA-CEEF19B59CE0}"/>
              </a:ext>
            </a:extLst>
          </p:cNvPr>
          <p:cNvCxnSpPr>
            <a:cxnSpLocks/>
          </p:cNvCxnSpPr>
          <p:nvPr/>
        </p:nvCxnSpPr>
        <p:spPr>
          <a:xfrm>
            <a:off x="8530672" y="1283361"/>
            <a:ext cx="77034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FC7063F-FCF6-448B-985E-C7914675127C}"/>
              </a:ext>
            </a:extLst>
          </p:cNvPr>
          <p:cNvCxnSpPr>
            <a:cxnSpLocks/>
          </p:cNvCxnSpPr>
          <p:nvPr/>
        </p:nvCxnSpPr>
        <p:spPr>
          <a:xfrm>
            <a:off x="9721272" y="4604499"/>
            <a:ext cx="1017959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3087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5" grpId="0" animBg="1"/>
      <p:bldP spid="4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SUT </a:t>
            </a:r>
            <a:r>
              <a:rPr lang="en-GB" b="1" dirty="0">
                <a:solidFill>
                  <a:srgbClr val="FF0000"/>
                </a:solidFill>
              </a:rPr>
              <a:t>WYT TI</a:t>
            </a:r>
            <a:r>
              <a:rPr lang="en-GB" b="1" dirty="0"/>
              <a:t>? </a:t>
            </a:r>
            <a:br>
              <a:rPr lang="en-GB" b="1" dirty="0"/>
            </a:br>
            <a:r>
              <a:rPr lang="en-GB" b="1" dirty="0"/>
              <a:t>SUT </a:t>
            </a:r>
            <a:r>
              <a:rPr lang="en-GB" b="1" dirty="0">
                <a:solidFill>
                  <a:srgbClr val="FF0000"/>
                </a:solidFill>
              </a:rPr>
              <a:t>YDYCH CHI</a:t>
            </a:r>
            <a:r>
              <a:rPr lang="en-GB" b="1" dirty="0"/>
              <a:t>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48000" y="1752601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Dw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i’n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dda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iawn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, </a:t>
            </a:r>
            <a:r>
              <a:rPr lang="en-GB" sz="3600" b="1" dirty="0" err="1">
                <a:solidFill>
                  <a:srgbClr val="006600"/>
                </a:solidFill>
                <a:latin typeface="Calibri" panose="020F0502020204030204" pitchFamily="34" charset="0"/>
              </a:rPr>
              <a:t>diolch</a:t>
            </a:r>
            <a:r>
              <a:rPr lang="en-GB" sz="3600" b="1" dirty="0">
                <a:solidFill>
                  <a:srgbClr val="006600"/>
                </a:solidFill>
                <a:latin typeface="Calibri" panose="020F0502020204030204" pitchFamily="34" charset="0"/>
              </a:rPr>
              <a:t>!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028950" y="3087470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>
                <a:solidFill>
                  <a:srgbClr val="EC7728"/>
                </a:solidFill>
                <a:latin typeface="Calibri" panose="020F0502020204030204" pitchFamily="34" charset="0"/>
              </a:rPr>
              <a:t>Dw</a:t>
            </a:r>
            <a:r>
              <a:rPr lang="en-GB" sz="3600" b="1" dirty="0">
                <a:solidFill>
                  <a:srgbClr val="EC7728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EC7728"/>
                </a:solidFill>
                <a:latin typeface="Calibri" panose="020F0502020204030204" pitchFamily="34" charset="0"/>
              </a:rPr>
              <a:t>i’n</a:t>
            </a:r>
            <a:r>
              <a:rPr lang="en-GB" sz="3600" b="1" dirty="0">
                <a:solidFill>
                  <a:srgbClr val="EC7728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EC7728"/>
                </a:solidFill>
                <a:latin typeface="Calibri" panose="020F0502020204030204" pitchFamily="34" charset="0"/>
              </a:rPr>
              <a:t>weddol</a:t>
            </a:r>
            <a:r>
              <a:rPr lang="en-GB" sz="3600" b="1" dirty="0">
                <a:solidFill>
                  <a:srgbClr val="FF9933"/>
                </a:solidFill>
                <a:latin typeface="Calibri" panose="020F0502020204030204" pitchFamily="34" charset="0"/>
              </a:rPr>
              <a:t>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028950" y="4458385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>
                <a:solidFill>
                  <a:srgbClr val="FF0000"/>
                </a:solidFill>
                <a:latin typeface="Calibri" panose="020F0502020204030204" pitchFamily="34" charset="0"/>
              </a:rPr>
              <a:t>Dw</a:t>
            </a:r>
            <a:r>
              <a:rPr lang="en-GB" sz="3600" b="1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FF0000"/>
                </a:solidFill>
                <a:latin typeface="Calibri" panose="020F0502020204030204" pitchFamily="34" charset="0"/>
              </a:rPr>
              <a:t>i’n</a:t>
            </a:r>
            <a:r>
              <a:rPr lang="en-GB" sz="3600" b="1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rgbClr val="FF0000"/>
                </a:solidFill>
                <a:latin typeface="Calibri" panose="020F0502020204030204" pitchFamily="34" charset="0"/>
              </a:rPr>
              <a:t>ofnadwy</a:t>
            </a:r>
            <a:r>
              <a:rPr lang="en-GB" sz="3600" b="1" dirty="0">
                <a:solidFill>
                  <a:srgbClr val="FF0000"/>
                </a:solidFill>
                <a:latin typeface="Calibri" panose="020F0502020204030204" pitchFamily="34" charset="0"/>
              </a:rPr>
              <a:t>!</a:t>
            </a:r>
          </a:p>
        </p:txBody>
      </p:sp>
      <p:sp>
        <p:nvSpPr>
          <p:cNvPr id="13" name="Rectangle 12"/>
          <p:cNvSpPr/>
          <p:nvPr/>
        </p:nvSpPr>
        <p:spPr>
          <a:xfrm>
            <a:off x="8007150" y="1372850"/>
            <a:ext cx="1136850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800" b="1" dirty="0">
                <a:solidFill>
                  <a:srgbClr val="006600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7927875" y="2667000"/>
            <a:ext cx="1136850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800" b="1" dirty="0">
                <a:solidFill>
                  <a:srgbClr val="EC7728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</a:t>
            </a:r>
            <a:endParaRPr lang="en-GB" dirty="0">
              <a:solidFill>
                <a:srgbClr val="EC7728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7927875" y="4114800"/>
            <a:ext cx="1136850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800" b="1" dirty="0">
                <a:solidFill>
                  <a:srgbClr val="FF0000"/>
                </a:solidFill>
                <a:latin typeface="Calibri" panose="020F0502020204030204" pitchFamily="34" charset="0"/>
                <a:sym typeface="Wingdings" panose="05000000000000000000" pitchFamily="2" charset="2"/>
              </a:rPr>
              <a:t>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8CA0344-B116-48EA-9AD6-8B2B013514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082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9DED36B-1A85-4230-893B-DA4DDBBE6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163" y="381421"/>
            <a:ext cx="8596668" cy="1320800"/>
          </a:xfrm>
        </p:spPr>
        <p:txBody>
          <a:bodyPr/>
          <a:lstStyle/>
          <a:p>
            <a:r>
              <a:rPr lang="cy-GB" b="1" dirty="0"/>
              <a:t>TASG SGWRSIO - CONVERSATION TASK</a:t>
            </a:r>
            <a:endParaRPr lang="en-GB" b="1" dirty="0"/>
          </a:p>
        </p:txBody>
      </p:sp>
      <p:sp>
        <p:nvSpPr>
          <p:cNvPr id="34818" name="Rectangle 5"/>
          <p:cNvSpPr>
            <a:spLocks noGrp="1" noChangeArrowheads="1"/>
          </p:cNvSpPr>
          <p:nvPr>
            <p:ph idx="1"/>
          </p:nvPr>
        </p:nvSpPr>
        <p:spPr>
          <a:xfrm>
            <a:off x="838200" y="1585118"/>
            <a:ext cx="6400800" cy="49069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Ø"/>
            </a:pPr>
            <a:r>
              <a:rPr lang="cy-GB" altLang="en-US" sz="2400" dirty="0">
                <a:solidFill>
                  <a:srgbClr val="0000CC"/>
                </a:solidFill>
              </a:rPr>
              <a:t>Sgyrsiwch gyda phartner</a:t>
            </a:r>
            <a:endParaRPr lang="en-GB" altLang="en-US" sz="2400" dirty="0">
              <a:solidFill>
                <a:srgbClr val="0000CC"/>
              </a:solidFill>
            </a:endParaRPr>
          </a:p>
        </p:txBody>
      </p:sp>
      <p:pic>
        <p:nvPicPr>
          <p:cNvPr id="2050" name="Picture 2" descr="C:\Users\Preseli\AppData\Local\Microsoft\Windows\Temporary Internet Files\Content.IE5\QME3K99E\MC90043485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90231" y="2543633"/>
            <a:ext cx="1219200" cy="1219200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8439150" y="1952874"/>
            <a:ext cx="236220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 err="1"/>
              <a:t>Dw</a:t>
            </a:r>
            <a:r>
              <a:rPr lang="en-GB" sz="2500" dirty="0"/>
              <a:t> </a:t>
            </a:r>
            <a:r>
              <a:rPr lang="en-GB" sz="2500" dirty="0" err="1"/>
              <a:t>i’n</a:t>
            </a:r>
            <a:r>
              <a:rPr lang="en-GB" sz="2500" dirty="0"/>
              <a:t> </a:t>
            </a:r>
            <a:r>
              <a:rPr lang="en-GB" sz="2500" dirty="0" err="1"/>
              <a:t>caru</a:t>
            </a:r>
            <a:r>
              <a:rPr lang="en-GB" sz="2500" dirty="0"/>
              <a:t>...</a:t>
            </a:r>
          </a:p>
        </p:txBody>
      </p:sp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3622993"/>
              </p:ext>
            </p:extLst>
          </p:nvPr>
        </p:nvGraphicFramePr>
        <p:xfrm>
          <a:off x="1036320" y="1071692"/>
          <a:ext cx="6324600" cy="4963536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2971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52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8300">
                <a:tc>
                  <a:txBody>
                    <a:bodyPr/>
                    <a:lstStyle/>
                    <a:p>
                      <a:r>
                        <a:rPr lang="en-GB" sz="2000" b="1" dirty="0">
                          <a:effectLst/>
                          <a:latin typeface="Calibri" panose="020F0502020204030204" pitchFamily="34" charset="0"/>
                        </a:rPr>
                        <a:t>Hello</a:t>
                      </a:r>
                      <a:endParaRPr lang="en-GB" sz="2000" b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latin typeface="Calibri" panose="020F0502020204030204" pitchFamily="34" charset="0"/>
                        </a:rPr>
                        <a:t>H</a:t>
                      </a:r>
                      <a:r>
                        <a:rPr lang="en-GB" sz="2000" b="1" dirty="0" err="1">
                          <a:latin typeface="Calibri" panose="020F0502020204030204" pitchFamily="34" charset="0"/>
                        </a:rPr>
                        <a:t>elo</a:t>
                      </a:r>
                      <a:endParaRPr lang="en-GB" sz="2000" b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cy-GB" sz="2000" b="1" dirty="0">
                          <a:effectLst/>
                          <a:latin typeface="Calibri" panose="020F0502020204030204" pitchFamily="34" charset="0"/>
                        </a:rPr>
                        <a:t>Hiya!</a:t>
                      </a:r>
                      <a:endParaRPr lang="en-GB" sz="2000" b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2000" b="1" dirty="0" err="1">
                          <a:latin typeface="Calibri" panose="020F0502020204030204" pitchFamily="34" charset="0"/>
                        </a:rPr>
                        <a:t>hwmai</a:t>
                      </a:r>
                      <a:r>
                        <a:rPr lang="en-GB" sz="2000" b="1" dirty="0">
                          <a:latin typeface="Calibri" panose="020F0502020204030204" pitchFamily="34" charset="0"/>
                        </a:rPr>
                        <a:t>!</a:t>
                      </a: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cy-GB" sz="2000" b="1" dirty="0">
                          <a:latin typeface="Calibri" panose="020F0502020204030204" pitchFamily="34" charset="0"/>
                        </a:rPr>
                        <a:t>Goodbye</a:t>
                      </a:r>
                      <a:endParaRPr lang="en-GB" sz="2000" b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000" b="1" dirty="0">
                          <a:latin typeface="Calibri" panose="020F0502020204030204" pitchFamily="34" charset="0"/>
                        </a:rPr>
                        <a:t>Hwyl fawr</a:t>
                      </a:r>
                      <a:endParaRPr lang="en-GB" sz="2000" b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en-GB" sz="2000" b="1" baseline="0" dirty="0">
                          <a:latin typeface="Calibri" panose="020F0502020204030204" pitchFamily="34" charset="0"/>
                        </a:rPr>
                        <a:t>See you!</a:t>
                      </a:r>
                      <a:endParaRPr lang="en-GB" sz="2000" b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r>
                        <a:rPr lang="en-GB" sz="2000" b="1" baseline="0" dirty="0">
                          <a:effectLst/>
                          <a:latin typeface="Calibri" panose="020F0502020204030204" pitchFamily="34" charset="0"/>
                        </a:rPr>
                        <a:t>Da </a:t>
                      </a:r>
                      <a:r>
                        <a:rPr lang="en-GB" sz="2000" b="1" baseline="0" dirty="0" err="1">
                          <a:effectLst/>
                          <a:latin typeface="Calibri" panose="020F0502020204030204" pitchFamily="34" charset="0"/>
                        </a:rPr>
                        <a:t>boch</a:t>
                      </a:r>
                      <a:r>
                        <a:rPr lang="en-GB" sz="2000" b="1" baseline="0" dirty="0">
                          <a:effectLst/>
                          <a:latin typeface="Calibri" panose="020F0502020204030204" pitchFamily="34" charset="0"/>
                        </a:rPr>
                        <a:t>!</a:t>
                      </a:r>
                      <a:endParaRPr lang="en-GB" sz="2000" b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en-GB" sz="2000" b="1" dirty="0">
                          <a:effectLst/>
                          <a:latin typeface="Calibri" panose="020F0502020204030204" pitchFamily="34" charset="0"/>
                        </a:rPr>
                        <a:t>What’s your name?</a:t>
                      </a:r>
                      <a:endParaRPr lang="en-GB" sz="2000" b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Calibri" panose="020F0502020204030204" pitchFamily="34" charset="0"/>
                        </a:rPr>
                        <a:t>Beth </a:t>
                      </a:r>
                      <a:r>
                        <a:rPr lang="en-GB" sz="2000" b="1" dirty="0" err="1">
                          <a:latin typeface="Calibri" panose="020F0502020204030204" pitchFamily="34" charset="0"/>
                        </a:rPr>
                        <a:t>yw</a:t>
                      </a:r>
                      <a:r>
                        <a:rPr lang="en-GB" sz="2000" b="1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Calibri" panose="020F0502020204030204" pitchFamily="34" charset="0"/>
                        </a:rPr>
                        <a:t>dy</a:t>
                      </a:r>
                      <a:r>
                        <a:rPr lang="en-GB" sz="2000" b="1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Calibri" panose="020F0502020204030204" pitchFamily="34" charset="0"/>
                        </a:rPr>
                        <a:t>enw</a:t>
                      </a:r>
                      <a:r>
                        <a:rPr lang="en-GB" sz="2000" b="1" dirty="0">
                          <a:latin typeface="Calibri" panose="020F0502020204030204" pitchFamily="34" charset="0"/>
                        </a:rPr>
                        <a:t> di</a:t>
                      </a:r>
                      <a:r>
                        <a:rPr lang="en-GB" sz="2000" b="1" baseline="0" dirty="0">
                          <a:latin typeface="Calibri" panose="020F0502020204030204" pitchFamily="34" charset="0"/>
                        </a:rPr>
                        <a:t>?</a:t>
                      </a:r>
                      <a:endParaRPr lang="en-GB" sz="2000" b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en-GB" sz="2000" b="1" baseline="0" dirty="0">
                          <a:effectLst/>
                          <a:latin typeface="Calibri" panose="020F0502020204030204" pitchFamily="34" charset="0"/>
                        </a:rPr>
                        <a:t>I’m… / My name is…</a:t>
                      </a:r>
                      <a:endParaRPr lang="en-GB" sz="2000" b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r>
                        <a:rPr lang="en-GB" sz="2000" b="1" baseline="0" dirty="0">
                          <a:latin typeface="Calibri" panose="020F0502020204030204" pitchFamily="34" charset="0"/>
                        </a:rPr>
                        <a:t>… </a:t>
                      </a:r>
                      <a:r>
                        <a:rPr lang="en-GB" sz="2000" b="1" baseline="0" dirty="0" err="1">
                          <a:latin typeface="Calibri" panose="020F0502020204030204" pitchFamily="34" charset="0"/>
                        </a:rPr>
                        <a:t>dw</a:t>
                      </a:r>
                      <a:r>
                        <a:rPr lang="en-GB" sz="2000" b="1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1" baseline="0" dirty="0" err="1">
                          <a:latin typeface="Calibri" panose="020F0502020204030204" pitchFamily="34" charset="0"/>
                        </a:rPr>
                        <a:t>i</a:t>
                      </a:r>
                      <a:r>
                        <a:rPr lang="en-GB" sz="2000" b="1" baseline="0" dirty="0">
                          <a:latin typeface="Calibri" panose="020F0502020204030204" pitchFamily="34" charset="0"/>
                        </a:rPr>
                        <a:t>.</a:t>
                      </a:r>
                      <a:endParaRPr lang="en-GB" sz="2000" b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cy-GB" sz="2000" b="1" dirty="0">
                          <a:latin typeface="Calibri" panose="020F0502020204030204" pitchFamily="34" charset="0"/>
                        </a:rPr>
                        <a:t>Where do you come from?</a:t>
                      </a:r>
                      <a:endParaRPr lang="en-GB" sz="2000" b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r>
                        <a:rPr lang="en-GB" sz="2000" b="1" baseline="0" dirty="0">
                          <a:latin typeface="Calibri" panose="020F0502020204030204" pitchFamily="34" charset="0"/>
                        </a:rPr>
                        <a:t>O </a:t>
                      </a:r>
                      <a:r>
                        <a:rPr lang="en-GB" sz="2000" b="1" baseline="0" dirty="0" err="1">
                          <a:latin typeface="Calibri" panose="020F0502020204030204" pitchFamily="34" charset="0"/>
                        </a:rPr>
                        <a:t>ble</a:t>
                      </a:r>
                      <a:r>
                        <a:rPr lang="en-GB" sz="2000" b="1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1" baseline="0" dirty="0" err="1">
                          <a:latin typeface="Calibri" panose="020F0502020204030204" pitchFamily="34" charset="0"/>
                        </a:rPr>
                        <a:t>wyt</a:t>
                      </a:r>
                      <a:r>
                        <a:rPr lang="en-GB" sz="2000" b="1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1" baseline="0" dirty="0" err="1">
                          <a:latin typeface="Calibri" panose="020F0502020204030204" pitchFamily="34" charset="0"/>
                        </a:rPr>
                        <a:t>ti’n</a:t>
                      </a:r>
                      <a:r>
                        <a:rPr lang="en-GB" sz="2000" b="1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1" baseline="0" dirty="0" err="1">
                          <a:latin typeface="Calibri" panose="020F0502020204030204" pitchFamily="34" charset="0"/>
                        </a:rPr>
                        <a:t>dod</a:t>
                      </a:r>
                      <a:r>
                        <a:rPr lang="en-GB" sz="2000" b="1" baseline="0" dirty="0">
                          <a:latin typeface="Calibri" panose="020F0502020204030204" pitchFamily="34" charset="0"/>
                        </a:rPr>
                        <a:t>?</a:t>
                      </a:r>
                      <a:endParaRPr lang="en-GB" sz="2000" b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cy-GB" sz="2000" b="1" dirty="0">
                          <a:latin typeface="Calibri" panose="020F0502020204030204" pitchFamily="34" charset="0"/>
                        </a:rPr>
                        <a:t>I come from...</a:t>
                      </a:r>
                      <a:endParaRPr lang="en-GB" sz="2000" b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r>
                        <a:rPr lang="en-GB" sz="2000" b="1" baseline="0" dirty="0" err="1">
                          <a:latin typeface="Calibri" panose="020F0502020204030204" pitchFamily="34" charset="0"/>
                        </a:rPr>
                        <a:t>Dw</a:t>
                      </a:r>
                      <a:r>
                        <a:rPr lang="en-GB" sz="2000" b="1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1" baseline="0" dirty="0" err="1">
                          <a:latin typeface="Calibri" panose="020F0502020204030204" pitchFamily="34" charset="0"/>
                        </a:rPr>
                        <a:t>i’n</a:t>
                      </a:r>
                      <a:r>
                        <a:rPr lang="en-GB" sz="2000" b="1" baseline="0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1" baseline="0" dirty="0" err="1">
                          <a:latin typeface="Calibri" panose="020F0502020204030204" pitchFamily="34" charset="0"/>
                        </a:rPr>
                        <a:t>dod</a:t>
                      </a:r>
                      <a:r>
                        <a:rPr lang="en-GB" sz="2000" b="1" baseline="0" dirty="0">
                          <a:latin typeface="Calibri" panose="020F0502020204030204" pitchFamily="34" charset="0"/>
                        </a:rPr>
                        <a:t> o…</a:t>
                      </a:r>
                      <a:endParaRPr lang="en-GB" sz="2000" b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cy-GB" sz="2000" b="1" dirty="0">
                          <a:latin typeface="Calibri" panose="020F0502020204030204" pitchFamily="34" charset="0"/>
                        </a:rPr>
                        <a:t>And you?</a:t>
                      </a:r>
                      <a:endParaRPr lang="en-GB" sz="2000" b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Calibri" panose="020F0502020204030204" pitchFamily="34" charset="0"/>
                        </a:rPr>
                        <a:t>A </a:t>
                      </a:r>
                      <a:r>
                        <a:rPr lang="en-GB" sz="2000" b="1" dirty="0" err="1">
                          <a:latin typeface="Calibri" panose="020F0502020204030204" pitchFamily="34" charset="0"/>
                        </a:rPr>
                        <a:t>ti</a:t>
                      </a:r>
                      <a:r>
                        <a:rPr lang="en-GB" sz="2000" b="1" dirty="0">
                          <a:latin typeface="Calibri" panose="020F0502020204030204" pitchFamily="34" charset="0"/>
                        </a:rPr>
                        <a:t>? </a:t>
                      </a: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Calibri" panose="020F0502020204030204" pitchFamily="34" charset="0"/>
                        </a:rPr>
                        <a:t>How are you?</a:t>
                      </a: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r>
                        <a:rPr lang="en-GB" sz="2000" b="1" dirty="0" err="1">
                          <a:latin typeface="Calibri" panose="020F0502020204030204" pitchFamily="34" charset="0"/>
                        </a:rPr>
                        <a:t>Sut</a:t>
                      </a:r>
                      <a:r>
                        <a:rPr lang="en-GB" sz="2000" b="1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Calibri" panose="020F0502020204030204" pitchFamily="34" charset="0"/>
                        </a:rPr>
                        <a:t>wyt</a:t>
                      </a:r>
                      <a:r>
                        <a:rPr lang="en-GB" sz="2000" b="1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Calibri" panose="020F0502020204030204" pitchFamily="34" charset="0"/>
                        </a:rPr>
                        <a:t>ti</a:t>
                      </a:r>
                      <a:r>
                        <a:rPr lang="en-GB" sz="2000" b="1" dirty="0">
                          <a:latin typeface="Calibri" panose="020F0502020204030204" pitchFamily="34" charset="0"/>
                        </a:rPr>
                        <a:t>?</a:t>
                      </a: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cy-GB" sz="2000" b="1" dirty="0">
                          <a:latin typeface="Calibri" panose="020F0502020204030204" pitchFamily="34" charset="0"/>
                        </a:rPr>
                        <a:t>I’m well/okay/not well.</a:t>
                      </a:r>
                      <a:endParaRPr lang="en-GB" sz="2000" b="1" dirty="0">
                        <a:latin typeface="Calibri" panose="020F0502020204030204" pitchFamily="34" charset="0"/>
                      </a:endParaRP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 err="1">
                          <a:latin typeface="Calibri" panose="020F0502020204030204" pitchFamily="34" charset="0"/>
                        </a:rPr>
                        <a:t>Dw</a:t>
                      </a:r>
                      <a:r>
                        <a:rPr lang="en-GB" sz="2000" b="1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Calibri" panose="020F0502020204030204" pitchFamily="34" charset="0"/>
                        </a:rPr>
                        <a:t>i’n</a:t>
                      </a:r>
                      <a:r>
                        <a:rPr lang="en-GB" sz="2000" b="1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Calibri" panose="020F0502020204030204" pitchFamily="34" charset="0"/>
                        </a:rPr>
                        <a:t>dda</a:t>
                      </a:r>
                      <a:r>
                        <a:rPr lang="en-GB" sz="2000" b="1" dirty="0">
                          <a:latin typeface="Calibri" panose="020F0502020204030204" pitchFamily="34" charset="0"/>
                        </a:rPr>
                        <a:t>/</a:t>
                      </a:r>
                      <a:r>
                        <a:rPr lang="en-GB" sz="2000" b="1" dirty="0" err="1">
                          <a:latin typeface="Calibri" panose="020F0502020204030204" pitchFamily="34" charset="0"/>
                        </a:rPr>
                        <a:t>weddol</a:t>
                      </a:r>
                      <a:r>
                        <a:rPr lang="en-GB" sz="2000" b="1" dirty="0">
                          <a:latin typeface="Calibri" panose="020F0502020204030204" pitchFamily="34" charset="0"/>
                        </a:rPr>
                        <a:t>/</a:t>
                      </a:r>
                      <a:r>
                        <a:rPr lang="en-GB" sz="2000" b="1" dirty="0" err="1">
                          <a:latin typeface="Calibri" panose="020F0502020204030204" pitchFamily="34" charset="0"/>
                        </a:rPr>
                        <a:t>ofnadwy</a:t>
                      </a:r>
                      <a:r>
                        <a:rPr lang="en-GB" sz="2000" b="1" dirty="0">
                          <a:latin typeface="Calibri" panose="020F0502020204030204" pitchFamily="34" charset="0"/>
                        </a:rPr>
                        <a:t>.</a:t>
                      </a: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Calibri" panose="020F0502020204030204" pitchFamily="34" charset="0"/>
                        </a:rPr>
                        <a:t>I live in…</a:t>
                      </a:r>
                    </a:p>
                  </a:txBody>
                  <a:tcPr marL="83428" marR="83428" marT="41714" marB="41714" anchor="ctr"/>
                </a:tc>
                <a:tc>
                  <a:txBody>
                    <a:bodyPr/>
                    <a:lstStyle/>
                    <a:p>
                      <a:r>
                        <a:rPr lang="en-GB" sz="2000" b="1" dirty="0" err="1">
                          <a:latin typeface="Calibri" panose="020F0502020204030204" pitchFamily="34" charset="0"/>
                        </a:rPr>
                        <a:t>Dw</a:t>
                      </a:r>
                      <a:r>
                        <a:rPr lang="en-GB" sz="2000" b="1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Calibri" panose="020F0502020204030204" pitchFamily="34" charset="0"/>
                        </a:rPr>
                        <a:t>i’n</a:t>
                      </a:r>
                      <a:r>
                        <a:rPr lang="en-GB" sz="2000" b="1" dirty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1" dirty="0" err="1">
                          <a:latin typeface="Calibri" panose="020F0502020204030204" pitchFamily="34" charset="0"/>
                        </a:rPr>
                        <a:t>byw</a:t>
                      </a:r>
                      <a:r>
                        <a:rPr lang="en-GB" sz="2000" b="1" dirty="0">
                          <a:latin typeface="Calibri" panose="020F0502020204030204" pitchFamily="34" charset="0"/>
                        </a:rPr>
                        <a:t> yn…</a:t>
                      </a:r>
                    </a:p>
                  </a:txBody>
                  <a:tcPr marL="83428" marR="83428" marT="41714" marB="41714" anchor="ctr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15" name="Content Placeholder 2"/>
          <p:cNvSpPr txBox="1">
            <a:spLocks/>
          </p:cNvSpPr>
          <p:nvPr/>
        </p:nvSpPr>
        <p:spPr bwMode="auto">
          <a:xfrm rot="554390">
            <a:off x="9833870" y="3096306"/>
            <a:ext cx="1934962" cy="2564596"/>
          </a:xfrm>
          <a:prstGeom prst="rect">
            <a:avLst/>
          </a:prstGeom>
          <a:solidFill>
            <a:srgbClr val="15FFC2"/>
          </a:solidFill>
          <a:ln w="60325">
            <a:solidFill>
              <a:srgbClr val="00CC99"/>
            </a:solidFill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buNone/>
            </a:pPr>
            <a:r>
              <a:rPr lang="en-GB" sz="2000" b="1" kern="0" dirty="0" err="1">
                <a:solidFill>
                  <a:srgbClr val="D60093"/>
                </a:solidFill>
              </a:rPr>
              <a:t>siopa</a:t>
            </a:r>
            <a:endParaRPr lang="en-GB" sz="2000" b="1" kern="0" dirty="0">
              <a:solidFill>
                <a:srgbClr val="D60093"/>
              </a:solidFill>
            </a:endParaRPr>
          </a:p>
          <a:p>
            <a:pPr marL="0" indent="0" algn="ctr">
              <a:buNone/>
            </a:pPr>
            <a:r>
              <a:rPr lang="en-GB" sz="2000" b="1" kern="0" dirty="0" err="1">
                <a:solidFill>
                  <a:srgbClr val="D60093"/>
                </a:solidFill>
              </a:rPr>
              <a:t>ffilmiau</a:t>
            </a:r>
            <a:endParaRPr lang="en-GB" sz="2000" b="1" kern="0" dirty="0">
              <a:solidFill>
                <a:srgbClr val="D60093"/>
              </a:solidFill>
            </a:endParaRPr>
          </a:p>
          <a:p>
            <a:pPr marL="0" indent="0" algn="ctr">
              <a:buNone/>
            </a:pPr>
            <a:r>
              <a:rPr lang="cy-GB" sz="2000" b="1" kern="0" dirty="0">
                <a:solidFill>
                  <a:srgbClr val="D60093"/>
                </a:solidFill>
              </a:rPr>
              <a:t>fy ffrindiau</a:t>
            </a:r>
          </a:p>
          <a:p>
            <a:pPr marL="0" indent="0" algn="ctr">
              <a:buNone/>
            </a:pPr>
            <a:r>
              <a:rPr lang="cy-GB" sz="2000" b="1" kern="0" dirty="0">
                <a:solidFill>
                  <a:srgbClr val="D60093"/>
                </a:solidFill>
              </a:rPr>
              <a:t>rygbi</a:t>
            </a:r>
          </a:p>
          <a:p>
            <a:pPr marL="0" indent="0" algn="ctr">
              <a:buNone/>
            </a:pPr>
            <a:r>
              <a:rPr lang="cy-GB" sz="2000" b="1" kern="0" dirty="0">
                <a:solidFill>
                  <a:srgbClr val="D60093"/>
                </a:solidFill>
              </a:rPr>
              <a:t>pitsa</a:t>
            </a:r>
          </a:p>
          <a:p>
            <a:pPr marL="0" indent="0" algn="ctr">
              <a:buNone/>
            </a:pPr>
            <a:r>
              <a:rPr lang="cy-GB" sz="2000" b="1" kern="0" dirty="0">
                <a:solidFill>
                  <a:srgbClr val="D60093"/>
                </a:solidFill>
              </a:rPr>
              <a:t>bisgedi</a:t>
            </a:r>
          </a:p>
          <a:p>
            <a:pPr marL="0" indent="0" algn="ctr">
              <a:buNone/>
            </a:pPr>
            <a:r>
              <a:rPr lang="cy-GB" sz="2000" b="1" kern="0" dirty="0">
                <a:solidFill>
                  <a:srgbClr val="D60093"/>
                </a:solidFill>
              </a:rPr>
              <a:t>‘Strictly’</a:t>
            </a:r>
            <a:endParaRPr lang="en-GB" sz="2000" b="1" kern="0" dirty="0">
              <a:solidFill>
                <a:srgbClr val="D60093"/>
              </a:solidFill>
            </a:endParaRPr>
          </a:p>
          <a:p>
            <a:pPr marL="0" indent="0">
              <a:buNone/>
            </a:pPr>
            <a:endParaRPr lang="en-GB" sz="2400" b="1" kern="0" dirty="0">
              <a:solidFill>
                <a:srgbClr val="D60093"/>
              </a:solidFill>
            </a:endParaRPr>
          </a:p>
        </p:txBody>
      </p:sp>
      <p:sp>
        <p:nvSpPr>
          <p:cNvPr id="16" name="WordArt 3"/>
          <p:cNvSpPr>
            <a:spLocks noChangeArrowheads="1" noChangeShapeType="1" noTextEdit="1"/>
          </p:cNvSpPr>
          <p:nvPr/>
        </p:nvSpPr>
        <p:spPr bwMode="auto">
          <a:xfrm>
            <a:off x="8439150" y="1511721"/>
            <a:ext cx="1905000" cy="381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800080"/>
                    </a:gs>
                    <a:gs pos="50000">
                      <a:srgbClr val="FF0066"/>
                    </a:gs>
                    <a:gs pos="100000">
                      <a:srgbClr val="800080"/>
                    </a:gs>
                  </a:gsLst>
                  <a:lin ang="0" scaled="1"/>
                </a:gradFill>
                <a:latin typeface="Calibri"/>
              </a:rPr>
              <a:t>Dweud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800080"/>
                    </a:gs>
                    <a:gs pos="50000">
                      <a:srgbClr val="FF0066"/>
                    </a:gs>
                    <a:gs pos="100000">
                      <a:srgbClr val="800080"/>
                    </a:gs>
                  </a:gsLst>
                  <a:lin ang="0" scaled="1"/>
                </a:gradFill>
                <a:latin typeface="Calibri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800080"/>
                    </a:gs>
                    <a:gs pos="50000">
                      <a:srgbClr val="FF0066"/>
                    </a:gs>
                    <a:gs pos="100000">
                      <a:srgbClr val="800080"/>
                    </a:gs>
                  </a:gsLst>
                  <a:lin ang="0" scaled="1"/>
                </a:gradFill>
                <a:latin typeface="Calibri"/>
              </a:rPr>
              <a:t>mwy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800080"/>
                    </a:gs>
                    <a:gs pos="50000">
                      <a:srgbClr val="FF0066"/>
                    </a:gs>
                    <a:gs pos="100000">
                      <a:srgbClr val="800080"/>
                    </a:gs>
                  </a:gsLst>
                  <a:lin ang="0" scaled="1"/>
                </a:gradFill>
                <a:latin typeface="Calibri"/>
              </a:rPr>
              <a:t>:</a:t>
            </a:r>
          </a:p>
        </p:txBody>
      </p:sp>
      <p:pic>
        <p:nvPicPr>
          <p:cNvPr id="13" name="Picture 12" descr="speakin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2200" y="341524"/>
            <a:ext cx="1219200" cy="960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4B8A641-40D1-471A-9AA3-F8BB214BE5E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17440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869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366655" y="1745673"/>
            <a:ext cx="3990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Rhifau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dyddiad</a:t>
            </a:r>
            <a:endParaRPr lang="en-US" dirty="0"/>
          </a:p>
        </p:txBody>
      </p:sp>
      <p:pic>
        <p:nvPicPr>
          <p:cNvPr id="1026" name="Picture 2" descr="https://www.upsondowns.co.uk/media/catalog/product/cache/1/image/500x500/9df78eab33525d08d6e5fb8d27136e95/w/e/welsh-number-stars.jpg">
            <a:extLst>
              <a:ext uri="{FF2B5EF4-FFF2-40B4-BE49-F238E27FC236}">
                <a16:creationId xmlns:a16="http://schemas.microsoft.com/office/drawing/2014/main" id="{AC6524B4-DCA6-4953-B1E3-645E06DDC36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579" b="28094"/>
          <a:stretch/>
        </p:blipFill>
        <p:spPr bwMode="auto">
          <a:xfrm>
            <a:off x="271664" y="486696"/>
            <a:ext cx="11645033" cy="4928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904465" y="117968"/>
            <a:ext cx="37473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err="1" smtClean="0">
                <a:solidFill>
                  <a:srgbClr val="FF0000"/>
                </a:solidFill>
              </a:rPr>
              <a:t>Rhifau</a:t>
            </a:r>
            <a:r>
              <a:rPr lang="en-GB" sz="3200" b="1" dirty="0" smtClean="0">
                <a:solidFill>
                  <a:srgbClr val="FF0000"/>
                </a:solidFill>
              </a:rPr>
              <a:t>/Numbers</a:t>
            </a:r>
            <a:endParaRPr lang="en-GB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4861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E83E7-39FA-4755-84EB-AE504DDE9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74439"/>
            <a:ext cx="8610600" cy="1293028"/>
          </a:xfrm>
        </p:spPr>
        <p:txBody>
          <a:bodyPr/>
          <a:lstStyle/>
          <a:p>
            <a:r>
              <a:rPr lang="cy-GB" dirty="0"/>
              <a:t>Rhifau 1-99/numbers 1-99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421F158-D0FA-4942-896D-50B49FC1F24B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685800" y="1323769"/>
          <a:ext cx="108204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4819">
                  <a:extLst>
                    <a:ext uri="{9D8B030D-6E8A-4147-A177-3AD203B41FA5}">
                      <a16:colId xmlns:a16="http://schemas.microsoft.com/office/drawing/2014/main" val="225672355"/>
                    </a:ext>
                  </a:extLst>
                </a:gridCol>
                <a:gridCol w="4085304">
                  <a:extLst>
                    <a:ext uri="{9D8B030D-6E8A-4147-A177-3AD203B41FA5}">
                      <a16:colId xmlns:a16="http://schemas.microsoft.com/office/drawing/2014/main" val="2606007022"/>
                    </a:ext>
                  </a:extLst>
                </a:gridCol>
                <a:gridCol w="3940277">
                  <a:extLst>
                    <a:ext uri="{9D8B030D-6E8A-4147-A177-3AD203B41FA5}">
                      <a16:colId xmlns:a16="http://schemas.microsoft.com/office/drawing/2014/main" val="237646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Rhif/number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English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625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one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un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7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two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dau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0868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8619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Two ten four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Dau </a:t>
                      </a:r>
                      <a:r>
                        <a:rPr lang="cy-GB" sz="2800" b="1" dirty="0"/>
                        <a:t>dd</a:t>
                      </a:r>
                      <a:r>
                        <a:rPr lang="cy-GB" sz="2800" dirty="0"/>
                        <a:t>eg pedwar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873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Three ten three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Tri deg tri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4802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Four ten five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Pedwar deg pump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543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Five ten six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Pump deg chwech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7999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Six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Chwech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1806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Nine ten eight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Naw deg wyth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261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9052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E83E7-39FA-4755-84EB-AE504DDE9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74439"/>
            <a:ext cx="8610600" cy="1293028"/>
          </a:xfrm>
        </p:spPr>
        <p:txBody>
          <a:bodyPr/>
          <a:lstStyle/>
          <a:p>
            <a:r>
              <a:rPr lang="cy-GB" dirty="0"/>
              <a:t>Rhifau 1-99/numbers 1-99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421F158-D0FA-4942-896D-50B49FC1F24B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685800" y="1323769"/>
          <a:ext cx="108204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4819">
                  <a:extLst>
                    <a:ext uri="{9D8B030D-6E8A-4147-A177-3AD203B41FA5}">
                      <a16:colId xmlns:a16="http://schemas.microsoft.com/office/drawing/2014/main" val="225672355"/>
                    </a:ext>
                  </a:extLst>
                </a:gridCol>
                <a:gridCol w="4085304">
                  <a:extLst>
                    <a:ext uri="{9D8B030D-6E8A-4147-A177-3AD203B41FA5}">
                      <a16:colId xmlns:a16="http://schemas.microsoft.com/office/drawing/2014/main" val="2606007022"/>
                    </a:ext>
                  </a:extLst>
                </a:gridCol>
                <a:gridCol w="3940277">
                  <a:extLst>
                    <a:ext uri="{9D8B030D-6E8A-4147-A177-3AD203B41FA5}">
                      <a16:colId xmlns:a16="http://schemas.microsoft.com/office/drawing/2014/main" val="237646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Rhif/number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English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625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one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un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7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two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dau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0868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8619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Two ten four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Dau </a:t>
                      </a:r>
                      <a:r>
                        <a:rPr lang="cy-GB" sz="2800" b="1" dirty="0"/>
                        <a:t>dd</a:t>
                      </a:r>
                      <a:r>
                        <a:rPr lang="cy-GB" sz="2800" dirty="0"/>
                        <a:t>eg pedwar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873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Three ten three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Tri deg tri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4802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Four ten five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Pedwar deg pump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543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Five ten six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Pump deg chwech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7999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Six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Chwech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1806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Nine ten eight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Naw deg wyth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261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0876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E83E7-39FA-4755-84EB-AE504DDE9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74439"/>
            <a:ext cx="8610600" cy="1293028"/>
          </a:xfrm>
        </p:spPr>
        <p:txBody>
          <a:bodyPr/>
          <a:lstStyle/>
          <a:p>
            <a:r>
              <a:rPr lang="cy-GB" dirty="0"/>
              <a:t>Rhifau 1-99/numbers 1-99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421F158-D0FA-4942-896D-50B49FC1F24B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685800" y="1323769"/>
          <a:ext cx="108204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4819">
                  <a:extLst>
                    <a:ext uri="{9D8B030D-6E8A-4147-A177-3AD203B41FA5}">
                      <a16:colId xmlns:a16="http://schemas.microsoft.com/office/drawing/2014/main" val="225672355"/>
                    </a:ext>
                  </a:extLst>
                </a:gridCol>
                <a:gridCol w="4085304">
                  <a:extLst>
                    <a:ext uri="{9D8B030D-6E8A-4147-A177-3AD203B41FA5}">
                      <a16:colId xmlns:a16="http://schemas.microsoft.com/office/drawing/2014/main" val="2606007022"/>
                    </a:ext>
                  </a:extLst>
                </a:gridCol>
                <a:gridCol w="3940277">
                  <a:extLst>
                    <a:ext uri="{9D8B030D-6E8A-4147-A177-3AD203B41FA5}">
                      <a16:colId xmlns:a16="http://schemas.microsoft.com/office/drawing/2014/main" val="237646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Rhif/number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English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625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one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un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7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two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dau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0868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8619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Two ten four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Dau </a:t>
                      </a:r>
                      <a:r>
                        <a:rPr lang="cy-GB" sz="2800" b="1" dirty="0"/>
                        <a:t>dd</a:t>
                      </a:r>
                      <a:r>
                        <a:rPr lang="cy-GB" sz="2800" dirty="0"/>
                        <a:t>eg pedwar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873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Three ten three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Tri deg tri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4802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Four ten five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Pedwar deg pump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543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Five ten six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Pump deg chwech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7999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Six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Chwech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1806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Nine ten eight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Naw deg wyth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261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2436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E83E7-39FA-4755-84EB-AE504DDE9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74439"/>
            <a:ext cx="8610600" cy="1293028"/>
          </a:xfrm>
        </p:spPr>
        <p:txBody>
          <a:bodyPr/>
          <a:lstStyle/>
          <a:p>
            <a:r>
              <a:rPr lang="cy-GB" dirty="0"/>
              <a:t>Rhifau 1-99/numbers 1-99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421F158-D0FA-4942-896D-50B49FC1F24B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685800" y="1323769"/>
          <a:ext cx="108204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4819">
                  <a:extLst>
                    <a:ext uri="{9D8B030D-6E8A-4147-A177-3AD203B41FA5}">
                      <a16:colId xmlns:a16="http://schemas.microsoft.com/office/drawing/2014/main" val="225672355"/>
                    </a:ext>
                  </a:extLst>
                </a:gridCol>
                <a:gridCol w="4085304">
                  <a:extLst>
                    <a:ext uri="{9D8B030D-6E8A-4147-A177-3AD203B41FA5}">
                      <a16:colId xmlns:a16="http://schemas.microsoft.com/office/drawing/2014/main" val="2606007022"/>
                    </a:ext>
                  </a:extLst>
                </a:gridCol>
                <a:gridCol w="3940277">
                  <a:extLst>
                    <a:ext uri="{9D8B030D-6E8A-4147-A177-3AD203B41FA5}">
                      <a16:colId xmlns:a16="http://schemas.microsoft.com/office/drawing/2014/main" val="237646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Rhif/number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English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625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one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un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7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two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dau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0868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8619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Two ten four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Dau </a:t>
                      </a:r>
                      <a:r>
                        <a:rPr lang="cy-GB" sz="2800" b="1" dirty="0"/>
                        <a:t>dd</a:t>
                      </a:r>
                      <a:r>
                        <a:rPr lang="cy-GB" sz="2800" dirty="0"/>
                        <a:t>eg pedwar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873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Three ten three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Tri deg tri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4802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Four ten five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Pedwar deg pump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543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Five ten six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Pump deg chwech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7999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Six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Chwech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1806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Nine ten eight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Naw deg wyth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261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4066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E83E7-39FA-4755-84EB-AE504DDE9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74439"/>
            <a:ext cx="8610600" cy="1293028"/>
          </a:xfrm>
        </p:spPr>
        <p:txBody>
          <a:bodyPr/>
          <a:lstStyle/>
          <a:p>
            <a:r>
              <a:rPr lang="cy-GB" dirty="0"/>
              <a:t>Rhifau 1-99/numbers 1-99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421F158-D0FA-4942-896D-50B49FC1F24B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685800" y="1323769"/>
          <a:ext cx="108204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4819">
                  <a:extLst>
                    <a:ext uri="{9D8B030D-6E8A-4147-A177-3AD203B41FA5}">
                      <a16:colId xmlns:a16="http://schemas.microsoft.com/office/drawing/2014/main" val="225672355"/>
                    </a:ext>
                  </a:extLst>
                </a:gridCol>
                <a:gridCol w="4085304">
                  <a:extLst>
                    <a:ext uri="{9D8B030D-6E8A-4147-A177-3AD203B41FA5}">
                      <a16:colId xmlns:a16="http://schemas.microsoft.com/office/drawing/2014/main" val="2606007022"/>
                    </a:ext>
                  </a:extLst>
                </a:gridCol>
                <a:gridCol w="3940277">
                  <a:extLst>
                    <a:ext uri="{9D8B030D-6E8A-4147-A177-3AD203B41FA5}">
                      <a16:colId xmlns:a16="http://schemas.microsoft.com/office/drawing/2014/main" val="237646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Rhif/number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English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625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one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un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7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two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dau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50868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8619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Two ten four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Dau </a:t>
                      </a:r>
                      <a:r>
                        <a:rPr lang="cy-GB" sz="2800" b="1" dirty="0"/>
                        <a:t>dd</a:t>
                      </a:r>
                      <a:r>
                        <a:rPr lang="cy-GB" sz="2800" dirty="0"/>
                        <a:t>eg pedwar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873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Three ten three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Tri deg tri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4802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Four ten five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Pedwar deg pump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543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Five ten six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Pump deg chwech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7999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Six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Chwech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1806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Nine ten eight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Naw deg wyth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261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0874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E83E7-39FA-4755-84EB-AE504DDE9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74439"/>
            <a:ext cx="8610600" cy="1293028"/>
          </a:xfrm>
        </p:spPr>
        <p:txBody>
          <a:bodyPr/>
          <a:lstStyle/>
          <a:p>
            <a:r>
              <a:rPr lang="cy-GB" dirty="0"/>
              <a:t>Rhifau 1-99/numbers 1-99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421F158-D0FA-4942-896D-50B49FC1F24B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685800" y="1323769"/>
          <a:ext cx="108204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4819">
                  <a:extLst>
                    <a:ext uri="{9D8B030D-6E8A-4147-A177-3AD203B41FA5}">
                      <a16:colId xmlns:a16="http://schemas.microsoft.com/office/drawing/2014/main" val="225672355"/>
                    </a:ext>
                  </a:extLst>
                </a:gridCol>
                <a:gridCol w="4085304">
                  <a:extLst>
                    <a:ext uri="{9D8B030D-6E8A-4147-A177-3AD203B41FA5}">
                      <a16:colId xmlns:a16="http://schemas.microsoft.com/office/drawing/2014/main" val="2606007022"/>
                    </a:ext>
                  </a:extLst>
                </a:gridCol>
                <a:gridCol w="3940277">
                  <a:extLst>
                    <a:ext uri="{9D8B030D-6E8A-4147-A177-3AD203B41FA5}">
                      <a16:colId xmlns:a16="http://schemas.microsoft.com/office/drawing/2014/main" val="237646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Rhif/number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English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625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one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un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7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two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dau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50868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seven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8619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Two ten four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Dau </a:t>
                      </a:r>
                      <a:r>
                        <a:rPr lang="cy-GB" sz="2800" b="1" dirty="0"/>
                        <a:t>dd</a:t>
                      </a:r>
                      <a:r>
                        <a:rPr lang="cy-GB" sz="2800" dirty="0"/>
                        <a:t>eg pedwar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873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Three ten three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Tri deg tri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4802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Four ten five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Pedwar deg pump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543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Five ten six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Pump deg chwech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7999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Six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Chwech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1806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Nine ten eight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Naw deg wyth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261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7288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E83E7-39FA-4755-84EB-AE504DDE9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74439"/>
            <a:ext cx="8610600" cy="1293028"/>
          </a:xfrm>
        </p:spPr>
        <p:txBody>
          <a:bodyPr/>
          <a:lstStyle/>
          <a:p>
            <a:r>
              <a:rPr lang="cy-GB" dirty="0"/>
              <a:t>Rhifau 1-99/numbers 1-99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421F158-D0FA-4942-896D-50B49FC1F24B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685800" y="1323769"/>
          <a:ext cx="108204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4819">
                  <a:extLst>
                    <a:ext uri="{9D8B030D-6E8A-4147-A177-3AD203B41FA5}">
                      <a16:colId xmlns:a16="http://schemas.microsoft.com/office/drawing/2014/main" val="225672355"/>
                    </a:ext>
                  </a:extLst>
                </a:gridCol>
                <a:gridCol w="4085304">
                  <a:extLst>
                    <a:ext uri="{9D8B030D-6E8A-4147-A177-3AD203B41FA5}">
                      <a16:colId xmlns:a16="http://schemas.microsoft.com/office/drawing/2014/main" val="2606007022"/>
                    </a:ext>
                  </a:extLst>
                </a:gridCol>
                <a:gridCol w="3940277">
                  <a:extLst>
                    <a:ext uri="{9D8B030D-6E8A-4147-A177-3AD203B41FA5}">
                      <a16:colId xmlns:a16="http://schemas.microsoft.com/office/drawing/2014/main" val="237646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Rhif/number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English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625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one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un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7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two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dau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50868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seven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saith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8619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Two ten four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Dau </a:t>
                      </a:r>
                      <a:r>
                        <a:rPr lang="cy-GB" sz="2800" b="1" dirty="0"/>
                        <a:t>dd</a:t>
                      </a:r>
                      <a:r>
                        <a:rPr lang="cy-GB" sz="2800" dirty="0"/>
                        <a:t>eg pedwar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873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Three ten three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Tri deg tri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4802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Four ten five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Pedwar deg pump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543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Five ten six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Pump deg chwech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7999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Six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Chwech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1806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Nine ten eight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Naw deg wyth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261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9499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E83E7-39FA-4755-84EB-AE504DDE9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74439"/>
            <a:ext cx="8610600" cy="1293028"/>
          </a:xfrm>
        </p:spPr>
        <p:txBody>
          <a:bodyPr/>
          <a:lstStyle/>
          <a:p>
            <a:r>
              <a:rPr lang="cy-GB" dirty="0"/>
              <a:t>Rhifau 1-99/numbers 1-99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421F158-D0FA-4942-896D-50B49FC1F24B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685800" y="1323769"/>
          <a:ext cx="108204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4819">
                  <a:extLst>
                    <a:ext uri="{9D8B030D-6E8A-4147-A177-3AD203B41FA5}">
                      <a16:colId xmlns:a16="http://schemas.microsoft.com/office/drawing/2014/main" val="225672355"/>
                    </a:ext>
                  </a:extLst>
                </a:gridCol>
                <a:gridCol w="4085304">
                  <a:extLst>
                    <a:ext uri="{9D8B030D-6E8A-4147-A177-3AD203B41FA5}">
                      <a16:colId xmlns:a16="http://schemas.microsoft.com/office/drawing/2014/main" val="2606007022"/>
                    </a:ext>
                  </a:extLst>
                </a:gridCol>
                <a:gridCol w="3940277">
                  <a:extLst>
                    <a:ext uri="{9D8B030D-6E8A-4147-A177-3AD203B41FA5}">
                      <a16:colId xmlns:a16="http://schemas.microsoft.com/office/drawing/2014/main" val="237646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Rhif/number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English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625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one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un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7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two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dau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50868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seven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saith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8619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Two ten four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Dau </a:t>
                      </a:r>
                      <a:r>
                        <a:rPr lang="cy-GB" sz="2800" b="1" dirty="0"/>
                        <a:t>dd</a:t>
                      </a:r>
                      <a:r>
                        <a:rPr lang="cy-GB" sz="2800" dirty="0"/>
                        <a:t>eg pedwar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873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Three ten three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Tri deg tri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4802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Four ten five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Pedwar deg pump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543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Five ten six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Pump deg chwech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7999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Six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Chwech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1806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Nine ten eight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Naw deg wyth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261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8939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E83E7-39FA-4755-84EB-AE504DDE9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74439"/>
            <a:ext cx="8610600" cy="1293028"/>
          </a:xfrm>
        </p:spPr>
        <p:txBody>
          <a:bodyPr/>
          <a:lstStyle/>
          <a:p>
            <a:r>
              <a:rPr lang="cy-GB" dirty="0"/>
              <a:t>Rhifau 1-99/numbers 1-99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421F158-D0FA-4942-896D-50B49FC1F24B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685800" y="1323769"/>
          <a:ext cx="108204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4819">
                  <a:extLst>
                    <a:ext uri="{9D8B030D-6E8A-4147-A177-3AD203B41FA5}">
                      <a16:colId xmlns:a16="http://schemas.microsoft.com/office/drawing/2014/main" val="225672355"/>
                    </a:ext>
                  </a:extLst>
                </a:gridCol>
                <a:gridCol w="4085304">
                  <a:extLst>
                    <a:ext uri="{9D8B030D-6E8A-4147-A177-3AD203B41FA5}">
                      <a16:colId xmlns:a16="http://schemas.microsoft.com/office/drawing/2014/main" val="2606007022"/>
                    </a:ext>
                  </a:extLst>
                </a:gridCol>
                <a:gridCol w="3940277">
                  <a:extLst>
                    <a:ext uri="{9D8B030D-6E8A-4147-A177-3AD203B41FA5}">
                      <a16:colId xmlns:a16="http://schemas.microsoft.com/office/drawing/2014/main" val="237646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Rhif/number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English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625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one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un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7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two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dau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50868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seven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saith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8619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Two ten four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Dau </a:t>
                      </a:r>
                      <a:r>
                        <a:rPr lang="cy-GB" sz="2800" b="1" dirty="0"/>
                        <a:t>dd</a:t>
                      </a:r>
                      <a:r>
                        <a:rPr lang="cy-GB" sz="2800" dirty="0"/>
                        <a:t>eg pedwar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8873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Three ten three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Tri deg tri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4802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Four ten five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Pedwar deg pump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543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Five ten six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Pump deg chwech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7999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Six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Chwech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1806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Nine ten eight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Naw deg wyth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261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5705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E83E7-39FA-4755-84EB-AE504DDE9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74439"/>
            <a:ext cx="8610600" cy="1293028"/>
          </a:xfrm>
        </p:spPr>
        <p:txBody>
          <a:bodyPr/>
          <a:lstStyle/>
          <a:p>
            <a:r>
              <a:rPr lang="cy-GB" dirty="0"/>
              <a:t>Rhifau 1-99/numbers 1-99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421F158-D0FA-4942-896D-50B49FC1F24B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685800" y="1323769"/>
          <a:ext cx="108204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4819">
                  <a:extLst>
                    <a:ext uri="{9D8B030D-6E8A-4147-A177-3AD203B41FA5}">
                      <a16:colId xmlns:a16="http://schemas.microsoft.com/office/drawing/2014/main" val="225672355"/>
                    </a:ext>
                  </a:extLst>
                </a:gridCol>
                <a:gridCol w="4085304">
                  <a:extLst>
                    <a:ext uri="{9D8B030D-6E8A-4147-A177-3AD203B41FA5}">
                      <a16:colId xmlns:a16="http://schemas.microsoft.com/office/drawing/2014/main" val="2606007022"/>
                    </a:ext>
                  </a:extLst>
                </a:gridCol>
                <a:gridCol w="3940277">
                  <a:extLst>
                    <a:ext uri="{9D8B030D-6E8A-4147-A177-3AD203B41FA5}">
                      <a16:colId xmlns:a16="http://schemas.microsoft.com/office/drawing/2014/main" val="237646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Rhif/number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English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625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one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un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7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two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dau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50868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seven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saith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8619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Two ten four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Dau </a:t>
                      </a:r>
                      <a:r>
                        <a:rPr lang="cy-GB" sz="2800" b="1" dirty="0"/>
                        <a:t>dd</a:t>
                      </a:r>
                      <a:r>
                        <a:rPr lang="cy-GB" sz="2800" dirty="0"/>
                        <a:t>eg pedwar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8873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Three ten three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Tri deg tri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74802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Four ten five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Pedwar deg pump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2543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Five ten six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Pump deg chwech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27999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Six ten seven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Chwech deg saith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1806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Nine ten eight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Naw deg wyth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31261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306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F02AABC-00E5-4891-B731-448820C62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48582" y="943086"/>
            <a:ext cx="9077098" cy="62631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78C946-52A5-431B-96E6-BFEAF9247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311" y="96275"/>
            <a:ext cx="9122764" cy="1293028"/>
          </a:xfrm>
        </p:spPr>
        <p:txBody>
          <a:bodyPr>
            <a:normAutofit/>
          </a:bodyPr>
          <a:lstStyle/>
          <a:p>
            <a:r>
              <a:rPr lang="cy-GB" dirty="0"/>
              <a:t/>
            </a:r>
            <a:br>
              <a:rPr lang="cy-GB" dirty="0"/>
            </a:br>
            <a:r>
              <a:rPr lang="cy-GB" i="1" dirty="0"/>
              <a:t>Y</a:t>
            </a:r>
            <a:r>
              <a:rPr lang="cy-GB" i="1" dirty="0" smtClean="0"/>
              <a:t>sgrifennwch </a:t>
            </a:r>
            <a:r>
              <a:rPr lang="cy-GB" i="1" dirty="0"/>
              <a:t>y rhifau yn </a:t>
            </a:r>
            <a:r>
              <a:rPr lang="cy-GB" i="1" dirty="0" smtClean="0"/>
              <a:t>Gymraeg</a:t>
            </a:r>
            <a:endParaRPr lang="cy-GB" i="1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D963DF7-DE14-4CC2-B786-5B744BE2510F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3133725" y="2084387"/>
          <a:ext cx="5905500" cy="4016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8500">
                  <a:extLst>
                    <a:ext uri="{9D8B030D-6E8A-4147-A177-3AD203B41FA5}">
                      <a16:colId xmlns:a16="http://schemas.microsoft.com/office/drawing/2014/main" val="2931698284"/>
                    </a:ext>
                  </a:extLst>
                </a:gridCol>
                <a:gridCol w="1968500">
                  <a:extLst>
                    <a:ext uri="{9D8B030D-6E8A-4147-A177-3AD203B41FA5}">
                      <a16:colId xmlns:a16="http://schemas.microsoft.com/office/drawing/2014/main" val="962339617"/>
                    </a:ext>
                  </a:extLst>
                </a:gridCol>
                <a:gridCol w="1968500">
                  <a:extLst>
                    <a:ext uri="{9D8B030D-6E8A-4147-A177-3AD203B41FA5}">
                      <a16:colId xmlns:a16="http://schemas.microsoft.com/office/drawing/2014/main" val="86758810"/>
                    </a:ext>
                  </a:extLst>
                </a:gridCol>
              </a:tblGrid>
              <a:tr h="1004152">
                <a:tc>
                  <a:txBody>
                    <a:bodyPr/>
                    <a:lstStyle/>
                    <a:p>
                      <a:r>
                        <a:rPr lang="cy-GB" sz="2800" b="1" dirty="0"/>
                        <a:t>Lefel 1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Lefel 2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Lefel 3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681063442"/>
                  </a:ext>
                </a:extLst>
              </a:tr>
              <a:tr h="1004152">
                <a:tc>
                  <a:txBody>
                    <a:bodyPr/>
                    <a:lstStyle/>
                    <a:p>
                      <a:r>
                        <a:rPr lang="cy-GB" sz="2800" b="1" dirty="0"/>
                        <a:t>16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26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en-GB" sz="2800" b="1" dirty="0"/>
                        <a:t>402</a:t>
                      </a:r>
                      <a:endParaRPr lang="cy-GB" sz="2800" b="1" dirty="0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2075151241"/>
                  </a:ext>
                </a:extLst>
              </a:tr>
              <a:tr h="1004152">
                <a:tc>
                  <a:txBody>
                    <a:bodyPr/>
                    <a:lstStyle/>
                    <a:p>
                      <a:r>
                        <a:rPr lang="cy-GB" sz="2800" b="1" dirty="0"/>
                        <a:t>36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165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1,789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475931243"/>
                  </a:ext>
                </a:extLst>
              </a:tr>
              <a:tr h="1004152">
                <a:tc>
                  <a:txBody>
                    <a:bodyPr/>
                    <a:lstStyle/>
                    <a:p>
                      <a:r>
                        <a:rPr lang="cy-GB" sz="2800" b="1" dirty="0"/>
                        <a:t>78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432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54,301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4056861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1861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F02AABC-00E5-4891-B731-448820C62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48582" y="943086"/>
            <a:ext cx="9077098" cy="62631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78C946-52A5-431B-96E6-BFEAF9247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3436" y="410416"/>
            <a:ext cx="9122764" cy="1293028"/>
          </a:xfrm>
        </p:spPr>
        <p:txBody>
          <a:bodyPr>
            <a:normAutofit/>
          </a:bodyPr>
          <a:lstStyle/>
          <a:p>
            <a:r>
              <a:rPr lang="cy-GB" dirty="0" smtClean="0"/>
              <a:t>Atebion</a:t>
            </a:r>
            <a:endParaRPr lang="cy-GB" i="1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D963DF7-DE14-4CC2-B786-5B744BE2510F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3133725" y="2084387"/>
          <a:ext cx="5905500" cy="40199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8500">
                  <a:extLst>
                    <a:ext uri="{9D8B030D-6E8A-4147-A177-3AD203B41FA5}">
                      <a16:colId xmlns:a16="http://schemas.microsoft.com/office/drawing/2014/main" val="2931698284"/>
                    </a:ext>
                  </a:extLst>
                </a:gridCol>
                <a:gridCol w="1968500">
                  <a:extLst>
                    <a:ext uri="{9D8B030D-6E8A-4147-A177-3AD203B41FA5}">
                      <a16:colId xmlns:a16="http://schemas.microsoft.com/office/drawing/2014/main" val="962339617"/>
                    </a:ext>
                  </a:extLst>
                </a:gridCol>
                <a:gridCol w="1968500">
                  <a:extLst>
                    <a:ext uri="{9D8B030D-6E8A-4147-A177-3AD203B41FA5}">
                      <a16:colId xmlns:a16="http://schemas.microsoft.com/office/drawing/2014/main" val="86758810"/>
                    </a:ext>
                  </a:extLst>
                </a:gridCol>
              </a:tblGrid>
              <a:tr h="1004152">
                <a:tc>
                  <a:txBody>
                    <a:bodyPr/>
                    <a:lstStyle/>
                    <a:p>
                      <a:r>
                        <a:rPr lang="cy-GB" sz="2800" b="1" dirty="0"/>
                        <a:t>Lefel 1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Lefel 2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2800" b="1" dirty="0"/>
                        <a:t>Lefel 3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681063442"/>
                  </a:ext>
                </a:extLst>
              </a:tr>
              <a:tr h="1004152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Un</a:t>
                      </a:r>
                      <a:r>
                        <a:rPr lang="en-GB" sz="2000" b="1" baseline="0" dirty="0"/>
                        <a:t> </a:t>
                      </a:r>
                      <a:r>
                        <a:rPr lang="en-GB" sz="2000" b="1" baseline="0" dirty="0" err="1"/>
                        <a:t>deg</a:t>
                      </a:r>
                      <a:r>
                        <a:rPr lang="en-GB" sz="2000" b="1" baseline="0" dirty="0"/>
                        <a:t> </a:t>
                      </a:r>
                      <a:r>
                        <a:rPr lang="en-GB" sz="2000" b="1" baseline="0" dirty="0" err="1"/>
                        <a:t>chwech</a:t>
                      </a:r>
                      <a:endParaRPr lang="cy-GB" sz="2000" b="1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/>
                        <a:t>Dau ddeg chwech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 err="1"/>
                        <a:t>Pedwar</a:t>
                      </a:r>
                      <a:r>
                        <a:rPr lang="en-GB" sz="2000" b="1" dirty="0"/>
                        <a:t> cant a </a:t>
                      </a:r>
                      <a:r>
                        <a:rPr lang="en-GB" sz="2000" b="1" dirty="0" err="1"/>
                        <a:t>dau</a:t>
                      </a:r>
                      <a:endParaRPr lang="cy-GB" sz="2000" b="1" dirty="0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2075151241"/>
                  </a:ext>
                </a:extLst>
              </a:tr>
              <a:tr h="1004152"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/>
                        <a:t>Tri deg chwech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/>
                        <a:t>Cant chwech deg pump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/>
                        <a:t>Un mil,</a:t>
                      </a:r>
                      <a:r>
                        <a:rPr lang="cy-GB" sz="2000" b="1" baseline="0" dirty="0"/>
                        <a:t> </a:t>
                      </a:r>
                      <a:r>
                        <a:rPr lang="cy-GB" sz="2000" b="1" dirty="0"/>
                        <a:t>saith cant wyth deg naw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475931243"/>
                  </a:ext>
                </a:extLst>
              </a:tr>
              <a:tr h="1004152"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/>
                        <a:t>Saith deg wyth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/>
                        <a:t>Pedwar cant tri deg dau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/>
                        <a:t>Pum deg pedwar mil, tri chant ac</a:t>
                      </a:r>
                      <a:r>
                        <a:rPr lang="cy-GB" sz="2000" b="1" baseline="0" dirty="0"/>
                        <a:t> un</a:t>
                      </a:r>
                      <a:endParaRPr lang="cy-GB" sz="2000" b="1" dirty="0"/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4056861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3718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121174" y="30404"/>
            <a:ext cx="6512511" cy="1143000"/>
          </a:xfrm>
        </p:spPr>
        <p:txBody>
          <a:bodyPr/>
          <a:lstStyle/>
          <a:p>
            <a:r>
              <a:rPr lang="en-GB" dirty="0" err="1" smtClean="0"/>
              <a:t>Rhifau</a:t>
            </a:r>
            <a:r>
              <a:rPr lang="en-GB" dirty="0" smtClean="0"/>
              <a:t> </a:t>
            </a:r>
            <a:r>
              <a:rPr lang="en-GB" dirty="0" err="1" smtClean="0"/>
              <a:t>Gwrywaidd</a:t>
            </a:r>
            <a:r>
              <a:rPr lang="en-GB" dirty="0" smtClean="0"/>
              <a:t>/</a:t>
            </a:r>
            <a:r>
              <a:rPr lang="en-GB" dirty="0" err="1" smtClean="0"/>
              <a:t>Benywaidd</a:t>
            </a:r>
            <a:endParaRPr lang="en-GB" dirty="0"/>
          </a:p>
        </p:txBody>
      </p:sp>
      <p:pic>
        <p:nvPicPr>
          <p:cNvPr id="8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86"/>
          <a:stretch>
            <a:fillRect/>
          </a:stretch>
        </p:blipFill>
        <p:spPr bwMode="auto">
          <a:xfrm flipH="1">
            <a:off x="442452" y="1559953"/>
            <a:ext cx="1196402" cy="3523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189" r="48785"/>
          <a:stretch>
            <a:fillRect/>
          </a:stretch>
        </p:blipFill>
        <p:spPr bwMode="auto">
          <a:xfrm>
            <a:off x="10561709" y="1544718"/>
            <a:ext cx="1440428" cy="3538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24CE09C-551D-4DF2-AEB2-81A30D90D3A0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872758" y="929150"/>
          <a:ext cx="8455046" cy="5699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27523">
                  <a:extLst>
                    <a:ext uri="{9D8B030D-6E8A-4147-A177-3AD203B41FA5}">
                      <a16:colId xmlns:a16="http://schemas.microsoft.com/office/drawing/2014/main" val="4093657738"/>
                    </a:ext>
                  </a:extLst>
                </a:gridCol>
                <a:gridCol w="4227523">
                  <a:extLst>
                    <a:ext uri="{9D8B030D-6E8A-4147-A177-3AD203B41FA5}">
                      <a16:colId xmlns:a16="http://schemas.microsoft.com/office/drawing/2014/main" val="100416607"/>
                    </a:ext>
                  </a:extLst>
                </a:gridCol>
              </a:tblGrid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Gwrywaidd/Masculine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Benywaidd/Feminine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3801349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4794754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Dau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Dwy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5531909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Tri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Tair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2818433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Pedwar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Pedair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3774545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Pump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7680810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Chwech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9504202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Saith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9546362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Wyth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309302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Naw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1081871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Deg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87007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9846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195703" y="281600"/>
            <a:ext cx="8610600" cy="1293028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/>
              <a:t>Masculine/feminine numbers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E961A7C-B179-424E-9A7D-383CCDA60B95}"/>
              </a:ext>
            </a:extLst>
          </p:cNvPr>
          <p:cNvSpPr txBox="1"/>
          <p:nvPr/>
        </p:nvSpPr>
        <p:spPr>
          <a:xfrm>
            <a:off x="1303690" y="1254428"/>
            <a:ext cx="1044585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 need to use masculine numbers with masculine nouns</a:t>
            </a:r>
          </a:p>
          <a:p>
            <a:r>
              <a:rPr lang="en-US" sz="2800" dirty="0"/>
              <a:t>And…n</a:t>
            </a:r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 surprise…</a:t>
            </a:r>
          </a:p>
          <a:p>
            <a:r>
              <a:rPr lang="en-US" sz="2800" dirty="0"/>
              <a:t>We need to use feminine numbers with feminine nouns!</a:t>
            </a:r>
            <a:endParaRPr lang="en-US" sz="2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ECF4A22-F37F-45DC-B409-61F5573732CC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3008387" y="2995883"/>
          <a:ext cx="618210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1051">
                  <a:extLst>
                    <a:ext uri="{9D8B030D-6E8A-4147-A177-3AD203B41FA5}">
                      <a16:colId xmlns:a16="http://schemas.microsoft.com/office/drawing/2014/main" val="2784171470"/>
                    </a:ext>
                  </a:extLst>
                </a:gridCol>
                <a:gridCol w="3091051">
                  <a:extLst>
                    <a:ext uri="{9D8B030D-6E8A-4147-A177-3AD203B41FA5}">
                      <a16:colId xmlns:a16="http://schemas.microsoft.com/office/drawing/2014/main" val="9382827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Un ci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Un gath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29987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Dau gi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Dwy gath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5544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Tri chi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Tair cath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39401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Pedwar ci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Pedair cath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538329"/>
                  </a:ext>
                </a:extLst>
              </a:tr>
            </a:tbl>
          </a:graphicData>
        </a:graphic>
      </p:graphicFrame>
      <p:pic>
        <p:nvPicPr>
          <p:cNvPr id="1026" name="Picture 2" descr="https://tse3.mm.bing.net/th?id=OIP.Hvg8TDJLzvOM2TozB9QwJwDgEs&amp;pid=15.1&amp;P=0&amp;w=300&amp;h=300">
            <a:extLst>
              <a:ext uri="{FF2B5EF4-FFF2-40B4-BE49-F238E27FC236}">
                <a16:creationId xmlns:a16="http://schemas.microsoft.com/office/drawing/2014/main" id="{941289C8-AD11-4505-B943-4FC15331D9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689" b="89965" l="7407" r="89815">
                        <a14:foregroundMark x1="16204" y1="32180" x2="16204" y2="32180"/>
                        <a14:foregroundMark x1="11574" y1="53633" x2="11574" y2="53633"/>
                        <a14:foregroundMark x1="9722" y1="56055" x2="9722" y2="56055"/>
                        <a14:foregroundMark x1="9722" y1="62630" x2="9722" y2="62976"/>
                        <a14:foregroundMark x1="7407" y1="64360" x2="7407" y2="66782"/>
                        <a14:foregroundMark x1="8333" y1="77509" x2="8333" y2="77509"/>
                        <a14:foregroundMark x1="15278" y1="82353" x2="15278" y2="8235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43" y="2491128"/>
            <a:ext cx="2057400" cy="275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tse2.mm.bing.net/th?id=OIP.lF9XIbnVaQnJSGTeg-jY6wEsDM&amp;pid=15.1&amp;P=0&amp;w=262&amp;h=179">
            <a:extLst>
              <a:ext uri="{FF2B5EF4-FFF2-40B4-BE49-F238E27FC236}">
                <a16:creationId xmlns:a16="http://schemas.microsoft.com/office/drawing/2014/main" id="{8ADB635F-6E1D-4C33-9F61-FD0544E31C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0478" y="3108750"/>
            <a:ext cx="249555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9707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6388" y="231119"/>
            <a:ext cx="6512511" cy="1143000"/>
          </a:xfrm>
        </p:spPr>
        <p:txBody>
          <a:bodyPr/>
          <a:lstStyle/>
          <a:p>
            <a:pPr algn="l"/>
            <a:r>
              <a:rPr lang="en-GB" b="1" dirty="0" err="1"/>
              <a:t>Rhifau</a:t>
            </a:r>
            <a:r>
              <a:rPr lang="en-GB" b="1" dirty="0"/>
              <a:t> + </a:t>
            </a:r>
            <a:r>
              <a:rPr lang="en-GB" b="1" dirty="0" err="1"/>
              <a:t>Oedran</a:t>
            </a:r>
            <a:endParaRPr lang="en-GB" b="1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2259151" y="997251"/>
            <a:ext cx="6832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800" dirty="0"/>
              <a:t>Un </a:t>
            </a:r>
            <a:r>
              <a:rPr lang="en-GB" sz="2800" dirty="0" err="1"/>
              <a:t>oed</a:t>
            </a:r>
            <a:r>
              <a:rPr lang="en-GB" sz="2800" dirty="0"/>
              <a:t> </a:t>
            </a:r>
          </a:p>
          <a:p>
            <a:r>
              <a:rPr lang="en-GB" sz="2800" dirty="0" err="1">
                <a:solidFill>
                  <a:srgbClr val="FF0000"/>
                </a:solidFill>
              </a:rPr>
              <a:t>Dwy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oed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</a:p>
          <a:p>
            <a:r>
              <a:rPr lang="en-GB" sz="2800" dirty="0" err="1">
                <a:solidFill>
                  <a:srgbClr val="FF0000"/>
                </a:solidFill>
              </a:rPr>
              <a:t>Tair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oed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</a:p>
          <a:p>
            <a:r>
              <a:rPr lang="en-GB" sz="2800" dirty="0" err="1">
                <a:solidFill>
                  <a:srgbClr val="FF0000"/>
                </a:solidFill>
              </a:rPr>
              <a:t>Pedair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oed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</a:p>
          <a:p>
            <a:r>
              <a:rPr lang="en-GB" sz="2800" dirty="0"/>
              <a:t>Pump </a:t>
            </a:r>
            <a:r>
              <a:rPr lang="en-GB" sz="2800" dirty="0" err="1"/>
              <a:t>oed</a:t>
            </a:r>
            <a:r>
              <a:rPr lang="en-GB" sz="2800" dirty="0"/>
              <a:t> </a:t>
            </a:r>
          </a:p>
          <a:p>
            <a:r>
              <a:rPr lang="en-GB" sz="2800" dirty="0" err="1"/>
              <a:t>Chwech</a:t>
            </a:r>
            <a:r>
              <a:rPr lang="en-GB" sz="2800" dirty="0"/>
              <a:t> </a:t>
            </a:r>
            <a:r>
              <a:rPr lang="en-GB" sz="2800" dirty="0" err="1"/>
              <a:t>oed</a:t>
            </a:r>
            <a:endParaRPr lang="en-GB" sz="2800" dirty="0"/>
          </a:p>
          <a:p>
            <a:r>
              <a:rPr lang="en-GB" sz="2800" dirty="0" err="1"/>
              <a:t>Saith</a:t>
            </a:r>
            <a:r>
              <a:rPr lang="en-GB" sz="2800" dirty="0"/>
              <a:t> </a:t>
            </a:r>
            <a:r>
              <a:rPr lang="en-GB" sz="2800" dirty="0" err="1"/>
              <a:t>oed</a:t>
            </a:r>
            <a:endParaRPr lang="en-GB" sz="2800" dirty="0"/>
          </a:p>
          <a:p>
            <a:r>
              <a:rPr lang="en-GB" sz="2800" dirty="0" err="1"/>
              <a:t>Wyth</a:t>
            </a:r>
            <a:r>
              <a:rPr lang="en-GB" sz="2800" dirty="0"/>
              <a:t> </a:t>
            </a:r>
            <a:r>
              <a:rPr lang="en-GB" sz="2800" dirty="0" err="1"/>
              <a:t>oed</a:t>
            </a:r>
            <a:r>
              <a:rPr lang="en-GB" sz="2800" dirty="0"/>
              <a:t>…….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77979">
            <a:off x="8905253" y="782741"/>
            <a:ext cx="2235200" cy="1676400"/>
          </a:xfrm>
          <a:prstGeom prst="rect">
            <a:avLst/>
          </a:prstGeom>
          <a:ln w="76200">
            <a:solidFill>
              <a:schemeClr val="tx2">
                <a:lumMod val="50000"/>
                <a:lumOff val="50000"/>
              </a:schemeClr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32165">
            <a:off x="6640903" y="2376297"/>
            <a:ext cx="2447299" cy="3056079"/>
          </a:xfrm>
          <a:prstGeom prst="rect">
            <a:avLst/>
          </a:prstGeom>
          <a:ln w="76200">
            <a:solidFill>
              <a:schemeClr val="tx2">
                <a:lumMod val="50000"/>
                <a:lumOff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421670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946212" y="1983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BETH YW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</a:t>
            </a:r>
            <a:r>
              <a:rPr lang="en-GB" b="1" dirty="0"/>
              <a:t> </a:t>
            </a:r>
            <a:r>
              <a:rPr lang="en-GB" b="1" dirty="0" err="1"/>
              <a:t>oedran</a:t>
            </a:r>
            <a:r>
              <a:rPr lang="en-GB" b="1" dirty="0"/>
              <a:t>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/>
              <a:t>BETH YW’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</a:t>
            </a:r>
            <a:r>
              <a:rPr lang="en-GB" b="1" dirty="0"/>
              <a:t> </a:t>
            </a:r>
            <a:r>
              <a:rPr lang="en-GB" b="1" dirty="0" err="1"/>
              <a:t>oedran</a:t>
            </a:r>
            <a:r>
              <a:rPr lang="en-GB" b="1" dirty="0"/>
              <a:t>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</a:t>
            </a:r>
            <a:r>
              <a:rPr lang="en-GB" b="1" dirty="0"/>
              <a:t>?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8C73083-A1CA-4287-A89F-5F071FF7F5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pic>
        <p:nvPicPr>
          <p:cNvPr id="2050" name="Picture 2" descr="http://www.latrobe.edu.au/news/images/articles/perfect-family.jpg/preview.jpg">
            <a:extLst>
              <a:ext uri="{FF2B5EF4-FFF2-40B4-BE49-F238E27FC236}">
                <a16:creationId xmlns:a16="http://schemas.microsoft.com/office/drawing/2014/main" id="{EE7B2587-FE81-45D5-8EF3-0BC67A7700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1658" y="1799883"/>
            <a:ext cx="5882898" cy="390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al Callout 8"/>
          <p:cNvSpPr/>
          <p:nvPr/>
        </p:nvSpPr>
        <p:spPr bwMode="auto">
          <a:xfrm>
            <a:off x="67693" y="3596461"/>
            <a:ext cx="3126419" cy="1440488"/>
          </a:xfrm>
          <a:prstGeom prst="wedgeEllipseCallout">
            <a:avLst>
              <a:gd name="adj1" fmla="val 84550"/>
              <a:gd name="adj2" fmla="val 22029"/>
            </a:avLst>
          </a:prstGeom>
          <a:solidFill>
            <a:srgbClr val="CE32BB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i’n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chwech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oed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.</a:t>
            </a:r>
          </a:p>
        </p:txBody>
      </p:sp>
      <p:sp>
        <p:nvSpPr>
          <p:cNvPr id="11" name="Oval Callout 10"/>
          <p:cNvSpPr/>
          <p:nvPr/>
        </p:nvSpPr>
        <p:spPr bwMode="auto">
          <a:xfrm>
            <a:off x="193246" y="1332411"/>
            <a:ext cx="3448856" cy="1131649"/>
          </a:xfrm>
          <a:prstGeom prst="wedgeEllipseCallout">
            <a:avLst>
              <a:gd name="adj1" fmla="val 64656"/>
              <a:gd name="adj2" fmla="val 61410"/>
            </a:avLst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i’n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dri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deg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saith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oed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</a:t>
            </a:r>
          </a:p>
        </p:txBody>
      </p:sp>
      <p:sp>
        <p:nvSpPr>
          <p:cNvPr id="10" name="Oval Callout 9"/>
          <p:cNvSpPr/>
          <p:nvPr/>
        </p:nvSpPr>
        <p:spPr bwMode="auto">
          <a:xfrm>
            <a:off x="7018537" y="1212448"/>
            <a:ext cx="3169329" cy="1214512"/>
          </a:xfrm>
          <a:prstGeom prst="wedgeEllipseCallout">
            <a:avLst>
              <a:gd name="adj1" fmla="val -67737"/>
              <a:gd name="adj2" fmla="val 60653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i’n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un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deg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un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oed</a:t>
            </a:r>
            <a:endParaRPr lang="en-GB" sz="3000" b="1" dirty="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sp>
        <p:nvSpPr>
          <p:cNvPr id="14" name="Oval Callout 10">
            <a:extLst>
              <a:ext uri="{FF2B5EF4-FFF2-40B4-BE49-F238E27FC236}">
                <a16:creationId xmlns:a16="http://schemas.microsoft.com/office/drawing/2014/main" id="{F082DE17-7688-460B-831A-02180F7DF42E}"/>
              </a:ext>
            </a:extLst>
          </p:cNvPr>
          <p:cNvSpPr/>
          <p:nvPr/>
        </p:nvSpPr>
        <p:spPr bwMode="auto">
          <a:xfrm>
            <a:off x="8459103" y="3920763"/>
            <a:ext cx="3650203" cy="1784711"/>
          </a:xfrm>
          <a:prstGeom prst="wedgeEllipseCallout">
            <a:avLst>
              <a:gd name="adj1" fmla="val -56590"/>
              <a:gd name="adj2" fmla="val -27652"/>
            </a:avLst>
          </a:prstGeom>
          <a:solidFill>
            <a:srgbClr val="EC7728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Ci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ydw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i’n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bump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oed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 Woof.</a:t>
            </a:r>
          </a:p>
        </p:txBody>
      </p:sp>
      <p:sp>
        <p:nvSpPr>
          <p:cNvPr id="3" name="Thought Bubble: Cloud 2">
            <a:extLst>
              <a:ext uri="{FF2B5EF4-FFF2-40B4-BE49-F238E27FC236}">
                <a16:creationId xmlns:a16="http://schemas.microsoft.com/office/drawing/2014/main" id="{C48032CE-CD62-4FDB-8CEC-8CC4040A36A0}"/>
              </a:ext>
            </a:extLst>
          </p:cNvPr>
          <p:cNvSpPr/>
          <p:nvPr/>
        </p:nvSpPr>
        <p:spPr>
          <a:xfrm>
            <a:off x="8967900" y="2124769"/>
            <a:ext cx="3141406" cy="1630038"/>
          </a:xfrm>
          <a:prstGeom prst="cloudCallout">
            <a:avLst>
              <a:gd name="adj1" fmla="val -91528"/>
              <a:gd name="adj2" fmla="val -17918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000" dirty="0">
                <a:latin typeface="Calibri" panose="020F0502020204030204" pitchFamily="34" charset="0"/>
              </a:rPr>
              <a:t>Dw i’n un deg naw oed!</a:t>
            </a:r>
          </a:p>
        </p:txBody>
      </p:sp>
    </p:spTree>
    <p:extLst>
      <p:ext uri="{BB962C8B-B14F-4D97-AF65-F5344CB8AC3E}">
        <p14:creationId xmlns:p14="http://schemas.microsoft.com/office/powerpoint/2010/main" val="2072017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0" grpId="0" animBg="1"/>
      <p:bldP spid="14" grpId="0" animBg="1"/>
      <p:bldP spid="3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8C946-52A5-431B-96E6-BFEAF9247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5132" y="254410"/>
            <a:ext cx="8610600" cy="1293028"/>
          </a:xfrm>
        </p:spPr>
        <p:txBody>
          <a:bodyPr/>
          <a:lstStyle/>
          <a:p>
            <a:r>
              <a:rPr lang="cy-GB" b="1" dirty="0" smtClean="0"/>
              <a:t>Ymarfer/</a:t>
            </a:r>
            <a:r>
              <a:rPr lang="cy-GB" b="1" dirty="0" err="1" smtClean="0"/>
              <a:t>Practice</a:t>
            </a:r>
            <a:endParaRPr lang="cy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7DC97-BB8F-4AC0-8CFD-6F1CBB1E6C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259C64B2-6F4B-4E1C-BE08-1CA407350CDC}"/>
              </a:ext>
            </a:extLst>
          </p:cNvPr>
          <p:cNvSpPr/>
          <p:nvPr/>
        </p:nvSpPr>
        <p:spPr>
          <a:xfrm>
            <a:off x="929149" y="881953"/>
            <a:ext cx="4247536" cy="2625213"/>
          </a:xfrm>
          <a:prstGeom prst="wedgeEllipseCallout">
            <a:avLst>
              <a:gd name="adj1" fmla="val -52777"/>
              <a:gd name="adj2" fmla="val 664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/>
              <a:t>Beth yw dy oedran di?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F9007A5F-BB4C-4704-88A1-8C2C599C3C8D}"/>
              </a:ext>
            </a:extLst>
          </p:cNvPr>
          <p:cNvSpPr/>
          <p:nvPr/>
        </p:nvSpPr>
        <p:spPr>
          <a:xfrm>
            <a:off x="5066072" y="2306047"/>
            <a:ext cx="5877231" cy="1900575"/>
          </a:xfrm>
          <a:prstGeom prst="wedgeEllipseCallout">
            <a:avLst>
              <a:gd name="adj1" fmla="val 64881"/>
              <a:gd name="adj2" fmla="val 7850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/>
              <a:t>Dw i’n _____ oed 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5A1181A8-BBD3-4F58-B4CB-78F95BC2A4EA}"/>
              </a:ext>
            </a:extLst>
          </p:cNvPr>
          <p:cNvSpPr/>
          <p:nvPr/>
        </p:nvSpPr>
        <p:spPr>
          <a:xfrm>
            <a:off x="1106130" y="4819773"/>
            <a:ext cx="9630696" cy="902601"/>
          </a:xfrm>
          <a:prstGeom prst="wedgeEllipseCallout">
            <a:avLst>
              <a:gd name="adj1" fmla="val -16895"/>
              <a:gd name="adj2" fmla="val 13242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</a:rPr>
              <a:t>Dw i’n _____ oed blwyddyn nesaf (next year) </a:t>
            </a:r>
          </a:p>
        </p:txBody>
      </p:sp>
    </p:spTree>
    <p:extLst>
      <p:ext uri="{BB962C8B-B14F-4D97-AF65-F5344CB8AC3E}">
        <p14:creationId xmlns:p14="http://schemas.microsoft.com/office/powerpoint/2010/main" val="4147539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86" t="12268" r="1135" b="7115"/>
          <a:stretch/>
        </p:blipFill>
        <p:spPr>
          <a:xfrm>
            <a:off x="1395899" y="334016"/>
            <a:ext cx="8148695" cy="512053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701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23" r="5518" b="9479"/>
          <a:stretch/>
        </p:blipFill>
        <p:spPr>
          <a:xfrm>
            <a:off x="107758" y="233306"/>
            <a:ext cx="9548970" cy="5206182"/>
          </a:xfrm>
          <a:prstGeom prst="rect">
            <a:avLst/>
          </a:prstGeom>
          <a:solidFill>
            <a:srgbClr val="FF0000">
              <a:alpha val="46000"/>
            </a:srgbClr>
          </a:solidFill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525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9007" y="309177"/>
            <a:ext cx="6668813" cy="473516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186" y="309178"/>
            <a:ext cx="6353563" cy="473516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0690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5CCA14A-0AF6-4A83-83D3-435FE68FC9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5434982"/>
              </p:ext>
            </p:extLst>
          </p:nvPr>
        </p:nvGraphicFramePr>
        <p:xfrm>
          <a:off x="349135" y="2651123"/>
          <a:ext cx="11599025" cy="1645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7567">
                  <a:extLst>
                    <a:ext uri="{9D8B030D-6E8A-4147-A177-3AD203B41FA5}">
                      <a16:colId xmlns:a16="http://schemas.microsoft.com/office/drawing/2014/main" val="2778344578"/>
                    </a:ext>
                  </a:extLst>
                </a:gridCol>
                <a:gridCol w="6911458">
                  <a:extLst>
                    <a:ext uri="{9D8B030D-6E8A-4147-A177-3AD203B41FA5}">
                      <a16:colId xmlns:a16="http://schemas.microsoft.com/office/drawing/2014/main" val="2681009571"/>
                    </a:ext>
                  </a:extLst>
                </a:gridCol>
              </a:tblGrid>
              <a:tr h="547171">
                <a:tc>
                  <a:txBody>
                    <a:bodyPr/>
                    <a:lstStyle/>
                    <a:p>
                      <a:endParaRPr lang="cy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chemeClr val="tx1"/>
                          </a:solidFill>
                        </a:rPr>
                        <a:t>Day, month, number, year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7718357"/>
                  </a:ext>
                </a:extLst>
              </a:tr>
              <a:tr h="1007946">
                <a:tc>
                  <a:txBody>
                    <a:bodyPr/>
                    <a:lstStyle/>
                    <a:p>
                      <a:r>
                        <a:rPr lang="cy-GB" sz="3200" dirty="0" err="1" smtClean="0"/>
                        <a:t>Tuesday</a:t>
                      </a:r>
                      <a:r>
                        <a:rPr lang="cy-GB" sz="3200" dirty="0" smtClean="0"/>
                        <a:t>, </a:t>
                      </a:r>
                      <a:r>
                        <a:rPr lang="cy-GB" sz="3200" dirty="0" smtClean="0"/>
                        <a:t>11/02/20</a:t>
                      </a:r>
                      <a:endParaRPr lang="cy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chemeClr val="tx1"/>
                          </a:solidFill>
                        </a:rPr>
                        <a:t>Dydd </a:t>
                      </a:r>
                      <a:r>
                        <a:rPr lang="cy-GB" sz="3200" dirty="0" smtClean="0">
                          <a:solidFill>
                            <a:schemeClr val="tx1"/>
                          </a:solidFill>
                        </a:rPr>
                        <a:t>Mawrth, </a:t>
                      </a:r>
                      <a:r>
                        <a:rPr lang="cy-GB" sz="3200" dirty="0" smtClean="0">
                          <a:solidFill>
                            <a:schemeClr val="tx1"/>
                          </a:solidFill>
                        </a:rPr>
                        <a:t>Chwefror</a:t>
                      </a:r>
                      <a:r>
                        <a:rPr lang="cy-GB" sz="3200" baseline="0" dirty="0" smtClean="0">
                          <a:solidFill>
                            <a:schemeClr val="tx1"/>
                          </a:solidFill>
                        </a:rPr>
                        <a:t> 11eg</a:t>
                      </a:r>
                      <a:r>
                        <a:rPr lang="cy-GB" sz="3200" dirty="0" smtClean="0">
                          <a:solidFill>
                            <a:schemeClr val="tx1"/>
                          </a:solidFill>
                        </a:rPr>
                        <a:t> 2020</a:t>
                      </a:r>
                      <a:endParaRPr lang="cy-GB" sz="320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y-GB" sz="3200" dirty="0" smtClean="0">
                          <a:solidFill>
                            <a:schemeClr val="tx1"/>
                          </a:solidFill>
                        </a:rPr>
                        <a:t>                    </a:t>
                      </a:r>
                      <a:r>
                        <a:rPr lang="cy-GB" sz="3200" dirty="0" smtClean="0">
                          <a:solidFill>
                            <a:schemeClr val="tx1"/>
                          </a:solidFill>
                        </a:rPr>
                        <a:t>11eg</a:t>
                      </a:r>
                      <a:r>
                        <a:rPr lang="cy-GB" sz="3200" baseline="0" dirty="0" smtClean="0">
                          <a:solidFill>
                            <a:schemeClr val="tx1"/>
                          </a:solidFill>
                        </a:rPr>
                        <a:t> o Chwefror</a:t>
                      </a:r>
                      <a:endParaRPr lang="cy-GB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5656127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63A0A8F8-66A4-432A-88F9-BDF798EAD14D}"/>
              </a:ext>
            </a:extLst>
          </p:cNvPr>
          <p:cNvSpPr txBox="1">
            <a:spLocks/>
          </p:cNvSpPr>
          <p:nvPr/>
        </p:nvSpPr>
        <p:spPr>
          <a:xfrm>
            <a:off x="188845" y="71913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BETH </a:t>
            </a:r>
            <a:r>
              <a:rPr lang="en-GB" b="1" dirty="0" err="1"/>
              <a:t>YW’r</a:t>
            </a:r>
            <a:r>
              <a:rPr lang="en-GB" b="1" dirty="0"/>
              <a:t> </a:t>
            </a:r>
            <a:r>
              <a:rPr lang="en-GB" b="1" dirty="0" smtClean="0"/>
              <a:t>dyddiad heddiw?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92123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8C946-52A5-431B-96E6-BFEAF9247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410416"/>
            <a:ext cx="8610600" cy="1293028"/>
          </a:xfrm>
        </p:spPr>
        <p:txBody>
          <a:bodyPr/>
          <a:lstStyle/>
          <a:p>
            <a:r>
              <a:rPr lang="cy-GB" dirty="0" smtClean="0"/>
              <a:t>Ymarfer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7DC97-BB8F-4AC0-8CFD-6F1CBB1E6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501384"/>
            <a:ext cx="10820400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dirty="0"/>
              <a:t>Write these dates </a:t>
            </a:r>
            <a:r>
              <a:rPr lang="cy-GB" sz="2400" dirty="0" err="1"/>
              <a:t>in</a:t>
            </a:r>
            <a:r>
              <a:rPr lang="cy-GB" sz="2400" dirty="0"/>
              <a:t> </a:t>
            </a:r>
            <a:r>
              <a:rPr lang="cy-GB" sz="2400" dirty="0" smtClean="0"/>
              <a:t>Welsh (</a:t>
            </a:r>
            <a:r>
              <a:rPr lang="cy-GB" sz="2400" dirty="0" err="1" smtClean="0"/>
              <a:t>day</a:t>
            </a:r>
            <a:r>
              <a:rPr lang="cy-GB" sz="2400" dirty="0" smtClean="0"/>
              <a:t>, </a:t>
            </a:r>
            <a:r>
              <a:rPr lang="cy-GB" sz="2400" dirty="0" err="1" smtClean="0"/>
              <a:t>month</a:t>
            </a:r>
            <a:r>
              <a:rPr lang="cy-GB" sz="2400" dirty="0" smtClean="0"/>
              <a:t>, </a:t>
            </a:r>
            <a:r>
              <a:rPr lang="cy-GB" sz="2400" dirty="0" err="1" smtClean="0"/>
              <a:t>number</a:t>
            </a:r>
            <a:r>
              <a:rPr lang="cy-GB" sz="2400" dirty="0" smtClean="0"/>
              <a:t>, </a:t>
            </a:r>
            <a:r>
              <a:rPr lang="cy-GB" sz="2400" dirty="0" err="1" smtClean="0"/>
              <a:t>year</a:t>
            </a:r>
            <a:r>
              <a:rPr lang="cy-GB" sz="2400" dirty="0" smtClean="0"/>
              <a:t>)</a:t>
            </a:r>
            <a:endParaRPr lang="cy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02AABC-00E5-4891-B731-448820C62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63927" y="1375505"/>
            <a:ext cx="8664145" cy="59782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128CBF7-EA3E-4B1D-B610-202F4A107A80}"/>
              </a:ext>
            </a:extLst>
          </p:cNvPr>
          <p:cNvSpPr txBox="1"/>
          <p:nvPr/>
        </p:nvSpPr>
        <p:spPr>
          <a:xfrm>
            <a:off x="3360173" y="2775461"/>
            <a:ext cx="54716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y-GB" sz="3600" dirty="0"/>
              <a:t>Wednesday, </a:t>
            </a:r>
            <a:r>
              <a:rPr lang="cy-GB" sz="3600" dirty="0" smtClean="0"/>
              <a:t>1</a:t>
            </a:r>
            <a:r>
              <a:rPr lang="cy-GB" sz="3600" dirty="0" smtClean="0"/>
              <a:t>/11/20</a:t>
            </a:r>
            <a:endParaRPr lang="cy-GB" sz="3600" dirty="0"/>
          </a:p>
          <a:p>
            <a:pPr marL="342900" indent="-342900">
              <a:buFont typeface="+mj-lt"/>
              <a:buAutoNum type="arabicPeriod"/>
            </a:pPr>
            <a:r>
              <a:rPr lang="cy-GB" sz="3600" dirty="0"/>
              <a:t>Monday, </a:t>
            </a:r>
            <a:r>
              <a:rPr lang="cy-GB" sz="3600" dirty="0" smtClean="0"/>
              <a:t>16</a:t>
            </a:r>
            <a:r>
              <a:rPr lang="cy-GB" sz="3600" dirty="0" smtClean="0"/>
              <a:t>/6/19</a:t>
            </a:r>
            <a:endParaRPr lang="cy-GB" sz="3600" dirty="0"/>
          </a:p>
          <a:p>
            <a:pPr marL="342900" indent="-342900">
              <a:buFont typeface="+mj-lt"/>
              <a:buAutoNum type="arabicPeriod"/>
            </a:pPr>
            <a:r>
              <a:rPr lang="cy-GB" sz="3600" dirty="0"/>
              <a:t>Tuesday, </a:t>
            </a:r>
            <a:r>
              <a:rPr lang="cy-GB" sz="3600" dirty="0" smtClean="0"/>
              <a:t>23</a:t>
            </a:r>
            <a:r>
              <a:rPr lang="cy-GB" sz="3600" dirty="0" smtClean="0"/>
              <a:t>/4/18</a:t>
            </a:r>
            <a:endParaRPr lang="cy-GB" sz="3600" dirty="0"/>
          </a:p>
          <a:p>
            <a:pPr marL="342900" indent="-342900">
              <a:buFont typeface="+mj-lt"/>
              <a:buAutoNum type="arabicPeriod"/>
            </a:pPr>
            <a:r>
              <a:rPr lang="cy-GB" sz="3600" dirty="0"/>
              <a:t>Thursday, </a:t>
            </a:r>
            <a:r>
              <a:rPr lang="cy-GB" sz="3600" dirty="0" smtClean="0"/>
              <a:t>30</a:t>
            </a:r>
            <a:r>
              <a:rPr lang="cy-GB" sz="3600" dirty="0" smtClean="0"/>
              <a:t>/10/19</a:t>
            </a:r>
            <a:endParaRPr lang="cy-GB" sz="3600" dirty="0"/>
          </a:p>
          <a:p>
            <a:pPr marL="342900" indent="-342900">
              <a:buFont typeface="+mj-lt"/>
              <a:buAutoNum type="arabicPeriod"/>
            </a:pPr>
            <a:r>
              <a:rPr lang="cy-GB" sz="3600" dirty="0"/>
              <a:t>Friday, </a:t>
            </a:r>
            <a:r>
              <a:rPr lang="cy-GB" sz="3600" dirty="0" smtClean="0"/>
              <a:t>10</a:t>
            </a:r>
            <a:r>
              <a:rPr lang="cy-GB" sz="3600" dirty="0" smtClean="0"/>
              <a:t>/8/18</a:t>
            </a:r>
            <a:endParaRPr lang="cy-GB" sz="3600" dirty="0"/>
          </a:p>
        </p:txBody>
      </p:sp>
    </p:spTree>
    <p:extLst>
      <p:ext uri="{BB962C8B-B14F-4D97-AF65-F5344CB8AC3E}">
        <p14:creationId xmlns:p14="http://schemas.microsoft.com/office/powerpoint/2010/main" val="3993058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100" y="465406"/>
            <a:ext cx="6907386" cy="503863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8C70DA8-DE12-48CF-8CD1-E1473FEDBC92}"/>
              </a:ext>
            </a:extLst>
          </p:cNvPr>
          <p:cNvSpPr txBox="1"/>
          <p:nvPr/>
        </p:nvSpPr>
        <p:spPr>
          <a:xfrm>
            <a:off x="7262949" y="1071096"/>
            <a:ext cx="4625250" cy="3293209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Geirfa</a:t>
            </a:r>
            <a:r>
              <a:rPr lang="en-US" sz="2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/Vocabulary</a:t>
            </a:r>
          </a:p>
          <a:p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449263" indent="-269875"/>
            <a:r>
              <a:rPr lang="en-US" sz="2000" b="1" kern="1200" dirty="0" err="1">
                <a:solidFill>
                  <a:schemeClr val="tx1"/>
                </a:solidFill>
              </a:rPr>
              <a:t>wedi</a:t>
            </a:r>
            <a:r>
              <a:rPr lang="en-US" sz="2000" kern="1200" dirty="0">
                <a:solidFill>
                  <a:schemeClr val="tx1"/>
                </a:solidFill>
              </a:rPr>
              <a:t> – </a:t>
            </a:r>
            <a:r>
              <a:rPr lang="en-US" sz="2000" i="1" kern="1200" dirty="0">
                <a:solidFill>
                  <a:schemeClr val="tx1"/>
                </a:solidFill>
              </a:rPr>
              <a:t>past</a:t>
            </a:r>
          </a:p>
          <a:p>
            <a:pPr marL="449263" indent="-269875"/>
            <a:r>
              <a:rPr lang="en-US" sz="2000" b="1" dirty="0" err="1"/>
              <a:t>i</a:t>
            </a:r>
            <a:r>
              <a:rPr lang="en-US" sz="2000" dirty="0"/>
              <a:t> – </a:t>
            </a:r>
            <a:r>
              <a:rPr lang="en-US" sz="2000" i="1" dirty="0"/>
              <a:t>to</a:t>
            </a:r>
          </a:p>
          <a:p>
            <a:pPr marL="449263" indent="-269875"/>
            <a:r>
              <a:rPr lang="en-US" sz="2000" b="1" kern="1200" dirty="0" err="1">
                <a:solidFill>
                  <a:schemeClr val="tx1"/>
                </a:solidFill>
              </a:rPr>
              <a:t>munud</a:t>
            </a:r>
            <a:r>
              <a:rPr lang="en-US" sz="2000" kern="1200" dirty="0">
                <a:solidFill>
                  <a:schemeClr val="tx1"/>
                </a:solidFill>
              </a:rPr>
              <a:t> – </a:t>
            </a:r>
            <a:r>
              <a:rPr lang="en-US" sz="2000" i="1" kern="1200" dirty="0">
                <a:solidFill>
                  <a:schemeClr val="tx1"/>
                </a:solidFill>
              </a:rPr>
              <a:t>minute</a:t>
            </a:r>
          </a:p>
          <a:p>
            <a:pPr marL="449263" indent="-269875"/>
            <a:r>
              <a:rPr lang="en-US" sz="2000" b="1" dirty="0" err="1"/>
              <a:t>deng</a:t>
            </a:r>
            <a:r>
              <a:rPr lang="en-US" sz="2000" dirty="0"/>
              <a:t> – </a:t>
            </a:r>
            <a:r>
              <a:rPr lang="en-US" sz="2000" i="1" dirty="0"/>
              <a:t>ten (or use </a:t>
            </a:r>
            <a:r>
              <a:rPr lang="en-US" sz="2000" dirty="0"/>
              <a:t>‘</a:t>
            </a:r>
            <a:r>
              <a:rPr lang="en-US" sz="2000" dirty="0" err="1"/>
              <a:t>deg</a:t>
            </a:r>
            <a:r>
              <a:rPr lang="en-US" sz="2000" dirty="0"/>
              <a:t>’)</a:t>
            </a:r>
          </a:p>
          <a:p>
            <a:pPr marL="449263" indent="-269875"/>
            <a:r>
              <a:rPr lang="en-US" sz="2000" b="1" kern="1200" dirty="0" err="1">
                <a:solidFill>
                  <a:schemeClr val="tx1"/>
                </a:solidFill>
              </a:rPr>
              <a:t>ugain</a:t>
            </a:r>
            <a:r>
              <a:rPr lang="en-US" sz="2000" kern="1200" dirty="0">
                <a:solidFill>
                  <a:schemeClr val="tx1"/>
                </a:solidFill>
              </a:rPr>
              <a:t> – </a:t>
            </a:r>
            <a:r>
              <a:rPr lang="en-US" sz="2000" i="1" kern="1200" dirty="0">
                <a:solidFill>
                  <a:schemeClr val="tx1"/>
                </a:solidFill>
              </a:rPr>
              <a:t>twenty (or use ‘</a:t>
            </a:r>
            <a:r>
              <a:rPr lang="en-US" sz="2000" kern="1200" dirty="0" err="1">
                <a:solidFill>
                  <a:schemeClr val="tx1"/>
                </a:solidFill>
              </a:rPr>
              <a:t>dau</a:t>
            </a:r>
            <a:r>
              <a:rPr lang="en-US" sz="2000" kern="1200" dirty="0">
                <a:solidFill>
                  <a:schemeClr val="tx1"/>
                </a:solidFill>
              </a:rPr>
              <a:t> </a:t>
            </a:r>
            <a:r>
              <a:rPr lang="en-US" sz="2000" kern="1200" dirty="0" err="1">
                <a:solidFill>
                  <a:schemeClr val="tx1"/>
                </a:solidFill>
              </a:rPr>
              <a:t>ddeg</a:t>
            </a:r>
            <a:r>
              <a:rPr lang="en-US" sz="2000" kern="1200" dirty="0">
                <a:solidFill>
                  <a:schemeClr val="tx1"/>
                </a:solidFill>
              </a:rPr>
              <a:t>’)</a:t>
            </a:r>
          </a:p>
          <a:p>
            <a:pPr marL="449263" indent="-269875"/>
            <a:r>
              <a:rPr lang="en-US" sz="2000" b="1" dirty="0" err="1"/>
              <a:t>ar</a:t>
            </a:r>
            <a:r>
              <a:rPr lang="en-US" sz="2000" dirty="0"/>
              <a:t> – </a:t>
            </a:r>
            <a:r>
              <a:rPr lang="en-US" sz="2000" i="1" dirty="0"/>
              <a:t>on</a:t>
            </a:r>
          </a:p>
          <a:p>
            <a:pPr marL="449263" indent="-269875"/>
            <a:r>
              <a:rPr lang="en-US" sz="2000" b="1" kern="1200" dirty="0" err="1">
                <a:solidFill>
                  <a:schemeClr val="tx1"/>
                </a:solidFill>
              </a:rPr>
              <a:t>unarddeg</a:t>
            </a:r>
            <a:r>
              <a:rPr lang="en-US" sz="2000" kern="1200" dirty="0">
                <a:solidFill>
                  <a:schemeClr val="tx1"/>
                </a:solidFill>
              </a:rPr>
              <a:t> – </a:t>
            </a:r>
            <a:r>
              <a:rPr lang="en-US" sz="2000" i="1" kern="1200" dirty="0">
                <a:solidFill>
                  <a:schemeClr val="tx1"/>
                </a:solidFill>
              </a:rPr>
              <a:t>eleven</a:t>
            </a:r>
          </a:p>
          <a:p>
            <a:pPr marL="449263" indent="-269875"/>
            <a:r>
              <a:rPr lang="en-US" sz="2000" b="1" dirty="0" err="1"/>
              <a:t>deuddeg</a:t>
            </a:r>
            <a:r>
              <a:rPr lang="en-US" sz="2000" dirty="0"/>
              <a:t> - </a:t>
            </a:r>
            <a:r>
              <a:rPr lang="en-US" sz="2000" i="1" dirty="0"/>
              <a:t>twelve</a:t>
            </a:r>
            <a:endParaRPr lang="en-US" sz="2000" i="1" kern="1200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B52805-C1BC-4C8E-A11A-28FBB315DA07}"/>
              </a:ext>
            </a:extLst>
          </p:cNvPr>
          <p:cNvSpPr txBox="1"/>
          <p:nvPr/>
        </p:nvSpPr>
        <p:spPr>
          <a:xfrm>
            <a:off x="2791167" y="5765520"/>
            <a:ext cx="8804225" cy="830997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i="1" dirty="0"/>
              <a:t>Further knowledge – the word ‘</a:t>
            </a:r>
            <a:r>
              <a:rPr lang="en-US" sz="2400" b="1" i="1" dirty="0" err="1"/>
              <a:t>i</a:t>
            </a:r>
            <a:r>
              <a:rPr lang="en-US" sz="2400" b="1" i="1" dirty="0"/>
              <a:t>’ causes a soft mutation to the first letter in the next word</a:t>
            </a:r>
            <a:endParaRPr lang="en-US" sz="2400" i="1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14548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F02AABC-00E5-4891-B731-448820C62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511937" y="752168"/>
            <a:ext cx="9353791" cy="645411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78C946-52A5-431B-96E6-BFEAF9247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410416"/>
            <a:ext cx="8610600" cy="1293028"/>
          </a:xfrm>
        </p:spPr>
        <p:txBody>
          <a:bodyPr/>
          <a:lstStyle/>
          <a:p>
            <a:r>
              <a:rPr lang="cy-GB" dirty="0"/>
              <a:t>Ymarfer/practice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769CB88-E06F-4F65-9AD0-16A2DEE305C7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1126762" y="1931987"/>
          <a:ext cx="6072188" cy="41148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36094">
                  <a:extLst>
                    <a:ext uri="{9D8B030D-6E8A-4147-A177-3AD203B41FA5}">
                      <a16:colId xmlns:a16="http://schemas.microsoft.com/office/drawing/2014/main" val="2241983041"/>
                    </a:ext>
                  </a:extLst>
                </a:gridCol>
                <a:gridCol w="3036094">
                  <a:extLst>
                    <a:ext uri="{9D8B030D-6E8A-4147-A177-3AD203B41FA5}">
                      <a16:colId xmlns:a16="http://schemas.microsoft.com/office/drawing/2014/main" val="2834056001"/>
                    </a:ext>
                  </a:extLst>
                </a:gridCol>
              </a:tblGrid>
              <a:tr h="822970">
                <a:tc gridSpan="2">
                  <a:txBody>
                    <a:bodyPr/>
                    <a:lstStyle/>
                    <a:p>
                      <a:r>
                        <a:rPr lang="cy-GB" sz="3600" dirty="0"/>
                        <a:t>Amser</a:t>
                      </a:r>
                    </a:p>
                  </a:txBody>
                  <a:tcPr anchor="ctr" anchorCtr="1"/>
                </a:tc>
                <a:tc hMerge="1"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1025823"/>
                  </a:ext>
                </a:extLst>
              </a:tr>
              <a:tr h="822970">
                <a:tc>
                  <a:txBody>
                    <a:bodyPr/>
                    <a:lstStyle/>
                    <a:p>
                      <a:r>
                        <a:rPr lang="cy-GB" sz="3600" dirty="0"/>
                        <a:t>9:00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3600" b="1" dirty="0"/>
                        <a:t>4:50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914008409"/>
                  </a:ext>
                </a:extLst>
              </a:tr>
              <a:tr h="822970">
                <a:tc>
                  <a:txBody>
                    <a:bodyPr/>
                    <a:lstStyle/>
                    <a:p>
                      <a:r>
                        <a:rPr lang="cy-GB" sz="3600" dirty="0"/>
                        <a:t>10:30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600" b="1" dirty="0"/>
                        <a:t>2:45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878267932"/>
                  </a:ext>
                </a:extLst>
              </a:tr>
              <a:tr h="822970">
                <a:tc>
                  <a:txBody>
                    <a:bodyPr/>
                    <a:lstStyle/>
                    <a:p>
                      <a:r>
                        <a:rPr lang="cy-GB" sz="3600" dirty="0"/>
                        <a:t>1:15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3600" b="1" dirty="0"/>
                        <a:t>1:55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463607183"/>
                  </a:ext>
                </a:extLst>
              </a:tr>
              <a:tr h="8229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600" dirty="0"/>
                        <a:t>7:05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y-GB" sz="3600" b="1" dirty="0"/>
                        <a:t>11:35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382191353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EC31ECF-EDE7-487A-9542-C6241B38D1F1}"/>
              </a:ext>
            </a:extLst>
          </p:cNvPr>
          <p:cNvSpPr txBox="1"/>
          <p:nvPr/>
        </p:nvSpPr>
        <p:spPr>
          <a:xfrm>
            <a:off x="9160286" y="2299610"/>
            <a:ext cx="1782121" cy="1200329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Bold text = contains a mutation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47000E-23D5-4F0B-A463-AD8CE1741E33}"/>
              </a:ext>
            </a:extLst>
          </p:cNvPr>
          <p:cNvSpPr txBox="1"/>
          <p:nvPr/>
        </p:nvSpPr>
        <p:spPr>
          <a:xfrm>
            <a:off x="8794169" y="4096106"/>
            <a:ext cx="2466671" cy="1754326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Soft mutation</a:t>
            </a:r>
          </a:p>
          <a:p>
            <a:endParaRPr lang="en-US" sz="9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en-US" sz="2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 &gt; </a:t>
            </a:r>
            <a:r>
              <a:rPr lang="en-US" sz="24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</a:t>
            </a:r>
          </a:p>
          <a:p>
            <a:pPr algn="ctr"/>
            <a:r>
              <a:rPr lang="en-US" sz="2400" b="1" i="1" dirty="0"/>
              <a:t>t &gt; </a:t>
            </a:r>
            <a:r>
              <a:rPr lang="en-US" sz="2400" dirty="0"/>
              <a:t>d</a:t>
            </a:r>
          </a:p>
          <a:p>
            <a:pPr algn="ctr"/>
            <a:r>
              <a:rPr lang="en-US" sz="2400" b="1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 &gt; </a:t>
            </a:r>
            <a:r>
              <a:rPr lang="en-US" sz="24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dd</a:t>
            </a: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4257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925" y="405141"/>
            <a:ext cx="6324600" cy="1364674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en-US" altLang="en-US" dirty="0" err="1">
                <a:latin typeface="Arial" charset="0"/>
              </a:rPr>
              <a:t>Gorchmynion</a:t>
            </a:r>
            <a:r>
              <a:rPr lang="en-US" altLang="en-US" dirty="0">
                <a:latin typeface="Arial" charset="0"/>
              </a:rPr>
              <a:t> </a:t>
            </a:r>
            <a:r>
              <a:rPr lang="en-US" altLang="en-US" dirty="0" err="1">
                <a:latin typeface="Arial" charset="0"/>
              </a:rPr>
              <a:t>Syml</a:t>
            </a:r>
            <a:r>
              <a:rPr lang="en-US" altLang="en-US" dirty="0">
                <a:latin typeface="Arial" charset="0"/>
              </a:rPr>
              <a:t> </a:t>
            </a:r>
            <a:br>
              <a:rPr lang="en-US" altLang="en-US" dirty="0">
                <a:latin typeface="Arial" charset="0"/>
              </a:rPr>
            </a:br>
            <a:r>
              <a:rPr lang="en-US" altLang="en-US" i="1" dirty="0">
                <a:latin typeface="Arial" charset="0"/>
              </a:rPr>
              <a:t>Simple Commands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Speech Bubble: Rectangle 2">
            <a:extLst>
              <a:ext uri="{FF2B5EF4-FFF2-40B4-BE49-F238E27FC236}">
                <a16:creationId xmlns:a16="http://schemas.microsoft.com/office/drawing/2014/main" id="{0D759A4D-14D5-421D-A581-74CF66AF802D}"/>
              </a:ext>
            </a:extLst>
          </p:cNvPr>
          <p:cNvSpPr/>
          <p:nvPr/>
        </p:nvSpPr>
        <p:spPr>
          <a:xfrm>
            <a:off x="1101777" y="2587750"/>
            <a:ext cx="2061148" cy="1624485"/>
          </a:xfrm>
          <a:prstGeom prst="wedgeRectCallout">
            <a:avLst>
              <a:gd name="adj1" fmla="val -55259"/>
              <a:gd name="adj2" fmla="val 1040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Dim siarad</a:t>
            </a:r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B3B8550C-AD77-496F-AE81-7AD71A59A70C}"/>
              </a:ext>
            </a:extLst>
          </p:cNvPr>
          <p:cNvSpPr/>
          <p:nvPr/>
        </p:nvSpPr>
        <p:spPr>
          <a:xfrm>
            <a:off x="3539878" y="3649791"/>
            <a:ext cx="2462901" cy="1624485"/>
          </a:xfrm>
          <a:prstGeom prst="wedgeRectCallout">
            <a:avLst>
              <a:gd name="adj1" fmla="val -17523"/>
              <a:gd name="adj2" fmla="val -1376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Dim rhedeg</a:t>
            </a: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D4A01B9C-807E-4533-9529-F252EA68E2D3}"/>
              </a:ext>
            </a:extLst>
          </p:cNvPr>
          <p:cNvSpPr/>
          <p:nvPr/>
        </p:nvSpPr>
        <p:spPr>
          <a:xfrm>
            <a:off x="6458262" y="2356223"/>
            <a:ext cx="2061148" cy="1624485"/>
          </a:xfrm>
          <a:prstGeom prst="wedgeRectCallout">
            <a:avLst>
              <a:gd name="adj1" fmla="val 31286"/>
              <a:gd name="adj2" fmla="val 1004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Dim bwyta</a:t>
            </a:r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DCA48DF8-52AB-4A4B-8AFA-7341774D7620}"/>
              </a:ext>
            </a:extLst>
          </p:cNvPr>
          <p:cNvSpPr/>
          <p:nvPr/>
        </p:nvSpPr>
        <p:spPr>
          <a:xfrm>
            <a:off x="9254865" y="3649791"/>
            <a:ext cx="2559882" cy="1471909"/>
          </a:xfrm>
          <a:prstGeom prst="wedgeRectCallout">
            <a:avLst>
              <a:gd name="adj1" fmla="val 45460"/>
              <a:gd name="adj2" fmla="val 8723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Dim gweiddi</a:t>
            </a:r>
          </a:p>
        </p:txBody>
      </p:sp>
      <p:pic>
        <p:nvPicPr>
          <p:cNvPr id="1026" name="Picture 2" descr="http://www.signs.co.uk/images/safetysigns/images/full/911_4_7.gif">
            <a:extLst>
              <a:ext uri="{FF2B5EF4-FFF2-40B4-BE49-F238E27FC236}">
                <a16:creationId xmlns:a16="http://schemas.microsoft.com/office/drawing/2014/main" id="{E06133F9-1770-4A2D-9ABA-33BD9AFA77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6922" y="231648"/>
            <a:ext cx="164782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361148" y="5860684"/>
            <a:ext cx="62527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chemeClr val="bg1"/>
                </a:solidFill>
              </a:rPr>
              <a:t>…</a:t>
            </a:r>
            <a:r>
              <a:rPr lang="en-GB" sz="2800" b="1" dirty="0" err="1" smtClean="0">
                <a:solidFill>
                  <a:schemeClr val="bg1"/>
                </a:solidFill>
              </a:rPr>
              <a:t>os</a:t>
            </a:r>
            <a:r>
              <a:rPr lang="en-GB" sz="2800" b="1" dirty="0" smtClean="0">
                <a:solidFill>
                  <a:schemeClr val="bg1"/>
                </a:solidFill>
              </a:rPr>
              <a:t> gwelwch yn dda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357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www.labelsource.co.uk/content/images/product/zoom/f2c271bd-cada-424f-9aca-3871b5ceb0af.jpg">
            <a:extLst>
              <a:ext uri="{FF2B5EF4-FFF2-40B4-BE49-F238E27FC236}">
                <a16:creationId xmlns:a16="http://schemas.microsoft.com/office/drawing/2014/main" id="{F3F097AB-E6C0-4E70-A720-230C7C468E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6429" y="1593161"/>
            <a:ext cx="5715000" cy="427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850652" y="157893"/>
            <a:ext cx="3603800" cy="1293028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4800" dirty="0" err="1"/>
              <a:t>Rhaid</a:t>
            </a:r>
            <a:r>
              <a:rPr lang="en-US" sz="4800" dirty="0"/>
              <a:t>/must</a:t>
            </a:r>
            <a:endParaRPr lang="en-US" dirty="0"/>
          </a:p>
        </p:txBody>
      </p:sp>
      <p:pic>
        <p:nvPicPr>
          <p:cNvPr id="2050" name="Picture 2" descr="http://www.labelsource.co.uk/content/images/product/zoom/1e0259c7-a3aa-440a-849c-f1595e7455f3.jpg">
            <a:extLst>
              <a:ext uri="{FF2B5EF4-FFF2-40B4-BE49-F238E27FC236}">
                <a16:creationId xmlns:a16="http://schemas.microsoft.com/office/drawing/2014/main" id="{8ECA4088-CE4C-4DBB-8249-2551183A01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13414" y="1683490"/>
            <a:ext cx="5364066" cy="4014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s://img.safetysignsupplies.co.uk/images/product_imgs/full/936_2_3.gif">
            <a:extLst>
              <a:ext uri="{FF2B5EF4-FFF2-40B4-BE49-F238E27FC236}">
                <a16:creationId xmlns:a16="http://schemas.microsoft.com/office/drawing/2014/main" id="{E143CD25-CD5F-436D-A100-B0BD427DCE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0495" y="1548839"/>
            <a:ext cx="2785218" cy="417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8029780" y="5994611"/>
            <a:ext cx="3700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…</a:t>
            </a:r>
            <a:r>
              <a:rPr lang="en-GB" sz="2800" b="1" dirty="0" err="1">
                <a:solidFill>
                  <a:schemeClr val="bg1"/>
                </a:solidFill>
              </a:rPr>
              <a:t>os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smtClean="0">
                <a:solidFill>
                  <a:schemeClr val="bg1"/>
                </a:solidFill>
              </a:rPr>
              <a:t>gwelwch </a:t>
            </a:r>
            <a:r>
              <a:rPr lang="en-GB" sz="2800" b="1" dirty="0">
                <a:solidFill>
                  <a:schemeClr val="bg1"/>
                </a:solidFill>
              </a:rPr>
              <a:t>yn dda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7035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Speech Bubble: Rectangle 2">
            <a:extLst>
              <a:ext uri="{FF2B5EF4-FFF2-40B4-BE49-F238E27FC236}">
                <a16:creationId xmlns:a16="http://schemas.microsoft.com/office/drawing/2014/main" id="{0D759A4D-14D5-421D-A581-74CF66AF802D}"/>
              </a:ext>
            </a:extLst>
          </p:cNvPr>
          <p:cNvSpPr/>
          <p:nvPr/>
        </p:nvSpPr>
        <p:spPr>
          <a:xfrm>
            <a:off x="1101776" y="1883212"/>
            <a:ext cx="2600793" cy="1624485"/>
          </a:xfrm>
          <a:prstGeom prst="wedgeRectCallout">
            <a:avLst>
              <a:gd name="adj1" fmla="val 10923"/>
              <a:gd name="adj2" fmla="val -98913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Rhaid cerdded</a:t>
            </a:r>
          </a:p>
        </p:txBody>
      </p:sp>
      <p:sp>
        <p:nvSpPr>
          <p:cNvPr id="11" name="Speech Bubble: Rectangle 10">
            <a:extLst>
              <a:ext uri="{FF2B5EF4-FFF2-40B4-BE49-F238E27FC236}">
                <a16:creationId xmlns:a16="http://schemas.microsoft.com/office/drawing/2014/main" id="{A87AF5D8-CCF3-42A3-8253-2C299CBE0605}"/>
              </a:ext>
            </a:extLst>
          </p:cNvPr>
          <p:cNvSpPr/>
          <p:nvPr/>
        </p:nvSpPr>
        <p:spPr>
          <a:xfrm>
            <a:off x="3342807" y="3681594"/>
            <a:ext cx="2960555" cy="1624485"/>
          </a:xfrm>
          <a:prstGeom prst="wedgeRectCallout">
            <a:avLst>
              <a:gd name="adj1" fmla="val -90849"/>
              <a:gd name="adj2" fmla="val 44115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Rhaid gwrando</a:t>
            </a:r>
          </a:p>
        </p:txBody>
      </p:sp>
      <p:sp>
        <p:nvSpPr>
          <p:cNvPr id="12" name="Speech Bubble: Rectangle 11">
            <a:extLst>
              <a:ext uri="{FF2B5EF4-FFF2-40B4-BE49-F238E27FC236}">
                <a16:creationId xmlns:a16="http://schemas.microsoft.com/office/drawing/2014/main" id="{DB98EFA8-87AB-446D-B83E-E665CE34A894}"/>
              </a:ext>
            </a:extLst>
          </p:cNvPr>
          <p:cNvSpPr/>
          <p:nvPr/>
        </p:nvSpPr>
        <p:spPr>
          <a:xfrm>
            <a:off x="6303362" y="1283167"/>
            <a:ext cx="2600793" cy="1624485"/>
          </a:xfrm>
          <a:prstGeom prst="wedgeRectCallout">
            <a:avLst>
              <a:gd name="adj1" fmla="val 10923"/>
              <a:gd name="adj2" fmla="val -98913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Rhaid eistedd</a:t>
            </a:r>
          </a:p>
        </p:txBody>
      </p:sp>
      <p:sp>
        <p:nvSpPr>
          <p:cNvPr id="13" name="Speech Bubble: Rectangle 12">
            <a:extLst>
              <a:ext uri="{FF2B5EF4-FFF2-40B4-BE49-F238E27FC236}">
                <a16:creationId xmlns:a16="http://schemas.microsoft.com/office/drawing/2014/main" id="{9496D95D-BEF6-421B-8CDA-E1A983847682}"/>
              </a:ext>
            </a:extLst>
          </p:cNvPr>
          <p:cNvSpPr/>
          <p:nvPr/>
        </p:nvSpPr>
        <p:spPr>
          <a:xfrm>
            <a:off x="8754254" y="3283916"/>
            <a:ext cx="2600793" cy="1624485"/>
          </a:xfrm>
          <a:prstGeom prst="wedgeRectCallout">
            <a:avLst>
              <a:gd name="adj1" fmla="val 48387"/>
              <a:gd name="adj2" fmla="val 76412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Rhaid sefyll</a:t>
            </a:r>
          </a:p>
        </p:txBody>
      </p:sp>
      <p:sp>
        <p:nvSpPr>
          <p:cNvPr id="2" name="Rectangle 1"/>
          <p:cNvSpPr/>
          <p:nvPr/>
        </p:nvSpPr>
        <p:spPr>
          <a:xfrm>
            <a:off x="7783014" y="5996242"/>
            <a:ext cx="3700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…</a:t>
            </a:r>
            <a:r>
              <a:rPr lang="en-GB" sz="2800" b="1" dirty="0" err="1">
                <a:solidFill>
                  <a:schemeClr val="bg1"/>
                </a:solidFill>
              </a:rPr>
              <a:t>os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smtClean="0">
                <a:solidFill>
                  <a:schemeClr val="bg1"/>
                </a:solidFill>
              </a:rPr>
              <a:t>gwelwch </a:t>
            </a:r>
            <a:r>
              <a:rPr lang="en-GB" sz="2800" b="1" dirty="0">
                <a:solidFill>
                  <a:schemeClr val="bg1"/>
                </a:solidFill>
              </a:rPr>
              <a:t>yn dda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499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92207" y="2089657"/>
            <a:ext cx="4058445" cy="236988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6000" dirty="0"/>
              <a:t>PAID</a:t>
            </a:r>
          </a:p>
          <a:p>
            <a:endParaRPr lang="en-US" sz="2800" dirty="0"/>
          </a:p>
          <a:p>
            <a:r>
              <a:rPr lang="en-US" sz="6000" dirty="0"/>
              <a:t>PEIDIWCH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4807541E-F8BC-4AD9-800E-C4507BBDF116}"/>
              </a:ext>
            </a:extLst>
          </p:cNvPr>
          <p:cNvSpPr txBox="1">
            <a:spLocks/>
          </p:cNvSpPr>
          <p:nvPr/>
        </p:nvSpPr>
        <p:spPr>
          <a:xfrm>
            <a:off x="4127841" y="421142"/>
            <a:ext cx="4128456" cy="89141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7500"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/>
              <a:t>PAID/DON’T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AF15D2-D507-43CB-B279-AC15F59BB070}"/>
              </a:ext>
            </a:extLst>
          </p:cNvPr>
          <p:cNvSpPr txBox="1"/>
          <p:nvPr/>
        </p:nvSpPr>
        <p:spPr>
          <a:xfrm>
            <a:off x="7255459" y="2092157"/>
            <a:ext cx="4058445" cy="236988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6000" dirty="0"/>
              <a:t>singular</a:t>
            </a:r>
          </a:p>
          <a:p>
            <a:endParaRPr lang="en-US" sz="2800" dirty="0"/>
          </a:p>
          <a:p>
            <a:r>
              <a:rPr lang="en-US" sz="6000" dirty="0"/>
              <a:t>plural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1AB6F7-4444-4893-9247-5A4199542FE8}"/>
              </a:ext>
            </a:extLst>
          </p:cNvPr>
          <p:cNvSpPr txBox="1"/>
          <p:nvPr/>
        </p:nvSpPr>
        <p:spPr>
          <a:xfrm>
            <a:off x="5296168" y="2089657"/>
            <a:ext cx="1618712" cy="236988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/>
              <a:t>TI</a:t>
            </a:r>
          </a:p>
          <a:p>
            <a:endParaRPr lang="en-US" sz="2800" b="1" dirty="0"/>
          </a:p>
          <a:p>
            <a:pPr algn="ctr"/>
            <a:r>
              <a:rPr lang="en-US" sz="6000" b="1" dirty="0"/>
              <a:t>CHI</a:t>
            </a:r>
          </a:p>
        </p:txBody>
      </p:sp>
      <p:sp>
        <p:nvSpPr>
          <p:cNvPr id="2" name="Rectangle 1"/>
          <p:cNvSpPr/>
          <p:nvPr/>
        </p:nvSpPr>
        <p:spPr>
          <a:xfrm>
            <a:off x="7757459" y="5972153"/>
            <a:ext cx="3700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…</a:t>
            </a:r>
            <a:r>
              <a:rPr lang="en-GB" sz="2800" b="1" dirty="0" err="1">
                <a:solidFill>
                  <a:schemeClr val="bg1"/>
                </a:solidFill>
              </a:rPr>
              <a:t>os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smtClean="0">
                <a:solidFill>
                  <a:schemeClr val="bg1"/>
                </a:solidFill>
              </a:rPr>
              <a:t>gwelwch </a:t>
            </a:r>
            <a:r>
              <a:rPr lang="en-GB" sz="2800" b="1" dirty="0">
                <a:solidFill>
                  <a:schemeClr val="bg1"/>
                </a:solidFill>
              </a:rPr>
              <a:t>yn dda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3918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Speech Bubble: Rectangle 2">
            <a:extLst>
              <a:ext uri="{FF2B5EF4-FFF2-40B4-BE49-F238E27FC236}">
                <a16:creationId xmlns:a16="http://schemas.microsoft.com/office/drawing/2014/main" id="{0D759A4D-14D5-421D-A581-74CF66AF802D}"/>
              </a:ext>
            </a:extLst>
          </p:cNvPr>
          <p:cNvSpPr/>
          <p:nvPr/>
        </p:nvSpPr>
        <p:spPr>
          <a:xfrm>
            <a:off x="1101776" y="1883212"/>
            <a:ext cx="2600793" cy="1624485"/>
          </a:xfrm>
          <a:prstGeom prst="wedgeRectCallout">
            <a:avLst>
              <a:gd name="adj1" fmla="val 10923"/>
              <a:gd name="adj2" fmla="val -9891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Paid siarad</a:t>
            </a:r>
          </a:p>
        </p:txBody>
      </p:sp>
      <p:sp>
        <p:nvSpPr>
          <p:cNvPr id="11" name="Speech Bubble: Rectangle 10">
            <a:extLst>
              <a:ext uri="{FF2B5EF4-FFF2-40B4-BE49-F238E27FC236}">
                <a16:creationId xmlns:a16="http://schemas.microsoft.com/office/drawing/2014/main" id="{A87AF5D8-CCF3-42A3-8253-2C299CBE0605}"/>
              </a:ext>
            </a:extLst>
          </p:cNvPr>
          <p:cNvSpPr/>
          <p:nvPr/>
        </p:nvSpPr>
        <p:spPr>
          <a:xfrm>
            <a:off x="3725054" y="3681594"/>
            <a:ext cx="2503357" cy="1624485"/>
          </a:xfrm>
          <a:prstGeom prst="wedgeRectCallout">
            <a:avLst>
              <a:gd name="adj1" fmla="val -90849"/>
              <a:gd name="adj2" fmla="val 44115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Paid sefyll</a:t>
            </a:r>
          </a:p>
        </p:txBody>
      </p:sp>
      <p:sp>
        <p:nvSpPr>
          <p:cNvPr id="12" name="Speech Bubble: Rectangle 11">
            <a:extLst>
              <a:ext uri="{FF2B5EF4-FFF2-40B4-BE49-F238E27FC236}">
                <a16:creationId xmlns:a16="http://schemas.microsoft.com/office/drawing/2014/main" id="{DB98EFA8-87AB-446D-B83E-E665CE34A894}"/>
              </a:ext>
            </a:extLst>
          </p:cNvPr>
          <p:cNvSpPr/>
          <p:nvPr/>
        </p:nvSpPr>
        <p:spPr>
          <a:xfrm>
            <a:off x="6303362" y="1283167"/>
            <a:ext cx="2600793" cy="1624485"/>
          </a:xfrm>
          <a:prstGeom prst="wedgeRectCallout">
            <a:avLst>
              <a:gd name="adj1" fmla="val 10923"/>
              <a:gd name="adj2" fmla="val -9891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Paid eistedd</a:t>
            </a:r>
          </a:p>
        </p:txBody>
      </p:sp>
      <p:sp>
        <p:nvSpPr>
          <p:cNvPr id="13" name="Speech Bubble: Rectangle 12">
            <a:extLst>
              <a:ext uri="{FF2B5EF4-FFF2-40B4-BE49-F238E27FC236}">
                <a16:creationId xmlns:a16="http://schemas.microsoft.com/office/drawing/2014/main" id="{9496D95D-BEF6-421B-8CDA-E1A983847682}"/>
              </a:ext>
            </a:extLst>
          </p:cNvPr>
          <p:cNvSpPr/>
          <p:nvPr/>
        </p:nvSpPr>
        <p:spPr>
          <a:xfrm>
            <a:off x="8754254" y="3283916"/>
            <a:ext cx="2600793" cy="1624485"/>
          </a:xfrm>
          <a:prstGeom prst="wedgeRectCallout">
            <a:avLst>
              <a:gd name="adj1" fmla="val 48387"/>
              <a:gd name="adj2" fmla="val 76412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dirty="0"/>
              <a:t>Paid canu</a:t>
            </a:r>
          </a:p>
        </p:txBody>
      </p:sp>
      <p:sp>
        <p:nvSpPr>
          <p:cNvPr id="2" name="Rectangle 1"/>
          <p:cNvSpPr/>
          <p:nvPr/>
        </p:nvSpPr>
        <p:spPr>
          <a:xfrm>
            <a:off x="7861391" y="6008561"/>
            <a:ext cx="3700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…</a:t>
            </a:r>
            <a:r>
              <a:rPr lang="en-GB" sz="2800" b="1" dirty="0" err="1">
                <a:solidFill>
                  <a:schemeClr val="bg1"/>
                </a:solidFill>
              </a:rPr>
              <a:t>os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smtClean="0">
                <a:solidFill>
                  <a:schemeClr val="bg1"/>
                </a:solidFill>
              </a:rPr>
              <a:t>gwelwch </a:t>
            </a:r>
            <a:r>
              <a:rPr lang="en-GB" sz="2800" b="1" dirty="0">
                <a:solidFill>
                  <a:schemeClr val="bg1"/>
                </a:solidFill>
              </a:rPr>
              <a:t>yn dda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6950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177006" y="659157"/>
            <a:ext cx="50153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YMARFER!</a:t>
            </a:r>
            <a:endParaRPr lang="en-US" sz="3200" dirty="0"/>
          </a:p>
        </p:txBody>
      </p:sp>
      <p:sp>
        <p:nvSpPr>
          <p:cNvPr id="4" name="Speech Bubble: Rectangle 3">
            <a:extLst>
              <a:ext uri="{FF2B5EF4-FFF2-40B4-BE49-F238E27FC236}">
                <a16:creationId xmlns:a16="http://schemas.microsoft.com/office/drawing/2014/main" id="{CFEDA03A-6738-4840-A7B4-BDA749AB1A89}"/>
              </a:ext>
            </a:extLst>
          </p:cNvPr>
          <p:cNvSpPr/>
          <p:nvPr/>
        </p:nvSpPr>
        <p:spPr>
          <a:xfrm>
            <a:off x="854439" y="2023672"/>
            <a:ext cx="2743200" cy="1603947"/>
          </a:xfrm>
          <a:prstGeom prst="wedgeRectCallout">
            <a:avLst>
              <a:gd name="adj1" fmla="val -42145"/>
              <a:gd name="adj2" fmla="val 850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000" dirty="0"/>
              <a:t>Dim</a:t>
            </a:r>
            <a:endParaRPr lang="cy-GB" dirty="0"/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71BB7F3B-C86E-4984-BADC-07DF7B397BB2}"/>
              </a:ext>
            </a:extLst>
          </p:cNvPr>
          <p:cNvSpPr/>
          <p:nvPr/>
        </p:nvSpPr>
        <p:spPr>
          <a:xfrm>
            <a:off x="4594599" y="2076149"/>
            <a:ext cx="2600793" cy="1624485"/>
          </a:xfrm>
          <a:prstGeom prst="wedgeRectCallout">
            <a:avLst>
              <a:gd name="adj1" fmla="val -4639"/>
              <a:gd name="adj2" fmla="val 90254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000" dirty="0"/>
              <a:t>Rhaid</a:t>
            </a:r>
            <a:endParaRPr lang="cy-GB" sz="4400" dirty="0"/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4C76A688-12D5-40E9-9548-7FEF6BF7EBE2}"/>
              </a:ext>
            </a:extLst>
          </p:cNvPr>
          <p:cNvSpPr/>
          <p:nvPr/>
        </p:nvSpPr>
        <p:spPr>
          <a:xfrm>
            <a:off x="8192352" y="2076149"/>
            <a:ext cx="2600793" cy="1624485"/>
          </a:xfrm>
          <a:prstGeom prst="wedgeRectCallout">
            <a:avLst>
              <a:gd name="adj1" fmla="val 43776"/>
              <a:gd name="adj2" fmla="val 79180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000" dirty="0"/>
              <a:t>Paid</a:t>
            </a:r>
            <a:endParaRPr lang="cy-GB" sz="4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2DBB83-8630-44F8-BF23-1F76528D3C5C}"/>
              </a:ext>
            </a:extLst>
          </p:cNvPr>
          <p:cNvSpPr txBox="1"/>
          <p:nvPr/>
        </p:nvSpPr>
        <p:spPr>
          <a:xfrm>
            <a:off x="1322995" y="4907763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Which of these would you </a:t>
            </a:r>
            <a:r>
              <a:rPr lang="cy-GB" sz="2400" b="1" dirty="0" err="1"/>
              <a:t>use</a:t>
            </a:r>
            <a:r>
              <a:rPr lang="cy-GB" sz="2400" b="1" dirty="0"/>
              <a:t> </a:t>
            </a:r>
            <a:r>
              <a:rPr lang="cy-GB" sz="2400" b="1" dirty="0" err="1" smtClean="0"/>
              <a:t>with</a:t>
            </a:r>
            <a:r>
              <a:rPr lang="cy-GB" sz="2400" b="1" dirty="0" smtClean="0"/>
              <a:t> </a:t>
            </a:r>
            <a:r>
              <a:rPr lang="cy-GB" sz="2400" b="1" dirty="0" err="1" smtClean="0"/>
              <a:t>your</a:t>
            </a:r>
            <a:r>
              <a:rPr lang="cy-GB" sz="2400" b="1" dirty="0" smtClean="0"/>
              <a:t> </a:t>
            </a:r>
            <a:r>
              <a:rPr lang="cy-GB" sz="2400" b="1" dirty="0" err="1" smtClean="0"/>
              <a:t>chosen</a:t>
            </a:r>
            <a:r>
              <a:rPr lang="cy-GB" sz="2400" b="1" dirty="0" smtClean="0"/>
              <a:t> </a:t>
            </a:r>
            <a:r>
              <a:rPr lang="cy-GB" sz="2400" b="1" dirty="0" err="1" smtClean="0"/>
              <a:t>demands</a:t>
            </a:r>
            <a:r>
              <a:rPr lang="cy-GB" sz="2400" b="1" dirty="0" smtClean="0"/>
              <a:t>?</a:t>
            </a:r>
            <a:endParaRPr lang="cy-GB" sz="2400" b="1" dirty="0"/>
          </a:p>
        </p:txBody>
      </p:sp>
      <p:sp>
        <p:nvSpPr>
          <p:cNvPr id="10" name="Speech Bubble: Rectangle 9">
            <a:extLst>
              <a:ext uri="{FF2B5EF4-FFF2-40B4-BE49-F238E27FC236}">
                <a16:creationId xmlns:a16="http://schemas.microsoft.com/office/drawing/2014/main" id="{F1062B83-6778-404D-BFFF-AE44D5E96AFF}"/>
              </a:ext>
            </a:extLst>
          </p:cNvPr>
          <p:cNvSpPr/>
          <p:nvPr/>
        </p:nvSpPr>
        <p:spPr>
          <a:xfrm>
            <a:off x="2430905" y="3833020"/>
            <a:ext cx="1061804" cy="619060"/>
          </a:xfrm>
          <a:prstGeom prst="wedgeRectCallout">
            <a:avLst>
              <a:gd name="adj1" fmla="val -78119"/>
              <a:gd name="adj2" fmla="val 176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/>
              <a:t>No</a:t>
            </a:r>
            <a:endParaRPr lang="cy-GB" sz="1000" dirty="0"/>
          </a:p>
        </p:txBody>
      </p:sp>
      <p:sp>
        <p:nvSpPr>
          <p:cNvPr id="11" name="Speech Bubble: Rectangle 10">
            <a:extLst>
              <a:ext uri="{FF2B5EF4-FFF2-40B4-BE49-F238E27FC236}">
                <a16:creationId xmlns:a16="http://schemas.microsoft.com/office/drawing/2014/main" id="{CC2BF5EF-5A41-40CC-884B-A95C4889A9B7}"/>
              </a:ext>
            </a:extLst>
          </p:cNvPr>
          <p:cNvSpPr/>
          <p:nvPr/>
        </p:nvSpPr>
        <p:spPr>
          <a:xfrm>
            <a:off x="8594360" y="3846787"/>
            <a:ext cx="1061804" cy="619060"/>
          </a:xfrm>
          <a:prstGeom prst="wedgeRectCallout">
            <a:avLst>
              <a:gd name="adj1" fmla="val 92704"/>
              <a:gd name="adj2" fmla="val 10338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/>
              <a:t>Don’t</a:t>
            </a:r>
            <a:endParaRPr lang="cy-GB" sz="1000" dirty="0"/>
          </a:p>
        </p:txBody>
      </p:sp>
      <p:sp>
        <p:nvSpPr>
          <p:cNvPr id="12" name="Speech Bubble: Rectangle 11">
            <a:extLst>
              <a:ext uri="{FF2B5EF4-FFF2-40B4-BE49-F238E27FC236}">
                <a16:creationId xmlns:a16="http://schemas.microsoft.com/office/drawing/2014/main" id="{5A141229-0818-4F03-9120-C5EF66369CEE}"/>
              </a:ext>
            </a:extLst>
          </p:cNvPr>
          <p:cNvSpPr/>
          <p:nvPr/>
        </p:nvSpPr>
        <p:spPr>
          <a:xfrm>
            <a:off x="6243403" y="3928715"/>
            <a:ext cx="1061804" cy="619060"/>
          </a:xfrm>
          <a:prstGeom prst="wedgeRectCallout">
            <a:avLst>
              <a:gd name="adj1" fmla="val -78119"/>
              <a:gd name="adj2" fmla="val 17602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/>
              <a:t>Must</a:t>
            </a:r>
            <a:endParaRPr lang="cy-GB" sz="1000" dirty="0"/>
          </a:p>
        </p:txBody>
      </p:sp>
    </p:spTree>
    <p:extLst>
      <p:ext uri="{BB962C8B-B14F-4D97-AF65-F5344CB8AC3E}">
        <p14:creationId xmlns:p14="http://schemas.microsoft.com/office/powerpoint/2010/main" val="3517614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3556208" y="348262"/>
            <a:ext cx="8229600" cy="142557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6000" dirty="0" err="1">
                <a:latin typeface="+mn-lt"/>
                <a:ea typeface="ＭＳ Ｐゴシック" charset="-128"/>
              </a:rPr>
              <a:t>Gorchmynion</a:t>
            </a:r>
            <a:endParaRPr lang="en-US" altLang="en-US" sz="8000" dirty="0">
              <a:latin typeface="+mn-lt"/>
              <a:ea typeface="ＭＳ Ｐゴシック" charset="-128"/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892300" y="1773837"/>
            <a:ext cx="8229600" cy="306798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berfau</a:t>
            </a:r>
            <a:r>
              <a:rPr lang="en-GB" dirty="0"/>
              <a:t> </a:t>
            </a:r>
            <a:r>
              <a:rPr lang="en-GB" dirty="0" err="1"/>
              <a:t>rheolaidd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ychwanegu’r</a:t>
            </a:r>
            <a:r>
              <a:rPr lang="en-GB" dirty="0"/>
              <a:t> </a:t>
            </a:r>
            <a:r>
              <a:rPr lang="en-GB" dirty="0" err="1"/>
              <a:t>terfyniadau</a:t>
            </a:r>
            <a:r>
              <a:rPr lang="en-GB" dirty="0"/>
              <a:t> </a:t>
            </a:r>
            <a:r>
              <a:rPr lang="en-GB" dirty="0" err="1"/>
              <a:t>canlynol</a:t>
            </a:r>
            <a:r>
              <a:rPr lang="en-GB" dirty="0"/>
              <a:t> at </a:t>
            </a:r>
            <a:r>
              <a:rPr lang="en-GB" dirty="0" err="1"/>
              <a:t>fôn</a:t>
            </a:r>
            <a:r>
              <a:rPr lang="en-GB" dirty="0"/>
              <a:t> y </a:t>
            </a:r>
            <a:r>
              <a:rPr lang="en-GB" dirty="0" err="1"/>
              <a:t>ferf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i="1" dirty="0"/>
              <a:t>With regular verbs, you can add the following endings to the verb stem: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r>
              <a:rPr lang="en-GB" dirty="0" err="1"/>
              <a:t>Unigolyn</a:t>
            </a:r>
            <a:r>
              <a:rPr lang="en-GB" dirty="0"/>
              <a:t>/Individual:		</a:t>
            </a:r>
          </a:p>
          <a:p>
            <a:endParaRPr lang="en-GB" dirty="0"/>
          </a:p>
          <a:p>
            <a:r>
              <a:rPr lang="en-GB" dirty="0" err="1"/>
              <a:t>Grŵp</a:t>
            </a:r>
            <a:r>
              <a:rPr lang="en-GB" dirty="0"/>
              <a:t>/Group:			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41530B5-7EBD-4F3D-B55D-BD9E491E7B50}"/>
              </a:ext>
            </a:extLst>
          </p:cNvPr>
          <p:cNvSpPr/>
          <p:nvPr/>
        </p:nvSpPr>
        <p:spPr>
          <a:xfrm>
            <a:off x="6062161" y="3429000"/>
            <a:ext cx="9316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-a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6308BCC-D383-4972-9C4F-1E1A79336F0A}"/>
              </a:ext>
            </a:extLst>
          </p:cNvPr>
          <p:cNvSpPr/>
          <p:nvPr/>
        </p:nvSpPr>
        <p:spPr>
          <a:xfrm>
            <a:off x="5601157" y="4450831"/>
            <a:ext cx="18886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-</a:t>
            </a:r>
            <a:r>
              <a:rPr lang="en-US" sz="5400" b="1" cap="none" spc="0" dirty="0" err="1">
                <a:ln/>
                <a:solidFill>
                  <a:schemeClr val="accent4"/>
                </a:solidFill>
                <a:effectLst/>
              </a:rPr>
              <a:t>wch</a:t>
            </a:r>
            <a:endParaRPr lang="en-US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36369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259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4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5450" y="515032"/>
            <a:ext cx="3721100" cy="2184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F3D3FEB-5950-4173-978B-56652382B898}"/>
              </a:ext>
            </a:extLst>
          </p:cNvPr>
          <p:cNvSpPr/>
          <p:nvPr/>
        </p:nvSpPr>
        <p:spPr>
          <a:xfrm>
            <a:off x="4470395" y="2663114"/>
            <a:ext cx="325121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Edrych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03756D-6FA4-4DFF-BC74-834EF0AB940E}"/>
              </a:ext>
            </a:extLst>
          </p:cNvPr>
          <p:cNvSpPr/>
          <p:nvPr/>
        </p:nvSpPr>
        <p:spPr>
          <a:xfrm>
            <a:off x="285863" y="3849836"/>
            <a:ext cx="386035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Edrych</a:t>
            </a:r>
            <a:r>
              <a:rPr lang="en-US" sz="72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DF6896-C5B1-4A4F-9695-2EF1E28D39CC}"/>
              </a:ext>
            </a:extLst>
          </p:cNvPr>
          <p:cNvSpPr/>
          <p:nvPr/>
        </p:nvSpPr>
        <p:spPr>
          <a:xfrm>
            <a:off x="6695746" y="3867326"/>
            <a:ext cx="513634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Edrych</a:t>
            </a:r>
            <a:r>
              <a:rPr lang="en-US" sz="7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wch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3074" name="Picture 2" descr="http://files.softicons.com/download/business-icons/mono-business-icons-by-custom-icon-design/png/256x256/user.png">
            <a:extLst>
              <a:ext uri="{FF2B5EF4-FFF2-40B4-BE49-F238E27FC236}">
                <a16:creationId xmlns:a16="http://schemas.microsoft.com/office/drawing/2014/main" id="{D83A7AA5-C0D5-46F2-87DE-6E0642B88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997" y="2905344"/>
            <a:ext cx="1180973" cy="118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myiconfinder.com/uploads/iconsets/2be631e7356ce10da373b8efd54fd80f-users.png">
            <a:extLst>
              <a:ext uri="{FF2B5EF4-FFF2-40B4-BE49-F238E27FC236}">
                <a16:creationId xmlns:a16="http://schemas.microsoft.com/office/drawing/2014/main" id="{903CE8E2-2CE7-4900-9D98-7648CF472D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091" y="2804665"/>
            <a:ext cx="1281652" cy="128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E8604F8-C424-4F75-A15C-0314D6031137}"/>
              </a:ext>
            </a:extLst>
          </p:cNvPr>
          <p:cNvSpPr txBox="1"/>
          <p:nvPr/>
        </p:nvSpPr>
        <p:spPr>
          <a:xfrm>
            <a:off x="9125254" y="618739"/>
            <a:ext cx="2658107" cy="107721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Root of the verb</a:t>
            </a:r>
          </a:p>
          <a:p>
            <a:endParaRPr lang="cy-GB" sz="1600" b="1" dirty="0"/>
          </a:p>
          <a:p>
            <a:r>
              <a:rPr lang="cy-GB" sz="2400" b="1" dirty="0"/>
              <a:t>1. The verb!</a:t>
            </a:r>
          </a:p>
        </p:txBody>
      </p:sp>
    </p:spTree>
    <p:extLst>
      <p:ext uri="{BB962C8B-B14F-4D97-AF65-F5344CB8AC3E}">
        <p14:creationId xmlns:p14="http://schemas.microsoft.com/office/powerpoint/2010/main" val="544554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F3D3FEB-5950-4173-978B-56652382B898}"/>
              </a:ext>
            </a:extLst>
          </p:cNvPr>
          <p:cNvSpPr/>
          <p:nvPr/>
        </p:nvSpPr>
        <p:spPr>
          <a:xfrm>
            <a:off x="4932861" y="2663114"/>
            <a:ext cx="232627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Codi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03756D-6FA4-4DFF-BC74-834EF0AB940E}"/>
              </a:ext>
            </a:extLst>
          </p:cNvPr>
          <p:cNvSpPr/>
          <p:nvPr/>
        </p:nvSpPr>
        <p:spPr>
          <a:xfrm>
            <a:off x="858936" y="3849836"/>
            <a:ext cx="271420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Cod</a:t>
            </a:r>
            <a:r>
              <a:rPr lang="en-US" sz="7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DF6896-C5B1-4A4F-9695-2EF1E28D39CC}"/>
              </a:ext>
            </a:extLst>
          </p:cNvPr>
          <p:cNvSpPr/>
          <p:nvPr/>
        </p:nvSpPr>
        <p:spPr>
          <a:xfrm>
            <a:off x="7268818" y="3867326"/>
            <a:ext cx="399019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Cod</a:t>
            </a:r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wch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3074" name="Picture 2" descr="http://files.softicons.com/download/business-icons/mono-business-icons-by-custom-icon-design/png/256x256/user.png">
            <a:extLst>
              <a:ext uri="{FF2B5EF4-FFF2-40B4-BE49-F238E27FC236}">
                <a16:creationId xmlns:a16="http://schemas.microsoft.com/office/drawing/2014/main" id="{D83A7AA5-C0D5-46F2-87DE-6E0642B88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997" y="2905344"/>
            <a:ext cx="1180973" cy="118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myiconfinder.com/uploads/iconsets/2be631e7356ce10da373b8efd54fd80f-users.png">
            <a:extLst>
              <a:ext uri="{FF2B5EF4-FFF2-40B4-BE49-F238E27FC236}">
                <a16:creationId xmlns:a16="http://schemas.microsoft.com/office/drawing/2014/main" id="{903CE8E2-2CE7-4900-9D98-7648CF472D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091" y="2804665"/>
            <a:ext cx="1281652" cy="128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E8604F8-C424-4F75-A15C-0314D6031137}"/>
              </a:ext>
            </a:extLst>
          </p:cNvPr>
          <p:cNvSpPr txBox="1"/>
          <p:nvPr/>
        </p:nvSpPr>
        <p:spPr>
          <a:xfrm>
            <a:off x="8424472" y="618739"/>
            <a:ext cx="3358889" cy="107721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Root of the verb</a:t>
            </a:r>
          </a:p>
          <a:p>
            <a:endParaRPr lang="cy-GB" sz="1600" b="1" dirty="0"/>
          </a:p>
          <a:p>
            <a:r>
              <a:rPr lang="cy-GB" sz="2400" b="1" dirty="0"/>
              <a:t>2. Drop the last vowel</a:t>
            </a:r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92AE0487-5E7A-4598-BFA6-F6760BE7DA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4884044" y="209135"/>
            <a:ext cx="2423912" cy="2491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192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F3D3FEB-5950-4173-978B-56652382B898}"/>
              </a:ext>
            </a:extLst>
          </p:cNvPr>
          <p:cNvSpPr/>
          <p:nvPr/>
        </p:nvSpPr>
        <p:spPr>
          <a:xfrm>
            <a:off x="4831070" y="2663114"/>
            <a:ext cx="252986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Cicio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03756D-6FA4-4DFF-BC74-834EF0AB940E}"/>
              </a:ext>
            </a:extLst>
          </p:cNvPr>
          <p:cNvSpPr/>
          <p:nvPr/>
        </p:nvSpPr>
        <p:spPr>
          <a:xfrm>
            <a:off x="942292" y="3849836"/>
            <a:ext cx="254749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Cici</a:t>
            </a:r>
            <a:r>
              <a:rPr lang="en-US" sz="72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DF6896-C5B1-4A4F-9695-2EF1E28D39CC}"/>
              </a:ext>
            </a:extLst>
          </p:cNvPr>
          <p:cNvSpPr/>
          <p:nvPr/>
        </p:nvSpPr>
        <p:spPr>
          <a:xfrm>
            <a:off x="7352174" y="3867326"/>
            <a:ext cx="382348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Cici</a:t>
            </a:r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wch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3074" name="Picture 2" descr="http://files.softicons.com/download/business-icons/mono-business-icons-by-custom-icon-design/png/256x256/user.png">
            <a:extLst>
              <a:ext uri="{FF2B5EF4-FFF2-40B4-BE49-F238E27FC236}">
                <a16:creationId xmlns:a16="http://schemas.microsoft.com/office/drawing/2014/main" id="{D83A7AA5-C0D5-46F2-87DE-6E0642B88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997" y="2905344"/>
            <a:ext cx="1180973" cy="118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myiconfinder.com/uploads/iconsets/2be631e7356ce10da373b8efd54fd80f-users.png">
            <a:extLst>
              <a:ext uri="{FF2B5EF4-FFF2-40B4-BE49-F238E27FC236}">
                <a16:creationId xmlns:a16="http://schemas.microsoft.com/office/drawing/2014/main" id="{903CE8E2-2CE7-4900-9D98-7648CF472D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091" y="2804665"/>
            <a:ext cx="1281652" cy="128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E8604F8-C424-4F75-A15C-0314D6031137}"/>
              </a:ext>
            </a:extLst>
          </p:cNvPr>
          <p:cNvSpPr txBox="1"/>
          <p:nvPr/>
        </p:nvSpPr>
        <p:spPr>
          <a:xfrm>
            <a:off x="9125254" y="618739"/>
            <a:ext cx="2658107" cy="14465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Root of the verb</a:t>
            </a:r>
          </a:p>
          <a:p>
            <a:endParaRPr lang="cy-GB" sz="1600" b="1" dirty="0"/>
          </a:p>
          <a:p>
            <a:r>
              <a:rPr lang="cy-GB" sz="2400" b="1" dirty="0"/>
              <a:t>3. –io verbs, drop the -o</a:t>
            </a:r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783B74CF-8C82-44D6-8B0B-E8B8E4412B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4686305" y="163479"/>
            <a:ext cx="3035300" cy="267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352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F3D3FEB-5950-4173-978B-56652382B898}"/>
              </a:ext>
            </a:extLst>
          </p:cNvPr>
          <p:cNvSpPr/>
          <p:nvPr/>
        </p:nvSpPr>
        <p:spPr>
          <a:xfrm>
            <a:off x="4257998" y="2663114"/>
            <a:ext cx="367600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Rhedeg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03756D-6FA4-4DFF-BC74-834EF0AB940E}"/>
              </a:ext>
            </a:extLst>
          </p:cNvPr>
          <p:cNvSpPr/>
          <p:nvPr/>
        </p:nvSpPr>
        <p:spPr>
          <a:xfrm>
            <a:off x="673787" y="3849836"/>
            <a:ext cx="308449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Rhed</a:t>
            </a:r>
            <a:r>
              <a:rPr lang="en-US" sz="72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DF6896-C5B1-4A4F-9695-2EF1E28D39CC}"/>
              </a:ext>
            </a:extLst>
          </p:cNvPr>
          <p:cNvSpPr/>
          <p:nvPr/>
        </p:nvSpPr>
        <p:spPr>
          <a:xfrm>
            <a:off x="7083672" y="3867326"/>
            <a:ext cx="436048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Rhed</a:t>
            </a:r>
            <a:r>
              <a:rPr lang="en-US" sz="7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wch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3074" name="Picture 2" descr="http://files.softicons.com/download/business-icons/mono-business-icons-by-custom-icon-design/png/256x256/user.png">
            <a:extLst>
              <a:ext uri="{FF2B5EF4-FFF2-40B4-BE49-F238E27FC236}">
                <a16:creationId xmlns:a16="http://schemas.microsoft.com/office/drawing/2014/main" id="{D83A7AA5-C0D5-46F2-87DE-6E0642B88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997" y="2905344"/>
            <a:ext cx="1180973" cy="118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myiconfinder.com/uploads/iconsets/2be631e7356ce10da373b8efd54fd80f-users.png">
            <a:extLst>
              <a:ext uri="{FF2B5EF4-FFF2-40B4-BE49-F238E27FC236}">
                <a16:creationId xmlns:a16="http://schemas.microsoft.com/office/drawing/2014/main" id="{903CE8E2-2CE7-4900-9D98-7648CF472D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091" y="2804665"/>
            <a:ext cx="1281652" cy="128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E8604F8-C424-4F75-A15C-0314D6031137}"/>
              </a:ext>
            </a:extLst>
          </p:cNvPr>
          <p:cNvSpPr txBox="1"/>
          <p:nvPr/>
        </p:nvSpPr>
        <p:spPr>
          <a:xfrm>
            <a:off x="9125254" y="618739"/>
            <a:ext cx="2658107" cy="181588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b="1" dirty="0"/>
              <a:t>Root of the verb</a:t>
            </a:r>
          </a:p>
          <a:p>
            <a:endParaRPr lang="cy-GB" sz="1600" b="1" dirty="0"/>
          </a:p>
          <a:p>
            <a:r>
              <a:rPr lang="cy-GB" sz="2400" b="1" dirty="0"/>
              <a:t>4. –ed and –eg verbs, drop the  –ed or –eg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C26F2FE-9D4F-4897-8FE6-49CB9BE2356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96020" y="130009"/>
            <a:ext cx="3116425" cy="2827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899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Clipping">
            <a:extLst>
              <a:ext uri="{FF2B5EF4-FFF2-40B4-BE49-F238E27FC236}">
                <a16:creationId xmlns:a16="http://schemas.microsoft.com/office/drawing/2014/main" id="{54ED1329-7B9B-4554-BABE-D0DD9C3624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78296"/>
            <a:ext cx="5208932" cy="6579704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35AE16-1A35-46FF-9811-B3A6BFEF5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487" y="1085823"/>
            <a:ext cx="5208932" cy="2930189"/>
          </a:xfrm>
        </p:spPr>
        <p:txBody>
          <a:bodyPr>
            <a:normAutofit fontScale="92500"/>
          </a:bodyPr>
          <a:lstStyle/>
          <a:p>
            <a:r>
              <a:rPr lang="cy-GB" sz="3000" b="1" dirty="0">
                <a:latin typeface="Calibri" panose="020F0502020204030204" pitchFamily="34" charset="0"/>
                <a:cs typeface="Calibri" panose="020F0502020204030204" pitchFamily="34" charset="0"/>
              </a:rPr>
              <a:t>Pa </a:t>
            </a:r>
            <a:r>
              <a:rPr lang="cy-GB" sz="30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weithgareddau </a:t>
            </a:r>
            <a:r>
              <a:rPr lang="cy-GB" sz="3000" b="1" dirty="0">
                <a:latin typeface="Calibri" panose="020F0502020204030204" pitchFamily="34" charset="0"/>
                <a:cs typeface="Calibri" panose="020F0502020204030204" pitchFamily="34" charset="0"/>
              </a:rPr>
              <a:t>ydych chi’n </a:t>
            </a:r>
            <a:r>
              <a:rPr lang="cy-GB" sz="30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bwriadu cynnwys </a:t>
            </a:r>
            <a:r>
              <a:rPr lang="cy-GB" sz="3000" b="1" dirty="0">
                <a:latin typeface="Calibri" panose="020F0502020204030204" pitchFamily="34" charset="0"/>
                <a:cs typeface="Calibri" panose="020F0502020204030204" pitchFamily="34" charset="0"/>
              </a:rPr>
              <a:t>yn eich </a:t>
            </a:r>
            <a:r>
              <a:rPr lang="cy-GB" sz="3000" b="1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meicro</a:t>
            </a:r>
            <a:r>
              <a:rPr lang="cy-GB" sz="30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cy-GB" sz="30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wers? </a:t>
            </a:r>
            <a:endParaRPr lang="cy-GB" sz="30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3000" dirty="0" smtClean="0">
                <a:latin typeface="Calibri" panose="020F0502020204030204" pitchFamily="34" charset="0"/>
                <a:cs typeface="Calibri" panose="020F0502020204030204" pitchFamily="34" charset="0"/>
              </a:rPr>
              <a:t>Gallwch ymarfer </a:t>
            </a:r>
            <a:r>
              <a:rPr lang="cy-GB" sz="3000" dirty="0" smtClean="0">
                <a:latin typeface="Calibri" panose="020F0502020204030204" pitchFamily="34" charset="0"/>
                <a:cs typeface="Calibri" panose="020F0502020204030204" pitchFamily="34" charset="0"/>
              </a:rPr>
              <a:t>gyda </a:t>
            </a:r>
            <a:r>
              <a:rPr lang="cy-GB" sz="3000" dirty="0">
                <a:latin typeface="Calibri" panose="020F0502020204030204" pitchFamily="34" charset="0"/>
                <a:cs typeface="Calibri" panose="020F0502020204030204" pitchFamily="34" charset="0"/>
              </a:rPr>
              <a:t>phartner.</a:t>
            </a:r>
          </a:p>
          <a:p>
            <a:pPr marL="88900" indent="0" algn="ctr">
              <a:buNone/>
            </a:pPr>
            <a:r>
              <a:rPr lang="cy-GB" sz="2000" i="1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Which</a:t>
            </a:r>
            <a:r>
              <a:rPr lang="cy-GB" sz="20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of these </a:t>
            </a:r>
            <a:r>
              <a:rPr lang="cy-GB" sz="2000" i="1" dirty="0" err="1">
                <a:latin typeface="Calibri" panose="020F0502020204030204" pitchFamily="34" charset="0"/>
                <a:cs typeface="Calibri" panose="020F0502020204030204" pitchFamily="34" charset="0"/>
              </a:rPr>
              <a:t>activities</a:t>
            </a:r>
            <a:r>
              <a:rPr lang="cy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i="1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will</a:t>
            </a:r>
            <a:r>
              <a:rPr lang="cy-GB" sz="20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i="1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you</a:t>
            </a:r>
            <a:r>
              <a:rPr lang="cy-GB" sz="20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i="1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include</a:t>
            </a:r>
            <a:r>
              <a:rPr lang="cy-GB" sz="20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i="1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in</a:t>
            </a:r>
            <a:r>
              <a:rPr lang="cy-GB" sz="20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i="1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your</a:t>
            </a:r>
            <a:r>
              <a:rPr lang="cy-GB" sz="20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i="1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mirco-lesson</a:t>
            </a:r>
            <a:r>
              <a:rPr lang="cy-GB" sz="20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? You can </a:t>
            </a:r>
            <a:r>
              <a:rPr lang="cy-GB" sz="2000" i="1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practice</a:t>
            </a:r>
            <a:r>
              <a:rPr lang="cy-GB" sz="20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i="1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with</a:t>
            </a:r>
            <a:r>
              <a:rPr lang="cy-GB" sz="20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 a partner.</a:t>
            </a:r>
            <a:endParaRPr lang="en-GB" sz="20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6938" y="4743450"/>
            <a:ext cx="494948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Trowch</a:t>
            </a:r>
            <a:r>
              <a:rPr lang="en-GB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rhain mewn </a:t>
            </a:r>
            <a:r>
              <a:rPr lang="en-GB" sz="28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i</a:t>
            </a:r>
            <a:r>
              <a:rPr lang="en-GB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ferfau</a:t>
            </a:r>
            <a:r>
              <a:rPr lang="en-GB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gorchmynnol</a:t>
            </a:r>
            <a:r>
              <a:rPr lang="en-GB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</a:p>
          <a:p>
            <a:r>
              <a:rPr lang="en-GB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TI</a:t>
            </a:r>
            <a:r>
              <a:rPr lang="en-GB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(</a:t>
            </a:r>
            <a:r>
              <a:rPr lang="en-GB" sz="28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sengl</a:t>
            </a:r>
            <a:r>
              <a:rPr lang="en-GB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)        </a:t>
            </a:r>
            <a:r>
              <a:rPr lang="en-GB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CHI </a:t>
            </a:r>
            <a:r>
              <a:rPr lang="en-GB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(</a:t>
            </a:r>
            <a:r>
              <a:rPr lang="en-GB" sz="28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lluosog</a:t>
            </a:r>
            <a:r>
              <a:rPr lang="en-GB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)</a:t>
            </a:r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9437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ferf</a:t>
            </a:r>
            <a:r>
              <a:rPr lang="en-GB" dirty="0" smtClean="0"/>
              <a:t> ‘bod’ / The verb ‘bod’ (to be)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4047" y="1419496"/>
            <a:ext cx="6765450" cy="4450079"/>
          </a:xfrm>
        </p:spPr>
      </p:pic>
      <p:sp>
        <p:nvSpPr>
          <p:cNvPr id="5" name="TextBox 4"/>
          <p:cNvSpPr txBox="1"/>
          <p:nvPr/>
        </p:nvSpPr>
        <p:spPr>
          <a:xfrm>
            <a:off x="5188131" y="5608599"/>
            <a:ext cx="128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Asking a question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862906" y="5692920"/>
            <a:ext cx="10537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Present tense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618514" y="5692920"/>
            <a:ext cx="12366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Negative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655280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Concise Past Tense Verb Endings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7839710"/>
              </p:ext>
            </p:extLst>
          </p:nvPr>
        </p:nvGraphicFramePr>
        <p:xfrm>
          <a:off x="632152" y="1786117"/>
          <a:ext cx="3021730" cy="3864024"/>
        </p:xfrm>
        <a:graphic>
          <a:graphicData uri="http://schemas.openxmlformats.org/drawingml/2006/table">
            <a:tbl>
              <a:tblPr/>
              <a:tblGrid>
                <a:gridCol w="1548117">
                  <a:extLst>
                    <a:ext uri="{9D8B030D-6E8A-4147-A177-3AD203B41FA5}">
                      <a16:colId xmlns:a16="http://schemas.microsoft.com/office/drawing/2014/main" val="4282330031"/>
                    </a:ext>
                  </a:extLst>
                </a:gridCol>
                <a:gridCol w="796078">
                  <a:extLst>
                    <a:ext uri="{9D8B030D-6E8A-4147-A177-3AD203B41FA5}">
                      <a16:colId xmlns:a16="http://schemas.microsoft.com/office/drawing/2014/main" val="2635029984"/>
                    </a:ext>
                  </a:extLst>
                </a:gridCol>
                <a:gridCol w="677535">
                  <a:extLst>
                    <a:ext uri="{9D8B030D-6E8A-4147-A177-3AD203B41FA5}">
                      <a16:colId xmlns:a16="http://schemas.microsoft.com/office/drawing/2014/main" val="859611764"/>
                    </a:ext>
                  </a:extLst>
                </a:gridCol>
              </a:tblGrid>
              <a:tr h="483003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cerdd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ais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i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4564454"/>
                  </a:ext>
                </a:extLst>
              </a:tr>
              <a:tr h="483003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eistedd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aist</a:t>
                      </a:r>
                      <a:r>
                        <a:rPr lang="en-GB" sz="1600" b="1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 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ti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9818353"/>
                  </a:ext>
                </a:extLst>
              </a:tr>
              <a:tr h="483003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bwyt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odd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e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5090679"/>
                  </a:ext>
                </a:extLst>
              </a:tr>
              <a:tr h="483003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yf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odd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hi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6415302"/>
                  </a:ext>
                </a:extLst>
              </a:tr>
              <a:tr h="483003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meddyli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odd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Sam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3703377"/>
                  </a:ext>
                </a:extLst>
              </a:tr>
              <a:tr h="483003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darllen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ni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2140689"/>
                  </a:ext>
                </a:extLst>
              </a:tr>
              <a:tr h="483003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dywed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och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chi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3379463"/>
                  </a:ext>
                </a:extLst>
              </a:tr>
              <a:tr h="483003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pryn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 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nhw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9964834"/>
                  </a:ext>
                </a:extLst>
              </a:tr>
            </a:tbl>
          </a:graphicData>
        </a:graphic>
      </p:graphicFrame>
      <p:sp>
        <p:nvSpPr>
          <p:cNvPr id="5" name="Control 1"/>
          <p:cNvSpPr>
            <a:spLocks noChangeArrowheads="1" noChangeShapeType="1"/>
          </p:cNvSpPr>
          <p:nvPr/>
        </p:nvSpPr>
        <p:spPr bwMode="auto">
          <a:xfrm>
            <a:off x="-2774541" y="439783"/>
            <a:ext cx="7597049" cy="9758363"/>
          </a:xfrm>
          <a:prstGeom prst="rect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6123701"/>
              </p:ext>
            </p:extLst>
          </p:nvPr>
        </p:nvGraphicFramePr>
        <p:xfrm>
          <a:off x="4103780" y="1819231"/>
          <a:ext cx="2871786" cy="3942080"/>
        </p:xfrm>
        <a:graphic>
          <a:graphicData uri="http://schemas.openxmlformats.org/drawingml/2006/table">
            <a:tbl>
              <a:tblPr/>
              <a:tblGrid>
                <a:gridCol w="1361606">
                  <a:extLst>
                    <a:ext uri="{9D8B030D-6E8A-4147-A177-3AD203B41FA5}">
                      <a16:colId xmlns:a16="http://schemas.microsoft.com/office/drawing/2014/main" val="3525415232"/>
                    </a:ext>
                  </a:extLst>
                </a:gridCol>
                <a:gridCol w="700170">
                  <a:extLst>
                    <a:ext uri="{9D8B030D-6E8A-4147-A177-3AD203B41FA5}">
                      <a16:colId xmlns:a16="http://schemas.microsoft.com/office/drawing/2014/main" val="157691806"/>
                    </a:ext>
                  </a:extLst>
                </a:gridCol>
                <a:gridCol w="810010">
                  <a:extLst>
                    <a:ext uri="{9D8B030D-6E8A-4147-A177-3AD203B41FA5}">
                      <a16:colId xmlns:a16="http://schemas.microsoft.com/office/drawing/2014/main" val="2220141907"/>
                    </a:ext>
                  </a:extLst>
                </a:gridCol>
              </a:tblGrid>
              <a:tr h="492760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rhed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ais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i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7413075"/>
                  </a:ext>
                </a:extLst>
              </a:tr>
              <a:tr h="492760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teith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aist 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ti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86593467"/>
                  </a:ext>
                </a:extLst>
              </a:tr>
              <a:tr h="492760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hedfan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odd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e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5672937"/>
                  </a:ext>
                </a:extLst>
              </a:tr>
              <a:tr h="492760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teipi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odd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hi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5540202"/>
                  </a:ext>
                </a:extLst>
              </a:tr>
              <a:tr h="492760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agor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odd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Sam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4143119"/>
                  </a:ext>
                </a:extLst>
              </a:tr>
              <a:tr h="492760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cysg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ni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0423251"/>
                  </a:ext>
                </a:extLst>
              </a:tr>
              <a:tr h="492760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breuddwydi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och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chi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6329366"/>
                  </a:ext>
                </a:extLst>
              </a:tr>
              <a:tr h="492760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siarad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 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nhw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2238305"/>
                  </a:ext>
                </a:extLst>
              </a:tr>
            </a:tbl>
          </a:graphicData>
        </a:graphic>
      </p:graphicFrame>
      <p:sp>
        <p:nvSpPr>
          <p:cNvPr id="7" name="Control 2"/>
          <p:cNvSpPr>
            <a:spLocks noChangeArrowheads="1" noChangeShapeType="1"/>
          </p:cNvSpPr>
          <p:nvPr/>
        </p:nvSpPr>
        <p:spPr bwMode="auto">
          <a:xfrm>
            <a:off x="4103688" y="2617788"/>
            <a:ext cx="6681787" cy="9758362"/>
          </a:xfrm>
          <a:prstGeom prst="rect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3155508"/>
              </p:ext>
            </p:extLst>
          </p:nvPr>
        </p:nvGraphicFramePr>
        <p:xfrm>
          <a:off x="7522018" y="1849551"/>
          <a:ext cx="2901202" cy="3881440"/>
        </p:xfrm>
        <a:graphic>
          <a:graphicData uri="http://schemas.openxmlformats.org/drawingml/2006/table">
            <a:tbl>
              <a:tblPr/>
              <a:tblGrid>
                <a:gridCol w="1361606">
                  <a:extLst>
                    <a:ext uri="{9D8B030D-6E8A-4147-A177-3AD203B41FA5}">
                      <a16:colId xmlns:a16="http://schemas.microsoft.com/office/drawing/2014/main" val="806855941"/>
                    </a:ext>
                  </a:extLst>
                </a:gridCol>
                <a:gridCol w="700170">
                  <a:extLst>
                    <a:ext uri="{9D8B030D-6E8A-4147-A177-3AD203B41FA5}">
                      <a16:colId xmlns:a16="http://schemas.microsoft.com/office/drawing/2014/main" val="58000141"/>
                    </a:ext>
                  </a:extLst>
                </a:gridCol>
                <a:gridCol w="839426">
                  <a:extLst>
                    <a:ext uri="{9D8B030D-6E8A-4147-A177-3AD203B41FA5}">
                      <a16:colId xmlns:a16="http://schemas.microsoft.com/office/drawing/2014/main" val="1647952678"/>
                    </a:ext>
                  </a:extLst>
                </a:gridCol>
              </a:tblGrid>
              <a:tr h="485180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rhann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ais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i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0732113"/>
                  </a:ext>
                </a:extLst>
              </a:tr>
              <a:tr h="485180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gweithi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aist 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ti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552556"/>
                  </a:ext>
                </a:extLst>
              </a:tr>
              <a:tr h="485180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adolyg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odd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e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4182450"/>
                  </a:ext>
                </a:extLst>
              </a:tr>
              <a:tr h="485180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gyrr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odd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hi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4382331"/>
                  </a:ext>
                </a:extLst>
              </a:tr>
              <a:tr h="485180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bloeddi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odd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Sam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8912551"/>
                  </a:ext>
                </a:extLst>
              </a:tr>
              <a:tr h="485180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rhythm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ni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677826"/>
                  </a:ext>
                </a:extLst>
              </a:tr>
              <a:tr h="485180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dathl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och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chi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1056509"/>
                  </a:ext>
                </a:extLst>
              </a:tr>
              <a:tr h="485180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anghofi</a:t>
                      </a:r>
                      <a:endParaRPr lang="en-GB" sz="4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 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b="1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nhw</a:t>
                      </a:r>
                      <a:endParaRPr lang="en-GB" sz="4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4548" marR="14548" marT="14548" marB="14548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6522791"/>
                  </a:ext>
                </a:extLst>
              </a:tr>
            </a:tbl>
          </a:graphicData>
        </a:graphic>
      </p:graphicFrame>
      <p:sp>
        <p:nvSpPr>
          <p:cNvPr id="9" name="Control 3"/>
          <p:cNvSpPr>
            <a:spLocks noChangeArrowheads="1" noChangeShapeType="1"/>
          </p:cNvSpPr>
          <p:nvPr/>
        </p:nvSpPr>
        <p:spPr bwMode="auto">
          <a:xfrm>
            <a:off x="4103688" y="2617788"/>
            <a:ext cx="6681787" cy="9758362"/>
          </a:xfrm>
          <a:prstGeom prst="rect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823685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1CC6479-0868-43D4-814C-8BE701C7ACA6}"/>
              </a:ext>
            </a:extLst>
          </p:cNvPr>
          <p:cNvSpPr txBox="1">
            <a:spLocks/>
          </p:cNvSpPr>
          <p:nvPr/>
        </p:nvSpPr>
        <p:spPr>
          <a:xfrm>
            <a:off x="2857007" y="34619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pPr algn="r"/>
            <a:r>
              <a:rPr lang="cy-GB" sz="5000" b="1" dirty="0">
                <a:latin typeface="Calibri" panose="020F0502020204030204" pitchFamily="34" charset="0"/>
                <a:cs typeface="Calibri" panose="020F0502020204030204" pitchFamily="34" charset="0"/>
              </a:rPr>
              <a:t>Rhoi adborth/</a:t>
            </a:r>
            <a:r>
              <a:rPr lang="cy-GB" sz="5000" b="1" i="1" dirty="0">
                <a:latin typeface="Calibri" panose="020F0502020204030204" pitchFamily="34" charset="0"/>
                <a:cs typeface="Calibri" panose="020F0502020204030204" pitchFamily="34" charset="0"/>
              </a:rPr>
              <a:t>Giving feedback</a:t>
            </a:r>
            <a:endParaRPr lang="en-GB" sz="5000" b="1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26" name="Picture 2" descr="http://worldartsme.com/images/teacher-talking-clipart-1.jpg">
            <a:extLst>
              <a:ext uri="{FF2B5EF4-FFF2-40B4-BE49-F238E27FC236}">
                <a16:creationId xmlns:a16="http://schemas.microsoft.com/office/drawing/2014/main" id="{9B77A9F9-8176-49C4-96CA-CCA57E640A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2448" y="2732927"/>
            <a:ext cx="265747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mathecolic.files.wordpress.com/2013/05/write.jpg">
            <a:extLst>
              <a:ext uri="{FF2B5EF4-FFF2-40B4-BE49-F238E27FC236}">
                <a16:creationId xmlns:a16="http://schemas.microsoft.com/office/drawing/2014/main" id="{0C639530-EE94-4218-A6B5-742E62E6B5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1402" y="3109165"/>
            <a:ext cx="4248150" cy="210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D486DC-47BA-4B32-AAB8-B546BA4CAF15}"/>
              </a:ext>
            </a:extLst>
          </p:cNvPr>
          <p:cNvSpPr txBox="1"/>
          <p:nvPr/>
        </p:nvSpPr>
        <p:spPr>
          <a:xfrm>
            <a:off x="775959" y="1737031"/>
            <a:ext cx="4162096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3200" b="1" dirty="0">
                <a:latin typeface="Calibri" panose="020F0502020204030204" pitchFamily="34" charset="0"/>
              </a:rPr>
              <a:t>1. Llafar/</a:t>
            </a:r>
            <a:r>
              <a:rPr lang="cy-GB" sz="3200" b="1" i="1" dirty="0">
                <a:latin typeface="Calibri" panose="020F0502020204030204" pitchFamily="34" charset="0"/>
              </a:rPr>
              <a:t>Oral feedback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4EF54D-788C-406B-958E-AB1DF4C2E541}"/>
              </a:ext>
            </a:extLst>
          </p:cNvPr>
          <p:cNvSpPr txBox="1"/>
          <p:nvPr/>
        </p:nvSpPr>
        <p:spPr>
          <a:xfrm>
            <a:off x="6096000" y="1737031"/>
            <a:ext cx="5538955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3200" b="1" dirty="0">
                <a:latin typeface="Calibri" panose="020F0502020204030204" pitchFamily="34" charset="0"/>
              </a:rPr>
              <a:t>2. Ysgrifennu/</a:t>
            </a:r>
            <a:r>
              <a:rPr lang="cy-GB" sz="3200" b="1" i="1" dirty="0">
                <a:latin typeface="Calibri" panose="020F0502020204030204" pitchFamily="34" charset="0"/>
              </a:rPr>
              <a:t>Written feedback</a:t>
            </a:r>
          </a:p>
        </p:txBody>
      </p:sp>
    </p:spTree>
    <p:extLst>
      <p:ext uri="{BB962C8B-B14F-4D97-AF65-F5344CB8AC3E}">
        <p14:creationId xmlns:p14="http://schemas.microsoft.com/office/powerpoint/2010/main" val="570938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Shape 663">
            <a:extLst>
              <a:ext uri="{FF2B5EF4-FFF2-40B4-BE49-F238E27FC236}">
                <a16:creationId xmlns:a16="http://schemas.microsoft.com/office/drawing/2014/main" id="{8309B492-A8EC-4FEC-BE22-38F1E4D552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70648163"/>
              </p:ext>
            </p:extLst>
          </p:nvPr>
        </p:nvGraphicFramePr>
        <p:xfrm>
          <a:off x="2112580" y="608272"/>
          <a:ext cx="8117270" cy="546286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40333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839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32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rPr>
                        <a:t>Cymraeg</a:t>
                      </a:r>
                      <a:endParaRPr sz="3200" b="1" dirty="0">
                        <a:solidFill>
                          <a:schemeClr val="tx1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32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rPr>
                        <a:t>English</a:t>
                      </a:r>
                      <a:endParaRPr sz="3200" b="1" dirty="0">
                        <a:solidFill>
                          <a:schemeClr val="tx1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Ie</a:t>
                      </a:r>
                      <a:endParaRPr sz="2400" b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i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Yes</a:t>
                      </a:r>
                      <a:endParaRPr sz="2400" b="1" i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</a:rPr>
                        <a:t>Na</a:t>
                      </a:r>
                      <a:endParaRPr sz="2400" b="1" dirty="0">
                        <a:solidFill>
                          <a:srgbClr val="FF000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i="1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</a:rPr>
                        <a:t>No</a:t>
                      </a:r>
                      <a:endParaRPr sz="2400" b="1" i="1" dirty="0">
                        <a:solidFill>
                          <a:srgbClr val="FF000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Cywir</a:t>
                      </a:r>
                      <a:endParaRPr sz="2400" b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i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Correct</a:t>
                      </a: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Calibri" panose="020F0502020204030204" pitchFamily="34" charset="0"/>
                        </a:rPr>
                        <a:t>Anghywir</a:t>
                      </a:r>
                      <a:endParaRPr sz="2400" b="1" dirty="0">
                        <a:solidFill>
                          <a:srgbClr val="FF000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i="1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</a:rPr>
                        <a:t>Incorrect/Wrong</a:t>
                      </a:r>
                      <a:endParaRPr sz="2400" b="1" i="1" dirty="0">
                        <a:solidFill>
                          <a:srgbClr val="FF000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Da </a:t>
                      </a:r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iawn</a:t>
                      </a:r>
                      <a:endParaRPr sz="2400" b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i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Very good</a:t>
                      </a:r>
                      <a:endParaRPr sz="2400" b="1" i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Ardderchog</a:t>
                      </a:r>
                      <a:r>
                        <a:rPr lang="en-GB" sz="2400" b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!</a:t>
                      </a:r>
                      <a:endParaRPr sz="2400" b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 i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Excellent!</a:t>
                      </a:r>
                      <a:endParaRPr sz="2400" b="1" i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400" b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Llongyfarchiadau!</a:t>
                      </a:r>
                      <a:endParaRPr sz="2400" b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400" b="1" i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Congratulations!</a:t>
                      </a:r>
                      <a:endParaRPr sz="2400" b="1" i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400" b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Gwych!</a:t>
                      </a:r>
                      <a:endParaRPr sz="2400" b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400" b="1" i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Great!</a:t>
                      </a:r>
                      <a:endParaRPr sz="2400" b="1" i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2593087"/>
                  </a:ext>
                </a:extLst>
              </a:tr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400" b="1" dirty="0">
                          <a:solidFill>
                            <a:srgbClr val="DC6124"/>
                          </a:solidFill>
                          <a:latin typeface="Calibri" panose="020F0502020204030204" pitchFamily="34" charset="0"/>
                        </a:rPr>
                        <a:t>Tria eto</a:t>
                      </a:r>
                      <a:endParaRPr sz="2400" b="1" dirty="0">
                        <a:solidFill>
                          <a:srgbClr val="DC6124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400" b="1" i="1" dirty="0">
                          <a:solidFill>
                            <a:srgbClr val="DC6124"/>
                          </a:solidFill>
                          <a:latin typeface="Calibri" panose="020F0502020204030204" pitchFamily="34" charset="0"/>
                        </a:rPr>
                        <a:t>Try again</a:t>
                      </a:r>
                      <a:endParaRPr sz="2400" b="1" i="1" dirty="0">
                        <a:solidFill>
                          <a:srgbClr val="DC6124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36132498"/>
                  </a:ext>
                </a:extLst>
              </a:tr>
              <a:tr h="488373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400" b="1" dirty="0">
                          <a:solidFill>
                            <a:srgbClr val="DC6124"/>
                          </a:solidFill>
                          <a:latin typeface="Calibri" panose="020F0502020204030204" pitchFamily="34" charset="0"/>
                        </a:rPr>
                        <a:t>Bron</a:t>
                      </a:r>
                      <a:endParaRPr sz="2400" b="1" dirty="0">
                        <a:solidFill>
                          <a:srgbClr val="DC6124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400" b="1" i="1" dirty="0">
                          <a:solidFill>
                            <a:srgbClr val="DC6124"/>
                          </a:solidFill>
                          <a:latin typeface="Calibri" panose="020F0502020204030204" pitchFamily="34" charset="0"/>
                        </a:rPr>
                        <a:t>Nearly</a:t>
                      </a:r>
                      <a:endParaRPr sz="2400" b="1" i="1" dirty="0">
                        <a:solidFill>
                          <a:srgbClr val="DC6124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865952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6974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16200000">
            <a:off x="5180807" y="-2091535"/>
            <a:ext cx="2214561" cy="7969249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solidFill>
                  <a:schemeClr val="accent1"/>
                </a:solidFill>
              </a:rPr>
              <a:t>PYNCIAU</a:t>
            </a:r>
            <a:r>
              <a:rPr lang="en-GB" sz="4400" b="1" dirty="0" smtClean="0"/>
              <a:t> / </a:t>
            </a:r>
            <a:r>
              <a:rPr lang="en-GB" sz="4400" b="1" dirty="0" smtClean="0">
                <a:solidFill>
                  <a:schemeClr val="accent5">
                    <a:lumMod val="75000"/>
                  </a:schemeClr>
                </a:solidFill>
              </a:rPr>
              <a:t>SUBJECTS</a:t>
            </a:r>
          </a:p>
        </p:txBody>
      </p:sp>
      <p:pic>
        <p:nvPicPr>
          <p:cNvPr id="4" name="Picture 3" descr="SCHOOL SUBJECTS – ENGLISH IS COOL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6860" y="2040128"/>
            <a:ext cx="1810372" cy="161069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946400" y="3989205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www.powershow.com/view/1f1fa2-NmE3N/Pynciaur_Ysgol_powerpoint_ppt_presentation?varnishcache=1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3296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9E82F-97EC-400F-AD73-F04FB3395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39093"/>
            <a:ext cx="8610600" cy="1293028"/>
          </a:xfrm>
        </p:spPr>
        <p:txBody>
          <a:bodyPr>
            <a:normAutofit/>
          </a:bodyPr>
          <a:lstStyle/>
          <a:p>
            <a:r>
              <a:rPr lang="cy-GB" sz="5000" b="1" dirty="0">
                <a:latin typeface="Calibri" panose="020F0502020204030204" pitchFamily="34" charset="0"/>
                <a:cs typeface="Calibri" panose="020F0502020204030204" pitchFamily="34" charset="0"/>
              </a:rPr>
              <a:t>Agor y wers – Lesson openers</a:t>
            </a:r>
            <a:endParaRPr lang="en-GB" sz="5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D8652E-97F9-4018-8808-8BDC009062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751485"/>
            <a:ext cx="10820400" cy="4024125"/>
          </a:xfrm>
        </p:spPr>
        <p:txBody>
          <a:bodyPr/>
          <a:lstStyle/>
          <a:p>
            <a:pPr marL="88900" indent="0">
              <a:buNone/>
            </a:pPr>
            <a:r>
              <a:rPr lang="cy-GB" sz="4000" i="1" dirty="0">
                <a:latin typeface="Calibri" panose="020F0502020204030204" pitchFamily="34" charset="0"/>
                <a:cs typeface="Calibri" panose="020F0502020204030204" pitchFamily="34" charset="0"/>
              </a:rPr>
              <a:t>Today, we will be... </a:t>
            </a:r>
            <a:r>
              <a:rPr lang="cy-GB" sz="4000" dirty="0">
                <a:latin typeface="Calibri" panose="020F0502020204030204" pitchFamily="34" charset="0"/>
                <a:cs typeface="Calibri" panose="020F0502020204030204" pitchFamily="34" charset="0"/>
              </a:rPr>
              <a:t>=&gt; Heddiw, byddwn ni’n... </a:t>
            </a:r>
            <a:endParaRPr lang="en-GB" sz="4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 descr="Screen Clipping">
            <a:extLst>
              <a:ext uri="{FF2B5EF4-FFF2-40B4-BE49-F238E27FC236}">
                <a16:creationId xmlns:a16="http://schemas.microsoft.com/office/drawing/2014/main" id="{E60BD64E-7AAF-455B-9751-46E33CE1A845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0764" y="2760576"/>
            <a:ext cx="2133801" cy="1949805"/>
          </a:xfrm>
          <a:prstGeom prst="rect">
            <a:avLst/>
          </a:prstGeom>
        </p:spPr>
      </p:pic>
      <p:pic>
        <p:nvPicPr>
          <p:cNvPr id="6" name="Picture 5" descr="Screen Clipping">
            <a:extLst>
              <a:ext uri="{FF2B5EF4-FFF2-40B4-BE49-F238E27FC236}">
                <a16:creationId xmlns:a16="http://schemas.microsoft.com/office/drawing/2014/main" id="{8A12D316-507E-49CD-98DE-69D76C7ACE9C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3025" y="2817639"/>
            <a:ext cx="2112474" cy="2010265"/>
          </a:xfrm>
          <a:prstGeom prst="rect">
            <a:avLst/>
          </a:prstGeom>
        </p:spPr>
      </p:pic>
      <p:pic>
        <p:nvPicPr>
          <p:cNvPr id="7" name="Picture 6" descr="Screen Clipping">
            <a:extLst>
              <a:ext uri="{FF2B5EF4-FFF2-40B4-BE49-F238E27FC236}">
                <a16:creationId xmlns:a16="http://schemas.microsoft.com/office/drawing/2014/main" id="{3166FE8B-CC9D-4AFA-82E8-274EFDEE9917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5385" y="2767208"/>
            <a:ext cx="2112474" cy="1935807"/>
          </a:xfrm>
          <a:prstGeom prst="rect">
            <a:avLst/>
          </a:prstGeom>
        </p:spPr>
      </p:pic>
      <p:pic>
        <p:nvPicPr>
          <p:cNvPr id="8" name="Picture 7" descr="Screen Clipping">
            <a:extLst>
              <a:ext uri="{FF2B5EF4-FFF2-40B4-BE49-F238E27FC236}">
                <a16:creationId xmlns:a16="http://schemas.microsoft.com/office/drawing/2014/main" id="{F5666946-F96E-4C8D-A105-0562C57774FE}"/>
              </a:ext>
            </a:extLst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5279" y="2760576"/>
            <a:ext cx="2408680" cy="2005945"/>
          </a:xfrm>
          <a:prstGeom prst="rect">
            <a:avLst/>
          </a:prstGeom>
        </p:spPr>
      </p:pic>
      <p:pic>
        <p:nvPicPr>
          <p:cNvPr id="9" name="Picture 8" descr="Screen Clipping">
            <a:extLst>
              <a:ext uri="{FF2B5EF4-FFF2-40B4-BE49-F238E27FC236}">
                <a16:creationId xmlns:a16="http://schemas.microsoft.com/office/drawing/2014/main" id="{E327D4DC-6CCE-4443-BF1F-49C7FF2BAFD7}"/>
              </a:ext>
            </a:extLst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1404" y="4945981"/>
            <a:ext cx="1952519" cy="1818091"/>
          </a:xfrm>
          <a:prstGeom prst="rect">
            <a:avLst/>
          </a:prstGeom>
        </p:spPr>
      </p:pic>
      <p:pic>
        <p:nvPicPr>
          <p:cNvPr id="10" name="Picture 9" descr="Screen Clipping">
            <a:extLst>
              <a:ext uri="{FF2B5EF4-FFF2-40B4-BE49-F238E27FC236}">
                <a16:creationId xmlns:a16="http://schemas.microsoft.com/office/drawing/2014/main" id="{3EC72728-E99B-4DDA-8F3C-35FA527C022C}"/>
              </a:ext>
            </a:extLst>
          </p:cNvPr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7461" y="4894030"/>
            <a:ext cx="2140398" cy="1818091"/>
          </a:xfrm>
          <a:prstGeom prst="rect">
            <a:avLst/>
          </a:prstGeom>
        </p:spPr>
      </p:pic>
      <p:pic>
        <p:nvPicPr>
          <p:cNvPr id="11" name="Picture 10" descr="Screen Clipping">
            <a:extLst>
              <a:ext uri="{FF2B5EF4-FFF2-40B4-BE49-F238E27FC236}">
                <a16:creationId xmlns:a16="http://schemas.microsoft.com/office/drawing/2014/main" id="{3471292F-8F56-40A0-A745-5540918BC621}"/>
              </a:ext>
            </a:extLst>
          </p:cNvPr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6276" y="4862090"/>
            <a:ext cx="1819223" cy="1956283"/>
          </a:xfrm>
          <a:prstGeom prst="rect">
            <a:avLst/>
          </a:prstGeom>
        </p:spPr>
      </p:pic>
      <p:pic>
        <p:nvPicPr>
          <p:cNvPr id="12" name="Picture 11" descr="Screen Clipping">
            <a:extLst>
              <a:ext uri="{FF2B5EF4-FFF2-40B4-BE49-F238E27FC236}">
                <a16:creationId xmlns:a16="http://schemas.microsoft.com/office/drawing/2014/main" id="{839A06A6-448B-4FBB-829B-95A81E439CFE}"/>
              </a:ext>
            </a:extLst>
          </p:cNvPr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2345" y="4985885"/>
            <a:ext cx="1949782" cy="175509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FE718C6-FEAE-43E3-A928-DE9E57C220DB}"/>
              </a:ext>
            </a:extLst>
          </p:cNvPr>
          <p:cNvSpPr/>
          <p:nvPr/>
        </p:nvSpPr>
        <p:spPr>
          <a:xfrm>
            <a:off x="1604834" y="2658473"/>
            <a:ext cx="1225826" cy="4729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95B35D4-2C27-44AD-81D1-16B12C3A7573}"/>
              </a:ext>
            </a:extLst>
          </p:cNvPr>
          <p:cNvSpPr/>
          <p:nvPr/>
        </p:nvSpPr>
        <p:spPr>
          <a:xfrm>
            <a:off x="4002885" y="2658473"/>
            <a:ext cx="1225826" cy="4729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864271E-D297-4FA1-81CA-E3812AA6F7CB}"/>
              </a:ext>
            </a:extLst>
          </p:cNvPr>
          <p:cNvSpPr/>
          <p:nvPr/>
        </p:nvSpPr>
        <p:spPr>
          <a:xfrm>
            <a:off x="6826650" y="2658474"/>
            <a:ext cx="1225826" cy="4729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82F5DBA-BB2E-49B1-A865-C1AE84446CD7}"/>
              </a:ext>
            </a:extLst>
          </p:cNvPr>
          <p:cNvSpPr/>
          <p:nvPr/>
        </p:nvSpPr>
        <p:spPr>
          <a:xfrm>
            <a:off x="9509448" y="2658473"/>
            <a:ext cx="1225826" cy="4729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A862469-F09E-4160-ADD6-DBF5270DFEA9}"/>
              </a:ext>
            </a:extLst>
          </p:cNvPr>
          <p:cNvSpPr/>
          <p:nvPr/>
        </p:nvSpPr>
        <p:spPr>
          <a:xfrm>
            <a:off x="1604834" y="4878196"/>
            <a:ext cx="1225826" cy="4729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01690D8-320C-48CC-8B74-3199954D5DE2}"/>
              </a:ext>
            </a:extLst>
          </p:cNvPr>
          <p:cNvSpPr/>
          <p:nvPr/>
        </p:nvSpPr>
        <p:spPr>
          <a:xfrm>
            <a:off x="4002885" y="4878196"/>
            <a:ext cx="1459442" cy="4729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930CCD1-7AF5-4116-9A62-F67C85EE623F}"/>
              </a:ext>
            </a:extLst>
          </p:cNvPr>
          <p:cNvSpPr/>
          <p:nvPr/>
        </p:nvSpPr>
        <p:spPr>
          <a:xfrm>
            <a:off x="6826650" y="4878197"/>
            <a:ext cx="1225826" cy="4729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F1022F4-DBBF-42AF-BF21-CEB31BF077A5}"/>
              </a:ext>
            </a:extLst>
          </p:cNvPr>
          <p:cNvSpPr/>
          <p:nvPr/>
        </p:nvSpPr>
        <p:spPr>
          <a:xfrm>
            <a:off x="9509448" y="4878196"/>
            <a:ext cx="1225826" cy="4729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586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9E82F-97EC-400F-AD73-F04FB3395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736" y="340657"/>
            <a:ext cx="8610600" cy="1293028"/>
          </a:xfrm>
        </p:spPr>
        <p:txBody>
          <a:bodyPr>
            <a:normAutofit/>
          </a:bodyPr>
          <a:lstStyle/>
          <a:p>
            <a:r>
              <a:rPr lang="cy-GB" sz="5000" b="1" dirty="0">
                <a:latin typeface="Calibri" panose="020F0502020204030204" pitchFamily="34" charset="0"/>
                <a:cs typeface="Calibri" panose="020F0502020204030204" pitchFamily="34" charset="0"/>
              </a:rPr>
              <a:t>Ymestynwch y brawddegau...</a:t>
            </a:r>
            <a:endParaRPr lang="en-GB" sz="5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D8652E-97F9-4018-8808-8BDC009062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751485"/>
            <a:ext cx="10820400" cy="4024125"/>
          </a:xfrm>
        </p:spPr>
        <p:txBody>
          <a:bodyPr/>
          <a:lstStyle/>
          <a:p>
            <a:pPr marL="88900" indent="0">
              <a:buNone/>
            </a:pPr>
            <a:r>
              <a:rPr lang="cy-GB" sz="4000" i="1" dirty="0">
                <a:latin typeface="Calibri" panose="020F0502020204030204" pitchFamily="34" charset="0"/>
                <a:cs typeface="Calibri" panose="020F0502020204030204" pitchFamily="34" charset="0"/>
              </a:rPr>
              <a:t>Today, we will be... </a:t>
            </a:r>
            <a:r>
              <a:rPr lang="cy-GB" sz="4000" dirty="0">
                <a:latin typeface="Calibri" panose="020F0502020204030204" pitchFamily="34" charset="0"/>
                <a:cs typeface="Calibri" panose="020F0502020204030204" pitchFamily="34" charset="0"/>
              </a:rPr>
              <a:t>=&gt; Heddiw, byddwn ni’n... </a:t>
            </a:r>
            <a:endParaRPr lang="en-GB" sz="4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 descr="Screen Clipping">
            <a:extLst>
              <a:ext uri="{FF2B5EF4-FFF2-40B4-BE49-F238E27FC236}">
                <a16:creationId xmlns:a16="http://schemas.microsoft.com/office/drawing/2014/main" id="{E60BD64E-7AAF-455B-9751-46E33CE1A845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0764" y="2760576"/>
            <a:ext cx="2133801" cy="1949805"/>
          </a:xfrm>
          <a:prstGeom prst="rect">
            <a:avLst/>
          </a:prstGeom>
        </p:spPr>
      </p:pic>
      <p:pic>
        <p:nvPicPr>
          <p:cNvPr id="6" name="Picture 5" descr="Screen Clipping">
            <a:extLst>
              <a:ext uri="{FF2B5EF4-FFF2-40B4-BE49-F238E27FC236}">
                <a16:creationId xmlns:a16="http://schemas.microsoft.com/office/drawing/2014/main" id="{8A12D316-507E-49CD-98DE-69D76C7ACE9C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3025" y="2817639"/>
            <a:ext cx="2112474" cy="2010265"/>
          </a:xfrm>
          <a:prstGeom prst="rect">
            <a:avLst/>
          </a:prstGeom>
        </p:spPr>
      </p:pic>
      <p:pic>
        <p:nvPicPr>
          <p:cNvPr id="7" name="Picture 6" descr="Screen Clipping">
            <a:extLst>
              <a:ext uri="{FF2B5EF4-FFF2-40B4-BE49-F238E27FC236}">
                <a16:creationId xmlns:a16="http://schemas.microsoft.com/office/drawing/2014/main" id="{3166FE8B-CC9D-4AFA-82E8-274EFDEE9917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5385" y="2767208"/>
            <a:ext cx="2112474" cy="1935807"/>
          </a:xfrm>
          <a:prstGeom prst="rect">
            <a:avLst/>
          </a:prstGeom>
        </p:spPr>
      </p:pic>
      <p:pic>
        <p:nvPicPr>
          <p:cNvPr id="8" name="Picture 7" descr="Screen Clipping">
            <a:extLst>
              <a:ext uri="{FF2B5EF4-FFF2-40B4-BE49-F238E27FC236}">
                <a16:creationId xmlns:a16="http://schemas.microsoft.com/office/drawing/2014/main" id="{F5666946-F96E-4C8D-A105-0562C57774FE}"/>
              </a:ext>
            </a:extLst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5279" y="2760576"/>
            <a:ext cx="2408680" cy="2005945"/>
          </a:xfrm>
          <a:prstGeom prst="rect">
            <a:avLst/>
          </a:prstGeom>
        </p:spPr>
      </p:pic>
      <p:pic>
        <p:nvPicPr>
          <p:cNvPr id="9" name="Picture 8" descr="Screen Clipping">
            <a:extLst>
              <a:ext uri="{FF2B5EF4-FFF2-40B4-BE49-F238E27FC236}">
                <a16:creationId xmlns:a16="http://schemas.microsoft.com/office/drawing/2014/main" id="{E327D4DC-6CCE-4443-BF1F-49C7FF2BAFD7}"/>
              </a:ext>
            </a:extLst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1404" y="4945981"/>
            <a:ext cx="1952519" cy="1818091"/>
          </a:xfrm>
          <a:prstGeom prst="rect">
            <a:avLst/>
          </a:prstGeom>
        </p:spPr>
      </p:pic>
      <p:pic>
        <p:nvPicPr>
          <p:cNvPr id="10" name="Picture 9" descr="Screen Clipping">
            <a:extLst>
              <a:ext uri="{FF2B5EF4-FFF2-40B4-BE49-F238E27FC236}">
                <a16:creationId xmlns:a16="http://schemas.microsoft.com/office/drawing/2014/main" id="{3EC72728-E99B-4DDA-8F3C-35FA527C022C}"/>
              </a:ext>
            </a:extLst>
          </p:cNvPr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7461" y="4894030"/>
            <a:ext cx="2140398" cy="1818091"/>
          </a:xfrm>
          <a:prstGeom prst="rect">
            <a:avLst/>
          </a:prstGeom>
        </p:spPr>
      </p:pic>
      <p:pic>
        <p:nvPicPr>
          <p:cNvPr id="11" name="Picture 10" descr="Screen Clipping">
            <a:extLst>
              <a:ext uri="{FF2B5EF4-FFF2-40B4-BE49-F238E27FC236}">
                <a16:creationId xmlns:a16="http://schemas.microsoft.com/office/drawing/2014/main" id="{3471292F-8F56-40A0-A745-5540918BC621}"/>
              </a:ext>
            </a:extLst>
          </p:cNvPr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6276" y="4862090"/>
            <a:ext cx="1819223" cy="1956283"/>
          </a:xfrm>
          <a:prstGeom prst="rect">
            <a:avLst/>
          </a:prstGeom>
        </p:spPr>
      </p:pic>
      <p:pic>
        <p:nvPicPr>
          <p:cNvPr id="12" name="Picture 11" descr="Screen Clipping">
            <a:extLst>
              <a:ext uri="{FF2B5EF4-FFF2-40B4-BE49-F238E27FC236}">
                <a16:creationId xmlns:a16="http://schemas.microsoft.com/office/drawing/2014/main" id="{839A06A6-448B-4FBB-829B-95A81E439CFE}"/>
              </a:ext>
            </a:extLst>
          </p:cNvPr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2345" y="4985885"/>
            <a:ext cx="1949782" cy="175509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FE718C6-FEAE-43E3-A928-DE9E57C220DB}"/>
              </a:ext>
            </a:extLst>
          </p:cNvPr>
          <p:cNvSpPr/>
          <p:nvPr/>
        </p:nvSpPr>
        <p:spPr>
          <a:xfrm>
            <a:off x="1604834" y="2658473"/>
            <a:ext cx="1225826" cy="4729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95B35D4-2C27-44AD-81D1-16B12C3A7573}"/>
              </a:ext>
            </a:extLst>
          </p:cNvPr>
          <p:cNvSpPr/>
          <p:nvPr/>
        </p:nvSpPr>
        <p:spPr>
          <a:xfrm>
            <a:off x="4002885" y="2658473"/>
            <a:ext cx="1225826" cy="4729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864271E-D297-4FA1-81CA-E3812AA6F7CB}"/>
              </a:ext>
            </a:extLst>
          </p:cNvPr>
          <p:cNvSpPr/>
          <p:nvPr/>
        </p:nvSpPr>
        <p:spPr>
          <a:xfrm>
            <a:off x="6826650" y="2658474"/>
            <a:ext cx="1225826" cy="4729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82F5DBA-BB2E-49B1-A865-C1AE84446CD7}"/>
              </a:ext>
            </a:extLst>
          </p:cNvPr>
          <p:cNvSpPr/>
          <p:nvPr/>
        </p:nvSpPr>
        <p:spPr>
          <a:xfrm>
            <a:off x="9509448" y="2658473"/>
            <a:ext cx="1225826" cy="4729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A862469-F09E-4160-ADD6-DBF5270DFEA9}"/>
              </a:ext>
            </a:extLst>
          </p:cNvPr>
          <p:cNvSpPr/>
          <p:nvPr/>
        </p:nvSpPr>
        <p:spPr>
          <a:xfrm>
            <a:off x="1604834" y="4878196"/>
            <a:ext cx="1225826" cy="4729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01690D8-320C-48CC-8B74-3199954D5DE2}"/>
              </a:ext>
            </a:extLst>
          </p:cNvPr>
          <p:cNvSpPr/>
          <p:nvPr/>
        </p:nvSpPr>
        <p:spPr>
          <a:xfrm>
            <a:off x="4002885" y="4878196"/>
            <a:ext cx="1459442" cy="4729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930CCD1-7AF5-4116-9A62-F67C85EE623F}"/>
              </a:ext>
            </a:extLst>
          </p:cNvPr>
          <p:cNvSpPr/>
          <p:nvPr/>
        </p:nvSpPr>
        <p:spPr>
          <a:xfrm>
            <a:off x="6826650" y="4878197"/>
            <a:ext cx="1225826" cy="4729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F1022F4-DBBF-42AF-BF21-CEB31BF077A5}"/>
              </a:ext>
            </a:extLst>
          </p:cNvPr>
          <p:cNvSpPr/>
          <p:nvPr/>
        </p:nvSpPr>
        <p:spPr>
          <a:xfrm>
            <a:off x="9509448" y="4878196"/>
            <a:ext cx="1225826" cy="4729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209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A6DE1-7963-41DA-90A3-9A251E331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5000" b="1" dirty="0">
                <a:latin typeface="Calibri" panose="020F0502020204030204" pitchFamily="34" charset="0"/>
                <a:cs typeface="Calibri" panose="020F0502020204030204" pitchFamily="34" charset="0"/>
              </a:rPr>
              <a:t>Agor y wers – Lesson openers</a:t>
            </a:r>
            <a:endParaRPr lang="en-GB" sz="5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38EC6CF-05AE-44E3-B113-CF602163AB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6955193"/>
              </p:ext>
            </p:extLst>
          </p:nvPr>
        </p:nvGraphicFramePr>
        <p:xfrm>
          <a:off x="5493174" y="1866538"/>
          <a:ext cx="5094516" cy="3360875"/>
        </p:xfrm>
        <a:graphic>
          <a:graphicData uri="http://schemas.openxmlformats.org/drawingml/2006/table">
            <a:tbl>
              <a:tblPr firstRow="1" bandRow="1"/>
              <a:tblGrid>
                <a:gridCol w="5094516">
                  <a:extLst>
                    <a:ext uri="{9D8B030D-6E8A-4147-A177-3AD203B41FA5}">
                      <a16:colId xmlns:a16="http://schemas.microsoft.com/office/drawing/2014/main" val="4289171631"/>
                    </a:ext>
                  </a:extLst>
                </a:gridCol>
              </a:tblGrid>
              <a:tr h="692567">
                <a:tc>
                  <a:txBody>
                    <a:bodyPr/>
                    <a:lstStyle/>
                    <a:p>
                      <a:r>
                        <a:rPr lang="cy-GB" sz="3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Edrychwch ar y bwrdd gwyn.</a:t>
                      </a:r>
                      <a:endParaRPr lang="en-GB" sz="3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8260343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Ysgrifennwch y dyddiad.</a:t>
                      </a:r>
                      <a:endParaRPr lang="en-GB" sz="3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8558124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Trafodwch gyda phartner.</a:t>
                      </a:r>
                      <a:endParaRPr lang="en-GB" sz="3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5671831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r>
                        <a:rPr lang="cy-GB" sz="3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Agorwch eich llyfrau.</a:t>
                      </a:r>
                      <a:endParaRPr lang="en-GB" sz="3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1521703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r>
                        <a:rPr lang="cy-GB" sz="3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Ewch i dudalen...</a:t>
                      </a:r>
                      <a:endParaRPr lang="en-GB" sz="3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8650011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5EF7B493-21EF-48DC-AA62-5EA11E7827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4352097"/>
              </p:ext>
            </p:extLst>
          </p:nvPr>
        </p:nvGraphicFramePr>
        <p:xfrm>
          <a:off x="459378" y="1828165"/>
          <a:ext cx="4815840" cy="3335385"/>
        </p:xfrm>
        <a:graphic>
          <a:graphicData uri="http://schemas.openxmlformats.org/drawingml/2006/table">
            <a:tbl>
              <a:tblPr firstRow="1" bandRow="1"/>
              <a:tblGrid>
                <a:gridCol w="4815840">
                  <a:extLst>
                    <a:ext uri="{9D8B030D-6E8A-4147-A177-3AD203B41FA5}">
                      <a16:colId xmlns:a16="http://schemas.microsoft.com/office/drawing/2014/main" val="3322500677"/>
                    </a:ext>
                  </a:extLst>
                </a:gridCol>
              </a:tblGrid>
              <a:tr h="667077">
                <a:tc>
                  <a:txBody>
                    <a:bodyPr/>
                    <a:lstStyle/>
                    <a:p>
                      <a:r>
                        <a:rPr lang="cy-GB" sz="3000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Look at the whiteboard.</a:t>
                      </a:r>
                      <a:endParaRPr lang="en-GB" sz="3000" i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8352802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000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Write the date.</a:t>
                      </a:r>
                      <a:endParaRPr lang="en-GB" sz="3000" i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7373487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000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Discuss with a partner.</a:t>
                      </a:r>
                      <a:endParaRPr lang="en-GB" sz="3000" i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2126311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r>
                        <a:rPr lang="cy-GB" sz="3000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Open your books.</a:t>
                      </a:r>
                      <a:endParaRPr lang="en-GB" sz="3000" i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2377266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r>
                        <a:rPr lang="cy-GB" sz="3000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Go to page...</a:t>
                      </a:r>
                      <a:endParaRPr lang="en-GB" sz="3000" i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7382397"/>
                  </a:ext>
                </a:extLst>
              </a:tr>
            </a:tbl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D40AED68-423B-4924-A7BD-522E3A406F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7441"/>
            <a:ext cx="12192000" cy="1175657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8121476" y="6013659"/>
            <a:ext cx="35942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…</a:t>
            </a:r>
            <a:r>
              <a:rPr lang="en-GB" sz="2800" b="1" dirty="0" err="1">
                <a:solidFill>
                  <a:schemeClr val="bg1"/>
                </a:solidFill>
              </a:rPr>
              <a:t>os</a:t>
            </a:r>
            <a:r>
              <a:rPr lang="en-GB" sz="2800" b="1" dirty="0">
                <a:solidFill>
                  <a:schemeClr val="bg1"/>
                </a:solidFill>
              </a:rPr>
              <a:t> gwelwch yn dda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690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A6DE1-7963-41DA-90A3-9A251E331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48338"/>
            <a:ext cx="8610600" cy="1293028"/>
          </a:xfrm>
        </p:spPr>
        <p:txBody>
          <a:bodyPr/>
          <a:lstStyle/>
          <a:p>
            <a:r>
              <a:rPr lang="cy-GB" sz="5000" b="1" dirty="0">
                <a:latin typeface="Calibri" panose="020F0502020204030204" pitchFamily="34" charset="0"/>
                <a:cs typeface="Calibri" panose="020F0502020204030204" pitchFamily="34" charset="0"/>
              </a:rPr>
              <a:t>Bysedd yn y clustiau...</a:t>
            </a:r>
            <a:endParaRPr lang="en-GB" sz="5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38EC6CF-05AE-44E3-B113-CF602163AB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2148040"/>
              </p:ext>
            </p:extLst>
          </p:nvPr>
        </p:nvGraphicFramePr>
        <p:xfrm>
          <a:off x="5419995" y="1888807"/>
          <a:ext cx="5094516" cy="3335385"/>
        </p:xfrm>
        <a:graphic>
          <a:graphicData uri="http://schemas.openxmlformats.org/drawingml/2006/table">
            <a:tbl>
              <a:tblPr firstRow="1" bandRow="1"/>
              <a:tblGrid>
                <a:gridCol w="5094516">
                  <a:extLst>
                    <a:ext uri="{9D8B030D-6E8A-4147-A177-3AD203B41FA5}">
                      <a16:colId xmlns:a16="http://schemas.microsoft.com/office/drawing/2014/main" val="4289171631"/>
                    </a:ext>
                  </a:extLst>
                </a:gridCol>
              </a:tblGrid>
              <a:tr h="667077">
                <a:tc>
                  <a:txBody>
                    <a:bodyPr/>
                    <a:lstStyle/>
                    <a:p>
                      <a:r>
                        <a:rPr lang="cy-GB" sz="3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Edrychwch ar y bwrdd gwyn.</a:t>
                      </a:r>
                      <a:endParaRPr lang="en-GB" sz="3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8260343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Ysgrifennwch y dyddiad.</a:t>
                      </a:r>
                      <a:endParaRPr lang="en-GB" sz="3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8558124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Trafodwch gyda phartner.</a:t>
                      </a:r>
                      <a:endParaRPr lang="en-GB" sz="3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5671831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r>
                        <a:rPr lang="cy-GB" sz="3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Agorwch eich llyfrau.</a:t>
                      </a:r>
                      <a:endParaRPr lang="en-GB" sz="3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1521703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r>
                        <a:rPr lang="cy-GB" sz="3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Ewch i dudalen...</a:t>
                      </a:r>
                      <a:endParaRPr lang="en-GB" sz="3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8650011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5EF7B493-21EF-48DC-AA62-5EA11E7827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7470486"/>
              </p:ext>
            </p:extLst>
          </p:nvPr>
        </p:nvGraphicFramePr>
        <p:xfrm>
          <a:off x="604155" y="1888807"/>
          <a:ext cx="4815840" cy="3335385"/>
        </p:xfrm>
        <a:graphic>
          <a:graphicData uri="http://schemas.openxmlformats.org/drawingml/2006/table">
            <a:tbl>
              <a:tblPr firstRow="1" bandRow="1"/>
              <a:tblGrid>
                <a:gridCol w="4815840">
                  <a:extLst>
                    <a:ext uri="{9D8B030D-6E8A-4147-A177-3AD203B41FA5}">
                      <a16:colId xmlns:a16="http://schemas.microsoft.com/office/drawing/2014/main" val="3322500677"/>
                    </a:ext>
                  </a:extLst>
                </a:gridCol>
              </a:tblGrid>
              <a:tr h="667077">
                <a:tc>
                  <a:txBody>
                    <a:bodyPr/>
                    <a:lstStyle/>
                    <a:p>
                      <a:r>
                        <a:rPr lang="cy-GB" sz="3000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Look at the whiteboard.</a:t>
                      </a:r>
                      <a:endParaRPr lang="en-GB" sz="3000" i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8352802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000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Write the date.</a:t>
                      </a:r>
                      <a:endParaRPr lang="en-GB" sz="3000" i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7373487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000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Discuss with a partner.</a:t>
                      </a:r>
                      <a:endParaRPr lang="en-GB" sz="3000" i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2126311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r>
                        <a:rPr lang="cy-GB" sz="3000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Open your books.</a:t>
                      </a:r>
                      <a:endParaRPr lang="en-GB" sz="3000" i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2377266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r>
                        <a:rPr lang="cy-GB" sz="3000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Go to page...</a:t>
                      </a:r>
                      <a:endParaRPr lang="en-GB" sz="3000" i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7382397"/>
                  </a:ext>
                </a:extLst>
              </a:tr>
            </a:tbl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D40AED68-423B-4924-A7BD-522E3A406F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73012"/>
            <a:ext cx="12192000" cy="1175657"/>
          </a:xfrm>
          <a:prstGeom prst="rect">
            <a:avLst/>
          </a:prstGeom>
        </p:spPr>
      </p:pic>
      <p:pic>
        <p:nvPicPr>
          <p:cNvPr id="1026" name="Picture 2" descr="Image result for fingers in ears">
            <a:extLst>
              <a:ext uri="{FF2B5EF4-FFF2-40B4-BE49-F238E27FC236}">
                <a16:creationId xmlns:a16="http://schemas.microsoft.com/office/drawing/2014/main" id="{1CA7FF06-8E81-415B-8280-535CA74E9E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8045" y="283606"/>
            <a:ext cx="1520111" cy="160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7617552" y="5999230"/>
            <a:ext cx="3700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…</a:t>
            </a:r>
            <a:r>
              <a:rPr lang="en-GB" sz="2800" b="1" dirty="0" err="1">
                <a:solidFill>
                  <a:schemeClr val="bg1"/>
                </a:solidFill>
              </a:rPr>
              <a:t>os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smtClean="0">
                <a:solidFill>
                  <a:schemeClr val="bg1"/>
                </a:solidFill>
              </a:rPr>
              <a:t>gwelwch </a:t>
            </a:r>
            <a:r>
              <a:rPr lang="en-GB" sz="2800" b="1" dirty="0">
                <a:solidFill>
                  <a:schemeClr val="bg1"/>
                </a:solidFill>
              </a:rPr>
              <a:t>yn dda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3658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1A771-BE08-4364-B84A-800436851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5000" b="1" dirty="0">
                <a:latin typeface="Calibri" panose="020F0502020204030204" pitchFamily="34" charset="0"/>
                <a:cs typeface="Calibri" panose="020F0502020204030204" pitchFamily="34" charset="0"/>
              </a:rPr>
              <a:t>Cloi’r wers – Closing the lesson</a:t>
            </a:r>
            <a:endParaRPr lang="en-GB" sz="5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4CE8CF1-772E-4526-BF6D-73DD39C51E84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5501640" y="2193924"/>
          <a:ext cx="5094516" cy="3335385"/>
        </p:xfrm>
        <a:graphic>
          <a:graphicData uri="http://schemas.openxmlformats.org/drawingml/2006/table">
            <a:tbl>
              <a:tblPr firstRow="1" bandRow="1"/>
              <a:tblGrid>
                <a:gridCol w="5094516">
                  <a:extLst>
                    <a:ext uri="{9D8B030D-6E8A-4147-A177-3AD203B41FA5}">
                      <a16:colId xmlns:a16="http://schemas.microsoft.com/office/drawing/2014/main" val="4289171631"/>
                    </a:ext>
                  </a:extLst>
                </a:gridCol>
              </a:tblGrid>
              <a:tr h="667077">
                <a:tc>
                  <a:txBody>
                    <a:bodyPr/>
                    <a:lstStyle/>
                    <a:p>
                      <a:r>
                        <a:rPr lang="cy-GB" sz="3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Gorffennwch eich gwaith.</a:t>
                      </a:r>
                      <a:endParaRPr lang="en-GB" sz="3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8260343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Ysgrifennwch y gwaith cartref.</a:t>
                      </a:r>
                      <a:endParaRPr lang="en-GB" sz="3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8558124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Caewch eich llyfrau. </a:t>
                      </a:r>
                      <a:endParaRPr lang="en-GB" sz="3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5671831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r>
                        <a:rPr lang="cy-GB" sz="3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Tacluswch (yn gyflym). </a:t>
                      </a:r>
                      <a:endParaRPr lang="en-GB" sz="3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1521703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r>
                        <a:rPr lang="cy-GB" sz="3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Brysiwch!</a:t>
                      </a:r>
                      <a:endParaRPr lang="en-GB" sz="3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865001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47A637A-4BDF-4458-94EC-649F82A2279C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685800" y="2193925"/>
          <a:ext cx="4815840" cy="3335385"/>
        </p:xfrm>
        <a:graphic>
          <a:graphicData uri="http://schemas.openxmlformats.org/drawingml/2006/table">
            <a:tbl>
              <a:tblPr firstRow="1" bandRow="1"/>
              <a:tblGrid>
                <a:gridCol w="4815840">
                  <a:extLst>
                    <a:ext uri="{9D8B030D-6E8A-4147-A177-3AD203B41FA5}">
                      <a16:colId xmlns:a16="http://schemas.microsoft.com/office/drawing/2014/main" val="3322500677"/>
                    </a:ext>
                  </a:extLst>
                </a:gridCol>
              </a:tblGrid>
              <a:tr h="667077">
                <a:tc>
                  <a:txBody>
                    <a:bodyPr/>
                    <a:lstStyle/>
                    <a:p>
                      <a:r>
                        <a:rPr lang="cy-GB" sz="3000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Finish your work.</a:t>
                      </a:r>
                      <a:endParaRPr lang="en-GB" sz="3000" i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8352802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000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Write the homework.</a:t>
                      </a:r>
                      <a:endParaRPr lang="en-GB" sz="3000" i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7373487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000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Close your books.</a:t>
                      </a:r>
                      <a:endParaRPr lang="en-GB" sz="3000" i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2126311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r>
                        <a:rPr lang="cy-GB" sz="3000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Tidy up (quickly).</a:t>
                      </a:r>
                      <a:endParaRPr lang="en-GB" sz="3000" i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2377266"/>
                  </a:ext>
                </a:extLst>
              </a:tr>
              <a:tr h="667077">
                <a:tc>
                  <a:txBody>
                    <a:bodyPr/>
                    <a:lstStyle/>
                    <a:p>
                      <a:r>
                        <a:rPr lang="cy-GB" sz="3000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Hurry up!</a:t>
                      </a:r>
                      <a:endParaRPr lang="en-GB" sz="3000" i="1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7382397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14523327-63F7-4DBB-900A-1EECEA4C12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63681"/>
            <a:ext cx="12192000" cy="1175657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7617552" y="5999230"/>
            <a:ext cx="3700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…</a:t>
            </a:r>
            <a:r>
              <a:rPr lang="en-GB" sz="2800" b="1" dirty="0" err="1">
                <a:solidFill>
                  <a:schemeClr val="bg1"/>
                </a:solidFill>
              </a:rPr>
              <a:t>os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smtClean="0">
                <a:solidFill>
                  <a:schemeClr val="bg1"/>
                </a:solidFill>
              </a:rPr>
              <a:t>gwelwch </a:t>
            </a:r>
            <a:r>
              <a:rPr lang="en-GB" sz="2800" b="1" dirty="0">
                <a:solidFill>
                  <a:schemeClr val="bg1"/>
                </a:solidFill>
              </a:rPr>
              <a:t>yn dda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4118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0ACAF-1270-49E0-9F1E-F2E9FF31C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9130" y="409809"/>
            <a:ext cx="9115999" cy="1293028"/>
          </a:xfrm>
        </p:spPr>
        <p:txBody>
          <a:bodyPr/>
          <a:lstStyle/>
          <a:p>
            <a:r>
              <a:rPr lang="cy-GB" sz="5000" b="1" dirty="0">
                <a:latin typeface="Calibri" panose="020F0502020204030204" pitchFamily="34" charset="0"/>
                <a:cs typeface="Calibri" panose="020F0502020204030204" pitchFamily="34" charset="0"/>
              </a:rPr>
              <a:t>Gêm agor a chloi’r wers!</a:t>
            </a:r>
            <a:endParaRPr lang="en-GB" sz="5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3" name="Picture 22" descr="Screen Clipping">
            <a:extLst>
              <a:ext uri="{FF2B5EF4-FFF2-40B4-BE49-F238E27FC236}">
                <a16:creationId xmlns:a16="http://schemas.microsoft.com/office/drawing/2014/main" id="{39699068-D4CB-456A-A14C-CB1AB4DF63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9130" y="1759971"/>
            <a:ext cx="9360492" cy="4619464"/>
          </a:xfrm>
          <a:prstGeom prst="rect">
            <a:avLst/>
          </a:prstGeom>
        </p:spPr>
      </p:pic>
      <p:sp>
        <p:nvSpPr>
          <p:cNvPr id="24" name="Oval 23">
            <a:extLst>
              <a:ext uri="{FF2B5EF4-FFF2-40B4-BE49-F238E27FC236}">
                <a16:creationId xmlns:a16="http://schemas.microsoft.com/office/drawing/2014/main" id="{CC4B1DED-6104-4F5A-87F8-FEC38BA199F1}"/>
              </a:ext>
            </a:extLst>
          </p:cNvPr>
          <p:cNvSpPr/>
          <p:nvPr/>
        </p:nvSpPr>
        <p:spPr>
          <a:xfrm>
            <a:off x="625151" y="1576874"/>
            <a:ext cx="1073020" cy="1054359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02889220-F299-4C51-8AD0-7DE75E8DD2A6}"/>
              </a:ext>
            </a:extLst>
          </p:cNvPr>
          <p:cNvSpPr/>
          <p:nvPr/>
        </p:nvSpPr>
        <p:spPr>
          <a:xfrm>
            <a:off x="777551" y="1729274"/>
            <a:ext cx="1073020" cy="1054359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704D890C-E583-44C0-83E6-5AC0B07B1837}"/>
              </a:ext>
            </a:extLst>
          </p:cNvPr>
          <p:cNvSpPr/>
          <p:nvPr/>
        </p:nvSpPr>
        <p:spPr>
          <a:xfrm>
            <a:off x="918592" y="1866123"/>
            <a:ext cx="1073020" cy="1054359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7006463D-AEA9-452C-B8F3-70A4DC24521B}"/>
              </a:ext>
            </a:extLst>
          </p:cNvPr>
          <p:cNvSpPr/>
          <p:nvPr/>
        </p:nvSpPr>
        <p:spPr>
          <a:xfrm>
            <a:off x="1082351" y="2034074"/>
            <a:ext cx="1073020" cy="1054359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2FF48273-1AC0-4809-83A9-E5962F853617}"/>
              </a:ext>
            </a:extLst>
          </p:cNvPr>
          <p:cNvSpPr/>
          <p:nvPr/>
        </p:nvSpPr>
        <p:spPr>
          <a:xfrm>
            <a:off x="1234751" y="2186474"/>
            <a:ext cx="1073020" cy="1054359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99335128-1304-4EC7-B7DE-FFC62F48DFB0}"/>
              </a:ext>
            </a:extLst>
          </p:cNvPr>
          <p:cNvSpPr/>
          <p:nvPr/>
        </p:nvSpPr>
        <p:spPr>
          <a:xfrm>
            <a:off x="1387151" y="2338874"/>
            <a:ext cx="1073020" cy="1054359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Multiplication Sign 29">
            <a:extLst>
              <a:ext uri="{FF2B5EF4-FFF2-40B4-BE49-F238E27FC236}">
                <a16:creationId xmlns:a16="http://schemas.microsoft.com/office/drawing/2014/main" id="{614F62F6-44AF-42A5-A445-A21417384F3C}"/>
              </a:ext>
            </a:extLst>
          </p:cNvPr>
          <p:cNvSpPr/>
          <p:nvPr/>
        </p:nvSpPr>
        <p:spPr>
          <a:xfrm>
            <a:off x="83975" y="3419670"/>
            <a:ext cx="1530220" cy="1614196"/>
          </a:xfrm>
          <a:prstGeom prst="mathMultiply">
            <a:avLst>
              <a:gd name="adj1" fmla="val 70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Multiplication Sign 30">
            <a:extLst>
              <a:ext uri="{FF2B5EF4-FFF2-40B4-BE49-F238E27FC236}">
                <a16:creationId xmlns:a16="http://schemas.microsoft.com/office/drawing/2014/main" id="{92465A97-7C1F-410B-BCF3-D5B9696DC501}"/>
              </a:ext>
            </a:extLst>
          </p:cNvPr>
          <p:cNvSpPr/>
          <p:nvPr/>
        </p:nvSpPr>
        <p:spPr>
          <a:xfrm>
            <a:off x="236375" y="3572070"/>
            <a:ext cx="1530220" cy="1614196"/>
          </a:xfrm>
          <a:prstGeom prst="mathMultiply">
            <a:avLst>
              <a:gd name="adj1" fmla="val 70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Multiplication Sign 31">
            <a:extLst>
              <a:ext uri="{FF2B5EF4-FFF2-40B4-BE49-F238E27FC236}">
                <a16:creationId xmlns:a16="http://schemas.microsoft.com/office/drawing/2014/main" id="{A0FDD13F-9796-40EC-B724-D1FA0A1C6E05}"/>
              </a:ext>
            </a:extLst>
          </p:cNvPr>
          <p:cNvSpPr/>
          <p:nvPr/>
        </p:nvSpPr>
        <p:spPr>
          <a:xfrm>
            <a:off x="388775" y="3724470"/>
            <a:ext cx="1530220" cy="1614196"/>
          </a:xfrm>
          <a:prstGeom prst="mathMultiply">
            <a:avLst>
              <a:gd name="adj1" fmla="val 70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Multiplication Sign 32">
            <a:extLst>
              <a:ext uri="{FF2B5EF4-FFF2-40B4-BE49-F238E27FC236}">
                <a16:creationId xmlns:a16="http://schemas.microsoft.com/office/drawing/2014/main" id="{6CA45C56-3F47-47D4-A3F3-DD1CE67E2234}"/>
              </a:ext>
            </a:extLst>
          </p:cNvPr>
          <p:cNvSpPr/>
          <p:nvPr/>
        </p:nvSpPr>
        <p:spPr>
          <a:xfrm>
            <a:off x="541175" y="3876870"/>
            <a:ext cx="1530220" cy="1614196"/>
          </a:xfrm>
          <a:prstGeom prst="mathMultiply">
            <a:avLst>
              <a:gd name="adj1" fmla="val 70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Multiplication Sign 33">
            <a:extLst>
              <a:ext uri="{FF2B5EF4-FFF2-40B4-BE49-F238E27FC236}">
                <a16:creationId xmlns:a16="http://schemas.microsoft.com/office/drawing/2014/main" id="{89B60197-61B8-40F8-ACEF-F80AACF7C0A0}"/>
              </a:ext>
            </a:extLst>
          </p:cNvPr>
          <p:cNvSpPr/>
          <p:nvPr/>
        </p:nvSpPr>
        <p:spPr>
          <a:xfrm>
            <a:off x="693575" y="4029270"/>
            <a:ext cx="1530220" cy="1614196"/>
          </a:xfrm>
          <a:prstGeom prst="mathMultiply">
            <a:avLst>
              <a:gd name="adj1" fmla="val 70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Multiplication Sign 34">
            <a:extLst>
              <a:ext uri="{FF2B5EF4-FFF2-40B4-BE49-F238E27FC236}">
                <a16:creationId xmlns:a16="http://schemas.microsoft.com/office/drawing/2014/main" id="{700BF1A3-86B9-4019-A839-8F0975FB49D6}"/>
              </a:ext>
            </a:extLst>
          </p:cNvPr>
          <p:cNvSpPr/>
          <p:nvPr/>
        </p:nvSpPr>
        <p:spPr>
          <a:xfrm>
            <a:off x="845975" y="4181670"/>
            <a:ext cx="1530220" cy="1614196"/>
          </a:xfrm>
          <a:prstGeom prst="mathMultiply">
            <a:avLst>
              <a:gd name="adj1" fmla="val 70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Multiplication Sign 35">
            <a:extLst>
              <a:ext uri="{FF2B5EF4-FFF2-40B4-BE49-F238E27FC236}">
                <a16:creationId xmlns:a16="http://schemas.microsoft.com/office/drawing/2014/main" id="{FB84242B-27F0-4D72-A8B8-1FA42F0560A2}"/>
              </a:ext>
            </a:extLst>
          </p:cNvPr>
          <p:cNvSpPr/>
          <p:nvPr/>
        </p:nvSpPr>
        <p:spPr>
          <a:xfrm>
            <a:off x="998375" y="4334070"/>
            <a:ext cx="1530220" cy="1614196"/>
          </a:xfrm>
          <a:prstGeom prst="mathMultiply">
            <a:avLst>
              <a:gd name="adj1" fmla="val 70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Multiplication Sign 36">
            <a:extLst>
              <a:ext uri="{FF2B5EF4-FFF2-40B4-BE49-F238E27FC236}">
                <a16:creationId xmlns:a16="http://schemas.microsoft.com/office/drawing/2014/main" id="{97554433-A6C2-4904-8DB1-2123843B82A9}"/>
              </a:ext>
            </a:extLst>
          </p:cNvPr>
          <p:cNvSpPr/>
          <p:nvPr/>
        </p:nvSpPr>
        <p:spPr>
          <a:xfrm>
            <a:off x="1150775" y="4486470"/>
            <a:ext cx="1530220" cy="1614196"/>
          </a:xfrm>
          <a:prstGeom prst="mathMultiply">
            <a:avLst>
              <a:gd name="adj1" fmla="val 70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16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14B9FE5-F72A-4B6A-8CE4-A47BE78753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4355986"/>
              </p:ext>
            </p:extLst>
          </p:nvPr>
        </p:nvGraphicFramePr>
        <p:xfrm>
          <a:off x="4102718" y="606192"/>
          <a:ext cx="6577782" cy="5784952"/>
        </p:xfrm>
        <a:graphic>
          <a:graphicData uri="http://schemas.openxmlformats.org/drawingml/2006/table">
            <a:tbl>
              <a:tblPr firstRow="1" firstCol="1" bandRow="1"/>
              <a:tblGrid>
                <a:gridCol w="3288891">
                  <a:extLst>
                    <a:ext uri="{9D8B030D-6E8A-4147-A177-3AD203B41FA5}">
                      <a16:colId xmlns:a16="http://schemas.microsoft.com/office/drawing/2014/main" val="2305611050"/>
                    </a:ext>
                  </a:extLst>
                </a:gridCol>
                <a:gridCol w="3288891">
                  <a:extLst>
                    <a:ext uri="{9D8B030D-6E8A-4147-A177-3AD203B41FA5}">
                      <a16:colId xmlns:a16="http://schemas.microsoft.com/office/drawing/2014/main" val="2125020900"/>
                    </a:ext>
                  </a:extLst>
                </a:gridCol>
              </a:tblGrid>
              <a:tr h="3589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i="1" dirty="0">
                          <a:effectLst/>
                          <a:latin typeface="+mj-lt"/>
                        </a:rPr>
                        <a:t>English</a:t>
                      </a:r>
                      <a:endParaRPr lang="en-GB" sz="2000" b="1" i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dirty="0">
                          <a:effectLst/>
                          <a:latin typeface="+mj-lt"/>
                        </a:rPr>
                        <a:t>Saesneg</a:t>
                      </a:r>
                      <a:endParaRPr lang="en-GB" sz="2000" b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extLst>
                  <a:ext uri="{0D108BD9-81ED-4DB2-BD59-A6C34878D82A}">
                    <a16:rowId xmlns:a16="http://schemas.microsoft.com/office/drawing/2014/main" val="1574283880"/>
                  </a:ext>
                </a:extLst>
              </a:tr>
              <a:tr h="3589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i="1" dirty="0">
                          <a:effectLst/>
                          <a:latin typeface="+mj-lt"/>
                        </a:rPr>
                        <a:t>Mathematics</a:t>
                      </a:r>
                      <a:endParaRPr lang="en-GB" sz="2000" b="1" i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dirty="0">
                          <a:effectLst/>
                          <a:latin typeface="+mj-lt"/>
                        </a:rPr>
                        <a:t>Mathemateg</a:t>
                      </a:r>
                      <a:endParaRPr lang="en-GB" sz="2000" b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extLst>
                  <a:ext uri="{0D108BD9-81ED-4DB2-BD59-A6C34878D82A}">
                    <a16:rowId xmlns:a16="http://schemas.microsoft.com/office/drawing/2014/main" val="4196495664"/>
                  </a:ext>
                </a:extLst>
              </a:tr>
              <a:tr h="3589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i="1" dirty="0">
                          <a:effectLst/>
                          <a:latin typeface="+mj-lt"/>
                        </a:rPr>
                        <a:t>Science</a:t>
                      </a:r>
                      <a:endParaRPr lang="en-GB" sz="2000" b="1" i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dirty="0">
                          <a:effectLst/>
                          <a:latin typeface="+mj-lt"/>
                        </a:rPr>
                        <a:t>Gwyddoniaeth</a:t>
                      </a:r>
                      <a:endParaRPr lang="en-GB" sz="2000" b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extLst>
                  <a:ext uri="{0D108BD9-81ED-4DB2-BD59-A6C34878D82A}">
                    <a16:rowId xmlns:a16="http://schemas.microsoft.com/office/drawing/2014/main" val="2570783969"/>
                  </a:ext>
                </a:extLst>
              </a:tr>
              <a:tr h="3589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i="1" dirty="0"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Welsh</a:t>
                      </a:r>
                      <a:endParaRPr lang="en-GB" sz="2000" b="1" i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dirty="0">
                          <a:effectLst/>
                          <a:latin typeface="+mj-lt"/>
                        </a:rPr>
                        <a:t>Cymraeg</a:t>
                      </a:r>
                      <a:endParaRPr lang="en-GB" sz="2000" b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extLst>
                  <a:ext uri="{0D108BD9-81ED-4DB2-BD59-A6C34878D82A}">
                    <a16:rowId xmlns:a16="http://schemas.microsoft.com/office/drawing/2014/main" val="2331992256"/>
                  </a:ext>
                </a:extLst>
              </a:tr>
              <a:tr h="3589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i="1" dirty="0">
                          <a:effectLst/>
                          <a:latin typeface="+mj-lt"/>
                        </a:rPr>
                        <a:t>Geography</a:t>
                      </a:r>
                      <a:endParaRPr lang="en-GB" sz="2000" b="1" i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dirty="0">
                          <a:effectLst/>
                          <a:latin typeface="+mj-lt"/>
                        </a:rPr>
                        <a:t>Daearyddiaeth</a:t>
                      </a:r>
                      <a:endParaRPr lang="en-GB" sz="2000" b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extLst>
                  <a:ext uri="{0D108BD9-81ED-4DB2-BD59-A6C34878D82A}">
                    <a16:rowId xmlns:a16="http://schemas.microsoft.com/office/drawing/2014/main" val="453513321"/>
                  </a:ext>
                </a:extLst>
              </a:tr>
              <a:tr h="3589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i="1" dirty="0">
                          <a:effectLst/>
                          <a:latin typeface="+mj-lt"/>
                        </a:rPr>
                        <a:t>History</a:t>
                      </a:r>
                      <a:endParaRPr lang="en-GB" sz="2000" b="1" i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dirty="0">
                          <a:effectLst/>
                          <a:latin typeface="+mj-lt"/>
                        </a:rPr>
                        <a:t>Hanes</a:t>
                      </a:r>
                      <a:endParaRPr lang="en-GB" sz="2000" b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extLst>
                  <a:ext uri="{0D108BD9-81ED-4DB2-BD59-A6C34878D82A}">
                    <a16:rowId xmlns:a16="http://schemas.microsoft.com/office/drawing/2014/main" val="154333817"/>
                  </a:ext>
                </a:extLst>
              </a:tr>
              <a:tr h="3589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i="1" dirty="0">
                          <a:effectLst/>
                          <a:latin typeface="+mj-lt"/>
                        </a:rPr>
                        <a:t>Art</a:t>
                      </a:r>
                      <a:endParaRPr lang="en-GB" sz="2000" b="1" i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dirty="0">
                          <a:effectLst/>
                          <a:latin typeface="+mj-lt"/>
                        </a:rPr>
                        <a:t>Celf</a:t>
                      </a:r>
                      <a:endParaRPr lang="en-GB" sz="2000" b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extLst>
                  <a:ext uri="{0D108BD9-81ED-4DB2-BD59-A6C34878D82A}">
                    <a16:rowId xmlns:a16="http://schemas.microsoft.com/office/drawing/2014/main" val="3330078027"/>
                  </a:ext>
                </a:extLst>
              </a:tr>
              <a:tr h="3589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i="1" dirty="0">
                          <a:effectLst/>
                          <a:latin typeface="+mj-lt"/>
                        </a:rPr>
                        <a:t>Business Studies</a:t>
                      </a:r>
                      <a:endParaRPr lang="en-GB" sz="2000" b="1" i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dirty="0">
                          <a:effectLst/>
                          <a:latin typeface="+mj-lt"/>
                        </a:rPr>
                        <a:t>Astudiaethau Busnes</a:t>
                      </a:r>
                      <a:endParaRPr lang="en-GB" sz="2000" b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extLst>
                  <a:ext uri="{0D108BD9-81ED-4DB2-BD59-A6C34878D82A}">
                    <a16:rowId xmlns:a16="http://schemas.microsoft.com/office/drawing/2014/main" val="2943226045"/>
                  </a:ext>
                </a:extLst>
              </a:tr>
              <a:tr h="3589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i="1" dirty="0">
                          <a:effectLst/>
                          <a:latin typeface="+mj-lt"/>
                        </a:rPr>
                        <a:t>Sport</a:t>
                      </a:r>
                      <a:endParaRPr lang="en-GB" sz="2000" b="1" i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dirty="0">
                          <a:effectLst/>
                          <a:latin typeface="+mj-lt"/>
                        </a:rPr>
                        <a:t>Chwaraeon</a:t>
                      </a:r>
                      <a:endParaRPr lang="en-GB" sz="2000" b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extLst>
                  <a:ext uri="{0D108BD9-81ED-4DB2-BD59-A6C34878D82A}">
                    <a16:rowId xmlns:a16="http://schemas.microsoft.com/office/drawing/2014/main" val="2853927179"/>
                  </a:ext>
                </a:extLst>
              </a:tr>
              <a:tr h="3589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i="1" dirty="0">
                          <a:effectLst/>
                          <a:latin typeface="+mj-lt"/>
                        </a:rPr>
                        <a:t>Information Technology</a:t>
                      </a:r>
                      <a:endParaRPr lang="en-GB" sz="2000" b="1" i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dirty="0">
                          <a:effectLst/>
                          <a:latin typeface="+mj-lt"/>
                        </a:rPr>
                        <a:t>Technoleg Gwybodaeth</a:t>
                      </a:r>
                      <a:endParaRPr lang="en-GB" sz="2000" b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extLst>
                  <a:ext uri="{0D108BD9-81ED-4DB2-BD59-A6C34878D82A}">
                    <a16:rowId xmlns:a16="http://schemas.microsoft.com/office/drawing/2014/main" val="3975015777"/>
                  </a:ext>
                </a:extLst>
              </a:tr>
              <a:tr h="40580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i="1" dirty="0">
                          <a:effectLst/>
                          <a:latin typeface="+mj-lt"/>
                        </a:rPr>
                        <a:t>Religious Education</a:t>
                      </a:r>
                      <a:endParaRPr lang="en-GB" sz="2000" b="1" i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dirty="0">
                          <a:effectLst/>
                          <a:latin typeface="+mj-lt"/>
                        </a:rPr>
                        <a:t>Addysg Grefyddol</a:t>
                      </a:r>
                      <a:endParaRPr lang="en-GB" sz="2000" b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extLst>
                  <a:ext uri="{0D108BD9-81ED-4DB2-BD59-A6C34878D82A}">
                    <a16:rowId xmlns:a16="http://schemas.microsoft.com/office/drawing/2014/main" val="2600292191"/>
                  </a:ext>
                </a:extLst>
              </a:tr>
              <a:tr h="3589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i="1" dirty="0">
                          <a:effectLst/>
                          <a:latin typeface="+mj-lt"/>
                        </a:rPr>
                        <a:t>Literacy</a:t>
                      </a:r>
                      <a:endParaRPr lang="en-GB" sz="2000" b="1" i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dirty="0">
                          <a:effectLst/>
                          <a:latin typeface="+mj-lt"/>
                        </a:rPr>
                        <a:t>Llythrennedd</a:t>
                      </a:r>
                      <a:endParaRPr lang="en-GB" sz="2000" b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extLst>
                  <a:ext uri="{0D108BD9-81ED-4DB2-BD59-A6C34878D82A}">
                    <a16:rowId xmlns:a16="http://schemas.microsoft.com/office/drawing/2014/main" val="3199835897"/>
                  </a:ext>
                </a:extLst>
              </a:tr>
              <a:tr h="3589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i="1" dirty="0">
                          <a:effectLst/>
                          <a:latin typeface="+mj-lt"/>
                        </a:rPr>
                        <a:t>Numeracy</a:t>
                      </a:r>
                      <a:endParaRPr lang="en-GB" sz="2000" b="1" i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dirty="0">
                          <a:effectLst/>
                          <a:latin typeface="+mj-lt"/>
                        </a:rPr>
                        <a:t>Rhifedd</a:t>
                      </a:r>
                      <a:endParaRPr lang="en-GB" sz="2000" b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extLst>
                  <a:ext uri="{0D108BD9-81ED-4DB2-BD59-A6C34878D82A}">
                    <a16:rowId xmlns:a16="http://schemas.microsoft.com/office/drawing/2014/main" val="2468613790"/>
                  </a:ext>
                </a:extLst>
              </a:tr>
              <a:tr h="3589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i="1" dirty="0">
                          <a:effectLst/>
                          <a:latin typeface="+mj-lt"/>
                        </a:rPr>
                        <a:t>Technology</a:t>
                      </a:r>
                      <a:endParaRPr lang="en-GB" sz="2000" b="1" i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dirty="0">
                          <a:effectLst/>
                          <a:latin typeface="+mj-lt"/>
                        </a:rPr>
                        <a:t>Technoleg</a:t>
                      </a:r>
                      <a:endParaRPr lang="en-GB" sz="2000" b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extLst>
                  <a:ext uri="{0D108BD9-81ED-4DB2-BD59-A6C34878D82A}">
                    <a16:rowId xmlns:a16="http://schemas.microsoft.com/office/drawing/2014/main" val="965061620"/>
                  </a:ext>
                </a:extLst>
              </a:tr>
              <a:tr h="35899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i="1" dirty="0"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Registration</a:t>
                      </a:r>
                      <a:endParaRPr lang="en-GB" sz="2000" b="1" i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dirty="0">
                          <a:effectLst/>
                          <a:latin typeface="+mj-lt"/>
                        </a:rPr>
                        <a:t>Cofrestru</a:t>
                      </a:r>
                      <a:endParaRPr lang="en-GB" sz="2000" b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extLst>
                  <a:ext uri="{0D108BD9-81ED-4DB2-BD59-A6C34878D82A}">
                    <a16:rowId xmlns:a16="http://schemas.microsoft.com/office/drawing/2014/main" val="2890396943"/>
                  </a:ext>
                </a:extLst>
              </a:tr>
              <a:tr h="35319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i="1" dirty="0"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Register</a:t>
                      </a:r>
                      <a:endParaRPr lang="en-GB" sz="2000" b="1" i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2000" b="1" dirty="0">
                          <a:effectLst/>
                          <a:latin typeface="+mj-lt"/>
                        </a:rPr>
                        <a:t>Cofrestr</a:t>
                      </a:r>
                      <a:endParaRPr lang="en-GB" sz="2000" b="1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2312" marR="42312" marT="0" marB="0"/>
                </a:tc>
                <a:extLst>
                  <a:ext uri="{0D108BD9-81ED-4DB2-BD59-A6C34878D82A}">
                    <a16:rowId xmlns:a16="http://schemas.microsoft.com/office/drawing/2014/main" val="14335991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F7834C9-394A-4E5C-AC99-3928614C4E31}"/>
              </a:ext>
            </a:extLst>
          </p:cNvPr>
          <p:cNvSpPr txBox="1"/>
          <p:nvPr/>
        </p:nvSpPr>
        <p:spPr>
          <a:xfrm rot="21033290">
            <a:off x="607634" y="812526"/>
            <a:ext cx="2875935" cy="175432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</a:rPr>
              <a:t>PYNCIAU</a:t>
            </a:r>
          </a:p>
          <a:p>
            <a:pPr algn="ctr"/>
            <a:endParaRPr lang="cy-GB" sz="36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C000"/>
              </a:solidFill>
            </a:endParaRPr>
          </a:p>
          <a:p>
            <a:pPr algn="ctr"/>
            <a:r>
              <a:rPr lang="cy-GB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</a:rPr>
              <a:t>SUBJECTS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0B2045-501F-42EC-95DE-C309568E50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075017">
            <a:off x="811634" y="3699118"/>
            <a:ext cx="2762250" cy="165735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081389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01BF6-8FEA-4CB1-9278-F87C90D8A2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474" y="359598"/>
            <a:ext cx="9251371" cy="1293028"/>
          </a:xfrm>
        </p:spPr>
        <p:txBody>
          <a:bodyPr>
            <a:normAutofit fontScale="90000"/>
          </a:bodyPr>
          <a:lstStyle/>
          <a:p>
            <a:r>
              <a:rPr lang="cy-GB" sz="50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Rhannu </a:t>
            </a:r>
            <a:r>
              <a:rPr lang="cy-GB" sz="5000" b="1" dirty="0">
                <a:latin typeface="Calibri" panose="020F0502020204030204" pitchFamily="34" charset="0"/>
                <a:cs typeface="Calibri" panose="020F0502020204030204" pitchFamily="34" charset="0"/>
              </a:rPr>
              <a:t>adborth – </a:t>
            </a:r>
            <a:r>
              <a:rPr lang="cy-GB" sz="5000" b="1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Sharing</a:t>
            </a:r>
            <a:r>
              <a:rPr lang="cy-GB" sz="50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5000" b="1" dirty="0">
                <a:latin typeface="Calibri" panose="020F0502020204030204" pitchFamily="34" charset="0"/>
                <a:cs typeface="Calibri" panose="020F0502020204030204" pitchFamily="34" charset="0"/>
              </a:rPr>
              <a:t>feedback</a:t>
            </a:r>
            <a:endParaRPr lang="en-GB" sz="5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04F2336-1692-4972-BDAA-7CE5ACB74C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0" y="1713074"/>
            <a:ext cx="5334000" cy="4380553"/>
          </a:xfrm>
        </p:spPr>
        <p:txBody>
          <a:bodyPr>
            <a:normAutofit fontScale="77500" lnSpcReduction="20000"/>
          </a:bodyPr>
          <a:lstStyle/>
          <a:p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Da iawn!</a:t>
            </a: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Eithaf da (Eitha’ da)</a:t>
            </a:r>
          </a:p>
          <a:p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Gwaith gwych!</a:t>
            </a: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Gwaith taclus</a:t>
            </a:r>
          </a:p>
          <a:p>
            <a:r>
              <a:rPr lang="cy-GB" sz="24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Dim </a:t>
            </a:r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yn ddrwg</a:t>
            </a: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Trïa eto</a:t>
            </a:r>
          </a:p>
          <a:p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Syniad da</a:t>
            </a: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Bendigedig!</a:t>
            </a:r>
          </a:p>
          <a:p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Llongyfarchiadau!</a:t>
            </a: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Gwych! </a:t>
            </a:r>
          </a:p>
          <a:p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Ardderchog!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1BB6B65-914C-4881-B07F-40F5F21861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91961" y="1713074"/>
            <a:ext cx="5334000" cy="4024125"/>
          </a:xfrm>
        </p:spPr>
        <p:txBody>
          <a:bodyPr>
            <a:normAutofit fontScale="77500" lnSpcReduction="20000"/>
          </a:bodyPr>
          <a:lstStyle/>
          <a:p>
            <a:r>
              <a:rPr lang="cy-GB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Well done!</a:t>
            </a:r>
          </a:p>
          <a:p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Quite good</a:t>
            </a:r>
          </a:p>
          <a:p>
            <a:r>
              <a:rPr lang="cy-GB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Great work</a:t>
            </a:r>
          </a:p>
          <a:p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Neat work</a:t>
            </a:r>
          </a:p>
          <a:p>
            <a:r>
              <a:rPr lang="cy-GB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Not bad</a:t>
            </a:r>
          </a:p>
          <a:p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Try again</a:t>
            </a:r>
          </a:p>
          <a:p>
            <a:r>
              <a:rPr lang="cy-GB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Good idea</a:t>
            </a:r>
          </a:p>
          <a:p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Wonderful!</a:t>
            </a:r>
          </a:p>
          <a:p>
            <a:r>
              <a:rPr lang="cy-GB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Congratulations!</a:t>
            </a:r>
          </a:p>
          <a:p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Great!</a:t>
            </a:r>
          </a:p>
          <a:p>
            <a:r>
              <a:rPr lang="cy-GB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Excellent!</a:t>
            </a:r>
            <a:endParaRPr lang="en-GB" sz="2400" b="1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4DBC408-6ED8-40D6-9EDD-6F021F9D4BE9}"/>
              </a:ext>
            </a:extLst>
          </p:cNvPr>
          <p:cNvSpPr/>
          <p:nvPr/>
        </p:nvSpPr>
        <p:spPr>
          <a:xfrm>
            <a:off x="5978820" y="3275112"/>
            <a:ext cx="23436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 </a:t>
            </a:r>
          </a:p>
        </p:txBody>
      </p:sp>
      <p:pic>
        <p:nvPicPr>
          <p:cNvPr id="1026" name="Picture 2" descr="Image result for feedback">
            <a:extLst>
              <a:ext uri="{FF2B5EF4-FFF2-40B4-BE49-F238E27FC236}">
                <a16:creationId xmlns:a16="http://schemas.microsoft.com/office/drawing/2014/main" id="{D79C8A3E-C904-4D19-A7EB-DD02248B28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47" r="21793" b="7580"/>
          <a:stretch/>
        </p:blipFill>
        <p:spPr bwMode="auto">
          <a:xfrm>
            <a:off x="7077269" y="2554154"/>
            <a:ext cx="4780384" cy="2594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5371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3035" y="487680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Now plan 5 minutes of micro-teaching which will effectively demonstrate your Welsh competency skills…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4545011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How will you greet your pupils?</a:t>
            </a:r>
          </a:p>
          <a:p>
            <a:endParaRPr lang="en-GB" dirty="0"/>
          </a:p>
          <a:p>
            <a:r>
              <a:rPr lang="en-GB" dirty="0" smtClean="0"/>
              <a:t>Will you discuss the weather?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Counting e.g. pupils present or dinner numbers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How are you/the pupils feeling today?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What are your aims for this micro-session?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The date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Which commands will you use</a:t>
            </a:r>
            <a:r>
              <a:rPr lang="en-GB" dirty="0" smtClean="0"/>
              <a:t>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Starter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Simple </a:t>
            </a:r>
            <a:r>
              <a:rPr lang="en-GB" dirty="0" smtClean="0"/>
              <a:t>activity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  <a:p>
            <a:r>
              <a:rPr lang="en-GB" dirty="0" smtClean="0"/>
              <a:t>Resource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Plenary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Provide feedback</a:t>
            </a:r>
          </a:p>
          <a:p>
            <a:endParaRPr lang="en-GB" dirty="0"/>
          </a:p>
        </p:txBody>
      </p:sp>
      <p:pic>
        <p:nvPicPr>
          <p:cNvPr id="5" name="Picture 4" descr="I Can Do That (American TV series) - Wikipedi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233" y="2853689"/>
            <a:ext cx="4010025" cy="2247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63568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207</TotalTime>
  <Words>3502</Words>
  <Application>Microsoft Office PowerPoint</Application>
  <PresentationFormat>Widescreen</PresentationFormat>
  <Paragraphs>1028</Paragraphs>
  <Slides>87</Slides>
  <Notes>57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87</vt:i4>
      </vt:variant>
    </vt:vector>
  </HeadingPairs>
  <TitlesOfParts>
    <vt:vector size="99" baseType="lpstr">
      <vt:lpstr>MS PGothic</vt:lpstr>
      <vt:lpstr>Arial</vt:lpstr>
      <vt:lpstr>Calibri</vt:lpstr>
      <vt:lpstr>Century Gothic</vt:lpstr>
      <vt:lpstr>Comic Sans MS</vt:lpstr>
      <vt:lpstr>Mangal</vt:lpstr>
      <vt:lpstr>Times New Roman</vt:lpstr>
      <vt:lpstr>Trebuchet MS</vt:lpstr>
      <vt:lpstr>Verdana</vt:lpstr>
      <vt:lpstr>Wingdings</vt:lpstr>
      <vt:lpstr>Wingdings 3</vt:lpstr>
      <vt:lpstr>Facet</vt:lpstr>
      <vt:lpstr>PowerPoint Presentation</vt:lpstr>
      <vt:lpstr>The Welsh Language Competency Framework What is it?  How does it relate to my professional development?</vt:lpstr>
      <vt:lpstr>Entry level</vt:lpstr>
      <vt:lpstr>Foundation level</vt:lpstr>
      <vt:lpstr>Intermediate level</vt:lpstr>
      <vt:lpstr>PowerPoint Presentation</vt:lpstr>
      <vt:lpstr>PowerPoint Presentation</vt:lpstr>
      <vt:lpstr>PowerPoint Presentation</vt:lpstr>
      <vt:lpstr>Cytseiniaid / Consonant sounds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CYFARCH DOSBARTH – GREETING A CLASS</vt:lpstr>
      <vt:lpstr>Ti / Chi</vt:lpstr>
      <vt:lpstr>BETH YW DY ENW DI? BETH YW’CH ENW CHI?</vt:lpstr>
      <vt:lpstr>BETH YW DY ENW DI? BETH YW’CH ENW CHI?</vt:lpstr>
      <vt:lpstr>BETH YW’CH ENW CHI?</vt:lpstr>
      <vt:lpstr>PowerPoint Presentation</vt:lpstr>
      <vt:lpstr>PowerPoint Presentation</vt:lpstr>
      <vt:lpstr>SUT WYT TI?  SUT YDYCH CHI?</vt:lpstr>
      <vt:lpstr>TASG SGWRSIO - CONVERSATION TASK</vt:lpstr>
      <vt:lpstr>PowerPoint Presentation</vt:lpstr>
      <vt:lpstr>Rhifau 1-99/numbers 1-99</vt:lpstr>
      <vt:lpstr>Rhifau 1-99/numbers 1-99</vt:lpstr>
      <vt:lpstr>Rhifau 1-99/numbers 1-99</vt:lpstr>
      <vt:lpstr>Rhifau 1-99/numbers 1-99</vt:lpstr>
      <vt:lpstr>Rhifau 1-99/numbers 1-99</vt:lpstr>
      <vt:lpstr>Rhifau 1-99/numbers 1-99</vt:lpstr>
      <vt:lpstr>Rhifau 1-99/numbers 1-99</vt:lpstr>
      <vt:lpstr>Rhifau 1-99/numbers 1-99</vt:lpstr>
      <vt:lpstr>Rhifau 1-99/numbers 1-99</vt:lpstr>
      <vt:lpstr>Rhifau 1-99/numbers 1-99</vt:lpstr>
      <vt:lpstr> Ysgrifennwch y rhifau yn Gymraeg</vt:lpstr>
      <vt:lpstr>Atebion</vt:lpstr>
      <vt:lpstr>Rhifau Gwrywaidd/Benywaidd</vt:lpstr>
      <vt:lpstr>Masculine/feminine numbers</vt:lpstr>
      <vt:lpstr>Rhifau + Oedran</vt:lpstr>
      <vt:lpstr>BETH YW DY oedran DI? BETH YW’CH oedran CHI?</vt:lpstr>
      <vt:lpstr>Ymarfer/Practice</vt:lpstr>
      <vt:lpstr>PowerPoint Presentation</vt:lpstr>
      <vt:lpstr>PowerPoint Presentation</vt:lpstr>
      <vt:lpstr>PowerPoint Presentation</vt:lpstr>
      <vt:lpstr>PowerPoint Presentation</vt:lpstr>
      <vt:lpstr>Ymarfer</vt:lpstr>
      <vt:lpstr>PowerPoint Presentation</vt:lpstr>
      <vt:lpstr>Ymarfer/practice</vt:lpstr>
      <vt:lpstr>Gorchmynion Syml  Simple Commands</vt:lpstr>
      <vt:lpstr>Rhaid/must</vt:lpstr>
      <vt:lpstr>PowerPoint Presentation</vt:lpstr>
      <vt:lpstr>PowerPoint Presentation</vt:lpstr>
      <vt:lpstr>PowerPoint Presentation</vt:lpstr>
      <vt:lpstr>PowerPoint Presentation</vt:lpstr>
      <vt:lpstr>Gorchmynion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 ferf ‘bod’ / The verb ‘bod’ (to be)</vt:lpstr>
      <vt:lpstr>Concise Past Tense Verb Endings</vt:lpstr>
      <vt:lpstr>PowerPoint Presentation</vt:lpstr>
      <vt:lpstr>PowerPoint Presentation</vt:lpstr>
      <vt:lpstr>PowerPoint Presentation</vt:lpstr>
      <vt:lpstr>Agor y wers – Lesson openers</vt:lpstr>
      <vt:lpstr>Ymestynwch y brawddegau...</vt:lpstr>
      <vt:lpstr>Agor y wers – Lesson openers</vt:lpstr>
      <vt:lpstr>Bysedd yn y clustiau...</vt:lpstr>
      <vt:lpstr>Cloi’r wers – Closing the lesson</vt:lpstr>
      <vt:lpstr>Gêm agor a chloi’r wers!</vt:lpstr>
      <vt:lpstr>PowerPoint Presentation</vt:lpstr>
      <vt:lpstr>Rhannu adborth – Sharing feedback</vt:lpstr>
      <vt:lpstr>Now plan 5 minutes of micro-teaching which will effectively demonstrate your Welsh competency skills…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Helen A Griffiths</dc:creator>
  <cp:lastModifiedBy>Helen A Griffiths</cp:lastModifiedBy>
  <cp:revision>17</cp:revision>
  <dcterms:created xsi:type="dcterms:W3CDTF">2020-02-10T19:55:13Z</dcterms:created>
  <dcterms:modified xsi:type="dcterms:W3CDTF">2020-02-10T23:22:27Z</dcterms:modified>
</cp:coreProperties>
</file>