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23"/>
  </p:notesMasterIdLst>
  <p:handoutMasterIdLst>
    <p:handoutMasterId r:id="rId24"/>
  </p:handoutMasterIdLst>
  <p:sldIdLst>
    <p:sldId id="930" r:id="rId3"/>
    <p:sldId id="786" r:id="rId4"/>
    <p:sldId id="867" r:id="rId5"/>
    <p:sldId id="911" r:id="rId6"/>
    <p:sldId id="922" r:id="rId7"/>
    <p:sldId id="923" r:id="rId8"/>
    <p:sldId id="924" r:id="rId9"/>
    <p:sldId id="925" r:id="rId10"/>
    <p:sldId id="926" r:id="rId11"/>
    <p:sldId id="907" r:id="rId12"/>
    <p:sldId id="912" r:id="rId13"/>
    <p:sldId id="928" r:id="rId14"/>
    <p:sldId id="929" r:id="rId15"/>
    <p:sldId id="913" r:id="rId16"/>
    <p:sldId id="927" r:id="rId17"/>
    <p:sldId id="919" r:id="rId18"/>
    <p:sldId id="883" r:id="rId19"/>
    <p:sldId id="902" r:id="rId20"/>
    <p:sldId id="931" r:id="rId21"/>
    <p:sldId id="884" r:id="rId22"/>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49" autoAdjust="0"/>
    <p:restoredTop sz="89277" autoAdjust="0"/>
  </p:normalViewPr>
  <p:slideViewPr>
    <p:cSldViewPr snapToGrid="0">
      <p:cViewPr varScale="1">
        <p:scale>
          <a:sx n="102" d="100"/>
          <a:sy n="102" d="100"/>
        </p:scale>
        <p:origin x="1374" y="156"/>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s>
</file>

<file path=ppt/_rels/viewProps.xml.rels><?xml version="1.0" encoding="UTF-8" standalone="yes"?>
<Relationships xmlns="http://schemas.openxmlformats.org/package/2006/relationships"><Relationship Id="rId8" Type="http://schemas.openxmlformats.org/officeDocument/2006/relationships/slide" Target="slides/slide10.xml"/><Relationship Id="rId13" Type="http://schemas.openxmlformats.org/officeDocument/2006/relationships/slide" Target="slides/slide15.xml"/><Relationship Id="rId3" Type="http://schemas.openxmlformats.org/officeDocument/2006/relationships/slide" Target="slides/slide5.xml"/><Relationship Id="rId7" Type="http://schemas.openxmlformats.org/officeDocument/2006/relationships/slide" Target="slides/slide9.xml"/><Relationship Id="rId12" Type="http://schemas.openxmlformats.org/officeDocument/2006/relationships/slide" Target="slides/slide14.xml"/><Relationship Id="rId2" Type="http://schemas.openxmlformats.org/officeDocument/2006/relationships/slide" Target="slides/slide4.xml"/><Relationship Id="rId1" Type="http://schemas.openxmlformats.org/officeDocument/2006/relationships/slide" Target="slides/slide3.xml"/><Relationship Id="rId6" Type="http://schemas.openxmlformats.org/officeDocument/2006/relationships/slide" Target="slides/slide8.xml"/><Relationship Id="rId11" Type="http://schemas.openxmlformats.org/officeDocument/2006/relationships/slide" Target="slides/slide13.xml"/><Relationship Id="rId5" Type="http://schemas.openxmlformats.org/officeDocument/2006/relationships/slide" Target="slides/slide7.xml"/><Relationship Id="rId15" Type="http://schemas.openxmlformats.org/officeDocument/2006/relationships/slide" Target="slides/slide17.xml"/><Relationship Id="rId10" Type="http://schemas.openxmlformats.org/officeDocument/2006/relationships/slide" Target="slides/slide12.xml"/><Relationship Id="rId4" Type="http://schemas.openxmlformats.org/officeDocument/2006/relationships/slide" Target="slides/slide6.xml"/><Relationship Id="rId9" Type="http://schemas.openxmlformats.org/officeDocument/2006/relationships/slide" Target="slides/slide11.xml"/><Relationship Id="rId14" Type="http://schemas.openxmlformats.org/officeDocument/2006/relationships/slide" Target="slides/slide1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23867663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smtClean="0"/>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909307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0782421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470183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0573620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1540558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70384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9365547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17287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1.2</a:t>
            </a:r>
            <a:r>
              <a:rPr lang="en-US" sz="1200" kern="1200" baseline="0" dirty="0" smtClean="0">
                <a:solidFill>
                  <a:schemeClr val="tx1"/>
                </a:solidFill>
                <a:latin typeface="Arial" charset="0"/>
                <a:ea typeface="ＭＳ Ｐゴシック" charset="0"/>
                <a:cs typeface="ＭＳ Ｐゴシック" charset="0"/>
              </a:rPr>
              <a:t> </a:t>
            </a:r>
            <a:r>
              <a:rPr lang="en-US" sz="1200" kern="1200" dirty="0" smtClean="0">
                <a:solidFill>
                  <a:schemeClr val="tx1"/>
                </a:solidFill>
                <a:latin typeface="Arial" charset="0"/>
                <a:ea typeface="ＭＳ Ｐゴシック" charset="0"/>
                <a:cs typeface="ＭＳ Ｐゴシック" charset="0"/>
              </a:rPr>
              <a:t>–</a:t>
            </a:r>
            <a:r>
              <a:rPr lang="en-US" sz="1200" kern="1200" baseline="0" dirty="0" smtClean="0">
                <a:solidFill>
                  <a:schemeClr val="tx1"/>
                </a:solidFill>
                <a:latin typeface="Arial" charset="0"/>
                <a:ea typeface="ＭＳ Ｐゴシック" charset="0"/>
                <a:cs typeface="ＭＳ Ｐゴシック" charset="0"/>
              </a:rPr>
              <a:t> </a:t>
            </a:r>
            <a:r>
              <a:rPr lang="en-US" sz="1200" dirty="0" smtClean="0">
                <a:latin typeface="Arial" charset="0"/>
              </a:rPr>
              <a:t>Cybercriminal versus Cyber Heroes</a:t>
            </a:r>
            <a:endParaRPr lang="en-US" sz="1200" kern="1200" dirty="0" smtClean="0">
              <a:solidFill>
                <a:schemeClr val="tx1"/>
              </a:solidFill>
              <a:latin typeface="Arial" charset="0"/>
              <a:ea typeface="ＭＳ Ｐゴシック" charset="0"/>
              <a:cs typeface="ＭＳ Ｐゴシック" charset="0"/>
            </a:endParaRPr>
          </a:p>
          <a:p>
            <a:pPr>
              <a:lnSpc>
                <a:spcPct val="80000"/>
              </a:lnSpc>
              <a:buFontTx/>
              <a:buNone/>
            </a:pPr>
            <a:r>
              <a:rPr lang="en-US" sz="1200" kern="1200" dirty="0" smtClean="0">
                <a:solidFill>
                  <a:schemeClr val="tx1"/>
                </a:solidFill>
                <a:latin typeface="Arial" charset="0"/>
                <a:ea typeface="ＭＳ Ｐゴシック" charset="0"/>
                <a:cs typeface="ＭＳ Ｐゴシック" charset="0"/>
              </a:rPr>
              <a:t>1.2.2 – </a:t>
            </a:r>
            <a:r>
              <a:rPr lang="en-US" dirty="0" smtClean="0">
                <a:latin typeface="Arial" charset="0"/>
              </a:rPr>
              <a:t>Cyber Criminal</a:t>
            </a:r>
            <a:r>
              <a:rPr lang="en-US" baseline="0" dirty="0" smtClean="0">
                <a:latin typeface="Arial" charset="0"/>
              </a:rPr>
              <a:t> Motives</a:t>
            </a:r>
            <a:endParaRPr lang="en-US" sz="1200" kern="1200" dirty="0" smtClean="0">
              <a:solidFill>
                <a:schemeClr val="tx1"/>
              </a:solidFill>
              <a:latin typeface="Arial" charset="0"/>
              <a:ea typeface="ＭＳ Ｐゴシック" charset="0"/>
              <a:cs typeface="ＭＳ Ｐゴシック" charset="0"/>
            </a:endParaRPr>
          </a:p>
          <a:p>
            <a:pPr>
              <a:lnSpc>
                <a:spcPct val="80000"/>
              </a:lnSpc>
              <a:buFontTx/>
              <a:buNone/>
            </a:pPr>
            <a:endParaRPr lang="en-US" dirty="0"/>
          </a:p>
        </p:txBody>
      </p:sp>
    </p:spTree>
    <p:extLst>
      <p:ext uri="{BB962C8B-B14F-4D97-AF65-F5344CB8AC3E}">
        <p14:creationId xmlns:p14="http://schemas.microsoft.com/office/powerpoint/2010/main" val="13657889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smtClean="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308289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391C207-9349-46D5-9D89-8ADDA5014D1F}" type="slidenum">
              <a:rPr lang="en-US" sz="800" b="0"/>
              <a:pPr algn="r"/>
              <a:t>18</a:t>
            </a:fld>
            <a:endParaRPr lang="en-US" sz="800" b="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b="0" baseline="0" dirty="0" smtClean="0">
              <a:latin typeface="Arial" charset="0"/>
            </a:endParaRPr>
          </a:p>
        </p:txBody>
      </p:sp>
    </p:spTree>
    <p:extLst>
      <p:ext uri="{BB962C8B-B14F-4D97-AF65-F5344CB8AC3E}">
        <p14:creationId xmlns:p14="http://schemas.microsoft.com/office/powerpoint/2010/main" val="300844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smtClean="0">
                <a:solidFill>
                  <a:srgbClr val="D3D3D3"/>
                </a:solidFill>
              </a:rPr>
              <a:t>lecture </a:t>
            </a:r>
            <a:r>
              <a:rPr lang="en-US" sz="700" dirty="0" smtClean="0">
                <a:solidFill>
                  <a:srgbClr val="D3D3D3"/>
                </a:solidFill>
              </a:rPr>
              <a:t>8</a:t>
            </a:r>
            <a:endParaRPr lang="en-US" sz="700" dirty="0">
              <a:solidFill>
                <a:srgbClr val="D3D3D3"/>
              </a:solidFill>
            </a:endParaRP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9" descr="Cisco_NewLogo"/>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smtClean="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smtClean="0"/>
              <a:t>Click to edit Master title style</a:t>
            </a:r>
            <a:endParaRPr lang="en-US"/>
          </a:p>
        </p:txBody>
      </p:sp>
      <p:sp>
        <p:nvSpPr>
          <p:cNvPr id="3" name="Content Placeholder 2"/>
          <p:cNvSpPr>
            <a:spLocks noGrp="1"/>
          </p:cNvSpPr>
          <p:nvPr>
            <p:ph idx="1"/>
          </p:nvPr>
        </p:nvSpPr>
        <p:spPr>
          <a:xfrm>
            <a:off x="655638" y="1687390"/>
            <a:ext cx="7940675" cy="47207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smtClean="0"/>
              <a:t>Click to edit Master title style</a:t>
            </a:r>
            <a:endParaRPr lang="en-US"/>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smtClean="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Title 2"/>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7195079"/>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smtClean="0">
                <a:solidFill>
                  <a:srgbClr val="D3D3D3"/>
                </a:solidFill>
              </a:rPr>
              <a:t>lecture </a:t>
            </a:r>
            <a:r>
              <a:rPr lang="en-US" sz="700" dirty="0" smtClean="0">
                <a:solidFill>
                  <a:srgbClr val="D3D3D3"/>
                </a:solidFill>
              </a:rPr>
              <a:t>8</a:t>
            </a:r>
            <a:endParaRPr lang="en-US" sz="700" dirty="0">
              <a:solidFill>
                <a:srgbClr val="D3D3D3"/>
              </a:solidFill>
            </a:endParaRP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hyperlink" Target="https://www.isc2.org/uploadedfiles/(isc)2_public_content/code_of_ethics/isc2-code-of-ethics.pdf" TargetMode="External"/><Relationship Id="rId7" Type="http://schemas.openxmlformats.org/officeDocument/2006/relationships/hyperlink" Target="https://www.youtube.com/watch?v=zEIHY_R2Zug" TargetMode="External"/><Relationship Id="rId2" Type="http://schemas.openxmlformats.org/officeDocument/2006/relationships/notesSlide" Target="../notesSlides/notesSlide18.xml"/><Relationship Id="rId1" Type="http://schemas.openxmlformats.org/officeDocument/2006/relationships/slideLayout" Target="../slideLayouts/slideLayout19.xml"/><Relationship Id="rId6" Type="http://schemas.openxmlformats.org/officeDocument/2006/relationships/hyperlink" Target="https://www.youtube.com/watch?v=WIwCUL5Vex0" TargetMode="External"/><Relationship Id="rId5" Type="http://schemas.openxmlformats.org/officeDocument/2006/relationships/hyperlink" Target="https://www.youtube.com/watch?v=EhIp3b8iGm4" TargetMode="External"/><Relationship Id="rId4" Type="http://schemas.openxmlformats.org/officeDocument/2006/relationships/hyperlink" Target="https://niccs.us-cert.gov/careers/cybersecurity-careers"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3"/>
          <p:cNvSpPr>
            <a:spLocks noGrp="1" noChangeArrowheads="1"/>
          </p:cNvSpPr>
          <p:nvPr>
            <p:ph type="subTitle" idx="1"/>
          </p:nvPr>
        </p:nvSpPr>
        <p:spPr>
          <a:xfrm>
            <a:off x="1432875" y="3085497"/>
            <a:ext cx="6920190" cy="658812"/>
          </a:xfrm>
        </p:spPr>
        <p:txBody>
          <a:bodyPr/>
          <a:lstStyle/>
          <a:p>
            <a:pPr algn="ctr"/>
            <a:r>
              <a:rPr lang="en-US" sz="2400" dirty="0">
                <a:solidFill>
                  <a:schemeClr val="tx1"/>
                </a:solidFill>
                <a:latin typeface="Arial" pitchFamily="34" charset="0"/>
                <a:cs typeface="Arial" pitchFamily="34" charset="0"/>
              </a:rPr>
              <a:t>Joining the Order of Cybersecurity Specialist</a:t>
            </a:r>
            <a:endParaRPr lang="en-GB" sz="2400" dirty="0">
              <a:solidFill>
                <a:schemeClr val="tx1"/>
              </a:solidFill>
            </a:endParaRPr>
          </a:p>
        </p:txBody>
      </p:sp>
      <p:sp>
        <p:nvSpPr>
          <p:cNvPr id="4" name="Rectangle 3"/>
          <p:cNvSpPr txBox="1">
            <a:spLocks noChangeArrowheads="1"/>
          </p:cNvSpPr>
          <p:nvPr/>
        </p:nvSpPr>
        <p:spPr bwMode="auto">
          <a:xfrm>
            <a:off x="1564915" y="759890"/>
            <a:ext cx="6788150" cy="658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0" indent="0" algn="l" defTabSz="814388" rtl="0" eaLnBrk="0" fontAlgn="base" hangingPunct="0">
              <a:lnSpc>
                <a:spcPct val="90000"/>
              </a:lnSpc>
              <a:spcBef>
                <a:spcPct val="50000"/>
              </a:spcBef>
              <a:spcAft>
                <a:spcPct val="0"/>
              </a:spcAft>
              <a:buClr>
                <a:srgbClr val="708CA1"/>
              </a:buClr>
              <a:buFont typeface="Wingdings" pitchFamily="2" charset="2"/>
              <a:buNone/>
              <a:defRPr sz="2000" b="1">
                <a:solidFill>
                  <a:schemeClr val="bg2"/>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ctr" eaLnBrk="1" hangingPunct="1">
              <a:buFont typeface="Wingdings" charset="0"/>
              <a:buNone/>
            </a:pPr>
            <a:r>
              <a:rPr lang="en-US" sz="2800" kern="0" dirty="0">
                <a:latin typeface="Arial" charset="0"/>
              </a:rPr>
              <a:t>Cyber Security</a:t>
            </a:r>
            <a:r>
              <a:rPr lang="en-US" kern="0" dirty="0">
                <a:latin typeface="Arial" charset="0"/>
              </a:rPr>
              <a:t> </a:t>
            </a:r>
          </a:p>
        </p:txBody>
      </p:sp>
      <p:sp>
        <p:nvSpPr>
          <p:cNvPr id="5" name="Rectangle 4"/>
          <p:cNvSpPr/>
          <p:nvPr/>
        </p:nvSpPr>
        <p:spPr>
          <a:xfrm>
            <a:off x="3903986" y="2086335"/>
            <a:ext cx="1553631" cy="424732"/>
          </a:xfrm>
          <a:prstGeom prst="rect">
            <a:avLst/>
          </a:prstGeom>
        </p:spPr>
        <p:txBody>
          <a:bodyPr wrap="none">
            <a:spAutoFit/>
          </a:bodyPr>
          <a:lstStyle/>
          <a:p>
            <a:r>
              <a:rPr lang="en-US" b="1" dirty="0"/>
              <a:t>Lecture </a:t>
            </a:r>
            <a:r>
              <a:rPr lang="en-US" b="1" dirty="0" smtClean="0"/>
              <a:t>8</a:t>
            </a:r>
            <a:endParaRPr lang="en-GB" dirty="0"/>
          </a:p>
        </p:txBody>
      </p:sp>
      <p:sp>
        <p:nvSpPr>
          <p:cNvPr id="6" name="TextBox 6"/>
          <p:cNvSpPr txBox="1">
            <a:spLocks noChangeArrowheads="1"/>
          </p:cNvSpPr>
          <p:nvPr/>
        </p:nvSpPr>
        <p:spPr bwMode="auto">
          <a:xfrm>
            <a:off x="3120371" y="4411400"/>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Tree>
    <p:extLst>
      <p:ext uri="{BB962C8B-B14F-4D97-AF65-F5344CB8AC3E}">
        <p14:creationId xmlns:p14="http://schemas.microsoft.com/office/powerpoint/2010/main" val="947183286"/>
      </p:ext>
    </p:extLst>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778187" y="449344"/>
            <a:ext cx="8145462" cy="838200"/>
          </a:xfrm>
        </p:spPr>
        <p:txBody>
          <a:bodyPr/>
          <a:lstStyle/>
          <a:p>
            <a:pPr algn="ctr" eaLnBrk="1" hangingPunct="1"/>
            <a:r>
              <a:rPr lang="en-US" dirty="0" smtClean="0"/>
              <a:t>Objectives</a:t>
            </a:r>
            <a:endParaRPr lang="en-US" dirty="0" smtClean="0"/>
          </a:p>
        </p:txBody>
      </p:sp>
      <p:sp>
        <p:nvSpPr>
          <p:cNvPr id="4099" name="Rectangle 34"/>
          <p:cNvSpPr>
            <a:spLocks noGrp="1" noChangeArrowheads="1"/>
          </p:cNvSpPr>
          <p:nvPr>
            <p:ph type="body" idx="4294967295"/>
          </p:nvPr>
        </p:nvSpPr>
        <p:spPr>
          <a:xfrm>
            <a:off x="580223" y="1480009"/>
            <a:ext cx="7940675" cy="3883844"/>
          </a:xfrm>
        </p:spPr>
        <p:txBody>
          <a:bodyPr/>
          <a:lstStyle/>
          <a:p>
            <a:pPr marL="0" indent="0">
              <a:spcBef>
                <a:spcPts val="600"/>
              </a:spcBef>
              <a:buNone/>
            </a:pPr>
            <a:r>
              <a:rPr lang="en-US" dirty="0"/>
              <a:t>	</a:t>
            </a:r>
            <a:r>
              <a:rPr lang="en-US" dirty="0" smtClean="0"/>
              <a:t>Cybersecurity Domains</a:t>
            </a:r>
          </a:p>
          <a:p>
            <a:pPr marL="800100" lvl="3" indent="0">
              <a:spcBef>
                <a:spcPts val="600"/>
              </a:spcBef>
            </a:pPr>
            <a:r>
              <a:rPr lang="en-US" sz="1800" dirty="0" smtClean="0"/>
              <a:t>Describe </a:t>
            </a:r>
            <a:r>
              <a:rPr lang="en-US" sz="1800" dirty="0"/>
              <a:t>resources available to students interested in pursuing a career in cybersecurity.</a:t>
            </a:r>
          </a:p>
          <a:p>
            <a:pPr marL="0" indent="0">
              <a:spcBef>
                <a:spcPts val="600"/>
              </a:spcBef>
              <a:buNone/>
            </a:pPr>
            <a:r>
              <a:rPr lang="en-US" dirty="0"/>
              <a:t>	</a:t>
            </a:r>
            <a:r>
              <a:rPr lang="en-US" dirty="0" smtClean="0"/>
              <a:t>Understanding the Oath of Membership	</a:t>
            </a:r>
          </a:p>
          <a:p>
            <a:pPr marL="0" indent="0">
              <a:spcBef>
                <a:spcPts val="600"/>
              </a:spcBef>
              <a:buNone/>
            </a:pPr>
            <a:r>
              <a:rPr lang="en-US" dirty="0"/>
              <a:t>	</a:t>
            </a:r>
            <a:r>
              <a:rPr lang="en-US" sz="1800" dirty="0"/>
              <a:t>Explain how ethics provide guidance</a:t>
            </a:r>
            <a:r>
              <a:rPr lang="en-US" sz="1800" dirty="0" smtClean="0"/>
              <a:t>.</a:t>
            </a:r>
          </a:p>
          <a:p>
            <a:pPr marL="0" indent="0">
              <a:spcBef>
                <a:spcPts val="600"/>
              </a:spcBef>
              <a:buNone/>
            </a:pPr>
            <a:r>
              <a:rPr lang="en-US" dirty="0"/>
              <a:t>	</a:t>
            </a:r>
            <a:r>
              <a:rPr lang="en-US" dirty="0" smtClean="0"/>
              <a:t>Next Step</a:t>
            </a:r>
          </a:p>
          <a:p>
            <a:pPr marL="857250" lvl="3" indent="0">
              <a:spcBef>
                <a:spcPts val="600"/>
              </a:spcBef>
            </a:pPr>
            <a:r>
              <a:rPr lang="en-US" sz="1800" dirty="0" smtClean="0"/>
              <a:t>Explain </a:t>
            </a:r>
            <a:r>
              <a:rPr lang="en-US" sz="1800" dirty="0"/>
              <a:t>how to take the next step to become a cybersecurity </a:t>
            </a:r>
            <a:r>
              <a:rPr lang="en-US" sz="1800" dirty="0" smtClean="0"/>
              <a:t>professional.</a:t>
            </a:r>
            <a:endParaRPr lang="en-US" sz="1800" dirty="0"/>
          </a:p>
          <a:p>
            <a:pPr marL="857250" lvl="3" indent="0">
              <a:spcBef>
                <a:spcPts val="600"/>
              </a:spcBef>
            </a:pPr>
            <a:endParaRPr lang="en-US" sz="1800" dirty="0"/>
          </a:p>
          <a:p>
            <a:pPr marL="0" indent="0">
              <a:spcBef>
                <a:spcPts val="600"/>
              </a:spcBef>
              <a:buNone/>
            </a:pPr>
            <a:endParaRPr lang="en-CA" sz="1200" dirty="0"/>
          </a:p>
        </p:txBody>
      </p:sp>
    </p:spTree>
    <p:extLst>
      <p:ext uri="{BB962C8B-B14F-4D97-AF65-F5344CB8AC3E}">
        <p14:creationId xmlns:p14="http://schemas.microsoft.com/office/powerpoint/2010/main" val="1065710895"/>
      </p:ext>
    </p:extLst>
  </p:cSld>
  <p:clrMapOvr>
    <a:masterClrMapping/>
  </p:clrMapOvr>
  <p:transition>
    <p:wipe dir="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466111" y="0"/>
            <a:ext cx="8772157" cy="707010"/>
          </a:xfrm>
        </p:spPr>
        <p:txBody>
          <a:bodyPr/>
          <a:lstStyle/>
          <a:p>
            <a:pPr algn="ctr" eaLnBrk="1" hangingPunct="1"/>
            <a:r>
              <a:rPr lang="en-US" sz="1800" dirty="0"/>
              <a:t>Cybersecurity Domains</a:t>
            </a:r>
            <a:r>
              <a:rPr lang="en-US" dirty="0" smtClean="0"/>
              <a:t/>
            </a:r>
            <a:br>
              <a:rPr lang="en-US" dirty="0" smtClean="0"/>
            </a:br>
            <a:r>
              <a:rPr lang="en-US" dirty="0" smtClean="0">
                <a:latin typeface="Arial" charset="0"/>
              </a:rPr>
              <a:t>User Domain</a:t>
            </a:r>
            <a:endParaRPr lang="en-US" sz="4800" dirty="0">
              <a:latin typeface="Arial" charset="0"/>
            </a:endParaRPr>
          </a:p>
        </p:txBody>
      </p:sp>
      <p:sp>
        <p:nvSpPr>
          <p:cNvPr id="2" name="Content Placeholder 1"/>
          <p:cNvSpPr>
            <a:spLocks noGrp="1"/>
          </p:cNvSpPr>
          <p:nvPr>
            <p:ph idx="1"/>
          </p:nvPr>
        </p:nvSpPr>
        <p:spPr>
          <a:xfrm>
            <a:off x="570940" y="845156"/>
            <a:ext cx="8292907" cy="4786870"/>
          </a:xfrm>
        </p:spPr>
        <p:txBody>
          <a:bodyPr/>
          <a:lstStyle/>
          <a:p>
            <a:pPr marL="0" indent="0" algn="just">
              <a:buNone/>
            </a:pPr>
            <a:r>
              <a:rPr lang="en-US" sz="1800" b="1" dirty="0"/>
              <a:t>Common User Threats and Vulnerabilities</a:t>
            </a:r>
          </a:p>
          <a:p>
            <a:pPr algn="just">
              <a:spcBef>
                <a:spcPts val="600"/>
              </a:spcBef>
            </a:pPr>
            <a:r>
              <a:rPr lang="en-US" sz="1800" dirty="0" smtClean="0"/>
              <a:t>The </a:t>
            </a:r>
            <a:r>
              <a:rPr lang="en-US" sz="1800" dirty="0"/>
              <a:t>User Domain includes the users who access the organization’s information system. </a:t>
            </a:r>
            <a:endParaRPr lang="en-US" sz="1800" dirty="0" smtClean="0"/>
          </a:p>
          <a:p>
            <a:pPr algn="just">
              <a:spcBef>
                <a:spcPts val="600"/>
              </a:spcBef>
            </a:pPr>
            <a:r>
              <a:rPr lang="en-US" sz="1800" dirty="0" smtClean="0"/>
              <a:t>Users </a:t>
            </a:r>
            <a:r>
              <a:rPr lang="en-US" sz="1800" dirty="0"/>
              <a:t>can be employees, customers, business contractors and other individuals that need access to data. </a:t>
            </a:r>
            <a:endParaRPr lang="en-US" sz="1800" dirty="0" smtClean="0"/>
          </a:p>
          <a:p>
            <a:pPr algn="just">
              <a:spcBef>
                <a:spcPts val="600"/>
              </a:spcBef>
            </a:pPr>
            <a:r>
              <a:rPr lang="en-US" sz="1800" dirty="0" smtClean="0"/>
              <a:t>Users </a:t>
            </a:r>
            <a:r>
              <a:rPr lang="en-US" sz="1800" dirty="0"/>
              <a:t>are often the weakest link in the information security systems and pose a significant threat to the confidentiality, integrity, and availability of the organization’s data</a:t>
            </a:r>
            <a:r>
              <a:rPr lang="en-US" sz="1800" dirty="0" smtClean="0"/>
              <a:t>.</a:t>
            </a:r>
          </a:p>
          <a:p>
            <a:pPr marL="0" indent="0" algn="just">
              <a:buNone/>
            </a:pPr>
            <a:r>
              <a:rPr lang="en-US" sz="1800" b="1" dirty="0"/>
              <a:t>Managing User Threats</a:t>
            </a:r>
          </a:p>
          <a:p>
            <a:pPr algn="just">
              <a:spcBef>
                <a:spcPts val="600"/>
              </a:spcBef>
            </a:pPr>
            <a:r>
              <a:rPr lang="en-US" sz="1800" dirty="0"/>
              <a:t>Conduct security awareness training </a:t>
            </a:r>
            <a:r>
              <a:rPr lang="en-US" sz="1800" dirty="0" smtClean="0"/>
              <a:t>and user education.</a:t>
            </a:r>
          </a:p>
          <a:p>
            <a:pPr algn="just">
              <a:spcBef>
                <a:spcPts val="600"/>
              </a:spcBef>
            </a:pPr>
            <a:r>
              <a:rPr lang="en-US" sz="1800" dirty="0" smtClean="0"/>
              <a:t>Enable and automate content </a:t>
            </a:r>
            <a:r>
              <a:rPr lang="en-US" sz="1800" dirty="0"/>
              <a:t>filtering and antivirus </a:t>
            </a:r>
            <a:r>
              <a:rPr lang="en-US" sz="1800" dirty="0" smtClean="0"/>
              <a:t>scanning.</a:t>
            </a:r>
          </a:p>
          <a:p>
            <a:pPr algn="just">
              <a:spcBef>
                <a:spcPts val="600"/>
              </a:spcBef>
            </a:pPr>
            <a:r>
              <a:rPr lang="en-US" sz="1800" dirty="0"/>
              <a:t>Disable internal CD drives and USB ports.</a:t>
            </a:r>
          </a:p>
          <a:p>
            <a:pPr algn="just"/>
            <a:r>
              <a:rPr lang="en-US" sz="1800" dirty="0" smtClean="0"/>
              <a:t>Minimize permissions, </a:t>
            </a:r>
            <a:r>
              <a:rPr lang="en-US" sz="1800" dirty="0"/>
              <a:t>r</a:t>
            </a:r>
            <a:r>
              <a:rPr lang="en-US" sz="1800" dirty="0" smtClean="0"/>
              <a:t>estrict access, </a:t>
            </a:r>
            <a:r>
              <a:rPr lang="en-US" sz="1800" dirty="0"/>
              <a:t>t</a:t>
            </a:r>
            <a:r>
              <a:rPr lang="en-US" sz="1800" dirty="0" smtClean="0"/>
              <a:t>rack </a:t>
            </a:r>
            <a:r>
              <a:rPr lang="en-US" sz="1800" dirty="0"/>
              <a:t>and monitor </a:t>
            </a:r>
            <a:r>
              <a:rPr lang="en-US" sz="1800" dirty="0" smtClean="0"/>
              <a:t>users and </a:t>
            </a:r>
            <a:r>
              <a:rPr lang="en-US" sz="1800" dirty="0"/>
              <a:t>e</a:t>
            </a:r>
            <a:r>
              <a:rPr lang="en-US" sz="1800" dirty="0" smtClean="0"/>
              <a:t>nable </a:t>
            </a:r>
            <a:r>
              <a:rPr lang="en-US" sz="1800" dirty="0"/>
              <a:t>intrusion </a:t>
            </a:r>
            <a:r>
              <a:rPr lang="en-US" sz="1800" dirty="0" smtClean="0"/>
              <a:t>detection.</a:t>
            </a:r>
          </a:p>
          <a:p>
            <a:pPr algn="just"/>
            <a:endParaRPr lang="en-US" sz="1800" dirty="0"/>
          </a:p>
        </p:txBody>
      </p:sp>
    </p:spTree>
    <p:extLst>
      <p:ext uri="{BB962C8B-B14F-4D97-AF65-F5344CB8AC3E}">
        <p14:creationId xmlns:p14="http://schemas.microsoft.com/office/powerpoint/2010/main" val="153416890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838200"/>
          </a:xfrm>
        </p:spPr>
        <p:txBody>
          <a:bodyPr/>
          <a:lstStyle/>
          <a:p>
            <a:pPr algn="ctr" eaLnBrk="1" hangingPunct="1"/>
            <a:r>
              <a:rPr lang="en-US" sz="1800" dirty="0"/>
              <a:t>Cybersecurity Domains</a:t>
            </a:r>
            <a:r>
              <a:rPr lang="en-US" dirty="0" smtClean="0"/>
              <a:t/>
            </a:r>
            <a:br>
              <a:rPr lang="en-US" dirty="0" smtClean="0"/>
            </a:br>
            <a:r>
              <a:rPr lang="en-US" dirty="0" smtClean="0"/>
              <a:t>Device Domain</a:t>
            </a:r>
            <a:endParaRPr lang="en-US" sz="4800" dirty="0">
              <a:latin typeface="Arial" charset="0"/>
            </a:endParaRPr>
          </a:p>
        </p:txBody>
      </p:sp>
      <p:sp>
        <p:nvSpPr>
          <p:cNvPr id="2" name="Content Placeholder 1"/>
          <p:cNvSpPr>
            <a:spLocks noGrp="1"/>
          </p:cNvSpPr>
          <p:nvPr>
            <p:ph idx="1"/>
          </p:nvPr>
        </p:nvSpPr>
        <p:spPr>
          <a:xfrm>
            <a:off x="371843" y="845951"/>
            <a:ext cx="8387966" cy="4651748"/>
          </a:xfrm>
        </p:spPr>
        <p:txBody>
          <a:bodyPr/>
          <a:lstStyle/>
          <a:p>
            <a:pPr marL="0" indent="0">
              <a:spcBef>
                <a:spcPts val="600"/>
              </a:spcBef>
              <a:buNone/>
            </a:pPr>
            <a:r>
              <a:rPr lang="en-US" sz="1800" b="1" dirty="0"/>
              <a:t>Common Threats to Devices</a:t>
            </a:r>
          </a:p>
          <a:p>
            <a:pPr>
              <a:spcBef>
                <a:spcPts val="600"/>
              </a:spcBef>
            </a:pPr>
            <a:r>
              <a:rPr lang="en-US" sz="1800" dirty="0" smtClean="0"/>
              <a:t>Unattended workstations, user downloads, unpatched </a:t>
            </a:r>
            <a:r>
              <a:rPr lang="en-US" sz="1800" dirty="0"/>
              <a:t>software </a:t>
            </a:r>
            <a:endParaRPr lang="en-US" sz="1800" dirty="0" smtClean="0"/>
          </a:p>
          <a:p>
            <a:pPr algn="just">
              <a:spcBef>
                <a:spcPts val="600"/>
              </a:spcBef>
            </a:pPr>
            <a:r>
              <a:rPr lang="en-US" sz="1800" dirty="0" smtClean="0"/>
              <a:t>Malware, use of unauthorized media, and violations of the acceptable use policy.</a:t>
            </a:r>
            <a:endParaRPr lang="en-US" sz="1800" dirty="0"/>
          </a:p>
          <a:p>
            <a:pPr marL="0" indent="0">
              <a:buNone/>
            </a:pPr>
            <a:endParaRPr lang="en-US" sz="1800" dirty="0"/>
          </a:p>
        </p:txBody>
      </p:sp>
      <p:pic>
        <p:nvPicPr>
          <p:cNvPr id="3" name="Picture 2"/>
          <p:cNvPicPr>
            <a:picLocks noChangeAspect="1"/>
          </p:cNvPicPr>
          <p:nvPr/>
        </p:nvPicPr>
        <p:blipFill>
          <a:blip r:embed="rId3"/>
          <a:stretch>
            <a:fillRect/>
          </a:stretch>
        </p:blipFill>
        <p:spPr>
          <a:xfrm>
            <a:off x="438346" y="2323413"/>
            <a:ext cx="8039100" cy="3019425"/>
          </a:xfrm>
          <a:prstGeom prst="rect">
            <a:avLst/>
          </a:prstGeom>
        </p:spPr>
      </p:pic>
    </p:spTree>
    <p:extLst>
      <p:ext uri="{BB962C8B-B14F-4D97-AF65-F5344CB8AC3E}">
        <p14:creationId xmlns:p14="http://schemas.microsoft.com/office/powerpoint/2010/main" val="210838808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458205" y="0"/>
            <a:ext cx="8772157" cy="838200"/>
          </a:xfrm>
        </p:spPr>
        <p:txBody>
          <a:bodyPr/>
          <a:lstStyle/>
          <a:p>
            <a:pPr algn="ctr" eaLnBrk="1" hangingPunct="1"/>
            <a:r>
              <a:rPr lang="en-US" sz="1800" dirty="0"/>
              <a:t>Cybersecurity Domains</a:t>
            </a:r>
            <a:r>
              <a:rPr lang="en-US" dirty="0" smtClean="0"/>
              <a:t/>
            </a:r>
            <a:br>
              <a:rPr lang="en-US" dirty="0" smtClean="0"/>
            </a:br>
            <a:r>
              <a:rPr lang="en-US" dirty="0" smtClean="0"/>
              <a:t>Local Area Network Domain</a:t>
            </a:r>
            <a:endParaRPr lang="en-US" sz="4800" dirty="0">
              <a:latin typeface="Arial" charset="0"/>
            </a:endParaRPr>
          </a:p>
        </p:txBody>
      </p:sp>
      <p:sp>
        <p:nvSpPr>
          <p:cNvPr id="2" name="Content Placeholder 1"/>
          <p:cNvSpPr>
            <a:spLocks noGrp="1"/>
          </p:cNvSpPr>
          <p:nvPr>
            <p:ph idx="1"/>
          </p:nvPr>
        </p:nvSpPr>
        <p:spPr>
          <a:xfrm>
            <a:off x="650300" y="823982"/>
            <a:ext cx="8387966" cy="1962150"/>
          </a:xfrm>
        </p:spPr>
        <p:txBody>
          <a:bodyPr/>
          <a:lstStyle/>
          <a:p>
            <a:pPr marL="0" indent="0" algn="just">
              <a:spcBef>
                <a:spcPts val="600"/>
              </a:spcBef>
              <a:buNone/>
            </a:pPr>
            <a:r>
              <a:rPr lang="en-US" sz="1800" b="1" dirty="0"/>
              <a:t>Common Threats to the LAN</a:t>
            </a:r>
          </a:p>
          <a:p>
            <a:pPr algn="just">
              <a:spcBef>
                <a:spcPts val="600"/>
              </a:spcBef>
            </a:pPr>
            <a:r>
              <a:rPr lang="en-US" sz="1800" dirty="0" smtClean="0"/>
              <a:t>Unauthorized </a:t>
            </a:r>
            <a:r>
              <a:rPr lang="en-US" sz="1800" dirty="0"/>
              <a:t>LAN </a:t>
            </a:r>
            <a:r>
              <a:rPr lang="en-US" sz="1800" dirty="0" smtClean="0"/>
              <a:t>access, unauthorized </a:t>
            </a:r>
            <a:r>
              <a:rPr lang="en-US" sz="1800" dirty="0"/>
              <a:t>access to systems, applications, wireless </a:t>
            </a:r>
            <a:r>
              <a:rPr lang="en-US" sz="1800" dirty="0" smtClean="0"/>
              <a:t>networks and </a:t>
            </a:r>
            <a:r>
              <a:rPr lang="en-US" sz="1800" dirty="0"/>
              <a:t>data</a:t>
            </a:r>
          </a:p>
          <a:p>
            <a:pPr algn="just">
              <a:spcBef>
                <a:spcPts val="600"/>
              </a:spcBef>
            </a:pPr>
            <a:r>
              <a:rPr lang="en-US" sz="1800" dirty="0"/>
              <a:t>Network operating system software </a:t>
            </a:r>
            <a:r>
              <a:rPr lang="en-US" sz="1800" dirty="0" smtClean="0"/>
              <a:t>vulnerabilities, misconfigurations and failure to perform updates</a:t>
            </a:r>
            <a:endParaRPr lang="en-US" sz="1800" dirty="0"/>
          </a:p>
          <a:p>
            <a:pPr algn="just">
              <a:spcBef>
                <a:spcPts val="600"/>
              </a:spcBef>
            </a:pPr>
            <a:r>
              <a:rPr lang="en-US" sz="1800" dirty="0" smtClean="0"/>
              <a:t>Unauthorized </a:t>
            </a:r>
            <a:r>
              <a:rPr lang="en-US" sz="1800" dirty="0"/>
              <a:t>network probing and port scanning</a:t>
            </a:r>
          </a:p>
          <a:p>
            <a:pPr marL="0" indent="0" algn="just">
              <a:buNone/>
            </a:pPr>
            <a:endParaRPr lang="en-US" sz="1800" dirty="0"/>
          </a:p>
        </p:txBody>
      </p:sp>
      <p:pic>
        <p:nvPicPr>
          <p:cNvPr id="3" name="Picture 2"/>
          <p:cNvPicPr>
            <a:picLocks noChangeAspect="1"/>
          </p:cNvPicPr>
          <p:nvPr/>
        </p:nvPicPr>
        <p:blipFill>
          <a:blip r:embed="rId3"/>
          <a:stretch>
            <a:fillRect/>
          </a:stretch>
        </p:blipFill>
        <p:spPr>
          <a:xfrm>
            <a:off x="1093509" y="2786132"/>
            <a:ext cx="6674177" cy="3139539"/>
          </a:xfrm>
          <a:prstGeom prst="rect">
            <a:avLst/>
          </a:prstGeom>
        </p:spPr>
      </p:pic>
    </p:spTree>
    <p:extLst>
      <p:ext uri="{BB962C8B-B14F-4D97-AF65-F5344CB8AC3E}">
        <p14:creationId xmlns:p14="http://schemas.microsoft.com/office/powerpoint/2010/main" val="1411721786"/>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695326" y="0"/>
            <a:ext cx="8363834" cy="838200"/>
          </a:xfrm>
        </p:spPr>
        <p:txBody>
          <a:bodyPr/>
          <a:lstStyle/>
          <a:p>
            <a:pPr algn="ctr" eaLnBrk="1" hangingPunct="1"/>
            <a:r>
              <a:rPr lang="en-US" sz="1800" dirty="0"/>
              <a:t>Cybersecurity Domains</a:t>
            </a:r>
            <a:r>
              <a:rPr lang="en-US" dirty="0" smtClean="0"/>
              <a:t/>
            </a:r>
            <a:br>
              <a:rPr lang="en-US" dirty="0" smtClean="0"/>
            </a:br>
            <a:r>
              <a:rPr lang="en-US" dirty="0" smtClean="0"/>
              <a:t>Private Cloud (WAN) Domain</a:t>
            </a:r>
            <a:endParaRPr lang="en-US" sz="4800" dirty="0">
              <a:latin typeface="Arial" charset="0"/>
            </a:endParaRPr>
          </a:p>
        </p:txBody>
      </p:sp>
      <p:sp>
        <p:nvSpPr>
          <p:cNvPr id="2" name="Content Placeholder 1"/>
          <p:cNvSpPr>
            <a:spLocks noGrp="1"/>
          </p:cNvSpPr>
          <p:nvPr>
            <p:ph idx="1"/>
          </p:nvPr>
        </p:nvSpPr>
        <p:spPr>
          <a:xfrm>
            <a:off x="458206" y="838200"/>
            <a:ext cx="8387966" cy="1981200"/>
          </a:xfrm>
        </p:spPr>
        <p:txBody>
          <a:bodyPr/>
          <a:lstStyle/>
          <a:p>
            <a:pPr marL="0" indent="0" algn="just">
              <a:spcBef>
                <a:spcPts val="600"/>
              </a:spcBef>
              <a:buNone/>
            </a:pPr>
            <a:r>
              <a:rPr lang="en-US" sz="1800" b="1" dirty="0"/>
              <a:t>Common Threats to the Private </a:t>
            </a:r>
            <a:r>
              <a:rPr lang="en-US" sz="1800" b="1" dirty="0" smtClean="0"/>
              <a:t>Cloud:</a:t>
            </a:r>
            <a:endParaRPr lang="en-US" sz="1800" b="1" dirty="0"/>
          </a:p>
          <a:p>
            <a:pPr algn="just">
              <a:spcBef>
                <a:spcPts val="600"/>
              </a:spcBef>
            </a:pPr>
            <a:r>
              <a:rPr lang="en-US" sz="1800" dirty="0" smtClean="0"/>
              <a:t>Unauthorized </a:t>
            </a:r>
            <a:r>
              <a:rPr lang="en-US" sz="1800" dirty="0"/>
              <a:t>network </a:t>
            </a:r>
            <a:r>
              <a:rPr lang="en-US" sz="1800" dirty="0" smtClean="0"/>
              <a:t>probing, port scanning and access </a:t>
            </a:r>
            <a:r>
              <a:rPr lang="en-US" sz="1800" dirty="0"/>
              <a:t>to </a:t>
            </a:r>
            <a:r>
              <a:rPr lang="en-US" sz="1800" dirty="0" smtClean="0"/>
              <a:t>resources.</a:t>
            </a:r>
            <a:endParaRPr lang="en-US" sz="1800" dirty="0"/>
          </a:p>
          <a:p>
            <a:pPr algn="just">
              <a:spcBef>
                <a:spcPts val="600"/>
              </a:spcBef>
            </a:pPr>
            <a:r>
              <a:rPr lang="en-US" sz="1800" dirty="0"/>
              <a:t>Router, firewall, or network device operating system software </a:t>
            </a:r>
            <a:r>
              <a:rPr lang="en-US" sz="1800" dirty="0" smtClean="0"/>
              <a:t>vulnerability and misconfiguration.</a:t>
            </a:r>
            <a:endParaRPr lang="en-US" sz="1800" dirty="0"/>
          </a:p>
          <a:p>
            <a:pPr algn="just">
              <a:spcBef>
                <a:spcPts val="600"/>
              </a:spcBef>
            </a:pPr>
            <a:r>
              <a:rPr lang="en-US" sz="1800" dirty="0"/>
              <a:t>Remote users accessing the organization’s infrastructure and downloading sensitive </a:t>
            </a:r>
            <a:r>
              <a:rPr lang="en-US" sz="1800" dirty="0" smtClean="0"/>
              <a:t>data.</a:t>
            </a:r>
            <a:endParaRPr lang="en-US" sz="1800" dirty="0"/>
          </a:p>
          <a:p>
            <a:pPr marL="0" indent="0" algn="just">
              <a:buNone/>
            </a:pPr>
            <a:endParaRPr lang="en-US" sz="1800" dirty="0"/>
          </a:p>
        </p:txBody>
      </p:sp>
      <p:pic>
        <p:nvPicPr>
          <p:cNvPr id="3" name="Picture 2"/>
          <p:cNvPicPr>
            <a:picLocks noChangeAspect="1"/>
          </p:cNvPicPr>
          <p:nvPr/>
        </p:nvPicPr>
        <p:blipFill>
          <a:blip r:embed="rId3"/>
          <a:stretch>
            <a:fillRect/>
          </a:stretch>
        </p:blipFill>
        <p:spPr>
          <a:xfrm>
            <a:off x="695325" y="2838730"/>
            <a:ext cx="7600950" cy="2362200"/>
          </a:xfrm>
          <a:prstGeom prst="rect">
            <a:avLst/>
          </a:prstGeom>
        </p:spPr>
      </p:pic>
    </p:spTree>
    <p:extLst>
      <p:ext uri="{BB962C8B-B14F-4D97-AF65-F5344CB8AC3E}">
        <p14:creationId xmlns:p14="http://schemas.microsoft.com/office/powerpoint/2010/main" val="629247174"/>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08359" y="0"/>
            <a:ext cx="8772157" cy="735291"/>
          </a:xfrm>
        </p:spPr>
        <p:txBody>
          <a:bodyPr/>
          <a:lstStyle/>
          <a:p>
            <a:pPr algn="ctr" eaLnBrk="1" hangingPunct="1"/>
            <a:r>
              <a:rPr lang="en-US" sz="1800" dirty="0"/>
              <a:t>Cybersecurity Domains</a:t>
            </a:r>
            <a:r>
              <a:rPr lang="en-US" dirty="0" smtClean="0"/>
              <a:t/>
            </a:r>
            <a:br>
              <a:rPr lang="en-US" dirty="0" smtClean="0"/>
            </a:br>
            <a:r>
              <a:rPr lang="en-US" dirty="0" smtClean="0"/>
              <a:t>Public Cloud Domain</a:t>
            </a:r>
            <a:endParaRPr lang="en-US" sz="4800" dirty="0">
              <a:latin typeface="Arial" charset="0"/>
            </a:endParaRPr>
          </a:p>
        </p:txBody>
      </p:sp>
      <p:sp>
        <p:nvSpPr>
          <p:cNvPr id="2" name="Content Placeholder 1"/>
          <p:cNvSpPr>
            <a:spLocks noGrp="1"/>
          </p:cNvSpPr>
          <p:nvPr>
            <p:ph idx="1"/>
          </p:nvPr>
        </p:nvSpPr>
        <p:spPr>
          <a:xfrm>
            <a:off x="692550" y="735291"/>
            <a:ext cx="8387966" cy="1987819"/>
          </a:xfrm>
        </p:spPr>
        <p:txBody>
          <a:bodyPr/>
          <a:lstStyle/>
          <a:p>
            <a:pPr marL="0" indent="0" algn="just">
              <a:spcBef>
                <a:spcPts val="600"/>
              </a:spcBef>
              <a:buNone/>
            </a:pPr>
            <a:r>
              <a:rPr lang="en-US" sz="1800" b="1" dirty="0"/>
              <a:t>Common Threats to the Public </a:t>
            </a:r>
            <a:r>
              <a:rPr lang="en-US" sz="1800" b="1" dirty="0" smtClean="0"/>
              <a:t>Cloud:</a:t>
            </a:r>
            <a:endParaRPr lang="en-US" sz="1800" b="1" dirty="0"/>
          </a:p>
          <a:p>
            <a:pPr algn="just">
              <a:spcBef>
                <a:spcPts val="600"/>
              </a:spcBef>
            </a:pPr>
            <a:r>
              <a:rPr lang="en-US" sz="1800" dirty="0" smtClean="0"/>
              <a:t>Data breaches, loss </a:t>
            </a:r>
            <a:r>
              <a:rPr lang="en-US" sz="1800" dirty="0"/>
              <a:t>or theft of intellectual </a:t>
            </a:r>
            <a:r>
              <a:rPr lang="en-US" sz="1800" dirty="0" smtClean="0"/>
              <a:t>property and compromised credentials.</a:t>
            </a:r>
            <a:endParaRPr lang="en-US" sz="1800" dirty="0"/>
          </a:p>
          <a:p>
            <a:pPr algn="just">
              <a:spcBef>
                <a:spcPts val="600"/>
              </a:spcBef>
            </a:pPr>
            <a:r>
              <a:rPr lang="en-US" sz="1800" dirty="0"/>
              <a:t>Federated identity repositories are a high-value </a:t>
            </a:r>
            <a:r>
              <a:rPr lang="en-US" sz="1800" dirty="0" smtClean="0"/>
              <a:t>target.</a:t>
            </a:r>
            <a:endParaRPr lang="en-US" sz="1800" dirty="0"/>
          </a:p>
          <a:p>
            <a:pPr algn="just">
              <a:spcBef>
                <a:spcPts val="600"/>
              </a:spcBef>
            </a:pPr>
            <a:r>
              <a:rPr lang="en-US" sz="1800" dirty="0"/>
              <a:t>Account </a:t>
            </a:r>
            <a:r>
              <a:rPr lang="en-US" sz="1800" dirty="0" smtClean="0"/>
              <a:t>hijacking, social </a:t>
            </a:r>
            <a:r>
              <a:rPr lang="en-US" sz="1800" dirty="0"/>
              <a:t>engineering </a:t>
            </a:r>
            <a:r>
              <a:rPr lang="en-US" sz="1800" dirty="0" smtClean="0"/>
              <a:t>attacks and lack </a:t>
            </a:r>
            <a:r>
              <a:rPr lang="en-US" sz="1800" dirty="0"/>
              <a:t>of understanding on the part of the </a:t>
            </a:r>
            <a:r>
              <a:rPr lang="en-US" sz="1800" dirty="0" smtClean="0"/>
              <a:t>organization.</a:t>
            </a:r>
            <a:endParaRPr lang="en-US" sz="1800" dirty="0"/>
          </a:p>
          <a:p>
            <a:pPr marL="0" indent="0" algn="just">
              <a:buNone/>
            </a:pPr>
            <a:endParaRPr lang="en-US" sz="1800" dirty="0"/>
          </a:p>
        </p:txBody>
      </p:sp>
      <p:pic>
        <p:nvPicPr>
          <p:cNvPr id="3" name="Picture 2"/>
          <p:cNvPicPr>
            <a:picLocks noChangeAspect="1"/>
          </p:cNvPicPr>
          <p:nvPr/>
        </p:nvPicPr>
        <p:blipFill>
          <a:blip r:embed="rId3"/>
          <a:stretch>
            <a:fillRect/>
          </a:stretch>
        </p:blipFill>
        <p:spPr>
          <a:xfrm>
            <a:off x="1159498" y="2612653"/>
            <a:ext cx="6693030" cy="3376018"/>
          </a:xfrm>
          <a:prstGeom prst="rect">
            <a:avLst/>
          </a:prstGeom>
        </p:spPr>
      </p:pic>
    </p:spTree>
    <p:extLst>
      <p:ext uri="{BB962C8B-B14F-4D97-AF65-F5344CB8AC3E}">
        <p14:creationId xmlns:p14="http://schemas.microsoft.com/office/powerpoint/2010/main" val="2791532837"/>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83255"/>
            <a:ext cx="8772157" cy="641023"/>
          </a:xfrm>
        </p:spPr>
        <p:txBody>
          <a:bodyPr/>
          <a:lstStyle/>
          <a:p>
            <a:pPr algn="ctr" eaLnBrk="1" hangingPunct="1"/>
            <a:r>
              <a:rPr lang="en-US" sz="1800" dirty="0"/>
              <a:t>Cybersecurity Domains</a:t>
            </a:r>
            <a:r>
              <a:rPr lang="en-US" dirty="0" smtClean="0"/>
              <a:t/>
            </a:r>
            <a:br>
              <a:rPr lang="en-US" dirty="0" smtClean="0"/>
            </a:br>
            <a:r>
              <a:rPr lang="en-US" dirty="0" smtClean="0"/>
              <a:t>Physical Facilities Domain</a:t>
            </a:r>
            <a:endParaRPr lang="en-US" sz="4800" dirty="0">
              <a:latin typeface="Arial" charset="0"/>
            </a:endParaRPr>
          </a:p>
        </p:txBody>
      </p:sp>
      <p:sp>
        <p:nvSpPr>
          <p:cNvPr id="2" name="Content Placeholder 1"/>
          <p:cNvSpPr>
            <a:spLocks noGrp="1"/>
          </p:cNvSpPr>
          <p:nvPr>
            <p:ph idx="1"/>
          </p:nvPr>
        </p:nvSpPr>
        <p:spPr>
          <a:xfrm>
            <a:off x="756034" y="724278"/>
            <a:ext cx="8387966" cy="2079998"/>
          </a:xfrm>
        </p:spPr>
        <p:txBody>
          <a:bodyPr/>
          <a:lstStyle/>
          <a:p>
            <a:pPr marL="0" indent="0">
              <a:spcBef>
                <a:spcPts val="600"/>
              </a:spcBef>
              <a:buNone/>
            </a:pPr>
            <a:r>
              <a:rPr lang="en-US" sz="1800" b="1" dirty="0"/>
              <a:t>Common Threats to Physical </a:t>
            </a:r>
            <a:r>
              <a:rPr lang="en-US" sz="1800" b="1" dirty="0" smtClean="0"/>
              <a:t>Facilities:</a:t>
            </a:r>
            <a:endParaRPr lang="en-US" sz="1800" b="1" dirty="0"/>
          </a:p>
          <a:p>
            <a:pPr>
              <a:spcBef>
                <a:spcPts val="600"/>
              </a:spcBef>
            </a:pPr>
            <a:r>
              <a:rPr lang="en-US" sz="1800" dirty="0" smtClean="0"/>
              <a:t>Natural </a:t>
            </a:r>
            <a:r>
              <a:rPr lang="en-US" sz="1800" dirty="0"/>
              <a:t>threats including weather </a:t>
            </a:r>
            <a:r>
              <a:rPr lang="en-US" sz="1800" dirty="0" smtClean="0"/>
              <a:t>problems, </a:t>
            </a:r>
            <a:r>
              <a:rPr lang="en-US" sz="1800" dirty="0"/>
              <a:t>geological </a:t>
            </a:r>
            <a:r>
              <a:rPr lang="en-US" sz="1800" dirty="0" smtClean="0"/>
              <a:t>hazards, and power </a:t>
            </a:r>
            <a:r>
              <a:rPr lang="en-US" sz="1800" dirty="0"/>
              <a:t>interruptions</a:t>
            </a:r>
          </a:p>
          <a:p>
            <a:pPr>
              <a:spcBef>
                <a:spcPts val="600"/>
              </a:spcBef>
            </a:pPr>
            <a:r>
              <a:rPr lang="en-US" sz="1800" dirty="0" smtClean="0"/>
              <a:t>Unauthorized </a:t>
            </a:r>
            <a:r>
              <a:rPr lang="en-US" sz="1800" dirty="0"/>
              <a:t>access to the </a:t>
            </a:r>
            <a:r>
              <a:rPr lang="en-US" sz="1800" dirty="0" smtClean="0"/>
              <a:t>facilities, open lobbies, theft, unlocked </a:t>
            </a:r>
            <a:r>
              <a:rPr lang="en-US" sz="1800" dirty="0"/>
              <a:t>data </a:t>
            </a:r>
            <a:r>
              <a:rPr lang="en-US" sz="1800" dirty="0" smtClean="0"/>
              <a:t>center, lack </a:t>
            </a:r>
            <a:r>
              <a:rPr lang="en-US" sz="1800" dirty="0"/>
              <a:t>of </a:t>
            </a:r>
            <a:r>
              <a:rPr lang="en-US" sz="1800" dirty="0" smtClean="0"/>
              <a:t>surveillance</a:t>
            </a:r>
            <a:endParaRPr lang="en-US" sz="1800" dirty="0"/>
          </a:p>
          <a:p>
            <a:pPr>
              <a:spcBef>
                <a:spcPts val="600"/>
              </a:spcBef>
            </a:pPr>
            <a:r>
              <a:rPr lang="en-US" sz="1800" dirty="0" smtClean="0"/>
              <a:t>Social engineering, breach </a:t>
            </a:r>
            <a:r>
              <a:rPr lang="en-US" sz="1800" dirty="0"/>
              <a:t>of electronic perimeter defenses</a:t>
            </a:r>
          </a:p>
          <a:p>
            <a:pPr marL="0" indent="0">
              <a:spcBef>
                <a:spcPts val="600"/>
              </a:spcBef>
              <a:buNone/>
            </a:pPr>
            <a:endParaRPr lang="en-US" sz="1800" dirty="0"/>
          </a:p>
        </p:txBody>
      </p:sp>
      <p:pic>
        <p:nvPicPr>
          <p:cNvPr id="3" name="Picture 2"/>
          <p:cNvPicPr>
            <a:picLocks noChangeAspect="1"/>
          </p:cNvPicPr>
          <p:nvPr/>
        </p:nvPicPr>
        <p:blipFill>
          <a:blip r:embed="rId3"/>
          <a:stretch>
            <a:fillRect/>
          </a:stretch>
        </p:blipFill>
        <p:spPr>
          <a:xfrm>
            <a:off x="1027522" y="2653447"/>
            <a:ext cx="7324625" cy="3312100"/>
          </a:xfrm>
          <a:prstGeom prst="rect">
            <a:avLst/>
          </a:prstGeom>
        </p:spPr>
      </p:pic>
    </p:spTree>
    <p:extLst>
      <p:ext uri="{BB962C8B-B14F-4D97-AF65-F5344CB8AC3E}">
        <p14:creationId xmlns:p14="http://schemas.microsoft.com/office/powerpoint/2010/main" val="499946607"/>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9221"/>
            <a:ext cx="8772157" cy="838200"/>
          </a:xfrm>
        </p:spPr>
        <p:txBody>
          <a:bodyPr/>
          <a:lstStyle/>
          <a:p>
            <a:pPr algn="ctr" eaLnBrk="1" hangingPunct="1"/>
            <a:r>
              <a:rPr lang="en-US" sz="1800" dirty="0"/>
              <a:t>Cybersecurity Domains</a:t>
            </a:r>
            <a:r>
              <a:rPr lang="en-US" dirty="0" smtClean="0"/>
              <a:t/>
            </a:r>
            <a:br>
              <a:rPr lang="en-US" dirty="0" smtClean="0"/>
            </a:br>
            <a:r>
              <a:rPr lang="en-US" dirty="0" smtClean="0"/>
              <a:t>Application Domain</a:t>
            </a:r>
            <a:endParaRPr lang="en-US" sz="4800" dirty="0">
              <a:latin typeface="Arial" charset="0"/>
            </a:endParaRPr>
          </a:p>
        </p:txBody>
      </p:sp>
      <p:sp>
        <p:nvSpPr>
          <p:cNvPr id="2" name="Content Placeholder 1"/>
          <p:cNvSpPr>
            <a:spLocks noGrp="1"/>
          </p:cNvSpPr>
          <p:nvPr>
            <p:ph idx="1"/>
          </p:nvPr>
        </p:nvSpPr>
        <p:spPr>
          <a:xfrm>
            <a:off x="563938" y="877421"/>
            <a:ext cx="8387966" cy="1945341"/>
          </a:xfrm>
        </p:spPr>
        <p:txBody>
          <a:bodyPr/>
          <a:lstStyle/>
          <a:p>
            <a:pPr marL="0" indent="0" algn="just">
              <a:spcBef>
                <a:spcPts val="600"/>
              </a:spcBef>
              <a:buNone/>
            </a:pPr>
            <a:r>
              <a:rPr lang="en-US" sz="1800" b="1" dirty="0"/>
              <a:t>Common Threats to </a:t>
            </a:r>
            <a:r>
              <a:rPr lang="en-US" sz="1800" b="1" dirty="0" smtClean="0"/>
              <a:t>Applications:</a:t>
            </a:r>
            <a:endParaRPr lang="en-US" sz="1800" b="1" dirty="0"/>
          </a:p>
          <a:p>
            <a:pPr algn="just">
              <a:spcBef>
                <a:spcPts val="600"/>
              </a:spcBef>
            </a:pPr>
            <a:r>
              <a:rPr lang="en-US" sz="1800" dirty="0" smtClean="0"/>
              <a:t>Unauthorized </a:t>
            </a:r>
            <a:r>
              <a:rPr lang="en-US" sz="1800" dirty="0"/>
              <a:t>access to data centers, computer rooms, and wiring closets</a:t>
            </a:r>
          </a:p>
          <a:p>
            <a:pPr algn="just">
              <a:spcBef>
                <a:spcPts val="600"/>
              </a:spcBef>
            </a:pPr>
            <a:r>
              <a:rPr lang="en-US" sz="1800" dirty="0"/>
              <a:t>Server downtime for </a:t>
            </a:r>
            <a:r>
              <a:rPr lang="en-US" sz="1800" dirty="0" smtClean="0"/>
              <a:t>maintenance, IT </a:t>
            </a:r>
            <a:r>
              <a:rPr lang="en-US" sz="1800" dirty="0"/>
              <a:t>systems </a:t>
            </a:r>
            <a:r>
              <a:rPr lang="en-US" sz="1800" dirty="0" smtClean="0"/>
              <a:t>down for extended periods</a:t>
            </a:r>
            <a:endParaRPr lang="en-US" sz="1800" dirty="0"/>
          </a:p>
          <a:p>
            <a:pPr algn="just">
              <a:spcBef>
                <a:spcPts val="600"/>
              </a:spcBef>
            </a:pPr>
            <a:r>
              <a:rPr lang="en-US" sz="1800" dirty="0" smtClean="0"/>
              <a:t>Network </a:t>
            </a:r>
            <a:r>
              <a:rPr lang="en-US" sz="1800" dirty="0"/>
              <a:t>operating system software vulnerability</a:t>
            </a:r>
          </a:p>
          <a:p>
            <a:pPr algn="just">
              <a:spcBef>
                <a:spcPts val="600"/>
              </a:spcBef>
            </a:pPr>
            <a:r>
              <a:rPr lang="en-US" sz="1800" dirty="0"/>
              <a:t>Unauthorized access to </a:t>
            </a:r>
            <a:r>
              <a:rPr lang="en-US" sz="1800" dirty="0" smtClean="0"/>
              <a:t>systems</a:t>
            </a:r>
          </a:p>
          <a:p>
            <a:pPr algn="just">
              <a:spcBef>
                <a:spcPts val="600"/>
              </a:spcBef>
            </a:pPr>
            <a:r>
              <a:rPr lang="en-US" sz="1800" dirty="0" smtClean="0"/>
              <a:t>Data </a:t>
            </a:r>
            <a:r>
              <a:rPr lang="en-US" sz="1800" dirty="0"/>
              <a:t>loss</a:t>
            </a:r>
          </a:p>
          <a:p>
            <a:pPr marL="0" indent="0" algn="just">
              <a:spcBef>
                <a:spcPts val="600"/>
              </a:spcBef>
              <a:buNone/>
            </a:pPr>
            <a:endParaRPr lang="en-US" sz="1800" dirty="0"/>
          </a:p>
        </p:txBody>
      </p:sp>
      <p:pic>
        <p:nvPicPr>
          <p:cNvPr id="3" name="Picture 2"/>
          <p:cNvPicPr>
            <a:picLocks noChangeAspect="1"/>
          </p:cNvPicPr>
          <p:nvPr/>
        </p:nvPicPr>
        <p:blipFill>
          <a:blip r:embed="rId3"/>
          <a:stretch>
            <a:fillRect/>
          </a:stretch>
        </p:blipFill>
        <p:spPr>
          <a:xfrm>
            <a:off x="1174250" y="2948626"/>
            <a:ext cx="7167341" cy="3028950"/>
          </a:xfrm>
          <a:prstGeom prst="rect">
            <a:avLst/>
          </a:prstGeom>
        </p:spPr>
      </p:pic>
    </p:spTree>
    <p:extLst>
      <p:ext uri="{BB962C8B-B14F-4D97-AF65-F5344CB8AC3E}">
        <p14:creationId xmlns:p14="http://schemas.microsoft.com/office/powerpoint/2010/main" val="1538796854"/>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1"/>
            <a:ext cx="8772157" cy="754144"/>
          </a:xfrm>
        </p:spPr>
        <p:txBody>
          <a:bodyPr/>
          <a:lstStyle/>
          <a:p>
            <a:pPr algn="ctr"/>
            <a:r>
              <a:rPr lang="en-US" sz="1800" dirty="0"/>
              <a:t>Understanding the Oath of Membership</a:t>
            </a:r>
            <a:r>
              <a:rPr lang="en-US" sz="2800" b="0" dirty="0" smtClean="0"/>
              <a:t/>
            </a:r>
            <a:br>
              <a:rPr lang="en-US" sz="2800" b="0" dirty="0" smtClean="0"/>
            </a:br>
            <a:r>
              <a:rPr lang="en-US" sz="2800" b="0" dirty="0" smtClean="0"/>
              <a:t>Ethics and Guiding Principles</a:t>
            </a:r>
            <a:endParaRPr lang="en-US" sz="2800" b="0" dirty="0"/>
          </a:p>
        </p:txBody>
      </p:sp>
      <p:sp>
        <p:nvSpPr>
          <p:cNvPr id="2" name="Content Placeholder 1"/>
          <p:cNvSpPr>
            <a:spLocks noGrp="1"/>
          </p:cNvSpPr>
          <p:nvPr>
            <p:ph idx="1"/>
          </p:nvPr>
        </p:nvSpPr>
        <p:spPr>
          <a:xfrm>
            <a:off x="733792" y="1260847"/>
            <a:ext cx="8048257" cy="5303542"/>
          </a:xfrm>
        </p:spPr>
        <p:txBody>
          <a:bodyPr/>
          <a:lstStyle/>
          <a:p>
            <a:pPr marL="0" indent="0" algn="just">
              <a:buNone/>
            </a:pPr>
            <a:r>
              <a:rPr lang="en-US" sz="1800" b="1" dirty="0"/>
              <a:t>Ethics of a Cybersecurity Specialist</a:t>
            </a:r>
          </a:p>
          <a:p>
            <a:pPr marL="0" indent="0" algn="just">
              <a:buNone/>
            </a:pPr>
            <a:r>
              <a:rPr lang="en-US" sz="1800" dirty="0"/>
              <a:t>Ethics is the little voice in the background guiding a cybersecurity specialist as to what he should or should not do, regardless of whether it is legal. The organization entrusts the cybersecurity specialist with the most sensitive data and resources. The cybersecurity specialist needs to understand how the law and the organization’s interests help to guide ethical decisions.</a:t>
            </a:r>
          </a:p>
          <a:p>
            <a:pPr marL="0" indent="0" algn="just">
              <a:buNone/>
            </a:pPr>
            <a:r>
              <a:rPr lang="en-US" sz="1800" b="1" dirty="0"/>
              <a:t>Computer Ethics Institute</a:t>
            </a:r>
          </a:p>
          <a:p>
            <a:pPr marL="0" indent="0" algn="just">
              <a:buNone/>
            </a:pPr>
            <a:r>
              <a:rPr lang="en-US" sz="1800" dirty="0"/>
              <a:t>The Computer Ethics Institute is a resource for identifying, assessing, and responding to ethical issues throughout the information technology industry. CEI was one of the first organizations to recognize the ethical and public policy issues arising from the rapid growth of the information technology field. </a:t>
            </a:r>
          </a:p>
          <a:p>
            <a:pPr algn="just"/>
            <a:endParaRPr lang="en-US" sz="1800" dirty="0"/>
          </a:p>
          <a:p>
            <a:pPr algn="just"/>
            <a:endParaRPr lang="en-US" sz="1800" dirty="0"/>
          </a:p>
        </p:txBody>
      </p:sp>
    </p:spTree>
    <p:extLst>
      <p:ext uri="{BB962C8B-B14F-4D97-AF65-F5344CB8AC3E}">
        <p14:creationId xmlns:p14="http://schemas.microsoft.com/office/powerpoint/2010/main" val="3727217048"/>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723208"/>
          </a:xfrm>
        </p:spPr>
        <p:txBody>
          <a:bodyPr/>
          <a:lstStyle/>
          <a:p>
            <a:pPr algn="ctr" eaLnBrk="1" hangingPunct="1"/>
            <a:r>
              <a:rPr lang="en-US" sz="2800" dirty="0" smtClean="0">
                <a:latin typeface="Arial" charset="0"/>
              </a:rPr>
              <a:t/>
            </a:r>
            <a:br>
              <a:rPr lang="en-US" sz="2800" dirty="0" smtClean="0">
                <a:latin typeface="Arial" charset="0"/>
              </a:rPr>
            </a:br>
            <a:r>
              <a:rPr lang="en-US" sz="1800" dirty="0"/>
              <a:t>Understanding the Oath of </a:t>
            </a:r>
            <a:r>
              <a:rPr lang="en-US" sz="1800" dirty="0" smtClean="0"/>
              <a:t>Membership</a:t>
            </a:r>
            <a:br>
              <a:rPr lang="en-US" sz="1800" dirty="0" smtClean="0"/>
            </a:br>
            <a:r>
              <a:rPr lang="en-US" sz="2800" dirty="0" smtClean="0">
                <a:latin typeface="Arial" charset="0"/>
              </a:rPr>
              <a:t>Cyber Laws and Liability</a:t>
            </a:r>
            <a:endParaRPr lang="en-US" sz="4400" dirty="0">
              <a:latin typeface="Arial" charset="0"/>
            </a:endParaRPr>
          </a:p>
        </p:txBody>
      </p:sp>
      <p:sp>
        <p:nvSpPr>
          <p:cNvPr id="2" name="Content Placeholder 1"/>
          <p:cNvSpPr>
            <a:spLocks noGrp="1"/>
          </p:cNvSpPr>
          <p:nvPr>
            <p:ph idx="1"/>
          </p:nvPr>
        </p:nvSpPr>
        <p:spPr>
          <a:xfrm>
            <a:off x="547005" y="863076"/>
            <a:ext cx="8421832" cy="5477164"/>
          </a:xfrm>
        </p:spPr>
        <p:txBody>
          <a:bodyPr/>
          <a:lstStyle/>
          <a:p>
            <a:pPr marL="0" indent="0" algn="just">
              <a:buNone/>
            </a:pPr>
            <a:r>
              <a:rPr lang="en-US" sz="1800" b="1" dirty="0"/>
              <a:t>Cybercrime</a:t>
            </a:r>
          </a:p>
          <a:p>
            <a:pPr marL="0" indent="0" algn="just">
              <a:buNone/>
            </a:pPr>
            <a:r>
              <a:rPr lang="en-US" sz="1800" dirty="0"/>
              <a:t>Laws prohibit undesired behaviors. Unfortunately, the advancements in information system technologies are much </a:t>
            </a:r>
            <a:r>
              <a:rPr lang="en-US" sz="1800" dirty="0" smtClean="0"/>
              <a:t>faster </a:t>
            </a:r>
            <a:r>
              <a:rPr lang="en-US" sz="1800" dirty="0"/>
              <a:t>than the legal </a:t>
            </a:r>
            <a:r>
              <a:rPr lang="en-US" sz="1800" dirty="0" smtClean="0"/>
              <a:t>system can </a:t>
            </a:r>
            <a:r>
              <a:rPr lang="en-US" sz="1800" dirty="0" err="1" smtClean="0"/>
              <a:t>accomodate</a:t>
            </a:r>
            <a:r>
              <a:rPr lang="en-US" sz="1800" dirty="0" smtClean="0"/>
              <a:t>. </a:t>
            </a:r>
            <a:r>
              <a:rPr lang="en-US" sz="1800" dirty="0"/>
              <a:t>A number of laws and regulations affect cyberspace. </a:t>
            </a:r>
            <a:endParaRPr lang="en-US" sz="1800" dirty="0" smtClean="0"/>
          </a:p>
          <a:p>
            <a:pPr marL="0" indent="0" algn="just">
              <a:buNone/>
            </a:pPr>
            <a:r>
              <a:rPr lang="en-US" sz="1800" b="1" dirty="0" smtClean="0"/>
              <a:t>Cybercrime</a:t>
            </a:r>
            <a:endParaRPr lang="en-US" sz="1800" dirty="0"/>
          </a:p>
          <a:p>
            <a:pPr marL="0" indent="0" algn="just">
              <a:buNone/>
            </a:pPr>
            <a:r>
              <a:rPr lang="en-US" sz="1800" dirty="0"/>
              <a:t>A computer may be involved in a cybercrime in a couple of different ways. There is computer-assisted crime, computer-targeted crime, and computer-incidental crime. Child pornography is an example of computer-incidental </a:t>
            </a:r>
            <a:r>
              <a:rPr lang="en-US" sz="1800" dirty="0" smtClean="0"/>
              <a:t>crime; the </a:t>
            </a:r>
            <a:r>
              <a:rPr lang="en-US" sz="1800" dirty="0"/>
              <a:t>computer is a storage device and is not the actual tool used to commit the crime.</a:t>
            </a:r>
          </a:p>
          <a:p>
            <a:pPr marL="0" indent="0" algn="just">
              <a:buNone/>
            </a:pPr>
            <a:r>
              <a:rPr lang="en-US" sz="1800" b="1" dirty="0" smtClean="0"/>
              <a:t>Organizations </a:t>
            </a:r>
            <a:r>
              <a:rPr lang="en-US" sz="1800" b="1" dirty="0"/>
              <a:t>Created to Fight Cybercrime</a:t>
            </a:r>
            <a:endParaRPr lang="en-US" sz="1800" dirty="0"/>
          </a:p>
          <a:p>
            <a:pPr marL="0" indent="0" algn="just">
              <a:buNone/>
            </a:pPr>
            <a:r>
              <a:rPr lang="en-US" sz="1800" dirty="0"/>
              <a:t>There are a number of agencies and organizations out there to aid the fight against cybercrime. </a:t>
            </a:r>
          </a:p>
        </p:txBody>
      </p:sp>
    </p:spTree>
    <p:extLst>
      <p:ext uri="{BB962C8B-B14F-4D97-AF65-F5344CB8AC3E}">
        <p14:creationId xmlns:p14="http://schemas.microsoft.com/office/powerpoint/2010/main" val="108344769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10612" y="0"/>
            <a:ext cx="8772157" cy="697584"/>
          </a:xfrm>
        </p:spPr>
        <p:txBody>
          <a:bodyPr/>
          <a:lstStyle/>
          <a:p>
            <a:pPr algn="ctr" eaLnBrk="1" hangingPunct="1"/>
            <a:r>
              <a:rPr lang="en-US" sz="2800" dirty="0" smtClean="0">
                <a:latin typeface="Arial" charset="0"/>
              </a:rPr>
              <a:t/>
            </a:r>
            <a:br>
              <a:rPr lang="en-US" sz="2800" dirty="0" smtClean="0">
                <a:latin typeface="Arial" charset="0"/>
              </a:rPr>
            </a:br>
            <a:r>
              <a:rPr lang="en-US" sz="1800" dirty="0"/>
              <a:t>Understanding the Oath of </a:t>
            </a:r>
            <a:r>
              <a:rPr lang="en-US" sz="1800" dirty="0" smtClean="0"/>
              <a:t>Membership</a:t>
            </a:r>
            <a:br>
              <a:rPr lang="en-US" sz="1800" dirty="0" smtClean="0"/>
            </a:br>
            <a:r>
              <a:rPr lang="en-US" sz="2800" dirty="0" smtClean="0">
                <a:latin typeface="Arial" charset="0"/>
              </a:rPr>
              <a:t>Cyber Laws and Liability (Cont.)</a:t>
            </a:r>
            <a:endParaRPr lang="en-US" sz="4400" dirty="0">
              <a:latin typeface="Arial" charset="0"/>
            </a:endParaRPr>
          </a:p>
        </p:txBody>
      </p:sp>
      <p:sp>
        <p:nvSpPr>
          <p:cNvPr id="2" name="Content Placeholder 1"/>
          <p:cNvSpPr>
            <a:spLocks noGrp="1"/>
          </p:cNvSpPr>
          <p:nvPr>
            <p:ph idx="1"/>
          </p:nvPr>
        </p:nvSpPr>
        <p:spPr>
          <a:xfrm>
            <a:off x="813337" y="786746"/>
            <a:ext cx="8269432" cy="5261264"/>
          </a:xfrm>
        </p:spPr>
        <p:txBody>
          <a:bodyPr/>
          <a:lstStyle/>
          <a:p>
            <a:pPr marL="0" indent="0" algn="just">
              <a:spcBef>
                <a:spcPts val="600"/>
              </a:spcBef>
              <a:buNone/>
            </a:pPr>
            <a:r>
              <a:rPr lang="en-US" sz="1800" b="1" dirty="0"/>
              <a:t>Civil, Criminal, and Regulatory Cyber Laws</a:t>
            </a:r>
          </a:p>
          <a:p>
            <a:pPr marL="0" indent="0" algn="just">
              <a:spcBef>
                <a:spcPts val="600"/>
              </a:spcBef>
              <a:buNone/>
            </a:pPr>
            <a:r>
              <a:rPr lang="en-US" sz="1800" dirty="0"/>
              <a:t>In the United States, there are three primary sources of laws and regulations: statutory law, administrative law, and common law. All three sources involve computer security. The U.S. Congress established federal administrative agencies and a regulatory framework that includes both civil and criminal penalties for failing to follow the rules.</a:t>
            </a:r>
          </a:p>
          <a:p>
            <a:pPr marL="0" indent="0" algn="just">
              <a:spcBef>
                <a:spcPts val="600"/>
              </a:spcBef>
              <a:buNone/>
            </a:pPr>
            <a:r>
              <a:rPr lang="en-US" sz="1800" b="1" dirty="0"/>
              <a:t>Industry Specific Laws</a:t>
            </a:r>
          </a:p>
          <a:p>
            <a:pPr algn="just">
              <a:spcBef>
                <a:spcPts val="600"/>
              </a:spcBef>
            </a:pPr>
            <a:r>
              <a:rPr lang="en-US" sz="1800" dirty="0" smtClean="0"/>
              <a:t>Gramm-Leach-Bliley </a:t>
            </a:r>
            <a:r>
              <a:rPr lang="en-US" sz="1800" dirty="0"/>
              <a:t>Act (GLBA)</a:t>
            </a:r>
          </a:p>
          <a:p>
            <a:pPr algn="just">
              <a:spcBef>
                <a:spcPts val="600"/>
              </a:spcBef>
            </a:pPr>
            <a:r>
              <a:rPr lang="en-US" sz="1800" dirty="0" smtClean="0"/>
              <a:t>Sarbanes-Oxley </a:t>
            </a:r>
            <a:r>
              <a:rPr lang="en-US" sz="1800" dirty="0"/>
              <a:t>Act (SOX)</a:t>
            </a:r>
          </a:p>
          <a:p>
            <a:pPr algn="just">
              <a:spcBef>
                <a:spcPts val="600"/>
              </a:spcBef>
            </a:pPr>
            <a:r>
              <a:rPr lang="en-US" sz="1800" dirty="0" smtClean="0"/>
              <a:t>Payment </a:t>
            </a:r>
            <a:r>
              <a:rPr lang="en-US" sz="1800" dirty="0"/>
              <a:t>Card Industry Data Security Standard (PCI DSS)</a:t>
            </a:r>
          </a:p>
          <a:p>
            <a:pPr algn="just">
              <a:spcBef>
                <a:spcPts val="600"/>
              </a:spcBef>
            </a:pPr>
            <a:r>
              <a:rPr lang="en-US" sz="1800" dirty="0" smtClean="0"/>
              <a:t>Import/Export </a:t>
            </a:r>
            <a:r>
              <a:rPr lang="en-US" sz="1800" dirty="0"/>
              <a:t>Encryption Restrictions</a:t>
            </a:r>
          </a:p>
          <a:p>
            <a:pPr marL="0" indent="0" algn="just">
              <a:spcBef>
                <a:spcPts val="600"/>
              </a:spcBef>
              <a:buNone/>
            </a:pPr>
            <a:r>
              <a:rPr lang="en-US" sz="1800" b="1" dirty="0"/>
              <a:t>Security Breach Notification Laws</a:t>
            </a:r>
          </a:p>
          <a:p>
            <a:pPr algn="just">
              <a:spcBef>
                <a:spcPts val="600"/>
              </a:spcBef>
            </a:pPr>
            <a:r>
              <a:rPr lang="en-US" sz="1800" dirty="0" smtClean="0"/>
              <a:t>Electronic </a:t>
            </a:r>
            <a:r>
              <a:rPr lang="en-US" sz="1800" dirty="0"/>
              <a:t>Communications Privacy Act (ECPA)</a:t>
            </a:r>
          </a:p>
          <a:p>
            <a:pPr algn="just">
              <a:spcBef>
                <a:spcPts val="600"/>
              </a:spcBef>
            </a:pPr>
            <a:r>
              <a:rPr lang="en-US" sz="1800" dirty="0" smtClean="0"/>
              <a:t>Computer </a:t>
            </a:r>
            <a:r>
              <a:rPr lang="en-US" sz="1800" dirty="0"/>
              <a:t>Fraud and Abuse Act (1986)</a:t>
            </a:r>
          </a:p>
          <a:p>
            <a:pPr algn="just">
              <a:spcBef>
                <a:spcPts val="600"/>
              </a:spcBef>
            </a:pPr>
            <a:endParaRPr lang="en-US" sz="1800" dirty="0"/>
          </a:p>
        </p:txBody>
      </p:sp>
    </p:spTree>
    <p:extLst>
      <p:ext uri="{BB962C8B-B14F-4D97-AF65-F5344CB8AC3E}">
        <p14:creationId xmlns:p14="http://schemas.microsoft.com/office/powerpoint/2010/main" val="1361949187"/>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95275" y="0"/>
            <a:ext cx="8772157" cy="723208"/>
          </a:xfrm>
        </p:spPr>
        <p:txBody>
          <a:bodyPr/>
          <a:lstStyle/>
          <a:p>
            <a:pPr algn="ctr" eaLnBrk="1" hangingPunct="1"/>
            <a:r>
              <a:rPr lang="en-US" sz="2800" dirty="0" smtClean="0">
                <a:latin typeface="Arial" charset="0"/>
              </a:rPr>
              <a:t/>
            </a:r>
            <a:br>
              <a:rPr lang="en-US" sz="2800" dirty="0" smtClean="0">
                <a:latin typeface="Arial" charset="0"/>
              </a:rPr>
            </a:br>
            <a:r>
              <a:rPr lang="en-US" sz="1800" dirty="0"/>
              <a:t>Understanding the Oath of </a:t>
            </a:r>
            <a:r>
              <a:rPr lang="en-US" sz="1800" dirty="0" smtClean="0"/>
              <a:t>Membership</a:t>
            </a:r>
            <a:br>
              <a:rPr lang="en-US" sz="1800" dirty="0" smtClean="0"/>
            </a:br>
            <a:r>
              <a:rPr lang="en-US" sz="2800" dirty="0" smtClean="0">
                <a:latin typeface="Arial" charset="0"/>
              </a:rPr>
              <a:t>Cyber Laws and Liability (Cont.)</a:t>
            </a:r>
            <a:endParaRPr lang="en-US" sz="4400" dirty="0">
              <a:latin typeface="Arial" charset="0"/>
            </a:endParaRPr>
          </a:p>
        </p:txBody>
      </p:sp>
      <p:sp>
        <p:nvSpPr>
          <p:cNvPr id="2" name="Content Placeholder 1"/>
          <p:cNvSpPr>
            <a:spLocks noGrp="1"/>
          </p:cNvSpPr>
          <p:nvPr>
            <p:ph idx="1"/>
          </p:nvPr>
        </p:nvSpPr>
        <p:spPr>
          <a:xfrm>
            <a:off x="1052328" y="823077"/>
            <a:ext cx="7258050" cy="5394614"/>
          </a:xfrm>
        </p:spPr>
        <p:txBody>
          <a:bodyPr/>
          <a:lstStyle/>
          <a:p>
            <a:pPr marL="0" indent="0">
              <a:spcBef>
                <a:spcPts val="600"/>
              </a:spcBef>
              <a:buNone/>
            </a:pPr>
            <a:r>
              <a:rPr lang="en-US" sz="1800" b="1" dirty="0"/>
              <a:t>Protecting Privacy</a:t>
            </a:r>
          </a:p>
          <a:p>
            <a:pPr>
              <a:spcBef>
                <a:spcPts val="600"/>
              </a:spcBef>
            </a:pPr>
            <a:r>
              <a:rPr lang="en-US" sz="1800" dirty="0" smtClean="0"/>
              <a:t>Privacy </a:t>
            </a:r>
            <a:r>
              <a:rPr lang="en-US" sz="1800" dirty="0"/>
              <a:t>Act of 1974</a:t>
            </a:r>
          </a:p>
          <a:p>
            <a:pPr>
              <a:spcBef>
                <a:spcPts val="600"/>
              </a:spcBef>
            </a:pPr>
            <a:r>
              <a:rPr lang="en-US" sz="1800" dirty="0" smtClean="0"/>
              <a:t>Freedom </a:t>
            </a:r>
            <a:r>
              <a:rPr lang="en-US" sz="1800" dirty="0"/>
              <a:t>of Information ACT (FOIA)</a:t>
            </a:r>
          </a:p>
          <a:p>
            <a:pPr>
              <a:spcBef>
                <a:spcPts val="600"/>
              </a:spcBef>
            </a:pPr>
            <a:r>
              <a:rPr lang="en-US" sz="1800" dirty="0" smtClean="0"/>
              <a:t>Family </a:t>
            </a:r>
            <a:r>
              <a:rPr lang="en-US" sz="1800" dirty="0"/>
              <a:t>Education Records and Privacy Act (FERPA)</a:t>
            </a:r>
          </a:p>
          <a:p>
            <a:pPr>
              <a:spcBef>
                <a:spcPts val="600"/>
              </a:spcBef>
            </a:pPr>
            <a:r>
              <a:rPr lang="en-US" sz="1800" dirty="0" smtClean="0"/>
              <a:t>U.S</a:t>
            </a:r>
            <a:r>
              <a:rPr lang="en-US" sz="1800" dirty="0"/>
              <a:t>. Computer Fraud and Abuse Act (CFAA)</a:t>
            </a:r>
          </a:p>
          <a:p>
            <a:pPr>
              <a:spcBef>
                <a:spcPts val="600"/>
              </a:spcBef>
            </a:pPr>
            <a:r>
              <a:rPr lang="en-US" sz="1800" dirty="0" smtClean="0"/>
              <a:t>U.S</a:t>
            </a:r>
            <a:r>
              <a:rPr lang="en-US" sz="1800" dirty="0"/>
              <a:t>. Children’s Online Privacy Protection Act (COPPA)</a:t>
            </a:r>
          </a:p>
          <a:p>
            <a:pPr>
              <a:spcBef>
                <a:spcPts val="600"/>
              </a:spcBef>
            </a:pPr>
            <a:r>
              <a:rPr lang="en-US" sz="1800" dirty="0" smtClean="0"/>
              <a:t>U.S</a:t>
            </a:r>
            <a:r>
              <a:rPr lang="en-US" sz="1800" dirty="0"/>
              <a:t>. Children’s Internet Protection Act (CIPA)</a:t>
            </a:r>
          </a:p>
          <a:p>
            <a:pPr>
              <a:spcBef>
                <a:spcPts val="600"/>
              </a:spcBef>
            </a:pPr>
            <a:r>
              <a:rPr lang="en-US" sz="1800" dirty="0" smtClean="0"/>
              <a:t>Video </a:t>
            </a:r>
            <a:r>
              <a:rPr lang="en-US" sz="1800" dirty="0"/>
              <a:t>Privacy Protection Act (VPPA)</a:t>
            </a:r>
          </a:p>
          <a:p>
            <a:pPr>
              <a:spcBef>
                <a:spcPts val="600"/>
              </a:spcBef>
            </a:pPr>
            <a:r>
              <a:rPr lang="en-US" sz="1800" dirty="0" smtClean="0"/>
              <a:t>Health </a:t>
            </a:r>
            <a:r>
              <a:rPr lang="en-US" sz="1800" dirty="0"/>
              <a:t>Insurance Portability &amp; Accountability Act</a:t>
            </a:r>
          </a:p>
          <a:p>
            <a:pPr>
              <a:spcBef>
                <a:spcPts val="600"/>
              </a:spcBef>
            </a:pPr>
            <a:r>
              <a:rPr lang="en-US" sz="1800" dirty="0" smtClean="0"/>
              <a:t>California </a:t>
            </a:r>
            <a:r>
              <a:rPr lang="en-US" sz="1800" dirty="0"/>
              <a:t>Senate Bill 1386 (SB 1386)</a:t>
            </a:r>
          </a:p>
          <a:p>
            <a:pPr marL="0" indent="0">
              <a:buNone/>
            </a:pPr>
            <a:r>
              <a:rPr lang="en-US" sz="1800" b="1" dirty="0"/>
              <a:t>International Laws</a:t>
            </a:r>
          </a:p>
          <a:p>
            <a:r>
              <a:rPr lang="en-US" sz="1800" dirty="0" smtClean="0"/>
              <a:t>Convention </a:t>
            </a:r>
            <a:r>
              <a:rPr lang="en-US" sz="1800" dirty="0"/>
              <a:t>on Cybercrime</a:t>
            </a:r>
          </a:p>
          <a:p>
            <a:pPr>
              <a:spcBef>
                <a:spcPts val="600"/>
              </a:spcBef>
            </a:pPr>
            <a:r>
              <a:rPr lang="en-US" sz="1800" dirty="0" smtClean="0"/>
              <a:t>Electronic </a:t>
            </a:r>
            <a:r>
              <a:rPr lang="en-US" sz="1800" dirty="0"/>
              <a:t>Privacy Information Center (EPIC)</a:t>
            </a:r>
          </a:p>
        </p:txBody>
      </p:sp>
    </p:spTree>
    <p:extLst>
      <p:ext uri="{BB962C8B-B14F-4D97-AF65-F5344CB8AC3E}">
        <p14:creationId xmlns:p14="http://schemas.microsoft.com/office/powerpoint/2010/main" val="191111986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97838" y="0"/>
            <a:ext cx="8772157" cy="711200"/>
          </a:xfrm>
        </p:spPr>
        <p:txBody>
          <a:bodyPr/>
          <a:lstStyle/>
          <a:p>
            <a:pPr algn="ctr" eaLnBrk="1" hangingPunct="1"/>
            <a:r>
              <a:rPr lang="en-US" sz="1800" dirty="0"/>
              <a:t>Understanding the Oath of </a:t>
            </a:r>
            <a:r>
              <a:rPr lang="en-US" sz="1800" dirty="0" smtClean="0"/>
              <a:t>Membership</a:t>
            </a:r>
            <a:br>
              <a:rPr lang="en-US" sz="1800" dirty="0" smtClean="0"/>
            </a:br>
            <a:r>
              <a:rPr lang="en-US" sz="2800" dirty="0" smtClean="0">
                <a:latin typeface="Arial" charset="0"/>
              </a:rPr>
              <a:t>Cybersecurity Information Websites</a:t>
            </a:r>
            <a:endParaRPr lang="en-US" sz="4400" dirty="0">
              <a:latin typeface="Arial" charset="0"/>
            </a:endParaRPr>
          </a:p>
        </p:txBody>
      </p:sp>
      <p:sp>
        <p:nvSpPr>
          <p:cNvPr id="2" name="Content Placeholder 1"/>
          <p:cNvSpPr>
            <a:spLocks noGrp="1"/>
          </p:cNvSpPr>
          <p:nvPr>
            <p:ph idx="1"/>
          </p:nvPr>
        </p:nvSpPr>
        <p:spPr>
          <a:xfrm>
            <a:off x="618653" y="711200"/>
            <a:ext cx="8330526" cy="5246253"/>
          </a:xfrm>
        </p:spPr>
        <p:txBody>
          <a:bodyPr/>
          <a:lstStyle/>
          <a:p>
            <a:pPr marL="0" indent="0" algn="just">
              <a:spcBef>
                <a:spcPts val="600"/>
              </a:spcBef>
              <a:buNone/>
            </a:pPr>
            <a:r>
              <a:rPr lang="en-US" sz="1700" b="1" dirty="0"/>
              <a:t>National Vulnerability </a:t>
            </a:r>
            <a:r>
              <a:rPr lang="en-US" sz="1700" b="1" dirty="0" smtClean="0"/>
              <a:t>Database (</a:t>
            </a:r>
            <a:r>
              <a:rPr lang="en-US" sz="1700" b="1" dirty="0"/>
              <a:t>NVD) </a:t>
            </a:r>
            <a:r>
              <a:rPr lang="en-US" sz="1700" dirty="0" smtClean="0"/>
              <a:t>- is </a:t>
            </a:r>
            <a:r>
              <a:rPr lang="en-US" sz="1700" dirty="0"/>
              <a:t>a U.S. government repository of standards-based vulnerability management data that uses the Security Content Automation Protocol (SCAP). </a:t>
            </a:r>
            <a:endParaRPr lang="en-US" sz="1700" dirty="0" smtClean="0"/>
          </a:p>
          <a:p>
            <a:pPr marL="0" indent="0" algn="just">
              <a:buNone/>
            </a:pPr>
            <a:r>
              <a:rPr lang="en-US" sz="1700" b="1" dirty="0" smtClean="0"/>
              <a:t>CERT - </a:t>
            </a:r>
            <a:r>
              <a:rPr lang="en-US" sz="1700" dirty="0" smtClean="0"/>
              <a:t>The </a:t>
            </a:r>
            <a:r>
              <a:rPr lang="en-US" sz="1700" dirty="0"/>
              <a:t>Software Engineering Institute (SEI) at Carnegie Mellon University helps government and industry organizations to develop, operate, and maintain software systems that are innovative, affordable, and trustworthy. It is a Federally Funded Research and Development Center sponsored by the U.S. Department of Defense.</a:t>
            </a:r>
          </a:p>
          <a:p>
            <a:pPr marL="0" indent="0" algn="just">
              <a:buNone/>
            </a:pPr>
            <a:r>
              <a:rPr lang="en-US" sz="1700" b="1" dirty="0"/>
              <a:t>Internet Storm </a:t>
            </a:r>
            <a:r>
              <a:rPr lang="en-US" sz="1700" b="1" dirty="0" smtClean="0"/>
              <a:t>Center - </a:t>
            </a:r>
            <a:r>
              <a:rPr lang="en-US" sz="1700" dirty="0" smtClean="0"/>
              <a:t>provides </a:t>
            </a:r>
            <a:r>
              <a:rPr lang="en-US" sz="1700" dirty="0"/>
              <a:t>a free analysis and warning service to Internet users and organizations. It also works with Internet Service Providers to combat malicious cyber criminals. The Internet Storm Center gathers millions of log entries from intrusion detection systems every day using sensors covering 500,000 IP addresses in over 50 countries. </a:t>
            </a:r>
            <a:endParaRPr lang="en-US" sz="1700" dirty="0" smtClean="0"/>
          </a:p>
          <a:p>
            <a:pPr marL="0" indent="0" algn="just">
              <a:buNone/>
            </a:pPr>
            <a:r>
              <a:rPr lang="en-US" sz="1700" b="1" dirty="0" smtClean="0"/>
              <a:t>The </a:t>
            </a:r>
            <a:r>
              <a:rPr lang="en-US" sz="1700" b="1" dirty="0"/>
              <a:t>Advanced Cyber Security Center (ACSC) </a:t>
            </a:r>
            <a:r>
              <a:rPr lang="en-US" sz="1700" b="1" dirty="0" smtClean="0"/>
              <a:t>- </a:t>
            </a:r>
            <a:r>
              <a:rPr lang="en-US" sz="1700" dirty="0" smtClean="0"/>
              <a:t>is </a:t>
            </a:r>
            <a:r>
              <a:rPr lang="en-US" sz="1700" dirty="0"/>
              <a:t>a non-profit organization that brings together industry, academia, and government to address advanced cyber threats. The organization shares information on cyber threats, engages in cybersecurity research and development, and creates education programs to promote the cybersecurity profession.</a:t>
            </a:r>
          </a:p>
          <a:p>
            <a:pPr marL="0" indent="0">
              <a:buNone/>
            </a:pPr>
            <a:endParaRPr lang="en-US" sz="1800" dirty="0"/>
          </a:p>
        </p:txBody>
      </p:sp>
    </p:spTree>
    <p:extLst>
      <p:ext uri="{BB962C8B-B14F-4D97-AF65-F5344CB8AC3E}">
        <p14:creationId xmlns:p14="http://schemas.microsoft.com/office/powerpoint/2010/main" val="2666405247"/>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711200"/>
          </a:xfrm>
        </p:spPr>
        <p:txBody>
          <a:bodyPr/>
          <a:lstStyle/>
          <a:p>
            <a:pPr algn="ctr" eaLnBrk="1" hangingPunct="1"/>
            <a:r>
              <a:rPr lang="en-US" sz="1800" dirty="0"/>
              <a:t>Understanding the Oath of </a:t>
            </a:r>
            <a:r>
              <a:rPr lang="en-US" sz="1800" dirty="0" smtClean="0"/>
              <a:t>Membership</a:t>
            </a:r>
            <a:br>
              <a:rPr lang="en-US" sz="1800" dirty="0" smtClean="0"/>
            </a:br>
            <a:r>
              <a:rPr lang="en-US" sz="2800" dirty="0" smtClean="0">
                <a:latin typeface="Arial" charset="0"/>
              </a:rPr>
              <a:t>Cybersecurity Weapons</a:t>
            </a:r>
            <a:endParaRPr lang="en-US" sz="4400" dirty="0">
              <a:latin typeface="Arial" charset="0"/>
            </a:endParaRPr>
          </a:p>
        </p:txBody>
      </p:sp>
      <p:sp>
        <p:nvSpPr>
          <p:cNvPr id="2" name="Content Placeholder 1"/>
          <p:cNvSpPr>
            <a:spLocks noGrp="1"/>
          </p:cNvSpPr>
          <p:nvPr>
            <p:ph idx="1"/>
          </p:nvPr>
        </p:nvSpPr>
        <p:spPr>
          <a:xfrm>
            <a:off x="592658" y="711200"/>
            <a:ext cx="8330526" cy="5328226"/>
          </a:xfrm>
        </p:spPr>
        <p:txBody>
          <a:bodyPr/>
          <a:lstStyle/>
          <a:p>
            <a:pPr marL="0" indent="0" algn="just">
              <a:buNone/>
            </a:pPr>
            <a:r>
              <a:rPr lang="en-US" sz="1700" b="1" dirty="0"/>
              <a:t>Vulnerability </a:t>
            </a:r>
            <a:r>
              <a:rPr lang="en-US" sz="1700" b="1" dirty="0" smtClean="0"/>
              <a:t>Scanners - </a:t>
            </a:r>
            <a:r>
              <a:rPr lang="en-US" sz="1700" dirty="0" smtClean="0"/>
              <a:t>assess </a:t>
            </a:r>
            <a:r>
              <a:rPr lang="en-US" sz="1700" dirty="0"/>
              <a:t>computers, computer systems, networks, or applications for weaknesses. Vulnerability scanners help to automate security auditing by scanning the network for security risks and producing a prioritized list to address weaknesses. </a:t>
            </a:r>
            <a:endParaRPr lang="en-US" sz="1700" dirty="0" smtClean="0"/>
          </a:p>
          <a:p>
            <a:pPr marL="0" indent="0" algn="just">
              <a:buNone/>
            </a:pPr>
            <a:r>
              <a:rPr lang="en-US" sz="1700" b="1" dirty="0"/>
              <a:t>Penetrating </a:t>
            </a:r>
            <a:r>
              <a:rPr lang="en-US" sz="1700" b="1" dirty="0" smtClean="0"/>
              <a:t>Testing </a:t>
            </a:r>
            <a:r>
              <a:rPr lang="en-US" sz="1700" dirty="0" smtClean="0"/>
              <a:t>(or pen testing) - is </a:t>
            </a:r>
            <a:r>
              <a:rPr lang="en-US" sz="1700" dirty="0"/>
              <a:t>a method of testing the areas of weaknesses in systems by using various malicious techniques. Pen testing is not the same as vulnerability testing. Vulnerability testing just identifies potential problems. Pen testing involves a cybersecurity specialist </a:t>
            </a:r>
            <a:r>
              <a:rPr lang="en-US" sz="1700" dirty="0" smtClean="0"/>
              <a:t>who </a:t>
            </a:r>
            <a:r>
              <a:rPr lang="en-US" sz="1700" dirty="0"/>
              <a:t>hacks a website, network, or server with the organization’s permission to try to gain access to resources </a:t>
            </a:r>
            <a:r>
              <a:rPr lang="en-US" sz="1700" dirty="0" smtClean="0"/>
              <a:t>without </a:t>
            </a:r>
            <a:r>
              <a:rPr lang="en-US" sz="1700" dirty="0"/>
              <a:t>the knowledge of usernames, passwords, or other normal means. </a:t>
            </a:r>
            <a:endParaRPr lang="en-US" sz="1700" dirty="0" smtClean="0"/>
          </a:p>
          <a:p>
            <a:pPr marL="0" indent="0" algn="just">
              <a:buNone/>
            </a:pPr>
            <a:r>
              <a:rPr lang="en-US" sz="1700" b="1" dirty="0"/>
              <a:t>Packet </a:t>
            </a:r>
            <a:r>
              <a:rPr lang="en-US" sz="1700" b="1" dirty="0" smtClean="0"/>
              <a:t>Analyzers </a:t>
            </a:r>
            <a:r>
              <a:rPr lang="en-US" sz="1700" dirty="0" smtClean="0"/>
              <a:t>(</a:t>
            </a:r>
            <a:r>
              <a:rPr lang="en-US" sz="1700" dirty="0"/>
              <a:t>or packet sniffers) </a:t>
            </a:r>
            <a:r>
              <a:rPr lang="en-US" sz="1700" dirty="0" smtClean="0"/>
              <a:t> - intercept </a:t>
            </a:r>
            <a:r>
              <a:rPr lang="en-US" sz="1700" dirty="0"/>
              <a:t>and log network traffic. The packet analyzer captures each packet, shows the values of various fields in the packet, and analyzes its content. A sniffer can capture network traffic on both wired and wireless networks.</a:t>
            </a:r>
          </a:p>
          <a:p>
            <a:pPr marL="0" indent="0" algn="just">
              <a:buNone/>
            </a:pPr>
            <a:r>
              <a:rPr lang="en-US" sz="1700" b="1" dirty="0"/>
              <a:t>Security </a:t>
            </a:r>
            <a:r>
              <a:rPr lang="en-US" sz="1700" b="1" dirty="0" smtClean="0"/>
              <a:t>Tools - </a:t>
            </a:r>
            <a:r>
              <a:rPr lang="en-US" sz="1700" dirty="0" smtClean="0"/>
              <a:t>There </a:t>
            </a:r>
            <a:r>
              <a:rPr lang="en-US" sz="1700" dirty="0"/>
              <a:t>is no one size fits all when it comes to the best security tools. </a:t>
            </a:r>
            <a:r>
              <a:rPr lang="en-US" sz="1700" dirty="0" smtClean="0"/>
              <a:t>Much depends </a:t>
            </a:r>
            <a:r>
              <a:rPr lang="en-US" sz="1700" dirty="0"/>
              <a:t>on the situation, circumstance, and personal preference. A cybersecurity specialist must know where to go to get sound information.</a:t>
            </a:r>
          </a:p>
          <a:p>
            <a:pPr marL="0" indent="0" algn="just">
              <a:buNone/>
            </a:pPr>
            <a:endParaRPr lang="en-US" sz="1700" dirty="0"/>
          </a:p>
        </p:txBody>
      </p:sp>
    </p:spTree>
    <p:extLst>
      <p:ext uri="{BB962C8B-B14F-4D97-AF65-F5344CB8AC3E}">
        <p14:creationId xmlns:p14="http://schemas.microsoft.com/office/powerpoint/2010/main" val="334332601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669303"/>
          </a:xfrm>
        </p:spPr>
        <p:txBody>
          <a:bodyPr/>
          <a:lstStyle/>
          <a:p>
            <a:pPr algn="ctr" eaLnBrk="1" hangingPunct="1"/>
            <a:r>
              <a:rPr lang="en-US" sz="1800" b="0" dirty="0" smtClean="0"/>
              <a:t>Next Step</a:t>
            </a:r>
            <a:br>
              <a:rPr lang="en-US" sz="1800" b="0" dirty="0" smtClean="0"/>
            </a:br>
            <a:r>
              <a:rPr lang="en-US" sz="2800" dirty="0" smtClean="0">
                <a:latin typeface="Arial" charset="0"/>
              </a:rPr>
              <a:t>Exploring the Cybersecurity Profession</a:t>
            </a:r>
            <a:endParaRPr lang="en-US" sz="4400" dirty="0">
              <a:latin typeface="Arial" charset="0"/>
            </a:endParaRPr>
          </a:p>
        </p:txBody>
      </p:sp>
      <p:sp>
        <p:nvSpPr>
          <p:cNvPr id="2" name="Content Placeholder 1"/>
          <p:cNvSpPr>
            <a:spLocks noGrp="1"/>
          </p:cNvSpPr>
          <p:nvPr>
            <p:ph idx="1"/>
          </p:nvPr>
        </p:nvSpPr>
        <p:spPr>
          <a:xfrm>
            <a:off x="799314" y="669303"/>
            <a:ext cx="8420101" cy="4926196"/>
          </a:xfrm>
        </p:spPr>
        <p:txBody>
          <a:bodyPr/>
          <a:lstStyle/>
          <a:p>
            <a:pPr marL="0" indent="0" algn="just">
              <a:spcBef>
                <a:spcPts val="600"/>
              </a:spcBef>
              <a:buNone/>
            </a:pPr>
            <a:r>
              <a:rPr lang="en-US" sz="1800" b="1" dirty="0"/>
              <a:t>Defining the Roles of Cybersecurity </a:t>
            </a:r>
            <a:r>
              <a:rPr lang="en-US" sz="1800" b="1" dirty="0" smtClean="0"/>
              <a:t>Wizards </a:t>
            </a:r>
            <a:endParaRPr lang="en-US" sz="1800" b="1" dirty="0"/>
          </a:p>
          <a:p>
            <a:pPr marL="0" indent="0" algn="just">
              <a:spcBef>
                <a:spcPts val="600"/>
              </a:spcBef>
              <a:buNone/>
            </a:pPr>
            <a:r>
              <a:rPr lang="en-US" sz="1800" dirty="0"/>
              <a:t>The ISO standard defines the role of cybersecurity wizards. The ISO 27000 framework requires:</a:t>
            </a:r>
          </a:p>
          <a:p>
            <a:pPr algn="just">
              <a:spcBef>
                <a:spcPts val="600"/>
              </a:spcBef>
            </a:pPr>
            <a:r>
              <a:rPr lang="en-US" sz="1800" dirty="0"/>
              <a:t>A senior manager responsible for IT and ISM (often the audit sponsor)</a:t>
            </a:r>
          </a:p>
          <a:p>
            <a:pPr algn="just">
              <a:spcBef>
                <a:spcPts val="600"/>
              </a:spcBef>
            </a:pPr>
            <a:r>
              <a:rPr lang="en-US" sz="1800" dirty="0"/>
              <a:t>Information security </a:t>
            </a:r>
            <a:r>
              <a:rPr lang="en-US" sz="1800" dirty="0" smtClean="0"/>
              <a:t>professionals and security </a:t>
            </a:r>
            <a:r>
              <a:rPr lang="en-US" sz="1800" dirty="0"/>
              <a:t>administrators</a:t>
            </a:r>
          </a:p>
          <a:p>
            <a:pPr algn="just">
              <a:spcBef>
                <a:spcPts val="600"/>
              </a:spcBef>
            </a:pPr>
            <a:r>
              <a:rPr lang="en-US" sz="1800" dirty="0"/>
              <a:t>Site/physical security manager and facilities contacts</a:t>
            </a:r>
          </a:p>
          <a:p>
            <a:pPr algn="just">
              <a:spcBef>
                <a:spcPts val="600"/>
              </a:spcBef>
            </a:pPr>
            <a:r>
              <a:rPr lang="en-US" sz="1800" dirty="0"/>
              <a:t>HR contact for HR matters such as disciplinary action and training</a:t>
            </a:r>
          </a:p>
          <a:p>
            <a:pPr algn="just">
              <a:spcBef>
                <a:spcPts val="600"/>
              </a:spcBef>
            </a:pPr>
            <a:r>
              <a:rPr lang="en-US" sz="1800" dirty="0"/>
              <a:t>Systems and network managers, security architects and other IT professionals</a:t>
            </a:r>
          </a:p>
          <a:p>
            <a:pPr marL="0" indent="0" algn="just">
              <a:spcBef>
                <a:spcPts val="600"/>
              </a:spcBef>
              <a:buNone/>
            </a:pPr>
            <a:r>
              <a:rPr lang="en-US" sz="1800" b="1" dirty="0" smtClean="0"/>
              <a:t>Job </a:t>
            </a:r>
            <a:r>
              <a:rPr lang="en-US" sz="1800" b="1" dirty="0"/>
              <a:t>Search </a:t>
            </a:r>
            <a:r>
              <a:rPr lang="en-US" sz="1800" b="1" dirty="0" smtClean="0"/>
              <a:t>Tools</a:t>
            </a:r>
          </a:p>
          <a:p>
            <a:pPr marL="0" indent="0" algn="just">
              <a:spcBef>
                <a:spcPts val="600"/>
              </a:spcBef>
              <a:buNone/>
            </a:pPr>
            <a:r>
              <a:rPr lang="en-US" sz="1800" dirty="0" smtClean="0"/>
              <a:t>A </a:t>
            </a:r>
            <a:r>
              <a:rPr lang="en-US" sz="1800" dirty="0"/>
              <a:t>variety of websites and mobile applications advertise information technology jobs. Each site targets varying job applicants and provides different tools for candidates researching their ideal job </a:t>
            </a:r>
            <a:r>
              <a:rPr lang="en-US" sz="1800" dirty="0" smtClean="0"/>
              <a:t>position: </a:t>
            </a:r>
          </a:p>
          <a:p>
            <a:pPr algn="just">
              <a:spcBef>
                <a:spcPts val="600"/>
              </a:spcBef>
            </a:pPr>
            <a:r>
              <a:rPr lang="en-US" sz="1800" dirty="0" smtClean="0"/>
              <a:t>Indeed.com</a:t>
            </a:r>
            <a:endParaRPr lang="en-US" sz="1800" dirty="0"/>
          </a:p>
          <a:p>
            <a:pPr algn="just">
              <a:spcBef>
                <a:spcPts val="600"/>
              </a:spcBef>
            </a:pPr>
            <a:r>
              <a:rPr lang="en-US" sz="1800" dirty="0" smtClean="0"/>
              <a:t>CareerBuilder.com</a:t>
            </a:r>
            <a:endParaRPr lang="en-US" sz="1800" dirty="0"/>
          </a:p>
          <a:p>
            <a:pPr algn="just">
              <a:spcBef>
                <a:spcPts val="600"/>
              </a:spcBef>
            </a:pPr>
            <a:r>
              <a:rPr lang="en-US" sz="1800" dirty="0" smtClean="0"/>
              <a:t>USAJobs.gov</a:t>
            </a:r>
            <a:endParaRPr lang="en-US" sz="1800" dirty="0"/>
          </a:p>
          <a:p>
            <a:pPr algn="just"/>
            <a:endParaRPr lang="en-US" sz="1800" dirty="0" smtClean="0"/>
          </a:p>
        </p:txBody>
      </p:sp>
    </p:spTree>
    <p:extLst>
      <p:ext uri="{BB962C8B-B14F-4D97-AF65-F5344CB8AC3E}">
        <p14:creationId xmlns:p14="http://schemas.microsoft.com/office/powerpoint/2010/main" val="301012868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432181" y="1105869"/>
            <a:ext cx="8600517" cy="414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just"/>
            <a:r>
              <a:rPr lang="en-US" sz="1800" dirty="0"/>
              <a:t>This </a:t>
            </a:r>
            <a:r>
              <a:rPr lang="en-US" sz="1800" dirty="0" smtClean="0"/>
              <a:t>lecture </a:t>
            </a:r>
            <a:r>
              <a:rPr lang="en-US" sz="1800" dirty="0"/>
              <a:t>categorizes the information technology infrastructure created by the advancement of technology into seven domains. </a:t>
            </a:r>
            <a:endParaRPr lang="en-US" sz="1800" dirty="0" smtClean="0"/>
          </a:p>
          <a:p>
            <a:pPr algn="just"/>
            <a:r>
              <a:rPr lang="en-US" sz="1800" dirty="0" smtClean="0"/>
              <a:t>The </a:t>
            </a:r>
            <a:r>
              <a:rPr lang="en-US" sz="1800" dirty="0" smtClean="0"/>
              <a:t>lecture </a:t>
            </a:r>
            <a:r>
              <a:rPr lang="en-US" sz="1800" dirty="0"/>
              <a:t>discussed the laws that affect technology and cybersecurity requirements. </a:t>
            </a:r>
            <a:endParaRPr lang="en-US" sz="1800" dirty="0" smtClean="0"/>
          </a:p>
          <a:p>
            <a:pPr algn="just"/>
            <a:r>
              <a:rPr lang="en-US" sz="1800" dirty="0" smtClean="0"/>
              <a:t>Laws </a:t>
            </a:r>
            <a:r>
              <a:rPr lang="en-US" sz="1800" dirty="0"/>
              <a:t>such as FISMA, GLBA, and FERPA focus on protecting confidentiality. </a:t>
            </a:r>
            <a:endParaRPr lang="en-US" sz="1800" dirty="0" smtClean="0"/>
          </a:p>
          <a:p>
            <a:pPr algn="just"/>
            <a:r>
              <a:rPr lang="en-US" sz="1800" dirty="0" smtClean="0"/>
              <a:t>Laws </a:t>
            </a:r>
            <a:r>
              <a:rPr lang="en-US" sz="1800" dirty="0"/>
              <a:t>that focus on the protection of integrity include FISMA, SOX, and FERPA, and laws that concern availability </a:t>
            </a:r>
            <a:r>
              <a:rPr lang="en-US" sz="1800" dirty="0" smtClean="0"/>
              <a:t>include </a:t>
            </a:r>
            <a:r>
              <a:rPr lang="en-US" sz="1800" dirty="0"/>
              <a:t>FISMA, GLBA, SOX, and CIPA. </a:t>
            </a:r>
            <a:endParaRPr lang="en-US" sz="1800" dirty="0" smtClean="0"/>
          </a:p>
          <a:p>
            <a:pPr algn="just"/>
            <a:r>
              <a:rPr lang="en-US" sz="1800" dirty="0" smtClean="0"/>
              <a:t>In </a:t>
            </a:r>
            <a:r>
              <a:rPr lang="en-US" sz="1800" dirty="0"/>
              <a:t>addition to the laws in force, the cybersecurity specialist needs to understand how the use of computers and technology affect both individuals and society.</a:t>
            </a:r>
          </a:p>
          <a:p>
            <a:pPr algn="just"/>
            <a:r>
              <a:rPr lang="en-US" sz="1800" dirty="0"/>
              <a:t>The </a:t>
            </a:r>
            <a:r>
              <a:rPr lang="en-US" sz="1800" dirty="0" smtClean="0"/>
              <a:t>lecture </a:t>
            </a:r>
            <a:r>
              <a:rPr lang="en-US" sz="1800" dirty="0"/>
              <a:t>also explored the opportunity to become a cybersecurity specialist. </a:t>
            </a:r>
            <a:endParaRPr lang="en-US" sz="1800" dirty="0" smtClean="0"/>
          </a:p>
          <a:p>
            <a:pPr algn="just"/>
            <a:r>
              <a:rPr lang="en-US" sz="1800" dirty="0" smtClean="0"/>
              <a:t>Finally</a:t>
            </a:r>
            <a:r>
              <a:rPr lang="en-US" sz="1800" dirty="0"/>
              <a:t>, this </a:t>
            </a:r>
            <a:r>
              <a:rPr lang="en-US" sz="1800" dirty="0" smtClean="0"/>
              <a:t>lecture </a:t>
            </a:r>
            <a:r>
              <a:rPr lang="en-US" sz="1800" dirty="0"/>
              <a:t>discussed several tools available to cybersecurity specialists.</a:t>
            </a:r>
          </a:p>
        </p:txBody>
      </p:sp>
      <p:sp>
        <p:nvSpPr>
          <p:cNvPr id="21505" name="Rectangle 2"/>
          <p:cNvSpPr>
            <a:spLocks noGrp="1" noChangeArrowheads="1"/>
          </p:cNvSpPr>
          <p:nvPr>
            <p:ph type="title"/>
          </p:nvPr>
        </p:nvSpPr>
        <p:spPr>
          <a:xfrm>
            <a:off x="346362" y="0"/>
            <a:ext cx="8772157" cy="527901"/>
          </a:xfrm>
        </p:spPr>
        <p:txBody>
          <a:bodyPr/>
          <a:lstStyle/>
          <a:p>
            <a:pPr algn="ctr" eaLnBrk="1" hangingPunct="1"/>
            <a:r>
              <a:rPr lang="en-US" dirty="0" smtClean="0">
                <a:latin typeface="Arial" charset="0"/>
              </a:rPr>
              <a:t/>
            </a:r>
            <a:br>
              <a:rPr lang="en-US" dirty="0" smtClean="0">
                <a:latin typeface="Arial" charset="0"/>
              </a:rPr>
            </a:br>
            <a:r>
              <a:rPr lang="en-US" dirty="0" smtClean="0">
                <a:latin typeface="Arial" charset="0"/>
              </a:rPr>
              <a:t>Summary</a:t>
            </a:r>
            <a:endParaRPr lang="en-US" dirty="0">
              <a:latin typeface="Arial" charset="0"/>
            </a:endParaRPr>
          </a:p>
        </p:txBody>
      </p:sp>
    </p:spTree>
    <p:extLst>
      <p:ext uri="{BB962C8B-B14F-4D97-AF65-F5344CB8AC3E}">
        <p14:creationId xmlns:p14="http://schemas.microsoft.com/office/powerpoint/2010/main" val="2497760924"/>
      </p:ext>
    </p:extLst>
  </p:cSld>
  <p:clrMapOvr>
    <a:masterClrMapping/>
  </p:clrMapOvr>
  <p:transition spd="med">
    <p:wipe dir="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3"/>
          <p:cNvSpPr txBox="1">
            <a:spLocks noChangeArrowheads="1"/>
          </p:cNvSpPr>
          <p:nvPr/>
        </p:nvSpPr>
        <p:spPr bwMode="auto">
          <a:xfrm>
            <a:off x="655638" y="232528"/>
            <a:ext cx="8145462" cy="597031"/>
          </a:xfrm>
          <a:prstGeom prst="rect">
            <a:avLst/>
          </a:prstGeom>
          <a:noFill/>
          <a:ln w="9525" algn="ctr">
            <a:noFill/>
            <a:miter lim="800000"/>
            <a:headEnd/>
            <a:tailEnd/>
          </a:ln>
        </p:spPr>
        <p:txBody>
          <a:bodyPr lIns="82124" tIns="41061" rIns="82124" bIns="41061" anchor="b"/>
          <a:lstStyle/>
          <a:p>
            <a:pPr defTabSz="814388">
              <a:lnSpc>
                <a:spcPct val="90000"/>
              </a:lnSpc>
              <a:defRPr/>
            </a:pPr>
            <a:r>
              <a:rPr lang="en-US" sz="3200" b="1" kern="0" dirty="0" smtClean="0">
                <a:solidFill>
                  <a:srgbClr val="708CA1"/>
                </a:solidFill>
                <a:latin typeface="+mj-lt"/>
                <a:ea typeface="+mj-ea"/>
                <a:cs typeface="+mj-cs"/>
              </a:rPr>
              <a:t>Best Practices</a:t>
            </a:r>
            <a:endParaRPr lang="en-US" sz="3200" b="1" kern="0" dirty="0">
              <a:solidFill>
                <a:srgbClr val="708CA1"/>
              </a:solidFill>
              <a:latin typeface="+mj-lt"/>
              <a:ea typeface="+mj-ea"/>
              <a:cs typeface="+mj-cs"/>
            </a:endParaRPr>
          </a:p>
        </p:txBody>
      </p:sp>
      <p:sp>
        <p:nvSpPr>
          <p:cNvPr id="8" name="TextBox 7"/>
          <p:cNvSpPr txBox="1"/>
          <p:nvPr/>
        </p:nvSpPr>
        <p:spPr>
          <a:xfrm>
            <a:off x="731052" y="1187982"/>
            <a:ext cx="7583389" cy="400110"/>
          </a:xfrm>
          <a:prstGeom prst="rect">
            <a:avLst/>
          </a:prstGeom>
          <a:noFill/>
        </p:spPr>
        <p:txBody>
          <a:bodyPr wrap="square" rtlCol="0">
            <a:spAutoFit/>
          </a:bodyPr>
          <a:lstStyle/>
          <a:p>
            <a:pPr algn="l">
              <a:lnSpc>
                <a:spcPct val="100000"/>
              </a:lnSpc>
              <a:buFontTx/>
              <a:buNone/>
            </a:pPr>
            <a:r>
              <a:rPr lang="en-US" sz="2000" dirty="0" smtClean="0"/>
              <a:t>Explore </a:t>
            </a:r>
            <a:r>
              <a:rPr lang="en-US" sz="2000" dirty="0" smtClean="0"/>
              <a:t>each of the major topics in </a:t>
            </a:r>
            <a:r>
              <a:rPr lang="en-US" sz="2000" dirty="0" smtClean="0"/>
              <a:t>the table by visiting the URLs. </a:t>
            </a:r>
            <a:endParaRPr lang="en-US" sz="2000" dirty="0"/>
          </a:p>
        </p:txBody>
      </p:sp>
      <p:graphicFrame>
        <p:nvGraphicFramePr>
          <p:cNvPr id="2" name="Table 1"/>
          <p:cNvGraphicFramePr>
            <a:graphicFrameLocks noGrp="1"/>
          </p:cNvGraphicFramePr>
          <p:nvPr>
            <p:extLst>
              <p:ext uri="{D42A27DB-BD31-4B8C-83A1-F6EECF244321}">
                <p14:modId xmlns:p14="http://schemas.microsoft.com/office/powerpoint/2010/main" val="467533825"/>
              </p:ext>
            </p:extLst>
          </p:nvPr>
        </p:nvGraphicFramePr>
        <p:xfrm>
          <a:off x="731052" y="1762163"/>
          <a:ext cx="7452946" cy="3309934"/>
        </p:xfrm>
        <a:graphic>
          <a:graphicData uri="http://schemas.openxmlformats.org/drawingml/2006/table">
            <a:tbl>
              <a:tblPr firstRow="1" bandRow="1">
                <a:tableStyleId>{5C22544A-7EE6-4342-B048-85BDC9FD1C3A}</a:tableStyleId>
              </a:tblPr>
              <a:tblGrid>
                <a:gridCol w="2951285"/>
                <a:gridCol w="4501661"/>
              </a:tblGrid>
              <a:tr h="692158">
                <a:tc>
                  <a:txBody>
                    <a:bodyPr/>
                    <a:lstStyle/>
                    <a:p>
                      <a:pPr algn="ctr"/>
                      <a:r>
                        <a:rPr lang="en-US" dirty="0" smtClean="0"/>
                        <a:t>Cybersecurity</a:t>
                      </a:r>
                      <a:r>
                        <a:rPr lang="en-US" baseline="0" dirty="0" smtClean="0"/>
                        <a:t> Membership</a:t>
                      </a:r>
                      <a:endParaRPr lang="en-US" dirty="0"/>
                    </a:p>
                  </a:txBody>
                  <a:tcPr/>
                </a:tc>
                <a:tc>
                  <a:txBody>
                    <a:bodyPr/>
                    <a:lstStyle/>
                    <a:p>
                      <a:pPr algn="ctr"/>
                      <a:r>
                        <a:rPr lang="en-US" dirty="0" smtClean="0"/>
                        <a:t>URL Address</a:t>
                      </a:r>
                      <a:endParaRPr lang="en-US" dirty="0"/>
                    </a:p>
                  </a:txBody>
                  <a:tcPr/>
                </a:tc>
              </a:tr>
              <a:tr h="560318">
                <a:tc>
                  <a:txBody>
                    <a:bodyPr/>
                    <a:lstStyle/>
                    <a:p>
                      <a:pPr marL="0" marR="0" indent="0" algn="l" defTabSz="914400" rtl="0" eaLnBrk="1" fontAlgn="auto" latinLnBrk="0" hangingPunct="1">
                        <a:lnSpc>
                          <a:spcPct val="80000"/>
                        </a:lnSpc>
                        <a:spcBef>
                          <a:spcPts val="0"/>
                        </a:spcBef>
                        <a:spcAft>
                          <a:spcPts val="0"/>
                        </a:spcAft>
                        <a:buClrTx/>
                        <a:buSzTx/>
                        <a:buFontTx/>
                        <a:buNone/>
                        <a:tabLst/>
                        <a:defRPr/>
                      </a:pPr>
                      <a:r>
                        <a:rPr lang="en-US" sz="1800" b="0" i="0" u="none" strike="noStrike" kern="1200" dirty="0" smtClean="0">
                          <a:solidFill>
                            <a:schemeClr val="dk1"/>
                          </a:solidFill>
                          <a:effectLst/>
                          <a:latin typeface="+mn-lt"/>
                          <a:ea typeface="+mn-ea"/>
                          <a:cs typeface="+mn-cs"/>
                        </a:rPr>
                        <a:t>ISC2 Code of Ethics</a:t>
                      </a:r>
                      <a:endParaRPr lang="en-US" sz="1800" b="0" i="0" kern="1200" dirty="0" smtClean="0">
                        <a:solidFill>
                          <a:schemeClr val="dk1"/>
                        </a:solidFill>
                        <a:effectLst/>
                        <a:latin typeface="+mn-lt"/>
                        <a:ea typeface="+mn-ea"/>
                        <a:cs typeface="+mn-cs"/>
                      </a:endParaRPr>
                    </a:p>
                  </a:txBody>
                  <a:tcPr/>
                </a:tc>
                <a:tc>
                  <a:txBody>
                    <a:bodyPr/>
                    <a:lstStyle/>
                    <a:p>
                      <a:r>
                        <a:rPr lang="en-US" sz="1400" dirty="0" smtClean="0">
                          <a:hlinkClick r:id="rId3"/>
                        </a:rPr>
                        <a:t>https://www.isc2.org/uploadedfiles/(isc)2_public_content/code_of_ethics/isc2-code-of-ethics.pdf</a:t>
                      </a:r>
                      <a:endParaRPr lang="en-US" sz="1400" dirty="0"/>
                    </a:p>
                  </a:txBody>
                  <a:tcPr/>
                </a:tc>
              </a:tr>
              <a:tr h="39551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0" i="0" kern="1200" dirty="0" smtClean="0">
                          <a:solidFill>
                            <a:schemeClr val="dk1"/>
                          </a:solidFill>
                          <a:effectLst/>
                          <a:latin typeface="+mn-lt"/>
                          <a:ea typeface="+mn-ea"/>
                          <a:cs typeface="+mn-cs"/>
                        </a:rPr>
                        <a:t>Cybersecurity Careers</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smtClean="0">
                          <a:hlinkClick r:id="rId4"/>
                        </a:rPr>
                        <a:t>https://niccs.us-cert.gov/careers/cybersecurity-careers</a:t>
                      </a:r>
                      <a:endParaRPr lang="en-US" sz="1400" dirty="0" smtClean="0"/>
                    </a:p>
                  </a:txBody>
                  <a:tcPr/>
                </a:tc>
              </a:tr>
              <a:tr h="889917">
                <a:tc>
                  <a:txBody>
                    <a:bodyPr/>
                    <a:lstStyle/>
                    <a:p>
                      <a:r>
                        <a:rPr lang="en-US" sz="1600" dirty="0" smtClean="0"/>
                        <a:t>Careers in Cybersecurity- Expert Advice From </a:t>
                      </a:r>
                      <a:r>
                        <a:rPr lang="en-US" sz="1600" dirty="0" err="1" smtClean="0"/>
                        <a:t>BlackHat</a:t>
                      </a:r>
                      <a:r>
                        <a:rPr lang="en-US" sz="1600" dirty="0" smtClean="0"/>
                        <a:t> &amp; DEFCON</a:t>
                      </a:r>
                      <a:endParaRPr lang="en-US" sz="1600" dirty="0"/>
                    </a:p>
                  </a:txBody>
                  <a:tcPr/>
                </a:tc>
                <a:tc>
                  <a:txBody>
                    <a:bodyPr/>
                    <a:lstStyle/>
                    <a:p>
                      <a:r>
                        <a:rPr lang="en-US" sz="1400" dirty="0" smtClean="0">
                          <a:hlinkClick r:id="rId5"/>
                        </a:rPr>
                        <a:t>https://www.youtube.com/watch?v=EhIp3b8iGm4</a:t>
                      </a:r>
                      <a:endParaRPr lang="en-US" sz="1400" dirty="0" smtClean="0"/>
                    </a:p>
                    <a:p>
                      <a:endParaRPr lang="en-US" sz="1400" dirty="0"/>
                    </a:p>
                  </a:txBody>
                  <a:tcPr/>
                </a:tc>
              </a:tr>
              <a:tr h="386011">
                <a:tc>
                  <a:txBody>
                    <a:bodyPr/>
                    <a:lstStyle/>
                    <a:p>
                      <a:r>
                        <a:rPr lang="en-US" sz="1600" dirty="0" smtClean="0"/>
                        <a:t>Cyber Security Jobs</a:t>
                      </a:r>
                      <a:endParaRPr lang="en-US" sz="1600" dirty="0"/>
                    </a:p>
                  </a:txBody>
                  <a:tcPr/>
                </a:tc>
                <a:tc>
                  <a:txBody>
                    <a:bodyPr/>
                    <a:lstStyle/>
                    <a:p>
                      <a:r>
                        <a:rPr lang="en-US" sz="1400" dirty="0" smtClean="0">
                          <a:hlinkClick r:id="rId6"/>
                        </a:rPr>
                        <a:t>https://www.youtube.com/watch?v=WIwCUL5Vex0</a:t>
                      </a:r>
                      <a:endParaRPr lang="en-US" sz="1400" dirty="0"/>
                    </a:p>
                  </a:txBody>
                  <a:tcPr/>
                </a:tc>
              </a:tr>
              <a:tr h="386011">
                <a:tc>
                  <a:txBody>
                    <a:bodyPr/>
                    <a:lstStyle/>
                    <a:p>
                      <a:r>
                        <a:rPr lang="en-US" sz="1600" dirty="0" smtClean="0"/>
                        <a:t>Cybersecurity Careers</a:t>
                      </a:r>
                      <a:endParaRPr lang="en-US" sz="1600" dirty="0"/>
                    </a:p>
                  </a:txBody>
                  <a:tcPr/>
                </a:tc>
                <a:tc>
                  <a:txBody>
                    <a:bodyPr/>
                    <a:lstStyle/>
                    <a:p>
                      <a:r>
                        <a:rPr lang="en-US" sz="1400" dirty="0" smtClean="0">
                          <a:hlinkClick r:id="rId7"/>
                        </a:rPr>
                        <a:t>https://www.youtube.com/watch?v=zEIHY_R2Zug</a:t>
                      </a:r>
                      <a:endParaRPr lang="en-US" sz="1400" dirty="0"/>
                    </a:p>
                  </a:txBody>
                  <a:tcPr/>
                </a:tc>
              </a:tr>
            </a:tbl>
          </a:graphicData>
        </a:graphic>
      </p:graphicFrame>
    </p:spTree>
    <p:extLst>
      <p:ext uri="{BB962C8B-B14F-4D97-AF65-F5344CB8AC3E}">
        <p14:creationId xmlns:p14="http://schemas.microsoft.com/office/powerpoint/2010/main" val="4077509437"/>
      </p:ext>
    </p:extLst>
  </p:cSld>
  <p:clrMapOvr>
    <a:masterClrMapping/>
  </p:clrMapOvr>
  <p:transition>
    <p:wipe dir="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1843" y="2339570"/>
            <a:ext cx="8772157" cy="838200"/>
          </a:xfrm>
        </p:spPr>
        <p:txBody>
          <a:bodyPr/>
          <a:lstStyle/>
          <a:p>
            <a:pPr algn="ctr"/>
            <a:r>
              <a:rPr lang="en-GB" dirty="0"/>
              <a:t>Questions?</a:t>
            </a:r>
            <a:endParaRPr lang="en-US" dirty="0"/>
          </a:p>
        </p:txBody>
      </p:sp>
    </p:spTree>
    <p:extLst>
      <p:ext uri="{BB962C8B-B14F-4D97-AF65-F5344CB8AC3E}">
        <p14:creationId xmlns:p14="http://schemas.microsoft.com/office/powerpoint/2010/main" val="245639497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30688</TotalTime>
  <Pages>28</Pages>
  <Words>1531</Words>
  <Application>Microsoft Office PowerPoint</Application>
  <PresentationFormat>On-screen Show (4:3)</PresentationFormat>
  <Paragraphs>155</Paragraphs>
  <Slides>20</Slides>
  <Notes>18</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20</vt:i4>
      </vt:variant>
    </vt:vector>
  </HeadingPairs>
  <TitlesOfParts>
    <vt:vector size="25" baseType="lpstr">
      <vt:lpstr>ＭＳ Ｐゴシック</vt:lpstr>
      <vt:lpstr>Arial</vt:lpstr>
      <vt:lpstr>Wingdings</vt:lpstr>
      <vt:lpstr>PPT-TMPLT-WHT_C</vt:lpstr>
      <vt:lpstr>NetAcad-4F_PPT-WHT_060408</vt:lpstr>
      <vt:lpstr>PowerPoint Presentation</vt:lpstr>
      <vt:lpstr>Objectives</vt:lpstr>
      <vt:lpstr>Cybersecurity Domains User Domain</vt:lpstr>
      <vt:lpstr>Cybersecurity Domains Device Domain</vt:lpstr>
      <vt:lpstr>Cybersecurity Domains Local Area Network Domain</vt:lpstr>
      <vt:lpstr>Cybersecurity Domains Private Cloud (WAN) Domain</vt:lpstr>
      <vt:lpstr>Cybersecurity Domains Public Cloud Domain</vt:lpstr>
      <vt:lpstr>Cybersecurity Domains Physical Facilities Domain</vt:lpstr>
      <vt:lpstr>Cybersecurity Domains Application Domain</vt:lpstr>
      <vt:lpstr>Understanding the Oath of Membership Ethics and Guiding Principles</vt:lpstr>
      <vt:lpstr> Understanding the Oath of Membership Cyber Laws and Liability</vt:lpstr>
      <vt:lpstr> Understanding the Oath of Membership Cyber Laws and Liability (Cont.)</vt:lpstr>
      <vt:lpstr> Understanding the Oath of Membership Cyber Laws and Liability (Cont.)</vt:lpstr>
      <vt:lpstr>Understanding the Oath of Membership Cybersecurity Information Websites</vt:lpstr>
      <vt:lpstr>Understanding the Oath of Membership Cybersecurity Weapons</vt:lpstr>
      <vt:lpstr>Next Step Exploring the Cybersecurity Profession</vt:lpstr>
      <vt:lpstr> Summary</vt:lpstr>
      <vt:lpstr>PowerPoint Presentation</vt:lpstr>
      <vt:lpstr>Questions?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 Campbell</cp:lastModifiedBy>
  <cp:revision>923</cp:revision>
  <cp:lastPrinted>1999-01-27T00:54:54Z</cp:lastPrinted>
  <dcterms:created xsi:type="dcterms:W3CDTF">2006-10-23T15:07:30Z</dcterms:created>
  <dcterms:modified xsi:type="dcterms:W3CDTF">2017-12-04T16:04:21Z</dcterms:modified>
</cp:coreProperties>
</file>