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8288000" cy="10287000"/>
  <p:notesSz cx="6858000" cy="9144000"/>
  <p:embeddedFontLst>
    <p:embeddedFont>
      <p:font typeface="Public Sans" panose="020B0604020202020204" charset="0"/>
      <p:regular r:id="rId16"/>
    </p:embeddedFont>
    <p:embeddedFont>
      <p:font typeface="Public Sans Bold" panose="020B0604020202020204" charset="0"/>
      <p:regular r:id="rId17"/>
    </p:embeddedFont>
    <p:embeddedFont>
      <p:font typeface="The Youngest Serif" panose="020B0604020202020204" charset="0"/>
      <p:regular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75C58FC7-39FE-40D2-9EA3-39915F809ED7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  <p14:sldId id="266"/>
            <p14:sldId id="267"/>
            <p14:sldId id="26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C54D1C7-9DB7-4830-8762-33ABCF254B4A}" v="1" dt="2025-11-04T11:44:43.80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65" d="100"/>
          <a:sy n="65" d="100"/>
        </p:scale>
        <p:origin x="102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ECCC80-4DD1-4129-A5A2-78862707AA52}" type="datetimeFigureOut">
              <a:rPr lang="en-GB" smtClean="0"/>
              <a:t>05/11/2025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2B9C47-E6D6-43B9-844E-C455CCC0A9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36350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C2B9C47-E6D6-43B9-844E-C455CCC0A96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09277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C2B9C47-E6D6-43B9-844E-C455CCC0A96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3726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sv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Relationship Id="rId9" Type="http://schemas.openxmlformats.org/officeDocument/2006/relationships/image" Target="../media/image7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Relationship Id="rId9" Type="http://schemas.openxmlformats.org/officeDocument/2006/relationships/image" Target="../media/image7.sv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A logo with a person jumping in the air&#10;&#10;AI-generated content may be incorrect.">
            <a:extLst>
              <a:ext uri="{FF2B5EF4-FFF2-40B4-BE49-F238E27FC236}">
                <a16:creationId xmlns:a16="http://schemas.microsoft.com/office/drawing/2014/main" id="{335AE9DD-28A7-2E97-4B62-FF4230B02F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02" y="0"/>
            <a:ext cx="10225104" cy="10287000"/>
          </a:xfrm>
          <a:prstGeom prst="rect">
            <a:avLst/>
          </a:prstGeom>
        </p:spPr>
      </p:pic>
      <p:grpSp>
        <p:nvGrpSpPr>
          <p:cNvPr id="2" name="Group 2"/>
          <p:cNvGrpSpPr/>
          <p:nvPr/>
        </p:nvGrpSpPr>
        <p:grpSpPr>
          <a:xfrm>
            <a:off x="10429875" y="8724900"/>
            <a:ext cx="7858125" cy="1562100"/>
            <a:chOff x="0" y="0"/>
            <a:chExt cx="1397000" cy="27770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397000" cy="277707"/>
            </a:xfrm>
            <a:custGeom>
              <a:avLst/>
              <a:gdLst/>
              <a:ahLst/>
              <a:cxnLst/>
              <a:rect l="l" t="t" r="r" b="b"/>
              <a:pathLst>
                <a:path w="1397000" h="277707">
                  <a:moveTo>
                    <a:pt x="0" y="0"/>
                  </a:moveTo>
                  <a:lnTo>
                    <a:pt x="1397000" y="0"/>
                  </a:lnTo>
                  <a:lnTo>
                    <a:pt x="1397000" y="277707"/>
                  </a:lnTo>
                  <a:lnTo>
                    <a:pt x="0" y="277707"/>
                  </a:lnTo>
                  <a:close/>
                </a:path>
              </a:pathLst>
            </a:custGeom>
            <a:solidFill>
              <a:srgbClr val="FF6F00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57150"/>
              <a:ext cx="1397000" cy="33485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49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0429875" y="0"/>
            <a:ext cx="7858125" cy="8724900"/>
            <a:chOff x="0" y="0"/>
            <a:chExt cx="1217429" cy="1351715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217429" cy="1351715"/>
            </a:xfrm>
            <a:custGeom>
              <a:avLst/>
              <a:gdLst/>
              <a:ahLst/>
              <a:cxnLst/>
              <a:rect l="l" t="t" r="r" b="b"/>
              <a:pathLst>
                <a:path w="1217429" h="1351715">
                  <a:moveTo>
                    <a:pt x="0" y="0"/>
                  </a:moveTo>
                  <a:lnTo>
                    <a:pt x="1217429" y="0"/>
                  </a:lnTo>
                  <a:lnTo>
                    <a:pt x="1217429" y="1351715"/>
                  </a:lnTo>
                  <a:lnTo>
                    <a:pt x="0" y="1351715"/>
                  </a:lnTo>
                  <a:close/>
                </a:path>
              </a:pathLst>
            </a:custGeom>
            <a:blipFill>
              <a:blip r:embed="rId4"/>
              <a:stretch>
                <a:fillRect t="-245" b="-245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12172950" y="9298001"/>
            <a:ext cx="4314825" cy="3587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800"/>
              </a:lnSpc>
            </a:pPr>
            <a:r>
              <a:rPr lang="en-US" sz="2000">
                <a:solidFill>
                  <a:srgbClr val="E8EAF6"/>
                </a:solidFill>
                <a:latin typeface="Public Sans"/>
                <a:ea typeface="Public Sans"/>
                <a:cs typeface="Public Sans"/>
                <a:sym typeface="Public Sans"/>
              </a:rPr>
              <a:t>NOVEMBER 2025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233488" y="8312322"/>
            <a:ext cx="8324850" cy="13444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600"/>
              </a:lnSpc>
            </a:pPr>
            <a:r>
              <a:rPr lang="en-US" sz="2400" dirty="0">
                <a:solidFill>
                  <a:srgbClr val="E8EAF6"/>
                </a:solidFill>
                <a:latin typeface="Public Sans"/>
                <a:ea typeface="Public Sans"/>
                <a:cs typeface="Public Sans"/>
                <a:sym typeface="Public Sans"/>
              </a:rPr>
              <a:t>A comprehensive overview of PIK GYM, designed to provide professional artistic gymnastics opportunities for children aged 4 to 16 in West Midlands.</a:t>
            </a:r>
          </a:p>
        </p:txBody>
      </p:sp>
      <p:grpSp>
        <p:nvGrpSpPr>
          <p:cNvPr id="7" name="Group 7"/>
          <p:cNvGrpSpPr/>
          <p:nvPr/>
        </p:nvGrpSpPr>
        <p:grpSpPr>
          <a:xfrm>
            <a:off x="2455587" y="679254"/>
            <a:ext cx="6840813" cy="914297"/>
            <a:chOff x="0" y="-443094"/>
            <a:chExt cx="9121084" cy="1219062"/>
          </a:xfrm>
        </p:grpSpPr>
        <p:sp>
          <p:nvSpPr>
            <p:cNvPr id="8" name="TextBox 8"/>
            <p:cNvSpPr txBox="1"/>
            <p:nvPr/>
          </p:nvSpPr>
          <p:spPr>
            <a:xfrm>
              <a:off x="993085" y="-443094"/>
              <a:ext cx="8127999" cy="1196908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marL="0" lvl="0" indent="0">
                <a:lnSpc>
                  <a:spcPts val="3499"/>
                </a:lnSpc>
              </a:pPr>
              <a:r>
                <a:rPr lang="en-US" sz="3600" b="1" dirty="0">
                  <a:solidFill>
                    <a:srgbClr val="E8EAF6"/>
                  </a:solidFill>
                  <a:latin typeface="Public Sans Bold"/>
                  <a:ea typeface="Public Sans Bold"/>
                  <a:cs typeface="Public Sans Bold"/>
                  <a:sym typeface="Public Sans Bold"/>
                </a:rPr>
                <a:t>Presented by Penko Koychev - 2332008 </a:t>
              </a:r>
            </a:p>
          </p:txBody>
        </p:sp>
        <p:sp>
          <p:nvSpPr>
            <p:cNvPr id="9" name="Freeform 9"/>
            <p:cNvSpPr/>
            <p:nvPr/>
          </p:nvSpPr>
          <p:spPr>
            <a:xfrm>
              <a:off x="0" y="0"/>
              <a:ext cx="775968" cy="775968"/>
            </a:xfrm>
            <a:custGeom>
              <a:avLst/>
              <a:gdLst/>
              <a:ahLst/>
              <a:cxnLst/>
              <a:rect l="l" t="t" r="r" b="b"/>
              <a:pathLst>
                <a:path w="775968" h="775968">
                  <a:moveTo>
                    <a:pt x="0" y="0"/>
                  </a:moveTo>
                  <a:lnTo>
                    <a:pt x="775968" y="0"/>
                  </a:lnTo>
                  <a:lnTo>
                    <a:pt x="775968" y="775968"/>
                  </a:lnTo>
                  <a:lnTo>
                    <a:pt x="0" y="77596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E751C842-D2EB-7135-C93F-EE84DE971BA9}"/>
              </a:ext>
            </a:extLst>
          </p:cNvPr>
          <p:cNvSpPr txBox="1"/>
          <p:nvPr/>
        </p:nvSpPr>
        <p:spPr>
          <a:xfrm>
            <a:off x="0" y="78017"/>
            <a:ext cx="919700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LCBB5013  Entrepreneurship – Vasilios Tavlaridis</a:t>
            </a:r>
          </a:p>
        </p:txBody>
      </p:sp>
      <p:grpSp>
        <p:nvGrpSpPr>
          <p:cNvPr id="11" name="Group 5">
            <a:extLst>
              <a:ext uri="{FF2B5EF4-FFF2-40B4-BE49-F238E27FC236}">
                <a16:creationId xmlns:a16="http://schemas.microsoft.com/office/drawing/2014/main" id="{1A750D72-4D2B-3504-AD45-185F4DFD16C2}"/>
              </a:ext>
            </a:extLst>
          </p:cNvPr>
          <p:cNvGrpSpPr/>
          <p:nvPr/>
        </p:nvGrpSpPr>
        <p:grpSpPr>
          <a:xfrm>
            <a:off x="10401298" y="9597"/>
            <a:ext cx="7858125" cy="8724900"/>
            <a:chOff x="0" y="0"/>
            <a:chExt cx="1217429" cy="1351715"/>
          </a:xfrm>
        </p:grpSpPr>
        <p:sp>
          <p:nvSpPr>
            <p:cNvPr id="13" name="Freeform 6">
              <a:extLst>
                <a:ext uri="{FF2B5EF4-FFF2-40B4-BE49-F238E27FC236}">
                  <a16:creationId xmlns:a16="http://schemas.microsoft.com/office/drawing/2014/main" id="{38080956-20CE-1999-A25F-5B7666112400}"/>
                </a:ext>
              </a:extLst>
            </p:cNvPr>
            <p:cNvSpPr/>
            <p:nvPr/>
          </p:nvSpPr>
          <p:spPr>
            <a:xfrm>
              <a:off x="0" y="0"/>
              <a:ext cx="1217429" cy="1351715"/>
            </a:xfrm>
            <a:custGeom>
              <a:avLst/>
              <a:gdLst/>
              <a:ahLst/>
              <a:cxnLst/>
              <a:rect l="l" t="t" r="r" b="b"/>
              <a:pathLst>
                <a:path w="1217429" h="1351715">
                  <a:moveTo>
                    <a:pt x="0" y="0"/>
                  </a:moveTo>
                  <a:lnTo>
                    <a:pt x="1217429" y="0"/>
                  </a:lnTo>
                  <a:lnTo>
                    <a:pt x="1217429" y="1351715"/>
                  </a:lnTo>
                  <a:lnTo>
                    <a:pt x="0" y="1351715"/>
                  </a:lnTo>
                  <a:close/>
                </a:path>
              </a:pathLst>
            </a:custGeom>
            <a:blipFill>
              <a:blip r:embed="rId4"/>
              <a:stretch>
                <a:fillRect t="-245" b="-245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pic>
        <p:nvPicPr>
          <p:cNvPr id="14" name="Picture 2">
            <a:extLst>
              <a:ext uri="{FF2B5EF4-FFF2-40B4-BE49-F238E27FC236}">
                <a16:creationId xmlns:a16="http://schemas.microsoft.com/office/drawing/2014/main" id="{AAB0E885-8AF6-9714-7FC7-2B4EAA1EEE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5179" y="-111193"/>
            <a:ext cx="4534973" cy="224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16348" y="8724900"/>
            <a:ext cx="7874473" cy="1562100"/>
            <a:chOff x="0" y="0"/>
            <a:chExt cx="2073935" cy="41141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073935" cy="411417"/>
            </a:xfrm>
            <a:custGeom>
              <a:avLst/>
              <a:gdLst/>
              <a:ahLst/>
              <a:cxnLst/>
              <a:rect l="l" t="t" r="r" b="b"/>
              <a:pathLst>
                <a:path w="2073935" h="411417">
                  <a:moveTo>
                    <a:pt x="0" y="0"/>
                  </a:moveTo>
                  <a:lnTo>
                    <a:pt x="2073935" y="0"/>
                  </a:lnTo>
                  <a:lnTo>
                    <a:pt x="2073935" y="411417"/>
                  </a:lnTo>
                  <a:lnTo>
                    <a:pt x="0" y="411417"/>
                  </a:lnTo>
                  <a:close/>
                </a:path>
              </a:pathLst>
            </a:custGeom>
            <a:solidFill>
              <a:srgbClr val="E8EAF6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57150"/>
              <a:ext cx="2073935" cy="468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49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9296400" y="666588"/>
            <a:ext cx="8324850" cy="4011403"/>
            <a:chOff x="0" y="0"/>
            <a:chExt cx="11099800" cy="5348538"/>
          </a:xfrm>
        </p:grpSpPr>
        <p:sp>
          <p:nvSpPr>
            <p:cNvPr id="6" name="TextBox 6"/>
            <p:cNvSpPr txBox="1"/>
            <p:nvPr/>
          </p:nvSpPr>
          <p:spPr>
            <a:xfrm>
              <a:off x="0" y="1727133"/>
              <a:ext cx="11099800" cy="362140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3600"/>
                </a:lnSpc>
              </a:pPr>
              <a:r>
                <a:rPr lang="en-US" sz="2400" dirty="0">
                  <a:solidFill>
                    <a:srgbClr val="E8EAF6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PIK GYM aims to become a leading </a:t>
              </a:r>
              <a:r>
                <a:rPr lang="en-US" sz="2400" b="1" dirty="0">
                  <a:solidFill>
                    <a:srgbClr val="E8EAF6"/>
                  </a:solidFill>
                  <a:latin typeface="Public Sans Bold"/>
                  <a:ea typeface="Public Sans Bold"/>
                  <a:cs typeface="Public Sans Bold"/>
                  <a:sym typeface="Public Sans Bold"/>
                </a:rPr>
                <a:t>gymnastics facility</a:t>
              </a:r>
              <a:r>
                <a:rPr lang="en-US" sz="2400" dirty="0">
                  <a:solidFill>
                    <a:srgbClr val="E8EAF6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 in Walsall, </a:t>
              </a:r>
              <a:r>
                <a:rPr lang="en-US" sz="2000" dirty="0">
                  <a:solidFill>
                    <a:srgbClr val="E8EAF6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catering</a:t>
              </a:r>
              <a:r>
                <a:rPr lang="en-US" sz="2400" dirty="0">
                  <a:solidFill>
                    <a:srgbClr val="E8EAF6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 to children aged 4–16. Our mission is to make artistic gymnastics both accessible and professional, capitalizing on a significant market opportunity with over </a:t>
              </a:r>
              <a:r>
                <a:rPr lang="en-US" sz="2400" b="1" dirty="0">
                  <a:solidFill>
                    <a:srgbClr val="E8EAF6"/>
                  </a:solidFill>
                  <a:latin typeface="Public Sans Bold"/>
                  <a:ea typeface="Public Sans Bold"/>
                  <a:cs typeface="Public Sans Bold"/>
                  <a:sym typeface="Public Sans Bold"/>
                </a:rPr>
                <a:t>500,000 children</a:t>
              </a:r>
              <a:r>
                <a:rPr lang="en-US" sz="2400" dirty="0">
                  <a:solidFill>
                    <a:srgbClr val="E8EAF6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 currently on waiting lists across the UK.</a:t>
              </a:r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9525"/>
              <a:ext cx="11099800" cy="12414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7319"/>
                </a:lnSpc>
              </a:pPr>
              <a:r>
                <a:rPr lang="en-US" sz="6099" u="none">
                  <a:solidFill>
                    <a:srgbClr val="E8EAF6"/>
                  </a:solidFill>
                  <a:latin typeface="The Youngest Serif"/>
                  <a:ea typeface="The Youngest Serif"/>
                  <a:cs typeface="The Youngest Serif"/>
                  <a:sym typeface="The Youngest Serif"/>
                </a:rPr>
                <a:t>Executive Summary</a:t>
              </a:r>
            </a:p>
          </p:txBody>
        </p:sp>
      </p:grpSp>
      <p:sp>
        <p:nvSpPr>
          <p:cNvPr id="8" name="Freeform 8"/>
          <p:cNvSpPr/>
          <p:nvPr/>
        </p:nvSpPr>
        <p:spPr>
          <a:xfrm>
            <a:off x="9296400" y="8724900"/>
            <a:ext cx="1664475" cy="895350"/>
          </a:xfrm>
          <a:custGeom>
            <a:avLst/>
            <a:gdLst/>
            <a:ahLst/>
            <a:cxnLst/>
            <a:rect l="l" t="t" r="r" b="b"/>
            <a:pathLst>
              <a:path w="1664475" h="895350">
                <a:moveTo>
                  <a:pt x="0" y="0"/>
                </a:moveTo>
                <a:lnTo>
                  <a:pt x="1664475" y="0"/>
                </a:lnTo>
                <a:lnTo>
                  <a:pt x="1664475" y="895350"/>
                </a:lnTo>
                <a:lnTo>
                  <a:pt x="0" y="89535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b="-85902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9" name="Group 9"/>
          <p:cNvGrpSpPr/>
          <p:nvPr/>
        </p:nvGrpSpPr>
        <p:grpSpPr>
          <a:xfrm>
            <a:off x="-16348" y="0"/>
            <a:ext cx="7874473" cy="8724900"/>
            <a:chOff x="0" y="0"/>
            <a:chExt cx="1219962" cy="1351715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219962" cy="1351715"/>
            </a:xfrm>
            <a:custGeom>
              <a:avLst/>
              <a:gdLst/>
              <a:ahLst/>
              <a:cxnLst/>
              <a:rect l="l" t="t" r="r" b="b"/>
              <a:pathLst>
                <a:path w="1219962" h="1351715">
                  <a:moveTo>
                    <a:pt x="0" y="0"/>
                  </a:moveTo>
                  <a:lnTo>
                    <a:pt x="1219962" y="0"/>
                  </a:lnTo>
                  <a:lnTo>
                    <a:pt x="1219962" y="1351715"/>
                  </a:lnTo>
                  <a:lnTo>
                    <a:pt x="0" y="1351715"/>
                  </a:lnTo>
                  <a:close/>
                </a:path>
              </a:pathLst>
            </a:custGeom>
            <a:blipFill>
              <a:blip r:embed="rId5"/>
              <a:stretch>
                <a:fillRect t="-350" b="-350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7858125" cy="8724900"/>
            <a:chOff x="0" y="0"/>
            <a:chExt cx="1217429" cy="1351715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217429" cy="1351715"/>
            </a:xfrm>
            <a:custGeom>
              <a:avLst/>
              <a:gdLst/>
              <a:ahLst/>
              <a:cxnLst/>
              <a:rect l="l" t="t" r="r" b="b"/>
              <a:pathLst>
                <a:path w="1217429" h="1351715">
                  <a:moveTo>
                    <a:pt x="0" y="0"/>
                  </a:moveTo>
                  <a:lnTo>
                    <a:pt x="1217429" y="0"/>
                  </a:lnTo>
                  <a:lnTo>
                    <a:pt x="1217429" y="1351715"/>
                  </a:lnTo>
                  <a:lnTo>
                    <a:pt x="0" y="1351715"/>
                  </a:lnTo>
                  <a:close/>
                </a:path>
              </a:pathLst>
            </a:custGeom>
            <a:blipFill>
              <a:blip r:embed="rId2"/>
              <a:stretch>
                <a:fillRect t="-245" b="-245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0" y="8724900"/>
            <a:ext cx="7858125" cy="1562100"/>
            <a:chOff x="0" y="0"/>
            <a:chExt cx="1397000" cy="27770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397000" cy="277707"/>
            </a:xfrm>
            <a:custGeom>
              <a:avLst/>
              <a:gdLst/>
              <a:ahLst/>
              <a:cxnLst/>
              <a:rect l="l" t="t" r="r" b="b"/>
              <a:pathLst>
                <a:path w="1397000" h="277707">
                  <a:moveTo>
                    <a:pt x="0" y="0"/>
                  </a:moveTo>
                  <a:lnTo>
                    <a:pt x="1397000" y="0"/>
                  </a:lnTo>
                  <a:lnTo>
                    <a:pt x="1397000" y="277707"/>
                  </a:lnTo>
                  <a:lnTo>
                    <a:pt x="0" y="277707"/>
                  </a:lnTo>
                  <a:close/>
                </a:path>
              </a:pathLst>
            </a:custGeom>
            <a:solidFill>
              <a:srgbClr val="E8EAF6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57150"/>
              <a:ext cx="1397000" cy="33485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499"/>
                </a:lnSpc>
              </a:pPr>
              <a:endParaRPr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9296400" y="666750"/>
            <a:ext cx="6886575" cy="3234221"/>
            <a:chOff x="0" y="0"/>
            <a:chExt cx="9182100" cy="4312294"/>
          </a:xfrm>
        </p:grpSpPr>
        <p:sp>
          <p:nvSpPr>
            <p:cNvPr id="8" name="TextBox 8"/>
            <p:cNvSpPr txBox="1"/>
            <p:nvPr/>
          </p:nvSpPr>
          <p:spPr>
            <a:xfrm>
              <a:off x="0" y="19050"/>
              <a:ext cx="9182100" cy="121369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7014"/>
                </a:lnSpc>
                <a:spcBef>
                  <a:spcPct val="0"/>
                </a:spcBef>
              </a:pPr>
              <a:r>
                <a:rPr lang="en-US" sz="6099" u="none">
                  <a:solidFill>
                    <a:srgbClr val="E8EAF6"/>
                  </a:solidFill>
                  <a:latin typeface="The Youngest Serif"/>
                  <a:ea typeface="The Youngest Serif"/>
                  <a:cs typeface="The Youngest Serif"/>
                  <a:sym typeface="The Youngest Serif"/>
                </a:rPr>
                <a:t>Executive Summary</a:t>
              </a:r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2443278"/>
              <a:ext cx="9182100" cy="186901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2800"/>
                </a:lnSpc>
                <a:spcBef>
                  <a:spcPct val="0"/>
                </a:spcBef>
              </a:pPr>
              <a:r>
                <a:rPr lang="en-US" sz="2000" u="none" strike="noStrike">
                  <a:solidFill>
                    <a:srgbClr val="E8EAF6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PIK GYM aims to establish a </a:t>
              </a:r>
              <a:r>
                <a:rPr lang="en-US" sz="2000" b="1" u="none" strike="noStrike">
                  <a:solidFill>
                    <a:srgbClr val="E8EAF6"/>
                  </a:solidFill>
                  <a:latin typeface="Public Sans Bold"/>
                  <a:ea typeface="Public Sans Bold"/>
                  <a:cs typeface="Public Sans Bold"/>
                  <a:sym typeface="Public Sans Bold"/>
                </a:rPr>
                <a:t>professional gymnastics facility</a:t>
              </a:r>
              <a:r>
                <a:rPr lang="en-US" sz="2000" u="none" strike="noStrike">
                  <a:solidFill>
                    <a:srgbClr val="E8EAF6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 for children aged 4–16 in Walsall, providing </a:t>
              </a:r>
              <a:r>
                <a:rPr lang="en-US" sz="2000" b="1" u="none" strike="noStrike">
                  <a:solidFill>
                    <a:srgbClr val="E8EAF6"/>
                  </a:solidFill>
                  <a:latin typeface="Public Sans Bold"/>
                  <a:ea typeface="Public Sans Bold"/>
                  <a:cs typeface="Public Sans Bold"/>
                  <a:sym typeface="Public Sans Bold"/>
                </a:rPr>
                <a:t>access to Olympic apparatus</a:t>
              </a:r>
              <a:r>
                <a:rPr lang="en-US" sz="2000" u="none" strike="noStrike">
                  <a:solidFill>
                    <a:srgbClr val="E8EAF6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 and certified coaches to nurture young talent.</a:t>
              </a:r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1754303"/>
              <a:ext cx="9182100" cy="5556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3240"/>
                </a:lnSpc>
                <a:spcBef>
                  <a:spcPct val="0"/>
                </a:spcBef>
              </a:pPr>
              <a:r>
                <a:rPr lang="en-US" sz="2700" u="none" strike="noStrike">
                  <a:solidFill>
                    <a:srgbClr val="E8EAF6"/>
                  </a:solidFill>
                  <a:latin typeface="The Youngest Serif"/>
                  <a:ea typeface="The Youngest Serif"/>
                  <a:cs typeface="The Youngest Serif"/>
                  <a:sym typeface="The Youngest Serif"/>
                </a:rPr>
                <a:t>Overview of Vision</a:t>
              </a: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4981575" y="657252"/>
            <a:ext cx="4010025" cy="2686050"/>
            <a:chOff x="0" y="0"/>
            <a:chExt cx="621258" cy="41613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21258" cy="416139"/>
            </a:xfrm>
            <a:custGeom>
              <a:avLst/>
              <a:gdLst/>
              <a:ahLst/>
              <a:cxnLst/>
              <a:rect l="l" t="t" r="r" b="b"/>
              <a:pathLst>
                <a:path w="621258" h="416139">
                  <a:moveTo>
                    <a:pt x="0" y="0"/>
                  </a:moveTo>
                  <a:lnTo>
                    <a:pt x="621258" y="0"/>
                  </a:lnTo>
                  <a:lnTo>
                    <a:pt x="621258" y="416139"/>
                  </a:lnTo>
                  <a:lnTo>
                    <a:pt x="0" y="416139"/>
                  </a:lnTo>
                  <a:close/>
                </a:path>
              </a:pathLst>
            </a:custGeom>
            <a:blipFill>
              <a:blip r:embed="rId2"/>
              <a:stretch>
                <a:fillRect l="-174" r="-174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4981575" y="5134002"/>
            <a:ext cx="4010025" cy="2686050"/>
            <a:chOff x="0" y="0"/>
            <a:chExt cx="621258" cy="416139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621258" cy="416139"/>
            </a:xfrm>
            <a:custGeom>
              <a:avLst/>
              <a:gdLst/>
              <a:ahLst/>
              <a:cxnLst/>
              <a:rect l="l" t="t" r="r" b="b"/>
              <a:pathLst>
                <a:path w="621258" h="416139">
                  <a:moveTo>
                    <a:pt x="0" y="0"/>
                  </a:moveTo>
                  <a:lnTo>
                    <a:pt x="621258" y="0"/>
                  </a:lnTo>
                  <a:lnTo>
                    <a:pt x="621258" y="416139"/>
                  </a:lnTo>
                  <a:lnTo>
                    <a:pt x="0" y="416139"/>
                  </a:lnTo>
                  <a:close/>
                </a:path>
              </a:pathLst>
            </a:custGeom>
            <a:blipFill>
              <a:blip r:embed="rId3"/>
              <a:stretch>
                <a:fillRect l="-174" r="-174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9296400" y="657252"/>
            <a:ext cx="4010025" cy="2686050"/>
            <a:chOff x="0" y="0"/>
            <a:chExt cx="621258" cy="416139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621258" cy="416139"/>
            </a:xfrm>
            <a:custGeom>
              <a:avLst/>
              <a:gdLst/>
              <a:ahLst/>
              <a:cxnLst/>
              <a:rect l="l" t="t" r="r" b="b"/>
              <a:pathLst>
                <a:path w="621258" h="416139">
                  <a:moveTo>
                    <a:pt x="0" y="0"/>
                  </a:moveTo>
                  <a:lnTo>
                    <a:pt x="621258" y="0"/>
                  </a:lnTo>
                  <a:lnTo>
                    <a:pt x="621258" y="416139"/>
                  </a:lnTo>
                  <a:lnTo>
                    <a:pt x="0" y="416139"/>
                  </a:lnTo>
                  <a:close/>
                </a:path>
              </a:pathLst>
            </a:custGeom>
            <a:blipFill>
              <a:blip r:embed="rId4"/>
              <a:stretch>
                <a:fillRect l="-174" r="-174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9296400" y="5134002"/>
            <a:ext cx="4010025" cy="2686050"/>
            <a:chOff x="0" y="0"/>
            <a:chExt cx="621258" cy="416139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621258" cy="416139"/>
            </a:xfrm>
            <a:custGeom>
              <a:avLst/>
              <a:gdLst/>
              <a:ahLst/>
              <a:cxnLst/>
              <a:rect l="l" t="t" r="r" b="b"/>
              <a:pathLst>
                <a:path w="621258" h="416139">
                  <a:moveTo>
                    <a:pt x="0" y="0"/>
                  </a:moveTo>
                  <a:lnTo>
                    <a:pt x="621258" y="0"/>
                  </a:lnTo>
                  <a:lnTo>
                    <a:pt x="621258" y="416139"/>
                  </a:lnTo>
                  <a:lnTo>
                    <a:pt x="0" y="416139"/>
                  </a:lnTo>
                  <a:close/>
                </a:path>
              </a:pathLst>
            </a:custGeom>
            <a:blipFill>
              <a:blip r:embed="rId5"/>
              <a:stretch>
                <a:fillRect l="-174" r="-174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4981575" y="3641698"/>
            <a:ext cx="4010025" cy="1042249"/>
            <a:chOff x="0" y="0"/>
            <a:chExt cx="5346700" cy="1389665"/>
          </a:xfrm>
        </p:grpSpPr>
        <p:sp>
          <p:nvSpPr>
            <p:cNvPr id="11" name="TextBox 11"/>
            <p:cNvSpPr txBox="1"/>
            <p:nvPr/>
          </p:nvSpPr>
          <p:spPr>
            <a:xfrm>
              <a:off x="0" y="587375"/>
              <a:ext cx="5346700" cy="80229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2403"/>
                </a:lnSpc>
                <a:spcBef>
                  <a:spcPct val="0"/>
                </a:spcBef>
              </a:pPr>
              <a:r>
                <a:rPr lang="en-US" sz="1716" u="none" strike="noStrike">
                  <a:solidFill>
                    <a:srgbClr val="E8EAF6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Professional artistic gymnastics sessions for skill enhancement and fun.</a:t>
              </a:r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0"/>
              <a:ext cx="5346700" cy="5334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3199"/>
                </a:lnSpc>
                <a:spcBef>
                  <a:spcPct val="0"/>
                </a:spcBef>
              </a:pPr>
              <a:r>
                <a:rPr lang="en-US" sz="2666" u="none" strike="noStrike">
                  <a:solidFill>
                    <a:srgbClr val="E8EAF6"/>
                  </a:solidFill>
                  <a:latin typeface="The Youngest Serif"/>
                  <a:ea typeface="The Youngest Serif"/>
                  <a:cs typeface="The Youngest Serif"/>
                  <a:sym typeface="The Youngest Serif"/>
                </a:rPr>
                <a:t>Core Training</a:t>
              </a:r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4981575" y="8118448"/>
            <a:ext cx="4010025" cy="1042249"/>
            <a:chOff x="0" y="0"/>
            <a:chExt cx="5346700" cy="1389665"/>
          </a:xfrm>
        </p:grpSpPr>
        <p:sp>
          <p:nvSpPr>
            <p:cNvPr id="14" name="TextBox 14"/>
            <p:cNvSpPr txBox="1"/>
            <p:nvPr/>
          </p:nvSpPr>
          <p:spPr>
            <a:xfrm>
              <a:off x="0" y="587375"/>
              <a:ext cx="5346700" cy="80229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2403"/>
                </a:lnSpc>
                <a:spcBef>
                  <a:spcPct val="0"/>
                </a:spcBef>
              </a:pPr>
              <a:r>
                <a:rPr lang="en-US" sz="1716" u="none" strike="noStrike">
                  <a:solidFill>
                    <a:srgbClr val="E8EAF6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Unique sessions for tumbling, rhythmic gymnastics, and trampoline training.</a:t>
              </a:r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0"/>
              <a:ext cx="5346700" cy="5334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3199"/>
                </a:lnSpc>
                <a:spcBef>
                  <a:spcPct val="0"/>
                </a:spcBef>
              </a:pPr>
              <a:r>
                <a:rPr lang="en-US" sz="2666" u="none" strike="noStrike">
                  <a:solidFill>
                    <a:srgbClr val="E8EAF6"/>
                  </a:solidFill>
                  <a:latin typeface="The Youngest Serif"/>
                  <a:ea typeface="The Youngest Serif"/>
                  <a:cs typeface="The Youngest Serif"/>
                  <a:sym typeface="The Youngest Serif"/>
                </a:rPr>
                <a:t>Specialized Disciplines</a:t>
              </a:r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9296400" y="3641698"/>
            <a:ext cx="4010025" cy="1042249"/>
            <a:chOff x="0" y="0"/>
            <a:chExt cx="5346700" cy="1389665"/>
          </a:xfrm>
        </p:grpSpPr>
        <p:sp>
          <p:nvSpPr>
            <p:cNvPr id="17" name="TextBox 17"/>
            <p:cNvSpPr txBox="1"/>
            <p:nvPr/>
          </p:nvSpPr>
          <p:spPr>
            <a:xfrm>
              <a:off x="0" y="587375"/>
              <a:ext cx="5346700" cy="80229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2403"/>
                </a:lnSpc>
                <a:spcBef>
                  <a:spcPct val="0"/>
                </a:spcBef>
              </a:pPr>
              <a:r>
                <a:rPr lang="en-US" sz="1716" u="none" strike="noStrike">
                  <a:solidFill>
                    <a:srgbClr val="E8EAF6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Engaging sessions focusing on fun and personal skill development.</a:t>
              </a:r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0"/>
              <a:ext cx="5346700" cy="5334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3199"/>
                </a:lnSpc>
                <a:spcBef>
                  <a:spcPct val="0"/>
                </a:spcBef>
              </a:pPr>
              <a:r>
                <a:rPr lang="en-US" sz="2666" u="none" strike="noStrike">
                  <a:solidFill>
                    <a:srgbClr val="E8EAF6"/>
                  </a:solidFill>
                  <a:latin typeface="The Youngest Serif"/>
                  <a:ea typeface="The Youngest Serif"/>
                  <a:cs typeface="The Youngest Serif"/>
                  <a:sym typeface="The Youngest Serif"/>
                </a:rPr>
                <a:t>Recreational Classes</a:t>
              </a:r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9296400" y="8118448"/>
            <a:ext cx="4010025" cy="1042249"/>
            <a:chOff x="0" y="0"/>
            <a:chExt cx="5346700" cy="1389665"/>
          </a:xfrm>
        </p:grpSpPr>
        <p:sp>
          <p:nvSpPr>
            <p:cNvPr id="20" name="TextBox 20"/>
            <p:cNvSpPr txBox="1"/>
            <p:nvPr/>
          </p:nvSpPr>
          <p:spPr>
            <a:xfrm>
              <a:off x="0" y="587375"/>
              <a:ext cx="5346700" cy="80229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2403"/>
                </a:lnSpc>
                <a:spcBef>
                  <a:spcPct val="0"/>
                </a:spcBef>
              </a:pPr>
              <a:r>
                <a:rPr lang="en-US" sz="1716" u="none" strike="noStrike">
                  <a:solidFill>
                    <a:srgbClr val="E8EAF6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Camps, workshops, and merchandise for skill enhancement and enjoyment.</a:t>
              </a:r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0"/>
              <a:ext cx="5346700" cy="5334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3199"/>
                </a:lnSpc>
                <a:spcBef>
                  <a:spcPct val="0"/>
                </a:spcBef>
              </a:pPr>
              <a:r>
                <a:rPr lang="en-US" sz="2666" u="none" strike="noStrike">
                  <a:solidFill>
                    <a:srgbClr val="E8EAF6"/>
                  </a:solidFill>
                  <a:latin typeface="The Youngest Serif"/>
                  <a:ea typeface="The Youngest Serif"/>
                  <a:cs typeface="The Youngest Serif"/>
                  <a:sym typeface="The Youngest Serif"/>
                </a:rPr>
                <a:t>Supplementary Services</a:t>
              </a:r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13611225" y="657252"/>
            <a:ext cx="4010025" cy="2686050"/>
            <a:chOff x="0" y="0"/>
            <a:chExt cx="621258" cy="416139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621258" cy="416139"/>
            </a:xfrm>
            <a:custGeom>
              <a:avLst/>
              <a:gdLst/>
              <a:ahLst/>
              <a:cxnLst/>
              <a:rect l="l" t="t" r="r" b="b"/>
              <a:pathLst>
                <a:path w="621258" h="416139">
                  <a:moveTo>
                    <a:pt x="0" y="0"/>
                  </a:moveTo>
                  <a:lnTo>
                    <a:pt x="621258" y="0"/>
                  </a:lnTo>
                  <a:lnTo>
                    <a:pt x="621258" y="416139"/>
                  </a:lnTo>
                  <a:lnTo>
                    <a:pt x="0" y="416139"/>
                  </a:lnTo>
                  <a:close/>
                </a:path>
              </a:pathLst>
            </a:custGeom>
            <a:blipFill>
              <a:blip r:embed="rId6"/>
              <a:stretch>
                <a:fillRect l="-174" r="-174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13611225" y="5134002"/>
            <a:ext cx="4010025" cy="2686050"/>
            <a:chOff x="0" y="0"/>
            <a:chExt cx="621258" cy="416139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621258" cy="416139"/>
            </a:xfrm>
            <a:custGeom>
              <a:avLst/>
              <a:gdLst/>
              <a:ahLst/>
              <a:cxnLst/>
              <a:rect l="l" t="t" r="r" b="b"/>
              <a:pathLst>
                <a:path w="621258" h="416139">
                  <a:moveTo>
                    <a:pt x="0" y="0"/>
                  </a:moveTo>
                  <a:lnTo>
                    <a:pt x="621258" y="0"/>
                  </a:lnTo>
                  <a:lnTo>
                    <a:pt x="621258" y="416139"/>
                  </a:lnTo>
                  <a:lnTo>
                    <a:pt x="0" y="416139"/>
                  </a:lnTo>
                  <a:close/>
                </a:path>
              </a:pathLst>
            </a:custGeom>
            <a:blipFill>
              <a:blip r:embed="rId7"/>
              <a:stretch>
                <a:fillRect l="-174" r="-174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13611225" y="3641698"/>
            <a:ext cx="4010025" cy="1042249"/>
            <a:chOff x="0" y="0"/>
            <a:chExt cx="5346700" cy="1389665"/>
          </a:xfrm>
        </p:grpSpPr>
        <p:sp>
          <p:nvSpPr>
            <p:cNvPr id="27" name="TextBox 27"/>
            <p:cNvSpPr txBox="1"/>
            <p:nvPr/>
          </p:nvSpPr>
          <p:spPr>
            <a:xfrm>
              <a:off x="0" y="587375"/>
              <a:ext cx="5346700" cy="80229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2403"/>
                </a:lnSpc>
                <a:spcBef>
                  <a:spcPct val="0"/>
                </a:spcBef>
              </a:pPr>
              <a:r>
                <a:rPr lang="en-US" sz="1716" u="none" strike="noStrike">
                  <a:solidFill>
                    <a:srgbClr val="E8EAF6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Intensive training for athletes preparing for competitions and events.</a:t>
              </a:r>
            </a:p>
          </p:txBody>
        </p:sp>
        <p:sp>
          <p:nvSpPr>
            <p:cNvPr id="28" name="TextBox 28"/>
            <p:cNvSpPr txBox="1"/>
            <p:nvPr/>
          </p:nvSpPr>
          <p:spPr>
            <a:xfrm>
              <a:off x="0" y="0"/>
              <a:ext cx="5346700" cy="5334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3199"/>
                </a:lnSpc>
                <a:spcBef>
                  <a:spcPct val="0"/>
                </a:spcBef>
              </a:pPr>
              <a:r>
                <a:rPr lang="en-US" sz="2666" u="none" strike="noStrike">
                  <a:solidFill>
                    <a:srgbClr val="E8EAF6"/>
                  </a:solidFill>
                  <a:latin typeface="The Youngest Serif"/>
                  <a:ea typeface="The Youngest Serif"/>
                  <a:cs typeface="The Youngest Serif"/>
                  <a:sym typeface="The Youngest Serif"/>
                </a:rPr>
                <a:t>Competitive Programs</a:t>
              </a:r>
            </a:p>
          </p:txBody>
        </p:sp>
      </p:grpSp>
      <p:grpSp>
        <p:nvGrpSpPr>
          <p:cNvPr id="29" name="Group 29"/>
          <p:cNvGrpSpPr/>
          <p:nvPr/>
        </p:nvGrpSpPr>
        <p:grpSpPr>
          <a:xfrm>
            <a:off x="13611225" y="8118448"/>
            <a:ext cx="4010025" cy="1042249"/>
            <a:chOff x="0" y="0"/>
            <a:chExt cx="5346700" cy="1389665"/>
          </a:xfrm>
        </p:grpSpPr>
        <p:sp>
          <p:nvSpPr>
            <p:cNvPr id="30" name="TextBox 30"/>
            <p:cNvSpPr txBox="1"/>
            <p:nvPr/>
          </p:nvSpPr>
          <p:spPr>
            <a:xfrm>
              <a:off x="0" y="587375"/>
              <a:ext cx="5346700" cy="80229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2403"/>
                </a:lnSpc>
                <a:spcBef>
                  <a:spcPct val="0"/>
                </a:spcBef>
              </a:pPr>
              <a:r>
                <a:rPr lang="en-US" sz="1716" u="none" strike="noStrike">
                  <a:solidFill>
                    <a:srgbClr val="E8EAF6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Programs designed to promote gymnastics in the local community.</a:t>
              </a:r>
            </a:p>
          </p:txBody>
        </p:sp>
        <p:sp>
          <p:nvSpPr>
            <p:cNvPr id="31" name="TextBox 31"/>
            <p:cNvSpPr txBox="1"/>
            <p:nvPr/>
          </p:nvSpPr>
          <p:spPr>
            <a:xfrm>
              <a:off x="0" y="0"/>
              <a:ext cx="5346700" cy="5334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3199"/>
                </a:lnSpc>
                <a:spcBef>
                  <a:spcPct val="0"/>
                </a:spcBef>
              </a:pPr>
              <a:r>
                <a:rPr lang="en-US" sz="2666" u="none" strike="noStrike">
                  <a:solidFill>
                    <a:srgbClr val="E8EAF6"/>
                  </a:solidFill>
                  <a:latin typeface="The Youngest Serif"/>
                  <a:ea typeface="The Youngest Serif"/>
                  <a:cs typeface="The Youngest Serif"/>
                  <a:sym typeface="The Youngest Serif"/>
                </a:rPr>
                <a:t>Community Engagement</a:t>
              </a:r>
            </a:p>
          </p:txBody>
        </p:sp>
      </p:grpSp>
      <p:sp>
        <p:nvSpPr>
          <p:cNvPr id="32" name="Freeform 32"/>
          <p:cNvSpPr/>
          <p:nvPr/>
        </p:nvSpPr>
        <p:spPr>
          <a:xfrm>
            <a:off x="666750" y="657252"/>
            <a:ext cx="1664475" cy="895350"/>
          </a:xfrm>
          <a:custGeom>
            <a:avLst/>
            <a:gdLst/>
            <a:ahLst/>
            <a:cxnLst/>
            <a:rect l="l" t="t" r="r" b="b"/>
            <a:pathLst>
              <a:path w="1664475" h="895350">
                <a:moveTo>
                  <a:pt x="0" y="0"/>
                </a:moveTo>
                <a:lnTo>
                  <a:pt x="1664475" y="0"/>
                </a:lnTo>
                <a:lnTo>
                  <a:pt x="1664475" y="895350"/>
                </a:lnTo>
                <a:lnTo>
                  <a:pt x="0" y="89535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b="-85902"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7858125" y="666750"/>
            <a:ext cx="5448300" cy="3581400"/>
            <a:chOff x="0" y="0"/>
            <a:chExt cx="1114132" cy="73236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114132" cy="732367"/>
            </a:xfrm>
            <a:custGeom>
              <a:avLst/>
              <a:gdLst/>
              <a:ahLst/>
              <a:cxnLst/>
              <a:rect l="l" t="t" r="r" b="b"/>
              <a:pathLst>
                <a:path w="1114132" h="732367">
                  <a:moveTo>
                    <a:pt x="0" y="0"/>
                  </a:moveTo>
                  <a:lnTo>
                    <a:pt x="1114132" y="0"/>
                  </a:lnTo>
                  <a:lnTo>
                    <a:pt x="1114132" y="732367"/>
                  </a:lnTo>
                  <a:lnTo>
                    <a:pt x="0" y="732367"/>
                  </a:lnTo>
                  <a:close/>
                </a:path>
              </a:pathLst>
            </a:custGeom>
            <a:blipFill>
              <a:blip r:embed="rId2"/>
              <a:stretch>
                <a:fillRect l="-83" r="-83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7858125" y="5143500"/>
            <a:ext cx="5448300" cy="3581400"/>
            <a:chOff x="0" y="0"/>
            <a:chExt cx="1114132" cy="73236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114132" cy="732367"/>
            </a:xfrm>
            <a:custGeom>
              <a:avLst/>
              <a:gdLst/>
              <a:ahLst/>
              <a:cxnLst/>
              <a:rect l="l" t="t" r="r" b="b"/>
              <a:pathLst>
                <a:path w="1114132" h="732367">
                  <a:moveTo>
                    <a:pt x="0" y="0"/>
                  </a:moveTo>
                  <a:lnTo>
                    <a:pt x="1114132" y="0"/>
                  </a:lnTo>
                  <a:lnTo>
                    <a:pt x="1114132" y="732367"/>
                  </a:lnTo>
                  <a:lnTo>
                    <a:pt x="0" y="732367"/>
                  </a:lnTo>
                  <a:close/>
                </a:path>
              </a:pathLst>
            </a:custGeom>
            <a:blipFill>
              <a:blip r:embed="rId3"/>
              <a:stretch>
                <a:fillRect l="-83" r="-83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666750" y="657225"/>
            <a:ext cx="6886575" cy="37052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7319"/>
              </a:lnSpc>
            </a:pPr>
            <a:r>
              <a:rPr lang="en-US" sz="6099" u="none" strike="noStrike">
                <a:solidFill>
                  <a:srgbClr val="E8EAF6"/>
                </a:solidFill>
                <a:latin typeface="The Youngest Serif"/>
                <a:ea typeface="The Youngest Serif"/>
                <a:cs typeface="The Youngest Serif"/>
                <a:sym typeface="The Youngest Serif"/>
              </a:rPr>
              <a:t>Comparing Recreational and Competitive Markets</a:t>
            </a:r>
          </a:p>
        </p:txBody>
      </p:sp>
      <p:grpSp>
        <p:nvGrpSpPr>
          <p:cNvPr id="7" name="Group 7"/>
          <p:cNvGrpSpPr/>
          <p:nvPr/>
        </p:nvGrpSpPr>
        <p:grpSpPr>
          <a:xfrm>
            <a:off x="13611225" y="666750"/>
            <a:ext cx="4010025" cy="2197100"/>
            <a:chOff x="0" y="0"/>
            <a:chExt cx="5346700" cy="2929466"/>
          </a:xfrm>
        </p:grpSpPr>
        <p:sp>
          <p:nvSpPr>
            <p:cNvPr id="8" name="TextBox 8"/>
            <p:cNvSpPr txBox="1"/>
            <p:nvPr/>
          </p:nvSpPr>
          <p:spPr>
            <a:xfrm>
              <a:off x="0" y="590550"/>
              <a:ext cx="5346700" cy="233891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2800"/>
                </a:lnSpc>
                <a:spcBef>
                  <a:spcPct val="0"/>
                </a:spcBef>
              </a:pPr>
              <a:r>
                <a:rPr lang="en-US" sz="2000" u="none" strike="noStrike">
                  <a:solidFill>
                    <a:srgbClr val="E8EAF6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Children aged 4-14 engage in fun, skill-building gymnastics sessions, fostering </a:t>
              </a:r>
              <a:r>
                <a:rPr lang="en-US" sz="2000" b="1" u="none" strike="noStrike">
                  <a:solidFill>
                    <a:srgbClr val="E8EAF6"/>
                  </a:solidFill>
                  <a:latin typeface="Public Sans Bold"/>
                  <a:ea typeface="Public Sans Bold"/>
                  <a:cs typeface="Public Sans Bold"/>
                  <a:sym typeface="Public Sans Bold"/>
                </a:rPr>
                <a:t>joyful development</a:t>
              </a:r>
              <a:r>
                <a:rPr lang="en-US" sz="2000" u="none" strike="noStrike">
                  <a:solidFill>
                    <a:srgbClr val="E8EAF6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 and physical fitness.</a:t>
              </a:r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9525"/>
              <a:ext cx="5346700" cy="5556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3240"/>
                </a:lnSpc>
                <a:spcBef>
                  <a:spcPct val="0"/>
                </a:spcBef>
              </a:pPr>
              <a:r>
                <a:rPr lang="en-US" sz="2700" u="none" strike="noStrike">
                  <a:solidFill>
                    <a:srgbClr val="E8EAF6"/>
                  </a:solidFill>
                  <a:latin typeface="The Youngest Serif"/>
                  <a:ea typeface="The Youngest Serif"/>
                  <a:cs typeface="The Youngest Serif"/>
                  <a:sym typeface="The Youngest Serif"/>
                </a:rPr>
                <a:t>Recreational Participants</a:t>
              </a:r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13611225" y="5143500"/>
            <a:ext cx="4010025" cy="1844675"/>
            <a:chOff x="0" y="0"/>
            <a:chExt cx="5346700" cy="2459566"/>
          </a:xfrm>
        </p:grpSpPr>
        <p:sp>
          <p:nvSpPr>
            <p:cNvPr id="11" name="TextBox 11"/>
            <p:cNvSpPr txBox="1"/>
            <p:nvPr/>
          </p:nvSpPr>
          <p:spPr>
            <a:xfrm>
              <a:off x="0" y="590550"/>
              <a:ext cx="5346700" cy="186901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2800"/>
                </a:lnSpc>
                <a:spcBef>
                  <a:spcPct val="0"/>
                </a:spcBef>
              </a:pPr>
              <a:r>
                <a:rPr lang="en-US" sz="2000" u="none" strike="noStrike">
                  <a:solidFill>
                    <a:srgbClr val="E8EAF6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Young athletes aged 8-16 focus on performance, training rigorously to compete in gymnastics events and excel.</a:t>
              </a:r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9525"/>
              <a:ext cx="5346700" cy="5556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3240"/>
                </a:lnSpc>
                <a:spcBef>
                  <a:spcPct val="0"/>
                </a:spcBef>
              </a:pPr>
              <a:r>
                <a:rPr lang="en-US" sz="2700" u="none" strike="noStrike">
                  <a:solidFill>
                    <a:srgbClr val="E8EAF6"/>
                  </a:solidFill>
                  <a:latin typeface="The Youngest Serif"/>
                  <a:ea typeface="The Youngest Serif"/>
                  <a:cs typeface="The Youngest Serif"/>
                  <a:sym typeface="The Youngest Serif"/>
                </a:rPr>
                <a:t>Competitive Athletes</a:t>
              </a:r>
            </a:p>
          </p:txBody>
        </p:sp>
      </p:grpSp>
      <p:sp>
        <p:nvSpPr>
          <p:cNvPr id="13" name="Freeform 13"/>
          <p:cNvSpPr/>
          <p:nvPr/>
        </p:nvSpPr>
        <p:spPr>
          <a:xfrm>
            <a:off x="666750" y="8724900"/>
            <a:ext cx="1664475" cy="895350"/>
          </a:xfrm>
          <a:custGeom>
            <a:avLst/>
            <a:gdLst/>
            <a:ahLst/>
            <a:cxnLst/>
            <a:rect l="l" t="t" r="r" b="b"/>
            <a:pathLst>
              <a:path w="1664475" h="895350">
                <a:moveTo>
                  <a:pt x="0" y="0"/>
                </a:moveTo>
                <a:lnTo>
                  <a:pt x="1664475" y="0"/>
                </a:lnTo>
                <a:lnTo>
                  <a:pt x="1664475" y="895350"/>
                </a:lnTo>
                <a:lnTo>
                  <a:pt x="0" y="89535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b="-85902"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16348" y="8724900"/>
            <a:ext cx="7874473" cy="1562100"/>
            <a:chOff x="0" y="0"/>
            <a:chExt cx="2073935" cy="41141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073935" cy="411417"/>
            </a:xfrm>
            <a:custGeom>
              <a:avLst/>
              <a:gdLst/>
              <a:ahLst/>
              <a:cxnLst/>
              <a:rect l="l" t="t" r="r" b="b"/>
              <a:pathLst>
                <a:path w="2073935" h="411417">
                  <a:moveTo>
                    <a:pt x="0" y="0"/>
                  </a:moveTo>
                  <a:lnTo>
                    <a:pt x="2073935" y="0"/>
                  </a:lnTo>
                  <a:lnTo>
                    <a:pt x="2073935" y="411417"/>
                  </a:lnTo>
                  <a:lnTo>
                    <a:pt x="0" y="411417"/>
                  </a:lnTo>
                  <a:close/>
                </a:path>
              </a:pathLst>
            </a:custGeom>
            <a:solidFill>
              <a:srgbClr val="E8EAF6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57150"/>
              <a:ext cx="2073935" cy="468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49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9296400" y="666588"/>
            <a:ext cx="8324850" cy="4011403"/>
            <a:chOff x="0" y="0"/>
            <a:chExt cx="11099800" cy="5348538"/>
          </a:xfrm>
        </p:grpSpPr>
        <p:sp>
          <p:nvSpPr>
            <p:cNvPr id="6" name="TextBox 6"/>
            <p:cNvSpPr txBox="1"/>
            <p:nvPr/>
          </p:nvSpPr>
          <p:spPr>
            <a:xfrm>
              <a:off x="0" y="1727133"/>
              <a:ext cx="11099800" cy="362140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3600"/>
                </a:lnSpc>
              </a:pPr>
              <a:r>
                <a:rPr lang="en-US" sz="2400">
                  <a:solidFill>
                    <a:srgbClr val="E8EAF6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The market opportunity in Walsall is significant, with a total population of 295,678 and </a:t>
              </a:r>
              <a:r>
                <a:rPr lang="en-US" sz="2400" b="1">
                  <a:solidFill>
                    <a:srgbClr val="E8EAF6"/>
                  </a:solidFill>
                  <a:latin typeface="Public Sans Bold"/>
                  <a:ea typeface="Public Sans Bold"/>
                  <a:cs typeface="Public Sans Bold"/>
                  <a:sym typeface="Public Sans Bold"/>
                </a:rPr>
                <a:t>62,300 children</a:t>
              </a:r>
              <a:r>
                <a:rPr lang="en-US" sz="2400">
                  <a:solidFill>
                    <a:srgbClr val="E8EAF6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 aged 0–15. The </a:t>
              </a:r>
              <a:r>
                <a:rPr lang="en-US" sz="2400" b="1">
                  <a:solidFill>
                    <a:srgbClr val="E8EAF6"/>
                  </a:solidFill>
                  <a:latin typeface="Public Sans Bold"/>
                  <a:ea typeface="Public Sans Bold"/>
                  <a:cs typeface="Public Sans Bold"/>
                  <a:sym typeface="Public Sans Bold"/>
                </a:rPr>
                <a:t>33.6%</a:t>
              </a:r>
              <a:r>
                <a:rPr lang="en-US" sz="2400">
                  <a:solidFill>
                    <a:srgbClr val="E8EAF6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 population under 25 years old offers a strong foundation for growth, ensuring that PIK GYM can effectively cater to local demand within a </a:t>
              </a:r>
              <a:r>
                <a:rPr lang="en-US" sz="2400" b="1">
                  <a:solidFill>
                    <a:srgbClr val="E8EAF6"/>
                  </a:solidFill>
                  <a:latin typeface="Public Sans Bold"/>
                  <a:ea typeface="Public Sans Bold"/>
                  <a:cs typeface="Public Sans Bold"/>
                  <a:sym typeface="Public Sans Bold"/>
                </a:rPr>
                <a:t>10-15 minute</a:t>
              </a:r>
              <a:r>
                <a:rPr lang="en-US" sz="2400">
                  <a:solidFill>
                    <a:srgbClr val="E8EAF6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 catchment area.</a:t>
              </a:r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9525"/>
              <a:ext cx="11099800" cy="12414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7319"/>
                </a:lnSpc>
              </a:pPr>
              <a:r>
                <a:rPr lang="en-US" sz="6099" u="none">
                  <a:solidFill>
                    <a:srgbClr val="E8EAF6"/>
                  </a:solidFill>
                  <a:latin typeface="The Youngest Serif"/>
                  <a:ea typeface="The Youngest Serif"/>
                  <a:cs typeface="The Youngest Serif"/>
                  <a:sym typeface="The Youngest Serif"/>
                </a:rPr>
                <a:t>Market Opportunity</a:t>
              </a:r>
            </a:p>
          </p:txBody>
        </p:sp>
      </p:grpSp>
      <p:sp>
        <p:nvSpPr>
          <p:cNvPr id="8" name="Freeform 8"/>
          <p:cNvSpPr/>
          <p:nvPr/>
        </p:nvSpPr>
        <p:spPr>
          <a:xfrm>
            <a:off x="9296400" y="8724900"/>
            <a:ext cx="1664475" cy="895350"/>
          </a:xfrm>
          <a:custGeom>
            <a:avLst/>
            <a:gdLst/>
            <a:ahLst/>
            <a:cxnLst/>
            <a:rect l="l" t="t" r="r" b="b"/>
            <a:pathLst>
              <a:path w="1664475" h="895350">
                <a:moveTo>
                  <a:pt x="0" y="0"/>
                </a:moveTo>
                <a:lnTo>
                  <a:pt x="1664475" y="0"/>
                </a:lnTo>
                <a:lnTo>
                  <a:pt x="1664475" y="895350"/>
                </a:lnTo>
                <a:lnTo>
                  <a:pt x="0" y="89535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b="-85902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9" name="Group 9"/>
          <p:cNvGrpSpPr/>
          <p:nvPr/>
        </p:nvGrpSpPr>
        <p:grpSpPr>
          <a:xfrm>
            <a:off x="-16348" y="0"/>
            <a:ext cx="7874473" cy="8724900"/>
            <a:chOff x="0" y="0"/>
            <a:chExt cx="1219962" cy="1351715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219962" cy="1351715"/>
            </a:xfrm>
            <a:custGeom>
              <a:avLst/>
              <a:gdLst/>
              <a:ahLst/>
              <a:cxnLst/>
              <a:rect l="l" t="t" r="r" b="b"/>
              <a:pathLst>
                <a:path w="1219962" h="1351715">
                  <a:moveTo>
                    <a:pt x="0" y="0"/>
                  </a:moveTo>
                  <a:lnTo>
                    <a:pt x="1219962" y="0"/>
                  </a:lnTo>
                  <a:lnTo>
                    <a:pt x="1219962" y="1351715"/>
                  </a:lnTo>
                  <a:lnTo>
                    <a:pt x="0" y="1351715"/>
                  </a:lnTo>
                  <a:close/>
                </a:path>
              </a:pathLst>
            </a:custGeom>
            <a:blipFill>
              <a:blip r:embed="rId4"/>
              <a:stretch>
                <a:fillRect t="-350" b="-350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A39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144000" y="8724900"/>
            <a:ext cx="9144000" cy="1562100"/>
            <a:chOff x="0" y="0"/>
            <a:chExt cx="1811851" cy="309525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811851" cy="309525"/>
            </a:xfrm>
            <a:custGeom>
              <a:avLst/>
              <a:gdLst/>
              <a:ahLst/>
              <a:cxnLst/>
              <a:rect l="l" t="t" r="r" b="b"/>
              <a:pathLst>
                <a:path w="1811851" h="309525">
                  <a:moveTo>
                    <a:pt x="0" y="0"/>
                  </a:moveTo>
                  <a:lnTo>
                    <a:pt x="1811851" y="0"/>
                  </a:lnTo>
                  <a:lnTo>
                    <a:pt x="1811851" y="309525"/>
                  </a:lnTo>
                  <a:lnTo>
                    <a:pt x="0" y="309525"/>
                  </a:lnTo>
                  <a:close/>
                </a:path>
              </a:pathLst>
            </a:custGeom>
            <a:solidFill>
              <a:srgbClr val="FF6F00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57150"/>
              <a:ext cx="1811851" cy="3666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49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0" y="8724900"/>
            <a:ext cx="9144000" cy="1562100"/>
            <a:chOff x="0" y="0"/>
            <a:chExt cx="1625600" cy="277707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625600" cy="277707"/>
            </a:xfrm>
            <a:custGeom>
              <a:avLst/>
              <a:gdLst/>
              <a:ahLst/>
              <a:cxnLst/>
              <a:rect l="l" t="t" r="r" b="b"/>
              <a:pathLst>
                <a:path w="1625600" h="277707">
                  <a:moveTo>
                    <a:pt x="0" y="0"/>
                  </a:moveTo>
                  <a:lnTo>
                    <a:pt x="1625600" y="0"/>
                  </a:lnTo>
                  <a:lnTo>
                    <a:pt x="1625600" y="277707"/>
                  </a:lnTo>
                  <a:lnTo>
                    <a:pt x="0" y="277707"/>
                  </a:lnTo>
                  <a:close/>
                </a:path>
              </a:pathLst>
            </a:custGeom>
            <a:solidFill>
              <a:srgbClr val="E8EAF6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57150"/>
              <a:ext cx="1625600" cy="33485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49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9296400" y="670716"/>
            <a:ext cx="8324850" cy="1447799"/>
            <a:chOff x="0" y="0"/>
            <a:chExt cx="11099800" cy="1930399"/>
          </a:xfrm>
        </p:grpSpPr>
        <p:sp>
          <p:nvSpPr>
            <p:cNvPr id="9" name="TextBox 9"/>
            <p:cNvSpPr txBox="1"/>
            <p:nvPr/>
          </p:nvSpPr>
          <p:spPr>
            <a:xfrm>
              <a:off x="5753100" y="-76200"/>
              <a:ext cx="5346700" cy="200659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3000"/>
                </a:lnSpc>
              </a:pPr>
              <a:r>
                <a:rPr lang="en-US" sz="2000" u="none">
                  <a:solidFill>
                    <a:srgbClr val="E8EAF6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High demand exists for gymnastics services, indicating a strong interest among local children and parents.</a:t>
              </a:r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0"/>
              <a:ext cx="5346700" cy="54356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3104"/>
                </a:lnSpc>
              </a:pPr>
              <a:r>
                <a:rPr lang="en-US" sz="2699">
                  <a:solidFill>
                    <a:srgbClr val="E8EAF6"/>
                  </a:solidFill>
                  <a:latin typeface="The Youngest Serif"/>
                  <a:ea typeface="The Youngest Serif"/>
                  <a:cs typeface="The Youngest Serif"/>
                  <a:sym typeface="The Youngest Serif"/>
                </a:rPr>
                <a:t>Demand Strength</a:t>
              </a:r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9296400" y="3352800"/>
            <a:ext cx="8324850" cy="1447799"/>
            <a:chOff x="0" y="0"/>
            <a:chExt cx="11099800" cy="1930399"/>
          </a:xfrm>
        </p:grpSpPr>
        <p:sp>
          <p:nvSpPr>
            <p:cNvPr id="12" name="TextBox 12"/>
            <p:cNvSpPr txBox="1"/>
            <p:nvPr/>
          </p:nvSpPr>
          <p:spPr>
            <a:xfrm>
              <a:off x="5753100" y="-76200"/>
              <a:ext cx="5346700" cy="200659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3000"/>
                </a:lnSpc>
              </a:pPr>
              <a:r>
                <a:rPr lang="en-US" sz="2000">
                  <a:solidFill>
                    <a:srgbClr val="E8EAF6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Moderate competition in the local market provides a favorable environment for PIK GYM to thrive and attract new members.</a:t>
              </a:r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0"/>
              <a:ext cx="5346700" cy="54356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3104"/>
                </a:lnSpc>
              </a:pPr>
              <a:r>
                <a:rPr lang="en-US" sz="2699">
                  <a:solidFill>
                    <a:srgbClr val="E8EAF6"/>
                  </a:solidFill>
                  <a:latin typeface="The Youngest Serif"/>
                  <a:ea typeface="The Youngest Serif"/>
                  <a:cs typeface="The Youngest Serif"/>
                  <a:sym typeface="The Youngest Serif"/>
                </a:rPr>
                <a:t>Competition Level</a:t>
              </a: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9296400" y="6038850"/>
            <a:ext cx="8324850" cy="1447799"/>
            <a:chOff x="0" y="0"/>
            <a:chExt cx="11099800" cy="1930399"/>
          </a:xfrm>
        </p:grpSpPr>
        <p:sp>
          <p:nvSpPr>
            <p:cNvPr id="15" name="TextBox 15"/>
            <p:cNvSpPr txBox="1"/>
            <p:nvPr/>
          </p:nvSpPr>
          <p:spPr>
            <a:xfrm>
              <a:off x="5753100" y="-76200"/>
              <a:ext cx="5346700" cy="200659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3000"/>
                </a:lnSpc>
              </a:pPr>
              <a:r>
                <a:rPr lang="en-US" sz="2000">
                  <a:solidFill>
                    <a:srgbClr val="E8EAF6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The low threat of substitutes ensures PIK GYM's unique offerings can capture and maintain a loyal customer base.</a:t>
              </a:r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0"/>
              <a:ext cx="5346700" cy="54356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3104"/>
                </a:lnSpc>
              </a:pPr>
              <a:r>
                <a:rPr lang="en-US" sz="2699">
                  <a:solidFill>
                    <a:srgbClr val="E8EAF6"/>
                  </a:solidFill>
                  <a:latin typeface="The Youngest Serif"/>
                  <a:ea typeface="The Youngest Serif"/>
                  <a:cs typeface="The Youngest Serif"/>
                  <a:sym typeface="The Youngest Serif"/>
                </a:rPr>
                <a:t>Substitute Threat</a:t>
              </a:r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666750" y="647065"/>
            <a:ext cx="6886575" cy="3832600"/>
            <a:chOff x="0" y="0"/>
            <a:chExt cx="9182100" cy="5110133"/>
          </a:xfrm>
        </p:grpSpPr>
        <p:sp>
          <p:nvSpPr>
            <p:cNvPr id="18" name="TextBox 18"/>
            <p:cNvSpPr txBox="1"/>
            <p:nvPr/>
          </p:nvSpPr>
          <p:spPr>
            <a:xfrm>
              <a:off x="0" y="19050"/>
              <a:ext cx="9182100" cy="239479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7014"/>
                </a:lnSpc>
                <a:spcBef>
                  <a:spcPct val="0"/>
                </a:spcBef>
              </a:pPr>
              <a:r>
                <a:rPr lang="en-US" sz="6099" u="none">
                  <a:solidFill>
                    <a:srgbClr val="E8EAF6"/>
                  </a:solidFill>
                  <a:latin typeface="The Youngest Serif"/>
                  <a:ea typeface="The Youngest Serif"/>
                  <a:cs typeface="The Youngest Serif"/>
                  <a:sym typeface="The Youngest Serif"/>
                </a:rPr>
                <a:t>Competitive Landscape</a:t>
              </a:r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0" y="3611534"/>
              <a:ext cx="9182100" cy="149859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3000"/>
                </a:lnSpc>
              </a:pPr>
              <a:r>
                <a:rPr lang="en-US" sz="2000">
                  <a:solidFill>
                    <a:srgbClr val="E8EAF6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This analysis identifies key market forces affecting PIK GYM, revealing opportunities and challenges for the business's success in the gymnastics industry.</a:t>
              </a:r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0" y="2722533"/>
              <a:ext cx="9182100" cy="54356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3104"/>
                </a:lnSpc>
              </a:pPr>
              <a:r>
                <a:rPr lang="en-US" sz="2699">
                  <a:solidFill>
                    <a:srgbClr val="E8EAF6"/>
                  </a:solidFill>
                  <a:latin typeface="The Youngest Serif"/>
                  <a:ea typeface="The Youngest Serif"/>
                  <a:cs typeface="The Youngest Serif"/>
                  <a:sym typeface="The Youngest Serif"/>
                </a:rPr>
                <a:t>Porter’s Five Forces Analysis</a:t>
              </a:r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666750" y="2457450"/>
            <a:ext cx="5448300" cy="4476750"/>
            <a:chOff x="0" y="0"/>
            <a:chExt cx="844084" cy="69356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44084" cy="693566"/>
            </a:xfrm>
            <a:custGeom>
              <a:avLst/>
              <a:gdLst/>
              <a:ahLst/>
              <a:cxnLst/>
              <a:rect l="l" t="t" r="r" b="b"/>
              <a:pathLst>
                <a:path w="844084" h="693566">
                  <a:moveTo>
                    <a:pt x="0" y="0"/>
                  </a:moveTo>
                  <a:lnTo>
                    <a:pt x="844084" y="0"/>
                  </a:lnTo>
                  <a:lnTo>
                    <a:pt x="844084" y="693566"/>
                  </a:lnTo>
                  <a:lnTo>
                    <a:pt x="0" y="693566"/>
                  </a:lnTo>
                  <a:close/>
                </a:path>
              </a:pathLst>
            </a:custGeom>
            <a:blipFill>
              <a:blip r:embed="rId2"/>
              <a:stretch>
                <a:fillRect l="-332" r="-332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6419850" y="2457450"/>
            <a:ext cx="5448300" cy="4476750"/>
            <a:chOff x="0" y="0"/>
            <a:chExt cx="844084" cy="693566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44084" cy="693566"/>
            </a:xfrm>
            <a:custGeom>
              <a:avLst/>
              <a:gdLst/>
              <a:ahLst/>
              <a:cxnLst/>
              <a:rect l="l" t="t" r="r" b="b"/>
              <a:pathLst>
                <a:path w="844084" h="693566">
                  <a:moveTo>
                    <a:pt x="0" y="0"/>
                  </a:moveTo>
                  <a:lnTo>
                    <a:pt x="844084" y="0"/>
                  </a:lnTo>
                  <a:lnTo>
                    <a:pt x="844084" y="693566"/>
                  </a:lnTo>
                  <a:lnTo>
                    <a:pt x="0" y="693566"/>
                  </a:lnTo>
                  <a:close/>
                </a:path>
              </a:pathLst>
            </a:custGeom>
            <a:blipFill>
              <a:blip r:embed="rId3"/>
              <a:stretch>
                <a:fillRect l="-332" r="-332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2172950" y="2457450"/>
            <a:ext cx="5448300" cy="4476750"/>
            <a:chOff x="0" y="0"/>
            <a:chExt cx="844084" cy="693566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44084" cy="693566"/>
            </a:xfrm>
            <a:custGeom>
              <a:avLst/>
              <a:gdLst/>
              <a:ahLst/>
              <a:cxnLst/>
              <a:rect l="l" t="t" r="r" b="b"/>
              <a:pathLst>
                <a:path w="844084" h="693566">
                  <a:moveTo>
                    <a:pt x="0" y="0"/>
                  </a:moveTo>
                  <a:lnTo>
                    <a:pt x="844084" y="0"/>
                  </a:lnTo>
                  <a:lnTo>
                    <a:pt x="844084" y="693566"/>
                  </a:lnTo>
                  <a:lnTo>
                    <a:pt x="0" y="693566"/>
                  </a:lnTo>
                  <a:close/>
                </a:path>
              </a:pathLst>
            </a:custGeom>
            <a:blipFill>
              <a:blip r:embed="rId4"/>
              <a:stretch>
                <a:fillRect l="-332" r="-332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666750" y="657225"/>
            <a:ext cx="16954500" cy="933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7319"/>
              </a:lnSpc>
            </a:pPr>
            <a:r>
              <a:rPr lang="en-US" sz="6099" u="none" strike="noStrike">
                <a:solidFill>
                  <a:srgbClr val="E8EAF6"/>
                </a:solidFill>
                <a:latin typeface="The Youngest Serif"/>
                <a:ea typeface="The Youngest Serif"/>
                <a:cs typeface="The Youngest Serif"/>
                <a:sym typeface="The Youngest Serif"/>
              </a:rPr>
              <a:t>Competitive Advantage: Our Unique Offerings</a:t>
            </a:r>
          </a:p>
        </p:txBody>
      </p:sp>
      <p:grpSp>
        <p:nvGrpSpPr>
          <p:cNvPr id="9" name="Group 9"/>
          <p:cNvGrpSpPr/>
          <p:nvPr/>
        </p:nvGrpSpPr>
        <p:grpSpPr>
          <a:xfrm>
            <a:off x="666750" y="7259624"/>
            <a:ext cx="5448300" cy="1844675"/>
            <a:chOff x="0" y="0"/>
            <a:chExt cx="7264400" cy="2459566"/>
          </a:xfrm>
        </p:grpSpPr>
        <p:sp>
          <p:nvSpPr>
            <p:cNvPr id="10" name="TextBox 10"/>
            <p:cNvSpPr txBox="1"/>
            <p:nvPr/>
          </p:nvSpPr>
          <p:spPr>
            <a:xfrm>
              <a:off x="0" y="590550"/>
              <a:ext cx="7264400" cy="186901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2800"/>
                </a:lnSpc>
                <a:spcBef>
                  <a:spcPct val="0"/>
                </a:spcBef>
              </a:pPr>
              <a:r>
                <a:rPr lang="en-US" sz="2000" u="none" strike="noStrike">
                  <a:solidFill>
                    <a:srgbClr val="E8EAF6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Our certified British Gymnastics coaches provide personalized training, ensuring each child receives </a:t>
              </a:r>
              <a:r>
                <a:rPr lang="en-US" sz="2000" b="1" u="none" strike="noStrike">
                  <a:solidFill>
                    <a:srgbClr val="E8EAF6"/>
                  </a:solidFill>
                  <a:latin typeface="Public Sans Bold"/>
                  <a:ea typeface="Public Sans Bold"/>
                  <a:cs typeface="Public Sans Bold"/>
                  <a:sym typeface="Public Sans Bold"/>
                </a:rPr>
                <a:t>professional guidance</a:t>
              </a:r>
              <a:r>
                <a:rPr lang="en-US" sz="2000" u="none" strike="noStrike">
                  <a:solidFill>
                    <a:srgbClr val="E8EAF6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 tailored to their needs.</a:t>
              </a:r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9525"/>
              <a:ext cx="7264400" cy="5556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3240"/>
                </a:lnSpc>
                <a:spcBef>
                  <a:spcPct val="0"/>
                </a:spcBef>
              </a:pPr>
              <a:r>
                <a:rPr lang="en-US" sz="2700" u="none" strike="noStrike">
                  <a:solidFill>
                    <a:srgbClr val="E8EAF6"/>
                  </a:solidFill>
                  <a:latin typeface="The Youngest Serif"/>
                  <a:ea typeface="The Youngest Serif"/>
                  <a:cs typeface="The Youngest Serif"/>
                  <a:sym typeface="The Youngest Serif"/>
                </a:rPr>
                <a:t>Expert Coaches</a:t>
              </a:r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6419850" y="7259624"/>
            <a:ext cx="5448300" cy="1844675"/>
            <a:chOff x="0" y="0"/>
            <a:chExt cx="7264400" cy="2459566"/>
          </a:xfrm>
        </p:grpSpPr>
        <p:sp>
          <p:nvSpPr>
            <p:cNvPr id="13" name="TextBox 13"/>
            <p:cNvSpPr txBox="1"/>
            <p:nvPr/>
          </p:nvSpPr>
          <p:spPr>
            <a:xfrm>
              <a:off x="0" y="590550"/>
              <a:ext cx="7264400" cy="186901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2800"/>
                </a:lnSpc>
                <a:spcBef>
                  <a:spcPct val="0"/>
                </a:spcBef>
              </a:pPr>
              <a:r>
                <a:rPr lang="en-US" sz="2000" u="none" strike="noStrike">
                  <a:solidFill>
                    <a:srgbClr val="E8EAF6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We offer a dual-track system, catering to both recreational and competitive athletes, fostering </a:t>
              </a:r>
              <a:r>
                <a:rPr lang="en-US" sz="2000" b="1" u="none" strike="noStrike">
                  <a:solidFill>
                    <a:srgbClr val="E8EAF6"/>
                  </a:solidFill>
                  <a:latin typeface="Public Sans Bold"/>
                  <a:ea typeface="Public Sans Bold"/>
                  <a:cs typeface="Public Sans Bold"/>
                  <a:sym typeface="Public Sans Bold"/>
                </a:rPr>
                <a:t>growth and development</a:t>
              </a:r>
              <a:r>
                <a:rPr lang="en-US" sz="2000" u="none" strike="noStrike">
                  <a:solidFill>
                    <a:srgbClr val="E8EAF6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 in every child.</a:t>
              </a:r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9525"/>
              <a:ext cx="7264400" cy="5556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3240"/>
                </a:lnSpc>
                <a:spcBef>
                  <a:spcPct val="0"/>
                </a:spcBef>
              </a:pPr>
              <a:r>
                <a:rPr lang="en-US" sz="2700" u="none" strike="noStrike">
                  <a:solidFill>
                    <a:srgbClr val="E8EAF6"/>
                  </a:solidFill>
                  <a:latin typeface="The Youngest Serif"/>
                  <a:ea typeface="The Youngest Serif"/>
                  <a:cs typeface="The Youngest Serif"/>
                  <a:sym typeface="The Youngest Serif"/>
                </a:rPr>
                <a:t>Comprehensive Programs</a:t>
              </a:r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12172950" y="7259624"/>
            <a:ext cx="5448300" cy="1844675"/>
            <a:chOff x="0" y="0"/>
            <a:chExt cx="7264400" cy="2459566"/>
          </a:xfrm>
        </p:grpSpPr>
        <p:sp>
          <p:nvSpPr>
            <p:cNvPr id="16" name="TextBox 16"/>
            <p:cNvSpPr txBox="1"/>
            <p:nvPr/>
          </p:nvSpPr>
          <p:spPr>
            <a:xfrm>
              <a:off x="0" y="590550"/>
              <a:ext cx="7264400" cy="186901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2800"/>
                </a:lnSpc>
                <a:spcBef>
                  <a:spcPct val="0"/>
                </a:spcBef>
              </a:pPr>
              <a:r>
                <a:rPr lang="en-US" sz="2000" u="none" strike="noStrike">
                  <a:solidFill>
                    <a:srgbClr val="E8EAF6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PIK GYM emphasizes strong community ties through outreach programs, making gymnastics </a:t>
              </a:r>
              <a:r>
                <a:rPr lang="en-US" sz="2000" b="1" u="none" strike="noStrike">
                  <a:solidFill>
                    <a:srgbClr val="E8EAF6"/>
                  </a:solidFill>
                  <a:latin typeface="Public Sans Bold"/>
                  <a:ea typeface="Public Sans Bold"/>
                  <a:cs typeface="Public Sans Bold"/>
                  <a:sym typeface="Public Sans Bold"/>
                </a:rPr>
                <a:t>accessible and enjoyable</a:t>
              </a:r>
              <a:r>
                <a:rPr lang="en-US" sz="2000" u="none" strike="noStrike">
                  <a:solidFill>
                    <a:srgbClr val="E8EAF6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 for all local families.</a:t>
              </a:r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-9525"/>
              <a:ext cx="7264400" cy="5556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3240"/>
                </a:lnSpc>
                <a:spcBef>
                  <a:spcPct val="0"/>
                </a:spcBef>
              </a:pPr>
              <a:r>
                <a:rPr lang="en-US" sz="2700" u="none" strike="noStrike">
                  <a:solidFill>
                    <a:srgbClr val="E8EAF6"/>
                  </a:solidFill>
                  <a:latin typeface="The Youngest Serif"/>
                  <a:ea typeface="The Youngest Serif"/>
                  <a:cs typeface="The Youngest Serif"/>
                  <a:sym typeface="The Youngest Serif"/>
                </a:rPr>
                <a:t>Community Engagement</a:t>
              </a:r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4981575" y="657252"/>
            <a:ext cx="4010025" cy="2686050"/>
            <a:chOff x="0" y="0"/>
            <a:chExt cx="621258" cy="41613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21258" cy="416139"/>
            </a:xfrm>
            <a:custGeom>
              <a:avLst/>
              <a:gdLst/>
              <a:ahLst/>
              <a:cxnLst/>
              <a:rect l="l" t="t" r="r" b="b"/>
              <a:pathLst>
                <a:path w="621258" h="416139">
                  <a:moveTo>
                    <a:pt x="0" y="0"/>
                  </a:moveTo>
                  <a:lnTo>
                    <a:pt x="621258" y="0"/>
                  </a:lnTo>
                  <a:lnTo>
                    <a:pt x="621258" y="416139"/>
                  </a:lnTo>
                  <a:lnTo>
                    <a:pt x="0" y="416139"/>
                  </a:lnTo>
                  <a:close/>
                </a:path>
              </a:pathLst>
            </a:custGeom>
            <a:blipFill>
              <a:blip r:embed="rId2"/>
              <a:stretch>
                <a:fillRect l="-174" r="-174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4981575" y="5134002"/>
            <a:ext cx="4010025" cy="2686050"/>
            <a:chOff x="0" y="0"/>
            <a:chExt cx="621258" cy="416139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621258" cy="416139"/>
            </a:xfrm>
            <a:custGeom>
              <a:avLst/>
              <a:gdLst/>
              <a:ahLst/>
              <a:cxnLst/>
              <a:rect l="l" t="t" r="r" b="b"/>
              <a:pathLst>
                <a:path w="621258" h="416139">
                  <a:moveTo>
                    <a:pt x="0" y="0"/>
                  </a:moveTo>
                  <a:lnTo>
                    <a:pt x="621258" y="0"/>
                  </a:lnTo>
                  <a:lnTo>
                    <a:pt x="621258" y="416139"/>
                  </a:lnTo>
                  <a:lnTo>
                    <a:pt x="0" y="416139"/>
                  </a:lnTo>
                  <a:close/>
                </a:path>
              </a:pathLst>
            </a:custGeom>
            <a:blipFill>
              <a:blip r:embed="rId3"/>
              <a:stretch>
                <a:fillRect l="-174" r="-174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9296400" y="657252"/>
            <a:ext cx="4010025" cy="2686050"/>
            <a:chOff x="0" y="0"/>
            <a:chExt cx="621258" cy="416139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621258" cy="416139"/>
            </a:xfrm>
            <a:custGeom>
              <a:avLst/>
              <a:gdLst/>
              <a:ahLst/>
              <a:cxnLst/>
              <a:rect l="l" t="t" r="r" b="b"/>
              <a:pathLst>
                <a:path w="621258" h="416139">
                  <a:moveTo>
                    <a:pt x="0" y="0"/>
                  </a:moveTo>
                  <a:lnTo>
                    <a:pt x="621258" y="0"/>
                  </a:lnTo>
                  <a:lnTo>
                    <a:pt x="621258" y="416139"/>
                  </a:lnTo>
                  <a:lnTo>
                    <a:pt x="0" y="416139"/>
                  </a:lnTo>
                  <a:close/>
                </a:path>
              </a:pathLst>
            </a:custGeom>
            <a:blipFill>
              <a:blip r:embed="rId4"/>
              <a:stretch>
                <a:fillRect l="-174" r="-174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9296400" y="5134002"/>
            <a:ext cx="4010025" cy="2686050"/>
            <a:chOff x="0" y="0"/>
            <a:chExt cx="621258" cy="416139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621258" cy="416139"/>
            </a:xfrm>
            <a:custGeom>
              <a:avLst/>
              <a:gdLst/>
              <a:ahLst/>
              <a:cxnLst/>
              <a:rect l="l" t="t" r="r" b="b"/>
              <a:pathLst>
                <a:path w="621258" h="416139">
                  <a:moveTo>
                    <a:pt x="0" y="0"/>
                  </a:moveTo>
                  <a:lnTo>
                    <a:pt x="621258" y="0"/>
                  </a:lnTo>
                  <a:lnTo>
                    <a:pt x="621258" y="416139"/>
                  </a:lnTo>
                  <a:lnTo>
                    <a:pt x="0" y="416139"/>
                  </a:lnTo>
                  <a:close/>
                </a:path>
              </a:pathLst>
            </a:custGeom>
            <a:blipFill>
              <a:blip r:embed="rId5"/>
              <a:stretch>
                <a:fillRect l="-174" r="-174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4981575" y="3641698"/>
            <a:ext cx="4010025" cy="1095375"/>
            <a:chOff x="0" y="0"/>
            <a:chExt cx="5346700" cy="1460500"/>
          </a:xfrm>
        </p:grpSpPr>
        <p:sp>
          <p:nvSpPr>
            <p:cNvPr id="11" name="TextBox 11"/>
            <p:cNvSpPr txBox="1"/>
            <p:nvPr/>
          </p:nvSpPr>
          <p:spPr>
            <a:xfrm>
              <a:off x="0" y="587375"/>
              <a:ext cx="5346700" cy="8731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2625"/>
                </a:lnSpc>
                <a:spcBef>
                  <a:spcPct val="0"/>
                </a:spcBef>
              </a:pPr>
              <a:r>
                <a:rPr lang="en-US" sz="1875" u="none" strike="noStrike">
                  <a:solidFill>
                    <a:srgbClr val="E8EAF6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Engaging online campaigns to reach potential customers effectively.</a:t>
              </a:r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0"/>
              <a:ext cx="5346700" cy="5334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3199"/>
                </a:lnSpc>
                <a:spcBef>
                  <a:spcPct val="0"/>
                </a:spcBef>
              </a:pPr>
              <a:r>
                <a:rPr lang="en-US" sz="2666" u="none" strike="noStrike">
                  <a:solidFill>
                    <a:srgbClr val="E8EAF6"/>
                  </a:solidFill>
                  <a:latin typeface="The Youngest Serif"/>
                  <a:ea typeface="The Youngest Serif"/>
                  <a:cs typeface="The Youngest Serif"/>
                  <a:sym typeface="The Youngest Serif"/>
                </a:rPr>
                <a:t>Digital Marketing</a:t>
              </a:r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4981575" y="8118448"/>
            <a:ext cx="4010025" cy="1095375"/>
            <a:chOff x="0" y="0"/>
            <a:chExt cx="5346700" cy="1460500"/>
          </a:xfrm>
        </p:grpSpPr>
        <p:sp>
          <p:nvSpPr>
            <p:cNvPr id="14" name="TextBox 14"/>
            <p:cNvSpPr txBox="1"/>
            <p:nvPr/>
          </p:nvSpPr>
          <p:spPr>
            <a:xfrm>
              <a:off x="0" y="587375"/>
              <a:ext cx="5346700" cy="8731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2625"/>
                </a:lnSpc>
                <a:spcBef>
                  <a:spcPct val="0"/>
                </a:spcBef>
              </a:pPr>
              <a:r>
                <a:rPr lang="en-US" sz="1875" u="none" strike="noStrike">
                  <a:solidFill>
                    <a:srgbClr val="E8EAF6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Encouraging current members to invite their friends easily.</a:t>
              </a:r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0"/>
              <a:ext cx="5346700" cy="5334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3199"/>
                </a:lnSpc>
                <a:spcBef>
                  <a:spcPct val="0"/>
                </a:spcBef>
              </a:pPr>
              <a:r>
                <a:rPr lang="en-US" sz="2666" u="none" strike="noStrike">
                  <a:solidFill>
                    <a:srgbClr val="E8EAF6"/>
                  </a:solidFill>
                  <a:latin typeface="The Youngest Serif"/>
                  <a:ea typeface="The Youngest Serif"/>
                  <a:cs typeface="The Youngest Serif"/>
                  <a:sym typeface="The Youngest Serif"/>
                </a:rPr>
                <a:t>Referral Program</a:t>
              </a:r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9296400" y="3641698"/>
            <a:ext cx="4010025" cy="1095375"/>
            <a:chOff x="0" y="0"/>
            <a:chExt cx="5346700" cy="1460500"/>
          </a:xfrm>
        </p:grpSpPr>
        <p:sp>
          <p:nvSpPr>
            <p:cNvPr id="17" name="TextBox 17"/>
            <p:cNvSpPr txBox="1"/>
            <p:nvPr/>
          </p:nvSpPr>
          <p:spPr>
            <a:xfrm>
              <a:off x="0" y="587375"/>
              <a:ext cx="5346700" cy="8731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2625"/>
                </a:lnSpc>
                <a:spcBef>
                  <a:spcPct val="0"/>
                </a:spcBef>
              </a:pPr>
              <a:r>
                <a:rPr lang="en-US" sz="1875" u="none" strike="noStrike">
                  <a:solidFill>
                    <a:srgbClr val="E8EAF6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Building relationships through local events and partnerships.</a:t>
              </a:r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0"/>
              <a:ext cx="5346700" cy="5334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3199"/>
                </a:lnSpc>
                <a:spcBef>
                  <a:spcPct val="0"/>
                </a:spcBef>
              </a:pPr>
              <a:r>
                <a:rPr lang="en-US" sz="2666" u="none" strike="noStrike">
                  <a:solidFill>
                    <a:srgbClr val="E8EAF6"/>
                  </a:solidFill>
                  <a:latin typeface="The Youngest Serif"/>
                  <a:ea typeface="The Youngest Serif"/>
                  <a:cs typeface="The Youngest Serif"/>
                  <a:sym typeface="The Youngest Serif"/>
                </a:rPr>
                <a:t>Community Outreach</a:t>
              </a:r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9296400" y="8118448"/>
            <a:ext cx="4010025" cy="1095375"/>
            <a:chOff x="0" y="0"/>
            <a:chExt cx="5346700" cy="1460500"/>
          </a:xfrm>
        </p:grpSpPr>
        <p:sp>
          <p:nvSpPr>
            <p:cNvPr id="20" name="TextBox 20"/>
            <p:cNvSpPr txBox="1"/>
            <p:nvPr/>
          </p:nvSpPr>
          <p:spPr>
            <a:xfrm>
              <a:off x="0" y="587375"/>
              <a:ext cx="5346700" cy="8731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2625"/>
                </a:lnSpc>
                <a:spcBef>
                  <a:spcPct val="0"/>
                </a:spcBef>
              </a:pPr>
              <a:r>
                <a:rPr lang="en-US" sz="1875" u="none" strike="noStrike">
                  <a:solidFill>
                    <a:srgbClr val="E8EAF6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Hosting events to attract new members and families alike.</a:t>
              </a:r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0"/>
              <a:ext cx="5346700" cy="5334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3199"/>
                </a:lnSpc>
                <a:spcBef>
                  <a:spcPct val="0"/>
                </a:spcBef>
              </a:pPr>
              <a:r>
                <a:rPr lang="en-US" sz="2666" u="none" strike="noStrike">
                  <a:solidFill>
                    <a:srgbClr val="E8EAF6"/>
                  </a:solidFill>
                  <a:latin typeface="The Youngest Serif"/>
                  <a:ea typeface="The Youngest Serif"/>
                  <a:cs typeface="The Youngest Serif"/>
                  <a:sym typeface="The Youngest Serif"/>
                </a:rPr>
                <a:t>Event Promotions</a:t>
              </a:r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13611225" y="657252"/>
            <a:ext cx="4010025" cy="2686050"/>
            <a:chOff x="0" y="0"/>
            <a:chExt cx="621258" cy="416139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621258" cy="416139"/>
            </a:xfrm>
            <a:custGeom>
              <a:avLst/>
              <a:gdLst/>
              <a:ahLst/>
              <a:cxnLst/>
              <a:rect l="l" t="t" r="r" b="b"/>
              <a:pathLst>
                <a:path w="621258" h="416139">
                  <a:moveTo>
                    <a:pt x="0" y="0"/>
                  </a:moveTo>
                  <a:lnTo>
                    <a:pt x="621258" y="0"/>
                  </a:lnTo>
                  <a:lnTo>
                    <a:pt x="621258" y="416139"/>
                  </a:lnTo>
                  <a:lnTo>
                    <a:pt x="0" y="416139"/>
                  </a:lnTo>
                  <a:close/>
                </a:path>
              </a:pathLst>
            </a:custGeom>
            <a:blipFill>
              <a:blip r:embed="rId6"/>
              <a:stretch>
                <a:fillRect l="-174" r="-174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13611225" y="5134002"/>
            <a:ext cx="4010025" cy="2686050"/>
            <a:chOff x="0" y="0"/>
            <a:chExt cx="621258" cy="416139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621258" cy="416139"/>
            </a:xfrm>
            <a:custGeom>
              <a:avLst/>
              <a:gdLst/>
              <a:ahLst/>
              <a:cxnLst/>
              <a:rect l="l" t="t" r="r" b="b"/>
              <a:pathLst>
                <a:path w="621258" h="416139">
                  <a:moveTo>
                    <a:pt x="0" y="0"/>
                  </a:moveTo>
                  <a:lnTo>
                    <a:pt x="621258" y="0"/>
                  </a:lnTo>
                  <a:lnTo>
                    <a:pt x="621258" y="416139"/>
                  </a:lnTo>
                  <a:lnTo>
                    <a:pt x="0" y="416139"/>
                  </a:lnTo>
                  <a:close/>
                </a:path>
              </a:pathLst>
            </a:custGeom>
            <a:blipFill>
              <a:blip r:embed="rId7"/>
              <a:stretch>
                <a:fillRect l="-174" r="-174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13611225" y="3641698"/>
            <a:ext cx="4010025" cy="1095375"/>
            <a:chOff x="0" y="0"/>
            <a:chExt cx="5346700" cy="1460500"/>
          </a:xfrm>
        </p:grpSpPr>
        <p:sp>
          <p:nvSpPr>
            <p:cNvPr id="27" name="TextBox 27"/>
            <p:cNvSpPr txBox="1"/>
            <p:nvPr/>
          </p:nvSpPr>
          <p:spPr>
            <a:xfrm>
              <a:off x="0" y="587375"/>
              <a:ext cx="5346700" cy="8731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2625"/>
                </a:lnSpc>
                <a:spcBef>
                  <a:spcPct val="0"/>
                </a:spcBef>
              </a:pPr>
              <a:r>
                <a:rPr lang="en-US" sz="1875" u="none" strike="noStrike">
                  <a:solidFill>
                    <a:srgbClr val="E8EAF6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Utilizing print media to promote gym services locally.</a:t>
              </a:r>
            </a:p>
          </p:txBody>
        </p:sp>
        <p:sp>
          <p:nvSpPr>
            <p:cNvPr id="28" name="TextBox 28"/>
            <p:cNvSpPr txBox="1"/>
            <p:nvPr/>
          </p:nvSpPr>
          <p:spPr>
            <a:xfrm>
              <a:off x="0" y="0"/>
              <a:ext cx="5346700" cy="5334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3199"/>
                </a:lnSpc>
                <a:spcBef>
                  <a:spcPct val="0"/>
                </a:spcBef>
              </a:pPr>
              <a:r>
                <a:rPr lang="en-US" sz="2666" u="none" strike="noStrike">
                  <a:solidFill>
                    <a:srgbClr val="E8EAF6"/>
                  </a:solidFill>
                  <a:latin typeface="The Youngest Serif"/>
                  <a:ea typeface="The Youngest Serif"/>
                  <a:cs typeface="The Youngest Serif"/>
                  <a:sym typeface="The Youngest Serif"/>
                </a:rPr>
                <a:t>Traditional Advertising</a:t>
              </a:r>
            </a:p>
          </p:txBody>
        </p:sp>
      </p:grpSp>
      <p:grpSp>
        <p:nvGrpSpPr>
          <p:cNvPr id="29" name="Group 29"/>
          <p:cNvGrpSpPr/>
          <p:nvPr/>
        </p:nvGrpSpPr>
        <p:grpSpPr>
          <a:xfrm>
            <a:off x="13611225" y="8118448"/>
            <a:ext cx="4010025" cy="1095375"/>
            <a:chOff x="0" y="0"/>
            <a:chExt cx="5346700" cy="1460500"/>
          </a:xfrm>
        </p:grpSpPr>
        <p:sp>
          <p:nvSpPr>
            <p:cNvPr id="30" name="TextBox 30"/>
            <p:cNvSpPr txBox="1"/>
            <p:nvPr/>
          </p:nvSpPr>
          <p:spPr>
            <a:xfrm>
              <a:off x="0" y="587375"/>
              <a:ext cx="5346700" cy="8731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2625"/>
                </a:lnSpc>
                <a:spcBef>
                  <a:spcPct val="0"/>
                </a:spcBef>
              </a:pPr>
              <a:r>
                <a:rPr lang="en-US" sz="1875" u="none" strike="noStrike">
                  <a:solidFill>
                    <a:srgbClr val="E8EAF6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Leveraging platforms to connect with our target audience effectively.</a:t>
              </a:r>
            </a:p>
          </p:txBody>
        </p:sp>
        <p:sp>
          <p:nvSpPr>
            <p:cNvPr id="31" name="TextBox 31"/>
            <p:cNvSpPr txBox="1"/>
            <p:nvPr/>
          </p:nvSpPr>
          <p:spPr>
            <a:xfrm>
              <a:off x="0" y="0"/>
              <a:ext cx="5346700" cy="5334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3199"/>
                </a:lnSpc>
                <a:spcBef>
                  <a:spcPct val="0"/>
                </a:spcBef>
              </a:pPr>
              <a:r>
                <a:rPr lang="en-US" sz="2666" u="none" strike="noStrike">
                  <a:solidFill>
                    <a:srgbClr val="E8EAF6"/>
                  </a:solidFill>
                  <a:latin typeface="The Youngest Serif"/>
                  <a:ea typeface="The Youngest Serif"/>
                  <a:cs typeface="The Youngest Serif"/>
                  <a:sym typeface="The Youngest Serif"/>
                </a:rPr>
                <a:t>Social Media</a:t>
              </a:r>
            </a:p>
          </p:txBody>
        </p:sp>
      </p:grpSp>
      <p:sp>
        <p:nvSpPr>
          <p:cNvPr id="32" name="Freeform 32"/>
          <p:cNvSpPr/>
          <p:nvPr/>
        </p:nvSpPr>
        <p:spPr>
          <a:xfrm>
            <a:off x="666750" y="657252"/>
            <a:ext cx="1664475" cy="895350"/>
          </a:xfrm>
          <a:custGeom>
            <a:avLst/>
            <a:gdLst/>
            <a:ahLst/>
            <a:cxnLst/>
            <a:rect l="l" t="t" r="r" b="b"/>
            <a:pathLst>
              <a:path w="1664475" h="895350">
                <a:moveTo>
                  <a:pt x="0" y="0"/>
                </a:moveTo>
                <a:lnTo>
                  <a:pt x="1664475" y="0"/>
                </a:lnTo>
                <a:lnTo>
                  <a:pt x="1664475" y="895350"/>
                </a:lnTo>
                <a:lnTo>
                  <a:pt x="0" y="89535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b="-85902"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5143500"/>
            <a:ext cx="18288000" cy="2686050"/>
            <a:chOff x="0" y="0"/>
            <a:chExt cx="3623702" cy="532231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623702" cy="532231"/>
            </a:xfrm>
            <a:custGeom>
              <a:avLst/>
              <a:gdLst/>
              <a:ahLst/>
              <a:cxnLst/>
              <a:rect l="l" t="t" r="r" b="b"/>
              <a:pathLst>
                <a:path w="3623702" h="532231">
                  <a:moveTo>
                    <a:pt x="0" y="0"/>
                  </a:moveTo>
                  <a:lnTo>
                    <a:pt x="3623702" y="0"/>
                  </a:lnTo>
                  <a:lnTo>
                    <a:pt x="3623702" y="532231"/>
                  </a:lnTo>
                  <a:lnTo>
                    <a:pt x="0" y="532231"/>
                  </a:lnTo>
                  <a:close/>
                </a:path>
              </a:pathLst>
            </a:custGeom>
            <a:solidFill>
              <a:srgbClr val="E8EAF6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57150"/>
              <a:ext cx="3623702" cy="58938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49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-201698" y="7829550"/>
            <a:ext cx="18691396" cy="2457450"/>
            <a:chOff x="0" y="0"/>
            <a:chExt cx="3703633" cy="486935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703633" cy="486935"/>
            </a:xfrm>
            <a:custGeom>
              <a:avLst/>
              <a:gdLst/>
              <a:ahLst/>
              <a:cxnLst/>
              <a:rect l="l" t="t" r="r" b="b"/>
              <a:pathLst>
                <a:path w="3703633" h="486935">
                  <a:moveTo>
                    <a:pt x="0" y="0"/>
                  </a:moveTo>
                  <a:lnTo>
                    <a:pt x="3703633" y="0"/>
                  </a:lnTo>
                  <a:lnTo>
                    <a:pt x="3703633" y="486935"/>
                  </a:lnTo>
                  <a:lnTo>
                    <a:pt x="0" y="486935"/>
                  </a:lnTo>
                  <a:close/>
                </a:path>
              </a:pathLst>
            </a:custGeom>
            <a:solidFill>
              <a:srgbClr val="FF6F00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57150"/>
              <a:ext cx="3703633" cy="54408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499"/>
                </a:lnSpc>
              </a:pPr>
              <a:endParaRPr/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666750" y="647383"/>
            <a:ext cx="6886575" cy="933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7319"/>
              </a:lnSpc>
            </a:pPr>
            <a:r>
              <a:rPr lang="en-US" sz="6099" u="none">
                <a:solidFill>
                  <a:srgbClr val="E8EAF6"/>
                </a:solidFill>
                <a:latin typeface="The Youngest Serif"/>
                <a:ea typeface="The Youngest Serif"/>
                <a:cs typeface="The Youngest Serif"/>
                <a:sym typeface="The Youngest Serif"/>
              </a:rPr>
              <a:t>Startup Costs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8991600" y="581025"/>
            <a:ext cx="8629650" cy="18230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600"/>
              </a:lnSpc>
            </a:pPr>
            <a:r>
              <a:rPr lang="en-US" sz="2400" u="none">
                <a:solidFill>
                  <a:srgbClr val="E8EAF6"/>
                </a:solidFill>
                <a:latin typeface="Public Sans"/>
                <a:ea typeface="Public Sans"/>
                <a:cs typeface="Public Sans"/>
                <a:sym typeface="Public Sans"/>
              </a:rPr>
              <a:t>This section outlines the projected </a:t>
            </a:r>
            <a:r>
              <a:rPr lang="en-US" sz="2400" b="1" u="none">
                <a:solidFill>
                  <a:srgbClr val="E8EAF6"/>
                </a:solidFill>
                <a:latin typeface="Public Sans Bold"/>
                <a:ea typeface="Public Sans Bold"/>
                <a:cs typeface="Public Sans Bold"/>
                <a:sym typeface="Public Sans Bold"/>
              </a:rPr>
              <a:t>startup costs</a:t>
            </a:r>
            <a:r>
              <a:rPr lang="en-US" sz="2400" u="none">
                <a:solidFill>
                  <a:srgbClr val="E8EAF6"/>
                </a:solidFill>
                <a:latin typeface="Public Sans"/>
                <a:ea typeface="Public Sans"/>
                <a:cs typeface="Public Sans"/>
                <a:sym typeface="Public Sans"/>
              </a:rPr>
              <a:t> essential for establishing PIK GYM, detailing key investments required to launch the facility and ensure a successful operation from day one.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4676775" y="5981700"/>
            <a:ext cx="3619299" cy="7112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00"/>
              </a:lnSpc>
              <a:spcBef>
                <a:spcPct val="0"/>
              </a:spcBef>
            </a:pPr>
            <a:r>
              <a:rPr lang="en-US" sz="2000" u="none">
                <a:solidFill>
                  <a:srgbClr val="1A237E"/>
                </a:solidFill>
                <a:latin typeface="Public Sans"/>
                <a:ea typeface="Public Sans"/>
                <a:cs typeface="Public Sans"/>
                <a:sym typeface="Public Sans"/>
              </a:rPr>
              <a:t>High-quality gymnastic apparatus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8991600" y="5981700"/>
            <a:ext cx="3619299" cy="7112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00"/>
              </a:lnSpc>
              <a:spcBef>
                <a:spcPct val="0"/>
              </a:spcBef>
            </a:pPr>
            <a:r>
              <a:rPr lang="en-US" sz="2000" u="none">
                <a:solidFill>
                  <a:srgbClr val="1A237E"/>
                </a:solidFill>
                <a:latin typeface="Public Sans"/>
                <a:ea typeface="Public Sans"/>
                <a:cs typeface="Public Sans"/>
                <a:sym typeface="Public Sans"/>
              </a:rPr>
              <a:t>Initial investment in safety gear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3306425" y="5981700"/>
            <a:ext cx="3619299" cy="7112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00"/>
              </a:lnSpc>
              <a:spcBef>
                <a:spcPct val="0"/>
              </a:spcBef>
            </a:pPr>
            <a:r>
              <a:rPr lang="en-US" sz="2000" u="none">
                <a:solidFill>
                  <a:srgbClr val="1A237E"/>
                </a:solidFill>
                <a:latin typeface="Public Sans"/>
                <a:ea typeface="Public Sans"/>
                <a:cs typeface="Public Sans"/>
                <a:sym typeface="Public Sans"/>
              </a:rPr>
              <a:t>Purchase of training and coaching tools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4676775" y="8674100"/>
            <a:ext cx="3619299" cy="7112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00"/>
              </a:lnSpc>
              <a:spcBef>
                <a:spcPct val="0"/>
              </a:spcBef>
            </a:pPr>
            <a:r>
              <a:rPr lang="en-US" sz="2000" u="none">
                <a:solidFill>
                  <a:srgbClr val="E8EAF6"/>
                </a:solidFill>
                <a:latin typeface="Public Sans"/>
                <a:ea typeface="Public Sans"/>
                <a:cs typeface="Public Sans"/>
                <a:sym typeface="Public Sans"/>
              </a:rPr>
              <a:t>Renovation and leasehold improvements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8991600" y="8674100"/>
            <a:ext cx="3619299" cy="7112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00"/>
              </a:lnSpc>
              <a:spcBef>
                <a:spcPct val="0"/>
              </a:spcBef>
            </a:pPr>
            <a:r>
              <a:rPr lang="en-US" sz="2000" u="none">
                <a:solidFill>
                  <a:srgbClr val="E8EAF6"/>
                </a:solidFill>
                <a:latin typeface="Public Sans"/>
                <a:ea typeface="Public Sans"/>
                <a:cs typeface="Public Sans"/>
                <a:sym typeface="Public Sans"/>
              </a:rPr>
              <a:t>Utilities setup and installations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3306425" y="8674100"/>
            <a:ext cx="3619299" cy="7112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00"/>
              </a:lnSpc>
              <a:spcBef>
                <a:spcPct val="0"/>
              </a:spcBef>
            </a:pPr>
            <a:r>
              <a:rPr lang="en-US" sz="2000" u="none">
                <a:solidFill>
                  <a:srgbClr val="E8EAF6"/>
                </a:solidFill>
                <a:latin typeface="Public Sans"/>
                <a:ea typeface="Public Sans"/>
                <a:cs typeface="Public Sans"/>
                <a:sym typeface="Public Sans"/>
              </a:rPr>
              <a:t>Initial marketing and branding expenses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666750" y="6038850"/>
            <a:ext cx="2876550" cy="4476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599"/>
              </a:lnSpc>
            </a:pPr>
            <a:r>
              <a:rPr lang="en-US" sz="2999" u="none">
                <a:solidFill>
                  <a:srgbClr val="FF6F00"/>
                </a:solidFill>
                <a:latin typeface="The Youngest Serif"/>
                <a:ea typeface="The Youngest Serif"/>
                <a:cs typeface="The Youngest Serif"/>
                <a:sym typeface="The Youngest Serif"/>
              </a:rPr>
              <a:t>Equipment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666750" y="8740775"/>
            <a:ext cx="3618092" cy="438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449"/>
              </a:lnSpc>
              <a:spcBef>
                <a:spcPct val="0"/>
              </a:spcBef>
            </a:pPr>
            <a:r>
              <a:rPr lang="en-US" sz="2999" u="none">
                <a:solidFill>
                  <a:srgbClr val="E8EAF6"/>
                </a:solidFill>
                <a:latin typeface="The Youngest Serif"/>
                <a:ea typeface="The Youngest Serif"/>
                <a:cs typeface="The Youngest Serif"/>
                <a:sym typeface="The Youngest Serif"/>
              </a:rPr>
              <a:t>Facility Setup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296400" y="3352800"/>
            <a:ext cx="6886575" cy="3581400"/>
            <a:chOff x="0" y="0"/>
            <a:chExt cx="9182100" cy="4775200"/>
          </a:xfrm>
        </p:grpSpPr>
        <p:sp>
          <p:nvSpPr>
            <p:cNvPr id="3" name="TextBox 3"/>
            <p:cNvSpPr txBox="1"/>
            <p:nvPr/>
          </p:nvSpPr>
          <p:spPr>
            <a:xfrm>
              <a:off x="0" y="2419774"/>
              <a:ext cx="9182100" cy="54356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3104"/>
                </a:lnSpc>
                <a:spcBef>
                  <a:spcPct val="0"/>
                </a:spcBef>
              </a:pPr>
              <a:r>
                <a:rPr lang="en-US" sz="2699" u="none" strike="noStrike">
                  <a:solidFill>
                    <a:srgbClr val="E8EAF6"/>
                  </a:solidFill>
                  <a:latin typeface="The Youngest Serif"/>
                  <a:ea typeface="The Youngest Serif"/>
                  <a:cs typeface="The Youngest Serif"/>
                  <a:sym typeface="The Youngest Serif"/>
                </a:rPr>
                <a:t>Targeted member count by year three</a:t>
              </a: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3376084"/>
              <a:ext cx="9182100" cy="139911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2800"/>
                </a:lnSpc>
                <a:spcBef>
                  <a:spcPct val="0"/>
                </a:spcBef>
              </a:pPr>
              <a:r>
                <a:rPr lang="en-US" sz="2000" u="none" strike="noStrike">
                  <a:solidFill>
                    <a:srgbClr val="E8EAF6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Achieving </a:t>
              </a:r>
              <a:r>
                <a:rPr lang="en-US" sz="2000" b="1" u="none" strike="noStrike">
                  <a:solidFill>
                    <a:srgbClr val="E8EAF6"/>
                  </a:solidFill>
                  <a:latin typeface="Public Sans Bold"/>
                  <a:ea typeface="Public Sans Bold"/>
                  <a:cs typeface="Public Sans Bold"/>
                  <a:sym typeface="Public Sans Bold"/>
                </a:rPr>
                <a:t>550 members</a:t>
              </a:r>
              <a:r>
                <a:rPr lang="en-US" sz="2000" u="none" strike="noStrike">
                  <a:solidFill>
                    <a:srgbClr val="E8EAF6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 by year three is crucial for sustainability, allowing PIK GYM to reach financial viability while fostering a thriving community of young athletes.</a:t>
              </a:r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200025"/>
              <a:ext cx="9182100" cy="202671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11000"/>
                </a:lnSpc>
                <a:spcBef>
                  <a:spcPct val="0"/>
                </a:spcBef>
              </a:pPr>
              <a:r>
                <a:rPr lang="en-US" sz="11000" u="none" strike="noStrike">
                  <a:solidFill>
                    <a:srgbClr val="E8EAF6"/>
                  </a:solidFill>
                  <a:latin typeface="The Youngest Serif"/>
                  <a:ea typeface="The Youngest Serif"/>
                  <a:cs typeface="The Youngest Serif"/>
                  <a:sym typeface="The Youngest Serif"/>
                </a:rPr>
                <a:t>550</a:t>
              </a:r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0" y="0"/>
            <a:ext cx="7858125" cy="8724900"/>
            <a:chOff x="0" y="0"/>
            <a:chExt cx="1217429" cy="1351715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217429" cy="1351715"/>
            </a:xfrm>
            <a:custGeom>
              <a:avLst/>
              <a:gdLst/>
              <a:ahLst/>
              <a:cxnLst/>
              <a:rect l="l" t="t" r="r" b="b"/>
              <a:pathLst>
                <a:path w="1217429" h="1351715">
                  <a:moveTo>
                    <a:pt x="0" y="0"/>
                  </a:moveTo>
                  <a:lnTo>
                    <a:pt x="1217429" y="0"/>
                  </a:lnTo>
                  <a:lnTo>
                    <a:pt x="1217429" y="1351715"/>
                  </a:lnTo>
                  <a:lnTo>
                    <a:pt x="0" y="1351715"/>
                  </a:lnTo>
                  <a:close/>
                </a:path>
              </a:pathLst>
            </a:custGeom>
            <a:blipFill>
              <a:blip r:embed="rId2"/>
              <a:stretch>
                <a:fillRect t="-245" b="-245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0" y="8724900"/>
            <a:ext cx="7858125" cy="1562100"/>
            <a:chOff x="0" y="0"/>
            <a:chExt cx="1397000" cy="277707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397000" cy="277707"/>
            </a:xfrm>
            <a:custGeom>
              <a:avLst/>
              <a:gdLst/>
              <a:ahLst/>
              <a:cxnLst/>
              <a:rect l="l" t="t" r="r" b="b"/>
              <a:pathLst>
                <a:path w="1397000" h="277707">
                  <a:moveTo>
                    <a:pt x="0" y="0"/>
                  </a:moveTo>
                  <a:lnTo>
                    <a:pt x="1397000" y="0"/>
                  </a:lnTo>
                  <a:lnTo>
                    <a:pt x="1397000" y="277707"/>
                  </a:lnTo>
                  <a:lnTo>
                    <a:pt x="0" y="277707"/>
                  </a:lnTo>
                  <a:close/>
                </a:path>
              </a:pathLst>
            </a:custGeom>
            <a:solidFill>
              <a:srgbClr val="E8EAF6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57150"/>
              <a:ext cx="1397000" cy="33485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499"/>
                </a:lnSpc>
              </a:pPr>
              <a:endParaRPr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9296400" y="685800"/>
            <a:ext cx="6886575" cy="9055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7014"/>
              </a:lnSpc>
              <a:spcBef>
                <a:spcPct val="0"/>
              </a:spcBef>
            </a:pPr>
            <a:r>
              <a:rPr lang="en-US" sz="6099">
                <a:solidFill>
                  <a:srgbClr val="E8EAF6"/>
                </a:solidFill>
                <a:latin typeface="The Youngest Serif"/>
                <a:ea typeface="The Youngest Serif"/>
                <a:cs typeface="The Youngest Serif"/>
                <a:sym typeface="The Youngest Serif"/>
              </a:rPr>
              <a:t>Year 3 Membership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16348" y="8724900"/>
            <a:ext cx="7874473" cy="1562100"/>
            <a:chOff x="0" y="0"/>
            <a:chExt cx="2073935" cy="41141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073935" cy="411417"/>
            </a:xfrm>
            <a:custGeom>
              <a:avLst/>
              <a:gdLst/>
              <a:ahLst/>
              <a:cxnLst/>
              <a:rect l="l" t="t" r="r" b="b"/>
              <a:pathLst>
                <a:path w="2073935" h="411417">
                  <a:moveTo>
                    <a:pt x="0" y="0"/>
                  </a:moveTo>
                  <a:lnTo>
                    <a:pt x="2073935" y="0"/>
                  </a:lnTo>
                  <a:lnTo>
                    <a:pt x="2073935" y="411417"/>
                  </a:lnTo>
                  <a:lnTo>
                    <a:pt x="0" y="411417"/>
                  </a:lnTo>
                  <a:close/>
                </a:path>
              </a:pathLst>
            </a:custGeom>
            <a:solidFill>
              <a:srgbClr val="E8EAF6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57150"/>
              <a:ext cx="2073935" cy="468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49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9296400" y="666588"/>
            <a:ext cx="8324850" cy="4011403"/>
            <a:chOff x="0" y="0"/>
            <a:chExt cx="11099800" cy="5348538"/>
          </a:xfrm>
        </p:grpSpPr>
        <p:sp>
          <p:nvSpPr>
            <p:cNvPr id="6" name="TextBox 6"/>
            <p:cNvSpPr txBox="1"/>
            <p:nvPr/>
          </p:nvSpPr>
          <p:spPr>
            <a:xfrm>
              <a:off x="0" y="1727133"/>
              <a:ext cx="11099800" cy="362140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3600"/>
                </a:lnSpc>
              </a:pPr>
              <a:r>
                <a:rPr lang="en-US" sz="2400" dirty="0">
                  <a:solidFill>
                    <a:srgbClr val="E8EAF6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PIK GYM is poised for </a:t>
              </a:r>
              <a:r>
                <a:rPr lang="en-US" sz="2400" b="1" dirty="0">
                  <a:solidFill>
                    <a:srgbClr val="E8EAF6"/>
                  </a:solidFill>
                  <a:latin typeface="Public Sans Bold"/>
                  <a:ea typeface="Public Sans Bold"/>
                  <a:cs typeface="Public Sans Bold"/>
                  <a:sym typeface="Public Sans Bold"/>
                </a:rPr>
                <a:t>remarkable success</a:t>
              </a:r>
              <a:r>
                <a:rPr lang="en-US" sz="2400" dirty="0">
                  <a:solidFill>
                    <a:srgbClr val="E8EAF6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 due to substantial unmet demand and strong local demographics. With a clear profitability path and a target retention rate exceeding 85%, we seek an investment of £200K to establish a market-leading gymnastics facility, empowering every child through professional training.</a:t>
              </a:r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9525"/>
              <a:ext cx="11099800" cy="12414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7319"/>
                </a:lnSpc>
              </a:pPr>
              <a:r>
                <a:rPr lang="en-US" sz="6099" u="none">
                  <a:solidFill>
                    <a:srgbClr val="E8EAF6"/>
                  </a:solidFill>
                  <a:latin typeface="The Youngest Serif"/>
                  <a:ea typeface="The Youngest Serif"/>
                  <a:cs typeface="The Youngest Serif"/>
                  <a:sym typeface="The Youngest Serif"/>
                </a:rPr>
                <a:t>Investment Opportunity</a:t>
              </a:r>
            </a:p>
          </p:txBody>
        </p:sp>
      </p:grpSp>
      <p:sp>
        <p:nvSpPr>
          <p:cNvPr id="8" name="Freeform 8"/>
          <p:cNvSpPr/>
          <p:nvPr/>
        </p:nvSpPr>
        <p:spPr>
          <a:xfrm>
            <a:off x="9296400" y="8724900"/>
            <a:ext cx="1664475" cy="895350"/>
          </a:xfrm>
          <a:custGeom>
            <a:avLst/>
            <a:gdLst/>
            <a:ahLst/>
            <a:cxnLst/>
            <a:rect l="l" t="t" r="r" b="b"/>
            <a:pathLst>
              <a:path w="1664475" h="895350">
                <a:moveTo>
                  <a:pt x="0" y="0"/>
                </a:moveTo>
                <a:lnTo>
                  <a:pt x="1664475" y="0"/>
                </a:lnTo>
                <a:lnTo>
                  <a:pt x="1664475" y="895350"/>
                </a:lnTo>
                <a:lnTo>
                  <a:pt x="0" y="89535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b="-85902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9" name="Group 9"/>
          <p:cNvGrpSpPr/>
          <p:nvPr/>
        </p:nvGrpSpPr>
        <p:grpSpPr>
          <a:xfrm>
            <a:off x="-16348" y="0"/>
            <a:ext cx="7874473" cy="8724900"/>
            <a:chOff x="0" y="0"/>
            <a:chExt cx="1219962" cy="1351715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219962" cy="1351715"/>
            </a:xfrm>
            <a:custGeom>
              <a:avLst/>
              <a:gdLst/>
              <a:ahLst/>
              <a:cxnLst/>
              <a:rect l="l" t="t" r="r" b="b"/>
              <a:pathLst>
                <a:path w="1219962" h="1351715">
                  <a:moveTo>
                    <a:pt x="0" y="0"/>
                  </a:moveTo>
                  <a:lnTo>
                    <a:pt x="1219962" y="0"/>
                  </a:lnTo>
                  <a:lnTo>
                    <a:pt x="1219962" y="1351715"/>
                  </a:lnTo>
                  <a:lnTo>
                    <a:pt x="0" y="1351715"/>
                  </a:lnTo>
                  <a:close/>
                </a:path>
              </a:pathLst>
            </a:custGeom>
            <a:blipFill>
              <a:blip r:embed="rId4"/>
              <a:stretch>
                <a:fillRect t="-350" b="-350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A39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"/>
          <p:cNvSpPr txBox="1"/>
          <p:nvPr/>
        </p:nvSpPr>
        <p:spPr>
          <a:xfrm>
            <a:off x="9296400" y="6359369"/>
            <a:ext cx="5448300" cy="3444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00"/>
              </a:lnSpc>
              <a:spcBef>
                <a:spcPct val="0"/>
              </a:spcBef>
            </a:pPr>
            <a:r>
              <a:rPr lang="en-US" sz="2000" u="none" dirty="0">
                <a:solidFill>
                  <a:srgbClr val="E8EAF6"/>
                </a:solidFill>
                <a:latin typeface="Public Sans"/>
                <a:ea typeface="Public Sans"/>
                <a:cs typeface="Public Sans"/>
                <a:sym typeface="Public Sans"/>
              </a:rPr>
              <a:t>hello@reallygreatsite.com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9296400" y="685800"/>
            <a:ext cx="8324850" cy="17913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7014"/>
              </a:lnSpc>
              <a:spcBef>
                <a:spcPct val="0"/>
              </a:spcBef>
            </a:pPr>
            <a:r>
              <a:rPr lang="en-US" sz="6099">
                <a:solidFill>
                  <a:srgbClr val="E8EAF6"/>
                </a:solidFill>
                <a:latin typeface="The Youngest Serif"/>
                <a:ea typeface="The Youngest Serif"/>
                <a:cs typeface="The Youngest Serif"/>
                <a:sym typeface="The Youngest Serif"/>
              </a:rPr>
              <a:t>Connect with PIK GYM Today!</a:t>
            </a:r>
          </a:p>
        </p:txBody>
      </p:sp>
      <p:grpSp>
        <p:nvGrpSpPr>
          <p:cNvPr id="7" name="Group 7"/>
          <p:cNvGrpSpPr/>
          <p:nvPr/>
        </p:nvGrpSpPr>
        <p:grpSpPr>
          <a:xfrm>
            <a:off x="-16348" y="8724900"/>
            <a:ext cx="7874473" cy="1562100"/>
            <a:chOff x="0" y="0"/>
            <a:chExt cx="2073935" cy="411417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2073935" cy="411417"/>
            </a:xfrm>
            <a:custGeom>
              <a:avLst/>
              <a:gdLst/>
              <a:ahLst/>
              <a:cxnLst/>
              <a:rect l="l" t="t" r="r" b="b"/>
              <a:pathLst>
                <a:path w="2073935" h="411417">
                  <a:moveTo>
                    <a:pt x="0" y="0"/>
                  </a:moveTo>
                  <a:lnTo>
                    <a:pt x="2073935" y="0"/>
                  </a:lnTo>
                  <a:lnTo>
                    <a:pt x="2073935" y="411417"/>
                  </a:lnTo>
                  <a:lnTo>
                    <a:pt x="0" y="411417"/>
                  </a:lnTo>
                  <a:close/>
                </a:path>
              </a:pathLst>
            </a:custGeom>
            <a:solidFill>
              <a:srgbClr val="E8EAF6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57150"/>
              <a:ext cx="2073935" cy="468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499"/>
                </a:lnSpc>
              </a:pPr>
              <a:endParaRPr/>
            </a:p>
          </p:txBody>
        </p:sp>
      </p:grpSp>
      <p:sp>
        <p:nvSpPr>
          <p:cNvPr id="10" name="Freeform 10"/>
          <p:cNvSpPr/>
          <p:nvPr/>
        </p:nvSpPr>
        <p:spPr>
          <a:xfrm>
            <a:off x="9296400" y="8724900"/>
            <a:ext cx="1664475" cy="895350"/>
          </a:xfrm>
          <a:custGeom>
            <a:avLst/>
            <a:gdLst/>
            <a:ahLst/>
            <a:cxnLst/>
            <a:rect l="l" t="t" r="r" b="b"/>
            <a:pathLst>
              <a:path w="1664475" h="895350">
                <a:moveTo>
                  <a:pt x="0" y="0"/>
                </a:moveTo>
                <a:lnTo>
                  <a:pt x="1664475" y="0"/>
                </a:lnTo>
                <a:lnTo>
                  <a:pt x="1664475" y="895350"/>
                </a:lnTo>
                <a:lnTo>
                  <a:pt x="0" y="89535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b="-85902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1" name="Group 11"/>
          <p:cNvGrpSpPr/>
          <p:nvPr/>
        </p:nvGrpSpPr>
        <p:grpSpPr>
          <a:xfrm>
            <a:off x="-16348" y="0"/>
            <a:ext cx="7874473" cy="8724900"/>
            <a:chOff x="0" y="0"/>
            <a:chExt cx="1219962" cy="1351715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219962" cy="1351715"/>
            </a:xfrm>
            <a:custGeom>
              <a:avLst/>
              <a:gdLst/>
              <a:ahLst/>
              <a:cxnLst/>
              <a:rect l="l" t="t" r="r" b="b"/>
              <a:pathLst>
                <a:path w="1219962" h="1351715">
                  <a:moveTo>
                    <a:pt x="0" y="0"/>
                  </a:moveTo>
                  <a:lnTo>
                    <a:pt x="1219962" y="0"/>
                  </a:lnTo>
                  <a:lnTo>
                    <a:pt x="1219962" y="1351715"/>
                  </a:lnTo>
                  <a:lnTo>
                    <a:pt x="0" y="1351715"/>
                  </a:lnTo>
                  <a:close/>
                </a:path>
              </a:pathLst>
            </a:custGeom>
            <a:blipFill>
              <a:blip r:embed="rId4"/>
              <a:stretch>
                <a:fillRect t="-350" b="-350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693</Words>
  <Application>Microsoft Office PowerPoint</Application>
  <PresentationFormat>Custom</PresentationFormat>
  <Paragraphs>76</Paragraphs>
  <Slides>13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Aptos</vt:lpstr>
      <vt:lpstr>Public Sans Bold</vt:lpstr>
      <vt:lpstr>Calibri</vt:lpstr>
      <vt:lpstr>Public Sans</vt:lpstr>
      <vt:lpstr>Arial</vt:lpstr>
      <vt:lpstr>The Youngest Serif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- Business Plan Presentation</dc:title>
  <dc:creator>UWTSD</dc:creator>
  <dc:description>Presentation - Business Plan Presentation</dc:description>
  <cp:lastModifiedBy>Penko Ivanov Koychev (2332008)</cp:lastModifiedBy>
  <cp:revision>2</cp:revision>
  <dcterms:created xsi:type="dcterms:W3CDTF">2006-08-16T00:00:00Z</dcterms:created>
  <dcterms:modified xsi:type="dcterms:W3CDTF">2025-11-05T17:19:09Z</dcterms:modified>
  <dc:identifier>DAG3u3k6a8A</dc:identifier>
</cp:coreProperties>
</file>