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72" r:id="rId2"/>
    <p:sldId id="277" r:id="rId3"/>
    <p:sldId id="283" r:id="rId4"/>
    <p:sldId id="278" r:id="rId5"/>
    <p:sldId id="284" r:id="rId6"/>
    <p:sldId id="273" r:id="rId7"/>
    <p:sldId id="274" r:id="rId8"/>
    <p:sldId id="261" r:id="rId9"/>
    <p:sldId id="256" r:id="rId10"/>
    <p:sldId id="257" r:id="rId11"/>
    <p:sldId id="258" r:id="rId12"/>
    <p:sldId id="262" r:id="rId13"/>
    <p:sldId id="279" r:id="rId14"/>
    <p:sldId id="280" r:id="rId15"/>
    <p:sldId id="268" r:id="rId16"/>
    <p:sldId id="269" r:id="rId17"/>
    <p:sldId id="282" r:id="rId18"/>
    <p:sldId id="271" r:id="rId19"/>
    <p:sldId id="266" r:id="rId20"/>
    <p:sldId id="267" r:id="rId21"/>
    <p:sldId id="264" r:id="rId22"/>
    <p:sldId id="270" r:id="rId23"/>
    <p:sldId id="281" r:id="rId24"/>
    <p:sldId id="263" r:id="rId25"/>
    <p:sldId id="276" r:id="rId26"/>
    <p:sldId id="260" r:id="rId27"/>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AB70F8-EC75-4E93-9C71-D37127022067}" v="21" dt="2025-03-07T17:11:51.1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2232D4-E9D5-418D-BEC1-616A21B43080}" type="datetimeFigureOut">
              <a:rPr lang="cy-GB" smtClean="0"/>
              <a:t>04/03/2025</a:t>
            </a:fld>
            <a:endParaRPr lang="cy-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B7AB34-1D1A-4F2C-8F61-1E6F0A52A207}" type="slidenum">
              <a:rPr lang="cy-GB" smtClean="0"/>
              <a:t>‹#›</a:t>
            </a:fld>
            <a:endParaRPr lang="cy-GB"/>
          </a:p>
        </p:txBody>
      </p:sp>
    </p:spTree>
    <p:extLst>
      <p:ext uri="{BB962C8B-B14F-4D97-AF65-F5344CB8AC3E}">
        <p14:creationId xmlns:p14="http://schemas.microsoft.com/office/powerpoint/2010/main" val="353945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1B7AB34-1D1A-4F2C-8F61-1E6F0A52A207}" type="slidenum">
              <a:rPr lang="cy-GB" smtClean="0"/>
              <a:t>1</a:t>
            </a:fld>
            <a:endParaRPr lang="cy-GB"/>
          </a:p>
        </p:txBody>
      </p:sp>
    </p:spTree>
    <p:extLst>
      <p:ext uri="{BB962C8B-B14F-4D97-AF65-F5344CB8AC3E}">
        <p14:creationId xmlns:p14="http://schemas.microsoft.com/office/powerpoint/2010/main" val="3733156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dirty="0"/>
          </a:p>
        </p:txBody>
      </p:sp>
      <p:sp>
        <p:nvSpPr>
          <p:cNvPr id="4" name="Slide Number Placeholder 3"/>
          <p:cNvSpPr>
            <a:spLocks noGrp="1"/>
          </p:cNvSpPr>
          <p:nvPr>
            <p:ph type="sldNum" sz="quarter" idx="5"/>
          </p:nvPr>
        </p:nvSpPr>
        <p:spPr/>
        <p:txBody>
          <a:bodyPr/>
          <a:lstStyle/>
          <a:p>
            <a:fld id="{61B7AB34-1D1A-4F2C-8F61-1E6F0A52A207}" type="slidenum">
              <a:rPr lang="cy-GB" smtClean="0"/>
              <a:t>20</a:t>
            </a:fld>
            <a:endParaRPr lang="cy-GB"/>
          </a:p>
        </p:txBody>
      </p:sp>
    </p:spTree>
    <p:extLst>
      <p:ext uri="{BB962C8B-B14F-4D97-AF65-F5344CB8AC3E}">
        <p14:creationId xmlns:p14="http://schemas.microsoft.com/office/powerpoint/2010/main" val="40696892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2B58A-85DF-6AA5-8236-30ACD5A32DC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cy-GB"/>
          </a:p>
        </p:txBody>
      </p:sp>
      <p:sp>
        <p:nvSpPr>
          <p:cNvPr id="3" name="Subtitle 2">
            <a:extLst>
              <a:ext uri="{FF2B5EF4-FFF2-40B4-BE49-F238E27FC236}">
                <a16:creationId xmlns:a16="http://schemas.microsoft.com/office/drawing/2014/main" id="{137F3E78-C289-2261-BD3C-341949034D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cy-GB"/>
          </a:p>
        </p:txBody>
      </p:sp>
      <p:sp>
        <p:nvSpPr>
          <p:cNvPr id="4" name="Date Placeholder 3">
            <a:extLst>
              <a:ext uri="{FF2B5EF4-FFF2-40B4-BE49-F238E27FC236}">
                <a16:creationId xmlns:a16="http://schemas.microsoft.com/office/drawing/2014/main" id="{0B7D8154-4554-495B-FEB6-48AA4F2579CF}"/>
              </a:ext>
            </a:extLst>
          </p:cNvPr>
          <p:cNvSpPr>
            <a:spLocks noGrp="1"/>
          </p:cNvSpPr>
          <p:nvPr>
            <p:ph type="dt" sz="half" idx="10"/>
          </p:nvPr>
        </p:nvSpPr>
        <p:spPr/>
        <p:txBody>
          <a:bodyPr/>
          <a:lstStyle/>
          <a:p>
            <a:fld id="{F25BFCA6-EA73-48F6-9243-B77AE9529C59}" type="datetimeFigureOut">
              <a:rPr lang="cy-GB" smtClean="0"/>
              <a:t>03/03/2025</a:t>
            </a:fld>
            <a:endParaRPr lang="cy-GB"/>
          </a:p>
        </p:txBody>
      </p:sp>
      <p:sp>
        <p:nvSpPr>
          <p:cNvPr id="5" name="Footer Placeholder 4">
            <a:extLst>
              <a:ext uri="{FF2B5EF4-FFF2-40B4-BE49-F238E27FC236}">
                <a16:creationId xmlns:a16="http://schemas.microsoft.com/office/drawing/2014/main" id="{3E7A1F44-33A6-1CA6-B6AE-64C314C6232D}"/>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BCB22F60-D88B-D720-9F0E-E94C2AB40DDF}"/>
              </a:ext>
            </a:extLst>
          </p:cNvPr>
          <p:cNvSpPr>
            <a:spLocks noGrp="1"/>
          </p:cNvSpPr>
          <p:nvPr>
            <p:ph type="sldNum" sz="quarter" idx="12"/>
          </p:nvPr>
        </p:nvSpPr>
        <p:spPr/>
        <p:txBody>
          <a:bodyPr/>
          <a:lstStyle/>
          <a:p>
            <a:fld id="{FE4655CE-FF39-420A-8096-CED292182A00}" type="slidenum">
              <a:rPr lang="cy-GB" smtClean="0"/>
              <a:t>‹#›</a:t>
            </a:fld>
            <a:endParaRPr lang="cy-GB"/>
          </a:p>
        </p:txBody>
      </p:sp>
    </p:spTree>
    <p:extLst>
      <p:ext uri="{BB962C8B-B14F-4D97-AF65-F5344CB8AC3E}">
        <p14:creationId xmlns:p14="http://schemas.microsoft.com/office/powerpoint/2010/main" val="4033913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00C2E-6FF1-5834-CFAE-F708B9D1349D}"/>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DE7EA976-FFE8-FDB7-EE55-3A06506BD9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2325445B-CB19-257C-7172-D5DC4AADD4C2}"/>
              </a:ext>
            </a:extLst>
          </p:cNvPr>
          <p:cNvSpPr>
            <a:spLocks noGrp="1"/>
          </p:cNvSpPr>
          <p:nvPr>
            <p:ph type="dt" sz="half" idx="10"/>
          </p:nvPr>
        </p:nvSpPr>
        <p:spPr/>
        <p:txBody>
          <a:bodyPr/>
          <a:lstStyle/>
          <a:p>
            <a:fld id="{F25BFCA6-EA73-48F6-9243-B77AE9529C59}" type="datetimeFigureOut">
              <a:rPr lang="cy-GB" smtClean="0"/>
              <a:t>03/03/2025</a:t>
            </a:fld>
            <a:endParaRPr lang="cy-GB"/>
          </a:p>
        </p:txBody>
      </p:sp>
      <p:sp>
        <p:nvSpPr>
          <p:cNvPr id="5" name="Footer Placeholder 4">
            <a:extLst>
              <a:ext uri="{FF2B5EF4-FFF2-40B4-BE49-F238E27FC236}">
                <a16:creationId xmlns:a16="http://schemas.microsoft.com/office/drawing/2014/main" id="{3650A811-51A2-B64A-2C8F-20E686F71746}"/>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6A4A7FC6-A65C-9F02-15F0-7A11DA129F1B}"/>
              </a:ext>
            </a:extLst>
          </p:cNvPr>
          <p:cNvSpPr>
            <a:spLocks noGrp="1"/>
          </p:cNvSpPr>
          <p:nvPr>
            <p:ph type="sldNum" sz="quarter" idx="12"/>
          </p:nvPr>
        </p:nvSpPr>
        <p:spPr/>
        <p:txBody>
          <a:bodyPr/>
          <a:lstStyle/>
          <a:p>
            <a:fld id="{FE4655CE-FF39-420A-8096-CED292182A00}" type="slidenum">
              <a:rPr lang="cy-GB" smtClean="0"/>
              <a:t>‹#›</a:t>
            </a:fld>
            <a:endParaRPr lang="cy-GB"/>
          </a:p>
        </p:txBody>
      </p:sp>
    </p:spTree>
    <p:extLst>
      <p:ext uri="{BB962C8B-B14F-4D97-AF65-F5344CB8AC3E}">
        <p14:creationId xmlns:p14="http://schemas.microsoft.com/office/powerpoint/2010/main" val="3736502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EE637-1FD5-9D09-BF03-DA05F649177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cy-GB"/>
          </a:p>
        </p:txBody>
      </p:sp>
      <p:sp>
        <p:nvSpPr>
          <p:cNvPr id="3" name="Text Placeholder 2">
            <a:extLst>
              <a:ext uri="{FF2B5EF4-FFF2-40B4-BE49-F238E27FC236}">
                <a16:creationId xmlns:a16="http://schemas.microsoft.com/office/drawing/2014/main" id="{EE055B3E-9D0E-0950-0D56-C7082C434F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CBD7B01-132C-75AB-E0C9-710025A37E2A}"/>
              </a:ext>
            </a:extLst>
          </p:cNvPr>
          <p:cNvSpPr>
            <a:spLocks noGrp="1"/>
          </p:cNvSpPr>
          <p:nvPr>
            <p:ph type="dt" sz="half" idx="10"/>
          </p:nvPr>
        </p:nvSpPr>
        <p:spPr/>
        <p:txBody>
          <a:bodyPr/>
          <a:lstStyle/>
          <a:p>
            <a:fld id="{F25BFCA6-EA73-48F6-9243-B77AE9529C59}" type="datetimeFigureOut">
              <a:rPr lang="cy-GB" smtClean="0"/>
              <a:t>03/03/2025</a:t>
            </a:fld>
            <a:endParaRPr lang="cy-GB"/>
          </a:p>
        </p:txBody>
      </p:sp>
      <p:sp>
        <p:nvSpPr>
          <p:cNvPr id="5" name="Footer Placeholder 4">
            <a:extLst>
              <a:ext uri="{FF2B5EF4-FFF2-40B4-BE49-F238E27FC236}">
                <a16:creationId xmlns:a16="http://schemas.microsoft.com/office/drawing/2014/main" id="{093B5335-7B66-0DBD-5682-654ABF8BCDCC}"/>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4656C03-78BA-35C1-818B-EB4EB7F118B5}"/>
              </a:ext>
            </a:extLst>
          </p:cNvPr>
          <p:cNvSpPr>
            <a:spLocks noGrp="1"/>
          </p:cNvSpPr>
          <p:nvPr>
            <p:ph type="sldNum" sz="quarter" idx="12"/>
          </p:nvPr>
        </p:nvSpPr>
        <p:spPr/>
        <p:txBody>
          <a:bodyPr/>
          <a:lstStyle/>
          <a:p>
            <a:fld id="{FE4655CE-FF39-420A-8096-CED292182A00}" type="slidenum">
              <a:rPr lang="cy-GB" smtClean="0"/>
              <a:t>‹#›</a:t>
            </a:fld>
            <a:endParaRPr lang="cy-GB"/>
          </a:p>
        </p:txBody>
      </p:sp>
    </p:spTree>
    <p:extLst>
      <p:ext uri="{BB962C8B-B14F-4D97-AF65-F5344CB8AC3E}">
        <p14:creationId xmlns:p14="http://schemas.microsoft.com/office/powerpoint/2010/main" val="30180420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3E4C6-C04A-3344-D26F-03AB12D366C7}"/>
              </a:ext>
            </a:extLst>
          </p:cNvPr>
          <p:cNvSpPr>
            <a:spLocks noGrp="1"/>
          </p:cNvSpPr>
          <p:nvPr>
            <p:ph type="title"/>
          </p:nvPr>
        </p:nvSpPr>
        <p:spPr/>
        <p:txBody>
          <a:bodyPr/>
          <a:lstStyle/>
          <a:p>
            <a:r>
              <a:rPr lang="en-GB"/>
              <a:t>Click to edit Master title style</a:t>
            </a:r>
            <a:endParaRPr lang="cy-GB"/>
          </a:p>
        </p:txBody>
      </p:sp>
      <p:sp>
        <p:nvSpPr>
          <p:cNvPr id="3" name="Content Placeholder 2">
            <a:extLst>
              <a:ext uri="{FF2B5EF4-FFF2-40B4-BE49-F238E27FC236}">
                <a16:creationId xmlns:a16="http://schemas.microsoft.com/office/drawing/2014/main" id="{0A3CE94E-2D2E-CCA1-96B0-10C20CD38B4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Content Placeholder 3">
            <a:extLst>
              <a:ext uri="{FF2B5EF4-FFF2-40B4-BE49-F238E27FC236}">
                <a16:creationId xmlns:a16="http://schemas.microsoft.com/office/drawing/2014/main" id="{DA6DE590-F1AF-FE09-BB45-96BC8DE9DFF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Date Placeholder 4">
            <a:extLst>
              <a:ext uri="{FF2B5EF4-FFF2-40B4-BE49-F238E27FC236}">
                <a16:creationId xmlns:a16="http://schemas.microsoft.com/office/drawing/2014/main" id="{BE6835C1-4BA2-DFE1-3DDC-714A6076AF0D}"/>
              </a:ext>
            </a:extLst>
          </p:cNvPr>
          <p:cNvSpPr>
            <a:spLocks noGrp="1"/>
          </p:cNvSpPr>
          <p:nvPr>
            <p:ph type="dt" sz="half" idx="10"/>
          </p:nvPr>
        </p:nvSpPr>
        <p:spPr/>
        <p:txBody>
          <a:bodyPr/>
          <a:lstStyle/>
          <a:p>
            <a:fld id="{F25BFCA6-EA73-48F6-9243-B77AE9529C59}" type="datetimeFigureOut">
              <a:rPr lang="cy-GB" smtClean="0"/>
              <a:t>03/03/2025</a:t>
            </a:fld>
            <a:endParaRPr lang="cy-GB"/>
          </a:p>
        </p:txBody>
      </p:sp>
      <p:sp>
        <p:nvSpPr>
          <p:cNvPr id="6" name="Footer Placeholder 5">
            <a:extLst>
              <a:ext uri="{FF2B5EF4-FFF2-40B4-BE49-F238E27FC236}">
                <a16:creationId xmlns:a16="http://schemas.microsoft.com/office/drawing/2014/main" id="{BEFABA57-9A23-5857-9BDD-F829EA57F4F8}"/>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5DAD5835-8B47-CD07-416B-6C5CF7FB2A6A}"/>
              </a:ext>
            </a:extLst>
          </p:cNvPr>
          <p:cNvSpPr>
            <a:spLocks noGrp="1"/>
          </p:cNvSpPr>
          <p:nvPr>
            <p:ph type="sldNum" sz="quarter" idx="12"/>
          </p:nvPr>
        </p:nvSpPr>
        <p:spPr/>
        <p:txBody>
          <a:bodyPr/>
          <a:lstStyle/>
          <a:p>
            <a:fld id="{FE4655CE-FF39-420A-8096-CED292182A00}" type="slidenum">
              <a:rPr lang="cy-GB" smtClean="0"/>
              <a:t>‹#›</a:t>
            </a:fld>
            <a:endParaRPr lang="cy-GB"/>
          </a:p>
        </p:txBody>
      </p:sp>
    </p:spTree>
    <p:extLst>
      <p:ext uri="{BB962C8B-B14F-4D97-AF65-F5344CB8AC3E}">
        <p14:creationId xmlns:p14="http://schemas.microsoft.com/office/powerpoint/2010/main" val="525681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5254FF-B25E-5611-5FF1-BFA2E1FFDBC3}"/>
              </a:ext>
            </a:extLst>
          </p:cNvPr>
          <p:cNvSpPr>
            <a:spLocks noGrp="1"/>
          </p:cNvSpPr>
          <p:nvPr>
            <p:ph type="title"/>
          </p:nvPr>
        </p:nvSpPr>
        <p:spPr>
          <a:xfrm>
            <a:off x="839788" y="365125"/>
            <a:ext cx="10515600" cy="1325563"/>
          </a:xfrm>
        </p:spPr>
        <p:txBody>
          <a:bodyPr/>
          <a:lstStyle/>
          <a:p>
            <a:r>
              <a:rPr lang="en-GB"/>
              <a:t>Click to edit Master title style</a:t>
            </a:r>
            <a:endParaRPr lang="cy-GB"/>
          </a:p>
        </p:txBody>
      </p:sp>
      <p:sp>
        <p:nvSpPr>
          <p:cNvPr id="3" name="Text Placeholder 2">
            <a:extLst>
              <a:ext uri="{FF2B5EF4-FFF2-40B4-BE49-F238E27FC236}">
                <a16:creationId xmlns:a16="http://schemas.microsoft.com/office/drawing/2014/main" id="{DAACD24C-FA25-C1D5-27D6-94BF2C9BF29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168F44-7A03-D73D-6E9A-7C8EF093FD4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5" name="Text Placeholder 4">
            <a:extLst>
              <a:ext uri="{FF2B5EF4-FFF2-40B4-BE49-F238E27FC236}">
                <a16:creationId xmlns:a16="http://schemas.microsoft.com/office/drawing/2014/main" id="{149C56C5-1844-05AC-863C-78CAA30BE9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7100D6-53DF-C4E9-E532-B7B8DA32B6A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7" name="Date Placeholder 6">
            <a:extLst>
              <a:ext uri="{FF2B5EF4-FFF2-40B4-BE49-F238E27FC236}">
                <a16:creationId xmlns:a16="http://schemas.microsoft.com/office/drawing/2014/main" id="{3322A76C-3D26-6FF1-3230-C9A7F4F2FC38}"/>
              </a:ext>
            </a:extLst>
          </p:cNvPr>
          <p:cNvSpPr>
            <a:spLocks noGrp="1"/>
          </p:cNvSpPr>
          <p:nvPr>
            <p:ph type="dt" sz="half" idx="10"/>
          </p:nvPr>
        </p:nvSpPr>
        <p:spPr/>
        <p:txBody>
          <a:bodyPr/>
          <a:lstStyle/>
          <a:p>
            <a:fld id="{F25BFCA6-EA73-48F6-9243-B77AE9529C59}" type="datetimeFigureOut">
              <a:rPr lang="cy-GB" smtClean="0"/>
              <a:t>03/03/2025</a:t>
            </a:fld>
            <a:endParaRPr lang="cy-GB"/>
          </a:p>
        </p:txBody>
      </p:sp>
      <p:sp>
        <p:nvSpPr>
          <p:cNvPr id="8" name="Footer Placeholder 7">
            <a:extLst>
              <a:ext uri="{FF2B5EF4-FFF2-40B4-BE49-F238E27FC236}">
                <a16:creationId xmlns:a16="http://schemas.microsoft.com/office/drawing/2014/main" id="{DDA5E416-A56F-F1EF-96BB-2D9CE167CF2A}"/>
              </a:ext>
            </a:extLst>
          </p:cNvPr>
          <p:cNvSpPr>
            <a:spLocks noGrp="1"/>
          </p:cNvSpPr>
          <p:nvPr>
            <p:ph type="ftr" sz="quarter" idx="11"/>
          </p:nvPr>
        </p:nvSpPr>
        <p:spPr/>
        <p:txBody>
          <a:bodyPr/>
          <a:lstStyle/>
          <a:p>
            <a:endParaRPr lang="cy-GB"/>
          </a:p>
        </p:txBody>
      </p:sp>
      <p:sp>
        <p:nvSpPr>
          <p:cNvPr id="9" name="Slide Number Placeholder 8">
            <a:extLst>
              <a:ext uri="{FF2B5EF4-FFF2-40B4-BE49-F238E27FC236}">
                <a16:creationId xmlns:a16="http://schemas.microsoft.com/office/drawing/2014/main" id="{4AB14920-E477-6C28-7415-92EDCB87902E}"/>
              </a:ext>
            </a:extLst>
          </p:cNvPr>
          <p:cNvSpPr>
            <a:spLocks noGrp="1"/>
          </p:cNvSpPr>
          <p:nvPr>
            <p:ph type="sldNum" sz="quarter" idx="12"/>
          </p:nvPr>
        </p:nvSpPr>
        <p:spPr/>
        <p:txBody>
          <a:bodyPr/>
          <a:lstStyle/>
          <a:p>
            <a:fld id="{FE4655CE-FF39-420A-8096-CED292182A00}" type="slidenum">
              <a:rPr lang="cy-GB" smtClean="0"/>
              <a:t>‹#›</a:t>
            </a:fld>
            <a:endParaRPr lang="cy-GB"/>
          </a:p>
        </p:txBody>
      </p:sp>
    </p:spTree>
    <p:extLst>
      <p:ext uri="{BB962C8B-B14F-4D97-AF65-F5344CB8AC3E}">
        <p14:creationId xmlns:p14="http://schemas.microsoft.com/office/powerpoint/2010/main" val="681574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0A451-1A0E-6E5B-0682-C17F4945A6D5}"/>
              </a:ext>
            </a:extLst>
          </p:cNvPr>
          <p:cNvSpPr>
            <a:spLocks noGrp="1"/>
          </p:cNvSpPr>
          <p:nvPr>
            <p:ph type="title"/>
          </p:nvPr>
        </p:nvSpPr>
        <p:spPr/>
        <p:txBody>
          <a:bodyPr/>
          <a:lstStyle/>
          <a:p>
            <a:r>
              <a:rPr lang="en-GB"/>
              <a:t>Click to edit Master title style</a:t>
            </a:r>
            <a:endParaRPr lang="cy-GB"/>
          </a:p>
        </p:txBody>
      </p:sp>
      <p:sp>
        <p:nvSpPr>
          <p:cNvPr id="3" name="Date Placeholder 2">
            <a:extLst>
              <a:ext uri="{FF2B5EF4-FFF2-40B4-BE49-F238E27FC236}">
                <a16:creationId xmlns:a16="http://schemas.microsoft.com/office/drawing/2014/main" id="{1B9E5299-447F-1E4E-E82C-7AFD5323DF47}"/>
              </a:ext>
            </a:extLst>
          </p:cNvPr>
          <p:cNvSpPr>
            <a:spLocks noGrp="1"/>
          </p:cNvSpPr>
          <p:nvPr>
            <p:ph type="dt" sz="half" idx="10"/>
          </p:nvPr>
        </p:nvSpPr>
        <p:spPr/>
        <p:txBody>
          <a:bodyPr/>
          <a:lstStyle/>
          <a:p>
            <a:fld id="{F25BFCA6-EA73-48F6-9243-B77AE9529C59}" type="datetimeFigureOut">
              <a:rPr lang="cy-GB" smtClean="0"/>
              <a:t>03/03/2025</a:t>
            </a:fld>
            <a:endParaRPr lang="cy-GB"/>
          </a:p>
        </p:txBody>
      </p:sp>
      <p:sp>
        <p:nvSpPr>
          <p:cNvPr id="4" name="Footer Placeholder 3">
            <a:extLst>
              <a:ext uri="{FF2B5EF4-FFF2-40B4-BE49-F238E27FC236}">
                <a16:creationId xmlns:a16="http://schemas.microsoft.com/office/drawing/2014/main" id="{F284FA94-F203-7760-0FE1-4C4552EDF3F0}"/>
              </a:ext>
            </a:extLst>
          </p:cNvPr>
          <p:cNvSpPr>
            <a:spLocks noGrp="1"/>
          </p:cNvSpPr>
          <p:nvPr>
            <p:ph type="ftr" sz="quarter" idx="11"/>
          </p:nvPr>
        </p:nvSpPr>
        <p:spPr/>
        <p:txBody>
          <a:bodyPr/>
          <a:lstStyle/>
          <a:p>
            <a:endParaRPr lang="cy-GB"/>
          </a:p>
        </p:txBody>
      </p:sp>
      <p:sp>
        <p:nvSpPr>
          <p:cNvPr id="5" name="Slide Number Placeholder 4">
            <a:extLst>
              <a:ext uri="{FF2B5EF4-FFF2-40B4-BE49-F238E27FC236}">
                <a16:creationId xmlns:a16="http://schemas.microsoft.com/office/drawing/2014/main" id="{33483283-129D-6B6B-8B7F-24323E4962EC}"/>
              </a:ext>
            </a:extLst>
          </p:cNvPr>
          <p:cNvSpPr>
            <a:spLocks noGrp="1"/>
          </p:cNvSpPr>
          <p:nvPr>
            <p:ph type="sldNum" sz="quarter" idx="12"/>
          </p:nvPr>
        </p:nvSpPr>
        <p:spPr/>
        <p:txBody>
          <a:bodyPr/>
          <a:lstStyle/>
          <a:p>
            <a:fld id="{FE4655CE-FF39-420A-8096-CED292182A00}" type="slidenum">
              <a:rPr lang="cy-GB" smtClean="0"/>
              <a:t>‹#›</a:t>
            </a:fld>
            <a:endParaRPr lang="cy-GB"/>
          </a:p>
        </p:txBody>
      </p:sp>
    </p:spTree>
    <p:extLst>
      <p:ext uri="{BB962C8B-B14F-4D97-AF65-F5344CB8AC3E}">
        <p14:creationId xmlns:p14="http://schemas.microsoft.com/office/powerpoint/2010/main" val="2586873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34D304-570C-8659-69C5-D26D6D50D147}"/>
              </a:ext>
            </a:extLst>
          </p:cNvPr>
          <p:cNvSpPr>
            <a:spLocks noGrp="1"/>
          </p:cNvSpPr>
          <p:nvPr>
            <p:ph type="dt" sz="half" idx="10"/>
          </p:nvPr>
        </p:nvSpPr>
        <p:spPr/>
        <p:txBody>
          <a:bodyPr/>
          <a:lstStyle/>
          <a:p>
            <a:fld id="{F25BFCA6-EA73-48F6-9243-B77AE9529C59}" type="datetimeFigureOut">
              <a:rPr lang="cy-GB" smtClean="0"/>
              <a:t>03/03/2025</a:t>
            </a:fld>
            <a:endParaRPr lang="cy-GB"/>
          </a:p>
        </p:txBody>
      </p:sp>
      <p:sp>
        <p:nvSpPr>
          <p:cNvPr id="3" name="Footer Placeholder 2">
            <a:extLst>
              <a:ext uri="{FF2B5EF4-FFF2-40B4-BE49-F238E27FC236}">
                <a16:creationId xmlns:a16="http://schemas.microsoft.com/office/drawing/2014/main" id="{3A45C3B3-FD97-678F-CEEB-44E72FA9A6EB}"/>
              </a:ext>
            </a:extLst>
          </p:cNvPr>
          <p:cNvSpPr>
            <a:spLocks noGrp="1"/>
          </p:cNvSpPr>
          <p:nvPr>
            <p:ph type="ftr" sz="quarter" idx="11"/>
          </p:nvPr>
        </p:nvSpPr>
        <p:spPr/>
        <p:txBody>
          <a:bodyPr/>
          <a:lstStyle/>
          <a:p>
            <a:endParaRPr lang="cy-GB"/>
          </a:p>
        </p:txBody>
      </p:sp>
      <p:sp>
        <p:nvSpPr>
          <p:cNvPr id="4" name="Slide Number Placeholder 3">
            <a:extLst>
              <a:ext uri="{FF2B5EF4-FFF2-40B4-BE49-F238E27FC236}">
                <a16:creationId xmlns:a16="http://schemas.microsoft.com/office/drawing/2014/main" id="{7FE6CDC3-4E43-E69A-3842-4F5656DB859E}"/>
              </a:ext>
            </a:extLst>
          </p:cNvPr>
          <p:cNvSpPr>
            <a:spLocks noGrp="1"/>
          </p:cNvSpPr>
          <p:nvPr>
            <p:ph type="sldNum" sz="quarter" idx="12"/>
          </p:nvPr>
        </p:nvSpPr>
        <p:spPr/>
        <p:txBody>
          <a:bodyPr/>
          <a:lstStyle/>
          <a:p>
            <a:fld id="{FE4655CE-FF39-420A-8096-CED292182A00}" type="slidenum">
              <a:rPr lang="cy-GB" smtClean="0"/>
              <a:t>‹#›</a:t>
            </a:fld>
            <a:endParaRPr lang="cy-GB"/>
          </a:p>
        </p:txBody>
      </p:sp>
    </p:spTree>
    <p:extLst>
      <p:ext uri="{BB962C8B-B14F-4D97-AF65-F5344CB8AC3E}">
        <p14:creationId xmlns:p14="http://schemas.microsoft.com/office/powerpoint/2010/main" val="15434958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D0DC-5A38-F82D-6024-667316C6F04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Content Placeholder 2">
            <a:extLst>
              <a:ext uri="{FF2B5EF4-FFF2-40B4-BE49-F238E27FC236}">
                <a16:creationId xmlns:a16="http://schemas.microsoft.com/office/drawing/2014/main" id="{74DBF819-BC2B-8C4D-28D6-E0F15B8E28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Text Placeholder 3">
            <a:extLst>
              <a:ext uri="{FF2B5EF4-FFF2-40B4-BE49-F238E27FC236}">
                <a16:creationId xmlns:a16="http://schemas.microsoft.com/office/drawing/2014/main" id="{31B46367-F5BD-1462-DC38-5715D9F8FB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8FCE9A4-9AFA-7B6C-32AD-51863526EAB9}"/>
              </a:ext>
            </a:extLst>
          </p:cNvPr>
          <p:cNvSpPr>
            <a:spLocks noGrp="1"/>
          </p:cNvSpPr>
          <p:nvPr>
            <p:ph type="dt" sz="half" idx="10"/>
          </p:nvPr>
        </p:nvSpPr>
        <p:spPr/>
        <p:txBody>
          <a:bodyPr/>
          <a:lstStyle/>
          <a:p>
            <a:fld id="{F25BFCA6-EA73-48F6-9243-B77AE9529C59}" type="datetimeFigureOut">
              <a:rPr lang="cy-GB" smtClean="0"/>
              <a:t>03/03/2025</a:t>
            </a:fld>
            <a:endParaRPr lang="cy-GB"/>
          </a:p>
        </p:txBody>
      </p:sp>
      <p:sp>
        <p:nvSpPr>
          <p:cNvPr id="6" name="Footer Placeholder 5">
            <a:extLst>
              <a:ext uri="{FF2B5EF4-FFF2-40B4-BE49-F238E27FC236}">
                <a16:creationId xmlns:a16="http://schemas.microsoft.com/office/drawing/2014/main" id="{18721CF2-0128-E7F4-209A-9B2F8810373E}"/>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AABB6401-4391-2CA3-3ACA-8AC6B76EED3F}"/>
              </a:ext>
            </a:extLst>
          </p:cNvPr>
          <p:cNvSpPr>
            <a:spLocks noGrp="1"/>
          </p:cNvSpPr>
          <p:nvPr>
            <p:ph type="sldNum" sz="quarter" idx="12"/>
          </p:nvPr>
        </p:nvSpPr>
        <p:spPr/>
        <p:txBody>
          <a:bodyPr/>
          <a:lstStyle/>
          <a:p>
            <a:fld id="{FE4655CE-FF39-420A-8096-CED292182A00}" type="slidenum">
              <a:rPr lang="cy-GB" smtClean="0"/>
              <a:t>‹#›</a:t>
            </a:fld>
            <a:endParaRPr lang="cy-GB"/>
          </a:p>
        </p:txBody>
      </p:sp>
    </p:spTree>
    <p:extLst>
      <p:ext uri="{BB962C8B-B14F-4D97-AF65-F5344CB8AC3E}">
        <p14:creationId xmlns:p14="http://schemas.microsoft.com/office/powerpoint/2010/main" val="2460536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459E-C05D-9B3B-8B04-8E82D89E023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cy-GB"/>
          </a:p>
        </p:txBody>
      </p:sp>
      <p:sp>
        <p:nvSpPr>
          <p:cNvPr id="3" name="Picture Placeholder 2">
            <a:extLst>
              <a:ext uri="{FF2B5EF4-FFF2-40B4-BE49-F238E27FC236}">
                <a16:creationId xmlns:a16="http://schemas.microsoft.com/office/drawing/2014/main" id="{2F3F3B82-E320-BF62-3CC5-7FD975B58B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y-GB"/>
          </a:p>
        </p:txBody>
      </p:sp>
      <p:sp>
        <p:nvSpPr>
          <p:cNvPr id="4" name="Text Placeholder 3">
            <a:extLst>
              <a:ext uri="{FF2B5EF4-FFF2-40B4-BE49-F238E27FC236}">
                <a16:creationId xmlns:a16="http://schemas.microsoft.com/office/drawing/2014/main" id="{332777DA-CDD8-7D91-C635-52C8918C4A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1391BA-B273-9F0A-777F-F95E10CA3FAC}"/>
              </a:ext>
            </a:extLst>
          </p:cNvPr>
          <p:cNvSpPr>
            <a:spLocks noGrp="1"/>
          </p:cNvSpPr>
          <p:nvPr>
            <p:ph type="dt" sz="half" idx="10"/>
          </p:nvPr>
        </p:nvSpPr>
        <p:spPr/>
        <p:txBody>
          <a:bodyPr/>
          <a:lstStyle/>
          <a:p>
            <a:fld id="{F25BFCA6-EA73-48F6-9243-B77AE9529C59}" type="datetimeFigureOut">
              <a:rPr lang="cy-GB" smtClean="0"/>
              <a:t>03/03/2025</a:t>
            </a:fld>
            <a:endParaRPr lang="cy-GB"/>
          </a:p>
        </p:txBody>
      </p:sp>
      <p:sp>
        <p:nvSpPr>
          <p:cNvPr id="6" name="Footer Placeholder 5">
            <a:extLst>
              <a:ext uri="{FF2B5EF4-FFF2-40B4-BE49-F238E27FC236}">
                <a16:creationId xmlns:a16="http://schemas.microsoft.com/office/drawing/2014/main" id="{C0260DD9-EB6D-477B-58A2-0EE148314094}"/>
              </a:ext>
            </a:extLst>
          </p:cNvPr>
          <p:cNvSpPr>
            <a:spLocks noGrp="1"/>
          </p:cNvSpPr>
          <p:nvPr>
            <p:ph type="ftr" sz="quarter" idx="11"/>
          </p:nvPr>
        </p:nvSpPr>
        <p:spPr/>
        <p:txBody>
          <a:bodyPr/>
          <a:lstStyle/>
          <a:p>
            <a:endParaRPr lang="cy-GB"/>
          </a:p>
        </p:txBody>
      </p:sp>
      <p:sp>
        <p:nvSpPr>
          <p:cNvPr id="7" name="Slide Number Placeholder 6">
            <a:extLst>
              <a:ext uri="{FF2B5EF4-FFF2-40B4-BE49-F238E27FC236}">
                <a16:creationId xmlns:a16="http://schemas.microsoft.com/office/drawing/2014/main" id="{7555497C-4F3C-4444-28C6-4DC7A74F0AA2}"/>
              </a:ext>
            </a:extLst>
          </p:cNvPr>
          <p:cNvSpPr>
            <a:spLocks noGrp="1"/>
          </p:cNvSpPr>
          <p:nvPr>
            <p:ph type="sldNum" sz="quarter" idx="12"/>
          </p:nvPr>
        </p:nvSpPr>
        <p:spPr/>
        <p:txBody>
          <a:bodyPr/>
          <a:lstStyle/>
          <a:p>
            <a:fld id="{FE4655CE-FF39-420A-8096-CED292182A00}" type="slidenum">
              <a:rPr lang="cy-GB" smtClean="0"/>
              <a:t>‹#›</a:t>
            </a:fld>
            <a:endParaRPr lang="cy-GB"/>
          </a:p>
        </p:txBody>
      </p:sp>
    </p:spTree>
    <p:extLst>
      <p:ext uri="{BB962C8B-B14F-4D97-AF65-F5344CB8AC3E}">
        <p14:creationId xmlns:p14="http://schemas.microsoft.com/office/powerpoint/2010/main" val="1291487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9F684-63A6-2100-79A3-069B856D48D0}"/>
              </a:ext>
            </a:extLst>
          </p:cNvPr>
          <p:cNvSpPr>
            <a:spLocks noGrp="1"/>
          </p:cNvSpPr>
          <p:nvPr>
            <p:ph type="title"/>
          </p:nvPr>
        </p:nvSpPr>
        <p:spPr/>
        <p:txBody>
          <a:bodyPr/>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5ACF0614-6318-39B7-79DA-D0BD0291542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3C3E74C9-7CDE-74DC-8F08-410CF7D8F77D}"/>
              </a:ext>
            </a:extLst>
          </p:cNvPr>
          <p:cNvSpPr>
            <a:spLocks noGrp="1"/>
          </p:cNvSpPr>
          <p:nvPr>
            <p:ph type="dt" sz="half" idx="10"/>
          </p:nvPr>
        </p:nvSpPr>
        <p:spPr/>
        <p:txBody>
          <a:bodyPr/>
          <a:lstStyle/>
          <a:p>
            <a:fld id="{F25BFCA6-EA73-48F6-9243-B77AE9529C59}" type="datetimeFigureOut">
              <a:rPr lang="cy-GB" smtClean="0"/>
              <a:t>03/03/2025</a:t>
            </a:fld>
            <a:endParaRPr lang="cy-GB"/>
          </a:p>
        </p:txBody>
      </p:sp>
      <p:sp>
        <p:nvSpPr>
          <p:cNvPr id="5" name="Footer Placeholder 4">
            <a:extLst>
              <a:ext uri="{FF2B5EF4-FFF2-40B4-BE49-F238E27FC236}">
                <a16:creationId xmlns:a16="http://schemas.microsoft.com/office/drawing/2014/main" id="{74242E85-2751-96CA-9785-F087C07D4B41}"/>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0D36C817-67E9-5854-4BF2-EAC22A887B19}"/>
              </a:ext>
            </a:extLst>
          </p:cNvPr>
          <p:cNvSpPr>
            <a:spLocks noGrp="1"/>
          </p:cNvSpPr>
          <p:nvPr>
            <p:ph type="sldNum" sz="quarter" idx="12"/>
          </p:nvPr>
        </p:nvSpPr>
        <p:spPr/>
        <p:txBody>
          <a:bodyPr/>
          <a:lstStyle/>
          <a:p>
            <a:fld id="{FE4655CE-FF39-420A-8096-CED292182A00}" type="slidenum">
              <a:rPr lang="cy-GB" smtClean="0"/>
              <a:t>‹#›</a:t>
            </a:fld>
            <a:endParaRPr lang="cy-GB"/>
          </a:p>
        </p:txBody>
      </p:sp>
    </p:spTree>
    <p:extLst>
      <p:ext uri="{BB962C8B-B14F-4D97-AF65-F5344CB8AC3E}">
        <p14:creationId xmlns:p14="http://schemas.microsoft.com/office/powerpoint/2010/main" val="2684660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A1A53D-DD6E-55C8-8689-5790975F3D8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cy-GB"/>
          </a:p>
        </p:txBody>
      </p:sp>
      <p:sp>
        <p:nvSpPr>
          <p:cNvPr id="3" name="Vertical Text Placeholder 2">
            <a:extLst>
              <a:ext uri="{FF2B5EF4-FFF2-40B4-BE49-F238E27FC236}">
                <a16:creationId xmlns:a16="http://schemas.microsoft.com/office/drawing/2014/main" id="{073807ED-E606-EFB4-6B85-CD1355DAA9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4CF93478-7F7A-5398-03E0-3926F5521DF0}"/>
              </a:ext>
            </a:extLst>
          </p:cNvPr>
          <p:cNvSpPr>
            <a:spLocks noGrp="1"/>
          </p:cNvSpPr>
          <p:nvPr>
            <p:ph type="dt" sz="half" idx="10"/>
          </p:nvPr>
        </p:nvSpPr>
        <p:spPr/>
        <p:txBody>
          <a:bodyPr/>
          <a:lstStyle/>
          <a:p>
            <a:fld id="{F25BFCA6-EA73-48F6-9243-B77AE9529C59}" type="datetimeFigureOut">
              <a:rPr lang="cy-GB" smtClean="0"/>
              <a:t>03/03/2025</a:t>
            </a:fld>
            <a:endParaRPr lang="cy-GB"/>
          </a:p>
        </p:txBody>
      </p:sp>
      <p:sp>
        <p:nvSpPr>
          <p:cNvPr id="5" name="Footer Placeholder 4">
            <a:extLst>
              <a:ext uri="{FF2B5EF4-FFF2-40B4-BE49-F238E27FC236}">
                <a16:creationId xmlns:a16="http://schemas.microsoft.com/office/drawing/2014/main" id="{3D9219E2-DAC4-E71B-D9F0-7EDD4EEB861F}"/>
              </a:ext>
            </a:extLst>
          </p:cNvPr>
          <p:cNvSpPr>
            <a:spLocks noGrp="1"/>
          </p:cNvSpPr>
          <p:nvPr>
            <p:ph type="ftr" sz="quarter" idx="11"/>
          </p:nvPr>
        </p:nvSpPr>
        <p:spPr/>
        <p:txBody>
          <a:bodyPr/>
          <a:lstStyle/>
          <a:p>
            <a:endParaRPr lang="cy-GB"/>
          </a:p>
        </p:txBody>
      </p:sp>
      <p:sp>
        <p:nvSpPr>
          <p:cNvPr id="6" name="Slide Number Placeholder 5">
            <a:extLst>
              <a:ext uri="{FF2B5EF4-FFF2-40B4-BE49-F238E27FC236}">
                <a16:creationId xmlns:a16="http://schemas.microsoft.com/office/drawing/2014/main" id="{2B2B6269-B961-DAF1-6392-3AF2F04D2734}"/>
              </a:ext>
            </a:extLst>
          </p:cNvPr>
          <p:cNvSpPr>
            <a:spLocks noGrp="1"/>
          </p:cNvSpPr>
          <p:nvPr>
            <p:ph type="sldNum" sz="quarter" idx="12"/>
          </p:nvPr>
        </p:nvSpPr>
        <p:spPr/>
        <p:txBody>
          <a:bodyPr/>
          <a:lstStyle/>
          <a:p>
            <a:fld id="{FE4655CE-FF39-420A-8096-CED292182A00}" type="slidenum">
              <a:rPr lang="cy-GB" smtClean="0"/>
              <a:t>‹#›</a:t>
            </a:fld>
            <a:endParaRPr lang="cy-GB"/>
          </a:p>
        </p:txBody>
      </p:sp>
    </p:spTree>
    <p:extLst>
      <p:ext uri="{BB962C8B-B14F-4D97-AF65-F5344CB8AC3E}">
        <p14:creationId xmlns:p14="http://schemas.microsoft.com/office/powerpoint/2010/main" val="1582983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5DD201-9EA1-496F-C95E-7B88CFD580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cy-GB"/>
          </a:p>
        </p:txBody>
      </p:sp>
      <p:sp>
        <p:nvSpPr>
          <p:cNvPr id="3" name="Text Placeholder 2">
            <a:extLst>
              <a:ext uri="{FF2B5EF4-FFF2-40B4-BE49-F238E27FC236}">
                <a16:creationId xmlns:a16="http://schemas.microsoft.com/office/drawing/2014/main" id="{6BDDAE73-E2C0-8AA2-AE29-E9E791C586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cy-GB"/>
          </a:p>
        </p:txBody>
      </p:sp>
      <p:sp>
        <p:nvSpPr>
          <p:cNvPr id="4" name="Date Placeholder 3">
            <a:extLst>
              <a:ext uri="{FF2B5EF4-FFF2-40B4-BE49-F238E27FC236}">
                <a16:creationId xmlns:a16="http://schemas.microsoft.com/office/drawing/2014/main" id="{0AFA9625-0B26-67F8-BAFD-DBE6E143C3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25BFCA6-EA73-48F6-9243-B77AE9529C59}" type="datetimeFigureOut">
              <a:rPr lang="cy-GB" smtClean="0"/>
              <a:t>03/03/2025</a:t>
            </a:fld>
            <a:endParaRPr lang="cy-GB"/>
          </a:p>
        </p:txBody>
      </p:sp>
      <p:sp>
        <p:nvSpPr>
          <p:cNvPr id="5" name="Footer Placeholder 4">
            <a:extLst>
              <a:ext uri="{FF2B5EF4-FFF2-40B4-BE49-F238E27FC236}">
                <a16:creationId xmlns:a16="http://schemas.microsoft.com/office/drawing/2014/main" id="{DFA0309D-8C96-95D8-4BD9-DE3CF3325C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cy-GB"/>
          </a:p>
        </p:txBody>
      </p:sp>
      <p:sp>
        <p:nvSpPr>
          <p:cNvPr id="6" name="Slide Number Placeholder 5">
            <a:extLst>
              <a:ext uri="{FF2B5EF4-FFF2-40B4-BE49-F238E27FC236}">
                <a16:creationId xmlns:a16="http://schemas.microsoft.com/office/drawing/2014/main" id="{478B970B-5D9B-7BB2-7C83-E9D79D8DFA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E4655CE-FF39-420A-8096-CED292182A00}" type="slidenum">
              <a:rPr lang="cy-GB" smtClean="0"/>
              <a:t>‹#›</a:t>
            </a:fld>
            <a:endParaRPr lang="cy-GB"/>
          </a:p>
        </p:txBody>
      </p:sp>
    </p:spTree>
    <p:extLst>
      <p:ext uri="{BB962C8B-B14F-4D97-AF65-F5344CB8AC3E}">
        <p14:creationId xmlns:p14="http://schemas.microsoft.com/office/powerpoint/2010/main" val="25987859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jpeg"/><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image" Target="../media/image18.jpeg"/><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image" Target="../media/image18.jpeg"/><Relationship Id="rId1" Type="http://schemas.openxmlformats.org/officeDocument/2006/relationships/slideLayout" Target="../slideLayouts/slideLayout6.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17.xml.rels><?xml version="1.0" encoding="UTF-8" standalone="yes"?>
<Relationships xmlns="http://schemas.openxmlformats.org/package/2006/relationships"><Relationship Id="rId8" Type="http://schemas.openxmlformats.org/officeDocument/2006/relationships/audio" Target="../media/media4.m4a"/><Relationship Id="rId13" Type="http://schemas.microsoft.com/office/2007/relationships/media" Target="../media/media7.m4a"/><Relationship Id="rId18" Type="http://schemas.openxmlformats.org/officeDocument/2006/relationships/image" Target="../media/image27.png"/><Relationship Id="rId3" Type="http://schemas.microsoft.com/office/2007/relationships/media" Target="../media/media2.m4a"/><Relationship Id="rId21" Type="http://schemas.openxmlformats.org/officeDocument/2006/relationships/image" Target="../media/image30.png"/><Relationship Id="rId7" Type="http://schemas.microsoft.com/office/2007/relationships/media" Target="../media/media4.m4a"/><Relationship Id="rId12" Type="http://schemas.openxmlformats.org/officeDocument/2006/relationships/audio" Target="../media/media6.m4a"/><Relationship Id="rId17" Type="http://schemas.openxmlformats.org/officeDocument/2006/relationships/image" Target="../media/image26.png"/><Relationship Id="rId2" Type="http://schemas.openxmlformats.org/officeDocument/2006/relationships/audio" Target="../media/media1.m4a"/><Relationship Id="rId16" Type="http://schemas.openxmlformats.org/officeDocument/2006/relationships/image" Target="../media/image25.png"/><Relationship Id="rId20" Type="http://schemas.openxmlformats.org/officeDocument/2006/relationships/image" Target="../media/image29.png"/><Relationship Id="rId1" Type="http://schemas.microsoft.com/office/2007/relationships/media" Target="../media/media1.m4a"/><Relationship Id="rId6" Type="http://schemas.openxmlformats.org/officeDocument/2006/relationships/audio" Target="../media/media3.m4a"/><Relationship Id="rId11" Type="http://schemas.microsoft.com/office/2007/relationships/media" Target="../media/media6.m4a"/><Relationship Id="rId5" Type="http://schemas.microsoft.com/office/2007/relationships/media" Target="../media/media3.m4a"/><Relationship Id="rId15" Type="http://schemas.openxmlformats.org/officeDocument/2006/relationships/slideLayout" Target="../slideLayouts/slideLayout7.xml"/><Relationship Id="rId23" Type="http://schemas.openxmlformats.org/officeDocument/2006/relationships/image" Target="../media/image32.png"/><Relationship Id="rId10" Type="http://schemas.openxmlformats.org/officeDocument/2006/relationships/audio" Target="../media/media5.m4a"/><Relationship Id="rId19" Type="http://schemas.openxmlformats.org/officeDocument/2006/relationships/image" Target="../media/image28.png"/><Relationship Id="rId4" Type="http://schemas.openxmlformats.org/officeDocument/2006/relationships/audio" Target="../media/media2.m4a"/><Relationship Id="rId9" Type="http://schemas.microsoft.com/office/2007/relationships/media" Target="../media/media5.m4a"/><Relationship Id="rId14" Type="http://schemas.openxmlformats.org/officeDocument/2006/relationships/audio" Target="../media/media7.m4a"/><Relationship Id="rId22" Type="http://schemas.openxmlformats.org/officeDocument/2006/relationships/image" Target="../media/image31.png"/></Relationships>
</file>

<file path=ppt/slides/_rels/slide1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31.png"/><Relationship Id="rId4" Type="http://schemas.openxmlformats.org/officeDocument/2006/relationships/image" Target="../media/image30.png"/></Relationships>
</file>

<file path=ppt/slides/_rels/slide19.xml.rels><?xml version="1.0" encoding="UTF-8" standalone="yes"?>
<Relationships xmlns="http://schemas.openxmlformats.org/package/2006/relationships"><Relationship Id="rId8" Type="http://schemas.openxmlformats.org/officeDocument/2006/relationships/audio" Target="../media/media11.m4a"/><Relationship Id="rId13" Type="http://schemas.microsoft.com/office/2007/relationships/media" Target="../media/media14.m4a"/><Relationship Id="rId18" Type="http://schemas.openxmlformats.org/officeDocument/2006/relationships/image" Target="../media/image27.png"/><Relationship Id="rId3" Type="http://schemas.microsoft.com/office/2007/relationships/media" Target="../media/media9.m4a"/><Relationship Id="rId21" Type="http://schemas.openxmlformats.org/officeDocument/2006/relationships/image" Target="../media/image30.png"/><Relationship Id="rId7" Type="http://schemas.microsoft.com/office/2007/relationships/media" Target="../media/media11.m4a"/><Relationship Id="rId12" Type="http://schemas.openxmlformats.org/officeDocument/2006/relationships/audio" Target="../media/media13.m4a"/><Relationship Id="rId17" Type="http://schemas.openxmlformats.org/officeDocument/2006/relationships/image" Target="../media/image26.png"/><Relationship Id="rId2" Type="http://schemas.openxmlformats.org/officeDocument/2006/relationships/audio" Target="../media/media8.m4a"/><Relationship Id="rId16" Type="http://schemas.openxmlformats.org/officeDocument/2006/relationships/image" Target="../media/image25.png"/><Relationship Id="rId20" Type="http://schemas.openxmlformats.org/officeDocument/2006/relationships/image" Target="../media/image29.png"/><Relationship Id="rId1" Type="http://schemas.microsoft.com/office/2007/relationships/media" Target="../media/media8.m4a"/><Relationship Id="rId6" Type="http://schemas.openxmlformats.org/officeDocument/2006/relationships/audio" Target="../media/media10.m4a"/><Relationship Id="rId11" Type="http://schemas.microsoft.com/office/2007/relationships/media" Target="../media/media13.m4a"/><Relationship Id="rId5" Type="http://schemas.microsoft.com/office/2007/relationships/media" Target="../media/media10.m4a"/><Relationship Id="rId15" Type="http://schemas.openxmlformats.org/officeDocument/2006/relationships/slideLayout" Target="../slideLayouts/slideLayout7.xml"/><Relationship Id="rId23" Type="http://schemas.openxmlformats.org/officeDocument/2006/relationships/image" Target="../media/image32.png"/><Relationship Id="rId10" Type="http://schemas.openxmlformats.org/officeDocument/2006/relationships/audio" Target="../media/media12.m4a"/><Relationship Id="rId19" Type="http://schemas.openxmlformats.org/officeDocument/2006/relationships/image" Target="../media/image28.png"/><Relationship Id="rId4" Type="http://schemas.openxmlformats.org/officeDocument/2006/relationships/audio" Target="../media/media9.m4a"/><Relationship Id="rId9" Type="http://schemas.microsoft.com/office/2007/relationships/media" Target="../media/media12.m4a"/><Relationship Id="rId14" Type="http://schemas.openxmlformats.org/officeDocument/2006/relationships/audio" Target="../media/media14.m4a"/><Relationship Id="rId22" Type="http://schemas.openxmlformats.org/officeDocument/2006/relationships/image" Target="../media/image31.png"/></Relationships>
</file>

<file path=ppt/slides/_rels/slide20.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5.png"/><Relationship Id="rId9" Type="http://schemas.openxmlformats.org/officeDocument/2006/relationships/image" Target="../media/image27.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89C17-C1AE-801A-80FD-70FC98DED8E1}"/>
              </a:ext>
            </a:extLst>
          </p:cNvPr>
          <p:cNvSpPr>
            <a:spLocks noGrp="1"/>
          </p:cNvSpPr>
          <p:nvPr>
            <p:ph type="ctrTitle"/>
          </p:nvPr>
        </p:nvSpPr>
        <p:spPr/>
        <p:txBody>
          <a:bodyPr>
            <a:normAutofit fontScale="90000"/>
          </a:bodyPr>
          <a:lstStyle/>
          <a:p>
            <a:r>
              <a:rPr lang="cy-GB" dirty="0"/>
              <a:t>Tasg Portffolio ysgrifennu 3: Portffolio adnoddau – Fy Ardal </a:t>
            </a:r>
          </a:p>
        </p:txBody>
      </p:sp>
      <p:sp>
        <p:nvSpPr>
          <p:cNvPr id="3" name="Subtitle 2">
            <a:extLst>
              <a:ext uri="{FF2B5EF4-FFF2-40B4-BE49-F238E27FC236}">
                <a16:creationId xmlns:a16="http://schemas.microsoft.com/office/drawing/2014/main" id="{D4E95B40-34BD-4350-F15E-F8AB860B510B}"/>
              </a:ext>
            </a:extLst>
          </p:cNvPr>
          <p:cNvSpPr>
            <a:spLocks noGrp="1"/>
          </p:cNvSpPr>
          <p:nvPr>
            <p:ph type="subTitle" idx="1"/>
          </p:nvPr>
        </p:nvSpPr>
        <p:spPr/>
        <p:txBody>
          <a:bodyPr/>
          <a:lstStyle/>
          <a:p>
            <a:r>
              <a:rPr lang="cy-GB" dirty="0"/>
              <a:t>Kayleigh Young </a:t>
            </a:r>
          </a:p>
          <a:p>
            <a:r>
              <a:rPr lang="cy-GB" dirty="0"/>
              <a:t>Rhif Myfyriwr: 2413018</a:t>
            </a:r>
          </a:p>
          <a:p>
            <a:endParaRPr lang="cy-GB" dirty="0"/>
          </a:p>
        </p:txBody>
      </p:sp>
    </p:spTree>
    <p:extLst>
      <p:ext uri="{BB962C8B-B14F-4D97-AF65-F5344CB8AC3E}">
        <p14:creationId xmlns:p14="http://schemas.microsoft.com/office/powerpoint/2010/main" val="35524576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742327F-7603-138F-C114-B17301E44AE6}"/>
              </a:ext>
            </a:extLst>
          </p:cNvPr>
          <p:cNvSpPr txBox="1"/>
          <p:nvPr/>
        </p:nvSpPr>
        <p:spPr>
          <a:xfrm>
            <a:off x="233916" y="201613"/>
            <a:ext cx="11958084" cy="5386090"/>
          </a:xfrm>
          <a:prstGeom prst="rect">
            <a:avLst/>
          </a:prstGeom>
          <a:noFill/>
        </p:spPr>
        <p:txBody>
          <a:bodyPr wrap="square">
            <a:spAutoFit/>
          </a:bodyPr>
          <a:lstStyle/>
          <a:p>
            <a:r>
              <a:rPr lang="cy-GB" sz="2200" kern="100" dirty="0">
                <a:solidFill>
                  <a:srgbClr val="000000"/>
                </a:solidFill>
                <a:latin typeface="Aptos" panose="020B0004020202020204" pitchFamily="34" charset="0"/>
              </a:rPr>
              <a:t>Rydw i wedi mwynhau creu’r pecyn adnoddau hwn ar gyfer y pwnc ‘Fy Ardal’ achos mae’n fyd i fod yn ddefnyddiol iawn mynd yn ôl i’r ysgol a’i rannu gyda’r athrawon. I gael amser i dreulio yn canolbwyntio ar ble mae fy ysgol yng Nghymru ac edrych ar hanes, daearyddiaeth, artist a cherddorion i roi profiad bywyd go iawn i'r plant i ddysgu'r iaith Gymraeg .  Pan ddechreuais i greu fy mhecyn adnoddau dechreuais trwy feddwl am lawer o weithgareddau hwyliog yn lle meddwl am y patrwm iaith roeddwn i eisiau ei ddysgu ac yna meddwl am weithgareddau hwyliog i ddysgu'r patrwm iaith . Ar ôl newid sut  roeddwn i'n cynllunio, roeddwn i'n gweld creu gweithgareddau'n llawer haws. Rydw i’n gwybod nawr pryd rydw i’n bwriadu mynd yn ôl i’r ysgol i feddwl am y ffocws iaith yn gyntaf ac yna meddwl am y gweithgareddau. Wedyn bydda i’n meddwl am amrywiaeth o weithgareddau sy'n canolbwyntio ar ysgrifennu, siarad, gwrando a darllen. I greu fy mhecyn rydw i wedi cael fy ysbrydoli gan yr holl diwtoriaid a fy nghyfoedion.</a:t>
            </a:r>
          </a:p>
          <a:p>
            <a:r>
              <a:rPr lang="cy-GB" sz="2200" kern="100" dirty="0">
                <a:solidFill>
                  <a:srgbClr val="000000"/>
                </a:solidFill>
                <a:latin typeface="Aptos" panose="020B0004020202020204" pitchFamily="34" charset="0"/>
              </a:rPr>
              <a:t>Yn ystod fy amser ar y cwrs rwyf wedi profi llawer o wahanol ddulliau addysgu ac wedi cael fy nghyfeirio at arbenigwr gan gynnwys Dr </a:t>
            </a:r>
            <a:r>
              <a:rPr lang="cy-GB" sz="2200" kern="100" dirty="0" err="1">
                <a:solidFill>
                  <a:srgbClr val="000000"/>
                </a:solidFill>
                <a:latin typeface="Aptos" panose="020B0004020202020204" pitchFamily="34" charset="0"/>
              </a:rPr>
              <a:t>Gianfranco</a:t>
            </a:r>
            <a:r>
              <a:rPr lang="cy-GB" sz="2200" kern="100" dirty="0">
                <a:solidFill>
                  <a:srgbClr val="000000"/>
                </a:solidFill>
                <a:latin typeface="Aptos" panose="020B0004020202020204" pitchFamily="34" charset="0"/>
              </a:rPr>
              <a:t> </a:t>
            </a:r>
            <a:r>
              <a:rPr lang="cy-GB" sz="2200" kern="100" dirty="0" err="1">
                <a:solidFill>
                  <a:srgbClr val="000000"/>
                </a:solidFill>
                <a:latin typeface="Aptos" panose="020B0004020202020204" pitchFamily="34" charset="0"/>
              </a:rPr>
              <a:t>Conti</a:t>
            </a:r>
            <a:r>
              <a:rPr lang="cy-GB" sz="2200" kern="100" dirty="0">
                <a:solidFill>
                  <a:srgbClr val="000000"/>
                </a:solidFill>
                <a:latin typeface="Aptos" panose="020B0004020202020204" pitchFamily="34" charset="0"/>
              </a:rPr>
              <a:t> a </a:t>
            </a:r>
            <a:r>
              <a:rPr lang="cy-GB" sz="2200" kern="100" dirty="0" err="1">
                <a:solidFill>
                  <a:srgbClr val="000000"/>
                </a:solidFill>
                <a:latin typeface="Aptos" panose="020B0004020202020204" pitchFamily="34" charset="0"/>
              </a:rPr>
              <a:t>Clare</a:t>
            </a:r>
            <a:r>
              <a:rPr lang="cy-GB" sz="2200" kern="100" dirty="0">
                <a:solidFill>
                  <a:srgbClr val="000000"/>
                </a:solidFill>
                <a:latin typeface="Aptos" panose="020B0004020202020204" pitchFamily="34" charset="0"/>
              </a:rPr>
              <a:t> </a:t>
            </a:r>
            <a:r>
              <a:rPr lang="cy-GB" sz="2200" kern="100" dirty="0" err="1">
                <a:solidFill>
                  <a:srgbClr val="000000"/>
                </a:solidFill>
                <a:latin typeface="Aptos" panose="020B0004020202020204" pitchFamily="34" charset="0"/>
              </a:rPr>
              <a:t>Seccombe</a:t>
            </a:r>
            <a:r>
              <a:rPr lang="cy-GB" sz="2200" kern="100" dirty="0">
                <a:solidFill>
                  <a:srgbClr val="000000"/>
                </a:solidFill>
                <a:latin typeface="Aptos" panose="020B0004020202020204" pitchFamily="34" charset="0"/>
              </a:rPr>
              <a:t>.</a:t>
            </a:r>
          </a:p>
          <a:p>
            <a:r>
              <a:rPr lang="cy-GB" sz="2400" kern="100" dirty="0">
                <a:solidFill>
                  <a:srgbClr val="000000"/>
                </a:solidFill>
                <a:latin typeface="Aptos" panose="020B0004020202020204" pitchFamily="34" charset="0"/>
              </a:rPr>
              <a:t> </a:t>
            </a:r>
          </a:p>
          <a:p>
            <a:endParaRPr lang="cy-GB" sz="1800" kern="100" dirty="0">
              <a:solidFill>
                <a:srgbClr val="000000"/>
              </a:solidFill>
              <a:latin typeface="Aptos" panose="020B0004020202020204" pitchFamily="34" charset="0"/>
            </a:endParaRPr>
          </a:p>
          <a:p>
            <a:r>
              <a:rPr lang="cy-GB" sz="1600" kern="100" dirty="0">
                <a:effectLst/>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3652510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3CA9521-85C9-2994-BEB8-EA4658794DBF}"/>
              </a:ext>
            </a:extLst>
          </p:cNvPr>
          <p:cNvSpPr txBox="1"/>
          <p:nvPr/>
        </p:nvSpPr>
        <p:spPr>
          <a:xfrm>
            <a:off x="223283" y="552893"/>
            <a:ext cx="11036595" cy="5509200"/>
          </a:xfrm>
          <a:prstGeom prst="rect">
            <a:avLst/>
          </a:prstGeom>
          <a:noFill/>
        </p:spPr>
        <p:txBody>
          <a:bodyPr wrap="square">
            <a:spAutoFit/>
          </a:bodyPr>
          <a:lstStyle/>
          <a:p>
            <a:r>
              <a:rPr lang="cy-GB" sz="2200" kern="100" dirty="0">
                <a:solidFill>
                  <a:srgbClr val="000000"/>
                </a:solidFill>
                <a:latin typeface="Aptos" panose="020B0004020202020204" pitchFamily="34" charset="0"/>
              </a:rPr>
              <a:t>Rydw i'n meddwl bod dod yn fyfyriwr eto yn lle athrawes wedi gwneud i fi feddwl am sut rydw i'n dysgu a sut mae'n wahanol i fy nghyfoedion. Rydw i'n deall fy mod i’n dysgwr gweledol a dydw i ddim yn dysgu yn dda iawn pan fyddaf yn dysgu mewn unrhyw ffordd arall. Mae hyn wedi gwneud i fi feddwl sut rydw i'n addysgu bob dydd yn yr ysgol a sut y bydda i’n addasu fy addysgu pan fydda i’n mynd yn ôl i wneud yn siŵr fy mod yn addysgu i anghenion pob dysgwr.</a:t>
            </a:r>
          </a:p>
          <a:p>
            <a:r>
              <a:rPr lang="cy-GB" sz="2200" kern="100" dirty="0">
                <a:solidFill>
                  <a:srgbClr val="000000"/>
                </a:solidFill>
                <a:latin typeface="Aptos" panose="020B0004020202020204" pitchFamily="34" charset="0"/>
              </a:rPr>
              <a:t> </a:t>
            </a:r>
          </a:p>
          <a:p>
            <a:r>
              <a:rPr lang="cy-GB" sz="2200" kern="100" dirty="0">
                <a:solidFill>
                  <a:srgbClr val="000000"/>
                </a:solidFill>
                <a:latin typeface="Aptos" panose="020B0004020202020204" pitchFamily="34" charset="0"/>
              </a:rPr>
              <a:t>Dydw i ddim yn mwynhau gwersi </a:t>
            </a:r>
            <a:r>
              <a:rPr lang="cy-GB" sz="2200" kern="100" dirty="0" err="1">
                <a:solidFill>
                  <a:srgbClr val="000000"/>
                </a:solidFill>
                <a:latin typeface="Aptos" panose="020B0004020202020204" pitchFamily="34" charset="0"/>
              </a:rPr>
              <a:t>meicro</a:t>
            </a:r>
            <a:r>
              <a:rPr lang="cy-GB" sz="2200" kern="100" dirty="0">
                <a:solidFill>
                  <a:srgbClr val="000000"/>
                </a:solidFill>
                <a:latin typeface="Aptos" panose="020B0004020202020204" pitchFamily="34" charset="0"/>
              </a:rPr>
              <a:t>, mae gweld fy nghyfoedion yn addysgu a chreu llawer o ffyrdd cyffrous o ddysgu’r patrymau iaith wahanol wedi bod yn ddefnyddiol iawn wrth greu’r pecyn hwn.</a:t>
            </a:r>
          </a:p>
          <a:p>
            <a:r>
              <a:rPr lang="cy-GB" sz="2200" kern="100" dirty="0">
                <a:solidFill>
                  <a:srgbClr val="000000"/>
                </a:solidFill>
                <a:latin typeface="Aptos" panose="020B0004020202020204" pitchFamily="34" charset="0"/>
              </a:rPr>
              <a:t> </a:t>
            </a:r>
          </a:p>
          <a:p>
            <a:r>
              <a:rPr lang="cy-GB" sz="2200" kern="100" dirty="0">
                <a:solidFill>
                  <a:srgbClr val="000000"/>
                </a:solidFill>
                <a:latin typeface="Aptos" panose="020B0004020202020204" pitchFamily="34" charset="0"/>
              </a:rPr>
              <a:t>Bron bob wythnos rydyn ni  wedi gorfod gwneud gwersi </a:t>
            </a:r>
            <a:r>
              <a:rPr lang="cy-GB" sz="2200" kern="100" dirty="0" err="1">
                <a:solidFill>
                  <a:srgbClr val="000000"/>
                </a:solidFill>
                <a:latin typeface="Aptos" panose="020B0004020202020204" pitchFamily="34" charset="0"/>
              </a:rPr>
              <a:t>meicro</a:t>
            </a:r>
            <a:r>
              <a:rPr lang="cy-GB" sz="2200" kern="100" dirty="0">
                <a:solidFill>
                  <a:srgbClr val="000000"/>
                </a:solidFill>
                <a:latin typeface="Aptos" panose="020B0004020202020204" pitchFamily="34" charset="0"/>
              </a:rPr>
              <a:t> mewn grwpiau bach neu'n annibynnol. Pan fyddwn ni’n creu ein gwersi mewn amser byr mae'n rhaid i ni ddefnyddio'r adnoddau yn yr ystafell. Felly, mae wedi dangos i does dim angen i wneud llawer o adnoddau 'pert' a threulio fy amser yn meddwl am yr hyn sydd angen i'w ddysgu a gwneud yn siŵr bod fy ynganiad yn gywir.</a:t>
            </a:r>
          </a:p>
        </p:txBody>
      </p:sp>
    </p:spTree>
    <p:extLst>
      <p:ext uri="{BB962C8B-B14F-4D97-AF65-F5344CB8AC3E}">
        <p14:creationId xmlns:p14="http://schemas.microsoft.com/office/powerpoint/2010/main" val="1691503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7F845A6-1B76-C13E-956C-AF8B70DDCE42}"/>
              </a:ext>
            </a:extLst>
          </p:cNvPr>
          <p:cNvSpPr txBox="1"/>
          <p:nvPr/>
        </p:nvSpPr>
        <p:spPr>
          <a:xfrm>
            <a:off x="0" y="0"/>
            <a:ext cx="11972260" cy="6863417"/>
          </a:xfrm>
          <a:prstGeom prst="rect">
            <a:avLst/>
          </a:prstGeom>
          <a:noFill/>
        </p:spPr>
        <p:txBody>
          <a:bodyPr wrap="square">
            <a:spAutoFit/>
          </a:bodyPr>
          <a:lstStyle/>
          <a:p>
            <a:r>
              <a:rPr lang="cy-GB" sz="2200" kern="100" dirty="0">
                <a:solidFill>
                  <a:srgbClr val="000000"/>
                </a:solidFill>
                <a:latin typeface="Aptos" panose="020B0004020202020204" pitchFamily="34" charset="0"/>
              </a:rPr>
              <a:t>Mae cynefin yn rhan fawr o gwricwlwm newydd Cymru. Mae'r  pwnc 'fy ardal' yn gadael i'r plant gwir ddysgu am yr ardal maen nhw’n byw. Roeddwn i eisiau helpu'r plant i ddeall am gynefin a sut i wybod mae'r peth gorau ydy dechrau trwy ddysgu am eu hardal leol. Mae llawer o'r gweithgareddau rydw i wedi  creu yn cynnwys cerdded o gwmpas y dref yn yr ardal leol. Gobeithio, bydd hyn yn helpu'r plant i fod yn falch o fyw yn y dref hon.</a:t>
            </a:r>
          </a:p>
          <a:p>
            <a:endParaRPr lang="cy-GB" sz="2200" kern="100" dirty="0">
              <a:solidFill>
                <a:srgbClr val="000000"/>
              </a:solidFill>
              <a:latin typeface="Aptos" panose="020B0004020202020204" pitchFamily="34" charset="0"/>
            </a:endParaRPr>
          </a:p>
          <a:p>
            <a:r>
              <a:rPr lang="cy-GB" sz="2200" kern="100" dirty="0">
                <a:solidFill>
                  <a:srgbClr val="000000"/>
                </a:solidFill>
                <a:latin typeface="Aptos" panose="020B0004020202020204" pitchFamily="34" charset="0"/>
              </a:rPr>
              <a:t>Y gweithgareddau rydw i wedi dewis eu cynnwys yn y pecyn hwn ydy siarad, gwrando, darllen ac ysgrifennu. Maen nhw’n  i gyd yn weithgareddau y gallai eu newid ar gyfer unrhyw grŵp blwyddyn.  Ceisiais wneud yr holl weithgareddau yn gyffrous ac yn wahanol. </a:t>
            </a:r>
          </a:p>
          <a:p>
            <a:r>
              <a:rPr lang="cy-GB" sz="2200" kern="100" dirty="0">
                <a:solidFill>
                  <a:srgbClr val="000000"/>
                </a:solidFill>
                <a:latin typeface="Aptos" panose="020B0004020202020204" pitchFamily="34" charset="0"/>
              </a:rPr>
              <a:t>Fy ngweithgaredd anoddaf i greu oedd y celfyddydau mynegiannol. Mae celfyddydau mynegiannol wedi bod yn anodd i fi erioed eu cynllunio. </a:t>
            </a:r>
          </a:p>
          <a:p>
            <a:r>
              <a:rPr lang="cy-GB" sz="2200" kern="100" dirty="0">
                <a:solidFill>
                  <a:srgbClr val="000000"/>
                </a:solidFill>
                <a:latin typeface="Aptos" panose="020B0004020202020204" pitchFamily="34" charset="0"/>
              </a:rPr>
              <a:t> </a:t>
            </a:r>
          </a:p>
          <a:p>
            <a:r>
              <a:rPr lang="cy-GB" sz="2200" kern="100" dirty="0">
                <a:solidFill>
                  <a:srgbClr val="000000"/>
                </a:solidFill>
                <a:latin typeface="Aptos" panose="020B0004020202020204" pitchFamily="34" charset="0"/>
              </a:rPr>
              <a:t>Roeddwn i eisiau cynllunio gweithgaredd ar gyfer Gŵyl Y Gelli ond wnes i ddim ffeindio llawer o awduron Cymraeg yn mynd eleni. Rwy'n meddwl y flwyddyn nesaf  bydd y pwnc ysgol gyfan ar Ŵyl </a:t>
            </a:r>
            <a:r>
              <a:rPr lang="cy-GB" sz="2200" kern="100" dirty="0" err="1">
                <a:solidFill>
                  <a:srgbClr val="000000"/>
                </a:solidFill>
                <a:latin typeface="Aptos" panose="020B0004020202020204" pitchFamily="34" charset="0"/>
              </a:rPr>
              <a:t>YGelli</a:t>
            </a:r>
            <a:r>
              <a:rPr lang="cy-GB" sz="2200" kern="100" dirty="0">
                <a:solidFill>
                  <a:srgbClr val="000000"/>
                </a:solidFill>
                <a:latin typeface="Aptos" panose="020B0004020202020204" pitchFamily="34" charset="0"/>
              </a:rPr>
              <a:t> gan ddefnyddio'r Gymraeg fel ffocws yn anhygoel. Bydda i’n dechrau cynllunio pan fydda i’n mynd yn ôl i'r ysgol.</a:t>
            </a:r>
          </a:p>
          <a:p>
            <a:r>
              <a:rPr lang="cy-GB" sz="2200" kern="1200" dirty="0">
                <a:solidFill>
                  <a:srgbClr val="000000"/>
                </a:solidFill>
                <a:latin typeface="Aptos" panose="020B0004020202020204" pitchFamily="34" charset="0"/>
              </a:rPr>
              <a:t>Rydw i’n meddwl bod angen i ni gofio helpu plant i ddysgu patrwm iaith. Mae angen iddynt fod yn fwy hyderus gyda'r gweithgaredd neu gêm y maen nhw’n wneud fel eu bod nhw’n gallu canolbwyntio ar y patrwm iaith ac nid sut i chwarae'r gêm.</a:t>
            </a:r>
            <a:endParaRPr lang="cy-GB" sz="2200" kern="100" dirty="0">
              <a:solidFill>
                <a:srgbClr val="000000"/>
              </a:solidFill>
              <a:latin typeface="Aptos" panose="020B0004020202020204" pitchFamily="34" charset="0"/>
            </a:endParaRPr>
          </a:p>
          <a:p>
            <a:r>
              <a:rPr lang="cy-GB" sz="2200" kern="100" dirty="0">
                <a:solidFill>
                  <a:srgbClr val="000000"/>
                </a:solidFill>
                <a:latin typeface="Aptos" panose="020B0004020202020204" pitchFamily="34" charset="0"/>
              </a:rPr>
              <a:t> </a:t>
            </a:r>
          </a:p>
        </p:txBody>
      </p:sp>
    </p:spTree>
    <p:extLst>
      <p:ext uri="{BB962C8B-B14F-4D97-AF65-F5344CB8AC3E}">
        <p14:creationId xmlns:p14="http://schemas.microsoft.com/office/powerpoint/2010/main" val="4275492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3A78ED-0297-1E02-0BDD-919A02CD80C7}"/>
              </a:ext>
            </a:extLst>
          </p:cNvPr>
          <p:cNvSpPr txBox="1"/>
          <p:nvPr/>
        </p:nvSpPr>
        <p:spPr>
          <a:xfrm>
            <a:off x="202019" y="318977"/>
            <a:ext cx="11430000" cy="2800767"/>
          </a:xfrm>
          <a:prstGeom prst="rect">
            <a:avLst/>
          </a:prstGeom>
          <a:noFill/>
        </p:spPr>
        <p:txBody>
          <a:bodyPr wrap="square">
            <a:spAutoFit/>
          </a:bodyPr>
          <a:lstStyle/>
          <a:p>
            <a:r>
              <a:rPr lang="cy-GB" sz="2200" kern="100" dirty="0">
                <a:solidFill>
                  <a:srgbClr val="000000"/>
                </a:solidFill>
                <a:latin typeface="Aptos" panose="020B0004020202020204" pitchFamily="34" charset="0"/>
              </a:rPr>
              <a:t>Cyn y cwrs, roeddwn i'n dysgu Cymraeg defnyddio cynllunio Powys. Doeddwn i ddim yn gwybod sut na beth i gynllunio. Roedd fy ngwersi yn ddiflas a doeddwn i ddim yn hyderus yn siarad Cymraeg. Nawr rydw i'n teimlo'n fwy hyderus yn deall beth rydw i eisiau dysgu a sut rydw i’n  dysgu. Pan rydw i'n mynd yn ôl i'r ysgol rydw i eisiau gwneud dysgu Cymraeg yn hwyl ac rydw i'n credu bod y cwrs wedi fy helpu i fod yn fwy creadigol a gallu cyflawni hyn. Rydw i'n gyffrous i fynd yn ôl i'r ysgol a dechrau defnyddio popeth rydw i wedi dysgu ac i rannu gyda'r holl athrawon a chynorthwywyr addysgu. Rydw i’n gwybod bydda i’n gallu helpu’r plant i ddechrau bod yn gyffrous am ddysgu Cymraeg bob dydd.</a:t>
            </a:r>
            <a:endParaRPr lang="cy-GB" sz="2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88459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7415FE0-317A-04A3-A422-65D027035BB7}"/>
              </a:ext>
            </a:extLst>
          </p:cNvPr>
          <p:cNvGraphicFramePr>
            <a:graphicFrameLocks noGrp="1"/>
          </p:cNvGraphicFramePr>
          <p:nvPr>
            <p:extLst>
              <p:ext uri="{D42A27DB-BD31-4B8C-83A1-F6EECF244321}">
                <p14:modId xmlns:p14="http://schemas.microsoft.com/office/powerpoint/2010/main" val="365462931"/>
              </p:ext>
            </p:extLst>
          </p:nvPr>
        </p:nvGraphicFramePr>
        <p:xfrm>
          <a:off x="723014" y="719666"/>
          <a:ext cx="10685721" cy="5120640"/>
        </p:xfrm>
        <a:graphic>
          <a:graphicData uri="http://schemas.openxmlformats.org/drawingml/2006/table">
            <a:tbl>
              <a:tblPr firstRow="1" bandRow="1">
                <a:tableStyleId>{5C22544A-7EE6-4342-B048-85BDC9FD1C3A}</a:tableStyleId>
              </a:tblPr>
              <a:tblGrid>
                <a:gridCol w="3087554">
                  <a:extLst>
                    <a:ext uri="{9D8B030D-6E8A-4147-A177-3AD203B41FA5}">
                      <a16:colId xmlns:a16="http://schemas.microsoft.com/office/drawing/2014/main" val="840148184"/>
                    </a:ext>
                  </a:extLst>
                </a:gridCol>
                <a:gridCol w="3087554">
                  <a:extLst>
                    <a:ext uri="{9D8B030D-6E8A-4147-A177-3AD203B41FA5}">
                      <a16:colId xmlns:a16="http://schemas.microsoft.com/office/drawing/2014/main" val="1975948363"/>
                    </a:ext>
                  </a:extLst>
                </a:gridCol>
                <a:gridCol w="4510613">
                  <a:extLst>
                    <a:ext uri="{9D8B030D-6E8A-4147-A177-3AD203B41FA5}">
                      <a16:colId xmlns:a16="http://schemas.microsoft.com/office/drawing/2014/main" val="1100278986"/>
                    </a:ext>
                  </a:extLst>
                </a:gridCol>
              </a:tblGrid>
              <a:tr h="442090">
                <a:tc>
                  <a:txBody>
                    <a:bodyPr/>
                    <a:lstStyle/>
                    <a:p>
                      <a:r>
                        <a:rPr lang="cy-GB" sz="1200" u="sng" kern="100" dirty="0">
                          <a:solidFill>
                            <a:schemeClr val="tx1"/>
                          </a:solidFill>
                          <a:effectLst/>
                          <a:latin typeface="+mn-lt"/>
                          <a:ea typeface="Aptos" panose="020B0004020202020204" pitchFamily="34" charset="0"/>
                          <a:cs typeface="Times New Roman" panose="02020603050405020304" pitchFamily="18" charset="0"/>
                        </a:rPr>
                        <a:t>Ieithoedd, Llythrennedd a Chyfathrebu</a:t>
                      </a:r>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latin typeface="+mn-lt"/>
                          <a:ea typeface="Aptos" panose="020B0004020202020204" pitchFamily="34" charset="0"/>
                          <a:cs typeface="Times New Roman" panose="02020603050405020304" pitchFamily="18" charset="0"/>
                        </a:rPr>
                        <a:t>Mathemateg a Rhifedd </a:t>
                      </a:r>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latin typeface="+mn-lt"/>
                          <a:ea typeface="Aptos" panose="020B0004020202020204" pitchFamily="34" charset="0"/>
                          <a:cs typeface="Times New Roman" panose="02020603050405020304" pitchFamily="18" charset="0"/>
                        </a:rPr>
                        <a:t>Iechyd a Lles </a:t>
                      </a:r>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79842161"/>
                  </a:ext>
                </a:extLst>
              </a:tr>
              <a:tr h="4420897">
                <a:tc>
                  <a:txBody>
                    <a:bodyPr/>
                    <a:lstStyle/>
                    <a:p>
                      <a:r>
                        <a:rPr lang="cy-GB" sz="1200" kern="100" dirty="0">
                          <a:effectLst/>
                          <a:latin typeface="+mn-lt"/>
                          <a:ea typeface="Aptos" panose="020B0004020202020204" pitchFamily="34" charset="0"/>
                          <a:cs typeface="Times New Roman" panose="02020603050405020304" pitchFamily="18" charset="0"/>
                        </a:rPr>
                        <a:t>Thema: Gwrando </a:t>
                      </a:r>
                    </a:p>
                    <a:p>
                      <a:r>
                        <a:rPr lang="cy-GB" sz="1200" kern="100" dirty="0">
                          <a:effectLst/>
                          <a:latin typeface="+mn-lt"/>
                          <a:ea typeface="Aptos" panose="020B0004020202020204" pitchFamily="34" charset="0"/>
                          <a:cs typeface="Times New Roman" panose="02020603050405020304" pitchFamily="18" charset="0"/>
                        </a:rPr>
                        <a:t>Ffocws : Gwrandewch ar y ffeiliau sain a chyfateb yr athrawes â'r wybodaeth gywir.</a:t>
                      </a:r>
                    </a:p>
                    <a:p>
                      <a:r>
                        <a:rPr lang="cy-GB" sz="1200" kern="100" dirty="0">
                          <a:effectLst/>
                          <a:latin typeface="+mn-lt"/>
                          <a:ea typeface="Aptos" panose="020B0004020202020204" pitchFamily="34" charset="0"/>
                          <a:cs typeface="Times New Roman" panose="02020603050405020304" pitchFamily="18" charset="0"/>
                        </a:rPr>
                        <a:t>Patrwm/Patrymau: Fy hoff </a:t>
                      </a:r>
                    </a:p>
                    <a:p>
                      <a:r>
                        <a:rPr lang="cy-GB" sz="1200" kern="100" dirty="0">
                          <a:effectLst/>
                          <a:latin typeface="+mn-lt"/>
                          <a:ea typeface="Aptos" panose="020B0004020202020204" pitchFamily="34" charset="0"/>
                          <a:cs typeface="Times New Roman" panose="02020603050405020304" pitchFamily="18" charset="0"/>
                        </a:rPr>
                        <a:t>Geirfa: siop ddillad, siop goffi, siop lyfrau, siop elusen, siop awyr agored, siop gelf a siop ffrwythau a llysiau. </a:t>
                      </a:r>
                    </a:p>
                    <a:p>
                      <a:r>
                        <a:rPr lang="cy-GB" sz="1200" kern="100" dirty="0">
                          <a:effectLst/>
                          <a:latin typeface="+mn-lt"/>
                          <a:ea typeface="Aptos" panose="020B0004020202020204" pitchFamily="34" charset="0"/>
                          <a:cs typeface="Times New Roman" panose="02020603050405020304" pitchFamily="18" charset="0"/>
                        </a:rPr>
                        <a:t>Gweithgareddau:</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Bydd y plant  yn dechrau’n chwarae parau  wedyn, Bydd y plant gwrando ar y ffeil sain. Byddan nhw’n defnyddio’r ffeiliau sain i gyfateb y brawddegau cywir.</a:t>
                      </a:r>
                    </a:p>
                    <a:p>
                      <a:r>
                        <a:rPr lang="cy-GB" sz="1200" kern="100" dirty="0">
                          <a:effectLst/>
                          <a:latin typeface="+mn-lt"/>
                          <a:ea typeface="Aptos" panose="020B0004020202020204" pitchFamily="34" charset="0"/>
                          <a:cs typeface="Times New Roman" panose="02020603050405020304" pitchFamily="18" charset="0"/>
                        </a:rPr>
                        <a:t>Mae cyfarwyddiadau cynorthwyydd addysgu ar gyfer y gweithgaredd hwn.</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effectLst/>
                          <a:latin typeface="+mn-lt"/>
                          <a:ea typeface="Aptos" panose="020B0004020202020204" pitchFamily="34" charset="0"/>
                          <a:cs typeface="Times New Roman" panose="02020603050405020304" pitchFamily="18" charset="0"/>
                        </a:rPr>
                        <a:t>Thema:  Siarad</a:t>
                      </a:r>
                    </a:p>
                    <a:p>
                      <a:r>
                        <a:rPr lang="cy-GB" sz="1200" kern="100" dirty="0">
                          <a:effectLst/>
                          <a:latin typeface="+mn-lt"/>
                          <a:ea typeface="Aptos" panose="020B0004020202020204" pitchFamily="34" charset="0"/>
                          <a:cs typeface="Times New Roman" panose="02020603050405020304" pitchFamily="18" charset="0"/>
                        </a:rPr>
                        <a:t>Ffocws Iaith: pa siop sy'n boblogaidd yn Y Gelli Gandryll.  </a:t>
                      </a:r>
                    </a:p>
                    <a:p>
                      <a:r>
                        <a:rPr lang="cy-GB" sz="1200" kern="100" dirty="0">
                          <a:effectLst/>
                          <a:latin typeface="+mn-lt"/>
                          <a:ea typeface="Aptos" panose="020B0004020202020204" pitchFamily="34" charset="0"/>
                          <a:cs typeface="Times New Roman" panose="02020603050405020304" pitchFamily="18" charset="0"/>
                        </a:rPr>
                        <a:t>Patrwm/Patrymau: Faint o</a:t>
                      </a:r>
                    </a:p>
                    <a:p>
                      <a:r>
                        <a:rPr lang="cy-GB" sz="1200" kern="100" dirty="0">
                          <a:effectLst/>
                          <a:latin typeface="+mn-lt"/>
                          <a:ea typeface="Aptos" panose="020B0004020202020204" pitchFamily="34" charset="0"/>
                          <a:cs typeface="Times New Roman" panose="02020603050405020304" pitchFamily="18" charset="0"/>
                        </a:rPr>
                        <a:t>Geirfa: siop ddillad, siop goffi, siop lyfrau, siop elusen, siop awyr agored, siop gelf a siop. </a:t>
                      </a:r>
                    </a:p>
                    <a:p>
                      <a:r>
                        <a:rPr lang="cy-GB" sz="1200" kern="100" dirty="0">
                          <a:effectLst/>
                          <a:latin typeface="+mn-lt"/>
                          <a:ea typeface="Aptos" panose="020B0004020202020204" pitchFamily="34" charset="0"/>
                          <a:cs typeface="Times New Roman" panose="02020603050405020304" pitchFamily="18" charset="0"/>
                        </a:rPr>
                        <a:t>Rhifau,  siart cyfrif a siart bar.</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Gweithgareddau: </a:t>
                      </a:r>
                    </a:p>
                    <a:p>
                      <a:r>
                        <a:rPr lang="cy-GB" sz="1200" kern="100" dirty="0">
                          <a:effectLst/>
                          <a:latin typeface="+mn-lt"/>
                          <a:ea typeface="Aptos" panose="020B0004020202020204" pitchFamily="34" charset="0"/>
                          <a:cs typeface="Times New Roman" panose="02020603050405020304" pitchFamily="18" charset="0"/>
                        </a:rPr>
                        <a:t>Byddwn ni’n mynd am dro gyda'r plant yn edrych ar y gwahanol adeiladau. Byddwn ni’n casglu data ar y math mwyaf poblogaidd o siop yn Y Gelli Gandryll.  Bydd y plant yn creu siart cyfrif a siart bar. Bydd y plant yn trafod y data maen nhw wedi ei gasglu. </a:t>
                      </a:r>
                    </a:p>
                    <a:p>
                      <a:r>
                        <a:rPr lang="cy-GB" sz="1200" kern="100" dirty="0">
                          <a:effectLst/>
                          <a:latin typeface="+mn-lt"/>
                          <a:ea typeface="Aptos" panose="020B0004020202020204" pitchFamily="34" charset="0"/>
                          <a:cs typeface="Times New Roman" panose="02020603050405020304" pitchFamily="18" charset="0"/>
                        </a:rPr>
                        <a:t>Bydd y plant yn dweud beth ydy’r mwyaf poblogaidd a lleiaf poblogaidd.</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effectLst/>
                          <a:latin typeface="+mn-lt"/>
                          <a:ea typeface="Aptos" panose="020B0004020202020204" pitchFamily="34" charset="0"/>
                          <a:cs typeface="Times New Roman" panose="02020603050405020304" pitchFamily="18" charset="0"/>
                        </a:rPr>
                        <a:t>Thema: Ysgrifennu </a:t>
                      </a:r>
                    </a:p>
                    <a:p>
                      <a:r>
                        <a:rPr lang="cy-GB" sz="1200" kern="100" dirty="0">
                          <a:effectLst/>
                          <a:latin typeface="+mn-lt"/>
                          <a:ea typeface="Aptos" panose="020B0004020202020204" pitchFamily="34" charset="0"/>
                          <a:cs typeface="Times New Roman" panose="02020603050405020304" pitchFamily="18" charset="0"/>
                        </a:rPr>
                        <a:t>Ffocws Iaith: Beth hoffet ti yn Y Gelli Gandryll?  Beth hoffech chi yn y  Gelli Gandryll Patrwm/Patrymau: Hoffwn i.... neu </a:t>
                      </a:r>
                      <a:r>
                        <a:rPr lang="cy-GB" sz="1200" kern="100" dirty="0" err="1">
                          <a:effectLst/>
                          <a:latin typeface="+mn-lt"/>
                          <a:ea typeface="Aptos" panose="020B0004020202020204" pitchFamily="34" charset="0"/>
                          <a:cs typeface="Times New Roman" panose="02020603050405020304" pitchFamily="18" charset="0"/>
                        </a:rPr>
                        <a:t>Hoffen</a:t>
                      </a:r>
                      <a:r>
                        <a:rPr lang="cy-GB" sz="1200" kern="100" dirty="0">
                          <a:effectLst/>
                          <a:latin typeface="+mn-lt"/>
                          <a:ea typeface="Aptos" panose="020B0004020202020204" pitchFamily="34" charset="0"/>
                          <a:cs typeface="Times New Roman" panose="02020603050405020304" pitchFamily="18" charset="0"/>
                        </a:rPr>
                        <a:t> ni.... Hoffwn i ddim....neu </a:t>
                      </a:r>
                      <a:r>
                        <a:rPr lang="cy-GB" sz="1200" kern="100" dirty="0" err="1">
                          <a:effectLst/>
                          <a:latin typeface="+mn-lt"/>
                          <a:ea typeface="Aptos" panose="020B0004020202020204" pitchFamily="34" charset="0"/>
                          <a:cs typeface="Times New Roman" panose="02020603050405020304" pitchFamily="18" charset="0"/>
                        </a:rPr>
                        <a:t>Hoffen</a:t>
                      </a:r>
                      <a:r>
                        <a:rPr lang="cy-GB" sz="1200" kern="100" dirty="0">
                          <a:effectLst/>
                          <a:latin typeface="+mn-lt"/>
                          <a:ea typeface="Aptos" panose="020B0004020202020204" pitchFamily="34" charset="0"/>
                          <a:cs typeface="Times New Roman" panose="02020603050405020304" pitchFamily="18" charset="0"/>
                        </a:rPr>
                        <a:t> ni ddim....</a:t>
                      </a:r>
                    </a:p>
                    <a:p>
                      <a:r>
                        <a:rPr lang="cy-GB" sz="1200" kern="100" dirty="0">
                          <a:effectLst/>
                          <a:latin typeface="+mn-lt"/>
                          <a:ea typeface="Aptos" panose="020B0004020202020204" pitchFamily="34" charset="0"/>
                          <a:cs typeface="Times New Roman" panose="02020603050405020304" pitchFamily="18" charset="0"/>
                        </a:rPr>
                        <a:t>Geirfa: parc, pwll nofio, parc sgrialu, parc trampolîn, clwb ieuenctid, siop losin, siop deganau, trac beic, </a:t>
                      </a:r>
                    </a:p>
                    <a:p>
                      <a:r>
                        <a:rPr lang="cy-GB" sz="1200" kern="100" dirty="0">
                          <a:effectLst/>
                          <a:latin typeface="+mn-lt"/>
                          <a:ea typeface="Aptos" panose="020B0004020202020204" pitchFamily="34" charset="0"/>
                          <a:cs typeface="Times New Roman" panose="02020603050405020304" pitchFamily="18" charset="0"/>
                        </a:rPr>
                        <a:t>Gweithgareddau:</a:t>
                      </a:r>
                    </a:p>
                    <a:p>
                      <a:r>
                        <a:rPr lang="cy-GB" sz="1200" kern="100" dirty="0">
                          <a:effectLst/>
                          <a:latin typeface="+mn-lt"/>
                          <a:ea typeface="Aptos" panose="020B0004020202020204" pitchFamily="34" charset="0"/>
                          <a:cs typeface="Times New Roman" panose="02020603050405020304" pitchFamily="18" charset="0"/>
                        </a:rPr>
                        <a:t>Bydd y plant yn siarad am beth sydd yn Y Gelli ar hyn o bryd?</a:t>
                      </a:r>
                    </a:p>
                    <a:p>
                      <a:r>
                        <a:rPr lang="cy-GB" sz="1200" kern="100" dirty="0">
                          <a:effectLst/>
                          <a:latin typeface="+mn-lt"/>
                          <a:ea typeface="Aptos" panose="020B0004020202020204" pitchFamily="34" charset="0"/>
                          <a:cs typeface="Times New Roman" panose="02020603050405020304" pitchFamily="18" charset="0"/>
                        </a:rPr>
                        <a:t>Wedyn Bydd y plant yn siarad am </a:t>
                      </a:r>
                    </a:p>
                    <a:p>
                      <a:r>
                        <a:rPr lang="cy-GB" sz="1200" kern="100" dirty="0">
                          <a:effectLst/>
                          <a:latin typeface="+mn-lt"/>
                          <a:ea typeface="Aptos" panose="020B0004020202020204" pitchFamily="34" charset="0"/>
                          <a:cs typeface="Times New Roman" panose="02020603050405020304" pitchFamily="18" charset="0"/>
                        </a:rPr>
                        <a:t>Beth hoffech chi yn Y Gelli Gandryll? Creu mat iaith gyda'ch gilydd a defnyddio'r syniadau maen nhw'n meddwl amdanyn nhw.</a:t>
                      </a:r>
                    </a:p>
                    <a:p>
                      <a:r>
                        <a:rPr lang="cy-GB" sz="1200" kern="100" dirty="0">
                          <a:effectLst/>
                          <a:latin typeface="+mn-lt"/>
                          <a:ea typeface="Aptos" panose="020B0004020202020204" pitchFamily="34" charset="0"/>
                          <a:cs typeface="Times New Roman" panose="02020603050405020304" pitchFamily="18" charset="0"/>
                        </a:rPr>
                        <a:t>Bydd y plant yn defnyddio'r patrwm iaith ‘hoffwn i... neu </a:t>
                      </a:r>
                      <a:r>
                        <a:rPr lang="cy-GB" sz="1200" kern="100" dirty="0" err="1">
                          <a:effectLst/>
                          <a:latin typeface="+mn-lt"/>
                          <a:ea typeface="Aptos" panose="020B0004020202020204" pitchFamily="34" charset="0"/>
                          <a:cs typeface="Times New Roman" panose="02020603050405020304" pitchFamily="18" charset="0"/>
                        </a:rPr>
                        <a:t>hoffen</a:t>
                      </a:r>
                      <a:r>
                        <a:rPr lang="cy-GB" sz="1200" kern="100" dirty="0">
                          <a:effectLst/>
                          <a:latin typeface="+mn-lt"/>
                          <a:ea typeface="Aptos" panose="020B0004020202020204" pitchFamily="34" charset="0"/>
                          <a:cs typeface="Times New Roman" panose="02020603050405020304" pitchFamily="18" charset="0"/>
                        </a:rPr>
                        <a:t> ni....’ i ysgrifennu paragraff am ‘Beth hoffet ti yn Y Gelli Gandryll?’</a:t>
                      </a:r>
                    </a:p>
                    <a:p>
                      <a:r>
                        <a:rPr lang="cy-GB" sz="1200" kern="100" dirty="0">
                          <a:effectLst/>
                          <a:latin typeface="+mn-lt"/>
                          <a:ea typeface="Aptos" panose="020B0004020202020204" pitchFamily="34" charset="0"/>
                          <a:cs typeface="Times New Roman" panose="02020603050405020304" pitchFamily="18" charset="0"/>
                        </a:rPr>
                        <a:t>Nesaf, Gofynna’r  plant ‘Beth hoffet ti ddim yn Y Gelli Gandryll?’</a:t>
                      </a:r>
                    </a:p>
                    <a:p>
                      <a:r>
                        <a:rPr lang="cy-GB" sz="1200" kern="100" dirty="0">
                          <a:effectLst/>
                          <a:latin typeface="+mn-lt"/>
                          <a:ea typeface="Aptos" panose="020B0004020202020204" pitchFamily="34" charset="0"/>
                          <a:cs typeface="Times New Roman" panose="02020603050405020304" pitchFamily="18" charset="0"/>
                        </a:rPr>
                        <a:t>Dangosa’ plant sut rydyn ni’n ateb defnyddio’ patrwm hoffwn i ddim .. neu </a:t>
                      </a:r>
                      <a:r>
                        <a:rPr lang="cy-GB" sz="1200" kern="100" dirty="0" err="1">
                          <a:effectLst/>
                          <a:latin typeface="+mn-lt"/>
                          <a:ea typeface="Aptos" panose="020B0004020202020204" pitchFamily="34" charset="0"/>
                          <a:cs typeface="Times New Roman" panose="02020603050405020304" pitchFamily="18" charset="0"/>
                        </a:rPr>
                        <a:t>hoffen</a:t>
                      </a:r>
                      <a:r>
                        <a:rPr lang="cy-GB" sz="1200" kern="100" dirty="0">
                          <a:effectLst/>
                          <a:latin typeface="+mn-lt"/>
                          <a:ea typeface="Aptos" panose="020B0004020202020204" pitchFamily="34" charset="0"/>
                          <a:cs typeface="Times New Roman" panose="02020603050405020304" pitchFamily="18" charset="0"/>
                        </a:rPr>
                        <a:t> ni ddim. Cofia treiglad medda ar ôl rhagenwau. </a:t>
                      </a:r>
                    </a:p>
                    <a:p>
                      <a:r>
                        <a:rPr lang="cy-GB" sz="1200" kern="100" dirty="0">
                          <a:effectLst/>
                          <a:latin typeface="+mn-lt"/>
                          <a:ea typeface="Aptos" panose="020B0004020202020204" pitchFamily="34" charset="0"/>
                          <a:cs typeface="Times New Roman" panose="02020603050405020304" pitchFamily="18" charset="0"/>
                        </a:rPr>
                        <a:t>Bydd y plant  ysgrifennu paragraff am Beth hoffet ti ddim yn Y Gelli Gandryll?’ hefyd, </a:t>
                      </a:r>
                    </a:p>
                    <a:p>
                      <a:r>
                        <a:rPr lang="cy-GB" sz="1200" kern="100" dirty="0">
                          <a:effectLst/>
                          <a:latin typeface="+mn-lt"/>
                          <a:ea typeface="Aptos" panose="020B0004020202020204" pitchFamily="34" charset="0"/>
                          <a:cs typeface="Times New Roman" panose="02020603050405020304" pitchFamily="18" charset="0"/>
                        </a:rPr>
                        <a:t> </a:t>
                      </a:r>
                    </a:p>
                    <a:p>
                      <a:r>
                        <a:rPr lang="cy-GB" sz="1200" kern="100" dirty="0">
                          <a:effectLst/>
                          <a:latin typeface="+mn-lt"/>
                          <a:ea typeface="Aptos" panose="020B0004020202020204" pitchFamily="34" charset="0"/>
                          <a:cs typeface="Times New Roman" panose="02020603050405020304" pitchFamily="18" charset="0"/>
                        </a:rPr>
                        <a:t>I ymestyn eu paragraff  bydd angen iddyn nhw esbonio pam yr hoffent hynny</a:t>
                      </a:r>
                    </a:p>
                    <a:p>
                      <a:r>
                        <a:rPr lang="cy-GB" sz="1200" kern="100" dirty="0">
                          <a:effectLst/>
                          <a:latin typeface="+mn-lt"/>
                          <a:ea typeface="Aptos" panose="020B0004020202020204" pitchFamily="34" charset="0"/>
                          <a:cs typeface="Times New Roman" panose="02020603050405020304" pitchFamily="18" charset="0"/>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707808005"/>
                  </a:ext>
                </a:extLst>
              </a:tr>
            </a:tbl>
          </a:graphicData>
        </a:graphic>
      </p:graphicFrame>
    </p:spTree>
    <p:extLst>
      <p:ext uri="{BB962C8B-B14F-4D97-AF65-F5344CB8AC3E}">
        <p14:creationId xmlns:p14="http://schemas.microsoft.com/office/powerpoint/2010/main" val="31318104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7EB115BC-3833-1A41-BF0A-5E733A7060FA}"/>
              </a:ext>
            </a:extLst>
          </p:cNvPr>
          <p:cNvGraphicFramePr>
            <a:graphicFrameLocks noGrp="1"/>
          </p:cNvGraphicFramePr>
          <p:nvPr>
            <p:extLst>
              <p:ext uri="{D42A27DB-BD31-4B8C-83A1-F6EECF244321}">
                <p14:modId xmlns:p14="http://schemas.microsoft.com/office/powerpoint/2010/main" val="968149133"/>
              </p:ext>
            </p:extLst>
          </p:nvPr>
        </p:nvGraphicFramePr>
        <p:xfrm>
          <a:off x="393406" y="502920"/>
          <a:ext cx="10791150" cy="5984507"/>
        </p:xfrm>
        <a:graphic>
          <a:graphicData uri="http://schemas.openxmlformats.org/drawingml/2006/table">
            <a:tbl>
              <a:tblPr firstRow="1" bandRow="1">
                <a:tableStyleId>{5C22544A-7EE6-4342-B048-85BDC9FD1C3A}</a:tableStyleId>
              </a:tblPr>
              <a:tblGrid>
                <a:gridCol w="3597050">
                  <a:extLst>
                    <a:ext uri="{9D8B030D-6E8A-4147-A177-3AD203B41FA5}">
                      <a16:colId xmlns:a16="http://schemas.microsoft.com/office/drawing/2014/main" val="3991658786"/>
                    </a:ext>
                  </a:extLst>
                </a:gridCol>
                <a:gridCol w="3597050">
                  <a:extLst>
                    <a:ext uri="{9D8B030D-6E8A-4147-A177-3AD203B41FA5}">
                      <a16:colId xmlns:a16="http://schemas.microsoft.com/office/drawing/2014/main" val="2493557603"/>
                    </a:ext>
                  </a:extLst>
                </a:gridCol>
                <a:gridCol w="3597050">
                  <a:extLst>
                    <a:ext uri="{9D8B030D-6E8A-4147-A177-3AD203B41FA5}">
                      <a16:colId xmlns:a16="http://schemas.microsoft.com/office/drawing/2014/main" val="89482017"/>
                    </a:ext>
                  </a:extLst>
                </a:gridCol>
              </a:tblGrid>
              <a:tr h="515104">
                <a:tc>
                  <a:txBody>
                    <a:bodyPr/>
                    <a:lstStyle/>
                    <a:p>
                      <a:r>
                        <a:rPr lang="cy-GB" sz="1200" u="sng" kern="100" dirty="0">
                          <a:solidFill>
                            <a:schemeClr val="tx1"/>
                          </a:solidFill>
                          <a:effectLst/>
                          <a:latin typeface="+mn-lt"/>
                          <a:ea typeface="Aptos" panose="020B0004020202020204" pitchFamily="34" charset="0"/>
                          <a:cs typeface="Times New Roman" panose="02020603050405020304" pitchFamily="18" charset="0"/>
                        </a:rPr>
                        <a:t>Gwyddoniaeth a Thechnoleg</a:t>
                      </a:r>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latin typeface="+mn-lt"/>
                          <a:ea typeface="Aptos" panose="020B0004020202020204" pitchFamily="34" charset="0"/>
                          <a:cs typeface="Times New Roman" panose="02020603050405020304" pitchFamily="18" charset="0"/>
                        </a:rPr>
                        <a:t>Y Celfyddydau Mynegiannol</a:t>
                      </a:r>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u="sng" kern="100" dirty="0">
                          <a:solidFill>
                            <a:schemeClr val="tx1"/>
                          </a:solidFill>
                          <a:effectLst/>
                          <a:latin typeface="+mn-lt"/>
                          <a:ea typeface="Aptos" panose="020B0004020202020204" pitchFamily="34" charset="0"/>
                          <a:cs typeface="Times New Roman" panose="02020603050405020304" pitchFamily="18" charset="0"/>
                        </a:rPr>
                        <a:t>Y Dyniaethau </a:t>
                      </a:r>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94881407"/>
                  </a:ext>
                </a:extLst>
              </a:tr>
              <a:tr h="5469403">
                <a:tc>
                  <a:txBody>
                    <a:bodyPr/>
                    <a:lstStyle/>
                    <a:p>
                      <a:r>
                        <a:rPr lang="cy-GB" sz="1200" kern="100" dirty="0">
                          <a:solidFill>
                            <a:schemeClr val="tx1"/>
                          </a:solidFill>
                          <a:effectLst/>
                          <a:latin typeface="+mn-lt"/>
                          <a:ea typeface="Aptos" panose="020B0004020202020204" pitchFamily="34" charset="0"/>
                          <a:cs typeface="Times New Roman" panose="02020603050405020304" pitchFamily="18" charset="0"/>
                        </a:rPr>
                        <a:t>Thema: Darllen </a:t>
                      </a:r>
                    </a:p>
                    <a:p>
                      <a:r>
                        <a:rPr lang="cy-GB" sz="1200" kern="100" dirty="0">
                          <a:solidFill>
                            <a:schemeClr val="tx1"/>
                          </a:solidFill>
                          <a:effectLst/>
                          <a:latin typeface="+mn-lt"/>
                          <a:ea typeface="Aptos" panose="020B0004020202020204" pitchFamily="34" charset="0"/>
                          <a:cs typeface="Times New Roman" panose="02020603050405020304" pitchFamily="18" charset="0"/>
                        </a:rPr>
                        <a:t>Ffocws Iaith: Disgrifio ble mae anifail yn byw? </a:t>
                      </a:r>
                    </a:p>
                    <a:p>
                      <a:r>
                        <a:rPr lang="cy-GB" sz="1200" kern="100" dirty="0">
                          <a:solidFill>
                            <a:schemeClr val="tx1"/>
                          </a:solidFill>
                          <a:effectLst/>
                          <a:latin typeface="+mn-lt"/>
                          <a:ea typeface="Aptos" panose="020B0004020202020204" pitchFamily="34" charset="0"/>
                          <a:cs typeface="Times New Roman" panose="02020603050405020304" pitchFamily="18" charset="0"/>
                        </a:rPr>
                        <a:t>Patrwm/Patrymau: mae (anifail) o dan/ ar y... afon/ coeden / clawdd </a:t>
                      </a:r>
                    </a:p>
                    <a:p>
                      <a:r>
                        <a:rPr lang="cy-GB" sz="1200" kern="100" dirty="0">
                          <a:solidFill>
                            <a:schemeClr val="tx1"/>
                          </a:solidFill>
                          <a:effectLst/>
                          <a:latin typeface="+mn-lt"/>
                          <a:ea typeface="Aptos" panose="020B0004020202020204" pitchFamily="34" charset="0"/>
                          <a:cs typeface="Times New Roman" panose="02020603050405020304" pitchFamily="18" charset="0"/>
                        </a:rPr>
                        <a:t>Geirfa:</a:t>
                      </a:r>
                      <a:r>
                        <a:rPr lang="cy-GB" sz="1200" kern="1400" dirty="0">
                          <a:solidFill>
                            <a:schemeClr val="tx1"/>
                          </a:solidFill>
                          <a:effectLst/>
                          <a:latin typeface="+mn-lt"/>
                          <a:ea typeface="Times New Roman" panose="02020603050405020304" pitchFamily="18" charset="0"/>
                          <a:cs typeface="Times New Roman" panose="02020603050405020304" pitchFamily="18" charset="0"/>
                        </a:rPr>
                        <a:t> </a:t>
                      </a:r>
                      <a:r>
                        <a:rPr lang="cy-GB" sz="1200" kern="100" dirty="0">
                          <a:solidFill>
                            <a:schemeClr val="tx1"/>
                          </a:solidFill>
                          <a:effectLst/>
                          <a:latin typeface="+mn-lt"/>
                          <a:ea typeface="Aptos" panose="020B0004020202020204" pitchFamily="34" charset="0"/>
                          <a:cs typeface="Times New Roman" panose="02020603050405020304" pitchFamily="18" charset="0"/>
                        </a:rPr>
                        <a:t>yn y, ar y, o dan y, o flaen y, Yn ymyl y, tu ôl i’r, gyferbyn y, rhwng </a:t>
                      </a:r>
                      <a:r>
                        <a:rPr lang="es-ES" sz="1200" kern="100" dirty="0">
                          <a:solidFill>
                            <a:schemeClr val="tx1"/>
                          </a:solidFill>
                          <a:effectLst/>
                          <a:latin typeface="+mn-lt"/>
                          <a:ea typeface="Aptos" panose="020B0004020202020204" pitchFamily="34" charset="0"/>
                          <a:cs typeface="Times New Roman" panose="02020603050405020304" pitchFamily="18" charset="0"/>
                        </a:rPr>
                        <a:t>y</a:t>
                      </a:r>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kern="100" dirty="0">
                          <a:solidFill>
                            <a:schemeClr val="tx1"/>
                          </a:solidFill>
                          <a:effectLst/>
                          <a:latin typeface="+mn-lt"/>
                          <a:ea typeface="Aptos" panose="020B0004020202020204" pitchFamily="34" charset="0"/>
                          <a:cs typeface="Times New Roman" panose="02020603050405020304" pitchFamily="18" charset="0"/>
                        </a:rPr>
                        <a:t>Bydd y plant yn gwybod yn barod llawer o anifeiliaid er enghraifft cwningen, brân ddu, alarch, cadno, pry copyn, dafad, draenog ac ystlum.</a:t>
                      </a:r>
                    </a:p>
                    <a:p>
                      <a:r>
                        <a:rPr lang="cy-GB" sz="1200" kern="100" dirty="0">
                          <a:solidFill>
                            <a:schemeClr val="tx1"/>
                          </a:solidFill>
                          <a:effectLst/>
                          <a:latin typeface="+mn-lt"/>
                          <a:ea typeface="Aptos" panose="020B0004020202020204" pitchFamily="34" charset="0"/>
                          <a:cs typeface="Times New Roman" panose="02020603050405020304" pitchFamily="18" charset="0"/>
                        </a:rPr>
                        <a:t>Bydd y plant yn gwybod yn barod llawer o gynefinoedd er enghraifft, afon, coden, clawdd a gwair. </a:t>
                      </a:r>
                    </a:p>
                    <a:p>
                      <a:r>
                        <a:rPr lang="cy-GB" sz="1200" kern="100" dirty="0">
                          <a:solidFill>
                            <a:schemeClr val="tx1"/>
                          </a:solidFill>
                          <a:effectLst/>
                          <a:latin typeface="+mn-lt"/>
                          <a:ea typeface="Aptos" panose="020B0004020202020204" pitchFamily="34" charset="0"/>
                          <a:cs typeface="Times New Roman" panose="02020603050405020304" pitchFamily="18" charset="0"/>
                        </a:rPr>
                        <a:t>Gweithgareddau:</a:t>
                      </a:r>
                    </a:p>
                    <a:p>
                      <a:r>
                        <a:rPr lang="cy-GB" sz="1200" kern="100" dirty="0">
                          <a:solidFill>
                            <a:schemeClr val="tx1"/>
                          </a:solidFill>
                          <a:effectLst/>
                          <a:latin typeface="+mn-lt"/>
                          <a:ea typeface="Aptos" panose="020B0004020202020204" pitchFamily="34" charset="0"/>
                          <a:cs typeface="Times New Roman" panose="02020603050405020304" pitchFamily="18" charset="0"/>
                        </a:rPr>
                        <a:t>Byddwn ni’n mynd am dro gyda’r plant i’r ‘Warren’. </a:t>
                      </a:r>
                    </a:p>
                    <a:p>
                      <a:r>
                        <a:rPr lang="cy-GB" sz="1200" kern="100" dirty="0">
                          <a:solidFill>
                            <a:schemeClr val="tx1"/>
                          </a:solidFill>
                          <a:effectLst/>
                          <a:latin typeface="+mn-lt"/>
                          <a:ea typeface="Aptos" panose="020B0004020202020204" pitchFamily="34" charset="0"/>
                          <a:cs typeface="Times New Roman" panose="02020603050405020304" pitchFamily="18" charset="0"/>
                        </a:rPr>
                        <a:t>Trafoda pa anifeiliaid maen nhw'n gallu eu gweld neu eu gweld yma o'r blaen. Gofynna’ plant ble mae anifail yn byw? Meddyliwch ble mae'r anifeiliaid er enghraifft, mae'r hwyaden ar ben yr afon.  Cofia  ddefnyddio'r iaith leoliad. Bydd y plant wedyn yn darllen paragraff am yr anifeiliaid ac ateb y cwestiynau. </a:t>
                      </a:r>
                      <a:r>
                        <a:rPr lang="cy-GB" sz="1200" b="0" i="0" kern="1200" dirty="0">
                          <a:solidFill>
                            <a:schemeClr val="dk1"/>
                          </a:solidFill>
                          <a:effectLst/>
                          <a:latin typeface="+mn-lt"/>
                          <a:ea typeface="+mn-ea"/>
                          <a:cs typeface="+mn-cs"/>
                        </a:rPr>
                        <a:t>Gallai’r plant wneud gweithgaredd llenwi'r bylchau. Er enghraifft, Mae'r ystlum yn byw yn ________ (</a:t>
                      </a:r>
                      <a:r>
                        <a:rPr lang="cy-GB" sz="1200" b="0" i="0" kern="1200" dirty="0" err="1">
                          <a:solidFill>
                            <a:schemeClr val="dk1"/>
                          </a:solidFill>
                          <a:effectLst/>
                          <a:latin typeface="+mn-lt"/>
                          <a:ea typeface="+mn-ea"/>
                          <a:cs typeface="+mn-cs"/>
                        </a:rPr>
                        <a:t>tree</a:t>
                      </a:r>
                      <a:r>
                        <a:rPr lang="cy-GB" sz="1200" b="0" i="0" kern="1200" dirty="0">
                          <a:solidFill>
                            <a:schemeClr val="dk1"/>
                          </a:solidFill>
                          <a:effectLst/>
                          <a:latin typeface="+mn-lt"/>
                          <a:ea typeface="+mn-ea"/>
                          <a:cs typeface="+mn-cs"/>
                        </a:rPr>
                        <a:t>). </a:t>
                      </a:r>
                    </a:p>
                    <a:p>
                      <a:r>
                        <a:rPr lang="cy-GB" sz="1200" b="0" i="0" kern="1200" dirty="0">
                          <a:solidFill>
                            <a:schemeClr val="dk1"/>
                          </a:solidFill>
                          <a:effectLst/>
                          <a:latin typeface="+mn-lt"/>
                          <a:ea typeface="+mn-ea"/>
                          <a:cs typeface="+mn-cs"/>
                        </a:rPr>
                        <a:t>Neu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kern="1200" dirty="0">
                          <a:solidFill>
                            <a:schemeClr val="dk1"/>
                          </a:solidFill>
                          <a:effectLst/>
                          <a:latin typeface="+mn-lt"/>
                          <a:ea typeface="+mn-ea"/>
                          <a:cs typeface="+mn-cs"/>
                        </a:rPr>
                        <a:t>Mae'r ystlum yn byw yn ________ ( coeden / afon).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kern="1200" dirty="0">
                          <a:solidFill>
                            <a:schemeClr val="dk1"/>
                          </a:solidFill>
                          <a:effectLst/>
                          <a:latin typeface="+mn-lt"/>
                          <a:ea typeface="+mn-ea"/>
                          <a:cs typeface="+mn-cs"/>
                        </a:rPr>
                        <a:t>Neu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b="0" i="0" kern="1200" dirty="0">
                          <a:solidFill>
                            <a:schemeClr val="dk1"/>
                          </a:solidFill>
                          <a:effectLst/>
                          <a:latin typeface="+mn-lt"/>
                          <a:ea typeface="+mn-ea"/>
                          <a:cs typeface="+mn-cs"/>
                        </a:rPr>
                        <a:t>Mae'r ystlum yn byw yn ________ . </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200" b="0" i="0" kern="1200" dirty="0">
                        <a:solidFill>
                          <a:schemeClr val="dk1"/>
                        </a:solidFill>
                        <a:effectLst/>
                        <a:latin typeface="+mn-lt"/>
                        <a:ea typeface="+mn-ea"/>
                        <a:cs typeface="+mn-cs"/>
                      </a:endParaRPr>
                    </a:p>
                    <a:p>
                      <a:endParaRPr lang="cy-GB" sz="1200" kern="100" dirty="0">
                        <a:solidFill>
                          <a:schemeClr val="tx1"/>
                        </a:solidFill>
                        <a:effectLst/>
                        <a:latin typeface="+mn-lt"/>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solidFill>
                            <a:schemeClr val="tx1"/>
                          </a:solidFill>
                          <a:effectLst/>
                          <a:latin typeface="+mn-lt"/>
                          <a:ea typeface="Aptos" panose="020B0004020202020204" pitchFamily="34" charset="0"/>
                          <a:cs typeface="Times New Roman" panose="02020603050405020304" pitchFamily="18" charset="0"/>
                        </a:rPr>
                        <a:t>Thema: Siarad </a:t>
                      </a:r>
                    </a:p>
                    <a:p>
                      <a:r>
                        <a:rPr lang="cy-GB" sz="1200" kern="100" dirty="0">
                          <a:solidFill>
                            <a:schemeClr val="tx1"/>
                          </a:solidFill>
                          <a:effectLst/>
                          <a:latin typeface="+mn-lt"/>
                          <a:ea typeface="Aptos" panose="020B0004020202020204" pitchFamily="34" charset="0"/>
                          <a:cs typeface="Times New Roman" panose="02020603050405020304" pitchFamily="18" charset="0"/>
                        </a:rPr>
                        <a:t>Ffocws Iaith: Mynegi barn  Beth wyt ti’n feddwl? </a:t>
                      </a:r>
                    </a:p>
                    <a:p>
                      <a:r>
                        <a:rPr lang="cy-GB" sz="1200" kern="100" dirty="0">
                          <a:solidFill>
                            <a:schemeClr val="tx1"/>
                          </a:solidFill>
                          <a:effectLst/>
                          <a:latin typeface="+mn-lt"/>
                          <a:ea typeface="Aptos" panose="020B0004020202020204" pitchFamily="34" charset="0"/>
                          <a:cs typeface="Times New Roman" panose="02020603050405020304" pitchFamily="18" charset="0"/>
                        </a:rPr>
                        <a:t>Patrwm/Patrymau: Beth rwyt ti’n feddwl o’r gwaith celf ?</a:t>
                      </a:r>
                    </a:p>
                    <a:p>
                      <a:r>
                        <a:rPr lang="cy-GB" sz="1200" kern="100" dirty="0">
                          <a:solidFill>
                            <a:schemeClr val="tx1"/>
                          </a:solidFill>
                          <a:effectLst/>
                          <a:latin typeface="+mn-lt"/>
                          <a:ea typeface="Aptos" panose="020B0004020202020204" pitchFamily="34" charset="0"/>
                          <a:cs typeface="Times New Roman" panose="02020603050405020304" pitchFamily="18" charset="0"/>
                        </a:rPr>
                        <a:t>Rydw ‘n meddwl bod y gwaith celf yn .... achos</a:t>
                      </a:r>
                    </a:p>
                    <a:p>
                      <a:r>
                        <a:rPr lang="cy-GB" sz="1200" kern="100" dirty="0">
                          <a:solidFill>
                            <a:schemeClr val="tx1"/>
                          </a:solidFill>
                          <a:effectLst/>
                          <a:latin typeface="+mn-lt"/>
                          <a:ea typeface="Aptos" panose="020B0004020202020204" pitchFamily="34" charset="0"/>
                          <a:cs typeface="Times New Roman" panose="02020603050405020304" pitchFamily="18" charset="0"/>
                        </a:rPr>
                        <a:t>Dydw i ddim yn meddwl bod y gwaith celf  yn... achos...</a:t>
                      </a:r>
                    </a:p>
                    <a:p>
                      <a:r>
                        <a:rPr lang="cy-GB" sz="1200" kern="100" dirty="0">
                          <a:solidFill>
                            <a:schemeClr val="tx1"/>
                          </a:solidFill>
                          <a:effectLst/>
                          <a:latin typeface="+mn-lt"/>
                          <a:ea typeface="Aptos" panose="020B0004020202020204" pitchFamily="34" charset="0"/>
                          <a:cs typeface="Times New Roman" panose="02020603050405020304" pitchFamily="18" charset="0"/>
                        </a:rPr>
                        <a:t>Rydw i’n cytuno achos....</a:t>
                      </a:r>
                    </a:p>
                    <a:p>
                      <a:r>
                        <a:rPr lang="cy-GB" sz="1200" kern="100" dirty="0">
                          <a:solidFill>
                            <a:schemeClr val="tx1"/>
                          </a:solidFill>
                          <a:effectLst/>
                          <a:latin typeface="+mn-lt"/>
                          <a:ea typeface="Aptos" panose="020B0004020202020204" pitchFamily="34" charset="0"/>
                          <a:cs typeface="Times New Roman" panose="02020603050405020304" pitchFamily="18" charset="0"/>
                        </a:rPr>
                        <a:t>Rydw i’n anghytuno  achos ....</a:t>
                      </a:r>
                    </a:p>
                    <a:p>
                      <a:r>
                        <a:rPr lang="cy-GB" sz="1200" kern="100" dirty="0">
                          <a:solidFill>
                            <a:schemeClr val="tx1"/>
                          </a:solidFill>
                          <a:effectLst/>
                          <a:latin typeface="+mn-lt"/>
                          <a:ea typeface="Aptos" panose="020B0004020202020204" pitchFamily="34" charset="0"/>
                          <a:cs typeface="Times New Roman" panose="02020603050405020304" pitchFamily="18" charset="0"/>
                        </a:rPr>
                        <a:t>Ymestyn - </a:t>
                      </a:r>
                      <a:r>
                        <a:rPr lang="it-IT" sz="1200" b="0" i="0" kern="1200" dirty="0">
                          <a:solidFill>
                            <a:schemeClr val="dk1"/>
                          </a:solidFill>
                          <a:effectLst/>
                          <a:latin typeface="+mn-lt"/>
                          <a:ea typeface="+mn-ea"/>
                          <a:cs typeface="+mn-cs"/>
                        </a:rPr>
                        <a:t>mae'n gwneud i fi deimlo.....</a:t>
                      </a:r>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kern="100" dirty="0">
                          <a:solidFill>
                            <a:schemeClr val="tx1"/>
                          </a:solidFill>
                          <a:effectLst/>
                          <a:latin typeface="+mn-lt"/>
                          <a:ea typeface="Aptos" panose="020B0004020202020204" pitchFamily="34" charset="0"/>
                          <a:cs typeface="Times New Roman" panose="02020603050405020304" pitchFamily="18" charset="0"/>
                        </a:rPr>
                        <a:t>Geirfa: cytuno, anghytuno lliwgar, pert, diddorol, diflas, ofnadwy  </a:t>
                      </a:r>
                    </a:p>
                    <a:p>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kern="100" dirty="0">
                          <a:solidFill>
                            <a:schemeClr val="tx1"/>
                          </a:solidFill>
                          <a:effectLst/>
                          <a:latin typeface="+mn-lt"/>
                          <a:ea typeface="Aptos" panose="020B0004020202020204" pitchFamily="34" charset="0"/>
                          <a:cs typeface="Times New Roman" panose="02020603050405020304" pitchFamily="18" charset="0"/>
                        </a:rPr>
                        <a:t>Gweithgareddau: </a:t>
                      </a:r>
                    </a:p>
                    <a:p>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b="0" i="0" kern="1200" dirty="0">
                          <a:solidFill>
                            <a:schemeClr val="dk1"/>
                          </a:solidFill>
                          <a:effectLst/>
                          <a:latin typeface="+mn-lt"/>
                          <a:ea typeface="+mn-ea"/>
                          <a:cs typeface="+mn-cs"/>
                        </a:rPr>
                        <a:t>Mae'r plant yn ymweld â chastell Y Gelli ac yn archwilio'r oriel gelf. Mae'r plant yn edrych ar yr holl waith celf ac yn dewis un darn maen nhw'n hoffi ac un darn dydyn nhw ddim yn hoffi. Mae'r plant yn gofyn cwestiynau i'w ffrind am beth maen nhw'n hoffi a pham. Wedyn , defnyddio’r patrwm negyddol hefyd. </a:t>
                      </a:r>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200" kern="100" dirty="0">
                          <a:solidFill>
                            <a:schemeClr val="tx1"/>
                          </a:solidFill>
                          <a:effectLst/>
                          <a:latin typeface="+mn-lt"/>
                          <a:ea typeface="Aptos" panose="020B0004020202020204" pitchFamily="34" charset="0"/>
                          <a:cs typeface="Times New Roman" panose="02020603050405020304" pitchFamily="18" charset="0"/>
                        </a:rPr>
                        <a:t>Thema: Siarad </a:t>
                      </a:r>
                    </a:p>
                    <a:p>
                      <a:r>
                        <a:rPr lang="cy-GB" sz="1200" kern="100" dirty="0">
                          <a:solidFill>
                            <a:schemeClr val="tx1"/>
                          </a:solidFill>
                          <a:effectLst/>
                          <a:latin typeface="+mn-lt"/>
                          <a:ea typeface="Aptos" panose="020B0004020202020204" pitchFamily="34" charset="0"/>
                          <a:cs typeface="Times New Roman" panose="02020603050405020304" pitchFamily="18" charset="0"/>
                        </a:rPr>
                        <a:t>Ffocws Iaith:  Y radd eithaf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00" dirty="0">
                          <a:solidFill>
                            <a:schemeClr val="tx1"/>
                          </a:solidFill>
                          <a:effectLst/>
                          <a:latin typeface="+mn-lt"/>
                          <a:ea typeface="Aptos" panose="020B0004020202020204" pitchFamily="34" charset="0"/>
                          <a:cs typeface="Times New Roman" panose="02020603050405020304" pitchFamily="18" charset="0"/>
                        </a:rPr>
                        <a:t>Patrwm/Patrymau:  </a:t>
                      </a:r>
                      <a:r>
                        <a:rPr lang="cy-GB" sz="1200" dirty="0">
                          <a:latin typeface="+mn-lt"/>
                        </a:rPr>
                        <a:t>Pa un ydy’r .....? </a:t>
                      </a:r>
                    </a:p>
                    <a:p>
                      <a:r>
                        <a:rPr lang="cy-GB" sz="1200" kern="100" dirty="0">
                          <a:solidFill>
                            <a:schemeClr val="tx1"/>
                          </a:solidFill>
                          <a:effectLst/>
                          <a:latin typeface="+mn-lt"/>
                          <a:ea typeface="Aptos" panose="020B0004020202020204" pitchFamily="34" charset="0"/>
                          <a:cs typeface="Times New Roman" panose="02020603050405020304" pitchFamily="18" charset="0"/>
                        </a:rPr>
                        <a:t>.... ydy’r .....</a:t>
                      </a:r>
                    </a:p>
                    <a:p>
                      <a:r>
                        <a:rPr lang="cy-GB" sz="1200" dirty="0">
                          <a:solidFill>
                            <a:schemeClr val="tx1"/>
                          </a:solidFill>
                          <a:latin typeface="+mn-lt"/>
                        </a:rPr>
                        <a:t>Mae .....yn gwlypach na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00" dirty="0">
                          <a:solidFill>
                            <a:schemeClr val="tx1"/>
                          </a:solidFill>
                          <a:effectLst/>
                          <a:latin typeface="+mn-lt"/>
                          <a:ea typeface="Aptos" panose="020B0004020202020204" pitchFamily="34" charset="0"/>
                          <a:cs typeface="Times New Roman" panose="02020603050405020304" pitchFamily="18" charset="0"/>
                        </a:rPr>
                        <a:t>Geirfa: </a:t>
                      </a:r>
                      <a:r>
                        <a:rPr lang="cy-GB" sz="1200" dirty="0">
                          <a:solidFill>
                            <a:schemeClr val="tx1"/>
                          </a:solidFill>
                          <a:latin typeface="+mn-lt"/>
                        </a:rPr>
                        <a:t>byrraf, oeraf, poethaf, agosaf, pellaf, gwlypaf a sychaf.</a:t>
                      </a:r>
                    </a:p>
                    <a:p>
                      <a:r>
                        <a:rPr lang="cy-GB" sz="1200" dirty="0">
                          <a:solidFill>
                            <a:schemeClr val="tx1"/>
                          </a:solidFill>
                          <a:latin typeface="+mn-lt"/>
                        </a:rPr>
                        <a:t>Yr wyddfa, Pen y Fan, Cribyn, </a:t>
                      </a:r>
                      <a:r>
                        <a:rPr lang="cy-GB" sz="1200" dirty="0" err="1">
                          <a:solidFill>
                            <a:schemeClr val="tx1"/>
                          </a:solidFill>
                          <a:latin typeface="+mn-lt"/>
                        </a:rPr>
                        <a:t>Twmpa</a:t>
                      </a:r>
                      <a:r>
                        <a:rPr lang="cy-GB" sz="1200" dirty="0">
                          <a:solidFill>
                            <a:schemeClr val="tx1"/>
                          </a:solidFill>
                          <a:latin typeface="+mn-lt"/>
                        </a:rPr>
                        <a:t>, </a:t>
                      </a:r>
                      <a:r>
                        <a:rPr lang="cy-GB" sz="1200" dirty="0" err="1">
                          <a:solidFill>
                            <a:schemeClr val="tx1"/>
                          </a:solidFill>
                          <a:latin typeface="+mn-lt"/>
                        </a:rPr>
                        <a:t>Penybegwn</a:t>
                      </a:r>
                      <a:r>
                        <a:rPr lang="cy-GB" sz="1200" dirty="0">
                          <a:solidFill>
                            <a:schemeClr val="tx1"/>
                          </a:solidFill>
                          <a:latin typeface="+mn-lt"/>
                        </a:rPr>
                        <a:t>, Waun Fach, Twyn Llech a</a:t>
                      </a:r>
                    </a:p>
                    <a:p>
                      <a:r>
                        <a:rPr lang="cy-GB" sz="1200" dirty="0">
                          <a:solidFill>
                            <a:schemeClr val="tx1"/>
                          </a:solidFill>
                          <a:latin typeface="+mn-lt"/>
                        </a:rPr>
                        <a:t>Mynydd Troed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00" dirty="0">
                          <a:solidFill>
                            <a:schemeClr val="tx1"/>
                          </a:solidFill>
                          <a:effectLst/>
                          <a:latin typeface="+mn-lt"/>
                          <a:ea typeface="Aptos" panose="020B0004020202020204" pitchFamily="34" charset="0"/>
                          <a:cs typeface="Times New Roman" panose="02020603050405020304" pitchFamily="18" charset="0"/>
                        </a:rPr>
                        <a:t>Gweithgareddau:</a:t>
                      </a:r>
                    </a:p>
                    <a:p>
                      <a:r>
                        <a:rPr lang="cy-GB" sz="1200" b="0" i="0" kern="1200" dirty="0">
                          <a:solidFill>
                            <a:schemeClr val="dk1"/>
                          </a:solidFill>
                          <a:effectLst/>
                          <a:latin typeface="+mn-lt"/>
                          <a:ea typeface="+mn-ea"/>
                          <a:cs typeface="+mn-cs"/>
                        </a:rPr>
                        <a:t>Edrych ar y cardiau a thrafod unrhyw ’r plant ddim yn  gwybod.</a:t>
                      </a:r>
                      <a:r>
                        <a:rPr lang="cy-GB" sz="1200" kern="100" dirty="0">
                          <a:solidFill>
                            <a:schemeClr val="tx1"/>
                          </a:solidFill>
                          <a:effectLst/>
                          <a:latin typeface="+mn-lt"/>
                          <a:ea typeface="Aptos" panose="020B0004020202020204" pitchFamily="34" charset="0"/>
                          <a:cs typeface="Times New Roman" panose="02020603050405020304" pitchFamily="18" charset="0"/>
                        </a:rPr>
                        <a:t> Ma</a:t>
                      </a:r>
                      <a:r>
                        <a:rPr lang="cy-GB" sz="1200" b="0" i="0" kern="1200" dirty="0">
                          <a:solidFill>
                            <a:schemeClr val="dk1"/>
                          </a:solidFill>
                          <a:effectLst/>
                          <a:latin typeface="+mn-lt"/>
                          <a:ea typeface="+mn-ea"/>
                          <a:cs typeface="+mn-cs"/>
                        </a:rPr>
                        <a:t>e pob plentyn yn dewis cerdyn. Mae’r athro yn gofyn y cwestiwn pa fynydd ydy'r talaf?</a:t>
                      </a:r>
                    </a:p>
                    <a:p>
                      <a:r>
                        <a:rPr lang="cy-GB" sz="1200" b="0" i="0" kern="1200" dirty="0">
                          <a:solidFill>
                            <a:schemeClr val="dk1"/>
                          </a:solidFill>
                          <a:effectLst/>
                          <a:latin typeface="+mn-lt"/>
                          <a:ea typeface="+mn-ea"/>
                          <a:cs typeface="+mn-cs"/>
                        </a:rPr>
                        <a:t>Mae'r plant yn edrych ar eu cerdyn ac yn dweud pa fynydd ydy'r talaf?</a:t>
                      </a:r>
                    </a:p>
                    <a:p>
                      <a:r>
                        <a:rPr lang="cy-GB" sz="1200" b="0" i="0" kern="1200" dirty="0">
                          <a:solidFill>
                            <a:schemeClr val="dk1"/>
                          </a:solidFill>
                          <a:effectLst/>
                          <a:latin typeface="+mn-lt"/>
                          <a:ea typeface="+mn-ea"/>
                          <a:cs typeface="+mn-cs"/>
                        </a:rPr>
                        <a:t>Mae plant ateb y cwestiwn yn defnyddio'r patrwm iaith  ....ydy’r  talaf/ dalaf. Gofynnwch gwestiwn arall i’r plant am y mynyddoedd.</a:t>
                      </a:r>
                    </a:p>
                    <a:p>
                      <a:r>
                        <a:rPr lang="cy-GB" sz="1200" b="0" i="0" kern="1200" dirty="0">
                          <a:solidFill>
                            <a:schemeClr val="dk1"/>
                          </a:solidFill>
                          <a:effectLst/>
                          <a:latin typeface="+mn-lt"/>
                          <a:ea typeface="+mn-ea"/>
                          <a:cs typeface="+mn-cs"/>
                        </a:rPr>
                        <a:t>Yn ystod y wers nesaf  ymestyn eu brawddeg. Mae’r plant ateb y cwestiwn a dweud ‘Mae.... yn talaf/dalaf na.....’ </a:t>
                      </a:r>
                      <a:endParaRPr lang="cy-GB" sz="1200" kern="100" dirty="0">
                        <a:solidFill>
                          <a:schemeClr val="tx1"/>
                        </a:solidFill>
                        <a:effectLst/>
                        <a:latin typeface="+mn-lt"/>
                        <a:ea typeface="Aptos" panose="020B0004020202020204" pitchFamily="34" charset="0"/>
                        <a:cs typeface="Times New Roman" panose="02020603050405020304" pitchFamily="18" charset="0"/>
                      </a:endParaRPr>
                    </a:p>
                    <a:p>
                      <a:r>
                        <a:rPr lang="cy-GB" sz="1200" kern="100" dirty="0">
                          <a:solidFill>
                            <a:schemeClr val="tx1"/>
                          </a:solidFill>
                          <a:effectLst/>
                          <a:latin typeface="+mn-lt"/>
                          <a:ea typeface="Aptos" panose="020B0004020202020204" pitchFamily="34" charset="0"/>
                          <a:cs typeface="Times New Roman" panose="02020603050405020304" pitchFamily="18" charset="0"/>
                        </a:rPr>
                        <a:t> </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039086374"/>
                  </a:ext>
                </a:extLst>
              </a:tr>
            </a:tbl>
          </a:graphicData>
        </a:graphic>
      </p:graphicFrame>
    </p:spTree>
    <p:extLst>
      <p:ext uri="{BB962C8B-B14F-4D97-AF65-F5344CB8AC3E}">
        <p14:creationId xmlns:p14="http://schemas.microsoft.com/office/powerpoint/2010/main" val="1109836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34CCC7-0AFF-2A1B-DA48-44750512B549}"/>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u="sng" kern="1200">
                <a:solidFill>
                  <a:srgbClr val="FFFFFF"/>
                </a:solidFill>
                <a:latin typeface="+mj-lt"/>
                <a:ea typeface="+mj-ea"/>
                <a:cs typeface="+mj-cs"/>
              </a:rPr>
              <a:t>Y Dyniaethau </a:t>
            </a:r>
          </a:p>
        </p:txBody>
      </p:sp>
      <p:sp>
        <p:nvSpPr>
          <p:cNvPr id="17" name="TextBox 16">
            <a:extLst>
              <a:ext uri="{FF2B5EF4-FFF2-40B4-BE49-F238E27FC236}">
                <a16:creationId xmlns:a16="http://schemas.microsoft.com/office/drawing/2014/main" id="{F334FB03-625F-EC3A-CC3A-1D3304A7C578}"/>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highlight>
                <a:srgbClr val="FFFF00"/>
              </a:highlight>
            </a:endParaRPr>
          </a:p>
        </p:txBody>
      </p:sp>
      <p:sp>
        <p:nvSpPr>
          <p:cNvPr id="6" name="TextBox 5">
            <a:extLst>
              <a:ext uri="{FF2B5EF4-FFF2-40B4-BE49-F238E27FC236}">
                <a16:creationId xmlns:a16="http://schemas.microsoft.com/office/drawing/2014/main" id="{8930D05C-B1E0-2C1F-8B7C-AB0E66BBBA4B}"/>
              </a:ext>
            </a:extLst>
          </p:cNvPr>
          <p:cNvSpPr txBox="1"/>
          <p:nvPr/>
        </p:nvSpPr>
        <p:spPr>
          <a:xfrm>
            <a:off x="5956860" y="2049462"/>
            <a:ext cx="5416887" cy="1754326"/>
          </a:xfrm>
          <a:prstGeom prst="rect">
            <a:avLst/>
          </a:prstGeom>
          <a:noFill/>
        </p:spPr>
        <p:txBody>
          <a:bodyPr wrap="square">
            <a:spAutoFit/>
          </a:bodyPr>
          <a:lstStyle/>
          <a:p>
            <a:r>
              <a:rPr lang="cy-GB" b="0" i="0" dirty="0">
                <a:solidFill>
                  <a:srgbClr val="3C4043"/>
                </a:solidFill>
                <a:effectLst/>
              </a:rPr>
              <a:t>Penderfynais wneud gêm ‘</a:t>
            </a:r>
            <a:r>
              <a:rPr lang="cy-GB" dirty="0">
                <a:solidFill>
                  <a:srgbClr val="3C4043"/>
                </a:solidFill>
              </a:rPr>
              <a:t>T</a:t>
            </a:r>
            <a:r>
              <a:rPr lang="cy-GB" b="0" i="0" dirty="0">
                <a:solidFill>
                  <a:srgbClr val="3C4043"/>
                </a:solidFill>
                <a:effectLst/>
              </a:rPr>
              <a:t>op </a:t>
            </a:r>
            <a:r>
              <a:rPr lang="cy-GB" dirty="0" err="1">
                <a:solidFill>
                  <a:srgbClr val="3C4043"/>
                </a:solidFill>
              </a:rPr>
              <a:t>T</a:t>
            </a:r>
            <a:r>
              <a:rPr lang="cy-GB" b="0" i="0" dirty="0" err="1">
                <a:solidFill>
                  <a:srgbClr val="3C4043"/>
                </a:solidFill>
                <a:effectLst/>
              </a:rPr>
              <a:t>rumps</a:t>
            </a:r>
            <a:r>
              <a:rPr lang="cy-GB" b="0" i="0" dirty="0">
                <a:solidFill>
                  <a:srgbClr val="3C4043"/>
                </a:solidFill>
                <a:effectLst/>
              </a:rPr>
              <a:t>’ ar gyfer cymharu achos mae’r plant yn mwynhau chwarae'r gêm. </a:t>
            </a:r>
            <a:r>
              <a:rPr lang="cy-GB" dirty="0">
                <a:solidFill>
                  <a:srgbClr val="3C4043"/>
                </a:solidFill>
              </a:rPr>
              <a:t>R</a:t>
            </a:r>
            <a:r>
              <a:rPr lang="cy-GB" b="0" i="0" dirty="0">
                <a:solidFill>
                  <a:srgbClr val="3C4043"/>
                </a:solidFill>
                <a:effectLst/>
              </a:rPr>
              <a:t>ydyn ni’n ffodus iawn i gael llawer o </a:t>
            </a:r>
            <a:r>
              <a:rPr lang="cy-GB" dirty="0">
                <a:solidFill>
                  <a:srgbClr val="3C4043"/>
                </a:solidFill>
              </a:rPr>
              <a:t>f</a:t>
            </a:r>
            <a:r>
              <a:rPr lang="cy-GB" b="0" i="0" dirty="0">
                <a:solidFill>
                  <a:srgbClr val="3C4043"/>
                </a:solidFill>
                <a:effectLst/>
              </a:rPr>
              <a:t>ynyddoedd a bryniau o </a:t>
            </a:r>
            <a:r>
              <a:rPr lang="cy-GB" dirty="0">
                <a:solidFill>
                  <a:srgbClr val="3C4043"/>
                </a:solidFill>
              </a:rPr>
              <a:t>g</a:t>
            </a:r>
            <a:r>
              <a:rPr lang="cy-GB" b="0" i="0" dirty="0">
                <a:solidFill>
                  <a:srgbClr val="3C4043"/>
                </a:solidFill>
                <a:effectLst/>
              </a:rPr>
              <a:t>wmpas Y Gelli Gandryll. </a:t>
            </a:r>
          </a:p>
          <a:p>
            <a:r>
              <a:rPr lang="cy-GB" b="0" i="0" dirty="0">
                <a:solidFill>
                  <a:srgbClr val="3C4043"/>
                </a:solidFill>
                <a:effectLst/>
              </a:rPr>
              <a:t>Rydw i'n meddwl ei bod yn bwysig i blant wybod am yr ardal hardd y rydyn ni ffodus i'w gweld bob dydd.</a:t>
            </a:r>
            <a:endParaRPr lang="cy-GB" dirty="0"/>
          </a:p>
        </p:txBody>
      </p:sp>
    </p:spTree>
    <p:extLst>
      <p:ext uri="{BB962C8B-B14F-4D97-AF65-F5344CB8AC3E}">
        <p14:creationId xmlns:p14="http://schemas.microsoft.com/office/powerpoint/2010/main" val="3746200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graphicFrame>
            <p:nvGraphicFramePr>
              <p:cNvPr id="4" name="Table 3">
                <a:extLst>
                  <a:ext uri="{FF2B5EF4-FFF2-40B4-BE49-F238E27FC236}">
                    <a16:creationId xmlns:a16="http://schemas.microsoft.com/office/drawing/2014/main" id="{78E68E9D-C768-7937-F92B-0086EBB9D0F5}"/>
                  </a:ext>
                </a:extLst>
              </p:cNvPr>
              <p:cNvGraphicFramePr>
                <a:graphicFrameLocks/>
              </p:cNvGraphicFramePr>
              <p:nvPr>
                <p:extLst>
                  <p:ext uri="{D42A27DB-BD31-4B8C-83A1-F6EECF244321}">
                    <p14:modId xmlns:p14="http://schemas.microsoft.com/office/powerpoint/2010/main" val="3721728100"/>
                  </p:ext>
                </p:extLst>
              </p:nvPr>
            </p:nvGraphicFramePr>
            <p:xfrm>
              <a:off x="893134" y="283608"/>
              <a:ext cx="10150510" cy="6338740"/>
            </p:xfrm>
            <a:graphic>
              <a:graphicData uri="http://schemas.openxmlformats.org/drawingml/2006/table">
                <a:tbl>
                  <a:tblPr firstRow="1" bandRow="1">
                    <a:tableStyleId>{5C22544A-7EE6-4342-B048-85BDC9FD1C3A}</a:tableStyleId>
                  </a:tblPr>
                  <a:tblGrid>
                    <a:gridCol w="2633863">
                      <a:extLst>
                        <a:ext uri="{9D8B030D-6E8A-4147-A177-3AD203B41FA5}">
                          <a16:colId xmlns:a16="http://schemas.microsoft.com/office/drawing/2014/main" val="1127838629"/>
                        </a:ext>
                      </a:extLst>
                    </a:gridCol>
                    <a:gridCol w="2380643">
                      <a:extLst>
                        <a:ext uri="{9D8B030D-6E8A-4147-A177-3AD203B41FA5}">
                          <a16:colId xmlns:a16="http://schemas.microsoft.com/office/drawing/2014/main" val="3931602898"/>
                        </a:ext>
                      </a:extLst>
                    </a:gridCol>
                    <a:gridCol w="2568002">
                      <a:extLst>
                        <a:ext uri="{9D8B030D-6E8A-4147-A177-3AD203B41FA5}">
                          <a16:colId xmlns:a16="http://schemas.microsoft.com/office/drawing/2014/main" val="2201421534"/>
                        </a:ext>
                      </a:extLst>
                    </a:gridCol>
                    <a:gridCol w="2568002">
                      <a:extLst>
                        <a:ext uri="{9D8B030D-6E8A-4147-A177-3AD203B41FA5}">
                          <a16:colId xmlns:a16="http://schemas.microsoft.com/office/drawing/2014/main" val="525896355"/>
                        </a:ext>
                      </a:extLst>
                    </a:gridCol>
                  </a:tblGrid>
                  <a:tr h="3321220">
                    <a:tc>
                      <a:txBody>
                        <a:bodyPr/>
                        <a:lstStyle/>
                        <a:p>
                          <a:pPr algn="ctr"/>
                          <a:r>
                            <a:rPr lang="cy-GB" sz="1600" b="1" u="sng" dirty="0">
                              <a:solidFill>
                                <a:schemeClr val="tx1"/>
                              </a:solidFill>
                              <a:latin typeface="+mn-lt"/>
                            </a:rPr>
                            <a:t>Pen y Fan </a:t>
                          </a: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r>
                            <a:rPr lang="cy-GB" sz="1600" b="1" dirty="0">
                              <a:solidFill>
                                <a:schemeClr val="tx1"/>
                              </a:solidFill>
                              <a:latin typeface="+mn-lt"/>
                            </a:rPr>
                            <a:t>Uchder : 886metr</a:t>
                          </a:r>
                        </a:p>
                        <a:p>
                          <a:r>
                            <a:rPr lang="cy-GB" sz="1600" b="1" dirty="0">
                              <a:solidFill>
                                <a:schemeClr val="tx1"/>
                              </a:solidFill>
                              <a:latin typeface="+mn-lt"/>
                            </a:rPr>
                            <a:t>Tymheredd: -2</a:t>
                          </a:r>
                          <a14:m>
                            <m:oMath xmlns:m="http://schemas.openxmlformats.org/officeDocument/2006/math">
                              <m:r>
                                <a:rPr lang="cy-GB" sz="1600" b="1" i="1" smtClean="0">
                                  <a:solidFill>
                                    <a:schemeClr val="tx1"/>
                                  </a:solidFill>
                                  <a:latin typeface="Cambria Math" panose="02040503050406030204" pitchFamily="18" charset="0"/>
                                  <a:ea typeface="Cambria Math" panose="02040503050406030204" pitchFamily="18" charset="0"/>
                                </a:rPr>
                                <m:t>°</m:t>
                              </m:r>
                              <m:r>
                                <a:rPr lang="en-GB" sz="1600" b="1" i="1" smtClean="0">
                                  <a:solidFill>
                                    <a:schemeClr val="tx1"/>
                                  </a:solidFill>
                                  <a:latin typeface="Cambria Math" panose="02040503050406030204" pitchFamily="18" charset="0"/>
                                  <a:ea typeface="Cambria Math" panose="02040503050406030204" pitchFamily="18" charset="0"/>
                                </a:rPr>
                                <m:t> −</m:t>
                              </m:r>
                              <m:r>
                                <a:rPr lang="en-GB" sz="1600" b="1" i="1" smtClean="0">
                                  <a:solidFill>
                                    <a:schemeClr val="tx1"/>
                                  </a:solidFill>
                                  <a:latin typeface="Cambria Math" panose="02040503050406030204" pitchFamily="18" charset="0"/>
                                  <a:ea typeface="Cambria Math" panose="02040503050406030204" pitchFamily="18" charset="0"/>
                                </a:rPr>
                                <m:t>𝟏𝟒</m:t>
                              </m:r>
                              <m:r>
                                <a:rPr lang="en-GB" sz="1600" b="1" i="1" smtClean="0">
                                  <a:solidFill>
                                    <a:schemeClr val="tx1"/>
                                  </a:solidFill>
                                  <a:latin typeface="Cambria Math" panose="02040503050406030204" pitchFamily="18" charset="0"/>
                                  <a:ea typeface="Cambria Math" panose="02040503050406030204" pitchFamily="18" charset="0"/>
                                </a:rPr>
                                <m:t> °</m:t>
                              </m:r>
                            </m:oMath>
                          </a14:m>
                          <a:endParaRPr lang="cy-GB" sz="1600" b="1" dirty="0">
                            <a:solidFill>
                              <a:schemeClr val="tx1"/>
                            </a:solidFill>
                            <a:latin typeface="+mn-lt"/>
                          </a:endParaRPr>
                        </a:p>
                        <a:p>
                          <a:r>
                            <a:rPr lang="cy-GB" sz="1600" b="1" dirty="0">
                              <a:solidFill>
                                <a:schemeClr val="tx1"/>
                              </a:solidFill>
                              <a:latin typeface="+mn-lt"/>
                            </a:rPr>
                            <a:t>Glaw: 9 diwrnod </a:t>
                          </a:r>
                        </a:p>
                        <a:p>
                          <a:r>
                            <a:rPr lang="cy-GB" sz="1600" b="1" dirty="0">
                              <a:solidFill>
                                <a:schemeClr val="tx1"/>
                              </a:solidFill>
                              <a:latin typeface="+mn-lt"/>
                            </a:rPr>
                            <a:t>Pellter i’r ysgol:</a:t>
                          </a:r>
                        </a:p>
                        <a:p>
                          <a:r>
                            <a:rPr lang="cy-GB" sz="1600" b="1" dirty="0">
                              <a:solidFill>
                                <a:schemeClr val="tx1"/>
                              </a:solidFill>
                              <a:latin typeface="+mn-lt"/>
                            </a:rPr>
                            <a:t> 18.5 milltir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cy-GB" sz="1600" b="1" u="sng" dirty="0">
                              <a:solidFill>
                                <a:schemeClr val="tx1"/>
                              </a:solidFill>
                              <a:latin typeface="+mn-lt"/>
                            </a:rPr>
                            <a:t>Yr Wyddfa </a:t>
                          </a: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r>
                            <a:rPr lang="cy-GB" sz="1600" b="1" dirty="0">
                              <a:solidFill>
                                <a:schemeClr val="tx1"/>
                              </a:solidFill>
                              <a:latin typeface="+mn-lt"/>
                            </a:rPr>
                            <a:t>Uchder : 1085m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Tymheredd: -1</a:t>
                          </a:r>
                          <a14:m>
                            <m:oMath xmlns:m="http://schemas.openxmlformats.org/officeDocument/2006/math">
                              <m:r>
                                <a:rPr lang="cy-GB" sz="1600" b="1" i="1" smtClean="0">
                                  <a:solidFill>
                                    <a:schemeClr val="tx1"/>
                                  </a:solidFill>
                                  <a:latin typeface="Cambria Math" panose="02040503050406030204" pitchFamily="18" charset="0"/>
                                  <a:ea typeface="Cambria Math" panose="02040503050406030204" pitchFamily="18" charset="0"/>
                                </a:rPr>
                                <m:t>°</m:t>
                              </m:r>
                              <m:r>
                                <a:rPr lang="en-GB" sz="1600" b="1" i="1" smtClean="0">
                                  <a:solidFill>
                                    <a:schemeClr val="tx1"/>
                                  </a:solidFill>
                                  <a:latin typeface="Cambria Math" panose="02040503050406030204" pitchFamily="18" charset="0"/>
                                  <a:ea typeface="Cambria Math" panose="02040503050406030204" pitchFamily="18" charset="0"/>
                                </a:rPr>
                                <m:t> −</m:t>
                              </m:r>
                              <m:r>
                                <a:rPr lang="en-GB" sz="1600" b="1" i="1" smtClean="0">
                                  <a:solidFill>
                                    <a:schemeClr val="tx1"/>
                                  </a:solidFill>
                                  <a:latin typeface="Cambria Math" panose="02040503050406030204" pitchFamily="18" charset="0"/>
                                  <a:ea typeface="Cambria Math" panose="02040503050406030204" pitchFamily="18" charset="0"/>
                                </a:rPr>
                                <m:t>𝟏𝟑</m:t>
                              </m:r>
                              <m:r>
                                <a:rPr lang="en-GB" sz="1600" b="1" i="1" smtClean="0">
                                  <a:solidFill>
                                    <a:schemeClr val="tx1"/>
                                  </a:solidFill>
                                  <a:latin typeface="Cambria Math" panose="02040503050406030204" pitchFamily="18" charset="0"/>
                                  <a:ea typeface="Cambria Math" panose="02040503050406030204" pitchFamily="18" charset="0"/>
                                </a:rPr>
                                <m:t> °</m:t>
                              </m:r>
                            </m:oMath>
                          </a14:m>
                          <a:endParaRPr lang="en-GB" sz="1600" b="1" dirty="0">
                            <a:solidFill>
                              <a:schemeClr val="tx1"/>
                            </a:solidFill>
                            <a:latin typeface="+mn-lt"/>
                            <a:ea typeface="Cambria Math" panose="020405030504060302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Glaw: 14 diwrnod</a:t>
                          </a:r>
                        </a:p>
                        <a:p>
                          <a:r>
                            <a:rPr lang="cy-GB" sz="1600" b="1" dirty="0">
                              <a:solidFill>
                                <a:schemeClr val="tx1"/>
                              </a:solidFill>
                              <a:latin typeface="+mn-lt"/>
                            </a:rPr>
                            <a:t>Pellter i’r ysgol:</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79 milltir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cy-GB" sz="1600" b="1" i="0" u="sng" kern="1200" dirty="0">
                              <a:solidFill>
                                <a:schemeClr val="tx1"/>
                              </a:solidFill>
                              <a:effectLst/>
                              <a:latin typeface="+mn-lt"/>
                              <a:ea typeface="+mn-ea"/>
                              <a:cs typeface="+mn-cs"/>
                            </a:rPr>
                            <a:t>Twyn Llech</a:t>
                          </a:r>
                          <a:endParaRPr lang="cy-GB" sz="1600" b="1" i="0" u="sng"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r>
                            <a:rPr lang="cy-GB" sz="1600" b="1" dirty="0">
                              <a:solidFill>
                                <a:schemeClr val="tx1"/>
                              </a:solidFill>
                              <a:latin typeface="+mn-lt"/>
                            </a:rPr>
                            <a:t>Uchder : 704 m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Tymheredd:-2</a:t>
                          </a:r>
                          <a14:m>
                            <m:oMath xmlns:m="http://schemas.openxmlformats.org/officeDocument/2006/math">
                              <m:r>
                                <a:rPr lang="cy-GB" sz="1600" b="1" i="1" smtClean="0">
                                  <a:solidFill>
                                    <a:schemeClr val="tx1"/>
                                  </a:solidFill>
                                  <a:latin typeface="Cambria Math" panose="02040503050406030204" pitchFamily="18" charset="0"/>
                                  <a:ea typeface="Cambria Math" panose="02040503050406030204" pitchFamily="18" charset="0"/>
                                </a:rPr>
                                <m:t>°</m:t>
                              </m:r>
                              <m:r>
                                <a:rPr lang="en-GB" sz="1600" b="1" i="1" smtClean="0">
                                  <a:solidFill>
                                    <a:schemeClr val="tx1"/>
                                  </a:solidFill>
                                  <a:latin typeface="Cambria Math" panose="02040503050406030204" pitchFamily="18" charset="0"/>
                                  <a:ea typeface="Cambria Math" panose="02040503050406030204" pitchFamily="18" charset="0"/>
                                </a:rPr>
                                <m:t> −</m:t>
                              </m:r>
                              <m:r>
                                <a:rPr lang="en-GB" sz="1600" b="1" i="1" smtClean="0">
                                  <a:solidFill>
                                    <a:schemeClr val="tx1"/>
                                  </a:solidFill>
                                  <a:latin typeface="Cambria Math" panose="02040503050406030204" pitchFamily="18" charset="0"/>
                                  <a:ea typeface="Cambria Math" panose="02040503050406030204" pitchFamily="18" charset="0"/>
                                </a:rPr>
                                <m:t>𝟏𝟕</m:t>
                              </m:r>
                              <m:r>
                                <a:rPr lang="en-GB" sz="1600" b="1" i="1" smtClean="0">
                                  <a:solidFill>
                                    <a:schemeClr val="tx1"/>
                                  </a:solidFill>
                                  <a:latin typeface="Cambria Math" panose="02040503050406030204" pitchFamily="18" charset="0"/>
                                  <a:ea typeface="Cambria Math" panose="02040503050406030204" pitchFamily="18" charset="0"/>
                                </a:rPr>
                                <m:t> °</m:t>
                              </m:r>
                            </m:oMath>
                          </a14:m>
                          <a:endParaRPr lang="cy-GB" sz="1600" b="1" dirty="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Glaw: 11 diwrnod </a:t>
                          </a:r>
                        </a:p>
                        <a:p>
                          <a:r>
                            <a:rPr lang="cy-GB" sz="1600" b="1" dirty="0">
                              <a:solidFill>
                                <a:schemeClr val="tx1"/>
                              </a:solidFill>
                              <a:latin typeface="+mn-lt"/>
                            </a:rPr>
                            <a:t>Pellter i’r ysgol:</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4.5 milltir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cy-GB" sz="1600" b="1" u="sng" dirty="0">
                              <a:solidFill>
                                <a:schemeClr val="tx1"/>
                              </a:solidFill>
                              <a:latin typeface="+mn-lt"/>
                            </a:rPr>
                            <a:t>Mynydd Troed </a:t>
                          </a: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r>
                            <a:rPr lang="cy-GB" sz="1600" b="1" dirty="0">
                              <a:solidFill>
                                <a:schemeClr val="tx1"/>
                              </a:solidFill>
                              <a:latin typeface="+mn-lt"/>
                            </a:rPr>
                            <a:t>Uchder : 609m</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Tymheredd:-1</a:t>
                          </a:r>
                          <a14:m>
                            <m:oMath xmlns:m="http://schemas.openxmlformats.org/officeDocument/2006/math">
                              <m:r>
                                <a:rPr lang="cy-GB" sz="1600" b="1" i="1" smtClean="0">
                                  <a:solidFill>
                                    <a:schemeClr val="tx1"/>
                                  </a:solidFill>
                                  <a:latin typeface="Cambria Math" panose="02040503050406030204" pitchFamily="18" charset="0"/>
                                  <a:ea typeface="Cambria Math" panose="02040503050406030204" pitchFamily="18" charset="0"/>
                                </a:rPr>
                                <m:t>°</m:t>
                              </m:r>
                              <m:r>
                                <a:rPr lang="en-GB" sz="1600" b="1" i="1" smtClean="0">
                                  <a:solidFill>
                                    <a:schemeClr val="tx1"/>
                                  </a:solidFill>
                                  <a:latin typeface="Cambria Math" panose="02040503050406030204" pitchFamily="18" charset="0"/>
                                  <a:ea typeface="Cambria Math" panose="02040503050406030204" pitchFamily="18" charset="0"/>
                                </a:rPr>
                                <m:t> −</m:t>
                              </m:r>
                              <m:r>
                                <a:rPr lang="en-GB" sz="1600" b="1" i="1" smtClean="0">
                                  <a:solidFill>
                                    <a:schemeClr val="tx1"/>
                                  </a:solidFill>
                                  <a:latin typeface="Cambria Math" panose="02040503050406030204" pitchFamily="18" charset="0"/>
                                  <a:ea typeface="Cambria Math" panose="02040503050406030204" pitchFamily="18" charset="0"/>
                                </a:rPr>
                                <m:t>𝟏𝟖</m:t>
                              </m:r>
                              <m:r>
                                <a:rPr lang="en-GB" sz="1600" b="1" i="1" smtClean="0">
                                  <a:solidFill>
                                    <a:schemeClr val="tx1"/>
                                  </a:solidFill>
                                  <a:latin typeface="Cambria Math" panose="02040503050406030204" pitchFamily="18" charset="0"/>
                                  <a:ea typeface="Cambria Math" panose="02040503050406030204" pitchFamily="18" charset="0"/>
                                </a:rPr>
                                <m:t> °</m:t>
                              </m:r>
                            </m:oMath>
                          </a14:m>
                          <a:endParaRPr lang="cy-GB" sz="1600" b="1" dirty="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Glaw: 12 diwrnod</a:t>
                          </a:r>
                        </a:p>
                        <a:p>
                          <a:r>
                            <a:rPr lang="cy-GB" sz="1600" b="1" dirty="0">
                              <a:solidFill>
                                <a:schemeClr val="tx1"/>
                              </a:solidFill>
                              <a:latin typeface="+mn-lt"/>
                            </a:rPr>
                            <a:t>Pellter i’r ysgol:</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9 milltir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973625962"/>
                      </a:ext>
                    </a:extLst>
                  </a:tr>
                  <a:tr h="2937886">
                    <a:tc>
                      <a:txBody>
                        <a:bodyPr/>
                        <a:lstStyle/>
                        <a:p>
                          <a:pPr algn="ctr"/>
                          <a:r>
                            <a:rPr lang="cy-GB" sz="1600" b="1" u="sng" dirty="0">
                              <a:solidFill>
                                <a:schemeClr val="tx1"/>
                              </a:solidFill>
                              <a:latin typeface="+mn-lt"/>
                            </a:rPr>
                            <a:t>Waun Fach </a:t>
                          </a:r>
                        </a:p>
                        <a:p>
                          <a:endParaRPr lang="cy-GB" sz="1600" b="1" dirty="0">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r>
                            <a:rPr lang="cy-GB" sz="1600" b="1" dirty="0">
                              <a:solidFill>
                                <a:schemeClr val="tx1"/>
                              </a:solidFill>
                              <a:latin typeface="+mn-lt"/>
                            </a:rPr>
                            <a:t>Uchder : 811m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Tymheredd:-2</a:t>
                          </a:r>
                          <a14:m>
                            <m:oMath xmlns:m="http://schemas.openxmlformats.org/officeDocument/2006/math">
                              <m:r>
                                <a:rPr lang="cy-GB" sz="1600" b="1" i="1" smtClean="0">
                                  <a:solidFill>
                                    <a:schemeClr val="tx1"/>
                                  </a:solidFill>
                                  <a:latin typeface="Cambria Math" panose="02040503050406030204" pitchFamily="18" charset="0"/>
                                  <a:ea typeface="Cambria Math" panose="02040503050406030204" pitchFamily="18" charset="0"/>
                                </a:rPr>
                                <m:t>°</m:t>
                              </m:r>
                              <m:r>
                                <a:rPr lang="en-GB" sz="1600" b="1" i="1" smtClean="0">
                                  <a:solidFill>
                                    <a:schemeClr val="tx1"/>
                                  </a:solidFill>
                                  <a:latin typeface="Cambria Math" panose="02040503050406030204" pitchFamily="18" charset="0"/>
                                  <a:ea typeface="Cambria Math" panose="02040503050406030204" pitchFamily="18" charset="0"/>
                                </a:rPr>
                                <m:t> −</m:t>
                              </m:r>
                              <m:r>
                                <a:rPr lang="en-GB" sz="1600" b="1" i="1" smtClean="0">
                                  <a:solidFill>
                                    <a:schemeClr val="tx1"/>
                                  </a:solidFill>
                                  <a:latin typeface="Cambria Math" panose="02040503050406030204" pitchFamily="18" charset="0"/>
                                  <a:ea typeface="Cambria Math" panose="02040503050406030204" pitchFamily="18" charset="0"/>
                                </a:rPr>
                                <m:t>𝟏𝟕</m:t>
                              </m:r>
                              <m:r>
                                <a:rPr lang="en-GB" sz="1600" b="1" i="1" smtClean="0">
                                  <a:solidFill>
                                    <a:schemeClr val="tx1"/>
                                  </a:solidFill>
                                  <a:latin typeface="Cambria Math" panose="02040503050406030204" pitchFamily="18" charset="0"/>
                                  <a:ea typeface="Cambria Math" panose="02040503050406030204" pitchFamily="18" charset="0"/>
                                </a:rPr>
                                <m:t> °</m:t>
                              </m:r>
                            </m:oMath>
                          </a14:m>
                          <a:endParaRPr lang="cy-GB" sz="1600" b="1" dirty="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Glaw: 8 diwrnod </a:t>
                          </a:r>
                        </a:p>
                        <a:p>
                          <a:r>
                            <a:rPr lang="cy-GB" sz="1600" b="1" dirty="0">
                              <a:solidFill>
                                <a:schemeClr val="tx1"/>
                              </a:solidFill>
                              <a:latin typeface="+mn-lt"/>
                            </a:rPr>
                            <a:t>Pellter i’r ysgol:</a:t>
                          </a:r>
                        </a:p>
                        <a:p>
                          <a:r>
                            <a:rPr lang="cy-GB" sz="1600" b="1" dirty="0">
                              <a:solidFill>
                                <a:schemeClr val="tx1"/>
                              </a:solidFill>
                              <a:latin typeface="+mn-lt"/>
                            </a:rPr>
                            <a:t>8 milltir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cy-GB" sz="1600" b="1" u="sng" dirty="0" err="1">
                              <a:solidFill>
                                <a:schemeClr val="tx1"/>
                              </a:solidFill>
                              <a:latin typeface="+mn-lt"/>
                            </a:rPr>
                            <a:t>Penybegwn</a:t>
                          </a:r>
                          <a:endParaRPr lang="cy-GB" sz="1600" b="1" u="sng"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r>
                            <a:rPr lang="cy-GB" sz="1600" b="1" dirty="0">
                              <a:solidFill>
                                <a:schemeClr val="tx1"/>
                              </a:solidFill>
                              <a:latin typeface="+mn-lt"/>
                            </a:rPr>
                            <a:t>Uchder : 677m</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Tymheredd:-2</a:t>
                          </a:r>
                          <a14:m>
                            <m:oMath xmlns:m="http://schemas.openxmlformats.org/officeDocument/2006/math">
                              <m:r>
                                <a:rPr lang="cy-GB" sz="1600" b="1" i="1" smtClean="0">
                                  <a:solidFill>
                                    <a:schemeClr val="tx1"/>
                                  </a:solidFill>
                                  <a:latin typeface="Cambria Math" panose="02040503050406030204" pitchFamily="18" charset="0"/>
                                  <a:ea typeface="Cambria Math" panose="02040503050406030204" pitchFamily="18" charset="0"/>
                                </a:rPr>
                                <m:t>°</m:t>
                              </m:r>
                              <m:r>
                                <a:rPr lang="en-GB" sz="1600" b="1" i="1" smtClean="0">
                                  <a:solidFill>
                                    <a:schemeClr val="tx1"/>
                                  </a:solidFill>
                                  <a:latin typeface="Cambria Math" panose="02040503050406030204" pitchFamily="18" charset="0"/>
                                  <a:ea typeface="Cambria Math" panose="02040503050406030204" pitchFamily="18" charset="0"/>
                                </a:rPr>
                                <m:t> −</m:t>
                              </m:r>
                              <m:r>
                                <a:rPr lang="en-GB" sz="1600" b="1" i="1" smtClean="0">
                                  <a:solidFill>
                                    <a:schemeClr val="tx1"/>
                                  </a:solidFill>
                                  <a:latin typeface="Cambria Math" panose="02040503050406030204" pitchFamily="18" charset="0"/>
                                  <a:ea typeface="Cambria Math" panose="02040503050406030204" pitchFamily="18" charset="0"/>
                                </a:rPr>
                                <m:t>𝟏𝟕</m:t>
                              </m:r>
                              <m:r>
                                <a:rPr lang="en-GB" sz="1600" b="1" i="1" smtClean="0">
                                  <a:solidFill>
                                    <a:schemeClr val="tx1"/>
                                  </a:solidFill>
                                  <a:latin typeface="Cambria Math" panose="02040503050406030204" pitchFamily="18" charset="0"/>
                                  <a:ea typeface="Cambria Math" panose="02040503050406030204" pitchFamily="18" charset="0"/>
                                </a:rPr>
                                <m:t> °</m:t>
                              </m:r>
                            </m:oMath>
                          </a14:m>
                          <a:endParaRPr lang="cy-GB" sz="1600" b="1" dirty="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Glaw: 10 diwrnod </a:t>
                          </a:r>
                        </a:p>
                        <a:p>
                          <a:r>
                            <a:rPr lang="cy-GB" sz="1600" b="1" dirty="0">
                              <a:solidFill>
                                <a:schemeClr val="tx1"/>
                              </a:solidFill>
                              <a:latin typeface="+mn-lt"/>
                            </a:rPr>
                            <a:t>Pellter i’r ysgol:</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3.5 milltir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cy-GB" sz="1600" b="1" u="sng" dirty="0">
                              <a:solidFill>
                                <a:schemeClr val="tx1"/>
                              </a:solidFill>
                              <a:latin typeface="+mn-lt"/>
                            </a:rPr>
                            <a:t>Cribyn</a:t>
                          </a: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r>
                            <a:rPr lang="cy-GB" sz="1600" b="1" dirty="0">
                              <a:solidFill>
                                <a:schemeClr val="tx1"/>
                              </a:solidFill>
                              <a:latin typeface="+mn-lt"/>
                            </a:rPr>
                            <a:t>Uchder : 795m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Tymheredd:-2</a:t>
                          </a:r>
                          <a14:m>
                            <m:oMath xmlns:m="http://schemas.openxmlformats.org/officeDocument/2006/math">
                              <m:r>
                                <a:rPr lang="cy-GB" sz="1600" b="1" i="1" smtClean="0">
                                  <a:solidFill>
                                    <a:schemeClr val="tx1"/>
                                  </a:solidFill>
                                  <a:latin typeface="Cambria Math" panose="02040503050406030204" pitchFamily="18" charset="0"/>
                                  <a:ea typeface="Cambria Math" panose="02040503050406030204" pitchFamily="18" charset="0"/>
                                </a:rPr>
                                <m:t>°</m:t>
                              </m:r>
                              <m:r>
                                <a:rPr lang="en-GB" sz="1600" b="1" i="1" smtClean="0">
                                  <a:solidFill>
                                    <a:schemeClr val="tx1"/>
                                  </a:solidFill>
                                  <a:latin typeface="Cambria Math" panose="02040503050406030204" pitchFamily="18" charset="0"/>
                                  <a:ea typeface="Cambria Math" panose="02040503050406030204" pitchFamily="18" charset="0"/>
                                </a:rPr>
                                <m:t> −</m:t>
                              </m:r>
                              <m:r>
                                <a:rPr lang="en-GB" sz="1600" b="1" i="1" smtClean="0">
                                  <a:solidFill>
                                    <a:schemeClr val="tx1"/>
                                  </a:solidFill>
                                  <a:latin typeface="Cambria Math" panose="02040503050406030204" pitchFamily="18" charset="0"/>
                                  <a:ea typeface="Cambria Math" panose="02040503050406030204" pitchFamily="18" charset="0"/>
                                </a:rPr>
                                <m:t>𝟏𝟓</m:t>
                              </m:r>
                              <m:r>
                                <a:rPr lang="en-GB" sz="1600" b="1" i="1" smtClean="0">
                                  <a:solidFill>
                                    <a:schemeClr val="tx1"/>
                                  </a:solidFill>
                                  <a:latin typeface="Cambria Math" panose="02040503050406030204" pitchFamily="18" charset="0"/>
                                  <a:ea typeface="Cambria Math" panose="02040503050406030204" pitchFamily="18" charset="0"/>
                                </a:rPr>
                                <m:t> °</m:t>
                              </m:r>
                            </m:oMath>
                          </a14:m>
                          <a:endParaRPr lang="cy-GB" sz="1600" b="1" dirty="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Glaw: 15 diwrnod </a:t>
                          </a:r>
                        </a:p>
                        <a:p>
                          <a:r>
                            <a:rPr lang="cy-GB" sz="1600" b="1" dirty="0">
                              <a:solidFill>
                                <a:schemeClr val="tx1"/>
                              </a:solidFill>
                              <a:latin typeface="+mn-lt"/>
                            </a:rPr>
                            <a:t>Pellter i’r ysgol:</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18 milltir </a:t>
                          </a:r>
                        </a:p>
                        <a:p>
                          <a:endParaRPr lang="cy-GB" sz="1600" b="1" dirty="0">
                            <a:solidFill>
                              <a:schemeClr val="tx1"/>
                            </a:solidFill>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algn="ctr"/>
                          <a:r>
                            <a:rPr lang="cy-GB" sz="1600" b="1" u="sng" dirty="0">
                              <a:solidFill>
                                <a:schemeClr val="tx1"/>
                              </a:solidFill>
                              <a:latin typeface="+mn-lt"/>
                            </a:rPr>
                            <a:t>Twmpa</a:t>
                          </a: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endParaRPr lang="cy-GB" sz="1600" b="1" dirty="0">
                            <a:solidFill>
                              <a:schemeClr val="tx1"/>
                            </a:solidFill>
                            <a:latin typeface="+mn-lt"/>
                          </a:endParaRPr>
                        </a:p>
                        <a:p>
                          <a:r>
                            <a:rPr lang="cy-GB" sz="1600" b="1" dirty="0">
                              <a:solidFill>
                                <a:schemeClr val="tx1"/>
                              </a:solidFill>
                              <a:latin typeface="+mn-lt"/>
                            </a:rPr>
                            <a:t>Uchder : 690m</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Tymheredd: -2</a:t>
                          </a:r>
                          <a14:m>
                            <m:oMath xmlns:m="http://schemas.openxmlformats.org/officeDocument/2006/math">
                              <m:r>
                                <a:rPr lang="cy-GB" sz="1600" b="1" i="1" smtClean="0">
                                  <a:solidFill>
                                    <a:schemeClr val="tx1"/>
                                  </a:solidFill>
                                  <a:latin typeface="Cambria Math" panose="02040503050406030204" pitchFamily="18" charset="0"/>
                                  <a:ea typeface="Cambria Math" panose="02040503050406030204" pitchFamily="18" charset="0"/>
                                </a:rPr>
                                <m:t>°</m:t>
                              </m:r>
                              <m:r>
                                <a:rPr lang="en-GB" sz="1600" b="1" i="1" smtClean="0">
                                  <a:solidFill>
                                    <a:schemeClr val="tx1"/>
                                  </a:solidFill>
                                  <a:latin typeface="Cambria Math" panose="02040503050406030204" pitchFamily="18" charset="0"/>
                                  <a:ea typeface="Cambria Math" panose="02040503050406030204" pitchFamily="18" charset="0"/>
                                </a:rPr>
                                <m:t> −</m:t>
                              </m:r>
                              <m:r>
                                <a:rPr lang="en-GB" sz="1600" b="1" i="1" smtClean="0">
                                  <a:solidFill>
                                    <a:schemeClr val="tx1"/>
                                  </a:solidFill>
                                  <a:latin typeface="Cambria Math" panose="02040503050406030204" pitchFamily="18" charset="0"/>
                                  <a:ea typeface="Cambria Math" panose="02040503050406030204" pitchFamily="18" charset="0"/>
                                </a:rPr>
                                <m:t>𝟏𝟕</m:t>
                              </m:r>
                              <m:r>
                                <a:rPr lang="en-GB" sz="1600" b="1" i="1" smtClean="0">
                                  <a:solidFill>
                                    <a:schemeClr val="tx1"/>
                                  </a:solidFill>
                                  <a:latin typeface="Cambria Math" panose="02040503050406030204" pitchFamily="18" charset="0"/>
                                  <a:ea typeface="Cambria Math" panose="02040503050406030204" pitchFamily="18" charset="0"/>
                                </a:rPr>
                                <m:t> °</m:t>
                              </m:r>
                            </m:oMath>
                          </a14:m>
                          <a:endParaRPr lang="cy-GB" sz="1600" b="1" dirty="0">
                            <a:solidFill>
                              <a:schemeClr val="tx1"/>
                            </a:solidFill>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Glaw: 9 diwrnod </a:t>
                          </a:r>
                        </a:p>
                        <a:p>
                          <a:r>
                            <a:rPr lang="cy-GB" sz="1600" b="1" dirty="0">
                              <a:solidFill>
                                <a:schemeClr val="tx1"/>
                              </a:solidFill>
                              <a:latin typeface="+mn-lt"/>
                            </a:rPr>
                            <a:t>Pellter i’r ysgol:</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b="1" dirty="0">
                              <a:solidFill>
                                <a:schemeClr val="tx1"/>
                              </a:solidFill>
                              <a:latin typeface="+mn-lt"/>
                            </a:rPr>
                            <a:t>4.5 milltir </a:t>
                          </a:r>
                        </a:p>
                        <a:p>
                          <a:endParaRPr lang="cy-GB" sz="1600" b="1" dirty="0">
                            <a:solidFill>
                              <a:schemeClr val="tx1"/>
                            </a:solidFill>
                            <a:latin typeface="+mn-lt"/>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975018503"/>
                      </a:ext>
                    </a:extLst>
                  </a:tr>
                </a:tbl>
              </a:graphicData>
            </a:graphic>
          </p:graphicFrame>
        </mc:Choice>
        <mc:Fallback>
          <p:graphicFrame>
            <p:nvGraphicFramePr>
              <p:cNvPr id="4" name="Table 3">
                <a:extLst>
                  <a:ext uri="{FF2B5EF4-FFF2-40B4-BE49-F238E27FC236}">
                    <a16:creationId xmlns:a16="http://schemas.microsoft.com/office/drawing/2014/main" id="{78E68E9D-C768-7937-F92B-0086EBB9D0F5}"/>
                  </a:ext>
                </a:extLst>
              </p:cNvPr>
              <p:cNvGraphicFramePr>
                <a:graphicFrameLocks/>
              </p:cNvGraphicFramePr>
              <p:nvPr>
                <p:extLst>
                  <p:ext uri="{D42A27DB-BD31-4B8C-83A1-F6EECF244321}">
                    <p14:modId xmlns:p14="http://schemas.microsoft.com/office/powerpoint/2010/main" val="3721728100"/>
                  </p:ext>
                </p:extLst>
              </p:nvPr>
            </p:nvGraphicFramePr>
            <p:xfrm>
              <a:off x="893134" y="283608"/>
              <a:ext cx="10150510" cy="6338740"/>
            </p:xfrm>
            <a:graphic>
              <a:graphicData uri="http://schemas.openxmlformats.org/drawingml/2006/table">
                <a:tbl>
                  <a:tblPr firstRow="1" bandRow="1">
                    <a:tableStyleId>{5C22544A-7EE6-4342-B048-85BDC9FD1C3A}</a:tableStyleId>
                  </a:tblPr>
                  <a:tblGrid>
                    <a:gridCol w="2633863">
                      <a:extLst>
                        <a:ext uri="{9D8B030D-6E8A-4147-A177-3AD203B41FA5}">
                          <a16:colId xmlns:a16="http://schemas.microsoft.com/office/drawing/2014/main" val="1127838629"/>
                        </a:ext>
                      </a:extLst>
                    </a:gridCol>
                    <a:gridCol w="2380643">
                      <a:extLst>
                        <a:ext uri="{9D8B030D-6E8A-4147-A177-3AD203B41FA5}">
                          <a16:colId xmlns:a16="http://schemas.microsoft.com/office/drawing/2014/main" val="3931602898"/>
                        </a:ext>
                      </a:extLst>
                    </a:gridCol>
                    <a:gridCol w="2568002">
                      <a:extLst>
                        <a:ext uri="{9D8B030D-6E8A-4147-A177-3AD203B41FA5}">
                          <a16:colId xmlns:a16="http://schemas.microsoft.com/office/drawing/2014/main" val="2201421534"/>
                        </a:ext>
                      </a:extLst>
                    </a:gridCol>
                    <a:gridCol w="2568002">
                      <a:extLst>
                        <a:ext uri="{9D8B030D-6E8A-4147-A177-3AD203B41FA5}">
                          <a16:colId xmlns:a16="http://schemas.microsoft.com/office/drawing/2014/main" val="525896355"/>
                        </a:ext>
                      </a:extLst>
                    </a:gridCol>
                  </a:tblGrid>
                  <a:tr h="3321220">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blipFill>
                          <a:blip r:embed="rId2"/>
                          <a:stretch>
                            <a:fillRect l="-231" t="-367" r="-286111" b="-91376"/>
                          </a:stretch>
                        </a:blipFill>
                      </a:tcPr>
                    </a:tc>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blipFill>
                          <a:blip r:embed="rId2"/>
                          <a:stretch>
                            <a:fillRect l="-110742" t="-367" r="-216113" b="-91376"/>
                          </a:stretch>
                        </a:blipFill>
                      </a:tcPr>
                    </a:tc>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blipFill>
                          <a:blip r:embed="rId2"/>
                          <a:stretch>
                            <a:fillRect l="-195261" t="-367" r="-100237" b="-91376"/>
                          </a:stretch>
                        </a:blipFill>
                      </a:tcPr>
                    </a:tc>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blipFill>
                          <a:blip r:embed="rId2"/>
                          <a:stretch>
                            <a:fillRect l="-295962" t="-367" r="-475" b="-91376"/>
                          </a:stretch>
                        </a:blipFill>
                      </a:tcPr>
                    </a:tc>
                    <a:extLst>
                      <a:ext uri="{0D108BD9-81ED-4DB2-BD59-A6C34878D82A}">
                        <a16:rowId xmlns:a16="http://schemas.microsoft.com/office/drawing/2014/main" val="3973625962"/>
                      </a:ext>
                    </a:extLst>
                  </a:tr>
                  <a:tr h="3017520">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blipFill>
                          <a:blip r:embed="rId2"/>
                          <a:stretch>
                            <a:fillRect l="-231" t="-110282" r="-286111" b="-403"/>
                          </a:stretch>
                        </a:blipFill>
                      </a:tcPr>
                    </a:tc>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blipFill>
                          <a:blip r:embed="rId2"/>
                          <a:stretch>
                            <a:fillRect l="-110742" t="-110282" r="-216113" b="-403"/>
                          </a:stretch>
                        </a:blipFill>
                      </a:tcPr>
                    </a:tc>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blipFill>
                          <a:blip r:embed="rId2"/>
                          <a:stretch>
                            <a:fillRect l="-195261" t="-110282" r="-100237" b="-403"/>
                          </a:stretch>
                        </a:blipFill>
                      </a:tcPr>
                    </a:tc>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blipFill>
                          <a:blip r:embed="rId2"/>
                          <a:stretch>
                            <a:fillRect l="-295962" t="-110282" r="-475" b="-403"/>
                          </a:stretch>
                        </a:blipFill>
                      </a:tcPr>
                    </a:tc>
                    <a:extLst>
                      <a:ext uri="{0D108BD9-81ED-4DB2-BD59-A6C34878D82A}">
                        <a16:rowId xmlns:a16="http://schemas.microsoft.com/office/drawing/2014/main" val="2975018503"/>
                      </a:ext>
                    </a:extLst>
                  </a:tr>
                </a:tbl>
              </a:graphicData>
            </a:graphic>
          </p:graphicFrame>
        </mc:Fallback>
      </mc:AlternateContent>
      <p:pic>
        <p:nvPicPr>
          <p:cNvPr id="6" name="Picture 5">
            <a:extLst>
              <a:ext uri="{FF2B5EF4-FFF2-40B4-BE49-F238E27FC236}">
                <a16:creationId xmlns:a16="http://schemas.microsoft.com/office/drawing/2014/main" id="{73A4C20E-388E-440C-D049-927CE3009E7B}"/>
              </a:ext>
            </a:extLst>
          </p:cNvPr>
          <p:cNvPicPr>
            <a:picLocks noChangeAspect="1"/>
          </p:cNvPicPr>
          <p:nvPr/>
        </p:nvPicPr>
        <p:blipFill>
          <a:blip r:embed="rId3"/>
          <a:stretch>
            <a:fillRect/>
          </a:stretch>
        </p:blipFill>
        <p:spPr>
          <a:xfrm>
            <a:off x="1029519" y="665806"/>
            <a:ext cx="2162251" cy="1371277"/>
          </a:xfrm>
          <a:prstGeom prst="rect">
            <a:avLst/>
          </a:prstGeom>
        </p:spPr>
      </p:pic>
      <p:pic>
        <p:nvPicPr>
          <p:cNvPr id="7" name="Picture 6" descr="A mountain range with a pink sky&#10;&#10;Description automatically generated">
            <a:extLst>
              <a:ext uri="{FF2B5EF4-FFF2-40B4-BE49-F238E27FC236}">
                <a16:creationId xmlns:a16="http://schemas.microsoft.com/office/drawing/2014/main" id="{85692015-8A36-658E-15A5-85E5B05F2C4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74292" y="665806"/>
            <a:ext cx="2214714" cy="1371277"/>
          </a:xfrm>
          <a:prstGeom prst="rect">
            <a:avLst/>
          </a:prstGeom>
        </p:spPr>
      </p:pic>
      <p:pic>
        <p:nvPicPr>
          <p:cNvPr id="1026" name="Picture 2">
            <a:extLst>
              <a:ext uri="{FF2B5EF4-FFF2-40B4-BE49-F238E27FC236}">
                <a16:creationId xmlns:a16="http://schemas.microsoft.com/office/drawing/2014/main" id="{D9CA4171-8E1E-C771-9A22-4377299A3E2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708906"/>
            <a:ext cx="2140704" cy="123685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61D474E9-FBCE-8440-5D57-A19120E21024}"/>
              </a:ext>
            </a:extLst>
          </p:cNvPr>
          <p:cNvPicPr>
            <a:picLocks noChangeAspect="1"/>
          </p:cNvPicPr>
          <p:nvPr/>
        </p:nvPicPr>
        <p:blipFill>
          <a:blip r:embed="rId6"/>
          <a:stretch>
            <a:fillRect/>
          </a:stretch>
        </p:blipFill>
        <p:spPr>
          <a:xfrm>
            <a:off x="8617709" y="665806"/>
            <a:ext cx="2265589" cy="1371277"/>
          </a:xfrm>
          <a:prstGeom prst="rect">
            <a:avLst/>
          </a:prstGeom>
        </p:spPr>
      </p:pic>
      <p:pic>
        <p:nvPicPr>
          <p:cNvPr id="10" name="Picture 9">
            <a:extLst>
              <a:ext uri="{FF2B5EF4-FFF2-40B4-BE49-F238E27FC236}">
                <a16:creationId xmlns:a16="http://schemas.microsoft.com/office/drawing/2014/main" id="{A52F4F39-39BB-59B5-350B-5100F4D5CF09}"/>
              </a:ext>
            </a:extLst>
          </p:cNvPr>
          <p:cNvPicPr>
            <a:picLocks noChangeAspect="1"/>
          </p:cNvPicPr>
          <p:nvPr/>
        </p:nvPicPr>
        <p:blipFill>
          <a:blip r:embed="rId7"/>
          <a:stretch>
            <a:fillRect/>
          </a:stretch>
        </p:blipFill>
        <p:spPr>
          <a:xfrm>
            <a:off x="1399411" y="3955543"/>
            <a:ext cx="1490423" cy="1104901"/>
          </a:xfrm>
          <a:prstGeom prst="rect">
            <a:avLst/>
          </a:prstGeom>
        </p:spPr>
      </p:pic>
      <p:pic>
        <p:nvPicPr>
          <p:cNvPr id="12" name="Picture 11">
            <a:extLst>
              <a:ext uri="{FF2B5EF4-FFF2-40B4-BE49-F238E27FC236}">
                <a16:creationId xmlns:a16="http://schemas.microsoft.com/office/drawing/2014/main" id="{D16759FA-7E76-D41D-9C06-89BE08646032}"/>
              </a:ext>
            </a:extLst>
          </p:cNvPr>
          <p:cNvPicPr>
            <a:picLocks noChangeAspect="1"/>
          </p:cNvPicPr>
          <p:nvPr/>
        </p:nvPicPr>
        <p:blipFill>
          <a:blip r:embed="rId8"/>
          <a:stretch>
            <a:fillRect/>
          </a:stretch>
        </p:blipFill>
        <p:spPr>
          <a:xfrm>
            <a:off x="4039833" y="4081514"/>
            <a:ext cx="1293586" cy="978930"/>
          </a:xfrm>
          <a:prstGeom prst="rect">
            <a:avLst/>
          </a:prstGeom>
        </p:spPr>
      </p:pic>
      <p:pic>
        <p:nvPicPr>
          <p:cNvPr id="14" name="Picture 13">
            <a:extLst>
              <a:ext uri="{FF2B5EF4-FFF2-40B4-BE49-F238E27FC236}">
                <a16:creationId xmlns:a16="http://schemas.microsoft.com/office/drawing/2014/main" id="{DDA1EBFC-0C13-B262-975C-A95D8A6FC010}"/>
              </a:ext>
            </a:extLst>
          </p:cNvPr>
          <p:cNvPicPr>
            <a:picLocks noChangeAspect="1"/>
          </p:cNvPicPr>
          <p:nvPr/>
        </p:nvPicPr>
        <p:blipFill>
          <a:blip r:embed="rId9"/>
          <a:stretch>
            <a:fillRect/>
          </a:stretch>
        </p:blipFill>
        <p:spPr>
          <a:xfrm>
            <a:off x="6337368" y="4014604"/>
            <a:ext cx="1360323" cy="1045840"/>
          </a:xfrm>
          <a:prstGeom prst="rect">
            <a:avLst/>
          </a:prstGeom>
        </p:spPr>
      </p:pic>
      <p:pic>
        <p:nvPicPr>
          <p:cNvPr id="16" name="Picture 15">
            <a:extLst>
              <a:ext uri="{FF2B5EF4-FFF2-40B4-BE49-F238E27FC236}">
                <a16:creationId xmlns:a16="http://schemas.microsoft.com/office/drawing/2014/main" id="{82118537-022D-77F6-FCCA-A4805AE1ABEF}"/>
              </a:ext>
            </a:extLst>
          </p:cNvPr>
          <p:cNvPicPr>
            <a:picLocks noChangeAspect="1"/>
          </p:cNvPicPr>
          <p:nvPr/>
        </p:nvPicPr>
        <p:blipFill>
          <a:blip r:embed="rId10"/>
          <a:stretch>
            <a:fillRect/>
          </a:stretch>
        </p:blipFill>
        <p:spPr>
          <a:xfrm>
            <a:off x="8766903" y="4057712"/>
            <a:ext cx="1405797" cy="984810"/>
          </a:xfrm>
          <a:prstGeom prst="rect">
            <a:avLst/>
          </a:prstGeom>
        </p:spPr>
      </p:pic>
    </p:spTree>
    <p:extLst>
      <p:ext uri="{BB962C8B-B14F-4D97-AF65-F5344CB8AC3E}">
        <p14:creationId xmlns:p14="http://schemas.microsoft.com/office/powerpoint/2010/main" val="3321309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6D3859-6DF0-478A-881A-6279D1C32980}"/>
              </a:ext>
            </a:extLst>
          </p:cNvPr>
          <p:cNvSpPr txBox="1"/>
          <p:nvPr/>
        </p:nvSpPr>
        <p:spPr>
          <a:xfrm>
            <a:off x="531628" y="318977"/>
            <a:ext cx="7272670" cy="369332"/>
          </a:xfrm>
          <a:prstGeom prst="rect">
            <a:avLst/>
          </a:prstGeom>
          <a:noFill/>
        </p:spPr>
        <p:txBody>
          <a:bodyPr wrap="square" rtlCol="0">
            <a:spAutoFit/>
          </a:bodyPr>
          <a:lstStyle/>
          <a:p>
            <a:r>
              <a:rPr lang="cy-GB" u="sng" dirty="0"/>
              <a:t>Cymharu mynyddoedd a bryniau Cymru</a:t>
            </a:r>
          </a:p>
        </p:txBody>
      </p:sp>
      <p:sp>
        <p:nvSpPr>
          <p:cNvPr id="4" name="TextBox 3">
            <a:extLst>
              <a:ext uri="{FF2B5EF4-FFF2-40B4-BE49-F238E27FC236}">
                <a16:creationId xmlns:a16="http://schemas.microsoft.com/office/drawing/2014/main" id="{F5F4BA48-17F4-A1A7-DC70-DC65E740AA50}"/>
              </a:ext>
            </a:extLst>
          </p:cNvPr>
          <p:cNvSpPr txBox="1"/>
          <p:nvPr/>
        </p:nvSpPr>
        <p:spPr>
          <a:xfrm>
            <a:off x="9225710" y="1696126"/>
            <a:ext cx="1624644" cy="369332"/>
          </a:xfrm>
          <a:prstGeom prst="rect">
            <a:avLst/>
          </a:prstGeom>
          <a:solidFill>
            <a:schemeClr val="bg1"/>
          </a:solidFill>
        </p:spPr>
        <p:txBody>
          <a:bodyPr wrap="square" rtlCol="0">
            <a:spAutoFit/>
          </a:bodyPr>
          <a:lstStyle/>
          <a:p>
            <a:r>
              <a:rPr lang="cy-GB" dirty="0"/>
              <a:t>sychaf  </a:t>
            </a:r>
          </a:p>
        </p:txBody>
      </p:sp>
      <p:pic>
        <p:nvPicPr>
          <p:cNvPr id="11" name="Picture 10">
            <a:extLst>
              <a:ext uri="{FF2B5EF4-FFF2-40B4-BE49-F238E27FC236}">
                <a16:creationId xmlns:a16="http://schemas.microsoft.com/office/drawing/2014/main" id="{E90C2593-D868-5200-788B-B795E2210B7B}"/>
              </a:ext>
            </a:extLst>
          </p:cNvPr>
          <p:cNvPicPr>
            <a:picLocks noChangeAspect="1"/>
          </p:cNvPicPr>
          <p:nvPr/>
        </p:nvPicPr>
        <p:blipFill>
          <a:blip r:embed="rId2"/>
          <a:stretch>
            <a:fillRect/>
          </a:stretch>
        </p:blipFill>
        <p:spPr>
          <a:xfrm>
            <a:off x="911133" y="904579"/>
            <a:ext cx="1750471" cy="1209416"/>
          </a:xfrm>
          <a:prstGeom prst="rect">
            <a:avLst/>
          </a:prstGeom>
        </p:spPr>
      </p:pic>
      <p:pic>
        <p:nvPicPr>
          <p:cNvPr id="15" name="Picture 14">
            <a:extLst>
              <a:ext uri="{FF2B5EF4-FFF2-40B4-BE49-F238E27FC236}">
                <a16:creationId xmlns:a16="http://schemas.microsoft.com/office/drawing/2014/main" id="{C14BFE55-BF73-C79D-B168-5239CBC1A87A}"/>
              </a:ext>
            </a:extLst>
          </p:cNvPr>
          <p:cNvPicPr>
            <a:picLocks noChangeAspect="1"/>
          </p:cNvPicPr>
          <p:nvPr/>
        </p:nvPicPr>
        <p:blipFill>
          <a:blip r:embed="rId3"/>
          <a:stretch>
            <a:fillRect/>
          </a:stretch>
        </p:blipFill>
        <p:spPr>
          <a:xfrm>
            <a:off x="3471333" y="772040"/>
            <a:ext cx="1373664" cy="1583101"/>
          </a:xfrm>
          <a:prstGeom prst="rect">
            <a:avLst/>
          </a:prstGeom>
        </p:spPr>
      </p:pic>
      <p:sp>
        <p:nvSpPr>
          <p:cNvPr id="5" name="TextBox 4">
            <a:extLst>
              <a:ext uri="{FF2B5EF4-FFF2-40B4-BE49-F238E27FC236}">
                <a16:creationId xmlns:a16="http://schemas.microsoft.com/office/drawing/2014/main" id="{BDD3EFDF-5FA0-28D9-7E93-1D29DAA0A356}"/>
              </a:ext>
            </a:extLst>
          </p:cNvPr>
          <p:cNvSpPr txBox="1"/>
          <p:nvPr/>
        </p:nvSpPr>
        <p:spPr>
          <a:xfrm>
            <a:off x="8205464" y="1775441"/>
            <a:ext cx="913443" cy="338554"/>
          </a:xfrm>
          <a:prstGeom prst="rect">
            <a:avLst/>
          </a:prstGeom>
          <a:solidFill>
            <a:schemeClr val="bg1"/>
          </a:solidFill>
        </p:spPr>
        <p:txBody>
          <a:bodyPr wrap="square" rtlCol="0">
            <a:spAutoFit/>
          </a:bodyPr>
          <a:lstStyle/>
          <a:p>
            <a:r>
              <a:rPr lang="cy-GB" sz="1600" dirty="0"/>
              <a:t>gwlypaf    </a:t>
            </a:r>
          </a:p>
        </p:txBody>
      </p:sp>
      <p:pic>
        <p:nvPicPr>
          <p:cNvPr id="25" name="Picture 24">
            <a:extLst>
              <a:ext uri="{FF2B5EF4-FFF2-40B4-BE49-F238E27FC236}">
                <a16:creationId xmlns:a16="http://schemas.microsoft.com/office/drawing/2014/main" id="{1A1B671E-2899-AC5C-B24C-A27C8DF48A12}"/>
              </a:ext>
            </a:extLst>
          </p:cNvPr>
          <p:cNvPicPr>
            <a:picLocks noChangeAspect="1"/>
          </p:cNvPicPr>
          <p:nvPr/>
        </p:nvPicPr>
        <p:blipFill>
          <a:blip r:embed="rId4"/>
          <a:stretch>
            <a:fillRect/>
          </a:stretch>
        </p:blipFill>
        <p:spPr>
          <a:xfrm>
            <a:off x="5318881" y="926473"/>
            <a:ext cx="2412699" cy="1428668"/>
          </a:xfrm>
          <a:prstGeom prst="rect">
            <a:avLst/>
          </a:prstGeom>
        </p:spPr>
      </p:pic>
      <p:pic>
        <p:nvPicPr>
          <p:cNvPr id="1029" name="Picture 5" descr="Rain Clip Art - Rain Images">
            <a:extLst>
              <a:ext uri="{FF2B5EF4-FFF2-40B4-BE49-F238E27FC236}">
                <a16:creationId xmlns:a16="http://schemas.microsoft.com/office/drawing/2014/main" id="{7276FD60-A50E-84D5-1597-B95CD63EB6B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11228" y="981674"/>
            <a:ext cx="636439" cy="70872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 vibrant cartoon representation of a dry landscape featuring cracked earth  sparse vegetation mountains and a bright sun emphasizing drought conditions  | Premium AI-generated vector">
            <a:extLst>
              <a:ext uri="{FF2B5EF4-FFF2-40B4-BE49-F238E27FC236}">
                <a16:creationId xmlns:a16="http://schemas.microsoft.com/office/drawing/2014/main" id="{51E275C8-3D4F-A6B9-4793-6D8959CE5ED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25710" y="981674"/>
            <a:ext cx="767917" cy="4318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7" name="Table 26">
            <a:extLst>
              <a:ext uri="{FF2B5EF4-FFF2-40B4-BE49-F238E27FC236}">
                <a16:creationId xmlns:a16="http://schemas.microsoft.com/office/drawing/2014/main" id="{E3E488CE-7A4F-EF2B-5CAD-C3B93D3BEF2B}"/>
              </a:ext>
            </a:extLst>
          </p:cNvPr>
          <p:cNvGraphicFramePr>
            <a:graphicFrameLocks noGrp="1"/>
          </p:cNvGraphicFramePr>
          <p:nvPr>
            <p:extLst>
              <p:ext uri="{D42A27DB-BD31-4B8C-83A1-F6EECF244321}">
                <p14:modId xmlns:p14="http://schemas.microsoft.com/office/powerpoint/2010/main" val="2689148364"/>
              </p:ext>
            </p:extLst>
          </p:nvPr>
        </p:nvGraphicFramePr>
        <p:xfrm>
          <a:off x="609600" y="719665"/>
          <a:ext cx="9550400" cy="1955802"/>
        </p:xfrm>
        <a:graphic>
          <a:graphicData uri="http://schemas.openxmlformats.org/drawingml/2006/table">
            <a:tbl>
              <a:tblPr firstRow="1" bandRow="1">
                <a:tableStyleId>{5C22544A-7EE6-4342-B048-85BDC9FD1C3A}</a:tableStyleId>
              </a:tblPr>
              <a:tblGrid>
                <a:gridCol w="2387600">
                  <a:extLst>
                    <a:ext uri="{9D8B030D-6E8A-4147-A177-3AD203B41FA5}">
                      <a16:colId xmlns:a16="http://schemas.microsoft.com/office/drawing/2014/main" val="1246588298"/>
                    </a:ext>
                  </a:extLst>
                </a:gridCol>
                <a:gridCol w="2387600">
                  <a:extLst>
                    <a:ext uri="{9D8B030D-6E8A-4147-A177-3AD203B41FA5}">
                      <a16:colId xmlns:a16="http://schemas.microsoft.com/office/drawing/2014/main" val="1462351724"/>
                    </a:ext>
                  </a:extLst>
                </a:gridCol>
                <a:gridCol w="2387600">
                  <a:extLst>
                    <a:ext uri="{9D8B030D-6E8A-4147-A177-3AD203B41FA5}">
                      <a16:colId xmlns:a16="http://schemas.microsoft.com/office/drawing/2014/main" val="682297330"/>
                    </a:ext>
                  </a:extLst>
                </a:gridCol>
                <a:gridCol w="2387600">
                  <a:extLst>
                    <a:ext uri="{9D8B030D-6E8A-4147-A177-3AD203B41FA5}">
                      <a16:colId xmlns:a16="http://schemas.microsoft.com/office/drawing/2014/main" val="967661147"/>
                    </a:ext>
                  </a:extLst>
                </a:gridCol>
              </a:tblGrid>
              <a:tr h="1955802">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endParaRPr lang="cy-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3347184030"/>
                  </a:ext>
                </a:extLst>
              </a:tr>
            </a:tbl>
          </a:graphicData>
        </a:graphic>
      </p:graphicFrame>
      <p:sp>
        <p:nvSpPr>
          <p:cNvPr id="29" name="TextBox 28">
            <a:extLst>
              <a:ext uri="{FF2B5EF4-FFF2-40B4-BE49-F238E27FC236}">
                <a16:creationId xmlns:a16="http://schemas.microsoft.com/office/drawing/2014/main" id="{09332673-9BA2-2F56-B4A6-EBE56390CD06}"/>
              </a:ext>
            </a:extLst>
          </p:cNvPr>
          <p:cNvSpPr txBox="1"/>
          <p:nvPr/>
        </p:nvSpPr>
        <p:spPr>
          <a:xfrm>
            <a:off x="3029003" y="2218267"/>
            <a:ext cx="1119664" cy="369332"/>
          </a:xfrm>
          <a:prstGeom prst="rect">
            <a:avLst/>
          </a:prstGeom>
          <a:solidFill>
            <a:schemeClr val="bg1"/>
          </a:solidFill>
        </p:spPr>
        <p:txBody>
          <a:bodyPr wrap="square" rtlCol="0">
            <a:spAutoFit/>
          </a:bodyPr>
          <a:lstStyle/>
          <a:p>
            <a:r>
              <a:rPr lang="cy-GB" dirty="0"/>
              <a:t>poethaf</a:t>
            </a:r>
          </a:p>
        </p:txBody>
      </p:sp>
      <p:sp>
        <p:nvSpPr>
          <p:cNvPr id="30" name="TextBox 29">
            <a:extLst>
              <a:ext uri="{FF2B5EF4-FFF2-40B4-BE49-F238E27FC236}">
                <a16:creationId xmlns:a16="http://schemas.microsoft.com/office/drawing/2014/main" id="{C8264D00-39E0-5CC5-2526-6CCEB664928E}"/>
              </a:ext>
            </a:extLst>
          </p:cNvPr>
          <p:cNvSpPr txBox="1"/>
          <p:nvPr/>
        </p:nvSpPr>
        <p:spPr>
          <a:xfrm>
            <a:off x="4148667" y="2218267"/>
            <a:ext cx="1119664" cy="369332"/>
          </a:xfrm>
          <a:prstGeom prst="rect">
            <a:avLst/>
          </a:prstGeom>
          <a:solidFill>
            <a:schemeClr val="bg1"/>
          </a:solidFill>
        </p:spPr>
        <p:txBody>
          <a:bodyPr wrap="square" rtlCol="0">
            <a:spAutoFit/>
          </a:bodyPr>
          <a:lstStyle/>
          <a:p>
            <a:r>
              <a:rPr lang="cy-GB" dirty="0"/>
              <a:t>oeraf</a:t>
            </a:r>
          </a:p>
        </p:txBody>
      </p:sp>
      <p:graphicFrame>
        <p:nvGraphicFramePr>
          <p:cNvPr id="31" name="Table 30">
            <a:extLst>
              <a:ext uri="{FF2B5EF4-FFF2-40B4-BE49-F238E27FC236}">
                <a16:creationId xmlns:a16="http://schemas.microsoft.com/office/drawing/2014/main" id="{CF2F4DE4-46F4-C19F-D30E-0579A5145EC7}"/>
              </a:ext>
            </a:extLst>
          </p:cNvPr>
          <p:cNvGraphicFramePr>
            <a:graphicFrameLocks noGrp="1"/>
          </p:cNvGraphicFramePr>
          <p:nvPr>
            <p:extLst>
              <p:ext uri="{D42A27DB-BD31-4B8C-83A1-F6EECF244321}">
                <p14:modId xmlns:p14="http://schemas.microsoft.com/office/powerpoint/2010/main" val="273164594"/>
              </p:ext>
            </p:extLst>
          </p:nvPr>
        </p:nvGraphicFramePr>
        <p:xfrm>
          <a:off x="609600" y="3743912"/>
          <a:ext cx="10318729" cy="2865120"/>
        </p:xfrm>
        <a:graphic>
          <a:graphicData uri="http://schemas.openxmlformats.org/drawingml/2006/table">
            <a:tbl>
              <a:tblPr firstRow="1" bandRow="1">
                <a:tableStyleId>{5C22544A-7EE6-4342-B048-85BDC9FD1C3A}</a:tableStyleId>
              </a:tblPr>
              <a:tblGrid>
                <a:gridCol w="3439576">
                  <a:extLst>
                    <a:ext uri="{9D8B030D-6E8A-4147-A177-3AD203B41FA5}">
                      <a16:colId xmlns:a16="http://schemas.microsoft.com/office/drawing/2014/main" val="98773231"/>
                    </a:ext>
                  </a:extLst>
                </a:gridCol>
                <a:gridCol w="3466375">
                  <a:extLst>
                    <a:ext uri="{9D8B030D-6E8A-4147-A177-3AD203B41FA5}">
                      <a16:colId xmlns:a16="http://schemas.microsoft.com/office/drawing/2014/main" val="1280640871"/>
                    </a:ext>
                  </a:extLst>
                </a:gridCol>
                <a:gridCol w="1706389">
                  <a:extLst>
                    <a:ext uri="{9D8B030D-6E8A-4147-A177-3AD203B41FA5}">
                      <a16:colId xmlns:a16="http://schemas.microsoft.com/office/drawing/2014/main" val="4249240886"/>
                    </a:ext>
                  </a:extLst>
                </a:gridCol>
                <a:gridCol w="1706389">
                  <a:extLst>
                    <a:ext uri="{9D8B030D-6E8A-4147-A177-3AD203B41FA5}">
                      <a16:colId xmlns:a16="http://schemas.microsoft.com/office/drawing/2014/main" val="2760311847"/>
                    </a:ext>
                  </a:extLst>
                </a:gridCol>
              </a:tblGrid>
              <a:tr h="320895">
                <a:tc>
                  <a:txBody>
                    <a:bodyPr/>
                    <a:lstStyle/>
                    <a:p>
                      <a:pPr algn="ctr"/>
                      <a:r>
                        <a:rPr lang="cy-GB" sz="1600" dirty="0">
                          <a:solidFill>
                            <a:schemeClr val="tx1"/>
                          </a:solidFill>
                        </a:rPr>
                        <a:t>Mynydd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pPr algn="ctr"/>
                      <a:r>
                        <a:rPr lang="cy-GB" sz="1600" dirty="0">
                          <a:solidFill>
                            <a:schemeClr val="tx1"/>
                          </a:solidFill>
                        </a:rPr>
                        <a:t>ydy’r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gridSpan="2">
                  <a:txBody>
                    <a:bodyPr/>
                    <a:lstStyle/>
                    <a:p>
                      <a:pPr algn="ctr"/>
                      <a:r>
                        <a:rPr lang="cy-GB" sz="1600" dirty="0">
                          <a:solidFill>
                            <a:schemeClr val="tx1"/>
                          </a:solidFill>
                        </a:rPr>
                        <a:t>Y radd eithaf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y-GB"/>
                    </a:p>
                  </a:txBody>
                  <a:tcPr/>
                </a:tc>
                <a:extLst>
                  <a:ext uri="{0D108BD9-81ED-4DB2-BD59-A6C34878D82A}">
                    <a16:rowId xmlns:a16="http://schemas.microsoft.com/office/drawing/2014/main" val="4191366962"/>
                  </a:ext>
                </a:extLst>
              </a:tr>
              <a:tr h="2022678">
                <a:tc>
                  <a:txBody>
                    <a:bodyPr/>
                    <a:lstStyle/>
                    <a:p>
                      <a:r>
                        <a:rPr lang="cy-GB" sz="1600" dirty="0">
                          <a:solidFill>
                            <a:schemeClr val="accent1">
                              <a:lumMod val="40000"/>
                              <a:lumOff val="60000"/>
                            </a:schemeClr>
                          </a:solidFill>
                        </a:rPr>
                        <a:t>Yr wyddfa </a:t>
                      </a:r>
                    </a:p>
                    <a:p>
                      <a:r>
                        <a:rPr lang="cy-GB" sz="1600" dirty="0"/>
                        <a:t>Pen y Fan </a:t>
                      </a:r>
                    </a:p>
                    <a:p>
                      <a:r>
                        <a:rPr lang="cy-GB" sz="1600" dirty="0"/>
                        <a:t>Cribyn </a:t>
                      </a:r>
                    </a:p>
                    <a:p>
                      <a:r>
                        <a:rPr lang="cy-GB" sz="1600" dirty="0" err="1"/>
                        <a:t>Twmpa</a:t>
                      </a:r>
                      <a:r>
                        <a:rPr lang="cy-GB" sz="1600" dirty="0"/>
                        <a:t> </a:t>
                      </a:r>
                    </a:p>
                    <a:p>
                      <a:r>
                        <a:rPr lang="cy-GB" sz="1600" dirty="0" err="1"/>
                        <a:t>Penybegwn</a:t>
                      </a:r>
                      <a:endParaRPr lang="cy-GB" sz="1600" dirty="0"/>
                    </a:p>
                    <a:p>
                      <a:r>
                        <a:rPr lang="cy-GB" sz="1600" dirty="0"/>
                        <a:t>Waun Fach </a:t>
                      </a:r>
                    </a:p>
                    <a:p>
                      <a:r>
                        <a:rPr lang="cy-GB" sz="1600" dirty="0"/>
                        <a:t>Twyn Llech</a:t>
                      </a:r>
                    </a:p>
                    <a:p>
                      <a:r>
                        <a:rPr lang="cy-GB" sz="1600" dirty="0">
                          <a:solidFill>
                            <a:schemeClr val="accent1">
                              <a:lumMod val="40000"/>
                              <a:lumOff val="60000"/>
                            </a:schemeClr>
                          </a:solidFill>
                        </a:rPr>
                        <a:t>Mynydd Troed </a:t>
                      </a:r>
                    </a:p>
                    <a:p>
                      <a:endParaRPr lang="cy-GB" sz="1600" dirty="0"/>
                    </a:p>
                    <a:p>
                      <a:r>
                        <a:rPr lang="cy-GB" sz="1600" dirty="0">
                          <a:solidFill>
                            <a:schemeClr val="accent4"/>
                          </a:solidFill>
                        </a:rPr>
                        <a:t>(enwau gwrywaidd)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600" dirty="0">
                          <a:solidFill>
                            <a:schemeClr val="tx1"/>
                          </a:solidFill>
                        </a:rPr>
                        <a:t>talaf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dirty="0">
                          <a:solidFill>
                            <a:schemeClr val="tx1"/>
                          </a:solidFill>
                        </a:rPr>
                        <a:t>byrraf </a:t>
                      </a:r>
                    </a:p>
                    <a:p>
                      <a:r>
                        <a:rPr lang="cy-GB" sz="1600" dirty="0">
                          <a:solidFill>
                            <a:schemeClr val="tx1"/>
                          </a:solidFill>
                        </a:rPr>
                        <a:t>oeraf </a:t>
                      </a:r>
                    </a:p>
                    <a:p>
                      <a:r>
                        <a:rPr lang="cy-GB" sz="1600" dirty="0">
                          <a:solidFill>
                            <a:schemeClr val="tx1"/>
                          </a:solidFill>
                        </a:rPr>
                        <a:t>poethaf </a:t>
                      </a:r>
                    </a:p>
                    <a:p>
                      <a:r>
                        <a:rPr lang="cy-GB" sz="1600" dirty="0">
                          <a:solidFill>
                            <a:schemeClr val="tx1"/>
                          </a:solidFill>
                        </a:rPr>
                        <a:t>agosaf</a:t>
                      </a:r>
                    </a:p>
                    <a:p>
                      <a:r>
                        <a:rPr lang="cy-GB" sz="1600" dirty="0">
                          <a:solidFill>
                            <a:schemeClr val="tx1"/>
                          </a:solidFill>
                        </a:rPr>
                        <a:t>pellaf </a:t>
                      </a:r>
                    </a:p>
                    <a:p>
                      <a:r>
                        <a:rPr lang="cy-GB" sz="1600" dirty="0">
                          <a:solidFill>
                            <a:schemeClr val="tx1"/>
                          </a:solidFill>
                        </a:rPr>
                        <a:t>gwlypaf </a:t>
                      </a:r>
                    </a:p>
                    <a:p>
                      <a:r>
                        <a:rPr lang="cy-GB" sz="1600" dirty="0">
                          <a:solidFill>
                            <a:schemeClr val="tx1"/>
                          </a:solidFill>
                        </a:rPr>
                        <a:t>sychaf </a:t>
                      </a:r>
                    </a:p>
                    <a:p>
                      <a:endParaRPr lang="cy-GB" sz="1600" dirty="0"/>
                    </a:p>
                    <a:p>
                      <a:endParaRPr lang="cy-GB"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sz="1600" dirty="0">
                          <a:solidFill>
                            <a:schemeClr val="accent2"/>
                          </a:solidFill>
                        </a:rPr>
                        <a:t>d</a:t>
                      </a:r>
                      <a:r>
                        <a:rPr lang="cy-GB" sz="1600" dirty="0"/>
                        <a:t>alaf </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1600" dirty="0">
                          <a:solidFill>
                            <a:schemeClr val="accent2"/>
                          </a:solidFill>
                        </a:rPr>
                        <a:t>f</a:t>
                      </a:r>
                      <a:r>
                        <a:rPr lang="cy-GB" sz="1600" dirty="0"/>
                        <a:t>yrraf </a:t>
                      </a:r>
                    </a:p>
                    <a:p>
                      <a:r>
                        <a:rPr lang="cy-GB" sz="1600" dirty="0"/>
                        <a:t>oeraf </a:t>
                      </a:r>
                    </a:p>
                    <a:p>
                      <a:r>
                        <a:rPr lang="cy-GB" sz="1600" dirty="0">
                          <a:solidFill>
                            <a:schemeClr val="accent2"/>
                          </a:solidFill>
                        </a:rPr>
                        <a:t>b</a:t>
                      </a:r>
                      <a:r>
                        <a:rPr lang="cy-GB" sz="1600" dirty="0"/>
                        <a:t>oethaf </a:t>
                      </a:r>
                    </a:p>
                    <a:p>
                      <a:r>
                        <a:rPr lang="cy-GB" sz="1600" dirty="0"/>
                        <a:t>agosaf</a:t>
                      </a:r>
                    </a:p>
                    <a:p>
                      <a:r>
                        <a:rPr lang="cy-GB" sz="1600" dirty="0">
                          <a:solidFill>
                            <a:schemeClr val="accent2"/>
                          </a:solidFill>
                        </a:rPr>
                        <a:t>b</a:t>
                      </a:r>
                      <a:r>
                        <a:rPr lang="cy-GB" sz="1600" dirty="0"/>
                        <a:t>ellaf </a:t>
                      </a:r>
                    </a:p>
                    <a:p>
                      <a:r>
                        <a:rPr lang="cy-GB" sz="1600" dirty="0">
                          <a:solidFill>
                            <a:schemeClr val="accent2"/>
                          </a:solidFill>
                        </a:rPr>
                        <a:t>_</a:t>
                      </a:r>
                      <a:r>
                        <a:rPr lang="cy-GB" sz="1600" dirty="0"/>
                        <a:t>wlypaf </a:t>
                      </a:r>
                    </a:p>
                    <a:p>
                      <a:r>
                        <a:rPr lang="cy-GB" sz="1600" dirty="0"/>
                        <a:t>sychaf </a:t>
                      </a:r>
                    </a:p>
                    <a:p>
                      <a:endParaRPr lang="cy-GB"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61460937"/>
                  </a:ext>
                </a:extLst>
              </a:tr>
            </a:tbl>
          </a:graphicData>
        </a:graphic>
      </p:graphicFrame>
      <p:sp>
        <p:nvSpPr>
          <p:cNvPr id="32" name="TextBox 31">
            <a:extLst>
              <a:ext uri="{FF2B5EF4-FFF2-40B4-BE49-F238E27FC236}">
                <a16:creationId xmlns:a16="http://schemas.microsoft.com/office/drawing/2014/main" id="{DF6CE5CC-A6EE-F282-8EE9-A6BB8B1E554F}"/>
              </a:ext>
            </a:extLst>
          </p:cNvPr>
          <p:cNvSpPr txBox="1"/>
          <p:nvPr/>
        </p:nvSpPr>
        <p:spPr>
          <a:xfrm>
            <a:off x="609600" y="2861733"/>
            <a:ext cx="9652000" cy="369332"/>
          </a:xfrm>
          <a:prstGeom prst="rect">
            <a:avLst/>
          </a:prstGeom>
          <a:noFill/>
        </p:spPr>
        <p:txBody>
          <a:bodyPr wrap="square" rtlCol="0">
            <a:spAutoFit/>
          </a:bodyPr>
          <a:lstStyle/>
          <a:p>
            <a:r>
              <a:rPr lang="cy-GB" dirty="0"/>
              <a:t>Pa un ydy’r .....? </a:t>
            </a:r>
          </a:p>
        </p:txBody>
      </p:sp>
    </p:spTree>
    <p:extLst>
      <p:ext uri="{BB962C8B-B14F-4D97-AF65-F5344CB8AC3E}">
        <p14:creationId xmlns:p14="http://schemas.microsoft.com/office/powerpoint/2010/main" val="3408062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0C8C742-D374-B4E4-326E-E7E9B82B4A54}"/>
              </a:ext>
            </a:extLst>
          </p:cNvPr>
          <p:cNvSpPr txBox="1"/>
          <p:nvPr/>
        </p:nvSpPr>
        <p:spPr>
          <a:xfrm>
            <a:off x="380999" y="1508668"/>
            <a:ext cx="6096000" cy="2062103"/>
          </a:xfrm>
          <a:prstGeom prst="rect">
            <a:avLst/>
          </a:prstGeom>
          <a:noFill/>
        </p:spPr>
        <p:txBody>
          <a:bodyPr wrap="square">
            <a:spAutoFit/>
          </a:bodyPr>
          <a:lstStyle/>
          <a:p>
            <a:r>
              <a:rPr lang="cy-GB" sz="3200" dirty="0">
                <a:solidFill>
                  <a:schemeClr val="accent1">
                    <a:lumMod val="40000"/>
                    <a:lumOff val="60000"/>
                  </a:schemeClr>
                </a:solidFill>
              </a:rPr>
              <a:t>Mae .....yn gwlypach na ........</a:t>
            </a:r>
          </a:p>
          <a:p>
            <a:r>
              <a:rPr lang="cy-GB" sz="3200" dirty="0">
                <a:solidFill>
                  <a:schemeClr val="accent5"/>
                </a:solidFill>
              </a:rPr>
              <a:t>Mae ... yn wlypach na ... </a:t>
            </a:r>
          </a:p>
          <a:p>
            <a:r>
              <a:rPr lang="cy-GB" sz="3200" dirty="0">
                <a:solidFill>
                  <a:schemeClr val="accent1">
                    <a:lumMod val="40000"/>
                    <a:lumOff val="60000"/>
                  </a:schemeClr>
                </a:solidFill>
              </a:rPr>
              <a:t>Mae ....yn talach na .......</a:t>
            </a:r>
          </a:p>
          <a:p>
            <a:r>
              <a:rPr lang="cy-GB" sz="3200" dirty="0">
                <a:solidFill>
                  <a:schemeClr val="accent5"/>
                </a:solidFill>
              </a:rPr>
              <a:t>Mae ...yn dallach na ....</a:t>
            </a:r>
            <a:endParaRPr lang="cy-GB" dirty="0">
              <a:solidFill>
                <a:schemeClr val="accent5"/>
              </a:solidFill>
            </a:endParaRPr>
          </a:p>
        </p:txBody>
      </p:sp>
      <p:sp>
        <p:nvSpPr>
          <p:cNvPr id="9" name="Star: 5 Points 8">
            <a:extLst>
              <a:ext uri="{FF2B5EF4-FFF2-40B4-BE49-F238E27FC236}">
                <a16:creationId xmlns:a16="http://schemas.microsoft.com/office/drawing/2014/main" id="{2FC4F021-2D41-5616-D501-8CD9A888F744}"/>
              </a:ext>
            </a:extLst>
          </p:cNvPr>
          <p:cNvSpPr/>
          <p:nvPr/>
        </p:nvSpPr>
        <p:spPr>
          <a:xfrm>
            <a:off x="491067" y="381000"/>
            <a:ext cx="609600" cy="618067"/>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0" name="Star: 5 Points 9">
            <a:extLst>
              <a:ext uri="{FF2B5EF4-FFF2-40B4-BE49-F238E27FC236}">
                <a16:creationId xmlns:a16="http://schemas.microsoft.com/office/drawing/2014/main" id="{D7B8B7EA-DB56-FDEB-7930-39EDDDB38B9F}"/>
              </a:ext>
            </a:extLst>
          </p:cNvPr>
          <p:cNvSpPr/>
          <p:nvPr/>
        </p:nvSpPr>
        <p:spPr>
          <a:xfrm>
            <a:off x="1210734" y="380999"/>
            <a:ext cx="609600" cy="618067"/>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1" name="Star: 5 Points 10">
            <a:extLst>
              <a:ext uri="{FF2B5EF4-FFF2-40B4-BE49-F238E27FC236}">
                <a16:creationId xmlns:a16="http://schemas.microsoft.com/office/drawing/2014/main" id="{41774E7E-CFE7-36D1-B834-E4DE91948F38}"/>
              </a:ext>
            </a:extLst>
          </p:cNvPr>
          <p:cNvSpPr/>
          <p:nvPr/>
        </p:nvSpPr>
        <p:spPr>
          <a:xfrm>
            <a:off x="1930401" y="380998"/>
            <a:ext cx="609600" cy="618067"/>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2" name="TextBox 11">
            <a:extLst>
              <a:ext uri="{FF2B5EF4-FFF2-40B4-BE49-F238E27FC236}">
                <a16:creationId xmlns:a16="http://schemas.microsoft.com/office/drawing/2014/main" id="{D6AEA501-3EA9-5EB4-E8FD-E84DC1F0C79F}"/>
              </a:ext>
            </a:extLst>
          </p:cNvPr>
          <p:cNvSpPr txBox="1"/>
          <p:nvPr/>
        </p:nvSpPr>
        <p:spPr>
          <a:xfrm>
            <a:off x="6739467" y="380998"/>
            <a:ext cx="5071534" cy="2585323"/>
          </a:xfrm>
          <a:prstGeom prst="rect">
            <a:avLst/>
          </a:prstGeom>
          <a:noFill/>
          <a:ln w="53975" cmpd="tri">
            <a:solidFill>
              <a:srgbClr val="FF0000"/>
            </a:solidFill>
          </a:ln>
        </p:spPr>
        <p:txBody>
          <a:bodyPr wrap="square" rtlCol="0">
            <a:spAutoFit/>
          </a:bodyPr>
          <a:lstStyle/>
          <a:p>
            <a:pPr algn="ctr"/>
            <a:r>
              <a:rPr lang="cy-GB" u="sng" dirty="0"/>
              <a:t>Cofiwch </a:t>
            </a:r>
            <a:r>
              <a:rPr lang="cy-GB" dirty="0"/>
              <a:t> </a:t>
            </a:r>
          </a:p>
          <a:p>
            <a:r>
              <a:rPr lang="cy-GB" dirty="0"/>
              <a:t>Ar ôl ‘na’  treiglad llaes (t&gt;</a:t>
            </a:r>
            <a:r>
              <a:rPr lang="cy-GB" dirty="0" err="1"/>
              <a:t>th</a:t>
            </a:r>
            <a:r>
              <a:rPr lang="cy-GB" dirty="0"/>
              <a:t>; c&gt;ch; p&gt;</a:t>
            </a:r>
            <a:r>
              <a:rPr lang="cy-GB" dirty="0" err="1"/>
              <a:t>ph</a:t>
            </a:r>
            <a:r>
              <a:rPr lang="cy-GB" dirty="0"/>
              <a:t>)</a:t>
            </a:r>
          </a:p>
          <a:p>
            <a:r>
              <a:rPr lang="cy-GB" dirty="0"/>
              <a:t>er engrafit,</a:t>
            </a:r>
          </a:p>
          <a:p>
            <a:r>
              <a:rPr lang="cy-GB" dirty="0"/>
              <a:t>Mae’r  Wyddfa yn gwlypach na Phen y Fan. </a:t>
            </a:r>
          </a:p>
          <a:p>
            <a:endParaRPr lang="cy-GB" dirty="0"/>
          </a:p>
          <a:p>
            <a:r>
              <a:rPr lang="cy-GB" dirty="0"/>
              <a:t>Na newid i ‘nag’ chyn  llafariad (a, e, i, o, u, w, y) </a:t>
            </a:r>
          </a:p>
          <a:p>
            <a:r>
              <a:rPr lang="cy-GB" dirty="0"/>
              <a:t>er engrafit,</a:t>
            </a:r>
          </a:p>
          <a:p>
            <a:r>
              <a:rPr lang="cy-GB" dirty="0"/>
              <a:t>Mae Pen y fan yn oerach nag Waun Fach.</a:t>
            </a:r>
          </a:p>
          <a:p>
            <a:endParaRPr lang="cy-GB" dirty="0"/>
          </a:p>
        </p:txBody>
      </p:sp>
      <p:sp>
        <p:nvSpPr>
          <p:cNvPr id="13" name="Rectangle: Rounded Corners 12">
            <a:extLst>
              <a:ext uri="{FF2B5EF4-FFF2-40B4-BE49-F238E27FC236}">
                <a16:creationId xmlns:a16="http://schemas.microsoft.com/office/drawing/2014/main" id="{722336DA-B834-E32A-9BC8-E91A482A6436}"/>
              </a:ext>
            </a:extLst>
          </p:cNvPr>
          <p:cNvSpPr/>
          <p:nvPr/>
        </p:nvSpPr>
        <p:spPr>
          <a:xfrm>
            <a:off x="1855776" y="4080372"/>
            <a:ext cx="2945218" cy="1807534"/>
          </a:xfrm>
          <a:prstGeom prst="roundRect">
            <a:avLst/>
          </a:prstGeom>
          <a:noFill/>
          <a:ln>
            <a:solidFill>
              <a:schemeClr val="accent5"/>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cy-GB" dirty="0">
                <a:solidFill>
                  <a:sysClr val="windowText" lastClr="000000"/>
                </a:solidFill>
              </a:rPr>
              <a:t>Cofiwch treiglad meddal ar ôl yn gyda enwau benywaidd . </a:t>
            </a:r>
          </a:p>
        </p:txBody>
      </p:sp>
      <p:cxnSp>
        <p:nvCxnSpPr>
          <p:cNvPr id="15" name="Straight Arrow Connector 14">
            <a:extLst>
              <a:ext uri="{FF2B5EF4-FFF2-40B4-BE49-F238E27FC236}">
                <a16:creationId xmlns:a16="http://schemas.microsoft.com/office/drawing/2014/main" id="{C695FE64-5542-B60D-7ED4-8296ACE31A85}"/>
              </a:ext>
            </a:extLst>
          </p:cNvPr>
          <p:cNvCxnSpPr>
            <a:cxnSpLocks/>
          </p:cNvCxnSpPr>
          <p:nvPr/>
        </p:nvCxnSpPr>
        <p:spPr>
          <a:xfrm flipH="1" flipV="1">
            <a:off x="2235201" y="3429000"/>
            <a:ext cx="304800" cy="568842"/>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0" name="Straight Arrow Connector 19">
            <a:extLst>
              <a:ext uri="{FF2B5EF4-FFF2-40B4-BE49-F238E27FC236}">
                <a16:creationId xmlns:a16="http://schemas.microsoft.com/office/drawing/2014/main" id="{829F39E6-CD23-6979-5950-59633CFC629B}"/>
              </a:ext>
            </a:extLst>
          </p:cNvPr>
          <p:cNvCxnSpPr/>
          <p:nvPr/>
        </p:nvCxnSpPr>
        <p:spPr>
          <a:xfrm flipV="1">
            <a:off x="2073349" y="2539719"/>
            <a:ext cx="161852" cy="154065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21" name="TextBox 20">
            <a:extLst>
              <a:ext uri="{FF2B5EF4-FFF2-40B4-BE49-F238E27FC236}">
                <a16:creationId xmlns:a16="http://schemas.microsoft.com/office/drawing/2014/main" id="{C2D4467B-EF39-8CC6-801B-F04F04619112}"/>
              </a:ext>
            </a:extLst>
          </p:cNvPr>
          <p:cNvSpPr txBox="1"/>
          <p:nvPr/>
        </p:nvSpPr>
        <p:spPr>
          <a:xfrm>
            <a:off x="5720316" y="3817088"/>
            <a:ext cx="6090685" cy="369332"/>
          </a:xfrm>
          <a:prstGeom prst="rect">
            <a:avLst/>
          </a:prstGeom>
          <a:noFill/>
        </p:spPr>
        <p:txBody>
          <a:bodyPr wrap="square" rtlCol="0">
            <a:spAutoFit/>
          </a:bodyPr>
          <a:lstStyle/>
          <a:p>
            <a:r>
              <a:rPr lang="cy-GB" dirty="0"/>
              <a:t>Er enghraifft, Mae Pen Y Fan yn _wlypach na   </a:t>
            </a:r>
          </a:p>
        </p:txBody>
      </p:sp>
    </p:spTree>
    <p:extLst>
      <p:ext uri="{BB962C8B-B14F-4D97-AF65-F5344CB8AC3E}">
        <p14:creationId xmlns:p14="http://schemas.microsoft.com/office/powerpoint/2010/main" val="12624141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2E312D-F562-F38A-B419-54D6231345CD}"/>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u="sng" kern="1200">
                <a:solidFill>
                  <a:srgbClr val="FFFFFF"/>
                </a:solidFill>
                <a:latin typeface="+mj-lt"/>
                <a:ea typeface="+mj-ea"/>
                <a:cs typeface="+mj-cs"/>
              </a:rPr>
              <a:t>Ieithoedd, Llythrennedd a Chyfathrebu</a:t>
            </a:r>
          </a:p>
        </p:txBody>
      </p:sp>
      <p:sp>
        <p:nvSpPr>
          <p:cNvPr id="3" name="TextBox 2">
            <a:extLst>
              <a:ext uri="{FF2B5EF4-FFF2-40B4-BE49-F238E27FC236}">
                <a16:creationId xmlns:a16="http://schemas.microsoft.com/office/drawing/2014/main" id="{C4E755E5-7713-2BEB-B0C7-FC6548CAAF68}"/>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a:lnSpc>
                <a:spcPct val="90000"/>
              </a:lnSpc>
              <a:spcAft>
                <a:spcPts val="600"/>
              </a:spcAft>
            </a:pPr>
            <a:r>
              <a:rPr lang="cy-GB" dirty="0"/>
              <a:t>Rydw i wedi dewis y gweithgaredd hwn ar gyfer fy ngweithgaredd gwrando achos mae hwn yn weithgaredd rydyn ni wedi  g</a:t>
            </a:r>
            <a:r>
              <a:rPr lang="cy-GB" b="0" i="0" dirty="0">
                <a:effectLst/>
              </a:rPr>
              <a:t>wneud yn ystod eich gwaith annibynnol ar-lein. Roedd yn weithgaredd rydw i wedi mwynhau ei wneud erioed ac mae'n hawdd ei wahaniaethu i gyfer y disgyblion.</a:t>
            </a:r>
            <a:r>
              <a:rPr lang="cy-GB" dirty="0"/>
              <a:t> Gallai gwahaniaethu’r gweithgaredd trwy newid y wybodaeth yn y ffeil sain i  gael llai neu fwy o wybodaeth. Gallwch chi hefyd newid y daflen waith i gael llai o wybodaeth er enghraifft, defnyddiwch ddwy  golofn yn unig. </a:t>
            </a:r>
          </a:p>
          <a:p>
            <a:pPr>
              <a:lnSpc>
                <a:spcPct val="90000"/>
              </a:lnSpc>
              <a:spcAft>
                <a:spcPts val="600"/>
              </a:spcAft>
            </a:pPr>
            <a:endParaRPr lang="cy-GB" sz="2000" dirty="0"/>
          </a:p>
          <a:p>
            <a:pPr indent="-228600">
              <a:lnSpc>
                <a:spcPct val="90000"/>
              </a:lnSpc>
              <a:spcAft>
                <a:spcPts val="600"/>
              </a:spcAft>
              <a:buFont typeface="Arial" panose="020B0604020202020204" pitchFamily="34" charset="0"/>
              <a:buChar char="•"/>
            </a:pPr>
            <a:endParaRPr lang="cy-GB" sz="2000" dirty="0"/>
          </a:p>
          <a:p>
            <a:pPr indent="-228600">
              <a:lnSpc>
                <a:spcPct val="90000"/>
              </a:lnSpc>
              <a:spcAft>
                <a:spcPts val="600"/>
              </a:spcAft>
              <a:buFont typeface="Arial" panose="020B0604020202020204" pitchFamily="34" charset="0"/>
              <a:buChar char="•"/>
            </a:pPr>
            <a:endParaRPr lang="cy-GB" sz="2000" dirty="0"/>
          </a:p>
        </p:txBody>
      </p:sp>
    </p:spTree>
    <p:extLst>
      <p:ext uri="{BB962C8B-B14F-4D97-AF65-F5344CB8AC3E}">
        <p14:creationId xmlns:p14="http://schemas.microsoft.com/office/powerpoint/2010/main" val="485025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4B3CE47-2D61-DC0D-B6C7-A4B9BE871F58}"/>
              </a:ext>
            </a:extLst>
          </p:cNvPr>
          <p:cNvPicPr>
            <a:picLocks noChangeAspect="1"/>
          </p:cNvPicPr>
          <p:nvPr/>
        </p:nvPicPr>
        <p:blipFill>
          <a:blip r:embed="rId2"/>
          <a:stretch>
            <a:fillRect/>
          </a:stretch>
        </p:blipFill>
        <p:spPr>
          <a:xfrm>
            <a:off x="504824" y="133434"/>
            <a:ext cx="4676775" cy="6129254"/>
          </a:xfrm>
          <a:prstGeom prst="rect">
            <a:avLst/>
          </a:prstGeom>
        </p:spPr>
      </p:pic>
      <p:pic>
        <p:nvPicPr>
          <p:cNvPr id="8" name="Picture 7">
            <a:extLst>
              <a:ext uri="{FF2B5EF4-FFF2-40B4-BE49-F238E27FC236}">
                <a16:creationId xmlns:a16="http://schemas.microsoft.com/office/drawing/2014/main" id="{9B8DD695-846C-FB08-DE27-30267A876552}"/>
              </a:ext>
            </a:extLst>
          </p:cNvPr>
          <p:cNvPicPr>
            <a:picLocks noChangeAspect="1"/>
          </p:cNvPicPr>
          <p:nvPr/>
        </p:nvPicPr>
        <p:blipFill>
          <a:blip r:embed="rId3"/>
          <a:stretch>
            <a:fillRect/>
          </a:stretch>
        </p:blipFill>
        <p:spPr>
          <a:xfrm>
            <a:off x="5449888" y="92714"/>
            <a:ext cx="4676775" cy="6026040"/>
          </a:xfrm>
          <a:prstGeom prst="rect">
            <a:avLst/>
          </a:prstGeom>
        </p:spPr>
      </p:pic>
    </p:spTree>
    <p:extLst>
      <p:ext uri="{BB962C8B-B14F-4D97-AF65-F5344CB8AC3E}">
        <p14:creationId xmlns:p14="http://schemas.microsoft.com/office/powerpoint/2010/main" val="960815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78F376-6A5B-8D56-3F85-1DA9AAB671FA}"/>
              </a:ext>
            </a:extLst>
          </p:cNvPr>
          <p:cNvPicPr>
            <a:picLocks noChangeAspect="1"/>
          </p:cNvPicPr>
          <p:nvPr/>
        </p:nvPicPr>
        <p:blipFill>
          <a:blip r:embed="rId2"/>
          <a:stretch>
            <a:fillRect/>
          </a:stretch>
        </p:blipFill>
        <p:spPr>
          <a:xfrm>
            <a:off x="2197063" y="0"/>
            <a:ext cx="5681663" cy="6887618"/>
          </a:xfrm>
          <a:prstGeom prst="rect">
            <a:avLst/>
          </a:prstGeom>
        </p:spPr>
      </p:pic>
    </p:spTree>
    <p:extLst>
      <p:ext uri="{BB962C8B-B14F-4D97-AF65-F5344CB8AC3E}">
        <p14:creationId xmlns:p14="http://schemas.microsoft.com/office/powerpoint/2010/main" val="7090867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6559BD9C-9E54-B68C-618D-E47CC8F34F07}"/>
              </a:ext>
            </a:extLst>
          </p:cNvPr>
          <p:cNvGraphicFramePr>
            <a:graphicFrameLocks noGrp="1"/>
          </p:cNvGraphicFramePr>
          <p:nvPr>
            <p:extLst>
              <p:ext uri="{D42A27DB-BD31-4B8C-83A1-F6EECF244321}">
                <p14:modId xmlns:p14="http://schemas.microsoft.com/office/powerpoint/2010/main" val="1934729423"/>
              </p:ext>
            </p:extLst>
          </p:nvPr>
        </p:nvGraphicFramePr>
        <p:xfrm>
          <a:off x="5830722" y="204660"/>
          <a:ext cx="5482319" cy="4920230"/>
        </p:xfrm>
        <a:graphic>
          <a:graphicData uri="http://schemas.openxmlformats.org/drawingml/2006/table">
            <a:tbl>
              <a:tblPr firstRow="1" bandRow="1">
                <a:tableStyleId>{5C22544A-7EE6-4342-B048-85BDC9FD1C3A}</a:tableStyleId>
              </a:tblPr>
              <a:tblGrid>
                <a:gridCol w="5482319">
                  <a:extLst>
                    <a:ext uri="{9D8B030D-6E8A-4147-A177-3AD203B41FA5}">
                      <a16:colId xmlns:a16="http://schemas.microsoft.com/office/drawing/2014/main" val="968357755"/>
                    </a:ext>
                  </a:extLst>
                </a:gridCol>
              </a:tblGrid>
              <a:tr h="702890">
                <a:tc>
                  <a:txBody>
                    <a:bodyPr/>
                    <a:lstStyle/>
                    <a:p>
                      <a:pPr algn="ctr"/>
                      <a:r>
                        <a:rPr lang="cy-GB" sz="3200" b="0" dirty="0">
                          <a:solidFill>
                            <a:sysClr val="windowText" lastClr="000000"/>
                          </a:solidFill>
                        </a:rPr>
                        <a:t>Siop ddillad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5411767"/>
                  </a:ext>
                </a:extLst>
              </a:tr>
              <a:tr h="702890">
                <a:tc>
                  <a:txBody>
                    <a:bodyPr/>
                    <a:lstStyle/>
                    <a:p>
                      <a:pPr algn="ctr"/>
                      <a:r>
                        <a:rPr lang="cy-GB" sz="3200" b="0" dirty="0">
                          <a:solidFill>
                            <a:sysClr val="windowText" lastClr="000000"/>
                          </a:solidFill>
                        </a:rPr>
                        <a:t>Siop goffi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27182367"/>
                  </a:ext>
                </a:extLst>
              </a:tr>
              <a:tr h="702890">
                <a:tc>
                  <a:txBody>
                    <a:bodyPr/>
                    <a:lstStyle/>
                    <a:p>
                      <a:pPr algn="ctr"/>
                      <a:r>
                        <a:rPr lang="cy-GB" sz="3200" b="0" dirty="0">
                          <a:solidFill>
                            <a:sysClr val="windowText" lastClr="000000"/>
                          </a:solidFill>
                        </a:rPr>
                        <a:t>Siop lyfrau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60786987"/>
                  </a:ext>
                </a:extLst>
              </a:tr>
              <a:tr h="702890">
                <a:tc>
                  <a:txBody>
                    <a:bodyPr/>
                    <a:lstStyle/>
                    <a:p>
                      <a:pPr algn="ctr"/>
                      <a:r>
                        <a:rPr lang="cy-GB" sz="3200" b="0" dirty="0">
                          <a:solidFill>
                            <a:sysClr val="windowText" lastClr="000000"/>
                          </a:solidFill>
                        </a:rPr>
                        <a:t>Siop elusen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29734062"/>
                  </a:ext>
                </a:extLst>
              </a:tr>
              <a:tr h="702890">
                <a:tc>
                  <a:txBody>
                    <a:bodyPr/>
                    <a:lstStyle/>
                    <a:p>
                      <a:pPr algn="ctr"/>
                      <a:r>
                        <a:rPr lang="cy-GB" sz="3200" b="0" dirty="0">
                          <a:solidFill>
                            <a:sysClr val="windowText" lastClr="000000"/>
                          </a:solidFill>
                        </a:rPr>
                        <a:t>Siop awyr agored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9085109"/>
                  </a:ext>
                </a:extLst>
              </a:tr>
              <a:tr h="702890">
                <a:tc>
                  <a:txBody>
                    <a:bodyPr/>
                    <a:lstStyle/>
                    <a:p>
                      <a:pPr algn="ctr"/>
                      <a:r>
                        <a:rPr lang="cy-GB" sz="3200" b="0" dirty="0">
                          <a:solidFill>
                            <a:sysClr val="windowText" lastClr="000000"/>
                          </a:solidFill>
                        </a:rPr>
                        <a:t>Siop gelf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55459737"/>
                  </a:ext>
                </a:extLst>
              </a:tr>
              <a:tr h="702890">
                <a:tc>
                  <a:txBody>
                    <a:bodyPr/>
                    <a:lstStyle/>
                    <a:p>
                      <a:pPr algn="ctr"/>
                      <a:r>
                        <a:rPr lang="cy-GB" sz="3200" b="0" dirty="0">
                          <a:solidFill>
                            <a:sysClr val="windowText" lastClr="000000"/>
                          </a:solidFill>
                        </a:rPr>
                        <a:t>Siop ffrwythau a llysiau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0033846"/>
                  </a:ext>
                </a:extLst>
              </a:tr>
            </a:tbl>
          </a:graphicData>
        </a:graphic>
      </p:graphicFrame>
      <p:graphicFrame>
        <p:nvGraphicFramePr>
          <p:cNvPr id="9" name="Table 8">
            <a:extLst>
              <a:ext uri="{FF2B5EF4-FFF2-40B4-BE49-F238E27FC236}">
                <a16:creationId xmlns:a16="http://schemas.microsoft.com/office/drawing/2014/main" id="{EF1F28CC-B766-EF31-3E7B-E07CEEB652C4}"/>
              </a:ext>
            </a:extLst>
          </p:cNvPr>
          <p:cNvGraphicFramePr>
            <a:graphicFrameLocks noGrp="1"/>
          </p:cNvGraphicFramePr>
          <p:nvPr>
            <p:extLst>
              <p:ext uri="{D42A27DB-BD31-4B8C-83A1-F6EECF244321}">
                <p14:modId xmlns:p14="http://schemas.microsoft.com/office/powerpoint/2010/main" val="3394401228"/>
              </p:ext>
            </p:extLst>
          </p:nvPr>
        </p:nvGraphicFramePr>
        <p:xfrm>
          <a:off x="100956" y="204660"/>
          <a:ext cx="5304464" cy="6448680"/>
        </p:xfrm>
        <a:graphic>
          <a:graphicData uri="http://schemas.openxmlformats.org/drawingml/2006/table">
            <a:tbl>
              <a:tblPr firstRow="1" bandRow="1">
                <a:tableStyleId>{5C22544A-7EE6-4342-B048-85BDC9FD1C3A}</a:tableStyleId>
              </a:tblPr>
              <a:tblGrid>
                <a:gridCol w="2676861">
                  <a:extLst>
                    <a:ext uri="{9D8B030D-6E8A-4147-A177-3AD203B41FA5}">
                      <a16:colId xmlns:a16="http://schemas.microsoft.com/office/drawing/2014/main" val="3998812038"/>
                    </a:ext>
                  </a:extLst>
                </a:gridCol>
                <a:gridCol w="2627603">
                  <a:extLst>
                    <a:ext uri="{9D8B030D-6E8A-4147-A177-3AD203B41FA5}">
                      <a16:colId xmlns:a16="http://schemas.microsoft.com/office/drawing/2014/main" val="500219879"/>
                    </a:ext>
                  </a:extLst>
                </a:gridCol>
              </a:tblGrid>
              <a:tr h="1612170">
                <a:tc>
                  <a:txBody>
                    <a:bodyPr/>
                    <a:lstStyle/>
                    <a:p>
                      <a:endParaRPr lang="cy-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3793458"/>
                  </a:ext>
                </a:extLst>
              </a:tr>
              <a:tr h="1612170">
                <a:tc>
                  <a:txBody>
                    <a:bodyPr/>
                    <a:lstStyle/>
                    <a:p>
                      <a:endParaRPr lang="cy-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y-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291039936"/>
                  </a:ext>
                </a:extLst>
              </a:tr>
              <a:tr h="1612170">
                <a:tc>
                  <a:txBody>
                    <a:bodyPr/>
                    <a:lstStyle/>
                    <a:p>
                      <a:endParaRPr lang="cy-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y-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998565467"/>
                  </a:ext>
                </a:extLst>
              </a:tr>
              <a:tr h="1612170">
                <a:tc>
                  <a:txBody>
                    <a:bodyPr/>
                    <a:lstStyle/>
                    <a:p>
                      <a:endParaRPr lang="cy-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endParaRPr lang="cy-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589456695"/>
                  </a:ext>
                </a:extLst>
              </a:tr>
            </a:tbl>
          </a:graphicData>
        </a:graphic>
      </p:graphicFrame>
      <p:pic>
        <p:nvPicPr>
          <p:cNvPr id="4" name="Picture 8" descr="THE COSY CAFE, Hay-on-Wye - Updated 2025 Restaurant Reviews, Photos &amp; Phone  Number - Tripadvisor">
            <a:extLst>
              <a:ext uri="{FF2B5EF4-FFF2-40B4-BE49-F238E27FC236}">
                <a16:creationId xmlns:a16="http://schemas.microsoft.com/office/drawing/2014/main" id="{626CCF36-C93E-5737-6287-6AB3C01602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541" y="315611"/>
            <a:ext cx="2191385" cy="121743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0" descr="Hay-on-Wye Guide: The Adorably Cute Book Town of Wales | solosophie">
            <a:extLst>
              <a:ext uri="{FF2B5EF4-FFF2-40B4-BE49-F238E27FC236}">
                <a16:creationId xmlns:a16="http://schemas.microsoft.com/office/drawing/2014/main" id="{2EB3023A-9BD1-A44F-CEFF-E6073622F3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8647" y="260491"/>
            <a:ext cx="1907902" cy="127255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descr="Our Story– number-two-hay">
            <a:extLst>
              <a:ext uri="{FF2B5EF4-FFF2-40B4-BE49-F238E27FC236}">
                <a16:creationId xmlns:a16="http://schemas.microsoft.com/office/drawing/2014/main" id="{6C0C3C49-8971-CC63-3A6D-3395D106A7D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215" t="17822" r="-38" b="14519"/>
          <a:stretch/>
        </p:blipFill>
        <p:spPr bwMode="auto">
          <a:xfrm>
            <a:off x="526257" y="1916835"/>
            <a:ext cx="1703971" cy="141997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4">
            <a:extLst>
              <a:ext uri="{FF2B5EF4-FFF2-40B4-BE49-F238E27FC236}">
                <a16:creationId xmlns:a16="http://schemas.microsoft.com/office/drawing/2014/main" id="{DEEBABF7-5B42-5CC4-C9CF-5223789DD6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04675" y="1930977"/>
            <a:ext cx="1930742" cy="140583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6" descr="Visit Us | Hay-on-Wye | Richard Booth's Bookshop">
            <a:extLst>
              <a:ext uri="{FF2B5EF4-FFF2-40B4-BE49-F238E27FC236}">
                <a16:creationId xmlns:a16="http://schemas.microsoft.com/office/drawing/2014/main" id="{B91C3D96-D513-EBA2-8A40-D929D16DF9F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6258" y="3429000"/>
            <a:ext cx="1453670" cy="143095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8" descr="Bargain hunting in Hay On Wye | Charity Chic">
            <a:extLst>
              <a:ext uri="{FF2B5EF4-FFF2-40B4-BE49-F238E27FC236}">
                <a16:creationId xmlns:a16="http://schemas.microsoft.com/office/drawing/2014/main" id="{89BA638D-98C6-13EA-7C76-C8668C20EB0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125349" y="3526724"/>
            <a:ext cx="2110068" cy="1405832"/>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0" descr="Oil &amp; Oak | Herefordshire Art Week">
            <a:extLst>
              <a:ext uri="{FF2B5EF4-FFF2-40B4-BE49-F238E27FC236}">
                <a16:creationId xmlns:a16="http://schemas.microsoft.com/office/drawing/2014/main" id="{9F277855-8917-5410-7A20-4F7DAD6AA03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0957" y="5277359"/>
            <a:ext cx="2599714" cy="1056134"/>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EC7CF048-EC5E-E204-C9F9-F3174F358C5A}"/>
              </a:ext>
            </a:extLst>
          </p:cNvPr>
          <p:cNvSpPr txBox="1"/>
          <p:nvPr/>
        </p:nvSpPr>
        <p:spPr>
          <a:xfrm>
            <a:off x="5947681" y="5702661"/>
            <a:ext cx="5599278" cy="369332"/>
          </a:xfrm>
          <a:prstGeom prst="rect">
            <a:avLst/>
          </a:prstGeom>
          <a:noFill/>
          <a:ln w="38100">
            <a:solidFill>
              <a:srgbClr val="FF0000"/>
            </a:solidFill>
          </a:ln>
        </p:spPr>
        <p:txBody>
          <a:bodyPr wrap="square" rtlCol="0">
            <a:spAutoFit/>
          </a:bodyPr>
          <a:lstStyle/>
          <a:p>
            <a:r>
              <a:rPr lang="cy-GB" dirty="0"/>
              <a:t>T</a:t>
            </a:r>
            <a:r>
              <a:rPr lang="cy-GB" b="0" i="0" dirty="0">
                <a:effectLst/>
              </a:rPr>
              <a:t>orri'r cardiau. Mae rhaid i ti gael set rhwng pob pâr.</a:t>
            </a:r>
            <a:endParaRPr lang="cy-GB" dirty="0"/>
          </a:p>
        </p:txBody>
      </p:sp>
    </p:spTree>
    <p:extLst>
      <p:ext uri="{BB962C8B-B14F-4D97-AF65-F5344CB8AC3E}">
        <p14:creationId xmlns:p14="http://schemas.microsoft.com/office/powerpoint/2010/main" val="3117790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4" name="Picture 8" descr="THE COSY CAFE, Hay-on-Wye - Updated 2025 Restaurant Reviews, Photos &amp; Phone  Number - Tripadvisor">
            <a:extLst>
              <a:ext uri="{FF2B5EF4-FFF2-40B4-BE49-F238E27FC236}">
                <a16:creationId xmlns:a16="http://schemas.microsoft.com/office/drawing/2014/main" id="{8D9C4424-C0D2-7132-A9AB-EF8D0D899F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4763" y="164797"/>
            <a:ext cx="3687927" cy="2048848"/>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Hay-on-Wye Guide: The Adorably Cute Book Town of Wales | solosophie">
            <a:extLst>
              <a:ext uri="{FF2B5EF4-FFF2-40B4-BE49-F238E27FC236}">
                <a16:creationId xmlns:a16="http://schemas.microsoft.com/office/drawing/2014/main" id="{7CDBDDF5-0267-6CA2-A07B-F04CBAA9A0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3646" y="144508"/>
            <a:ext cx="3071772" cy="2048848"/>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Our Story– number-two-hay">
            <a:extLst>
              <a:ext uri="{FF2B5EF4-FFF2-40B4-BE49-F238E27FC236}">
                <a16:creationId xmlns:a16="http://schemas.microsoft.com/office/drawing/2014/main" id="{4AB0BB12-7A04-77CD-A592-7354BFCC44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73165" y="175989"/>
            <a:ext cx="2416249" cy="3221665"/>
          </a:xfrm>
          <a:prstGeom prst="rect">
            <a:avLst/>
          </a:prstGeom>
          <a:noFill/>
          <a:extLst>
            <a:ext uri="{909E8E84-426E-40DD-AFC4-6F175D3DCCD1}">
              <a14:hiddenFill xmlns:a14="http://schemas.microsoft.com/office/drawing/2010/main">
                <a:solidFill>
                  <a:srgbClr val="FFFFFF"/>
                </a:solidFill>
              </a14:hiddenFill>
            </a:ext>
          </a:extLst>
        </p:spPr>
      </p:pic>
      <p:pic>
        <p:nvPicPr>
          <p:cNvPr id="4110" name="Picture 14">
            <a:extLst>
              <a:ext uri="{FF2B5EF4-FFF2-40B4-BE49-F238E27FC236}">
                <a16:creationId xmlns:a16="http://schemas.microsoft.com/office/drawing/2014/main" id="{FAAB245A-0E7E-192B-93B7-9AA3F2F269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61804" y="2750132"/>
            <a:ext cx="2813847" cy="2048849"/>
          </a:xfrm>
          <a:prstGeom prst="rect">
            <a:avLst/>
          </a:prstGeom>
          <a:noFill/>
          <a:extLst>
            <a:ext uri="{909E8E84-426E-40DD-AFC4-6F175D3DCCD1}">
              <a14:hiddenFill xmlns:a14="http://schemas.microsoft.com/office/drawing/2010/main">
                <a:solidFill>
                  <a:srgbClr val="FFFFFF"/>
                </a:solidFill>
              </a14:hiddenFill>
            </a:ext>
          </a:extLst>
        </p:spPr>
      </p:pic>
      <p:pic>
        <p:nvPicPr>
          <p:cNvPr id="4112" name="Picture 16" descr="Visit Us | Hay-on-Wye | Richard Booth's Bookshop">
            <a:extLst>
              <a:ext uri="{FF2B5EF4-FFF2-40B4-BE49-F238E27FC236}">
                <a16:creationId xmlns:a16="http://schemas.microsoft.com/office/drawing/2014/main" id="{7747BE14-51BC-14A4-C925-A5401F04EDD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8086" y="2750132"/>
            <a:ext cx="2416122" cy="2378370"/>
          </a:xfrm>
          <a:prstGeom prst="rect">
            <a:avLst/>
          </a:prstGeom>
          <a:noFill/>
          <a:extLst>
            <a:ext uri="{909E8E84-426E-40DD-AFC4-6F175D3DCCD1}">
              <a14:hiddenFill xmlns:a14="http://schemas.microsoft.com/office/drawing/2010/main">
                <a:solidFill>
                  <a:srgbClr val="FFFFFF"/>
                </a:solidFill>
              </a14:hiddenFill>
            </a:ext>
          </a:extLst>
        </p:spPr>
      </p:pic>
      <p:pic>
        <p:nvPicPr>
          <p:cNvPr id="4114" name="Picture 18" descr="Bargain hunting in Hay On Wye | Charity Chic">
            <a:extLst>
              <a:ext uri="{FF2B5EF4-FFF2-40B4-BE49-F238E27FC236}">
                <a16:creationId xmlns:a16="http://schemas.microsoft.com/office/drawing/2014/main" id="{187EC903-7674-0282-1C11-D98228F8F74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23750" y="3952164"/>
            <a:ext cx="3810001" cy="2538413"/>
          </a:xfrm>
          <a:prstGeom prst="rect">
            <a:avLst/>
          </a:prstGeom>
          <a:noFill/>
          <a:extLst>
            <a:ext uri="{909E8E84-426E-40DD-AFC4-6F175D3DCCD1}">
              <a14:hiddenFill xmlns:a14="http://schemas.microsoft.com/office/drawing/2010/main">
                <a:solidFill>
                  <a:srgbClr val="FFFFFF"/>
                </a:solidFill>
              </a14:hiddenFill>
            </a:ext>
          </a:extLst>
        </p:spPr>
      </p:pic>
      <p:pic>
        <p:nvPicPr>
          <p:cNvPr id="4116" name="Picture 20" descr="Oil &amp; Oak | Herefordshire Art Week">
            <a:extLst>
              <a:ext uri="{FF2B5EF4-FFF2-40B4-BE49-F238E27FC236}">
                <a16:creationId xmlns:a16="http://schemas.microsoft.com/office/drawing/2014/main" id="{37C1C893-225C-8C3A-B4D3-CB63407D8A5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2326" y="5128502"/>
            <a:ext cx="3352800" cy="13620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6542146-CC3E-1BF4-EA06-6442F98516B2}"/>
              </a:ext>
            </a:extLst>
          </p:cNvPr>
          <p:cNvSpPr txBox="1"/>
          <p:nvPr/>
        </p:nvSpPr>
        <p:spPr>
          <a:xfrm>
            <a:off x="8420986" y="6121245"/>
            <a:ext cx="2775098" cy="369332"/>
          </a:xfrm>
          <a:prstGeom prst="rect">
            <a:avLst/>
          </a:prstGeom>
          <a:solidFill>
            <a:schemeClr val="bg1"/>
          </a:solidFill>
          <a:ln>
            <a:solidFill>
              <a:schemeClr val="tx1"/>
            </a:solidFill>
          </a:ln>
        </p:spPr>
        <p:txBody>
          <a:bodyPr wrap="square" rtlCol="0">
            <a:spAutoFit/>
          </a:bodyPr>
          <a:lstStyle/>
          <a:p>
            <a:pPr algn="ctr"/>
            <a:r>
              <a:rPr lang="cy-GB" dirty="0"/>
              <a:t>Siop elusen </a:t>
            </a:r>
          </a:p>
        </p:txBody>
      </p:sp>
      <p:sp>
        <p:nvSpPr>
          <p:cNvPr id="5" name="TextBox 4">
            <a:extLst>
              <a:ext uri="{FF2B5EF4-FFF2-40B4-BE49-F238E27FC236}">
                <a16:creationId xmlns:a16="http://schemas.microsoft.com/office/drawing/2014/main" id="{BFADF67F-DA50-BC4A-1F33-5CFB08EDF0D5}"/>
              </a:ext>
            </a:extLst>
          </p:cNvPr>
          <p:cNvSpPr txBox="1"/>
          <p:nvPr/>
        </p:nvSpPr>
        <p:spPr>
          <a:xfrm>
            <a:off x="9293740" y="3081737"/>
            <a:ext cx="2775098" cy="369332"/>
          </a:xfrm>
          <a:prstGeom prst="rect">
            <a:avLst/>
          </a:prstGeom>
          <a:solidFill>
            <a:schemeClr val="bg1"/>
          </a:solidFill>
          <a:ln>
            <a:solidFill>
              <a:schemeClr val="tx1"/>
            </a:solidFill>
          </a:ln>
        </p:spPr>
        <p:txBody>
          <a:bodyPr wrap="square" rtlCol="0">
            <a:spAutoFit/>
          </a:bodyPr>
          <a:lstStyle/>
          <a:p>
            <a:pPr algn="ctr"/>
            <a:r>
              <a:rPr lang="cy-GB" dirty="0"/>
              <a:t>Siop ddillad  </a:t>
            </a:r>
          </a:p>
        </p:txBody>
      </p:sp>
      <p:sp>
        <p:nvSpPr>
          <p:cNvPr id="6" name="TextBox 5">
            <a:extLst>
              <a:ext uri="{FF2B5EF4-FFF2-40B4-BE49-F238E27FC236}">
                <a16:creationId xmlns:a16="http://schemas.microsoft.com/office/drawing/2014/main" id="{29EED0FE-5841-6018-5F6B-5F4A58D8879E}"/>
              </a:ext>
            </a:extLst>
          </p:cNvPr>
          <p:cNvSpPr txBox="1"/>
          <p:nvPr/>
        </p:nvSpPr>
        <p:spPr>
          <a:xfrm>
            <a:off x="4578086" y="5036704"/>
            <a:ext cx="2775098" cy="369332"/>
          </a:xfrm>
          <a:prstGeom prst="rect">
            <a:avLst/>
          </a:prstGeom>
          <a:solidFill>
            <a:schemeClr val="bg1"/>
          </a:solidFill>
          <a:ln>
            <a:solidFill>
              <a:schemeClr val="tx1"/>
            </a:solidFill>
          </a:ln>
        </p:spPr>
        <p:txBody>
          <a:bodyPr wrap="square" rtlCol="0">
            <a:spAutoFit/>
          </a:bodyPr>
          <a:lstStyle/>
          <a:p>
            <a:pPr algn="ctr"/>
            <a:r>
              <a:rPr lang="cy-GB" dirty="0"/>
              <a:t>Siop lyfrau </a:t>
            </a:r>
          </a:p>
        </p:txBody>
      </p:sp>
      <p:sp>
        <p:nvSpPr>
          <p:cNvPr id="7" name="TextBox 6">
            <a:extLst>
              <a:ext uri="{FF2B5EF4-FFF2-40B4-BE49-F238E27FC236}">
                <a16:creationId xmlns:a16="http://schemas.microsoft.com/office/drawing/2014/main" id="{10AEB132-19E2-DDC9-CF45-610008AF718A}"/>
              </a:ext>
            </a:extLst>
          </p:cNvPr>
          <p:cNvSpPr txBox="1"/>
          <p:nvPr/>
        </p:nvSpPr>
        <p:spPr>
          <a:xfrm>
            <a:off x="5606659" y="2147457"/>
            <a:ext cx="2775098" cy="369332"/>
          </a:xfrm>
          <a:prstGeom prst="rect">
            <a:avLst/>
          </a:prstGeom>
          <a:solidFill>
            <a:schemeClr val="bg1"/>
          </a:solidFill>
          <a:ln>
            <a:solidFill>
              <a:schemeClr val="tx1"/>
            </a:solidFill>
          </a:ln>
        </p:spPr>
        <p:txBody>
          <a:bodyPr wrap="square" rtlCol="0">
            <a:spAutoFit/>
          </a:bodyPr>
          <a:lstStyle/>
          <a:p>
            <a:pPr algn="ctr"/>
            <a:r>
              <a:rPr lang="cy-GB" dirty="0"/>
              <a:t>Siop awyr agored  </a:t>
            </a:r>
          </a:p>
        </p:txBody>
      </p:sp>
      <p:sp>
        <p:nvSpPr>
          <p:cNvPr id="8" name="TextBox 7">
            <a:extLst>
              <a:ext uri="{FF2B5EF4-FFF2-40B4-BE49-F238E27FC236}">
                <a16:creationId xmlns:a16="http://schemas.microsoft.com/office/drawing/2014/main" id="{0AA22BC6-AC7F-E90F-A51D-A0FE938033F4}"/>
              </a:ext>
            </a:extLst>
          </p:cNvPr>
          <p:cNvSpPr txBox="1"/>
          <p:nvPr/>
        </p:nvSpPr>
        <p:spPr>
          <a:xfrm>
            <a:off x="1000553" y="2051279"/>
            <a:ext cx="2775098" cy="369332"/>
          </a:xfrm>
          <a:prstGeom prst="rect">
            <a:avLst/>
          </a:prstGeom>
          <a:solidFill>
            <a:schemeClr val="bg1"/>
          </a:solidFill>
          <a:ln>
            <a:solidFill>
              <a:schemeClr val="tx1"/>
            </a:solidFill>
          </a:ln>
        </p:spPr>
        <p:txBody>
          <a:bodyPr wrap="square" rtlCol="0">
            <a:spAutoFit/>
          </a:bodyPr>
          <a:lstStyle/>
          <a:p>
            <a:pPr algn="ctr"/>
            <a:r>
              <a:rPr lang="cy-GB" dirty="0"/>
              <a:t>Siop goffi</a:t>
            </a:r>
          </a:p>
        </p:txBody>
      </p:sp>
      <p:sp>
        <p:nvSpPr>
          <p:cNvPr id="9" name="TextBox 8">
            <a:extLst>
              <a:ext uri="{FF2B5EF4-FFF2-40B4-BE49-F238E27FC236}">
                <a16:creationId xmlns:a16="http://schemas.microsoft.com/office/drawing/2014/main" id="{2D07B428-A2FC-6D18-5686-FEE9C0467E69}"/>
              </a:ext>
            </a:extLst>
          </p:cNvPr>
          <p:cNvSpPr txBox="1"/>
          <p:nvPr/>
        </p:nvSpPr>
        <p:spPr>
          <a:xfrm>
            <a:off x="1000553" y="6323871"/>
            <a:ext cx="2775098" cy="369332"/>
          </a:xfrm>
          <a:prstGeom prst="rect">
            <a:avLst/>
          </a:prstGeom>
          <a:solidFill>
            <a:schemeClr val="bg1"/>
          </a:solidFill>
          <a:ln>
            <a:solidFill>
              <a:schemeClr val="tx1"/>
            </a:solidFill>
          </a:ln>
        </p:spPr>
        <p:txBody>
          <a:bodyPr wrap="square" rtlCol="0">
            <a:spAutoFit/>
          </a:bodyPr>
          <a:lstStyle/>
          <a:p>
            <a:pPr algn="ctr"/>
            <a:r>
              <a:rPr lang="cy-GB" dirty="0"/>
              <a:t>Siop gelf  </a:t>
            </a:r>
          </a:p>
        </p:txBody>
      </p:sp>
      <p:sp>
        <p:nvSpPr>
          <p:cNvPr id="10" name="TextBox 9">
            <a:extLst>
              <a:ext uri="{FF2B5EF4-FFF2-40B4-BE49-F238E27FC236}">
                <a16:creationId xmlns:a16="http://schemas.microsoft.com/office/drawing/2014/main" id="{24D5F70C-AAC3-54FF-49F1-8C212D630A7D}"/>
              </a:ext>
            </a:extLst>
          </p:cNvPr>
          <p:cNvSpPr txBox="1"/>
          <p:nvPr/>
        </p:nvSpPr>
        <p:spPr>
          <a:xfrm>
            <a:off x="961804" y="4614315"/>
            <a:ext cx="2775098" cy="369332"/>
          </a:xfrm>
          <a:prstGeom prst="rect">
            <a:avLst/>
          </a:prstGeom>
          <a:solidFill>
            <a:schemeClr val="bg1"/>
          </a:solidFill>
          <a:ln>
            <a:solidFill>
              <a:schemeClr val="tx1"/>
            </a:solidFill>
          </a:ln>
        </p:spPr>
        <p:txBody>
          <a:bodyPr wrap="square" rtlCol="0">
            <a:spAutoFit/>
          </a:bodyPr>
          <a:lstStyle/>
          <a:p>
            <a:pPr algn="ctr"/>
            <a:r>
              <a:rPr lang="cy-GB" dirty="0"/>
              <a:t>Siop ffrwythau a llysiau  </a:t>
            </a:r>
          </a:p>
        </p:txBody>
      </p:sp>
    </p:spTree>
    <p:extLst>
      <p:ext uri="{BB962C8B-B14F-4D97-AF65-F5344CB8AC3E}">
        <p14:creationId xmlns:p14="http://schemas.microsoft.com/office/powerpoint/2010/main" val="4104892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35B105C-458A-67A6-221A-D348A9CEC42B}"/>
              </a:ext>
            </a:extLst>
          </p:cNvPr>
          <p:cNvSpPr txBox="1"/>
          <p:nvPr/>
        </p:nvSpPr>
        <p:spPr>
          <a:xfrm>
            <a:off x="482600" y="372533"/>
            <a:ext cx="2243667" cy="1477328"/>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a:t>
            </a:r>
            <a:r>
              <a:rPr lang="cy-GB" altLang="cy-GB" u="sng" dirty="0" err="1">
                <a:solidFill>
                  <a:srgbClr val="1F1F1F"/>
                </a:solidFill>
                <a:latin typeface="inherit"/>
              </a:rPr>
              <a:t>Ayling</a:t>
            </a:r>
            <a:endParaRPr lang="cy-GB" altLang="cy-GB" u="sng" dirty="0">
              <a:solidFill>
                <a:srgbClr val="1F1F1F"/>
              </a:solidFill>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a:t>
            </a:r>
            <a:r>
              <a:rPr kumimoji="0" lang="cy-GB" altLang="cy-GB" sz="1800" b="0" i="0" u="none" strike="noStrike" cap="none" normalizeH="0" baseline="0" dirty="0" err="1">
                <a:ln>
                  <a:noFill/>
                </a:ln>
                <a:solidFill>
                  <a:srgbClr val="1F1F1F"/>
                </a:solidFill>
                <a:effectLst/>
                <a:latin typeface="inherit"/>
              </a:rPr>
              <a:t>Number</a:t>
            </a:r>
            <a:r>
              <a:rPr kumimoji="0" lang="cy-GB" altLang="cy-GB" sz="1800" b="0" i="0" u="none" strike="noStrike" cap="none" normalizeH="0" baseline="0" dirty="0">
                <a:ln>
                  <a:noFill/>
                </a:ln>
                <a:solidFill>
                  <a:srgbClr val="1F1F1F"/>
                </a:solidFill>
                <a:effectLst/>
                <a:latin typeface="inherit"/>
              </a:rPr>
              <a:t> 2’ </a:t>
            </a:r>
            <a:r>
              <a:rPr lang="cy-GB" altLang="cy-GB" dirty="0">
                <a:solidFill>
                  <a:srgbClr val="1F1F1F"/>
                </a:solidFill>
                <a:latin typeface="inherit"/>
              </a:rPr>
              <a:t> y siop ddillad</a:t>
            </a:r>
            <a:r>
              <a:rPr lang="cy-GB" altLang="cy-GB" sz="600" dirty="0">
                <a:latin typeface="inherit"/>
              </a:rPr>
              <a:t>..</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pic>
        <p:nvPicPr>
          <p:cNvPr id="3077" name="Picture 5">
            <a:extLst>
              <a:ext uri="{FF2B5EF4-FFF2-40B4-BE49-F238E27FC236}">
                <a16:creationId xmlns:a16="http://schemas.microsoft.com/office/drawing/2014/main" id="{4DB2DCA0-AED5-5687-CA07-B2A1779301D7}"/>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544183" y="4797987"/>
            <a:ext cx="1409700" cy="14097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6F1BD8A-4F44-9E77-982B-DD1A07894637}"/>
              </a:ext>
            </a:extLst>
          </p:cNvPr>
          <p:cNvSpPr txBox="1"/>
          <p:nvPr/>
        </p:nvSpPr>
        <p:spPr>
          <a:xfrm>
            <a:off x="3640666" y="372533"/>
            <a:ext cx="2243667" cy="120032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a:t>
            </a:r>
            <a:r>
              <a:rPr lang="cy-GB" altLang="cy-GB" u="sng" dirty="0" err="1">
                <a:solidFill>
                  <a:srgbClr val="1F1F1F"/>
                </a:solidFill>
                <a:latin typeface="inherit"/>
              </a:rPr>
              <a:t>Maddy</a:t>
            </a:r>
            <a:r>
              <a:rPr lang="cy-GB" altLang="cy-GB" u="sng" dirty="0">
                <a:solidFill>
                  <a:srgbClr val="1F1F1F"/>
                </a:solidFill>
                <a:latin typeface="inherit"/>
              </a:rPr>
              <a:t> </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a:t>
            </a: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low’ y siop awyr agored.</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17E649F6-68D7-4DE4-4701-78F8D8600DBA}"/>
              </a:ext>
            </a:extLst>
          </p:cNvPr>
          <p:cNvSpPr txBox="1"/>
          <p:nvPr/>
        </p:nvSpPr>
        <p:spPr>
          <a:xfrm>
            <a:off x="7154331" y="95534"/>
            <a:ext cx="2243667" cy="1477328"/>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Gregory </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‘Castle </a:t>
            </a:r>
            <a:r>
              <a:rPr lang="cy-GB" altLang="cy-GB" dirty="0" err="1">
                <a:solidFill>
                  <a:srgbClr val="1F1F1F"/>
                </a:solidFill>
                <a:latin typeface="inherit"/>
              </a:rPr>
              <a:t>G</a:t>
            </a:r>
            <a:r>
              <a:rPr kumimoji="0" lang="cy-GB" altLang="cy-GB" sz="1800" b="0" i="0" u="none" strike="noStrike" cap="none" normalizeH="0" baseline="0" dirty="0" err="1">
                <a:ln>
                  <a:noFill/>
                </a:ln>
                <a:solidFill>
                  <a:srgbClr val="1F1F1F"/>
                </a:solidFill>
                <a:effectLst/>
                <a:latin typeface="inherit"/>
              </a:rPr>
              <a:t>reengrocer</a:t>
            </a:r>
            <a:r>
              <a:rPr kumimoji="0" lang="cy-GB" altLang="cy-GB" sz="1800" b="0" i="0" u="none" strike="noStrike" cap="none" normalizeH="0" baseline="0" dirty="0">
                <a:ln>
                  <a:noFill/>
                </a:ln>
                <a:solidFill>
                  <a:srgbClr val="1F1F1F"/>
                </a:solidFill>
                <a:effectLst/>
                <a:latin typeface="inherit"/>
              </a:rPr>
              <a:t>’ y siop ffrwythau a llysiau.</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84AC7791-AB01-7C50-05D0-14B4BA151C1C}"/>
              </a:ext>
            </a:extLst>
          </p:cNvPr>
          <p:cNvSpPr txBox="1"/>
          <p:nvPr/>
        </p:nvSpPr>
        <p:spPr>
          <a:xfrm>
            <a:off x="550332" y="3256687"/>
            <a:ext cx="2243667" cy="120032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Miss Young </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a:t>
            </a:r>
            <a:r>
              <a:rPr kumimoji="0" lang="cy-GB" altLang="cy-GB" sz="1800" b="0" i="0" u="none" strike="noStrike" cap="none" normalizeH="0" baseline="0" dirty="0" err="1">
                <a:ln>
                  <a:noFill/>
                </a:ln>
                <a:solidFill>
                  <a:srgbClr val="1F1F1F"/>
                </a:solidFill>
                <a:effectLst/>
                <a:latin typeface="inherit"/>
              </a:rPr>
              <a:t>Cosy</a:t>
            </a:r>
            <a:r>
              <a:rPr kumimoji="0" lang="cy-GB" altLang="cy-GB" sz="1800" b="0" i="0" u="none" strike="noStrike" cap="none" normalizeH="0" baseline="0" dirty="0">
                <a:ln>
                  <a:noFill/>
                </a:ln>
                <a:solidFill>
                  <a:srgbClr val="1F1F1F"/>
                </a:solidFill>
                <a:effectLst/>
                <a:latin typeface="inherit"/>
              </a:rPr>
              <a:t> </a:t>
            </a:r>
            <a:r>
              <a:rPr kumimoji="0" lang="cy-GB" altLang="cy-GB" sz="1800" b="0" i="0" u="none" strike="noStrike" cap="none" normalizeH="0" baseline="0" dirty="0" err="1">
                <a:ln>
                  <a:noFill/>
                </a:ln>
                <a:solidFill>
                  <a:srgbClr val="1F1F1F"/>
                </a:solidFill>
                <a:effectLst/>
                <a:latin typeface="inherit"/>
              </a:rPr>
              <a:t>cafe</a:t>
            </a:r>
            <a:r>
              <a:rPr kumimoji="0" lang="cy-GB" altLang="cy-GB" sz="1800" b="0" i="0" u="none" strike="noStrike" cap="none" normalizeH="0" baseline="0" dirty="0">
                <a:ln>
                  <a:noFill/>
                </a:ln>
                <a:solidFill>
                  <a:srgbClr val="1F1F1F"/>
                </a:solidFill>
                <a:effectLst/>
                <a:latin typeface="inherit"/>
              </a:rPr>
              <a:t>’ y siop go</a:t>
            </a:r>
            <a:r>
              <a:rPr lang="cy-GB" altLang="cy-GB" dirty="0">
                <a:solidFill>
                  <a:srgbClr val="1F1F1F"/>
                </a:solidFill>
                <a:latin typeface="inherit"/>
              </a:rPr>
              <a:t>ffi. </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sp>
        <p:nvSpPr>
          <p:cNvPr id="18" name="TextBox 17">
            <a:extLst>
              <a:ext uri="{FF2B5EF4-FFF2-40B4-BE49-F238E27FC236}">
                <a16:creationId xmlns:a16="http://schemas.microsoft.com/office/drawing/2014/main" id="{BFB5E0FD-2DF0-527C-E245-9E1EA9976CCB}"/>
              </a:ext>
            </a:extLst>
          </p:cNvPr>
          <p:cNvSpPr txBox="1"/>
          <p:nvPr/>
        </p:nvSpPr>
        <p:spPr>
          <a:xfrm>
            <a:off x="3153832" y="2269380"/>
            <a:ext cx="2243667" cy="120032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Davies </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a:t>
            </a:r>
            <a:r>
              <a:rPr kumimoji="0" lang="cy-GB" altLang="cy-GB" sz="1800" b="0" i="0" u="none" strike="noStrike" cap="none" normalizeH="0" baseline="0" dirty="0" err="1">
                <a:ln>
                  <a:noFill/>
                </a:ln>
                <a:solidFill>
                  <a:srgbClr val="1F1F1F"/>
                </a:solidFill>
                <a:effectLst/>
                <a:latin typeface="inherit"/>
              </a:rPr>
              <a:t>Oil</a:t>
            </a:r>
            <a:r>
              <a:rPr kumimoji="0" lang="cy-GB" altLang="cy-GB" sz="1800" b="0" i="0" u="none" strike="noStrike" cap="none" normalizeH="0" baseline="0" dirty="0">
                <a:ln>
                  <a:noFill/>
                </a:ln>
                <a:solidFill>
                  <a:srgbClr val="1F1F1F"/>
                </a:solidFill>
                <a:effectLst/>
                <a:latin typeface="inherit"/>
              </a:rPr>
              <a:t> </a:t>
            </a:r>
            <a:r>
              <a:rPr kumimoji="0" lang="cy-GB" altLang="cy-GB" sz="1800" b="0" i="0" u="none" strike="noStrike" cap="none" normalizeH="0" baseline="0" dirty="0" err="1">
                <a:ln>
                  <a:noFill/>
                </a:ln>
                <a:solidFill>
                  <a:srgbClr val="1F1F1F"/>
                </a:solidFill>
                <a:effectLst/>
                <a:latin typeface="inherit"/>
              </a:rPr>
              <a:t>and</a:t>
            </a:r>
            <a:r>
              <a:rPr kumimoji="0" lang="cy-GB" altLang="cy-GB" sz="1800" b="0" i="0" u="none" strike="noStrike" cap="none" normalizeH="0" baseline="0" dirty="0">
                <a:ln>
                  <a:noFill/>
                </a:ln>
                <a:solidFill>
                  <a:srgbClr val="1F1F1F"/>
                </a:solidFill>
                <a:effectLst/>
                <a:latin typeface="inherit"/>
              </a:rPr>
              <a:t> </a:t>
            </a:r>
            <a:r>
              <a:rPr lang="cy-GB" altLang="cy-GB" dirty="0" err="1">
                <a:solidFill>
                  <a:srgbClr val="1F1F1F"/>
                </a:solidFill>
                <a:latin typeface="inherit"/>
              </a:rPr>
              <a:t>O</a:t>
            </a:r>
            <a:r>
              <a:rPr kumimoji="0" lang="cy-GB" altLang="cy-GB" sz="1800" b="0" i="0" u="none" strike="noStrike" cap="none" normalizeH="0" baseline="0" dirty="0" err="1">
                <a:ln>
                  <a:noFill/>
                </a:ln>
                <a:solidFill>
                  <a:srgbClr val="1F1F1F"/>
                </a:solidFill>
                <a:effectLst/>
                <a:latin typeface="inherit"/>
              </a:rPr>
              <a:t>ak</a:t>
            </a:r>
            <a:r>
              <a:rPr kumimoji="0" lang="cy-GB" altLang="cy-GB" sz="1800" b="0" i="0" u="none" strike="noStrike" cap="none" normalizeH="0" baseline="0" dirty="0">
                <a:ln>
                  <a:noFill/>
                </a:ln>
                <a:solidFill>
                  <a:srgbClr val="1F1F1F"/>
                </a:solidFill>
                <a:effectLst/>
                <a:latin typeface="inherit"/>
              </a:rPr>
              <a:t> ’ y siop gelf</a:t>
            </a:r>
            <a:r>
              <a:rPr lang="cy-GB" altLang="cy-GB" dirty="0">
                <a:solidFill>
                  <a:srgbClr val="1F1F1F"/>
                </a:solidFill>
                <a:latin typeface="inherit"/>
              </a:rPr>
              <a:t>.  </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sp>
        <p:nvSpPr>
          <p:cNvPr id="19" name="TextBox 18">
            <a:extLst>
              <a:ext uri="{FF2B5EF4-FFF2-40B4-BE49-F238E27FC236}">
                <a16:creationId xmlns:a16="http://schemas.microsoft.com/office/drawing/2014/main" id="{88DD4123-BF8A-58E7-2828-4C9CA0402953}"/>
              </a:ext>
            </a:extLst>
          </p:cNvPr>
          <p:cNvSpPr txBox="1"/>
          <p:nvPr/>
        </p:nvSpPr>
        <p:spPr>
          <a:xfrm>
            <a:off x="9309098" y="2065155"/>
            <a:ext cx="2243667" cy="120032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Williams  </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a:t>
            </a:r>
            <a:r>
              <a:rPr lang="cy-GB" altLang="cy-GB" dirty="0" err="1">
                <a:solidFill>
                  <a:srgbClr val="1F1F1F"/>
                </a:solidFill>
                <a:latin typeface="inherit"/>
              </a:rPr>
              <a:t>B</a:t>
            </a:r>
            <a:r>
              <a:rPr kumimoji="0" lang="cy-GB" altLang="cy-GB" sz="1800" b="0" i="0" u="none" strike="noStrike" cap="none" normalizeH="0" baseline="0" dirty="0" err="1">
                <a:ln>
                  <a:noFill/>
                </a:ln>
                <a:solidFill>
                  <a:srgbClr val="1F1F1F"/>
                </a:solidFill>
                <a:effectLst/>
                <a:latin typeface="inherit"/>
              </a:rPr>
              <a:t>ooth</a:t>
            </a:r>
            <a:r>
              <a:rPr lang="cy-GB" altLang="cy-GB" dirty="0" err="1">
                <a:solidFill>
                  <a:srgbClr val="1F1F1F"/>
                </a:solidFill>
                <a:latin typeface="inherit"/>
              </a:rPr>
              <a:t>s</a:t>
            </a:r>
            <a:r>
              <a:rPr kumimoji="0" lang="cy-GB" altLang="cy-GB" sz="1800" b="0" i="0" u="none" strike="noStrike" cap="none" normalizeH="0" baseline="0" dirty="0">
                <a:ln>
                  <a:noFill/>
                </a:ln>
                <a:solidFill>
                  <a:srgbClr val="1F1F1F"/>
                </a:solidFill>
                <a:effectLst/>
                <a:latin typeface="inherit"/>
              </a:rPr>
              <a:t>’ y siop lyfrau. </a:t>
            </a:r>
            <a:r>
              <a:rPr lang="cy-GB" altLang="cy-GB" dirty="0">
                <a:solidFill>
                  <a:srgbClr val="1F1F1F"/>
                </a:solidFill>
                <a:latin typeface="inherit"/>
              </a:rPr>
              <a:t>  </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sp>
        <p:nvSpPr>
          <p:cNvPr id="20" name="TextBox 19">
            <a:extLst>
              <a:ext uri="{FF2B5EF4-FFF2-40B4-BE49-F238E27FC236}">
                <a16:creationId xmlns:a16="http://schemas.microsoft.com/office/drawing/2014/main" id="{C0B6A9F4-1DA2-B487-45D5-25FF359CD577}"/>
              </a:ext>
            </a:extLst>
          </p:cNvPr>
          <p:cNvSpPr txBox="1"/>
          <p:nvPr/>
        </p:nvSpPr>
        <p:spPr>
          <a:xfrm>
            <a:off x="6254747" y="2743513"/>
            <a:ext cx="2243667" cy="120032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Wells</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‘Red Cross ’ y siop elusen.</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pic>
        <p:nvPicPr>
          <p:cNvPr id="3079" name="Picture 7">
            <a:extLst>
              <a:ext uri="{FF2B5EF4-FFF2-40B4-BE49-F238E27FC236}">
                <a16:creationId xmlns:a16="http://schemas.microsoft.com/office/drawing/2014/main" id="{A66468E8-6DBC-7810-7352-EAADA9F4E9E0}"/>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520949" y="884766"/>
            <a:ext cx="952499" cy="952499"/>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9">
            <a:extLst>
              <a:ext uri="{FF2B5EF4-FFF2-40B4-BE49-F238E27FC236}">
                <a16:creationId xmlns:a16="http://schemas.microsoft.com/office/drawing/2014/main" id="{A72788E9-3504-E489-5DD8-C2FB6FE5D5C1}"/>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5564717" y="1019028"/>
            <a:ext cx="1527948" cy="1527948"/>
          </a:xfrm>
          <a:prstGeom prst="rect">
            <a:avLst/>
          </a:prstGeom>
          <a:noFill/>
          <a:extLst>
            <a:ext uri="{909E8E84-426E-40DD-AFC4-6F175D3DCCD1}">
              <a14:hiddenFill xmlns:a14="http://schemas.microsoft.com/office/drawing/2010/main">
                <a:solidFill>
                  <a:srgbClr val="FFFFFF"/>
                </a:solidFill>
              </a14:hiddenFill>
            </a:ext>
          </a:extLst>
        </p:spPr>
      </p:pic>
      <p:pic>
        <p:nvPicPr>
          <p:cNvPr id="3083" name="Picture 11">
            <a:extLst>
              <a:ext uri="{FF2B5EF4-FFF2-40B4-BE49-F238E27FC236}">
                <a16:creationId xmlns:a16="http://schemas.microsoft.com/office/drawing/2014/main" id="{477CC8FA-1DDD-1D60-7616-054D5893FCB5}"/>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10244671" y="223308"/>
            <a:ext cx="1466850" cy="1466850"/>
          </a:xfrm>
          <a:prstGeom prst="rect">
            <a:avLst/>
          </a:prstGeom>
          <a:noFill/>
          <a:extLst>
            <a:ext uri="{909E8E84-426E-40DD-AFC4-6F175D3DCCD1}">
              <a14:hiddenFill xmlns:a14="http://schemas.microsoft.com/office/drawing/2010/main">
                <a:solidFill>
                  <a:srgbClr val="FFFFFF"/>
                </a:solidFill>
              </a14:hiddenFill>
            </a:ext>
          </a:extLst>
        </p:spPr>
      </p:pic>
      <p:pic>
        <p:nvPicPr>
          <p:cNvPr id="3085" name="Picture 13">
            <a:extLst>
              <a:ext uri="{FF2B5EF4-FFF2-40B4-BE49-F238E27FC236}">
                <a16:creationId xmlns:a16="http://schemas.microsoft.com/office/drawing/2014/main" id="{5F09EF7C-340D-CE6B-D496-7B2364668C29}"/>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742247" y="4071406"/>
            <a:ext cx="1695450" cy="1695450"/>
          </a:xfrm>
          <a:prstGeom prst="rect">
            <a:avLst/>
          </a:prstGeom>
          <a:noFill/>
          <a:extLst>
            <a:ext uri="{909E8E84-426E-40DD-AFC4-6F175D3DCCD1}">
              <a14:hiddenFill xmlns:a14="http://schemas.microsoft.com/office/drawing/2010/main">
                <a:solidFill>
                  <a:srgbClr val="FFFFFF"/>
                </a:solidFill>
              </a14:hiddenFill>
            </a:ext>
          </a:extLst>
        </p:spPr>
      </p:pic>
      <p:pic>
        <p:nvPicPr>
          <p:cNvPr id="3087" name="Picture 15">
            <a:extLst>
              <a:ext uri="{FF2B5EF4-FFF2-40B4-BE49-F238E27FC236}">
                <a16:creationId xmlns:a16="http://schemas.microsoft.com/office/drawing/2014/main" id="{14420963-D846-4C28-BA1C-77C0CACBAE30}"/>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8210551" y="3960626"/>
            <a:ext cx="1390650" cy="1390650"/>
          </a:xfrm>
          <a:prstGeom prst="rect">
            <a:avLst/>
          </a:prstGeom>
          <a:noFill/>
          <a:extLst>
            <a:ext uri="{909E8E84-426E-40DD-AFC4-6F175D3DCCD1}">
              <a14:hiddenFill xmlns:a14="http://schemas.microsoft.com/office/drawing/2010/main">
                <a:solidFill>
                  <a:srgbClr val="FFFFFF"/>
                </a:solidFill>
              </a14:hiddenFill>
            </a:ext>
          </a:extLst>
        </p:spPr>
      </p:pic>
      <p:pic>
        <p:nvPicPr>
          <p:cNvPr id="3089" name="Picture 17">
            <a:extLst>
              <a:ext uri="{FF2B5EF4-FFF2-40B4-BE49-F238E27FC236}">
                <a16:creationId xmlns:a16="http://schemas.microsoft.com/office/drawing/2014/main" id="{FC8302C7-CDE9-C5FB-4FB0-687843867936}"/>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10739964" y="3895901"/>
            <a:ext cx="1390650" cy="1390650"/>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A232A885-6719-1F05-0609-53363A2D0EA1}"/>
              </a:ext>
            </a:extLst>
          </p:cNvPr>
          <p:cNvPicPr>
            <a:picLocks noChangeAspect="1"/>
          </p:cNvPicPr>
          <p:nvPr>
            <a:audioFile r:link="rId2"/>
            <p:extLst>
              <p:ext uri="{DAA4B4D4-6D71-4841-9C94-3DE7FCFB9230}">
                <p14:media xmlns:p14="http://schemas.microsoft.com/office/powerpoint/2010/main" r:embed="rId1"/>
              </p:ext>
            </p:extLst>
          </p:nvPr>
        </p:nvPicPr>
        <p:blipFill>
          <a:blip r:embed="rId23"/>
          <a:stretch>
            <a:fillRect/>
          </a:stretch>
        </p:blipFill>
        <p:spPr>
          <a:xfrm>
            <a:off x="1604433" y="1690158"/>
            <a:ext cx="406400" cy="406400"/>
          </a:xfrm>
          <a:prstGeom prst="rect">
            <a:avLst/>
          </a:prstGeom>
        </p:spPr>
      </p:pic>
      <p:pic>
        <p:nvPicPr>
          <p:cNvPr id="6" name="Recorded Sound">
            <a:hlinkClick r:id="" action="ppaction://media"/>
            <a:extLst>
              <a:ext uri="{FF2B5EF4-FFF2-40B4-BE49-F238E27FC236}">
                <a16:creationId xmlns:a16="http://schemas.microsoft.com/office/drawing/2014/main" id="{B9C1D485-F82E-D385-3866-9B09BBDD3B28}"/>
              </a:ext>
            </a:extLst>
          </p:cNvPr>
          <p:cNvPicPr>
            <a:picLocks noChangeAspect="1"/>
          </p:cNvPicPr>
          <p:nvPr>
            <a:audioFile r:link="rId4"/>
            <p:extLst>
              <p:ext uri="{DAA4B4D4-6D71-4841-9C94-3DE7FCFB9230}">
                <p14:media xmlns:p14="http://schemas.microsoft.com/office/powerpoint/2010/main" r:embed="rId3"/>
              </p:ext>
            </p:extLst>
          </p:nvPr>
        </p:nvPicPr>
        <p:blipFill>
          <a:blip r:embed="rId23"/>
          <a:stretch>
            <a:fillRect/>
          </a:stretch>
        </p:blipFill>
        <p:spPr>
          <a:xfrm>
            <a:off x="4871508" y="1627401"/>
            <a:ext cx="406400" cy="406400"/>
          </a:xfrm>
          <a:prstGeom prst="rect">
            <a:avLst/>
          </a:prstGeom>
        </p:spPr>
      </p:pic>
      <p:pic>
        <p:nvPicPr>
          <p:cNvPr id="7" name="Recorded Sound">
            <a:hlinkClick r:id="" action="ppaction://media"/>
            <a:extLst>
              <a:ext uri="{FF2B5EF4-FFF2-40B4-BE49-F238E27FC236}">
                <a16:creationId xmlns:a16="http://schemas.microsoft.com/office/drawing/2014/main" id="{5F551810-5432-B1C1-0EB1-E84F540618ED}"/>
              </a:ext>
            </a:extLst>
          </p:cNvPr>
          <p:cNvPicPr>
            <a:picLocks noChangeAspect="1"/>
          </p:cNvPicPr>
          <p:nvPr>
            <a:audioFile r:link="rId6"/>
            <p:extLst>
              <p:ext uri="{DAA4B4D4-6D71-4841-9C94-3DE7FCFB9230}">
                <p14:media xmlns:p14="http://schemas.microsoft.com/office/powerpoint/2010/main" r:embed="rId5"/>
              </p:ext>
            </p:extLst>
          </p:nvPr>
        </p:nvPicPr>
        <p:blipFill>
          <a:blip r:embed="rId23"/>
          <a:stretch>
            <a:fillRect/>
          </a:stretch>
        </p:blipFill>
        <p:spPr>
          <a:xfrm>
            <a:off x="9467851" y="1084784"/>
            <a:ext cx="406400" cy="406400"/>
          </a:xfrm>
          <a:prstGeom prst="rect">
            <a:avLst/>
          </a:prstGeom>
        </p:spPr>
      </p:pic>
      <p:pic>
        <p:nvPicPr>
          <p:cNvPr id="8" name="Recorded Sound">
            <a:hlinkClick r:id="" action="ppaction://media"/>
            <a:extLst>
              <a:ext uri="{FF2B5EF4-FFF2-40B4-BE49-F238E27FC236}">
                <a16:creationId xmlns:a16="http://schemas.microsoft.com/office/drawing/2014/main" id="{AF53035B-304B-35D7-7102-ACD6DEC54E41}"/>
              </a:ext>
            </a:extLst>
          </p:cNvPr>
          <p:cNvPicPr>
            <a:picLocks noChangeAspect="1"/>
          </p:cNvPicPr>
          <p:nvPr>
            <a:audioFile r:link="rId8"/>
            <p:extLst>
              <p:ext uri="{DAA4B4D4-6D71-4841-9C94-3DE7FCFB9230}">
                <p14:media xmlns:p14="http://schemas.microsoft.com/office/powerpoint/2010/main" r:embed="rId7"/>
              </p:ext>
            </p:extLst>
          </p:nvPr>
        </p:nvPicPr>
        <p:blipFill>
          <a:blip r:embed="rId23"/>
          <a:stretch>
            <a:fillRect/>
          </a:stretch>
        </p:blipFill>
        <p:spPr>
          <a:xfrm>
            <a:off x="1198033" y="4594787"/>
            <a:ext cx="406400" cy="406400"/>
          </a:xfrm>
          <a:prstGeom prst="rect">
            <a:avLst/>
          </a:prstGeom>
        </p:spPr>
      </p:pic>
      <p:pic>
        <p:nvPicPr>
          <p:cNvPr id="10" name="Recorded Sound">
            <a:hlinkClick r:id="" action="ppaction://media"/>
            <a:extLst>
              <a:ext uri="{FF2B5EF4-FFF2-40B4-BE49-F238E27FC236}">
                <a16:creationId xmlns:a16="http://schemas.microsoft.com/office/drawing/2014/main" id="{021FD390-DFB0-7960-7691-38C37195C633}"/>
              </a:ext>
            </a:extLst>
          </p:cNvPr>
          <p:cNvPicPr>
            <a:picLocks noChangeAspect="1"/>
          </p:cNvPicPr>
          <p:nvPr>
            <a:audioFile r:link="rId10"/>
            <p:extLst>
              <p:ext uri="{DAA4B4D4-6D71-4841-9C94-3DE7FCFB9230}">
                <p14:media xmlns:p14="http://schemas.microsoft.com/office/powerpoint/2010/main" r:embed="rId9"/>
              </p:ext>
            </p:extLst>
          </p:nvPr>
        </p:nvPicPr>
        <p:blipFill>
          <a:blip r:embed="rId23"/>
          <a:stretch>
            <a:fillRect/>
          </a:stretch>
        </p:blipFill>
        <p:spPr>
          <a:xfrm>
            <a:off x="4163661" y="3653651"/>
            <a:ext cx="406400" cy="406400"/>
          </a:xfrm>
          <a:prstGeom prst="rect">
            <a:avLst/>
          </a:prstGeom>
        </p:spPr>
      </p:pic>
      <p:pic>
        <p:nvPicPr>
          <p:cNvPr id="13" name="Recorded Sound">
            <a:hlinkClick r:id="" action="ppaction://media"/>
            <a:extLst>
              <a:ext uri="{FF2B5EF4-FFF2-40B4-BE49-F238E27FC236}">
                <a16:creationId xmlns:a16="http://schemas.microsoft.com/office/drawing/2014/main" id="{B9EA2794-1AC0-71E3-026F-73D82B9B0A06}"/>
              </a:ext>
            </a:extLst>
          </p:cNvPr>
          <p:cNvPicPr>
            <a:picLocks noChangeAspect="1"/>
          </p:cNvPicPr>
          <p:nvPr>
            <a:audioFile r:link="rId12"/>
            <p:extLst>
              <p:ext uri="{DAA4B4D4-6D71-4841-9C94-3DE7FCFB9230}">
                <p14:media xmlns:p14="http://schemas.microsoft.com/office/powerpoint/2010/main" r:embed="rId11"/>
              </p:ext>
            </p:extLst>
          </p:nvPr>
        </p:nvPicPr>
        <p:blipFill>
          <a:blip r:embed="rId23"/>
          <a:stretch>
            <a:fillRect/>
          </a:stretch>
        </p:blipFill>
        <p:spPr>
          <a:xfrm>
            <a:off x="7451813" y="4388026"/>
            <a:ext cx="406400" cy="406400"/>
          </a:xfrm>
          <a:prstGeom prst="rect">
            <a:avLst/>
          </a:prstGeom>
        </p:spPr>
      </p:pic>
      <p:pic>
        <p:nvPicPr>
          <p:cNvPr id="14" name="Recorded Sound">
            <a:hlinkClick r:id="" action="ppaction://media"/>
            <a:extLst>
              <a:ext uri="{FF2B5EF4-FFF2-40B4-BE49-F238E27FC236}">
                <a16:creationId xmlns:a16="http://schemas.microsoft.com/office/drawing/2014/main" id="{5F626A5E-96EF-25D7-B13F-E72F68BFA495}"/>
              </a:ext>
            </a:extLst>
          </p:cNvPr>
          <p:cNvPicPr>
            <a:picLocks noChangeAspect="1"/>
          </p:cNvPicPr>
          <p:nvPr>
            <a:audioFile r:link="rId14"/>
            <p:extLst>
              <p:ext uri="{DAA4B4D4-6D71-4841-9C94-3DE7FCFB9230}">
                <p14:media xmlns:p14="http://schemas.microsoft.com/office/powerpoint/2010/main" r:embed="rId13"/>
              </p:ext>
            </p:extLst>
          </p:nvPr>
        </p:nvPicPr>
        <p:blipFill>
          <a:blip r:embed="rId23"/>
          <a:stretch>
            <a:fillRect/>
          </a:stretch>
        </p:blipFill>
        <p:spPr>
          <a:xfrm>
            <a:off x="10888312" y="3053487"/>
            <a:ext cx="406400" cy="406400"/>
          </a:xfrm>
          <a:prstGeom prst="rect">
            <a:avLst/>
          </a:prstGeom>
        </p:spPr>
      </p:pic>
    </p:spTree>
    <p:extLst>
      <p:ext uri="{BB962C8B-B14F-4D97-AF65-F5344CB8AC3E}">
        <p14:creationId xmlns:p14="http://schemas.microsoft.com/office/powerpoint/2010/main" val="3513968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746"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9388"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0298" fill="hold"/>
                                        <p:tgtEl>
                                          <p:spTgt spid="7"/>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8373" fill="hold"/>
                                        <p:tgtEl>
                                          <p:spTgt spid="8"/>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9304" fill="hold"/>
                                        <p:tgtEl>
                                          <p:spTgt spid="10"/>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9183" fill="hold"/>
                                        <p:tgtEl>
                                          <p:spTgt spid="13"/>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7795"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5"/>
                </p:tgtEl>
              </p:cMediaNode>
            </p:audio>
            <p:audio>
              <p:cMediaNode vol="80000">
                <p:cTn id="32" fill="hold" display="0">
                  <p:stCondLst>
                    <p:cond delay="indefinite"/>
                  </p:stCondLst>
                  <p:endCondLst>
                    <p:cond evt="onStopAudio" delay="0">
                      <p:tgtEl>
                        <p:sldTgt/>
                      </p:tgtEl>
                    </p:cond>
                  </p:endCondLst>
                </p:cTn>
                <p:tgtEl>
                  <p:spTgt spid="6"/>
                </p:tgtEl>
              </p:cMediaNode>
            </p:audio>
            <p:audio>
              <p:cMediaNode vol="80000">
                <p:cTn id="33" fill="hold" display="0">
                  <p:stCondLst>
                    <p:cond delay="indefinite"/>
                  </p:stCondLst>
                  <p:endCondLst>
                    <p:cond evt="onStopAudio" delay="0">
                      <p:tgtEl>
                        <p:sldTgt/>
                      </p:tgtEl>
                    </p:cond>
                  </p:endCondLst>
                </p:cTn>
                <p:tgtEl>
                  <p:spTgt spid="7"/>
                </p:tgtEl>
              </p:cMediaNode>
            </p:audio>
            <p:audio>
              <p:cMediaNode vol="80000">
                <p:cTn id="34" fill="hold" display="0">
                  <p:stCondLst>
                    <p:cond delay="indefinite"/>
                  </p:stCondLst>
                  <p:endCondLst>
                    <p:cond evt="onStopAudio" delay="0">
                      <p:tgtEl>
                        <p:sldTgt/>
                      </p:tgtEl>
                    </p:cond>
                  </p:endCondLst>
                </p:cTn>
                <p:tgtEl>
                  <p:spTgt spid="8"/>
                </p:tgtEl>
              </p:cMediaNode>
            </p:audio>
            <p:audio>
              <p:cMediaNode vol="80000">
                <p:cTn id="35" fill="hold" display="0">
                  <p:stCondLst>
                    <p:cond delay="indefinite"/>
                  </p:stCondLst>
                  <p:endCondLst>
                    <p:cond evt="onStopAudio" delay="0">
                      <p:tgtEl>
                        <p:sldTgt/>
                      </p:tgtEl>
                    </p:cond>
                  </p:endCondLst>
                </p:cTn>
                <p:tgtEl>
                  <p:spTgt spid="10"/>
                </p:tgtEl>
              </p:cMediaNode>
            </p:audio>
            <p:audio>
              <p:cMediaNode vol="80000">
                <p:cTn id="36" fill="hold" display="0">
                  <p:stCondLst>
                    <p:cond delay="indefinite"/>
                  </p:stCondLst>
                  <p:endCondLst>
                    <p:cond evt="onStopAudio" delay="0">
                      <p:tgtEl>
                        <p:sldTgt/>
                      </p:tgtEl>
                    </p:cond>
                  </p:endCondLst>
                </p:cTn>
                <p:tgtEl>
                  <p:spTgt spid="13"/>
                </p:tgtEl>
              </p:cMediaNode>
            </p:audio>
            <p:audio>
              <p:cMediaNode vol="80000">
                <p:cTn id="37" fill="hold" display="0">
                  <p:stCondLst>
                    <p:cond delay="indefinite"/>
                  </p:stCondLst>
                  <p:endCondLst>
                    <p:cond evt="onStopAudio" delay="0">
                      <p:tgtEl>
                        <p:sldTgt/>
                      </p:tgtEl>
                    </p:cond>
                  </p:endCondLst>
                </p:cTn>
                <p:tgtEl>
                  <p:spTgt spid="1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FE10AAE-F0BB-2CD8-39EB-C30740DCE242}"/>
              </a:ext>
            </a:extLst>
          </p:cNvPr>
          <p:cNvGraphicFramePr>
            <a:graphicFrameLocks noGrp="1"/>
          </p:cNvGraphicFramePr>
          <p:nvPr>
            <p:extLst>
              <p:ext uri="{D42A27DB-BD31-4B8C-83A1-F6EECF244321}">
                <p14:modId xmlns:p14="http://schemas.microsoft.com/office/powerpoint/2010/main" val="4277111244"/>
              </p:ext>
            </p:extLst>
          </p:nvPr>
        </p:nvGraphicFramePr>
        <p:xfrm>
          <a:off x="279400" y="381001"/>
          <a:ext cx="3186814" cy="5860624"/>
        </p:xfrm>
        <a:graphic>
          <a:graphicData uri="http://schemas.openxmlformats.org/drawingml/2006/table">
            <a:tbl>
              <a:tblPr firstRow="1" bandRow="1">
                <a:tableStyleId>{5C22544A-7EE6-4342-B048-85BDC9FD1C3A}</a:tableStyleId>
              </a:tblPr>
              <a:tblGrid>
                <a:gridCol w="3186814">
                  <a:extLst>
                    <a:ext uri="{9D8B030D-6E8A-4147-A177-3AD203B41FA5}">
                      <a16:colId xmlns:a16="http://schemas.microsoft.com/office/drawing/2014/main" val="968357755"/>
                    </a:ext>
                  </a:extLst>
                </a:gridCol>
              </a:tblGrid>
              <a:tr h="837232">
                <a:tc>
                  <a:txBody>
                    <a:bodyPr/>
                    <a:lstStyle/>
                    <a:p>
                      <a:r>
                        <a:rPr lang="cy-GB" b="0" dirty="0">
                          <a:solidFill>
                            <a:sysClr val="windowText" lastClr="000000"/>
                          </a:solidFill>
                        </a:rPr>
                        <a:t>Mrs </a:t>
                      </a:r>
                      <a:r>
                        <a:rPr lang="cy-GB" b="0" dirty="0" err="1">
                          <a:solidFill>
                            <a:sysClr val="windowText" lastClr="000000"/>
                          </a:solidFill>
                        </a:rPr>
                        <a:t>Ayling</a:t>
                      </a:r>
                      <a:r>
                        <a:rPr lang="cy-GB" b="0" dirty="0">
                          <a:solidFill>
                            <a:sysClr val="windowText" lastClr="000000"/>
                          </a:solidFill>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5411767"/>
                  </a:ext>
                </a:extLst>
              </a:tr>
              <a:tr h="837232">
                <a:tc>
                  <a:txBody>
                    <a:bodyPr/>
                    <a:lstStyle/>
                    <a:p>
                      <a:r>
                        <a:rPr lang="cy-GB" b="0" dirty="0">
                          <a:solidFill>
                            <a:sysClr val="windowText" lastClr="000000"/>
                          </a:solidFill>
                        </a:rPr>
                        <a:t>Miss Young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92123098"/>
                  </a:ext>
                </a:extLst>
              </a:tr>
              <a:tr h="837232">
                <a:tc>
                  <a:txBody>
                    <a:bodyPr/>
                    <a:lstStyle/>
                    <a:p>
                      <a:r>
                        <a:rPr lang="cy-GB" b="0" dirty="0">
                          <a:solidFill>
                            <a:sysClr val="windowText" lastClr="000000"/>
                          </a:solidFill>
                        </a:rPr>
                        <a:t>Mrs Wells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27182367"/>
                  </a:ext>
                </a:extLst>
              </a:tr>
              <a:tr h="837232">
                <a:tc>
                  <a:txBody>
                    <a:bodyPr/>
                    <a:lstStyle/>
                    <a:p>
                      <a:r>
                        <a:rPr lang="cy-GB" b="0" dirty="0">
                          <a:solidFill>
                            <a:sysClr val="windowText" lastClr="000000"/>
                          </a:solidFill>
                        </a:rPr>
                        <a:t>Mrs Williams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60786987"/>
                  </a:ext>
                </a:extLst>
              </a:tr>
              <a:tr h="837232">
                <a:tc>
                  <a:txBody>
                    <a:bodyPr/>
                    <a:lstStyle/>
                    <a:p>
                      <a:r>
                        <a:rPr lang="cy-GB" b="0" dirty="0">
                          <a:solidFill>
                            <a:sysClr val="windowText" lastClr="000000"/>
                          </a:solidFill>
                        </a:rPr>
                        <a:t>Mrs Gregory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9085109"/>
                  </a:ext>
                </a:extLst>
              </a:tr>
              <a:tr h="837232">
                <a:tc>
                  <a:txBody>
                    <a:bodyPr/>
                    <a:lstStyle/>
                    <a:p>
                      <a:r>
                        <a:rPr lang="cy-GB" b="0" dirty="0">
                          <a:solidFill>
                            <a:sysClr val="windowText" lastClr="000000"/>
                          </a:solidFill>
                        </a:rPr>
                        <a:t>Mrs Davies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55459737"/>
                  </a:ext>
                </a:extLst>
              </a:tr>
              <a:tr h="837232">
                <a:tc>
                  <a:txBody>
                    <a:bodyPr/>
                    <a:lstStyle/>
                    <a:p>
                      <a:r>
                        <a:rPr lang="cy-GB" b="0" dirty="0">
                          <a:solidFill>
                            <a:sysClr val="windowText" lastClr="000000"/>
                          </a:solidFill>
                        </a:rPr>
                        <a:t>Mrs </a:t>
                      </a:r>
                      <a:r>
                        <a:rPr lang="cy-GB" b="0" dirty="0" err="1">
                          <a:solidFill>
                            <a:sysClr val="windowText" lastClr="000000"/>
                          </a:solidFill>
                        </a:rPr>
                        <a:t>Maddy</a:t>
                      </a:r>
                      <a:r>
                        <a:rPr lang="cy-GB" b="0" dirty="0">
                          <a:solidFill>
                            <a:sysClr val="windowText" lastClr="000000"/>
                          </a:solidFill>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0033846"/>
                  </a:ext>
                </a:extLst>
              </a:tr>
            </a:tbl>
          </a:graphicData>
        </a:graphic>
      </p:graphicFrame>
      <p:pic>
        <p:nvPicPr>
          <p:cNvPr id="3" name="Picture 7">
            <a:extLst>
              <a:ext uri="{FF2B5EF4-FFF2-40B4-BE49-F238E27FC236}">
                <a16:creationId xmlns:a16="http://schemas.microsoft.com/office/drawing/2014/main" id="{1A2EDAFD-1A63-2F44-B42D-C1921859DD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73528" y="424908"/>
            <a:ext cx="746050" cy="7460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632EBDC-23E0-EE56-B228-0CD043BA75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85829" y="1286539"/>
            <a:ext cx="746050" cy="7460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15">
            <a:extLst>
              <a:ext uri="{FF2B5EF4-FFF2-40B4-BE49-F238E27FC236}">
                <a16:creationId xmlns:a16="http://schemas.microsoft.com/office/drawing/2014/main" id="{D415B595-0A14-2E73-6F29-C7502E5A1F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7770" y="2073446"/>
            <a:ext cx="805366" cy="80536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7">
            <a:extLst>
              <a:ext uri="{FF2B5EF4-FFF2-40B4-BE49-F238E27FC236}">
                <a16:creationId xmlns:a16="http://schemas.microsoft.com/office/drawing/2014/main" id="{AAA9B491-B1CF-9A34-8887-5C62111DD98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43870" y="2919668"/>
            <a:ext cx="805366" cy="80536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1">
            <a:extLst>
              <a:ext uri="{FF2B5EF4-FFF2-40B4-BE49-F238E27FC236}">
                <a16:creationId xmlns:a16="http://schemas.microsoft.com/office/drawing/2014/main" id="{F691B615-E1EC-B90C-2190-E566BC06D68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78623" y="3765890"/>
            <a:ext cx="754513" cy="75451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3">
            <a:extLst>
              <a:ext uri="{FF2B5EF4-FFF2-40B4-BE49-F238E27FC236}">
                <a16:creationId xmlns:a16="http://schemas.microsoft.com/office/drawing/2014/main" id="{9271374F-73AD-DC1D-1E88-126B9CE199E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78623" y="4610466"/>
            <a:ext cx="770548" cy="77054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9">
            <a:extLst>
              <a:ext uri="{FF2B5EF4-FFF2-40B4-BE49-F238E27FC236}">
                <a16:creationId xmlns:a16="http://schemas.microsoft.com/office/drawing/2014/main" id="{21422E46-6A43-F218-0D20-661EF76D851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78623" y="5423921"/>
            <a:ext cx="774796" cy="7747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 name="Table 9">
            <a:extLst>
              <a:ext uri="{FF2B5EF4-FFF2-40B4-BE49-F238E27FC236}">
                <a16:creationId xmlns:a16="http://schemas.microsoft.com/office/drawing/2014/main" id="{AF884133-03A0-A654-FF1E-9B36214C04D9}"/>
              </a:ext>
            </a:extLst>
          </p:cNvPr>
          <p:cNvGraphicFramePr>
            <a:graphicFrameLocks noGrp="1"/>
          </p:cNvGraphicFramePr>
          <p:nvPr>
            <p:extLst>
              <p:ext uri="{D42A27DB-BD31-4B8C-83A1-F6EECF244321}">
                <p14:modId xmlns:p14="http://schemas.microsoft.com/office/powerpoint/2010/main" val="3965244540"/>
              </p:ext>
            </p:extLst>
          </p:nvPr>
        </p:nvGraphicFramePr>
        <p:xfrm>
          <a:off x="5965753" y="321351"/>
          <a:ext cx="2760035" cy="5852161"/>
        </p:xfrm>
        <a:graphic>
          <a:graphicData uri="http://schemas.openxmlformats.org/drawingml/2006/table">
            <a:tbl>
              <a:tblPr firstRow="1" bandRow="1">
                <a:tableStyleId>{5C22544A-7EE6-4342-B048-85BDC9FD1C3A}</a:tableStyleId>
              </a:tblPr>
              <a:tblGrid>
                <a:gridCol w="2760035">
                  <a:extLst>
                    <a:ext uri="{9D8B030D-6E8A-4147-A177-3AD203B41FA5}">
                      <a16:colId xmlns:a16="http://schemas.microsoft.com/office/drawing/2014/main" val="968357755"/>
                    </a:ext>
                  </a:extLst>
                </a:gridCol>
              </a:tblGrid>
              <a:tr h="836023">
                <a:tc>
                  <a:txBody>
                    <a:bodyPr/>
                    <a:lstStyle/>
                    <a:p>
                      <a:r>
                        <a:rPr lang="cy-GB" b="0" dirty="0">
                          <a:solidFill>
                            <a:sysClr val="windowText" lastClr="000000"/>
                          </a:solidFill>
                        </a:rPr>
                        <a:t>Siop ddillad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5411767"/>
                  </a:ext>
                </a:extLst>
              </a:tr>
              <a:tr h="836023">
                <a:tc>
                  <a:txBody>
                    <a:bodyPr/>
                    <a:lstStyle/>
                    <a:p>
                      <a:r>
                        <a:rPr lang="cy-GB" b="0" dirty="0">
                          <a:solidFill>
                            <a:sysClr val="windowText" lastClr="000000"/>
                          </a:solidFill>
                        </a:rPr>
                        <a:t>Siop goffi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27182367"/>
                  </a:ext>
                </a:extLst>
              </a:tr>
              <a:tr h="836023">
                <a:tc>
                  <a:txBody>
                    <a:bodyPr/>
                    <a:lstStyle/>
                    <a:p>
                      <a:r>
                        <a:rPr lang="cy-GB" b="0" dirty="0">
                          <a:solidFill>
                            <a:sysClr val="windowText" lastClr="000000"/>
                          </a:solidFill>
                        </a:rPr>
                        <a:t>Siop lyfrau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60786987"/>
                  </a:ext>
                </a:extLst>
              </a:tr>
              <a:tr h="836023">
                <a:tc>
                  <a:txBody>
                    <a:bodyPr/>
                    <a:lstStyle/>
                    <a:p>
                      <a:r>
                        <a:rPr lang="cy-GB" b="0" dirty="0">
                          <a:solidFill>
                            <a:sysClr val="windowText" lastClr="000000"/>
                          </a:solidFill>
                        </a:rPr>
                        <a:t>Siop elusen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29734062"/>
                  </a:ext>
                </a:extLst>
              </a:tr>
              <a:tr h="836023">
                <a:tc>
                  <a:txBody>
                    <a:bodyPr/>
                    <a:lstStyle/>
                    <a:p>
                      <a:r>
                        <a:rPr lang="cy-GB" b="0" dirty="0">
                          <a:solidFill>
                            <a:sysClr val="windowText" lastClr="000000"/>
                          </a:solidFill>
                        </a:rPr>
                        <a:t>Siop awyr agored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9085109"/>
                  </a:ext>
                </a:extLst>
              </a:tr>
              <a:tr h="836023">
                <a:tc>
                  <a:txBody>
                    <a:bodyPr/>
                    <a:lstStyle/>
                    <a:p>
                      <a:r>
                        <a:rPr lang="cy-GB" b="0" dirty="0">
                          <a:solidFill>
                            <a:sysClr val="windowText" lastClr="000000"/>
                          </a:solidFill>
                        </a:rPr>
                        <a:t>Siop gelf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55459737"/>
                  </a:ext>
                </a:extLst>
              </a:tr>
              <a:tr h="836023">
                <a:tc>
                  <a:txBody>
                    <a:bodyPr/>
                    <a:lstStyle/>
                    <a:p>
                      <a:r>
                        <a:rPr lang="cy-GB" b="0" dirty="0">
                          <a:solidFill>
                            <a:sysClr val="windowText" lastClr="000000"/>
                          </a:solidFill>
                        </a:rPr>
                        <a:t>Siop ffrwythau a llysiau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0033846"/>
                  </a:ext>
                </a:extLst>
              </a:tr>
            </a:tbl>
          </a:graphicData>
        </a:graphic>
      </p:graphicFrame>
      <p:sp>
        <p:nvSpPr>
          <p:cNvPr id="11" name="Star: 5 Points 10">
            <a:extLst>
              <a:ext uri="{FF2B5EF4-FFF2-40B4-BE49-F238E27FC236}">
                <a16:creationId xmlns:a16="http://schemas.microsoft.com/office/drawing/2014/main" id="{2E1CB71D-A12E-9063-8485-91C30638C06D}"/>
              </a:ext>
            </a:extLst>
          </p:cNvPr>
          <p:cNvSpPr/>
          <p:nvPr/>
        </p:nvSpPr>
        <p:spPr>
          <a:xfrm>
            <a:off x="9718472" y="668473"/>
            <a:ext cx="609600" cy="618067"/>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cxnSp>
        <p:nvCxnSpPr>
          <p:cNvPr id="14" name="Straight Arrow Connector 13">
            <a:extLst>
              <a:ext uri="{FF2B5EF4-FFF2-40B4-BE49-F238E27FC236}">
                <a16:creationId xmlns:a16="http://schemas.microsoft.com/office/drawing/2014/main" id="{9B0B8C58-40DF-B683-668B-138D8C00BFC3}"/>
              </a:ext>
            </a:extLst>
          </p:cNvPr>
          <p:cNvCxnSpPr/>
          <p:nvPr/>
        </p:nvCxnSpPr>
        <p:spPr>
          <a:xfrm>
            <a:off x="3466214" y="668473"/>
            <a:ext cx="2499539"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029941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35B105C-458A-67A6-221A-D348A9CEC42B}"/>
              </a:ext>
            </a:extLst>
          </p:cNvPr>
          <p:cNvSpPr txBox="1"/>
          <p:nvPr/>
        </p:nvSpPr>
        <p:spPr>
          <a:xfrm>
            <a:off x="482600" y="372533"/>
            <a:ext cx="2243667" cy="230832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a:t>
            </a:r>
            <a:r>
              <a:rPr lang="cy-GB" altLang="cy-GB" u="sng" dirty="0" err="1">
                <a:solidFill>
                  <a:srgbClr val="1F1F1F"/>
                </a:solidFill>
                <a:latin typeface="inherit"/>
              </a:rPr>
              <a:t>Ayling</a:t>
            </a:r>
            <a:endParaRPr lang="cy-GB" altLang="cy-GB" u="sng" dirty="0">
              <a:solidFill>
                <a:srgbClr val="1F1F1F"/>
              </a:solidFill>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a:t>
            </a:r>
            <a:r>
              <a:rPr kumimoji="0" lang="cy-GB" altLang="cy-GB" sz="1800" b="0" i="0" u="none" strike="noStrike" cap="none" normalizeH="0" baseline="0" dirty="0" err="1">
                <a:ln>
                  <a:noFill/>
                </a:ln>
                <a:solidFill>
                  <a:srgbClr val="1F1F1F"/>
                </a:solidFill>
                <a:effectLst/>
                <a:latin typeface="inherit"/>
              </a:rPr>
              <a:t>Number</a:t>
            </a:r>
            <a:r>
              <a:rPr kumimoji="0" lang="cy-GB" altLang="cy-GB" sz="1800" b="0" i="0" u="none" strike="noStrike" cap="none" normalizeH="0" baseline="0" dirty="0">
                <a:ln>
                  <a:noFill/>
                </a:ln>
                <a:solidFill>
                  <a:srgbClr val="1F1F1F"/>
                </a:solidFill>
                <a:effectLst/>
                <a:latin typeface="inherit"/>
              </a:rPr>
              <a:t> 2’ </a:t>
            </a:r>
            <a:r>
              <a:rPr lang="cy-GB" altLang="cy-GB" dirty="0">
                <a:solidFill>
                  <a:srgbClr val="1F1F1F"/>
                </a:solidFill>
                <a:latin typeface="inherit"/>
              </a:rPr>
              <a:t> y siop ddillad </a:t>
            </a:r>
            <a:r>
              <a:rPr kumimoji="0" lang="cy-GB" altLang="cy-GB" sz="1800" b="0" i="0" u="none" strike="noStrike" cap="none" normalizeH="0" baseline="0" dirty="0">
                <a:ln>
                  <a:noFill/>
                </a:ln>
                <a:solidFill>
                  <a:srgbClr val="1F1F1F"/>
                </a:solidFill>
                <a:effectLst/>
                <a:latin typeface="inherit"/>
              </a:rPr>
              <a:t>achos  gallwn i  brynu llawer o ddillad lliwgar i'w gwisgo drwy'r flwyddyn</a:t>
            </a:r>
            <a:r>
              <a:rPr lang="cy-GB" altLang="cy-GB" sz="600" dirty="0">
                <a:latin typeface="inherit"/>
              </a:rPr>
              <a:t>..</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pic>
        <p:nvPicPr>
          <p:cNvPr id="3077" name="Picture 5">
            <a:extLst>
              <a:ext uri="{FF2B5EF4-FFF2-40B4-BE49-F238E27FC236}">
                <a16:creationId xmlns:a16="http://schemas.microsoft.com/office/drawing/2014/main" id="{4DB2DCA0-AED5-5687-CA07-B2A1779301D7}"/>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544183" y="4797987"/>
            <a:ext cx="1409700" cy="14097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6F1BD8A-4F44-9E77-982B-DD1A07894637}"/>
              </a:ext>
            </a:extLst>
          </p:cNvPr>
          <p:cNvSpPr txBox="1"/>
          <p:nvPr/>
        </p:nvSpPr>
        <p:spPr>
          <a:xfrm>
            <a:off x="3640666" y="372533"/>
            <a:ext cx="2243667" cy="1754326"/>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a:t>
            </a:r>
            <a:r>
              <a:rPr lang="cy-GB" altLang="cy-GB" u="sng" dirty="0" err="1">
                <a:solidFill>
                  <a:srgbClr val="1F1F1F"/>
                </a:solidFill>
                <a:latin typeface="inherit"/>
              </a:rPr>
              <a:t>Maddy</a:t>
            </a:r>
            <a:r>
              <a:rPr lang="cy-GB" altLang="cy-GB" u="sng" dirty="0">
                <a:solidFill>
                  <a:srgbClr val="1F1F1F"/>
                </a:solidFill>
                <a:latin typeface="inherit"/>
              </a:rPr>
              <a:t> </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‘Flow’ y siop awyr agored achos  rydw i’n dwlu ar y sanau.</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17E649F6-68D7-4DE4-4701-78F8D8600DBA}"/>
              </a:ext>
            </a:extLst>
          </p:cNvPr>
          <p:cNvSpPr txBox="1"/>
          <p:nvPr/>
        </p:nvSpPr>
        <p:spPr>
          <a:xfrm>
            <a:off x="7154331" y="95534"/>
            <a:ext cx="2243667" cy="230832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Gregory </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‘Castle </a:t>
            </a:r>
            <a:r>
              <a:rPr lang="cy-GB" altLang="cy-GB" dirty="0" err="1">
                <a:solidFill>
                  <a:srgbClr val="1F1F1F"/>
                </a:solidFill>
                <a:latin typeface="inherit"/>
              </a:rPr>
              <a:t>G</a:t>
            </a:r>
            <a:r>
              <a:rPr kumimoji="0" lang="cy-GB" altLang="cy-GB" sz="1800" b="0" i="0" u="none" strike="noStrike" cap="none" normalizeH="0" baseline="0" dirty="0" err="1">
                <a:ln>
                  <a:noFill/>
                </a:ln>
                <a:solidFill>
                  <a:srgbClr val="1F1F1F"/>
                </a:solidFill>
                <a:effectLst/>
                <a:latin typeface="inherit"/>
              </a:rPr>
              <a:t>reengrocer</a:t>
            </a:r>
            <a:r>
              <a:rPr kumimoji="0" lang="cy-GB" altLang="cy-GB" sz="1800" b="0" i="0" u="none" strike="noStrike" cap="none" normalizeH="0" baseline="0" dirty="0">
                <a:ln>
                  <a:noFill/>
                </a:ln>
                <a:solidFill>
                  <a:srgbClr val="1F1F1F"/>
                </a:solidFill>
                <a:effectLst/>
                <a:latin typeface="inherit"/>
              </a:rPr>
              <a:t>’ y siop ffrwythau a llysiau achos  rydw i’n mwynhau bwyta llawer o lysiau! </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84AC7791-AB01-7C50-05D0-14B4BA151C1C}"/>
              </a:ext>
            </a:extLst>
          </p:cNvPr>
          <p:cNvSpPr txBox="1"/>
          <p:nvPr/>
        </p:nvSpPr>
        <p:spPr>
          <a:xfrm>
            <a:off x="550332" y="3256687"/>
            <a:ext cx="2243667" cy="230832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Miss Young </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a:t>
            </a:r>
            <a:r>
              <a:rPr lang="cy-GB" altLang="cy-GB" dirty="0">
                <a:solidFill>
                  <a:srgbClr val="1F1F1F"/>
                </a:solidFill>
                <a:latin typeface="inherit"/>
              </a:rPr>
              <a:t> G</a:t>
            </a:r>
            <a:r>
              <a:rPr kumimoji="0" lang="cy-GB" altLang="cy-GB" sz="1800" b="0" i="0" u="none" strike="noStrike" cap="none" normalizeH="0" baseline="0" dirty="0">
                <a:ln>
                  <a:noFill/>
                </a:ln>
                <a:solidFill>
                  <a:srgbClr val="1F1F1F"/>
                </a:solidFill>
                <a:effectLst/>
                <a:latin typeface="inherit"/>
              </a:rPr>
              <a:t>elli Gandryll ydy  ‘</a:t>
            </a:r>
            <a:r>
              <a:rPr kumimoji="0" lang="cy-GB" altLang="cy-GB" sz="1800" b="0" i="0" u="none" strike="noStrike" cap="none" normalizeH="0" baseline="0" dirty="0" err="1">
                <a:ln>
                  <a:noFill/>
                </a:ln>
                <a:solidFill>
                  <a:srgbClr val="1F1F1F"/>
                </a:solidFill>
                <a:effectLst/>
                <a:latin typeface="inherit"/>
              </a:rPr>
              <a:t>Cosy</a:t>
            </a:r>
            <a:r>
              <a:rPr kumimoji="0" lang="cy-GB" altLang="cy-GB" sz="1800" b="0" i="0" u="none" strike="noStrike" cap="none" normalizeH="0" baseline="0" dirty="0">
                <a:ln>
                  <a:noFill/>
                </a:ln>
                <a:solidFill>
                  <a:srgbClr val="1F1F1F"/>
                </a:solidFill>
                <a:effectLst/>
                <a:latin typeface="inherit"/>
              </a:rPr>
              <a:t> </a:t>
            </a:r>
            <a:r>
              <a:rPr lang="cy-GB" altLang="cy-GB" dirty="0" err="1">
                <a:solidFill>
                  <a:srgbClr val="1F1F1F"/>
                </a:solidFill>
                <a:latin typeface="inherit"/>
              </a:rPr>
              <a:t>C</a:t>
            </a:r>
            <a:r>
              <a:rPr kumimoji="0" lang="cy-GB" altLang="cy-GB" sz="1800" b="0" i="0" u="none" strike="noStrike" cap="none" normalizeH="0" baseline="0" dirty="0" err="1">
                <a:ln>
                  <a:noFill/>
                </a:ln>
                <a:solidFill>
                  <a:srgbClr val="1F1F1F"/>
                </a:solidFill>
                <a:effectLst/>
                <a:latin typeface="inherit"/>
              </a:rPr>
              <a:t>afe</a:t>
            </a:r>
            <a:r>
              <a:rPr kumimoji="0" lang="cy-GB" altLang="cy-GB" sz="1800" b="0" i="0" u="none" strike="noStrike" cap="none" normalizeH="0" baseline="0" dirty="0">
                <a:ln>
                  <a:noFill/>
                </a:ln>
                <a:solidFill>
                  <a:srgbClr val="1F1F1F"/>
                </a:solidFill>
                <a:effectLst/>
                <a:latin typeface="inherit"/>
              </a:rPr>
              <a:t>’ y siop go</a:t>
            </a:r>
            <a:r>
              <a:rPr lang="cy-GB" altLang="cy-GB" dirty="0">
                <a:solidFill>
                  <a:srgbClr val="1F1F1F"/>
                </a:solidFill>
                <a:latin typeface="inherit"/>
              </a:rPr>
              <a:t>ffi </a:t>
            </a:r>
            <a:r>
              <a:rPr kumimoji="0" lang="cy-GB" altLang="cy-GB" sz="1800" b="0" i="0" u="none" strike="noStrike" cap="none" normalizeH="0" baseline="0" dirty="0">
                <a:ln>
                  <a:noFill/>
                </a:ln>
                <a:solidFill>
                  <a:srgbClr val="1F1F1F"/>
                </a:solidFill>
                <a:effectLst/>
                <a:latin typeface="inherit"/>
              </a:rPr>
              <a:t>achos  rydw i’n mwynhau cwrdd </a:t>
            </a:r>
            <a:r>
              <a:rPr kumimoji="0" lang="cy-GB" altLang="cy-GB" sz="1800" b="0" i="0" u="none" strike="noStrike" cap="none" normalizeH="0" baseline="0" dirty="0">
                <a:ln>
                  <a:noFill/>
                </a:ln>
                <a:solidFill>
                  <a:srgbClr val="1F1F1F"/>
                </a:solidFill>
                <a:effectLst/>
                <a:latin typeface="Abadi" panose="020B0604020104020204" pitchFamily="34" charset="0"/>
              </a:rPr>
              <a:t>â</a:t>
            </a:r>
            <a:r>
              <a:rPr kumimoji="0" lang="cy-GB" altLang="cy-GB" sz="1800" b="0" i="0" u="none" strike="noStrike" cap="none" normalizeH="0" baseline="0" dirty="0">
                <a:ln>
                  <a:noFill/>
                </a:ln>
                <a:solidFill>
                  <a:srgbClr val="1F1F1F"/>
                </a:solidFill>
                <a:effectLst/>
                <a:latin typeface="inherit"/>
              </a:rPr>
              <a:t> fy ffrindiau a bwyta </a:t>
            </a:r>
            <a:r>
              <a:rPr lang="cy-GB" altLang="cy-GB" dirty="0">
                <a:solidFill>
                  <a:srgbClr val="1F1F1F"/>
                </a:solidFill>
                <a:latin typeface="inherit"/>
              </a:rPr>
              <a:t>cacen flasus. </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sp>
        <p:nvSpPr>
          <p:cNvPr id="18" name="TextBox 17">
            <a:extLst>
              <a:ext uri="{FF2B5EF4-FFF2-40B4-BE49-F238E27FC236}">
                <a16:creationId xmlns:a16="http://schemas.microsoft.com/office/drawing/2014/main" id="{BFB5E0FD-2DF0-527C-E245-9E1EA9976CCB}"/>
              </a:ext>
            </a:extLst>
          </p:cNvPr>
          <p:cNvSpPr txBox="1"/>
          <p:nvPr/>
        </p:nvSpPr>
        <p:spPr>
          <a:xfrm>
            <a:off x="3153832" y="2269380"/>
            <a:ext cx="2243667" cy="203132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Davies </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a:t>
            </a:r>
            <a:r>
              <a:rPr kumimoji="0" lang="cy-GB" altLang="cy-GB" sz="1800" b="0" i="0" u="none" strike="noStrike" cap="none" normalizeH="0" baseline="0" dirty="0" err="1">
                <a:ln>
                  <a:noFill/>
                </a:ln>
                <a:solidFill>
                  <a:srgbClr val="1F1F1F"/>
                </a:solidFill>
                <a:effectLst/>
                <a:latin typeface="inherit"/>
              </a:rPr>
              <a:t>Oil</a:t>
            </a:r>
            <a:r>
              <a:rPr kumimoji="0" lang="cy-GB" altLang="cy-GB" sz="1800" b="0" i="0" u="none" strike="noStrike" cap="none" normalizeH="0" baseline="0" dirty="0">
                <a:ln>
                  <a:noFill/>
                </a:ln>
                <a:solidFill>
                  <a:srgbClr val="1F1F1F"/>
                </a:solidFill>
                <a:effectLst/>
                <a:latin typeface="inherit"/>
              </a:rPr>
              <a:t> </a:t>
            </a:r>
            <a:r>
              <a:rPr kumimoji="0" lang="cy-GB" altLang="cy-GB" sz="1800" b="0" i="0" u="none" strike="noStrike" cap="none" normalizeH="0" baseline="0" dirty="0" err="1">
                <a:ln>
                  <a:noFill/>
                </a:ln>
                <a:solidFill>
                  <a:srgbClr val="1F1F1F"/>
                </a:solidFill>
                <a:effectLst/>
                <a:latin typeface="inherit"/>
              </a:rPr>
              <a:t>and</a:t>
            </a:r>
            <a:r>
              <a:rPr kumimoji="0" lang="cy-GB" altLang="cy-GB" sz="1800" b="0" i="0" u="none" strike="noStrike" cap="none" normalizeH="0" baseline="0" dirty="0">
                <a:ln>
                  <a:noFill/>
                </a:ln>
                <a:solidFill>
                  <a:srgbClr val="1F1F1F"/>
                </a:solidFill>
                <a:effectLst/>
                <a:latin typeface="inherit"/>
              </a:rPr>
              <a:t> </a:t>
            </a:r>
            <a:r>
              <a:rPr kumimoji="0" lang="cy-GB" altLang="cy-GB" sz="1800" b="0" i="0" u="none" strike="noStrike" cap="none" normalizeH="0" baseline="0" dirty="0" err="1">
                <a:ln>
                  <a:noFill/>
                </a:ln>
                <a:solidFill>
                  <a:srgbClr val="1F1F1F"/>
                </a:solidFill>
                <a:effectLst/>
                <a:latin typeface="inherit"/>
              </a:rPr>
              <a:t>Oak</a:t>
            </a:r>
            <a:r>
              <a:rPr kumimoji="0" lang="cy-GB" altLang="cy-GB" sz="1800" b="0" i="0" u="none" strike="noStrike" cap="none" normalizeH="0" baseline="0" dirty="0">
                <a:ln>
                  <a:noFill/>
                </a:ln>
                <a:solidFill>
                  <a:srgbClr val="1F1F1F"/>
                </a:solidFill>
                <a:effectLst/>
                <a:latin typeface="inherit"/>
              </a:rPr>
              <a:t> ’ y siop gelf </a:t>
            </a:r>
            <a:r>
              <a:rPr lang="cy-GB" altLang="cy-GB" dirty="0">
                <a:solidFill>
                  <a:srgbClr val="1F1F1F"/>
                </a:solidFill>
                <a:latin typeface="inherit"/>
              </a:rPr>
              <a:t> </a:t>
            </a:r>
            <a:r>
              <a:rPr kumimoji="0" lang="cy-GB" altLang="cy-GB" sz="1800" b="0" i="0" u="none" strike="noStrike" cap="none" normalizeH="0" baseline="0" dirty="0">
                <a:ln>
                  <a:noFill/>
                </a:ln>
                <a:solidFill>
                  <a:srgbClr val="1F1F1F"/>
                </a:solidFill>
                <a:effectLst/>
                <a:latin typeface="inherit"/>
              </a:rPr>
              <a:t>achos  rydw i’n dwlu ar ar</a:t>
            </a:r>
            <a:r>
              <a:rPr lang="cy-GB" altLang="cy-GB" dirty="0">
                <a:solidFill>
                  <a:srgbClr val="1F1F1F"/>
                </a:solidFill>
                <a:latin typeface="inherit"/>
              </a:rPr>
              <a:t>lunio a phaentio yn fy amser sbâr.  </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sp>
        <p:nvSpPr>
          <p:cNvPr id="19" name="TextBox 18">
            <a:extLst>
              <a:ext uri="{FF2B5EF4-FFF2-40B4-BE49-F238E27FC236}">
                <a16:creationId xmlns:a16="http://schemas.microsoft.com/office/drawing/2014/main" id="{88DD4123-BF8A-58E7-2828-4C9CA0402953}"/>
              </a:ext>
            </a:extLst>
          </p:cNvPr>
          <p:cNvSpPr txBox="1"/>
          <p:nvPr/>
        </p:nvSpPr>
        <p:spPr>
          <a:xfrm>
            <a:off x="9309098" y="2065155"/>
            <a:ext cx="2243667" cy="2031325"/>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Williams  </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a:t>
            </a:r>
            <a:r>
              <a:rPr lang="cy-GB" altLang="cy-GB" dirty="0" err="1">
                <a:solidFill>
                  <a:srgbClr val="1F1F1F"/>
                </a:solidFill>
                <a:latin typeface="inherit"/>
              </a:rPr>
              <a:t>B</a:t>
            </a:r>
            <a:r>
              <a:rPr kumimoji="0" lang="cy-GB" altLang="cy-GB" sz="1800" b="0" i="0" u="none" strike="noStrike" cap="none" normalizeH="0" baseline="0" dirty="0" err="1">
                <a:ln>
                  <a:noFill/>
                </a:ln>
                <a:solidFill>
                  <a:srgbClr val="1F1F1F"/>
                </a:solidFill>
                <a:effectLst/>
                <a:latin typeface="inherit"/>
              </a:rPr>
              <a:t>ooth</a:t>
            </a:r>
            <a:r>
              <a:rPr lang="cy-GB" altLang="cy-GB" dirty="0" err="1">
                <a:solidFill>
                  <a:srgbClr val="1F1F1F"/>
                </a:solidFill>
                <a:latin typeface="inherit"/>
              </a:rPr>
              <a:t>s</a:t>
            </a:r>
            <a:r>
              <a:rPr kumimoji="0" lang="cy-GB" altLang="cy-GB" sz="1800" b="0" i="0" u="none" strike="noStrike" cap="none" normalizeH="0" baseline="0" dirty="0">
                <a:ln>
                  <a:noFill/>
                </a:ln>
                <a:solidFill>
                  <a:srgbClr val="1F1F1F"/>
                </a:solidFill>
                <a:effectLst/>
                <a:latin typeface="inherit"/>
              </a:rPr>
              <a:t>’ y siop lyfrau  </a:t>
            </a:r>
            <a:r>
              <a:rPr lang="cy-GB" altLang="cy-GB" dirty="0">
                <a:solidFill>
                  <a:srgbClr val="1F1F1F"/>
                </a:solidFill>
                <a:latin typeface="inherit"/>
              </a:rPr>
              <a:t> </a:t>
            </a:r>
            <a:r>
              <a:rPr kumimoji="0" lang="cy-GB" altLang="cy-GB" sz="1800" b="0" i="0" u="none" strike="noStrike" cap="none" normalizeH="0" baseline="0" dirty="0">
                <a:ln>
                  <a:noFill/>
                </a:ln>
                <a:solidFill>
                  <a:srgbClr val="1F1F1F"/>
                </a:solidFill>
                <a:effectLst/>
                <a:latin typeface="inherit"/>
              </a:rPr>
              <a:t>achos  rydw i’n hoffi edrych ar lawer o lyfrau i ddarllen gartref. </a:t>
            </a:r>
            <a:r>
              <a:rPr lang="cy-GB" altLang="cy-GB" dirty="0">
                <a:solidFill>
                  <a:srgbClr val="1F1F1F"/>
                </a:solidFill>
                <a:latin typeface="inherit"/>
              </a:rPr>
              <a:t>  </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sp>
        <p:nvSpPr>
          <p:cNvPr id="20" name="TextBox 19">
            <a:extLst>
              <a:ext uri="{FF2B5EF4-FFF2-40B4-BE49-F238E27FC236}">
                <a16:creationId xmlns:a16="http://schemas.microsoft.com/office/drawing/2014/main" id="{C0B6A9F4-1DA2-B487-45D5-25FF359CD577}"/>
              </a:ext>
            </a:extLst>
          </p:cNvPr>
          <p:cNvSpPr txBox="1"/>
          <p:nvPr/>
        </p:nvSpPr>
        <p:spPr>
          <a:xfrm>
            <a:off x="6254747" y="2743513"/>
            <a:ext cx="2243667" cy="2308324"/>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lang="cy-GB" altLang="cy-GB" u="sng" dirty="0">
                <a:solidFill>
                  <a:srgbClr val="1F1F1F"/>
                </a:solidFill>
                <a:latin typeface="inherit"/>
              </a:rPr>
              <a:t>Mrs Wells</a:t>
            </a:r>
          </a:p>
          <a:p>
            <a:pPr marL="0" marR="0" lvl="0" indent="0" algn="l" defTabSz="914400" rtl="0" eaLnBrk="0" fontAlgn="base" latinLnBrk="0" hangingPunct="0">
              <a:lnSpc>
                <a:spcPct val="100000"/>
              </a:lnSpc>
              <a:spcBef>
                <a:spcPct val="0"/>
              </a:spcBef>
              <a:spcAft>
                <a:spcPct val="0"/>
              </a:spcAft>
              <a:buClrTx/>
              <a:buSzTx/>
              <a:buFontTx/>
              <a:buNone/>
              <a:tabLst/>
            </a:pPr>
            <a:r>
              <a:rPr lang="cy-GB" altLang="cy-GB" dirty="0">
                <a:solidFill>
                  <a:srgbClr val="1F1F1F"/>
                </a:solidFill>
                <a:latin typeface="inherit"/>
              </a:rPr>
              <a:t>F</a:t>
            </a:r>
            <a:r>
              <a:rPr kumimoji="0" lang="cy-GB" altLang="cy-GB" sz="1800" b="0" i="0" u="none" strike="noStrike" cap="none" normalizeH="0" baseline="0" dirty="0">
                <a:ln>
                  <a:noFill/>
                </a:ln>
                <a:solidFill>
                  <a:srgbClr val="1F1F1F"/>
                </a:solidFill>
                <a:effectLst/>
                <a:latin typeface="inherit"/>
              </a:rPr>
              <a:t>y hoff siop yn Y Gelli Gandryll ydy  ‘Red </a:t>
            </a:r>
            <a:r>
              <a:rPr lang="cy-GB" altLang="cy-GB" dirty="0">
                <a:solidFill>
                  <a:srgbClr val="1F1F1F"/>
                </a:solidFill>
                <a:latin typeface="inherit"/>
              </a:rPr>
              <a:t>C</a:t>
            </a:r>
            <a:r>
              <a:rPr kumimoji="0" lang="cy-GB" altLang="cy-GB" sz="1800" b="0" i="0" u="none" strike="noStrike" cap="none" normalizeH="0" baseline="0" dirty="0">
                <a:ln>
                  <a:noFill/>
                </a:ln>
                <a:solidFill>
                  <a:srgbClr val="1F1F1F"/>
                </a:solidFill>
                <a:effectLst/>
                <a:latin typeface="inherit"/>
              </a:rPr>
              <a:t>ross ’ y siop elusen  </a:t>
            </a:r>
            <a:r>
              <a:rPr lang="cy-GB" altLang="cy-GB" dirty="0">
                <a:solidFill>
                  <a:srgbClr val="1F1F1F"/>
                </a:solidFill>
                <a:latin typeface="inherit"/>
              </a:rPr>
              <a:t> </a:t>
            </a:r>
            <a:r>
              <a:rPr kumimoji="0" lang="cy-GB" altLang="cy-GB" sz="1800" b="0" i="0" u="none" strike="noStrike" cap="none" normalizeH="0" baseline="0" dirty="0">
                <a:ln>
                  <a:noFill/>
                </a:ln>
                <a:solidFill>
                  <a:srgbClr val="1F1F1F"/>
                </a:solidFill>
                <a:effectLst/>
                <a:latin typeface="inherit"/>
              </a:rPr>
              <a:t>achos rydw i’n mwynhau edrych ar y dillad i gyd achos maen nhw’n rhad. </a:t>
            </a:r>
            <a:endParaRPr kumimoji="0" lang="cy-GB" altLang="cy-GB" sz="1400" b="0" i="0" u="none" strike="noStrike" cap="none" normalizeH="0" baseline="0" dirty="0">
              <a:ln>
                <a:noFill/>
              </a:ln>
              <a:solidFill>
                <a:schemeClr val="tx1"/>
              </a:solidFill>
              <a:effectLst/>
              <a:latin typeface="Arial" panose="020B0604020202020204" pitchFamily="34" charset="0"/>
            </a:endParaRPr>
          </a:p>
        </p:txBody>
      </p:sp>
      <p:pic>
        <p:nvPicPr>
          <p:cNvPr id="3079" name="Picture 7">
            <a:extLst>
              <a:ext uri="{FF2B5EF4-FFF2-40B4-BE49-F238E27FC236}">
                <a16:creationId xmlns:a16="http://schemas.microsoft.com/office/drawing/2014/main" id="{A66468E8-6DBC-7810-7352-EAADA9F4E9E0}"/>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2520949" y="884766"/>
            <a:ext cx="952499" cy="952499"/>
          </a:xfrm>
          <a:prstGeom prst="rect">
            <a:avLst/>
          </a:prstGeom>
          <a:noFill/>
          <a:extLst>
            <a:ext uri="{909E8E84-426E-40DD-AFC4-6F175D3DCCD1}">
              <a14:hiddenFill xmlns:a14="http://schemas.microsoft.com/office/drawing/2010/main">
                <a:solidFill>
                  <a:srgbClr val="FFFFFF"/>
                </a:solidFill>
              </a14:hiddenFill>
            </a:ext>
          </a:extLst>
        </p:spPr>
      </p:pic>
      <p:pic>
        <p:nvPicPr>
          <p:cNvPr id="3081" name="Picture 9">
            <a:extLst>
              <a:ext uri="{FF2B5EF4-FFF2-40B4-BE49-F238E27FC236}">
                <a16:creationId xmlns:a16="http://schemas.microsoft.com/office/drawing/2014/main" id="{A72788E9-3504-E489-5DD8-C2FB6FE5D5C1}"/>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5757801" y="1212112"/>
            <a:ext cx="1334864" cy="1334864"/>
          </a:xfrm>
          <a:prstGeom prst="rect">
            <a:avLst/>
          </a:prstGeom>
          <a:noFill/>
          <a:extLst>
            <a:ext uri="{909E8E84-426E-40DD-AFC4-6F175D3DCCD1}">
              <a14:hiddenFill xmlns:a14="http://schemas.microsoft.com/office/drawing/2010/main">
                <a:solidFill>
                  <a:srgbClr val="FFFFFF"/>
                </a:solidFill>
              </a14:hiddenFill>
            </a:ext>
          </a:extLst>
        </p:spPr>
      </p:pic>
      <p:pic>
        <p:nvPicPr>
          <p:cNvPr id="3083" name="Picture 11">
            <a:extLst>
              <a:ext uri="{FF2B5EF4-FFF2-40B4-BE49-F238E27FC236}">
                <a16:creationId xmlns:a16="http://schemas.microsoft.com/office/drawing/2014/main" id="{477CC8FA-1DDD-1D60-7616-054D5893FCB5}"/>
              </a:ext>
            </a:extLst>
          </p:cNvPr>
          <p:cNvPicPr>
            <a:picLocks noChangeAspect="1" noChangeArrowheads="1"/>
          </p:cNvPicPr>
          <p:nvPr/>
        </p:nvPicPr>
        <p:blipFill>
          <a:blip r:embed="rId19">
            <a:extLst>
              <a:ext uri="{28A0092B-C50C-407E-A947-70E740481C1C}">
                <a14:useLocalDpi xmlns:a14="http://schemas.microsoft.com/office/drawing/2010/main" val="0"/>
              </a:ext>
            </a:extLst>
          </a:blip>
          <a:srcRect/>
          <a:stretch>
            <a:fillRect/>
          </a:stretch>
        </p:blipFill>
        <p:spPr bwMode="auto">
          <a:xfrm>
            <a:off x="9697506" y="285603"/>
            <a:ext cx="1466850" cy="1466850"/>
          </a:xfrm>
          <a:prstGeom prst="rect">
            <a:avLst/>
          </a:prstGeom>
          <a:noFill/>
          <a:extLst>
            <a:ext uri="{909E8E84-426E-40DD-AFC4-6F175D3DCCD1}">
              <a14:hiddenFill xmlns:a14="http://schemas.microsoft.com/office/drawing/2010/main">
                <a:solidFill>
                  <a:srgbClr val="FFFFFF"/>
                </a:solidFill>
              </a14:hiddenFill>
            </a:ext>
          </a:extLst>
        </p:spPr>
      </p:pic>
      <p:pic>
        <p:nvPicPr>
          <p:cNvPr id="3085" name="Picture 13">
            <a:extLst>
              <a:ext uri="{FF2B5EF4-FFF2-40B4-BE49-F238E27FC236}">
                <a16:creationId xmlns:a16="http://schemas.microsoft.com/office/drawing/2014/main" id="{5F09EF7C-340D-CE6B-D496-7B2364668C29}"/>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742247" y="4071406"/>
            <a:ext cx="1695450" cy="1695450"/>
          </a:xfrm>
          <a:prstGeom prst="rect">
            <a:avLst/>
          </a:prstGeom>
          <a:noFill/>
          <a:extLst>
            <a:ext uri="{909E8E84-426E-40DD-AFC4-6F175D3DCCD1}">
              <a14:hiddenFill xmlns:a14="http://schemas.microsoft.com/office/drawing/2010/main">
                <a:solidFill>
                  <a:srgbClr val="FFFFFF"/>
                </a:solidFill>
              </a14:hiddenFill>
            </a:ext>
          </a:extLst>
        </p:spPr>
      </p:pic>
      <p:pic>
        <p:nvPicPr>
          <p:cNvPr id="3087" name="Picture 15">
            <a:extLst>
              <a:ext uri="{FF2B5EF4-FFF2-40B4-BE49-F238E27FC236}">
                <a16:creationId xmlns:a16="http://schemas.microsoft.com/office/drawing/2014/main" id="{14420963-D846-4C28-BA1C-77C0CACBAE30}"/>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a:stretch>
            <a:fillRect/>
          </a:stretch>
        </p:blipFill>
        <p:spPr bwMode="auto">
          <a:xfrm>
            <a:off x="8210551" y="3960626"/>
            <a:ext cx="1390650" cy="1390650"/>
          </a:xfrm>
          <a:prstGeom prst="rect">
            <a:avLst/>
          </a:prstGeom>
          <a:noFill/>
          <a:extLst>
            <a:ext uri="{909E8E84-426E-40DD-AFC4-6F175D3DCCD1}">
              <a14:hiddenFill xmlns:a14="http://schemas.microsoft.com/office/drawing/2010/main">
                <a:solidFill>
                  <a:srgbClr val="FFFFFF"/>
                </a:solidFill>
              </a14:hiddenFill>
            </a:ext>
          </a:extLst>
        </p:spPr>
      </p:pic>
      <p:pic>
        <p:nvPicPr>
          <p:cNvPr id="3089" name="Picture 17">
            <a:extLst>
              <a:ext uri="{FF2B5EF4-FFF2-40B4-BE49-F238E27FC236}">
                <a16:creationId xmlns:a16="http://schemas.microsoft.com/office/drawing/2014/main" id="{FC8302C7-CDE9-C5FB-4FB0-687843867936}"/>
              </a:ext>
            </a:extLst>
          </p:cNvPr>
          <p:cNvPicPr>
            <a:picLocks noChangeAspect="1"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10739964" y="3895901"/>
            <a:ext cx="1390650" cy="1390650"/>
          </a:xfrm>
          <a:prstGeom prst="rect">
            <a:avLst/>
          </a:prstGeom>
          <a:noFill/>
          <a:extLst>
            <a:ext uri="{909E8E84-426E-40DD-AFC4-6F175D3DCCD1}">
              <a14:hiddenFill xmlns:a14="http://schemas.microsoft.com/office/drawing/2010/main">
                <a:solidFill>
                  <a:srgbClr val="FFFFFF"/>
                </a:solidFill>
              </a14:hiddenFill>
            </a:ext>
          </a:extLst>
        </p:spPr>
      </p:pic>
      <p:pic>
        <p:nvPicPr>
          <p:cNvPr id="29" name="Recorded Sound">
            <a:hlinkClick r:id="" action="ppaction://media"/>
            <a:extLst>
              <a:ext uri="{FF2B5EF4-FFF2-40B4-BE49-F238E27FC236}">
                <a16:creationId xmlns:a16="http://schemas.microsoft.com/office/drawing/2014/main" id="{F00F28FF-F20E-6326-29A5-9DD87556D480}"/>
              </a:ext>
            </a:extLst>
          </p:cNvPr>
          <p:cNvPicPr>
            <a:picLocks noChangeAspect="1"/>
          </p:cNvPicPr>
          <p:nvPr>
            <a:audioFile r:link="rId2"/>
            <p:extLst>
              <p:ext uri="{DAA4B4D4-6D71-4841-9C94-3DE7FCFB9230}">
                <p14:media xmlns:p14="http://schemas.microsoft.com/office/powerpoint/2010/main" r:embed="rId1"/>
              </p:ext>
            </p:extLst>
          </p:nvPr>
        </p:nvPicPr>
        <p:blipFill>
          <a:blip r:embed="rId23"/>
          <a:stretch>
            <a:fillRect/>
          </a:stretch>
        </p:blipFill>
        <p:spPr>
          <a:xfrm>
            <a:off x="2340983" y="2200658"/>
            <a:ext cx="406400" cy="406400"/>
          </a:xfrm>
          <a:prstGeom prst="rect">
            <a:avLst/>
          </a:prstGeom>
        </p:spPr>
      </p:pic>
      <p:pic>
        <p:nvPicPr>
          <p:cNvPr id="30" name="Recorded Sound">
            <a:hlinkClick r:id="" action="ppaction://media"/>
            <a:extLst>
              <a:ext uri="{FF2B5EF4-FFF2-40B4-BE49-F238E27FC236}">
                <a16:creationId xmlns:a16="http://schemas.microsoft.com/office/drawing/2014/main" id="{BC636923-F580-BC98-E720-18CDD3865C94}"/>
              </a:ext>
            </a:extLst>
          </p:cNvPr>
          <p:cNvPicPr>
            <a:picLocks noChangeAspect="1"/>
          </p:cNvPicPr>
          <p:nvPr>
            <a:audioFile r:link="rId4"/>
            <p:extLst>
              <p:ext uri="{DAA4B4D4-6D71-4841-9C94-3DE7FCFB9230}">
                <p14:media xmlns:p14="http://schemas.microsoft.com/office/powerpoint/2010/main" r:embed="rId3"/>
              </p:ext>
            </p:extLst>
          </p:nvPr>
        </p:nvPicPr>
        <p:blipFill>
          <a:blip r:embed="rId23"/>
          <a:stretch>
            <a:fillRect/>
          </a:stretch>
        </p:blipFill>
        <p:spPr>
          <a:xfrm>
            <a:off x="5892800" y="865666"/>
            <a:ext cx="406400" cy="406400"/>
          </a:xfrm>
          <a:prstGeom prst="rect">
            <a:avLst/>
          </a:prstGeom>
        </p:spPr>
      </p:pic>
      <p:pic>
        <p:nvPicPr>
          <p:cNvPr id="31" name="Recorded Sound">
            <a:hlinkClick r:id="" action="ppaction://media"/>
            <a:extLst>
              <a:ext uri="{FF2B5EF4-FFF2-40B4-BE49-F238E27FC236}">
                <a16:creationId xmlns:a16="http://schemas.microsoft.com/office/drawing/2014/main" id="{5D44A098-4FDD-8BBE-4AEF-B3A294671273}"/>
              </a:ext>
            </a:extLst>
          </p:cNvPr>
          <p:cNvPicPr>
            <a:picLocks noChangeAspect="1"/>
          </p:cNvPicPr>
          <p:nvPr>
            <a:audioFile r:link="rId6"/>
            <p:extLst>
              <p:ext uri="{DAA4B4D4-6D71-4841-9C94-3DE7FCFB9230}">
                <p14:media xmlns:p14="http://schemas.microsoft.com/office/powerpoint/2010/main" r:embed="rId5"/>
              </p:ext>
            </p:extLst>
          </p:nvPr>
        </p:nvPicPr>
        <p:blipFill>
          <a:blip r:embed="rId23"/>
          <a:stretch>
            <a:fillRect/>
          </a:stretch>
        </p:blipFill>
        <p:spPr>
          <a:xfrm>
            <a:off x="9141352" y="1453143"/>
            <a:ext cx="406400" cy="406400"/>
          </a:xfrm>
          <a:prstGeom prst="rect">
            <a:avLst/>
          </a:prstGeom>
        </p:spPr>
      </p:pic>
      <p:pic>
        <p:nvPicPr>
          <p:cNvPr id="33" name="Recorded Sound">
            <a:hlinkClick r:id="" action="ppaction://media"/>
            <a:extLst>
              <a:ext uri="{FF2B5EF4-FFF2-40B4-BE49-F238E27FC236}">
                <a16:creationId xmlns:a16="http://schemas.microsoft.com/office/drawing/2014/main" id="{F7C971E8-9B6D-DA52-444E-F9B6D272FAFB}"/>
              </a:ext>
            </a:extLst>
          </p:cNvPr>
          <p:cNvPicPr>
            <a:picLocks noChangeAspect="1"/>
          </p:cNvPicPr>
          <p:nvPr>
            <a:audioFile r:link="rId8"/>
            <p:extLst>
              <p:ext uri="{DAA4B4D4-6D71-4841-9C94-3DE7FCFB9230}">
                <p14:media xmlns:p14="http://schemas.microsoft.com/office/powerpoint/2010/main" r:embed="rId7"/>
              </p:ext>
            </p:extLst>
          </p:nvPr>
        </p:nvPicPr>
        <p:blipFill>
          <a:blip r:embed="rId23"/>
          <a:stretch>
            <a:fillRect/>
          </a:stretch>
        </p:blipFill>
        <p:spPr>
          <a:xfrm>
            <a:off x="1468965" y="5937641"/>
            <a:ext cx="406400" cy="406400"/>
          </a:xfrm>
          <a:prstGeom prst="rect">
            <a:avLst/>
          </a:prstGeom>
        </p:spPr>
      </p:pic>
      <p:pic>
        <p:nvPicPr>
          <p:cNvPr id="34" name="Recorded Sound">
            <a:hlinkClick r:id="" action="ppaction://media"/>
            <a:extLst>
              <a:ext uri="{FF2B5EF4-FFF2-40B4-BE49-F238E27FC236}">
                <a16:creationId xmlns:a16="http://schemas.microsoft.com/office/drawing/2014/main" id="{34F271B1-3A08-B188-4F70-81F8980CFA34}"/>
              </a:ext>
            </a:extLst>
          </p:cNvPr>
          <p:cNvPicPr>
            <a:picLocks noChangeAspect="1"/>
          </p:cNvPicPr>
          <p:nvPr>
            <a:audioFile r:link="rId10"/>
            <p:extLst>
              <p:ext uri="{DAA4B4D4-6D71-4841-9C94-3DE7FCFB9230}">
                <p14:media xmlns:p14="http://schemas.microsoft.com/office/powerpoint/2010/main" r:embed="rId9"/>
              </p:ext>
            </p:extLst>
          </p:nvPr>
        </p:nvPicPr>
        <p:blipFill>
          <a:blip r:embed="rId23"/>
          <a:stretch>
            <a:fillRect/>
          </a:stretch>
        </p:blipFill>
        <p:spPr>
          <a:xfrm>
            <a:off x="7869764" y="5188292"/>
            <a:ext cx="406400" cy="406400"/>
          </a:xfrm>
          <a:prstGeom prst="rect">
            <a:avLst/>
          </a:prstGeom>
        </p:spPr>
      </p:pic>
      <p:pic>
        <p:nvPicPr>
          <p:cNvPr id="35" name="Recorded Sound">
            <a:hlinkClick r:id="" action="ppaction://media"/>
            <a:extLst>
              <a:ext uri="{FF2B5EF4-FFF2-40B4-BE49-F238E27FC236}">
                <a16:creationId xmlns:a16="http://schemas.microsoft.com/office/drawing/2014/main" id="{99F74D67-BE89-6321-7200-9B2D9E2F1822}"/>
              </a:ext>
            </a:extLst>
          </p:cNvPr>
          <p:cNvPicPr>
            <a:picLocks noChangeAspect="1"/>
          </p:cNvPicPr>
          <p:nvPr>
            <a:audioFile r:link="rId12"/>
            <p:extLst>
              <p:ext uri="{DAA4B4D4-6D71-4841-9C94-3DE7FCFB9230}">
                <p14:media xmlns:p14="http://schemas.microsoft.com/office/powerpoint/2010/main" r:embed="rId11"/>
              </p:ext>
            </p:extLst>
          </p:nvPr>
        </p:nvPicPr>
        <p:blipFill>
          <a:blip r:embed="rId23"/>
          <a:stretch>
            <a:fillRect/>
          </a:stretch>
        </p:blipFill>
        <p:spPr>
          <a:xfrm>
            <a:off x="4559299" y="4326420"/>
            <a:ext cx="406400" cy="406400"/>
          </a:xfrm>
          <a:prstGeom prst="rect">
            <a:avLst/>
          </a:prstGeom>
        </p:spPr>
      </p:pic>
      <p:pic>
        <p:nvPicPr>
          <p:cNvPr id="36" name="Recorded Sound">
            <a:hlinkClick r:id="" action="ppaction://media"/>
            <a:extLst>
              <a:ext uri="{FF2B5EF4-FFF2-40B4-BE49-F238E27FC236}">
                <a16:creationId xmlns:a16="http://schemas.microsoft.com/office/drawing/2014/main" id="{4C49B165-9145-CD3D-D36D-BCF276D081D8}"/>
              </a:ext>
            </a:extLst>
          </p:cNvPr>
          <p:cNvPicPr>
            <a:picLocks noChangeAspect="1"/>
          </p:cNvPicPr>
          <p:nvPr>
            <a:audioFile r:link="rId14"/>
            <p:extLst>
              <p:ext uri="{DAA4B4D4-6D71-4841-9C94-3DE7FCFB9230}">
                <p14:media xmlns:p14="http://schemas.microsoft.com/office/powerpoint/2010/main" r:embed="rId13"/>
              </p:ext>
            </p:extLst>
          </p:nvPr>
        </p:nvPicPr>
        <p:blipFill>
          <a:blip r:embed="rId23"/>
          <a:stretch>
            <a:fillRect/>
          </a:stretch>
        </p:blipFill>
        <p:spPr>
          <a:xfrm>
            <a:off x="10333564" y="5080488"/>
            <a:ext cx="406400" cy="406400"/>
          </a:xfrm>
          <a:prstGeom prst="rect">
            <a:avLst/>
          </a:prstGeom>
        </p:spPr>
      </p:pic>
    </p:spTree>
    <p:extLst>
      <p:ext uri="{BB962C8B-B14F-4D97-AF65-F5344CB8AC3E}">
        <p14:creationId xmlns:p14="http://schemas.microsoft.com/office/powerpoint/2010/main" val="3016103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91" fill="hold"/>
                                        <p:tgtEl>
                                          <p:spTgt spid="29"/>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1614" fill="hold"/>
                                        <p:tgtEl>
                                          <p:spTgt spid="30"/>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3018" fill="hold"/>
                                        <p:tgtEl>
                                          <p:spTgt spid="31"/>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4483" fill="hold"/>
                                        <p:tgtEl>
                                          <p:spTgt spid="33"/>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5501" fill="hold"/>
                                        <p:tgtEl>
                                          <p:spTgt spid="34"/>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2487" fill="hold"/>
                                        <p:tgtEl>
                                          <p:spTgt spid="35"/>
                                        </p:tgtEl>
                                      </p:cBhvr>
                                    </p:cmd>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12425"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29"/>
                </p:tgtEl>
              </p:cMediaNode>
            </p:audio>
            <p:audio>
              <p:cMediaNode vol="80000">
                <p:cTn id="32" fill="hold" display="0">
                  <p:stCondLst>
                    <p:cond delay="indefinite"/>
                  </p:stCondLst>
                  <p:endCondLst>
                    <p:cond evt="onStopAudio" delay="0">
                      <p:tgtEl>
                        <p:sldTgt/>
                      </p:tgtEl>
                    </p:cond>
                  </p:endCondLst>
                </p:cTn>
                <p:tgtEl>
                  <p:spTgt spid="30"/>
                </p:tgtEl>
              </p:cMediaNode>
            </p:audio>
            <p:audio>
              <p:cMediaNode vol="80000">
                <p:cTn id="33" fill="hold" display="0">
                  <p:stCondLst>
                    <p:cond delay="indefinite"/>
                  </p:stCondLst>
                  <p:endCondLst>
                    <p:cond evt="onStopAudio" delay="0">
                      <p:tgtEl>
                        <p:sldTgt/>
                      </p:tgtEl>
                    </p:cond>
                  </p:endCondLst>
                </p:cTn>
                <p:tgtEl>
                  <p:spTgt spid="31"/>
                </p:tgtEl>
              </p:cMediaNode>
            </p:audio>
            <p:audio>
              <p:cMediaNode vol="80000">
                <p:cTn id="34" fill="hold" display="0">
                  <p:stCondLst>
                    <p:cond delay="indefinite"/>
                  </p:stCondLst>
                  <p:endCondLst>
                    <p:cond evt="onStopAudio" delay="0">
                      <p:tgtEl>
                        <p:sldTgt/>
                      </p:tgtEl>
                    </p:cond>
                  </p:endCondLst>
                </p:cTn>
                <p:tgtEl>
                  <p:spTgt spid="33"/>
                </p:tgtEl>
              </p:cMediaNode>
            </p:audio>
            <p:audio>
              <p:cMediaNode vol="80000">
                <p:cTn id="35" fill="hold" display="0">
                  <p:stCondLst>
                    <p:cond delay="indefinite"/>
                  </p:stCondLst>
                  <p:endCondLst>
                    <p:cond evt="onStopAudio" delay="0">
                      <p:tgtEl>
                        <p:sldTgt/>
                      </p:tgtEl>
                    </p:cond>
                  </p:endCondLst>
                </p:cTn>
                <p:tgtEl>
                  <p:spTgt spid="34"/>
                </p:tgtEl>
              </p:cMediaNode>
            </p:audio>
            <p:audio>
              <p:cMediaNode vol="80000">
                <p:cTn id="36" fill="hold" display="0">
                  <p:stCondLst>
                    <p:cond delay="indefinite"/>
                  </p:stCondLst>
                  <p:endCondLst>
                    <p:cond evt="onStopAudio" delay="0">
                      <p:tgtEl>
                        <p:sldTgt/>
                      </p:tgtEl>
                    </p:cond>
                  </p:endCondLst>
                </p:cTn>
                <p:tgtEl>
                  <p:spTgt spid="35"/>
                </p:tgtEl>
              </p:cMediaNode>
            </p:audio>
            <p:audio>
              <p:cMediaNode vol="80000">
                <p:cTn id="37" fill="hold" display="0">
                  <p:stCondLst>
                    <p:cond delay="indefinite"/>
                  </p:stCondLst>
                  <p:endCondLst>
                    <p:cond evt="onStopAudio" delay="0">
                      <p:tgtEl>
                        <p:sldTgt/>
                      </p:tgtEl>
                    </p:cond>
                  </p:endCondLst>
                </p:cTn>
                <p:tgtEl>
                  <p:spTgt spid="3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6DCF447-F08E-14AA-0BD6-6B508E871B1C}"/>
              </a:ext>
            </a:extLst>
          </p:cNvPr>
          <p:cNvGraphicFramePr>
            <a:graphicFrameLocks noGrp="1"/>
          </p:cNvGraphicFramePr>
          <p:nvPr>
            <p:extLst>
              <p:ext uri="{D42A27DB-BD31-4B8C-83A1-F6EECF244321}">
                <p14:modId xmlns:p14="http://schemas.microsoft.com/office/powerpoint/2010/main" val="576548259"/>
              </p:ext>
            </p:extLst>
          </p:nvPr>
        </p:nvGraphicFramePr>
        <p:xfrm>
          <a:off x="279400" y="381001"/>
          <a:ext cx="3186814" cy="5860624"/>
        </p:xfrm>
        <a:graphic>
          <a:graphicData uri="http://schemas.openxmlformats.org/drawingml/2006/table">
            <a:tbl>
              <a:tblPr firstRow="1" bandRow="1">
                <a:tableStyleId>{5C22544A-7EE6-4342-B048-85BDC9FD1C3A}</a:tableStyleId>
              </a:tblPr>
              <a:tblGrid>
                <a:gridCol w="3186814">
                  <a:extLst>
                    <a:ext uri="{9D8B030D-6E8A-4147-A177-3AD203B41FA5}">
                      <a16:colId xmlns:a16="http://schemas.microsoft.com/office/drawing/2014/main" val="968357755"/>
                    </a:ext>
                  </a:extLst>
                </a:gridCol>
              </a:tblGrid>
              <a:tr h="837232">
                <a:tc>
                  <a:txBody>
                    <a:bodyPr/>
                    <a:lstStyle/>
                    <a:p>
                      <a:r>
                        <a:rPr lang="cy-GB" b="0" dirty="0">
                          <a:solidFill>
                            <a:sysClr val="windowText" lastClr="000000"/>
                          </a:solidFill>
                        </a:rPr>
                        <a:t>Mrs </a:t>
                      </a:r>
                      <a:r>
                        <a:rPr lang="cy-GB" b="0" dirty="0" err="1">
                          <a:solidFill>
                            <a:sysClr val="windowText" lastClr="000000"/>
                          </a:solidFill>
                        </a:rPr>
                        <a:t>Ayling</a:t>
                      </a:r>
                      <a:r>
                        <a:rPr lang="cy-GB" b="0" dirty="0">
                          <a:solidFill>
                            <a:sysClr val="windowText" lastClr="000000"/>
                          </a:solidFill>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5411767"/>
                  </a:ext>
                </a:extLst>
              </a:tr>
              <a:tr h="837232">
                <a:tc>
                  <a:txBody>
                    <a:bodyPr/>
                    <a:lstStyle/>
                    <a:p>
                      <a:r>
                        <a:rPr lang="cy-GB" b="0" dirty="0">
                          <a:solidFill>
                            <a:sysClr val="windowText" lastClr="000000"/>
                          </a:solidFill>
                        </a:rPr>
                        <a:t>Miss Young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92123098"/>
                  </a:ext>
                </a:extLst>
              </a:tr>
              <a:tr h="837232">
                <a:tc>
                  <a:txBody>
                    <a:bodyPr/>
                    <a:lstStyle/>
                    <a:p>
                      <a:r>
                        <a:rPr lang="cy-GB" b="0" dirty="0">
                          <a:solidFill>
                            <a:sysClr val="windowText" lastClr="000000"/>
                          </a:solidFill>
                        </a:rPr>
                        <a:t>Mrs Wells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27182367"/>
                  </a:ext>
                </a:extLst>
              </a:tr>
              <a:tr h="837232">
                <a:tc>
                  <a:txBody>
                    <a:bodyPr/>
                    <a:lstStyle/>
                    <a:p>
                      <a:r>
                        <a:rPr lang="cy-GB" b="0" dirty="0">
                          <a:solidFill>
                            <a:sysClr val="windowText" lastClr="000000"/>
                          </a:solidFill>
                        </a:rPr>
                        <a:t>Mrs Williams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60786987"/>
                  </a:ext>
                </a:extLst>
              </a:tr>
              <a:tr h="837232">
                <a:tc>
                  <a:txBody>
                    <a:bodyPr/>
                    <a:lstStyle/>
                    <a:p>
                      <a:r>
                        <a:rPr lang="cy-GB" b="0" dirty="0">
                          <a:solidFill>
                            <a:sysClr val="windowText" lastClr="000000"/>
                          </a:solidFill>
                        </a:rPr>
                        <a:t>Mrs Gregory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9085109"/>
                  </a:ext>
                </a:extLst>
              </a:tr>
              <a:tr h="837232">
                <a:tc>
                  <a:txBody>
                    <a:bodyPr/>
                    <a:lstStyle/>
                    <a:p>
                      <a:r>
                        <a:rPr lang="cy-GB" b="0" dirty="0">
                          <a:solidFill>
                            <a:sysClr val="windowText" lastClr="000000"/>
                          </a:solidFill>
                        </a:rPr>
                        <a:t>Mrs Davies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55459737"/>
                  </a:ext>
                </a:extLst>
              </a:tr>
              <a:tr h="837232">
                <a:tc>
                  <a:txBody>
                    <a:bodyPr/>
                    <a:lstStyle/>
                    <a:p>
                      <a:r>
                        <a:rPr lang="cy-GB" b="0" dirty="0">
                          <a:solidFill>
                            <a:sysClr val="windowText" lastClr="000000"/>
                          </a:solidFill>
                        </a:rPr>
                        <a:t>Mrs </a:t>
                      </a:r>
                      <a:r>
                        <a:rPr lang="cy-GB" b="0" dirty="0" err="1">
                          <a:solidFill>
                            <a:sysClr val="windowText" lastClr="000000"/>
                          </a:solidFill>
                        </a:rPr>
                        <a:t>Maddy</a:t>
                      </a:r>
                      <a:r>
                        <a:rPr lang="cy-GB" b="0" dirty="0">
                          <a:solidFill>
                            <a:sysClr val="windowText" lastClr="000000"/>
                          </a:solidFill>
                        </a:rPr>
                        <a:t>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0033846"/>
                  </a:ext>
                </a:extLst>
              </a:tr>
            </a:tbl>
          </a:graphicData>
        </a:graphic>
      </p:graphicFrame>
      <p:graphicFrame>
        <p:nvGraphicFramePr>
          <p:cNvPr id="3" name="Table 2">
            <a:extLst>
              <a:ext uri="{FF2B5EF4-FFF2-40B4-BE49-F238E27FC236}">
                <a16:creationId xmlns:a16="http://schemas.microsoft.com/office/drawing/2014/main" id="{3CE8C503-B182-821F-BA2F-A98A716852CC}"/>
              </a:ext>
            </a:extLst>
          </p:cNvPr>
          <p:cNvGraphicFramePr>
            <a:graphicFrameLocks noGrp="1"/>
          </p:cNvGraphicFramePr>
          <p:nvPr>
            <p:extLst>
              <p:ext uri="{D42A27DB-BD31-4B8C-83A1-F6EECF244321}">
                <p14:modId xmlns:p14="http://schemas.microsoft.com/office/powerpoint/2010/main" val="2419024513"/>
              </p:ext>
            </p:extLst>
          </p:nvPr>
        </p:nvGraphicFramePr>
        <p:xfrm>
          <a:off x="4076700" y="389465"/>
          <a:ext cx="2760035" cy="5852161"/>
        </p:xfrm>
        <a:graphic>
          <a:graphicData uri="http://schemas.openxmlformats.org/drawingml/2006/table">
            <a:tbl>
              <a:tblPr firstRow="1" bandRow="1">
                <a:tableStyleId>{5C22544A-7EE6-4342-B048-85BDC9FD1C3A}</a:tableStyleId>
              </a:tblPr>
              <a:tblGrid>
                <a:gridCol w="2760035">
                  <a:extLst>
                    <a:ext uri="{9D8B030D-6E8A-4147-A177-3AD203B41FA5}">
                      <a16:colId xmlns:a16="http://schemas.microsoft.com/office/drawing/2014/main" val="968357755"/>
                    </a:ext>
                  </a:extLst>
                </a:gridCol>
              </a:tblGrid>
              <a:tr h="836023">
                <a:tc>
                  <a:txBody>
                    <a:bodyPr/>
                    <a:lstStyle/>
                    <a:p>
                      <a:r>
                        <a:rPr lang="cy-GB" b="0" dirty="0">
                          <a:solidFill>
                            <a:sysClr val="windowText" lastClr="000000"/>
                          </a:solidFill>
                        </a:rPr>
                        <a:t>Siop ddillad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5411767"/>
                  </a:ext>
                </a:extLst>
              </a:tr>
              <a:tr h="836023">
                <a:tc>
                  <a:txBody>
                    <a:bodyPr/>
                    <a:lstStyle/>
                    <a:p>
                      <a:r>
                        <a:rPr lang="cy-GB" b="0" dirty="0">
                          <a:solidFill>
                            <a:sysClr val="windowText" lastClr="000000"/>
                          </a:solidFill>
                        </a:rPr>
                        <a:t>Siop goffi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27182367"/>
                  </a:ext>
                </a:extLst>
              </a:tr>
              <a:tr h="836023">
                <a:tc>
                  <a:txBody>
                    <a:bodyPr/>
                    <a:lstStyle/>
                    <a:p>
                      <a:r>
                        <a:rPr lang="cy-GB" b="0" dirty="0">
                          <a:solidFill>
                            <a:sysClr val="windowText" lastClr="000000"/>
                          </a:solidFill>
                        </a:rPr>
                        <a:t>Siop lyfrau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60786987"/>
                  </a:ext>
                </a:extLst>
              </a:tr>
              <a:tr h="836023">
                <a:tc>
                  <a:txBody>
                    <a:bodyPr/>
                    <a:lstStyle/>
                    <a:p>
                      <a:r>
                        <a:rPr lang="cy-GB" b="0" dirty="0">
                          <a:solidFill>
                            <a:sysClr val="windowText" lastClr="000000"/>
                          </a:solidFill>
                        </a:rPr>
                        <a:t>Siop elusen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29734062"/>
                  </a:ext>
                </a:extLst>
              </a:tr>
              <a:tr h="836023">
                <a:tc>
                  <a:txBody>
                    <a:bodyPr/>
                    <a:lstStyle/>
                    <a:p>
                      <a:r>
                        <a:rPr lang="cy-GB" b="0" dirty="0">
                          <a:solidFill>
                            <a:sysClr val="windowText" lastClr="000000"/>
                          </a:solidFill>
                        </a:rPr>
                        <a:t>Siop awyr agored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9085109"/>
                  </a:ext>
                </a:extLst>
              </a:tr>
              <a:tr h="836023">
                <a:tc>
                  <a:txBody>
                    <a:bodyPr/>
                    <a:lstStyle/>
                    <a:p>
                      <a:r>
                        <a:rPr lang="cy-GB" b="0" dirty="0">
                          <a:solidFill>
                            <a:sysClr val="windowText" lastClr="000000"/>
                          </a:solidFill>
                        </a:rPr>
                        <a:t>Siop gelf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55459737"/>
                  </a:ext>
                </a:extLst>
              </a:tr>
              <a:tr h="836023">
                <a:tc>
                  <a:txBody>
                    <a:bodyPr/>
                    <a:lstStyle/>
                    <a:p>
                      <a:r>
                        <a:rPr lang="cy-GB" b="0" dirty="0">
                          <a:solidFill>
                            <a:sysClr val="windowText" lastClr="000000"/>
                          </a:solidFill>
                        </a:rPr>
                        <a:t>Siop ffrwythau a llysiau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0033846"/>
                  </a:ext>
                </a:extLst>
              </a:tr>
            </a:tbl>
          </a:graphicData>
        </a:graphic>
      </p:graphicFrame>
      <p:graphicFrame>
        <p:nvGraphicFramePr>
          <p:cNvPr id="4" name="Table 3">
            <a:extLst>
              <a:ext uri="{FF2B5EF4-FFF2-40B4-BE49-F238E27FC236}">
                <a16:creationId xmlns:a16="http://schemas.microsoft.com/office/drawing/2014/main" id="{7FAB66F9-9860-D4C5-7C92-E666D885B028}"/>
              </a:ext>
            </a:extLst>
          </p:cNvPr>
          <p:cNvGraphicFramePr>
            <a:graphicFrameLocks noGrp="1"/>
          </p:cNvGraphicFramePr>
          <p:nvPr>
            <p:extLst>
              <p:ext uri="{D42A27DB-BD31-4B8C-83A1-F6EECF244321}">
                <p14:modId xmlns:p14="http://schemas.microsoft.com/office/powerpoint/2010/main" val="1359863427"/>
              </p:ext>
            </p:extLst>
          </p:nvPr>
        </p:nvGraphicFramePr>
        <p:xfrm>
          <a:off x="7874001" y="389465"/>
          <a:ext cx="2861733" cy="5852160"/>
        </p:xfrm>
        <a:graphic>
          <a:graphicData uri="http://schemas.openxmlformats.org/drawingml/2006/table">
            <a:tbl>
              <a:tblPr firstRow="1" bandRow="1">
                <a:tableStyleId>{5C22544A-7EE6-4342-B048-85BDC9FD1C3A}</a:tableStyleId>
              </a:tblPr>
              <a:tblGrid>
                <a:gridCol w="2861733">
                  <a:extLst>
                    <a:ext uri="{9D8B030D-6E8A-4147-A177-3AD203B41FA5}">
                      <a16:colId xmlns:a16="http://schemas.microsoft.com/office/drawing/2014/main" val="968357755"/>
                    </a:ext>
                  </a:extLst>
                </a:gridCol>
              </a:tblGrid>
              <a:tr h="524933">
                <a:tc>
                  <a:txBody>
                    <a:bodyPr/>
                    <a:lstStyle/>
                    <a:p>
                      <a:r>
                        <a:rPr kumimoji="0" lang="cy-GB" altLang="cy-GB" sz="1800" b="0" i="0" u="none" strike="noStrike" cap="none" normalizeH="0" baseline="0" dirty="0">
                          <a:ln>
                            <a:noFill/>
                          </a:ln>
                          <a:solidFill>
                            <a:srgbClr val="1F1F1F"/>
                          </a:solidFill>
                          <a:effectLst/>
                          <a:latin typeface="inherit"/>
                        </a:rPr>
                        <a:t>achos  rydw i’n dwlu ar y sanau.</a:t>
                      </a:r>
                      <a:endParaRPr lang="cy-GB" b="0"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5411767"/>
                  </a:ext>
                </a:extLst>
              </a:tr>
              <a:tr h="516469">
                <a:tc>
                  <a:txBody>
                    <a:bodyPr/>
                    <a:lstStyle/>
                    <a:p>
                      <a:r>
                        <a:rPr kumimoji="0" lang="cy-GB" altLang="cy-GB" sz="1800" b="0" i="0" u="none" strike="noStrike" cap="none" normalizeH="0" baseline="0" dirty="0">
                          <a:ln>
                            <a:noFill/>
                          </a:ln>
                          <a:solidFill>
                            <a:srgbClr val="1F1F1F"/>
                          </a:solidFill>
                          <a:effectLst/>
                          <a:latin typeface="inherit"/>
                        </a:rPr>
                        <a:t>achos  rydw i’n mwynhau cyfarfod fy ffrindiau a bwyta </a:t>
                      </a:r>
                      <a:r>
                        <a:rPr lang="cy-GB" altLang="cy-GB" dirty="0">
                          <a:solidFill>
                            <a:srgbClr val="1F1F1F"/>
                          </a:solidFill>
                          <a:latin typeface="inherit"/>
                        </a:rPr>
                        <a:t>cacen flasus. </a:t>
                      </a:r>
                      <a:endParaRPr lang="cy-GB" b="0"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92123098"/>
                  </a:ext>
                </a:extLst>
              </a:tr>
              <a:tr h="524933">
                <a:tc>
                  <a:txBody>
                    <a:bodyPr/>
                    <a:lstStyle/>
                    <a:p>
                      <a:r>
                        <a:rPr kumimoji="0" lang="cy-GB" altLang="cy-GB" sz="1800" b="0" i="0" u="none" strike="noStrike" cap="none" normalizeH="0" baseline="0" dirty="0">
                          <a:ln>
                            <a:noFill/>
                          </a:ln>
                          <a:solidFill>
                            <a:srgbClr val="1F1F1F"/>
                          </a:solidFill>
                          <a:effectLst/>
                          <a:latin typeface="inherit"/>
                        </a:rPr>
                        <a:t>achos  rydw i’n hoffi edrych ar llawer o lyfrau i ddarllen gartref. </a:t>
                      </a:r>
                      <a:endParaRPr lang="cy-GB" b="0"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960786987"/>
                  </a:ext>
                </a:extLst>
              </a:tr>
              <a:tr h="524933">
                <a:tc>
                  <a:txBody>
                    <a:bodyPr/>
                    <a:lstStyle/>
                    <a:p>
                      <a:r>
                        <a:rPr kumimoji="0" lang="cy-GB" altLang="cy-GB" sz="1800" b="0" i="0" u="none" strike="noStrike" cap="none" normalizeH="0" baseline="0" dirty="0">
                          <a:ln>
                            <a:noFill/>
                          </a:ln>
                          <a:solidFill>
                            <a:srgbClr val="1F1F1F"/>
                          </a:solidFill>
                          <a:effectLst/>
                          <a:latin typeface="inherit"/>
                        </a:rPr>
                        <a:t>achos rydw i’n mwynhau edrych ar y dillad i gyd achos maen nhw’n rhad. </a:t>
                      </a:r>
                      <a:endParaRPr lang="cy-GB" b="0"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329734062"/>
                  </a:ext>
                </a:extLst>
              </a:tr>
              <a:tr h="524933">
                <a:tc>
                  <a:txBody>
                    <a:bodyPr/>
                    <a:lstStyle/>
                    <a:p>
                      <a:r>
                        <a:rPr kumimoji="0" lang="cy-GB" altLang="cy-GB" sz="1800" b="0" i="0" u="none" strike="noStrike" cap="none" normalizeH="0" baseline="0" dirty="0">
                          <a:ln>
                            <a:noFill/>
                          </a:ln>
                          <a:solidFill>
                            <a:srgbClr val="1F1F1F"/>
                          </a:solidFill>
                          <a:effectLst/>
                          <a:latin typeface="inherit"/>
                        </a:rPr>
                        <a:t>achos  rydw i’n mwynhau bwyta llawer o lysiau! </a:t>
                      </a:r>
                      <a:endParaRPr lang="cy-GB" b="0"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79085109"/>
                  </a:ext>
                </a:extLst>
              </a:tr>
              <a:tr h="524933">
                <a:tc>
                  <a:txBody>
                    <a:bodyPr/>
                    <a:lstStyle/>
                    <a:p>
                      <a:r>
                        <a:rPr kumimoji="0" lang="cy-GB" altLang="cy-GB" sz="1800" b="0" i="0" u="none" strike="noStrike" cap="none" normalizeH="0" baseline="0" dirty="0">
                          <a:ln>
                            <a:noFill/>
                          </a:ln>
                          <a:solidFill>
                            <a:srgbClr val="1F1F1F"/>
                          </a:solidFill>
                          <a:effectLst/>
                          <a:latin typeface="inherit"/>
                        </a:rPr>
                        <a:t>achos  rydw i’n dwlu ar ar</a:t>
                      </a:r>
                      <a:r>
                        <a:rPr lang="cy-GB" altLang="cy-GB" dirty="0">
                          <a:solidFill>
                            <a:srgbClr val="1F1F1F"/>
                          </a:solidFill>
                          <a:latin typeface="inherit"/>
                        </a:rPr>
                        <a:t>lunio a phaentio yn fy amser sbâr. </a:t>
                      </a:r>
                      <a:endParaRPr lang="cy-GB" b="0"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655459737"/>
                  </a:ext>
                </a:extLst>
              </a:tr>
              <a:tr h="524933">
                <a:tc>
                  <a:txBody>
                    <a:bodyPr/>
                    <a:lstStyle/>
                    <a:p>
                      <a:r>
                        <a:rPr kumimoji="0" lang="cy-GB" altLang="cy-GB" sz="1800" b="0" i="0" u="none" strike="noStrike" cap="none" normalizeH="0" baseline="0" dirty="0">
                          <a:ln>
                            <a:noFill/>
                          </a:ln>
                          <a:solidFill>
                            <a:srgbClr val="1F1F1F"/>
                          </a:solidFill>
                          <a:effectLst/>
                          <a:latin typeface="inherit"/>
                        </a:rPr>
                        <a:t>achos gallwn i  brynu llawer o ddillad lliwgar i'w gwisgo drwy'r flwyddyn</a:t>
                      </a:r>
                      <a:r>
                        <a:rPr lang="cy-GB" altLang="cy-GB" sz="600" dirty="0">
                          <a:latin typeface="inherit"/>
                        </a:rPr>
                        <a:t>..</a:t>
                      </a:r>
                      <a:endParaRPr lang="cy-GB" b="0"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30033846"/>
                  </a:ext>
                </a:extLst>
              </a:tr>
            </a:tbl>
          </a:graphicData>
        </a:graphic>
      </p:graphicFrame>
      <p:pic>
        <p:nvPicPr>
          <p:cNvPr id="5" name="Picture 7">
            <a:extLst>
              <a:ext uri="{FF2B5EF4-FFF2-40B4-BE49-F238E27FC236}">
                <a16:creationId xmlns:a16="http://schemas.microsoft.com/office/drawing/2014/main" id="{2383454B-BB02-4DF9-9E03-47094A7406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7770" y="389465"/>
            <a:ext cx="746050" cy="74605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DFE57E52-C836-BD90-F7CF-227896DA45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85829" y="1286539"/>
            <a:ext cx="746050" cy="74605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15">
            <a:extLst>
              <a:ext uri="{FF2B5EF4-FFF2-40B4-BE49-F238E27FC236}">
                <a16:creationId xmlns:a16="http://schemas.microsoft.com/office/drawing/2014/main" id="{38EC7EBE-B64B-BD7C-3438-7860B20382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27770" y="2073446"/>
            <a:ext cx="805366" cy="80536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7">
            <a:extLst>
              <a:ext uri="{FF2B5EF4-FFF2-40B4-BE49-F238E27FC236}">
                <a16:creationId xmlns:a16="http://schemas.microsoft.com/office/drawing/2014/main" id="{6AF3848E-774C-336C-EB5A-E4A765A7076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43870" y="2919668"/>
            <a:ext cx="805366" cy="80536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1">
            <a:extLst>
              <a:ext uri="{FF2B5EF4-FFF2-40B4-BE49-F238E27FC236}">
                <a16:creationId xmlns:a16="http://schemas.microsoft.com/office/drawing/2014/main" id="{FAC57903-6DFE-F2A3-129A-6B96011E70E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478623" y="3765890"/>
            <a:ext cx="754513" cy="75451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3">
            <a:extLst>
              <a:ext uri="{FF2B5EF4-FFF2-40B4-BE49-F238E27FC236}">
                <a16:creationId xmlns:a16="http://schemas.microsoft.com/office/drawing/2014/main" id="{C5ECD98A-BDA8-D2BD-2068-12C7729B55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78623" y="4610466"/>
            <a:ext cx="770548" cy="77054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9">
            <a:extLst>
              <a:ext uri="{FF2B5EF4-FFF2-40B4-BE49-F238E27FC236}">
                <a16:creationId xmlns:a16="http://schemas.microsoft.com/office/drawing/2014/main" id="{DFED965C-8D50-09EC-9F19-F60770F3454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478623" y="5423921"/>
            <a:ext cx="774796" cy="774796"/>
          </a:xfrm>
          <a:prstGeom prst="rect">
            <a:avLst/>
          </a:prstGeom>
          <a:noFill/>
          <a:extLst>
            <a:ext uri="{909E8E84-426E-40DD-AFC4-6F175D3DCCD1}">
              <a14:hiddenFill xmlns:a14="http://schemas.microsoft.com/office/drawing/2010/main">
                <a:solidFill>
                  <a:srgbClr val="FFFFFF"/>
                </a:solidFill>
              </a14:hiddenFill>
            </a:ext>
          </a:extLst>
        </p:spPr>
      </p:pic>
      <p:cxnSp>
        <p:nvCxnSpPr>
          <p:cNvPr id="13" name="Straight Arrow Connector 12">
            <a:extLst>
              <a:ext uri="{FF2B5EF4-FFF2-40B4-BE49-F238E27FC236}">
                <a16:creationId xmlns:a16="http://schemas.microsoft.com/office/drawing/2014/main" id="{4093907C-E88F-B8EC-FE69-F64E38FEF31E}"/>
              </a:ext>
            </a:extLst>
          </p:cNvPr>
          <p:cNvCxnSpPr/>
          <p:nvPr/>
        </p:nvCxnSpPr>
        <p:spPr>
          <a:xfrm>
            <a:off x="3561907" y="914400"/>
            <a:ext cx="514793"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15" name="Straight Arrow Connector 14">
            <a:extLst>
              <a:ext uri="{FF2B5EF4-FFF2-40B4-BE49-F238E27FC236}">
                <a16:creationId xmlns:a16="http://schemas.microsoft.com/office/drawing/2014/main" id="{C82810F6-CB6D-A174-5358-F5E9DD9E11B6}"/>
              </a:ext>
            </a:extLst>
          </p:cNvPr>
          <p:cNvCxnSpPr/>
          <p:nvPr/>
        </p:nvCxnSpPr>
        <p:spPr>
          <a:xfrm>
            <a:off x="6836735" y="762490"/>
            <a:ext cx="914400" cy="466143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
        <p:nvSpPr>
          <p:cNvPr id="16" name="Star: 5 Points 15">
            <a:extLst>
              <a:ext uri="{FF2B5EF4-FFF2-40B4-BE49-F238E27FC236}">
                <a16:creationId xmlns:a16="http://schemas.microsoft.com/office/drawing/2014/main" id="{63C5EB06-90A5-3862-0AEF-AD4656A06466}"/>
              </a:ext>
            </a:extLst>
          </p:cNvPr>
          <p:cNvSpPr/>
          <p:nvPr/>
        </p:nvSpPr>
        <p:spPr>
          <a:xfrm>
            <a:off x="10735734" y="144424"/>
            <a:ext cx="609600" cy="618067"/>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
        <p:nvSpPr>
          <p:cNvPr id="17" name="Star: 5 Points 16">
            <a:extLst>
              <a:ext uri="{FF2B5EF4-FFF2-40B4-BE49-F238E27FC236}">
                <a16:creationId xmlns:a16="http://schemas.microsoft.com/office/drawing/2014/main" id="{37C30D96-0131-F802-AD95-70DAA7A02F87}"/>
              </a:ext>
            </a:extLst>
          </p:cNvPr>
          <p:cNvSpPr/>
          <p:nvPr/>
        </p:nvSpPr>
        <p:spPr>
          <a:xfrm>
            <a:off x="11455401" y="144423"/>
            <a:ext cx="609600" cy="618067"/>
          </a:xfrm>
          <a:prstGeom prst="star5">
            <a:avLst/>
          </a:prstGeom>
          <a:solidFill>
            <a:srgbClr val="FFFF00"/>
          </a:solidFill>
          <a:ln>
            <a:solidFill>
              <a:srgbClr val="FFFF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cy-GB"/>
          </a:p>
        </p:txBody>
      </p:sp>
    </p:spTree>
    <p:extLst>
      <p:ext uri="{BB962C8B-B14F-4D97-AF65-F5344CB8AC3E}">
        <p14:creationId xmlns:p14="http://schemas.microsoft.com/office/powerpoint/2010/main" val="926256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540CD69D-78B3-7E0B-A68E-817A695B0E87}"/>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Iechyd a lles </a:t>
            </a:r>
          </a:p>
        </p:txBody>
      </p:sp>
      <p:sp>
        <p:nvSpPr>
          <p:cNvPr id="4" name="TextBox 3">
            <a:extLst>
              <a:ext uri="{FF2B5EF4-FFF2-40B4-BE49-F238E27FC236}">
                <a16:creationId xmlns:a16="http://schemas.microsoft.com/office/drawing/2014/main" id="{1864F46A-0F46-D629-5F63-F296E5B42090}"/>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a:lnSpc>
                <a:spcPct val="90000"/>
              </a:lnSpc>
              <a:spcBef>
                <a:spcPts val="1000"/>
              </a:spcBef>
            </a:pPr>
            <a:endParaRPr lang="en-US" sz="2000" dirty="0"/>
          </a:p>
        </p:txBody>
      </p:sp>
      <p:sp>
        <p:nvSpPr>
          <p:cNvPr id="6" name="TextBox 5">
            <a:extLst>
              <a:ext uri="{FF2B5EF4-FFF2-40B4-BE49-F238E27FC236}">
                <a16:creationId xmlns:a16="http://schemas.microsoft.com/office/drawing/2014/main" id="{D3494E7C-E5CD-23DE-0C44-CA637F376D3E}"/>
              </a:ext>
            </a:extLst>
          </p:cNvPr>
          <p:cNvSpPr txBox="1"/>
          <p:nvPr/>
        </p:nvSpPr>
        <p:spPr>
          <a:xfrm>
            <a:off x="5822626" y="1517700"/>
            <a:ext cx="6102416" cy="3339376"/>
          </a:xfrm>
          <a:prstGeom prst="rect">
            <a:avLst/>
          </a:prstGeom>
          <a:noFill/>
        </p:spPr>
        <p:txBody>
          <a:bodyPr wrap="square">
            <a:spAutoFit/>
          </a:bodyPr>
          <a:lstStyle/>
          <a:p>
            <a:pPr algn="l" rtl="0">
              <a:lnSpc>
                <a:spcPts val="2100"/>
              </a:lnSpc>
            </a:pPr>
            <a:r>
              <a:rPr lang="cy-GB" b="0" i="0" dirty="0">
                <a:solidFill>
                  <a:srgbClr val="3C4043"/>
                </a:solidFill>
                <a:effectLst/>
              </a:rPr>
              <a:t>Dewisais y gweithgaredd hwn ar gyfer iechyd a lles </a:t>
            </a:r>
            <a:r>
              <a:rPr lang="cy-GB" dirty="0">
                <a:solidFill>
                  <a:srgbClr val="3C4043"/>
                </a:solidFill>
              </a:rPr>
              <a:t>achos</a:t>
            </a:r>
            <a:r>
              <a:rPr lang="cy-GB" b="0" i="0" dirty="0">
                <a:solidFill>
                  <a:srgbClr val="3C4043"/>
                </a:solidFill>
                <a:effectLst/>
              </a:rPr>
              <a:t> roeddwn i eisiau i'r plant rannu eu syniadau am beth hoffech chi wneud i wella'r Gelli. </a:t>
            </a:r>
            <a:r>
              <a:rPr lang="cy-GB" dirty="0">
                <a:solidFill>
                  <a:srgbClr val="3C4043"/>
                </a:solidFill>
              </a:rPr>
              <a:t>Y</a:t>
            </a:r>
            <a:r>
              <a:rPr lang="cy-GB" b="0" i="0" dirty="0">
                <a:solidFill>
                  <a:srgbClr val="3C4043"/>
                </a:solidFill>
                <a:effectLst/>
              </a:rPr>
              <a:t>n Y Gelli, mae dau barc i blant ifanc, sinema a rhai clybiau chwaraeon.</a:t>
            </a:r>
          </a:p>
          <a:p>
            <a:pPr algn="l" rtl="0">
              <a:lnSpc>
                <a:spcPts val="2100"/>
              </a:lnSpc>
            </a:pPr>
            <a:r>
              <a:rPr lang="cy-GB" b="0" i="0" dirty="0">
                <a:solidFill>
                  <a:srgbClr val="3C4043"/>
                </a:solidFill>
                <a:effectLst/>
              </a:rPr>
              <a:t>Rydw i eisiau i’r plant gael syniadau am beth fyddai’n gwneud Y Gelli yn well iddyn nhw a pham y byddai’n bwysig iddyn nhw. Er enghraifft, hoffwn i gael parc beiciau yn Y Gelli achos rydw i eisiau cadw'n heini. </a:t>
            </a:r>
            <a:r>
              <a:rPr lang="cy-GB" dirty="0">
                <a:solidFill>
                  <a:srgbClr val="3C4043"/>
                </a:solidFill>
              </a:rPr>
              <a:t>B</a:t>
            </a:r>
            <a:r>
              <a:rPr lang="cy-GB" b="0" i="0" dirty="0">
                <a:solidFill>
                  <a:srgbClr val="3C4043"/>
                </a:solidFill>
                <a:effectLst/>
              </a:rPr>
              <a:t>ydd y plant yn gwybod ‘Rydw i eisiau' ond byddan nhw angen adolygu'r patrwm iaith ar ddechrau’r wers.</a:t>
            </a:r>
          </a:p>
          <a:p>
            <a:br>
              <a:rPr lang="cy-GB" b="0" i="0" dirty="0">
                <a:solidFill>
                  <a:srgbClr val="5F6368"/>
                </a:solidFill>
                <a:effectLst/>
                <a:latin typeface="Roboto" panose="02000000000000000000" pitchFamily="2" charset="0"/>
              </a:rPr>
            </a:br>
            <a:endParaRPr lang="cy-GB" dirty="0"/>
          </a:p>
        </p:txBody>
      </p:sp>
    </p:spTree>
    <p:extLst>
      <p:ext uri="{BB962C8B-B14F-4D97-AF65-F5344CB8AC3E}">
        <p14:creationId xmlns:p14="http://schemas.microsoft.com/office/powerpoint/2010/main" val="1646360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F01FEBF-D4E9-5AAD-F074-D4AA0444204B}"/>
              </a:ext>
            </a:extLst>
          </p:cNvPr>
          <p:cNvPicPr>
            <a:picLocks noChangeAspect="1"/>
          </p:cNvPicPr>
          <p:nvPr/>
        </p:nvPicPr>
        <p:blipFill>
          <a:blip r:embed="rId2"/>
          <a:stretch>
            <a:fillRect/>
          </a:stretch>
        </p:blipFill>
        <p:spPr>
          <a:xfrm>
            <a:off x="1090612" y="557212"/>
            <a:ext cx="10010775" cy="5743575"/>
          </a:xfrm>
          <a:prstGeom prst="rect">
            <a:avLst/>
          </a:prstGeom>
        </p:spPr>
      </p:pic>
    </p:spTree>
    <p:extLst>
      <p:ext uri="{BB962C8B-B14F-4D97-AF65-F5344CB8AC3E}">
        <p14:creationId xmlns:p14="http://schemas.microsoft.com/office/powerpoint/2010/main" val="40662602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A94F8A-CE02-1CB2-F930-800D0F2208AB}"/>
              </a:ext>
            </a:extLst>
          </p:cNvPr>
          <p:cNvSpPr txBox="1"/>
          <p:nvPr/>
        </p:nvSpPr>
        <p:spPr>
          <a:xfrm>
            <a:off x="394636" y="192505"/>
            <a:ext cx="10635916" cy="461665"/>
          </a:xfrm>
          <a:prstGeom prst="rect">
            <a:avLst/>
          </a:prstGeom>
          <a:noFill/>
        </p:spPr>
        <p:txBody>
          <a:bodyPr wrap="square" rtlCol="0">
            <a:spAutoFit/>
          </a:bodyPr>
          <a:lstStyle/>
          <a:p>
            <a:r>
              <a:rPr lang="cy-GB" sz="2400" dirty="0"/>
              <a:t>Beth hoffet ti yn Y Gelli Gandryll? / Beth hoffech chi yn y Gelli Gandryll?</a:t>
            </a:r>
          </a:p>
        </p:txBody>
      </p:sp>
      <p:graphicFrame>
        <p:nvGraphicFramePr>
          <p:cNvPr id="3" name="Table 2">
            <a:extLst>
              <a:ext uri="{FF2B5EF4-FFF2-40B4-BE49-F238E27FC236}">
                <a16:creationId xmlns:a16="http://schemas.microsoft.com/office/drawing/2014/main" id="{89CB55C2-91F1-9349-D02C-3A626D5B9F49}"/>
              </a:ext>
            </a:extLst>
          </p:cNvPr>
          <p:cNvGraphicFramePr>
            <a:graphicFrameLocks noGrp="1"/>
          </p:cNvGraphicFramePr>
          <p:nvPr>
            <p:extLst>
              <p:ext uri="{D42A27DB-BD31-4B8C-83A1-F6EECF244321}">
                <p14:modId xmlns:p14="http://schemas.microsoft.com/office/powerpoint/2010/main" val="1947211017"/>
              </p:ext>
            </p:extLst>
          </p:nvPr>
        </p:nvGraphicFramePr>
        <p:xfrm>
          <a:off x="394636" y="654170"/>
          <a:ext cx="10828424" cy="3383280"/>
        </p:xfrm>
        <a:graphic>
          <a:graphicData uri="http://schemas.openxmlformats.org/drawingml/2006/table">
            <a:tbl>
              <a:tblPr firstRow="1" bandRow="1">
                <a:tableStyleId>{5C22544A-7EE6-4342-B048-85BDC9FD1C3A}</a:tableStyleId>
              </a:tblPr>
              <a:tblGrid>
                <a:gridCol w="2707106">
                  <a:extLst>
                    <a:ext uri="{9D8B030D-6E8A-4147-A177-3AD203B41FA5}">
                      <a16:colId xmlns:a16="http://schemas.microsoft.com/office/drawing/2014/main" val="1134457186"/>
                    </a:ext>
                  </a:extLst>
                </a:gridCol>
                <a:gridCol w="2707106">
                  <a:extLst>
                    <a:ext uri="{9D8B030D-6E8A-4147-A177-3AD203B41FA5}">
                      <a16:colId xmlns:a16="http://schemas.microsoft.com/office/drawing/2014/main" val="3315729779"/>
                    </a:ext>
                  </a:extLst>
                </a:gridCol>
                <a:gridCol w="2064618">
                  <a:extLst>
                    <a:ext uri="{9D8B030D-6E8A-4147-A177-3AD203B41FA5}">
                      <a16:colId xmlns:a16="http://schemas.microsoft.com/office/drawing/2014/main" val="4282347793"/>
                    </a:ext>
                  </a:extLst>
                </a:gridCol>
                <a:gridCol w="3349594">
                  <a:extLst>
                    <a:ext uri="{9D8B030D-6E8A-4147-A177-3AD203B41FA5}">
                      <a16:colId xmlns:a16="http://schemas.microsoft.com/office/drawing/2014/main" val="2785817929"/>
                    </a:ext>
                  </a:extLst>
                </a:gridCol>
              </a:tblGrid>
              <a:tr h="1284350">
                <a:tc>
                  <a:txBody>
                    <a:bodyPr/>
                    <a:lstStyle/>
                    <a:p>
                      <a:r>
                        <a:rPr lang="cy-GB" b="0" dirty="0">
                          <a:solidFill>
                            <a:sysClr val="windowText" lastClr="000000"/>
                          </a:solidFill>
                        </a:rPr>
                        <a:t>Hoffwn i ....</a:t>
                      </a:r>
                    </a:p>
                    <a:p>
                      <a:r>
                        <a:rPr lang="cy-GB" b="0" dirty="0" err="1">
                          <a:solidFill>
                            <a:sysClr val="windowText" lastClr="000000"/>
                          </a:solidFill>
                        </a:rPr>
                        <a:t>Hoffen</a:t>
                      </a:r>
                      <a:r>
                        <a:rPr lang="cy-GB" b="0" dirty="0">
                          <a:solidFill>
                            <a:sysClr val="windowText" lastClr="000000"/>
                          </a:solidFill>
                        </a:rPr>
                        <a:t> ni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pPr algn="ctr"/>
                      <a:r>
                        <a:rPr lang="cy-GB" b="0" dirty="0">
                          <a:solidFill>
                            <a:sysClr val="windowText" lastClr="000000"/>
                          </a:solidFill>
                        </a:rPr>
                        <a:t>ffair hwyl </a:t>
                      </a:r>
                    </a:p>
                    <a:p>
                      <a:pPr algn="ctr"/>
                      <a:r>
                        <a:rPr lang="cy-GB" b="0" dirty="0">
                          <a:solidFill>
                            <a:schemeClr val="accent2">
                              <a:lumMod val="75000"/>
                            </a:schemeClr>
                          </a:solidFill>
                        </a:rPr>
                        <a:t>p</a:t>
                      </a:r>
                      <a:r>
                        <a:rPr lang="cy-GB" b="0" dirty="0">
                          <a:solidFill>
                            <a:sysClr val="windowText" lastClr="000000"/>
                          </a:solidFill>
                        </a:rPr>
                        <a:t>arc trampolîn </a:t>
                      </a:r>
                    </a:p>
                    <a:p>
                      <a:pPr algn="ctr"/>
                      <a:r>
                        <a:rPr lang="cy-GB" b="0" dirty="0">
                          <a:solidFill>
                            <a:schemeClr val="accent2">
                              <a:lumMod val="75000"/>
                            </a:schemeClr>
                          </a:solidFill>
                        </a:rPr>
                        <a:t>p</a:t>
                      </a:r>
                      <a:r>
                        <a:rPr lang="cy-GB" b="0" dirty="0">
                          <a:solidFill>
                            <a:sysClr val="windowText" lastClr="000000"/>
                          </a:solidFill>
                        </a:rPr>
                        <a:t>wll nofio </a:t>
                      </a:r>
                    </a:p>
                    <a:p>
                      <a:pPr algn="ctr"/>
                      <a:r>
                        <a:rPr lang="cy-GB" b="0" dirty="0">
                          <a:solidFill>
                            <a:schemeClr val="accent2">
                              <a:lumMod val="75000"/>
                            </a:schemeClr>
                          </a:solidFill>
                        </a:rPr>
                        <a:t>p</a:t>
                      </a:r>
                      <a:r>
                        <a:rPr lang="cy-GB" b="0" dirty="0">
                          <a:solidFill>
                            <a:sysClr val="windowText" lastClr="000000"/>
                          </a:solidFill>
                        </a:rPr>
                        <a:t>arc </a:t>
                      </a:r>
                    </a:p>
                    <a:p>
                      <a:pPr algn="ctr"/>
                      <a:r>
                        <a:rPr lang="cy-GB" b="0" dirty="0">
                          <a:solidFill>
                            <a:schemeClr val="accent2">
                              <a:lumMod val="75000"/>
                            </a:schemeClr>
                          </a:solidFill>
                        </a:rPr>
                        <a:t>m</a:t>
                      </a:r>
                      <a:r>
                        <a:rPr lang="cy-GB" b="0" dirty="0">
                          <a:solidFill>
                            <a:sysClr val="windowText" lastClr="000000"/>
                          </a:solidFill>
                        </a:rPr>
                        <a:t>aes parcio </a:t>
                      </a:r>
                    </a:p>
                    <a:p>
                      <a:pPr algn="ctr"/>
                      <a:r>
                        <a:rPr lang="cy-GB" b="0" dirty="0">
                          <a:solidFill>
                            <a:schemeClr val="accent2">
                              <a:lumMod val="75000"/>
                            </a:schemeClr>
                          </a:solidFill>
                        </a:rPr>
                        <a:t>p</a:t>
                      </a:r>
                      <a:r>
                        <a:rPr lang="cy-GB" b="0" dirty="0">
                          <a:solidFill>
                            <a:sysClr val="windowText" lastClr="000000"/>
                          </a:solidFill>
                        </a:rPr>
                        <a:t>arc sgrialu </a:t>
                      </a:r>
                    </a:p>
                    <a:p>
                      <a:pPr algn="ctr"/>
                      <a:r>
                        <a:rPr lang="cy-GB" b="0" dirty="0">
                          <a:solidFill>
                            <a:sysClr val="windowText" lastClr="000000"/>
                          </a:solidFill>
                        </a:rPr>
                        <a:t>siop goffi</a:t>
                      </a:r>
                    </a:p>
                    <a:p>
                      <a:pPr algn="ctr"/>
                      <a:r>
                        <a:rPr lang="cy-GB" b="0" dirty="0">
                          <a:solidFill>
                            <a:sysClr val="windowText" lastClr="000000"/>
                          </a:solidFill>
                        </a:rPr>
                        <a:t>siop losin</a:t>
                      </a:r>
                    </a:p>
                    <a:p>
                      <a:pPr algn="ctr"/>
                      <a:r>
                        <a:rPr lang="cy-GB" b="0" dirty="0">
                          <a:solidFill>
                            <a:schemeClr val="accent2">
                              <a:lumMod val="75000"/>
                            </a:schemeClr>
                          </a:solidFill>
                        </a:rPr>
                        <a:t>t</a:t>
                      </a:r>
                      <a:r>
                        <a:rPr lang="cy-GB" b="0" dirty="0">
                          <a:solidFill>
                            <a:sysClr val="windowText" lastClr="000000"/>
                          </a:solidFill>
                        </a:rPr>
                        <a:t>rac beic </a:t>
                      </a:r>
                    </a:p>
                    <a:p>
                      <a:pPr algn="ctr"/>
                      <a:r>
                        <a:rPr lang="cy-GB" b="0" dirty="0">
                          <a:solidFill>
                            <a:schemeClr val="accent2">
                              <a:lumMod val="75000"/>
                            </a:schemeClr>
                          </a:solidFill>
                        </a:rPr>
                        <a:t>c</a:t>
                      </a:r>
                      <a:r>
                        <a:rPr lang="cy-GB" b="0" dirty="0">
                          <a:solidFill>
                            <a:sysClr val="windowText" lastClr="000000"/>
                          </a:solidFill>
                        </a:rPr>
                        <a:t>anolfan arddio</a:t>
                      </a:r>
                    </a:p>
                    <a:p>
                      <a:pPr algn="ctr"/>
                      <a:r>
                        <a:rPr lang="cy-GB" b="0" dirty="0">
                          <a:solidFill>
                            <a:sysClr val="windowText" lastClr="000000"/>
                          </a:solidFill>
                        </a:rPr>
                        <a:t>siop teganau </a:t>
                      </a:r>
                    </a:p>
                    <a:p>
                      <a:pPr algn="ctr"/>
                      <a:endParaRPr lang="cy-GB" b="0" dirty="0">
                        <a:solidFill>
                          <a:sysClr val="windowText" lastClr="000000"/>
                        </a:solidFill>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rowSpan="2">
                  <a:txBody>
                    <a:bodyPr/>
                    <a:lstStyle/>
                    <a:p>
                      <a:pPr algn="ctr"/>
                      <a:r>
                        <a:rPr lang="cy-GB" b="0" dirty="0">
                          <a:solidFill>
                            <a:sysClr val="windowText" lastClr="000000"/>
                          </a:solidFill>
                        </a:rPr>
                        <a:t>achos </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b="0" dirty="0">
                          <a:solidFill>
                            <a:sysClr val="windowText" lastClr="000000"/>
                          </a:solidFill>
                        </a:rPr>
                        <a:t>Rydw i eisiau cadwn heini.</a:t>
                      </a:r>
                    </a:p>
                    <a:p>
                      <a:r>
                        <a:rPr lang="cy-GB" b="0" dirty="0">
                          <a:solidFill>
                            <a:sysClr val="windowText" lastClr="000000"/>
                          </a:solidFill>
                        </a:rPr>
                        <a:t>Rydyn ni eisiau....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503226368"/>
                  </a:ext>
                </a:extLst>
              </a:tr>
              <a:tr h="1829690">
                <a:tc>
                  <a:txBody>
                    <a:bodyPr/>
                    <a:lstStyle/>
                    <a:p>
                      <a:r>
                        <a:rPr lang="cy-GB" b="0" dirty="0">
                          <a:solidFill>
                            <a:sysClr val="windowText" lastClr="000000"/>
                          </a:solidFill>
                        </a:rPr>
                        <a:t>Hoffwn i ddim ...</a:t>
                      </a:r>
                    </a:p>
                    <a:p>
                      <a:r>
                        <a:rPr lang="cy-GB" b="0" dirty="0" err="1">
                          <a:solidFill>
                            <a:sysClr val="windowText" lastClr="000000"/>
                          </a:solidFill>
                        </a:rPr>
                        <a:t>Hoffen</a:t>
                      </a:r>
                      <a:r>
                        <a:rPr lang="cy-GB" b="0" dirty="0">
                          <a:solidFill>
                            <a:sysClr val="windowText" lastClr="000000"/>
                          </a:solidFill>
                        </a:rPr>
                        <a:t> ni ddim...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b="0"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vMerge="1">
                  <a:txBody>
                    <a:bodyPr/>
                    <a:lstStyle/>
                    <a:p>
                      <a:endParaRPr lang="cy-GB" b="0" dirty="0">
                        <a:solidFill>
                          <a:sysClr val="windowText" lastClr="000000"/>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y-GB" dirty="0"/>
                        <a:t>Dydw i ddim eisiau llawer o geir.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89864639"/>
                  </a:ext>
                </a:extLst>
              </a:tr>
            </a:tbl>
          </a:graphicData>
        </a:graphic>
      </p:graphicFrame>
      <p:sp>
        <p:nvSpPr>
          <p:cNvPr id="4" name="Rectangle: Rounded Corners 3">
            <a:extLst>
              <a:ext uri="{FF2B5EF4-FFF2-40B4-BE49-F238E27FC236}">
                <a16:creationId xmlns:a16="http://schemas.microsoft.com/office/drawing/2014/main" id="{ECA14A75-7505-46FD-4256-EBBB778D3358}"/>
              </a:ext>
            </a:extLst>
          </p:cNvPr>
          <p:cNvSpPr/>
          <p:nvPr/>
        </p:nvSpPr>
        <p:spPr>
          <a:xfrm>
            <a:off x="673768" y="4830512"/>
            <a:ext cx="4042611" cy="1621859"/>
          </a:xfrm>
          <a:prstGeom prst="roundRect">
            <a:avLst/>
          </a:prstGeom>
          <a:ln>
            <a:solidFill>
              <a:schemeClr val="accent2">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cy-GB" u="sng" dirty="0"/>
              <a:t>Cofiwch</a:t>
            </a:r>
          </a:p>
          <a:p>
            <a:pPr algn="ctr"/>
            <a:r>
              <a:rPr lang="cy-GB" dirty="0"/>
              <a:t>Mae treiglad meddal ar ôl y ateb cadarnhaol </a:t>
            </a:r>
          </a:p>
          <a:p>
            <a:pPr algn="ctr"/>
            <a:r>
              <a:rPr lang="cy-GB" dirty="0"/>
              <a:t>Does dim treiglad meddal  ar ôl y ateb negyddol neu eisiau.</a:t>
            </a:r>
          </a:p>
        </p:txBody>
      </p:sp>
      <p:cxnSp>
        <p:nvCxnSpPr>
          <p:cNvPr id="8" name="Straight Arrow Connector 7">
            <a:extLst>
              <a:ext uri="{FF2B5EF4-FFF2-40B4-BE49-F238E27FC236}">
                <a16:creationId xmlns:a16="http://schemas.microsoft.com/office/drawing/2014/main" id="{486F8AFC-3BC1-6F62-6C83-7B6FEC8F3D3E}"/>
              </a:ext>
            </a:extLst>
          </p:cNvPr>
          <p:cNvCxnSpPr/>
          <p:nvPr/>
        </p:nvCxnSpPr>
        <p:spPr>
          <a:xfrm flipV="1">
            <a:off x="3176337" y="1694046"/>
            <a:ext cx="539015" cy="3407343"/>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graphicFrame>
        <p:nvGraphicFramePr>
          <p:cNvPr id="6" name="Table 5">
            <a:extLst>
              <a:ext uri="{FF2B5EF4-FFF2-40B4-BE49-F238E27FC236}">
                <a16:creationId xmlns:a16="http://schemas.microsoft.com/office/drawing/2014/main" id="{B8883618-1396-5A31-CC4B-E76680F00D61}"/>
              </a:ext>
            </a:extLst>
          </p:cNvPr>
          <p:cNvGraphicFramePr>
            <a:graphicFrameLocks noGrp="1"/>
          </p:cNvGraphicFramePr>
          <p:nvPr>
            <p:extLst>
              <p:ext uri="{D42A27DB-BD31-4B8C-83A1-F6EECF244321}">
                <p14:modId xmlns:p14="http://schemas.microsoft.com/office/powerpoint/2010/main" val="4104687818"/>
              </p:ext>
            </p:extLst>
          </p:nvPr>
        </p:nvGraphicFramePr>
        <p:xfrm>
          <a:off x="10409722" y="3550769"/>
          <a:ext cx="1241660" cy="2578740"/>
        </p:xfrm>
        <a:graphic>
          <a:graphicData uri="http://schemas.openxmlformats.org/drawingml/2006/table">
            <a:tbl>
              <a:tblPr/>
              <a:tblGrid>
                <a:gridCol w="600553">
                  <a:extLst>
                    <a:ext uri="{9D8B030D-6E8A-4147-A177-3AD203B41FA5}">
                      <a16:colId xmlns:a16="http://schemas.microsoft.com/office/drawing/2014/main" val="84835509"/>
                    </a:ext>
                  </a:extLst>
                </a:gridCol>
                <a:gridCol w="641107">
                  <a:extLst>
                    <a:ext uri="{9D8B030D-6E8A-4147-A177-3AD203B41FA5}">
                      <a16:colId xmlns:a16="http://schemas.microsoft.com/office/drawing/2014/main" val="462916816"/>
                    </a:ext>
                  </a:extLst>
                </a:gridCol>
              </a:tblGrid>
              <a:tr h="180777">
                <a:tc gridSpan="2">
                  <a:txBody>
                    <a:bodyPr/>
                    <a:lstStyle/>
                    <a:p>
                      <a:pPr marR="0" indent="0" algn="l" rtl="0">
                        <a:lnSpc>
                          <a:spcPct val="119000"/>
                        </a:lnSpc>
                        <a:spcBef>
                          <a:spcPts val="0"/>
                        </a:spcBef>
                        <a:spcAft>
                          <a:spcPts val="600"/>
                        </a:spcAft>
                      </a:pPr>
                      <a:r>
                        <a:rPr lang="cy-GB" sz="1100" kern="1400" noProof="0" dirty="0">
                          <a:ln>
                            <a:noFill/>
                          </a:ln>
                          <a:solidFill>
                            <a:srgbClr val="000000"/>
                          </a:solidFill>
                          <a:effectLst/>
                          <a:latin typeface="Comic Sans MS" panose="030F0702030302020204" pitchFamily="66" charset="0"/>
                        </a:rPr>
                        <a:t>Treiglad Meddal </a:t>
                      </a:r>
                    </a:p>
                  </a:txBody>
                  <a:tcPr marL="36576" marR="36576" marT="36576" marB="36576">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hMerge="1">
                  <a:txBody>
                    <a:bodyPr/>
                    <a:lstStyle/>
                    <a:p>
                      <a:endParaRPr lang="cy-GB"/>
                    </a:p>
                  </a:txBody>
                  <a:tcPr/>
                </a:tc>
                <a:extLst>
                  <a:ext uri="{0D108BD9-81ED-4DB2-BD59-A6C34878D82A}">
                    <a16:rowId xmlns:a16="http://schemas.microsoft.com/office/drawing/2014/main" val="3137367078"/>
                  </a:ext>
                </a:extLst>
              </a:tr>
              <a:tr h="180777">
                <a:tc>
                  <a:txBody>
                    <a:bodyPr/>
                    <a:lstStyle/>
                    <a:p>
                      <a:pPr marR="0" indent="0" algn="ctr"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p</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marR="0" indent="0" algn="ctr"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b</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1027797310"/>
                  </a:ext>
                </a:extLst>
              </a:tr>
              <a:tr h="180777">
                <a:tc>
                  <a:txBody>
                    <a:bodyPr/>
                    <a:lstStyle/>
                    <a:p>
                      <a:pPr marR="0" indent="0" algn="ctr"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t</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marR="0" indent="0" algn="ctr"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d</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90070115"/>
                  </a:ext>
                </a:extLst>
              </a:tr>
              <a:tr h="180777">
                <a:tc>
                  <a:txBody>
                    <a:bodyPr/>
                    <a:lstStyle/>
                    <a:p>
                      <a:pPr marR="0" indent="0" algn="ctr"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c</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marR="0" indent="0" algn="ctr"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g</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719908116"/>
                  </a:ext>
                </a:extLst>
              </a:tr>
              <a:tr h="180777">
                <a:tc>
                  <a:txBody>
                    <a:bodyPr/>
                    <a:lstStyle/>
                    <a:p>
                      <a:pPr marR="0" indent="0" algn="ctr"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b</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marR="0" indent="0" algn="ctr"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f</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633434262"/>
                  </a:ext>
                </a:extLst>
              </a:tr>
              <a:tr h="180777">
                <a:tc>
                  <a:txBody>
                    <a:bodyPr/>
                    <a:lstStyle/>
                    <a:p>
                      <a:pPr marR="0" indent="0" algn="ctr"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d</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marR="0" indent="0" algn="ctr"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dd</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945909545"/>
                  </a:ext>
                </a:extLst>
              </a:tr>
              <a:tr h="180777">
                <a:tc>
                  <a:txBody>
                    <a:bodyPr/>
                    <a:lstStyle/>
                    <a:p>
                      <a:pPr marR="0" indent="0" algn="ctr" rtl="0">
                        <a:lnSpc>
                          <a:spcPct val="119000"/>
                        </a:lnSpc>
                        <a:spcBef>
                          <a:spcPts val="0"/>
                        </a:spcBef>
                        <a:spcAft>
                          <a:spcPts val="600"/>
                        </a:spcAft>
                      </a:pPr>
                      <a:r>
                        <a:rPr lang="en-GB" sz="1100" kern="1400">
                          <a:ln>
                            <a:noFill/>
                          </a:ln>
                          <a:solidFill>
                            <a:srgbClr val="000000"/>
                          </a:solidFill>
                          <a:effectLst/>
                          <a:latin typeface="Comic Sans MS" panose="030F0702030302020204" pitchFamily="66" charset="0"/>
                        </a:rPr>
                        <a:t>m</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marR="0" indent="0" algn="ctr"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f</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79688658"/>
                  </a:ext>
                </a:extLst>
              </a:tr>
              <a:tr h="180777">
                <a:tc>
                  <a:txBody>
                    <a:bodyPr/>
                    <a:lstStyle/>
                    <a:p>
                      <a:pPr marR="0" indent="0" algn="ctr"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g</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marR="0" indent="0" algn="ctr"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266006147"/>
                  </a:ext>
                </a:extLst>
              </a:tr>
              <a:tr h="180777">
                <a:tc>
                  <a:txBody>
                    <a:bodyPr/>
                    <a:lstStyle/>
                    <a:p>
                      <a:pPr marR="0" indent="0" algn="ctr" rtl="0">
                        <a:lnSpc>
                          <a:spcPct val="119000"/>
                        </a:lnSpc>
                        <a:spcBef>
                          <a:spcPts val="0"/>
                        </a:spcBef>
                        <a:spcAft>
                          <a:spcPts val="600"/>
                        </a:spcAft>
                      </a:pPr>
                      <a:r>
                        <a:rPr lang="en-GB" sz="1100" kern="1400" dirty="0" err="1">
                          <a:ln>
                            <a:noFill/>
                          </a:ln>
                          <a:solidFill>
                            <a:srgbClr val="000000"/>
                          </a:solidFill>
                          <a:effectLst/>
                          <a:latin typeface="Comic Sans MS" panose="030F0702030302020204" pitchFamily="66" charset="0"/>
                        </a:rPr>
                        <a:t>ll</a:t>
                      </a:r>
                      <a:endParaRPr lang="en-GB" sz="1100" kern="1400" dirty="0">
                        <a:ln>
                          <a:noFill/>
                        </a:ln>
                        <a:solidFill>
                          <a:srgbClr val="000000"/>
                        </a:solidFill>
                        <a:effectLst/>
                        <a:latin typeface="Comic Sans MS" panose="030F0702030302020204" pitchFamily="66" charset="0"/>
                      </a:endParaRP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marR="0" indent="0" algn="ctr"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l</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335923205"/>
                  </a:ext>
                </a:extLst>
              </a:tr>
              <a:tr h="180777">
                <a:tc>
                  <a:txBody>
                    <a:bodyPr/>
                    <a:lstStyle/>
                    <a:p>
                      <a:pPr marR="0" indent="0" algn="ctr"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rh</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tc>
                  <a:txBody>
                    <a:bodyPr/>
                    <a:lstStyle/>
                    <a:p>
                      <a:pPr marR="0" indent="0" algn="ctr" rtl="0">
                        <a:lnSpc>
                          <a:spcPct val="119000"/>
                        </a:lnSpc>
                        <a:spcBef>
                          <a:spcPts val="0"/>
                        </a:spcBef>
                        <a:spcAft>
                          <a:spcPts val="600"/>
                        </a:spcAft>
                      </a:pPr>
                      <a:r>
                        <a:rPr lang="en-GB" sz="1100" kern="1400" dirty="0">
                          <a:ln>
                            <a:noFill/>
                          </a:ln>
                          <a:solidFill>
                            <a:srgbClr val="000000"/>
                          </a:solidFill>
                          <a:effectLst/>
                          <a:latin typeface="Comic Sans MS" panose="030F0702030302020204" pitchFamily="66" charset="0"/>
                        </a:rPr>
                        <a:t>r</a:t>
                      </a:r>
                    </a:p>
                  </a:txBody>
                  <a:tcPr marL="36576" marR="36576" marT="36576" marB="36576"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bg1"/>
                    </a:solidFill>
                  </a:tcPr>
                </a:tc>
                <a:extLst>
                  <a:ext uri="{0D108BD9-81ED-4DB2-BD59-A6C34878D82A}">
                    <a16:rowId xmlns:a16="http://schemas.microsoft.com/office/drawing/2014/main" val="2070975030"/>
                  </a:ext>
                </a:extLst>
              </a:tr>
            </a:tbl>
          </a:graphicData>
        </a:graphic>
      </p:graphicFrame>
    </p:spTree>
    <p:extLst>
      <p:ext uri="{BB962C8B-B14F-4D97-AF65-F5344CB8AC3E}">
        <p14:creationId xmlns:p14="http://schemas.microsoft.com/office/powerpoint/2010/main" val="2591311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9302D009-A1BA-0231-D0F7-0AE2BF150DC3}"/>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Gwyddoniaeth a Thechnoleg </a:t>
            </a:r>
          </a:p>
        </p:txBody>
      </p:sp>
      <p:sp>
        <p:nvSpPr>
          <p:cNvPr id="4" name="TextBox 3">
            <a:extLst>
              <a:ext uri="{FF2B5EF4-FFF2-40B4-BE49-F238E27FC236}">
                <a16:creationId xmlns:a16="http://schemas.microsoft.com/office/drawing/2014/main" id="{3C9F63E7-0AEF-11C9-D746-4866A36A84A1}"/>
              </a:ext>
            </a:extLst>
          </p:cNvPr>
          <p:cNvSpPr txBox="1"/>
          <p:nvPr/>
        </p:nvSpPr>
        <p:spPr>
          <a:xfrm>
            <a:off x="6279875" y="1552566"/>
            <a:ext cx="4862447" cy="467507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5" name="TextBox 4">
            <a:extLst>
              <a:ext uri="{FF2B5EF4-FFF2-40B4-BE49-F238E27FC236}">
                <a16:creationId xmlns:a16="http://schemas.microsoft.com/office/drawing/2014/main" id="{4D9A773F-4B81-DD6D-48EA-6F9DC93D3E0F}"/>
              </a:ext>
            </a:extLst>
          </p:cNvPr>
          <p:cNvSpPr txBox="1"/>
          <p:nvPr/>
        </p:nvSpPr>
        <p:spPr>
          <a:xfrm>
            <a:off x="6480843" y="922203"/>
            <a:ext cx="4157331" cy="3139321"/>
          </a:xfrm>
          <a:prstGeom prst="rect">
            <a:avLst/>
          </a:prstGeom>
          <a:noFill/>
        </p:spPr>
        <p:txBody>
          <a:bodyPr wrap="square" rtlCol="0">
            <a:spAutoFit/>
          </a:bodyPr>
          <a:lstStyle/>
          <a:p>
            <a:r>
              <a:rPr lang="cy-GB" b="0" i="0" dirty="0">
                <a:solidFill>
                  <a:srgbClr val="3C4043"/>
                </a:solidFill>
                <a:effectLst/>
              </a:rPr>
              <a:t>Defnyddiwch iaith leoliad i ddisgrifio ble mae anifeiliaid yn byw yn ein hardal leol.</a:t>
            </a:r>
          </a:p>
          <a:p>
            <a:r>
              <a:rPr lang="cy-GB" b="0" i="0" dirty="0">
                <a:solidFill>
                  <a:srgbClr val="3C4043"/>
                </a:solidFill>
                <a:effectLst/>
              </a:rPr>
              <a:t>Yn ysgol </a:t>
            </a:r>
            <a:r>
              <a:rPr lang="cy-GB" dirty="0">
                <a:solidFill>
                  <a:srgbClr val="3C4043"/>
                </a:solidFill>
              </a:rPr>
              <a:t>Y </a:t>
            </a:r>
            <a:r>
              <a:rPr lang="cy-GB" b="0" i="0" dirty="0">
                <a:solidFill>
                  <a:srgbClr val="3C4043"/>
                </a:solidFill>
                <a:effectLst/>
              </a:rPr>
              <a:t>Gelli rydyn ni’n lwcus  iawn i gael ardal ysgol goedwig hyfryd yn y coed lleol. Mae'r plant i gyd yn mynd i'r ysgol goedwig yn ystod y flwyddyn. Dewisais i’r gweithgaredd hwn achos roeddwn i’n meddwl ei fod yn ffordd hyfryd i blant ddysgu iaith leoliad, adolygu anifeiliaid a dysgu am gynefinoedd.</a:t>
            </a:r>
            <a:endParaRPr lang="cy-GB" dirty="0"/>
          </a:p>
        </p:txBody>
      </p:sp>
    </p:spTree>
    <p:extLst>
      <p:ext uri="{BB962C8B-B14F-4D97-AF65-F5344CB8AC3E}">
        <p14:creationId xmlns:p14="http://schemas.microsoft.com/office/powerpoint/2010/main" val="24179858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0B4526-5B37-63D5-7CE3-E019CEFE888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EB4DF47-9B98-A47F-6CD3-471D20C03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C30A06-FAE3-6755-70D9-54F1994B9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5E424CE-88CC-F853-6707-89716A96D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FFC1F5E-115D-184B-992B-15B597797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49CEB358-DBBA-8C9A-E7C6-FCEC38EEE7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E7AE5907-4D35-CE32-05E5-63FD0A59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07AD05DC-5CC9-EC6A-A1DB-AB6A475B4672}"/>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kern="1200" dirty="0">
                <a:solidFill>
                  <a:schemeClr val="bg1"/>
                </a:solidFill>
                <a:latin typeface="+mj-lt"/>
                <a:ea typeface="+mj-ea"/>
                <a:cs typeface="+mj-cs"/>
              </a:rPr>
              <a:t>Y </a:t>
            </a:r>
            <a:r>
              <a:rPr lang="en-US" sz="4000" kern="1200" dirty="0" err="1">
                <a:solidFill>
                  <a:schemeClr val="bg1"/>
                </a:solidFill>
                <a:latin typeface="+mj-lt"/>
                <a:ea typeface="+mj-ea"/>
                <a:cs typeface="+mj-cs"/>
              </a:rPr>
              <a:t>celfyddydau</a:t>
            </a:r>
            <a:r>
              <a:rPr lang="en-US" sz="4000" kern="1200" dirty="0">
                <a:solidFill>
                  <a:schemeClr val="bg1"/>
                </a:solidFill>
                <a:latin typeface="+mj-lt"/>
                <a:ea typeface="+mj-ea"/>
                <a:cs typeface="+mj-cs"/>
              </a:rPr>
              <a:t> </a:t>
            </a:r>
            <a:r>
              <a:rPr lang="en-US" sz="4000" kern="1200" dirty="0" err="1">
                <a:solidFill>
                  <a:schemeClr val="bg1"/>
                </a:solidFill>
                <a:latin typeface="+mj-lt"/>
                <a:ea typeface="+mj-ea"/>
                <a:cs typeface="+mj-cs"/>
              </a:rPr>
              <a:t>Mynegiannol</a:t>
            </a:r>
            <a:r>
              <a:rPr lang="en-US" sz="4000" kern="1200" dirty="0">
                <a:solidFill>
                  <a:schemeClr val="bg1"/>
                </a:solidFill>
                <a:latin typeface="+mj-lt"/>
                <a:ea typeface="+mj-ea"/>
                <a:cs typeface="+mj-cs"/>
              </a:rPr>
              <a:t> </a:t>
            </a:r>
            <a:endParaRPr lang="en-US" sz="4000" kern="1200" dirty="0">
              <a:solidFill>
                <a:srgbClr val="FFFFFF"/>
              </a:solidFill>
              <a:latin typeface="+mj-lt"/>
              <a:ea typeface="+mj-ea"/>
              <a:cs typeface="+mj-cs"/>
            </a:endParaRPr>
          </a:p>
        </p:txBody>
      </p:sp>
      <p:sp>
        <p:nvSpPr>
          <p:cNvPr id="4" name="TextBox 3">
            <a:extLst>
              <a:ext uri="{FF2B5EF4-FFF2-40B4-BE49-F238E27FC236}">
                <a16:creationId xmlns:a16="http://schemas.microsoft.com/office/drawing/2014/main" id="{D28BA435-D271-DBC9-4F9C-5D52EFD1B3D1}"/>
              </a:ext>
            </a:extLst>
          </p:cNvPr>
          <p:cNvSpPr txBox="1"/>
          <p:nvPr/>
        </p:nvSpPr>
        <p:spPr>
          <a:xfrm>
            <a:off x="6279875" y="1552566"/>
            <a:ext cx="4862447" cy="4675071"/>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5" name="TextBox 4">
            <a:extLst>
              <a:ext uri="{FF2B5EF4-FFF2-40B4-BE49-F238E27FC236}">
                <a16:creationId xmlns:a16="http://schemas.microsoft.com/office/drawing/2014/main" id="{0929EF38-C879-63E4-B289-4DA610D688A0}"/>
              </a:ext>
            </a:extLst>
          </p:cNvPr>
          <p:cNvSpPr txBox="1"/>
          <p:nvPr/>
        </p:nvSpPr>
        <p:spPr>
          <a:xfrm>
            <a:off x="6480843" y="922203"/>
            <a:ext cx="4157331" cy="3693319"/>
          </a:xfrm>
          <a:prstGeom prst="rect">
            <a:avLst/>
          </a:prstGeom>
          <a:noFill/>
        </p:spPr>
        <p:txBody>
          <a:bodyPr wrap="square" rtlCol="0">
            <a:spAutoFit/>
          </a:bodyPr>
          <a:lstStyle/>
          <a:p>
            <a:r>
              <a:rPr lang="cy-GB" b="0" i="0" dirty="0">
                <a:solidFill>
                  <a:srgbClr val="3C4043"/>
                </a:solidFill>
                <a:effectLst/>
              </a:rPr>
              <a:t>Yn </a:t>
            </a:r>
            <a:r>
              <a:rPr lang="cy-GB" dirty="0">
                <a:solidFill>
                  <a:srgbClr val="3C4043"/>
                </a:solidFill>
              </a:rPr>
              <a:t>Y </a:t>
            </a:r>
            <a:r>
              <a:rPr lang="cy-GB" b="0" i="0" dirty="0">
                <a:solidFill>
                  <a:srgbClr val="3C4043"/>
                </a:solidFill>
                <a:effectLst/>
              </a:rPr>
              <a:t>Gelli Gandryll rydyn ni’n lwcus  iawn i gael Castell Y Gelli. Eleni, mae'r oriel gelf yn y castell yn arddangos gwaith plant o'r ysgolion uwchradd lleol. Ar gyfer fy ngweithgaredd celf, roeddwn i'n meddwl y gallai'r plant fynd i'r castell a mynegi  barn am y gwaith maen nhw'n ei weld.</a:t>
            </a:r>
            <a:endParaRPr lang="cy-GB" dirty="0"/>
          </a:p>
          <a:p>
            <a:r>
              <a:rPr lang="cy-GB" dirty="0">
                <a:solidFill>
                  <a:srgbClr val="3C4043"/>
                </a:solidFill>
              </a:rPr>
              <a:t>C</a:t>
            </a:r>
            <a:r>
              <a:rPr lang="cy-GB" b="0" i="0" dirty="0">
                <a:solidFill>
                  <a:srgbClr val="3C4043"/>
                </a:solidFill>
                <a:effectLst/>
              </a:rPr>
              <a:t>yn i’r plant fynd i’r castell bydd y plant yn trafod sawl ffordd o ddisgrifio celf ac yn mynegi barn a esboniwch pham maen nhw’n hoffi neu ddim yn hoffi’r gelf.</a:t>
            </a:r>
            <a:endParaRPr lang="cy-GB" dirty="0"/>
          </a:p>
        </p:txBody>
      </p:sp>
    </p:spTree>
    <p:extLst>
      <p:ext uri="{BB962C8B-B14F-4D97-AF65-F5344CB8AC3E}">
        <p14:creationId xmlns:p14="http://schemas.microsoft.com/office/powerpoint/2010/main" val="4133945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E44F1D5-5E72-7B59-17A3-EEEB59ACD385}"/>
              </a:ext>
            </a:extLst>
          </p:cNvPr>
          <p:cNvSpPr>
            <a:spLocks noGrp="1"/>
          </p:cNvSpPr>
          <p:nvPr>
            <p:ph type="title"/>
          </p:nvPr>
        </p:nvSpPr>
        <p:spPr>
          <a:xfrm>
            <a:off x="826396" y="586855"/>
            <a:ext cx="4230100" cy="3387497"/>
          </a:xfrm>
        </p:spPr>
        <p:txBody>
          <a:bodyPr vert="horz" lIns="91440" tIns="45720" rIns="91440" bIns="45720" rtlCol="0" anchor="b">
            <a:normAutofit/>
          </a:bodyPr>
          <a:lstStyle/>
          <a:p>
            <a:pPr algn="r"/>
            <a:r>
              <a:rPr lang="en-US" sz="4000" u="sng" kern="1200">
                <a:solidFill>
                  <a:srgbClr val="FFFFFF"/>
                </a:solidFill>
                <a:latin typeface="+mj-lt"/>
                <a:ea typeface="+mj-ea"/>
                <a:cs typeface="+mj-cs"/>
              </a:rPr>
              <a:t>Mathemateg a Rhifedd </a:t>
            </a:r>
          </a:p>
        </p:txBody>
      </p:sp>
      <p:sp>
        <p:nvSpPr>
          <p:cNvPr id="3" name="TextBox 2">
            <a:extLst>
              <a:ext uri="{FF2B5EF4-FFF2-40B4-BE49-F238E27FC236}">
                <a16:creationId xmlns:a16="http://schemas.microsoft.com/office/drawing/2014/main" id="{320B978A-6117-66A5-DEE5-556001B59C97}"/>
              </a:ext>
            </a:extLst>
          </p:cNvPr>
          <p:cNvSpPr txBox="1"/>
          <p:nvPr/>
        </p:nvSpPr>
        <p:spPr>
          <a:xfrm>
            <a:off x="6503158" y="649480"/>
            <a:ext cx="4862447" cy="5546047"/>
          </a:xfrm>
          <a:prstGeom prst="rect">
            <a:avLst/>
          </a:prstGeom>
        </p:spPr>
        <p:txBody>
          <a:bodyPr vert="horz" lIns="91440" tIns="45720" rIns="91440" bIns="45720" rtlCol="0" anchor="ctr">
            <a:normAutofit/>
          </a:bodyPr>
          <a:lstStyle/>
          <a:p>
            <a:pPr>
              <a:lnSpc>
                <a:spcPct val="90000"/>
              </a:lnSpc>
              <a:spcAft>
                <a:spcPts val="600"/>
              </a:spcAft>
            </a:pPr>
            <a:endParaRPr lang="en-US" sz="2000" dirty="0"/>
          </a:p>
        </p:txBody>
      </p:sp>
      <p:sp>
        <p:nvSpPr>
          <p:cNvPr id="4" name="TextBox 3">
            <a:extLst>
              <a:ext uri="{FF2B5EF4-FFF2-40B4-BE49-F238E27FC236}">
                <a16:creationId xmlns:a16="http://schemas.microsoft.com/office/drawing/2014/main" id="{5FF720BB-2C09-53EE-AE99-D53C01F19785}"/>
              </a:ext>
            </a:extLst>
          </p:cNvPr>
          <p:cNvSpPr txBox="1"/>
          <p:nvPr/>
        </p:nvSpPr>
        <p:spPr>
          <a:xfrm>
            <a:off x="6450969" y="2974534"/>
            <a:ext cx="4744513" cy="1754326"/>
          </a:xfrm>
          <a:prstGeom prst="rect">
            <a:avLst/>
          </a:prstGeom>
          <a:noFill/>
        </p:spPr>
        <p:txBody>
          <a:bodyPr wrap="square" rtlCol="0">
            <a:spAutoFit/>
          </a:bodyPr>
          <a:lstStyle/>
          <a:p>
            <a:r>
              <a:rPr lang="cy-GB" dirty="0">
                <a:solidFill>
                  <a:srgbClr val="3C4043"/>
                </a:solidFill>
              </a:rPr>
              <a:t>Y</a:t>
            </a:r>
            <a:r>
              <a:rPr lang="cy-GB" b="0" i="0" dirty="0">
                <a:solidFill>
                  <a:srgbClr val="3C4043"/>
                </a:solidFill>
                <a:effectLst/>
              </a:rPr>
              <a:t>n ystod hanner tymor mis Mai, wnaiff Y</a:t>
            </a:r>
            <a:r>
              <a:rPr lang="cy-GB" dirty="0">
                <a:solidFill>
                  <a:srgbClr val="3C4043"/>
                </a:solidFill>
              </a:rPr>
              <a:t> </a:t>
            </a:r>
            <a:r>
              <a:rPr lang="cy-GB" b="0" i="0" dirty="0">
                <a:solidFill>
                  <a:srgbClr val="3C4043"/>
                </a:solidFill>
                <a:effectLst/>
              </a:rPr>
              <a:t>Gelli Gandryll  yn brysu</a:t>
            </a:r>
            <a:r>
              <a:rPr lang="cy-GB" dirty="0">
                <a:solidFill>
                  <a:srgbClr val="3C4043"/>
                </a:solidFill>
              </a:rPr>
              <a:t>r</a:t>
            </a:r>
            <a:r>
              <a:rPr lang="cy-GB" b="0" i="0" dirty="0">
                <a:solidFill>
                  <a:srgbClr val="3C4043"/>
                </a:solidFill>
                <a:effectLst/>
              </a:rPr>
              <a:t>. Dathlwn ni lyfrau a'u hawduron yn yr Ŵyl Y </a:t>
            </a:r>
            <a:r>
              <a:rPr lang="cy-GB" dirty="0">
                <a:solidFill>
                  <a:srgbClr val="3C4043"/>
                </a:solidFill>
              </a:rPr>
              <a:t>G</a:t>
            </a:r>
            <a:r>
              <a:rPr lang="cy-GB" b="0" i="0" dirty="0">
                <a:solidFill>
                  <a:srgbClr val="3C4043"/>
                </a:solidFill>
                <a:effectLst/>
              </a:rPr>
              <a:t>elli. Bob blwyddyn tua 150,000 o bobl i ymweld â’r Gelli Gandryll. </a:t>
            </a:r>
          </a:p>
          <a:p>
            <a:r>
              <a:rPr lang="cy-GB" dirty="0">
                <a:solidFill>
                  <a:srgbClr val="3C4043"/>
                </a:solidFill>
              </a:rPr>
              <a:t>G</a:t>
            </a:r>
            <a:r>
              <a:rPr lang="cy-GB" b="0" i="0" dirty="0">
                <a:solidFill>
                  <a:srgbClr val="3C4043"/>
                </a:solidFill>
                <a:effectLst/>
              </a:rPr>
              <a:t>elli di newid y gweithgaredd hwn i edrych ar ba siop ydy'r prysuraf neu'r mwyaf poblogaidd.</a:t>
            </a:r>
          </a:p>
        </p:txBody>
      </p:sp>
      <p:sp>
        <p:nvSpPr>
          <p:cNvPr id="15" name="TextBox 14">
            <a:extLst>
              <a:ext uri="{FF2B5EF4-FFF2-40B4-BE49-F238E27FC236}">
                <a16:creationId xmlns:a16="http://schemas.microsoft.com/office/drawing/2014/main" id="{2711F0D1-C8AA-CB06-103E-891C31ECCA25}"/>
              </a:ext>
            </a:extLst>
          </p:cNvPr>
          <p:cNvSpPr txBox="1"/>
          <p:nvPr/>
        </p:nvSpPr>
        <p:spPr>
          <a:xfrm>
            <a:off x="6450968" y="383732"/>
            <a:ext cx="4862447" cy="2031325"/>
          </a:xfrm>
          <a:prstGeom prst="rect">
            <a:avLst/>
          </a:prstGeom>
          <a:noFill/>
        </p:spPr>
        <p:txBody>
          <a:bodyPr wrap="square" rtlCol="0">
            <a:spAutoFit/>
          </a:bodyPr>
          <a:lstStyle/>
          <a:p>
            <a:r>
              <a:rPr lang="cy-GB" b="0" i="0" dirty="0">
                <a:solidFill>
                  <a:srgbClr val="3C4043"/>
                </a:solidFill>
                <a:effectLst/>
              </a:rPr>
              <a:t>Dewisais y gweithgaredd hwn achos  roeddwn i'n meddwl y bydd y plant yn mwynhau edrych ar y gwahanol fathau o siopau yn Y </a:t>
            </a:r>
            <a:r>
              <a:rPr lang="cy-GB" dirty="0">
                <a:solidFill>
                  <a:srgbClr val="3C4043"/>
                </a:solidFill>
              </a:rPr>
              <a:t>G</a:t>
            </a:r>
            <a:r>
              <a:rPr lang="cy-GB" b="0" i="0" dirty="0">
                <a:solidFill>
                  <a:srgbClr val="3C4043"/>
                </a:solidFill>
                <a:effectLst/>
              </a:rPr>
              <a:t>elli Gandryll a darganfod pa un ydy'r mwyaf poblogaidd. Bydd y plant yn defnyddio rhif i gyfrif faint o siopau ac wedyn cymharu'r  mwyaf a lleiaf poblogaidd.</a:t>
            </a:r>
            <a:endParaRPr lang="cy-GB" dirty="0"/>
          </a:p>
        </p:txBody>
      </p:sp>
    </p:spTree>
    <p:extLst>
      <p:ext uri="{BB962C8B-B14F-4D97-AF65-F5344CB8AC3E}">
        <p14:creationId xmlns:p14="http://schemas.microsoft.com/office/powerpoint/2010/main" val="2677139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17595</TotalTime>
  <Words>3384</Words>
  <Application>Microsoft Office PowerPoint</Application>
  <PresentationFormat>Widescreen</PresentationFormat>
  <Paragraphs>419</Paragraphs>
  <Slides>26</Slides>
  <Notes>2</Notes>
  <HiddenSlides>0</HiddenSlides>
  <MMClips>14</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Abadi</vt:lpstr>
      <vt:lpstr>Aptos</vt:lpstr>
      <vt:lpstr>Aptos Display</vt:lpstr>
      <vt:lpstr>Arial</vt:lpstr>
      <vt:lpstr>Cambria Math</vt:lpstr>
      <vt:lpstr>Comic Sans MS</vt:lpstr>
      <vt:lpstr>inherit</vt:lpstr>
      <vt:lpstr>Roboto</vt:lpstr>
      <vt:lpstr>Office Theme</vt:lpstr>
      <vt:lpstr>Tasg Portffolio ysgrifennu 3: Portffolio adnoddau – Fy Ardal </vt:lpstr>
      <vt:lpstr>PowerPoint Presentation</vt:lpstr>
      <vt:lpstr>PowerPoint Presentation</vt:lpstr>
      <vt:lpstr>PowerPoint Presentation</vt:lpstr>
      <vt:lpstr>PowerPoint Presentation</vt:lpstr>
      <vt:lpstr>PowerPoint Presentation</vt:lpstr>
      <vt:lpstr>PowerPoint Presentation</vt:lpstr>
      <vt:lpstr>Y Dyniaethau </vt:lpstr>
      <vt:lpstr>PowerPoint Presentation</vt:lpstr>
      <vt:lpstr>PowerPoint Presentation</vt:lpstr>
      <vt:lpstr>PowerPoint Presentation</vt:lpstr>
      <vt:lpstr>Ieithoedd, Llythrennedd a Chyfathrebu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Iechyd a lles </vt:lpstr>
      <vt:lpstr>PowerPoint Presentation</vt:lpstr>
      <vt:lpstr>PowerPoint Presentation</vt:lpstr>
      <vt:lpstr>Gwyddoniaeth a Thechnoleg </vt:lpstr>
      <vt:lpstr>Y celfyddydau Mynegiannol </vt:lpstr>
      <vt:lpstr>Mathemateg a Rhifedd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Kayleigh Young (2413018)</dc:creator>
  <cp:lastModifiedBy>K Young (Hay-on-Wye CP School)</cp:lastModifiedBy>
  <cp:revision>3</cp:revision>
  <dcterms:created xsi:type="dcterms:W3CDTF">2025-02-04T11:18:57Z</dcterms:created>
  <dcterms:modified xsi:type="dcterms:W3CDTF">2025-03-07T17:12:52Z</dcterms:modified>
</cp:coreProperties>
</file>