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2" r:id="rId4"/>
    <p:sldId id="258" r:id="rId5"/>
    <p:sldId id="259" r:id="rId6"/>
    <p:sldId id="276" r:id="rId7"/>
    <p:sldId id="260" r:id="rId8"/>
    <p:sldId id="261" r:id="rId9"/>
    <p:sldId id="268" r:id="rId10"/>
    <p:sldId id="264" r:id="rId11"/>
    <p:sldId id="267" r:id="rId12"/>
    <p:sldId id="273" r:id="rId13"/>
    <p:sldId id="266" r:id="rId14"/>
    <p:sldId id="274" r:id="rId15"/>
    <p:sldId id="27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A11D68-85F8-0953-46A9-3406344FE3A1}" v="475" dt="2024-01-26T10:06:51.649"/>
    <p1510:client id="{738751CD-7BCF-4A2F-465A-0AA6B61C9F09}" v="161" dt="2024-01-26T10:57:14.056"/>
    <p1510:client id="{795C8971-CDD6-259D-3ECE-0ABD0569C179}" v="1155" dt="2024-01-26T14:26:18.651"/>
    <p1510:client id="{9309A9B2-C4F0-49AF-B085-80634094DFB8}" v="283" dt="2024-01-26T01:55:09.1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viewProps" Target="viewProps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presProps" Target="presProps.xml" Id="rId1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tableStyles" Target="tableStyle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9.xml" Id="rId10" /><Relationship Type="http://schemas.openxmlformats.org/officeDocument/2006/relationships/theme" Target="theme/theme1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microsoft.com/office/2015/10/relationships/revisionInfo" Target="revisionInfo.xml" Id="rId22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ctevangelist.com/ict-support-early-years-learning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target-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_contemporary_dance_performance,_Rage_Box_Contemporary_Dance_Center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cooperative-classroom-best-prepare-new-generations-21st-century-practice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umsgather.blogspot.com/2017/03/english-language-enrichment-classes-for.html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theswirlworld.com/2013/04/06/15-things-to-give-up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simplyeducate.me/2023/09/27/creative-curriculum/#:~:text=Creative%20curriculum%20is%20an%20educational%20approach%20that%20integrates,facilitate%20children%E2%80%99s%20learning%20through%20play%2C%20engagement%2C%20and%20exploration." TargetMode="External"/><Relationship Id="rId3" Type="http://schemas.openxmlformats.org/officeDocument/2006/relationships/hyperlink" Target="https://teachable.com/blog/teaching-styles" TargetMode="External"/><Relationship Id="rId7" Type="http://schemas.openxmlformats.org/officeDocument/2006/relationships/hyperlink" Target="https://nido.edu.au/news/why-creative-expression-is-so-important-for-children/" TargetMode="External"/><Relationship Id="rId2" Type="http://schemas.openxmlformats.org/officeDocument/2006/relationships/hyperlink" Target="https://www.verywellmind.com/what-is-creativity-p2-398672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um.com/thinking-learning-teaching/what-is-creative-teaching-201154afe631" TargetMode="External"/><Relationship Id="rId5" Type="http://schemas.openxmlformats.org/officeDocument/2006/relationships/hyperlink" Target="https://commotiondance.co.uk/why-is-creativity-important-for-a-choreographer/#:~:text=Creativity%20is%20at%20the%20very%20heart%20of%20choreography%2C,creative%20conversation%20between%20the%20performer%20and%20the%20audience." TargetMode="External"/><Relationship Id="rId4" Type="http://schemas.openxmlformats.org/officeDocument/2006/relationships/hyperlink" Target="https://www.earlylearningfurniture.co.uk/blog/benefits-of-creative-play-in-early-education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int Explosion Free Stock Photo - Public Domain Pictures">
            <a:extLst>
              <a:ext uri="{FF2B5EF4-FFF2-40B4-BE49-F238E27FC236}">
                <a16:creationId xmlns:a16="http://schemas.microsoft.com/office/drawing/2014/main" id="{826B5B05-A9FA-61E8-0E74-D51483667B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4385" b="1061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Creativity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Nia Hill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27239-5F1E-E1B6-5A82-D7BAE7955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US"/>
              <a:t>What is creativity?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4033E-D19E-E47C-1E5B-2955F933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320" y="2780968"/>
            <a:ext cx="509219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"Creativity involves the ability to develop new ideas or utilize objects or information in novel ways" (Cherry, K 2022 )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dirty="0"/>
              <a:t>  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Free Images : bitcoin, thinking, writing, finance and economy, money ...">
            <a:extLst>
              <a:ext uri="{FF2B5EF4-FFF2-40B4-BE49-F238E27FC236}">
                <a16:creationId xmlns:a16="http://schemas.microsoft.com/office/drawing/2014/main" id="{5275CD1B-27E5-EE32-8303-2139DBBCCD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73" r="1" b="1668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Free Images : color, artistic, craft, colorful, paintbrush, education ...">
            <a:extLst>
              <a:ext uri="{FF2B5EF4-FFF2-40B4-BE49-F238E27FC236}">
                <a16:creationId xmlns:a16="http://schemas.microsoft.com/office/drawing/2014/main" id="{C3827A74-F86E-7B2D-DFBB-8990B06420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249" r="-4" b="-4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83992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CDC4-11F8-D9E4-C3C2-8A745C7CB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/>
              <a:t>Creative  Skills and Characteristics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4C4F4-DDDD-4CB2-1A83-05E27D431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Risk taking</a:t>
            </a:r>
          </a:p>
          <a:p>
            <a:r>
              <a:rPr lang="en-US" sz="2000"/>
              <a:t>Exploring </a:t>
            </a:r>
          </a:p>
          <a:p>
            <a:r>
              <a:rPr lang="en-US" sz="2000"/>
              <a:t>Problem solving </a:t>
            </a:r>
          </a:p>
          <a:p>
            <a:r>
              <a:rPr lang="en-US" sz="2000"/>
              <a:t>Imagination </a:t>
            </a:r>
          </a:p>
          <a:p>
            <a:r>
              <a:rPr lang="en-US" sz="2000"/>
              <a:t>Trying different things </a:t>
            </a:r>
          </a:p>
          <a:p>
            <a:r>
              <a:rPr lang="en-US" sz="2000"/>
              <a:t>Independent thinking </a:t>
            </a:r>
          </a:p>
          <a:p>
            <a:r>
              <a:rPr lang="en-US" sz="2000"/>
              <a:t>Trial and error </a:t>
            </a:r>
          </a:p>
          <a:p>
            <a:r>
              <a:rPr lang="en-US" sz="2000"/>
              <a:t>Reflecting </a:t>
            </a:r>
          </a:p>
          <a:p>
            <a:endParaRPr lang="en-US" sz="2000"/>
          </a:p>
        </p:txBody>
      </p:sp>
      <p:pic>
        <p:nvPicPr>
          <p:cNvPr id="6" name="Picture 5" descr="One in a crowd">
            <a:extLst>
              <a:ext uri="{FF2B5EF4-FFF2-40B4-BE49-F238E27FC236}">
                <a16:creationId xmlns:a16="http://schemas.microsoft.com/office/drawing/2014/main" id="{7B1668BB-AC0B-53B2-5485-75A72D8D31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025" r="8751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7962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DD7B9-C9F0-0897-D8F0-18645FA9F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US" dirty="0"/>
              <a:t>Why is it important in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45A68-D5F4-4F38-B558-C074C0D99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,Sans-Serif" panose="020B0604020202020204" pitchFamily="34" charset="0"/>
            </a:pPr>
            <a:r>
              <a:rPr lang="en-US" dirty="0">
                <a:latin typeface="Arial"/>
                <a:cs typeface="Arial"/>
              </a:rPr>
              <a:t>Aids muscle development.</a:t>
            </a:r>
          </a:p>
          <a:p>
            <a:pPr>
              <a:buFont typeface="Arial,Sans-Serif" panose="020B0604020202020204" pitchFamily="34" charset="0"/>
            </a:pPr>
            <a:r>
              <a:rPr lang="en-US" dirty="0">
                <a:latin typeface="Arial"/>
                <a:cs typeface="Arial"/>
              </a:rPr>
              <a:t>Celebrates a child’s uniqueness.</a:t>
            </a:r>
          </a:p>
          <a:p>
            <a:pPr>
              <a:buFont typeface="Arial,Sans-Serif" panose="020B0604020202020204" pitchFamily="34" charset="0"/>
            </a:pPr>
            <a:r>
              <a:rPr lang="en-US" dirty="0">
                <a:latin typeface="Arial"/>
                <a:cs typeface="Arial"/>
              </a:rPr>
              <a:t>Encourages problem-solving.</a:t>
            </a:r>
          </a:p>
          <a:p>
            <a:pPr>
              <a:buFont typeface="Arial,Sans-Serif" panose="020B0604020202020204" pitchFamily="34" charset="0"/>
            </a:pPr>
            <a:r>
              <a:rPr lang="en-US" dirty="0">
                <a:latin typeface="Arial"/>
                <a:cs typeface="Arial"/>
              </a:rPr>
              <a:t>Helps children to devise new ways to carry out tasks, solve problems, and meet challenges.</a:t>
            </a: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(Nindo early school, 2018)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Rainbow">
            <a:extLst>
              <a:ext uri="{FF2B5EF4-FFF2-40B4-BE49-F238E27FC236}">
                <a16:creationId xmlns:a16="http://schemas.microsoft.com/office/drawing/2014/main" id="{46865626-A6FA-946A-9FB7-E57DAD5D2B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499" r="5392" b="-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Free picture: typical, classroom, scene, audience, school children ...">
            <a:extLst>
              <a:ext uri="{FF2B5EF4-FFF2-40B4-BE49-F238E27FC236}">
                <a16:creationId xmlns:a16="http://schemas.microsoft.com/office/drawing/2014/main" id="{7F8C44BD-EF29-5F38-5B63-7E9DD44CA7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37" r="19357" b="1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30729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684DA-82AF-EC99-13E2-DF0B4B1CD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Early years creativity 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FEAA4-9160-3375-023D-CD92E157A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200" dirty="0">
                <a:ea typeface="+mn-lt"/>
                <a:cs typeface="+mn-lt"/>
              </a:rPr>
              <a:t>Creative activities, both alone and in a group situations, are beneficial to improving intellectual and cognitive skills in children, especially skills such as problem solving, imagination and critical thinking.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Early learning furniture (2017)</a:t>
            </a:r>
          </a:p>
        </p:txBody>
      </p:sp>
      <p:pic>
        <p:nvPicPr>
          <p:cNvPr id="4" name="Picture 3" descr="A group of children looking at a computer&#10;&#10;Description automatically generated">
            <a:extLst>
              <a:ext uri="{FF2B5EF4-FFF2-40B4-BE49-F238E27FC236}">
                <a16:creationId xmlns:a16="http://schemas.microsoft.com/office/drawing/2014/main" id="{737F3247-066F-42E6-5ED2-EF252AF18E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126" r="242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08893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767483-C138-2D41-AB7F-312B45C4E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 dirty="0"/>
              <a:t>Creativity in the Curriculum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117A2-FA3E-657E-49F1-EBBAC3BB1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Creative curriculum is an educational approach that integrates the arts, creativity, and hands-on learning activities into daily lessons, aiming to foster holistic development and promote critical thinking skills. The primary objective of a creative curriculum is to facilitate children’s learning through play, engagement, and exploration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/>
              <a:t>(Regoniel, P 2023)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ee picture: kids, education, classroom">
            <a:extLst>
              <a:ext uri="{FF2B5EF4-FFF2-40B4-BE49-F238E27FC236}">
                <a16:creationId xmlns:a16="http://schemas.microsoft.com/office/drawing/2014/main" id="{30A39175-2262-5CF0-6AA8-1BCE7CE5E5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434214"/>
            <a:ext cx="5628018" cy="3756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976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401F3-F2C8-8DAE-9A30-A00B4BA53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Labans 4 pillars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6F35AE-A793-3EB5-264B-28F97E275B0E}"/>
              </a:ext>
            </a:extLst>
          </p:cNvPr>
          <p:cNvSpPr/>
          <p:nvPr/>
        </p:nvSpPr>
        <p:spPr>
          <a:xfrm>
            <a:off x="528850" y="2286000"/>
            <a:ext cx="2843283" cy="426492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Space </a:t>
            </a:r>
          </a:p>
          <a:p>
            <a:pPr algn="ctr"/>
            <a:r>
              <a:rPr lang="en-US" sz="2400" dirty="0"/>
              <a:t>Spatial Awareness</a:t>
            </a:r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where do we move?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D47CDA-D5E0-A3C4-3FC2-444BDD3BC897}"/>
              </a:ext>
            </a:extLst>
          </p:cNvPr>
          <p:cNvSpPr/>
          <p:nvPr/>
        </p:nvSpPr>
        <p:spPr>
          <a:xfrm>
            <a:off x="3497239" y="2280313"/>
            <a:ext cx="2763671" cy="4276298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Body </a:t>
            </a:r>
          </a:p>
          <a:p>
            <a:pPr algn="ctr"/>
            <a:r>
              <a:rPr lang="en-US" sz="2400" dirty="0"/>
              <a:t>Body Awareness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what can we do?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6AFDF6-19B4-7BC0-0F29-EB46B3C2C912}"/>
              </a:ext>
            </a:extLst>
          </p:cNvPr>
          <p:cNvSpPr/>
          <p:nvPr/>
        </p:nvSpPr>
        <p:spPr>
          <a:xfrm>
            <a:off x="6397388" y="2274625"/>
            <a:ext cx="2649939" cy="4276298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Effort </a:t>
            </a:r>
          </a:p>
          <a:p>
            <a:pPr algn="ctr"/>
            <a:r>
              <a:rPr lang="en-US" sz="2400" dirty="0"/>
              <a:t>Quality of Movement 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how do we move?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8DFD587-3B70-681E-999F-266D1D3CB650}"/>
              </a:ext>
            </a:extLst>
          </p:cNvPr>
          <p:cNvSpPr/>
          <p:nvPr/>
        </p:nvSpPr>
        <p:spPr>
          <a:xfrm>
            <a:off x="9166745" y="2274627"/>
            <a:ext cx="2661313" cy="4276298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Relationships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With whom and what do we move?</a:t>
            </a:r>
          </a:p>
        </p:txBody>
      </p:sp>
    </p:spTree>
    <p:extLst>
      <p:ext uri="{BB962C8B-B14F-4D97-AF65-F5344CB8AC3E}">
        <p14:creationId xmlns:p14="http://schemas.microsoft.com/office/powerpoint/2010/main" val="1063795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39FC5-34F2-AFFF-1FD4-E5AE84E8C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dirty="0"/>
              <a:t>Lesson plan target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20195-5F09-570E-93E9-2A6892744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Dance/ Gymnastic lessons</a:t>
            </a:r>
          </a:p>
          <a:p>
            <a:r>
              <a:rPr lang="en-US" dirty="0"/>
              <a:t>Learning new movements and skills</a:t>
            </a:r>
          </a:p>
          <a:p>
            <a:r>
              <a:rPr lang="en-US" dirty="0"/>
              <a:t>Understanding how to make a sequence </a:t>
            </a:r>
          </a:p>
          <a:p>
            <a:r>
              <a:rPr lang="en-US" dirty="0"/>
              <a:t>Working as a team to complete a task</a:t>
            </a:r>
          </a:p>
        </p:txBody>
      </p:sp>
      <p:pic>
        <p:nvPicPr>
          <p:cNvPr id="4" name="Picture 3" descr="A dart hitting the center of a target&#10;&#10;Description automatically generated">
            <a:extLst>
              <a:ext uri="{FF2B5EF4-FFF2-40B4-BE49-F238E27FC236}">
                <a16:creationId xmlns:a16="http://schemas.microsoft.com/office/drawing/2014/main" id="{0750DF4E-4685-B9FD-B567-B1D9A2E943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3484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57B11A-0369-6C70-057B-9455A4476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Why is creativity important in dance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1C37A-F9D8-6365-BCF9-C03BD0A1EC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"Creativity is at the very heart of choreography, how you make something out of nothing, how the body and the mind meet. Choreography is about telling a story with our bodies, and about making movement become a form of creative conversation between the performer and the audience" </a:t>
            </a: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( Hargreaves, V ) 2018</a:t>
            </a:r>
            <a:endParaRPr lang="en-US" sz="2000" dirty="0"/>
          </a:p>
        </p:txBody>
      </p:sp>
      <p:pic>
        <p:nvPicPr>
          <p:cNvPr id="4" name="Picture 3" descr="A group of women dancing on a stage&#10;&#10;Description automatically generated">
            <a:extLst>
              <a:ext uri="{FF2B5EF4-FFF2-40B4-BE49-F238E27FC236}">
                <a16:creationId xmlns:a16="http://schemas.microsoft.com/office/drawing/2014/main" id="{510FC08B-1CE3-7E03-0C7F-69619D7AE2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744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579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F81F8D5-515A-45DC-B296-30AB11F2C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0F8794-32DE-2167-0350-99B9E88C1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5845571" cy="1638377"/>
          </a:xfrm>
        </p:spPr>
        <p:txBody>
          <a:bodyPr anchor="b">
            <a:normAutofit/>
          </a:bodyPr>
          <a:lstStyle/>
          <a:p>
            <a:r>
              <a:rPr lang="en-US" sz="4800"/>
              <a:t>Teaching styles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3A71D-C3F7-C4D7-015A-17E3DF73D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615" y="2313567"/>
            <a:ext cx="5837750" cy="349000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2000" dirty="0">
                <a:ea typeface="+mn-lt"/>
                <a:cs typeface="+mn-lt"/>
              </a:rPr>
              <a:t>Facilitator: a student-centered approach that focuses on facilitating discussions and activities among students.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</a:rPr>
              <a:t>Delegator: a student-centered approach that gives students more autonomy and responsibility for their own learning.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</a:rPr>
              <a:t>Demonstrator: a teacher-centered approach that involves more student involvement and demonstrations of concepts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(Teachable, 2021)</a:t>
            </a:r>
          </a:p>
          <a:p>
            <a:endParaRPr lang="en-US" sz="2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pointing at a student&#10;&#10;Description automatically generated">
            <a:extLst>
              <a:ext uri="{FF2B5EF4-FFF2-40B4-BE49-F238E27FC236}">
                <a16:creationId xmlns:a16="http://schemas.microsoft.com/office/drawing/2014/main" id="{86053937-6202-517A-7444-7365B3D8D0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825" r="22363"/>
          <a:stretch/>
        </p:blipFill>
        <p:spPr>
          <a:xfrm>
            <a:off x="7421373" y="627954"/>
            <a:ext cx="4235516" cy="535337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995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1D33F5-F25A-251B-6372-9C5DC09FA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dirty="0"/>
              <a:t>Characteristics of a creative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FD8B1-7E00-4496-A26D-24A8B5459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Discover their own targets and decide how to meet them</a:t>
            </a:r>
          </a:p>
          <a:p>
            <a:r>
              <a:rPr lang="en-US" dirty="0"/>
              <a:t>Allow to work alone or with other pupils </a:t>
            </a:r>
          </a:p>
          <a:p>
            <a:r>
              <a:rPr lang="en-US" dirty="0"/>
              <a:t>Having the freedom of choice</a:t>
            </a:r>
          </a:p>
          <a:p>
            <a:r>
              <a:rPr lang="en-US" dirty="0"/>
              <a:t>Having an enabling and encouraging environment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2000" dirty="0"/>
              <a:t>(Medium, 2016)</a:t>
            </a:r>
          </a:p>
        </p:txBody>
      </p:sp>
      <p:pic>
        <p:nvPicPr>
          <p:cNvPr id="4" name="Picture 3" descr="A group of children sitting at a table with a teacher&#10;&#10;Description automatically generated">
            <a:extLst>
              <a:ext uri="{FF2B5EF4-FFF2-40B4-BE49-F238E27FC236}">
                <a16:creationId xmlns:a16="http://schemas.microsoft.com/office/drawing/2014/main" id="{7A9C3DC7-763F-783B-BB1A-736CD93E5F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242" r="6006" b="-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0653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Goal Setting Dart · Free image on Pixabay">
            <a:extLst>
              <a:ext uri="{FF2B5EF4-FFF2-40B4-BE49-F238E27FC236}">
                <a16:creationId xmlns:a16="http://schemas.microsoft.com/office/drawing/2014/main" id="{9AF2E372-083A-1837-10CC-C579106B6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1053" y="1909432"/>
            <a:ext cx="4777381" cy="286642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4348D-809E-C7B2-4D57-931F55833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US" dirty="0"/>
              <a:t>The Lesson Goal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EE383-BA13-AA16-34E5-5B7047574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Aimed at year 5-6 classes </a:t>
            </a:r>
          </a:p>
          <a:p>
            <a:r>
              <a:rPr lang="en-US" dirty="0"/>
              <a:t>Time allocated: Five two-hour lessons </a:t>
            </a:r>
          </a:p>
          <a:p>
            <a:r>
              <a:rPr lang="en-US" dirty="0"/>
              <a:t>Work in a pair to create a sequence showing different emotions through their movements using the skills they have learnt over the term</a:t>
            </a:r>
          </a:p>
        </p:txBody>
      </p:sp>
    </p:spTree>
    <p:extLst>
      <p:ext uri="{BB962C8B-B14F-4D97-AF65-F5344CB8AC3E}">
        <p14:creationId xmlns:p14="http://schemas.microsoft.com/office/powerpoint/2010/main" val="1329864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78885-564F-49A2-D9ED-5637638F4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 dirty="0">
                <a:latin typeface="+mj-lt"/>
                <a:ea typeface="+mj-ea"/>
                <a:cs typeface="+mj-cs"/>
              </a:rPr>
              <a:t>Term Lesson Plan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screenshot of a chart&#10;&#10;Description automatically generated">
            <a:extLst>
              <a:ext uri="{FF2B5EF4-FFF2-40B4-BE49-F238E27FC236}">
                <a16:creationId xmlns:a16="http://schemas.microsoft.com/office/drawing/2014/main" id="{4D5B20CD-FCCC-3A39-70ED-B8E5B4FD6F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251" y="796257"/>
            <a:ext cx="8413813" cy="5353969"/>
          </a:xfrm>
        </p:spPr>
      </p:pic>
    </p:spTree>
    <p:extLst>
      <p:ext uri="{BB962C8B-B14F-4D97-AF65-F5344CB8AC3E}">
        <p14:creationId xmlns:p14="http://schemas.microsoft.com/office/powerpoint/2010/main" val="3414951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67E5D-DED7-1D58-BA6C-C56C6F637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/>
              <a:t>Skills they learnt 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6BF47-4045-8405-8D46-73FF40909D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842" y="2258564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/>
              <a:t>New types of movements </a:t>
            </a:r>
          </a:p>
          <a:p>
            <a:r>
              <a:rPr lang="en-US" sz="2400" dirty="0"/>
              <a:t>Produced ideas on their own </a:t>
            </a:r>
          </a:p>
          <a:p>
            <a:r>
              <a:rPr lang="en-US" sz="2400" dirty="0"/>
              <a:t>Thinking outside the box </a:t>
            </a:r>
          </a:p>
          <a:p>
            <a:r>
              <a:rPr lang="en-US" sz="2400" dirty="0"/>
              <a:t>Working in a group/ partner</a:t>
            </a:r>
          </a:p>
          <a:p>
            <a:r>
              <a:rPr lang="en-US" sz="2400" dirty="0"/>
              <a:t>Types of sequences </a:t>
            </a:r>
          </a:p>
          <a:p>
            <a:endParaRPr lang="en-US" sz="1800"/>
          </a:p>
          <a:p>
            <a:endParaRPr lang="en-US" sz="1800"/>
          </a:p>
          <a:p>
            <a:endParaRPr lang="en-US" sz="1800"/>
          </a:p>
          <a:p>
            <a:endParaRPr lang="en-US" sz="18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ncil and check boxes&#10;&#10;Description automatically generated">
            <a:extLst>
              <a:ext uri="{FF2B5EF4-FFF2-40B4-BE49-F238E27FC236}">
                <a16:creationId xmlns:a16="http://schemas.microsoft.com/office/drawing/2014/main" id="{A928FEF8-E378-D2F4-F889-533DE80BE6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87738" y="667397"/>
            <a:ext cx="5628018" cy="5290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0981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6A6E6-C516-3915-D8C9-380C44444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1226A-A65F-6B03-9752-327DD64BF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7178"/>
            <a:ext cx="10515600" cy="46697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ea typeface="+mn-lt"/>
                <a:cs typeface="+mn-lt"/>
              </a:rPr>
              <a:t>Cherry, K (2022) Understanding the psychology of creativity. Available at: </a:t>
            </a:r>
            <a:r>
              <a:rPr lang="en-US" sz="1400" dirty="0">
                <a:latin typeface="Segoe UI"/>
                <a:cs typeface="Segoe UI"/>
                <a:hlinkClick r:id="rId2"/>
              </a:rPr>
              <a:t>Understanding the Psychology of Creativity and the Big Five (verywellmind.com)</a:t>
            </a:r>
            <a:r>
              <a:rPr lang="en-US" sz="1400" dirty="0">
                <a:ea typeface="+mn-lt"/>
                <a:cs typeface="+mn-lt"/>
              </a:rPr>
              <a:t> (Accessed: 22nd of January 2024)</a:t>
            </a:r>
            <a:endParaRPr lang="en-US" dirty="0"/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</a:rPr>
              <a:t>Davidson, K (2021) List of different types of teaching styles. Available at:</a:t>
            </a:r>
            <a:r>
              <a:rPr lang="en-US" sz="1400" dirty="0">
                <a:latin typeface="Segoe UI"/>
                <a:cs typeface="Segoe UI"/>
                <a:hlinkClick r:id="rId3"/>
              </a:rPr>
              <a:t>Different Types Of Teaching Styles With Examples - Teachable</a:t>
            </a:r>
            <a:r>
              <a:rPr lang="en-US" sz="1400" dirty="0">
                <a:ea typeface="+mn-lt"/>
                <a:cs typeface="+mn-lt"/>
              </a:rPr>
              <a:t>   (Accessed: 22nd of January 2024)</a:t>
            </a:r>
            <a:endParaRPr lang="en-US" dirty="0"/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</a:rPr>
              <a:t>Early learning furniture (2017) benefits of creative play in early education. Available at: </a:t>
            </a:r>
            <a:r>
              <a:rPr lang="en-US" sz="1400" dirty="0">
                <a:latin typeface="Segoe UI"/>
                <a:cs typeface="Segoe UI"/>
                <a:hlinkClick r:id="rId4"/>
              </a:rPr>
              <a:t>Benefits of Creative Play in Early Education | ELF | Early Learning Furniture</a:t>
            </a:r>
            <a:r>
              <a:rPr lang="en-US" sz="1400" dirty="0">
                <a:ea typeface="+mn-lt"/>
                <a:cs typeface="+mn-lt"/>
              </a:rPr>
              <a:t> ( Accessed: 20th of January 2024)</a:t>
            </a:r>
            <a:endParaRPr lang="en-US" dirty="0"/>
          </a:p>
          <a:p>
            <a:pPr marL="0" indent="0">
              <a:buNone/>
            </a:pPr>
            <a:r>
              <a:rPr lang="en-US" sz="1400" dirty="0"/>
              <a:t>Hargreaves, V (2018) commotion dance. Available at: </a:t>
            </a:r>
            <a:r>
              <a:rPr lang="en-US" sz="1400" dirty="0">
                <a:ea typeface="+mn-lt"/>
                <a:cs typeface="+mn-lt"/>
                <a:hlinkClick r:id="rId5"/>
              </a:rPr>
              <a:t>Why is Creativity Important for a Choreographer? - Commotion Dance</a:t>
            </a:r>
            <a:r>
              <a:rPr lang="en-US" sz="1400" dirty="0">
                <a:ea typeface="+mn-lt"/>
                <a:cs typeface="+mn-lt"/>
              </a:rPr>
              <a:t> (Accessed: 20th of January 2024)</a:t>
            </a:r>
            <a:endParaRPr lang="en-US"/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</a:rPr>
              <a:t>Medium (2016) What is creative teaching. Available at: </a:t>
            </a:r>
            <a:r>
              <a:rPr lang="en-US" sz="1400" dirty="0">
                <a:latin typeface="Segoe UI"/>
                <a:ea typeface="+mn-lt"/>
                <a:cs typeface="Segoe UI"/>
                <a:hlinkClick r:id="rId6"/>
              </a:rPr>
              <a:t>What is creative teaching?. As engaging as creative teaching can… | by Alisha Feitosa | Thinking. Teaching. Learning. | Medium</a:t>
            </a:r>
            <a:r>
              <a:rPr lang="en-US" sz="1400" dirty="0">
                <a:ea typeface="+mn-lt"/>
                <a:cs typeface="+mn-lt"/>
              </a:rPr>
              <a:t> ( Accessed: 22nd of January 2024) </a:t>
            </a:r>
            <a:endParaRPr lang="en-US" dirty="0"/>
          </a:p>
          <a:p>
            <a:pPr marL="0" indent="0">
              <a:buNone/>
            </a:pPr>
            <a:r>
              <a:rPr lang="en-US" sz="1400" dirty="0"/>
              <a:t>Nindo early school (2018) Why creative expression is so important for children. Available at:</a:t>
            </a:r>
            <a:r>
              <a:rPr lang="en-US" sz="1400" dirty="0">
                <a:ea typeface="+mn-lt"/>
                <a:cs typeface="+mn-lt"/>
                <a:hlinkClick r:id="rId7"/>
              </a:rPr>
              <a:t>5 Reason Why Creativity is Important to Child Development | Nido</a:t>
            </a:r>
            <a:r>
              <a:rPr lang="en-US" sz="1400" dirty="0">
                <a:ea typeface="+mn-lt"/>
                <a:cs typeface="+mn-lt"/>
              </a:rPr>
              <a:t> ( Accessed: 22nd of January 2024)</a:t>
            </a:r>
            <a:endParaRPr lang="en-US" sz="1400"/>
          </a:p>
          <a:p>
            <a:pPr marL="0" indent="0">
              <a:buNone/>
            </a:pPr>
            <a:r>
              <a:rPr lang="en-US" sz="1400" dirty="0" err="1"/>
              <a:t>Regoniel</a:t>
            </a:r>
            <a:r>
              <a:rPr lang="en-US" sz="1400" dirty="0"/>
              <a:t>, P (2023) </a:t>
            </a:r>
            <a:r>
              <a:rPr lang="en-US" sz="1400" dirty="0">
                <a:solidFill>
                  <a:srgbClr val="222222"/>
                </a:solidFill>
              </a:rPr>
              <a:t>Creative Curriculum: Concepts and Examples. Available at: </a:t>
            </a:r>
            <a:r>
              <a:rPr lang="en-US" sz="1400" dirty="0">
                <a:solidFill>
                  <a:srgbClr val="222222"/>
                </a:solidFill>
                <a:ea typeface="+mn-lt"/>
                <a:cs typeface="+mn-lt"/>
                <a:hlinkClick r:id="rId8"/>
              </a:rPr>
              <a:t>Creative Curriculum Explained: 5 Key Principles and More (simplyeducate.me)</a:t>
            </a:r>
            <a:r>
              <a:rPr lang="en-US" sz="1400" dirty="0">
                <a:solidFill>
                  <a:srgbClr val="222222"/>
                </a:solidFill>
                <a:ea typeface="+mn-lt"/>
                <a:cs typeface="+mn-lt"/>
              </a:rPr>
              <a:t> ( Accessed: 22nd of January 2024) 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19728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Creativity </vt:lpstr>
      <vt:lpstr>What is creativity?</vt:lpstr>
      <vt:lpstr>Creative  Skills and Characteristics</vt:lpstr>
      <vt:lpstr>Why is it important in education</vt:lpstr>
      <vt:lpstr>Early years creativity </vt:lpstr>
      <vt:lpstr>Creativity in the Curriculum </vt:lpstr>
      <vt:lpstr>Labans 4 pillars</vt:lpstr>
      <vt:lpstr>Lesson plan target </vt:lpstr>
      <vt:lpstr>Why is creativity important in dance</vt:lpstr>
      <vt:lpstr>Teaching styles </vt:lpstr>
      <vt:lpstr>Characteristics of a creative lesson</vt:lpstr>
      <vt:lpstr>The Lesson Goal</vt:lpstr>
      <vt:lpstr>Term Lesson Plan </vt:lpstr>
      <vt:lpstr>Skills they learnt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716</cp:revision>
  <dcterms:created xsi:type="dcterms:W3CDTF">2024-01-25T22:57:00Z</dcterms:created>
  <dcterms:modified xsi:type="dcterms:W3CDTF">2024-01-26T14:26:21Z</dcterms:modified>
</cp:coreProperties>
</file>