
<file path=[Content_Types].xml><?xml version="1.0" encoding="utf-8"?>
<Types xmlns="http://schemas.openxmlformats.org/package/2006/content-types">
  <Default Extension="png" ContentType="image/png"/>
  <Default Extension="jpeg" ContentType="image/jpeg"/>
  <Default Extension="emf" ContentType="image/x-emf"/>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45"/>
  </p:notesMasterIdLst>
  <p:handoutMasterIdLst>
    <p:handoutMasterId r:id="rId46"/>
  </p:handoutMasterIdLst>
  <p:sldIdLst>
    <p:sldId id="298" r:id="rId2"/>
    <p:sldId id="299" r:id="rId3"/>
    <p:sldId id="300" r:id="rId4"/>
    <p:sldId id="301" r:id="rId5"/>
    <p:sldId id="313" r:id="rId6"/>
    <p:sldId id="317" r:id="rId7"/>
    <p:sldId id="315" r:id="rId8"/>
    <p:sldId id="316" r:id="rId9"/>
    <p:sldId id="318" r:id="rId10"/>
    <p:sldId id="319" r:id="rId11"/>
    <p:sldId id="302" r:id="rId12"/>
    <p:sldId id="303" r:id="rId13"/>
    <p:sldId id="304" r:id="rId14"/>
    <p:sldId id="305" r:id="rId15"/>
    <p:sldId id="306" r:id="rId16"/>
    <p:sldId id="307" r:id="rId17"/>
    <p:sldId id="308" r:id="rId18"/>
    <p:sldId id="309" r:id="rId19"/>
    <p:sldId id="310" r:id="rId20"/>
    <p:sldId id="311" r:id="rId21"/>
    <p:sldId id="312" r:id="rId22"/>
    <p:sldId id="290" r:id="rId23"/>
    <p:sldId id="291" r:id="rId24"/>
    <p:sldId id="292" r:id="rId25"/>
    <p:sldId id="293" r:id="rId26"/>
    <p:sldId id="294" r:id="rId27"/>
    <p:sldId id="296" r:id="rId28"/>
    <p:sldId id="297" r:id="rId29"/>
    <p:sldId id="258" r:id="rId30"/>
    <p:sldId id="259" r:id="rId31"/>
    <p:sldId id="260" r:id="rId32"/>
    <p:sldId id="262" r:id="rId33"/>
    <p:sldId id="295" r:id="rId34"/>
    <p:sldId id="267" r:id="rId35"/>
    <p:sldId id="268" r:id="rId36"/>
    <p:sldId id="273" r:id="rId37"/>
    <p:sldId id="274" r:id="rId38"/>
    <p:sldId id="275" r:id="rId39"/>
    <p:sldId id="276" r:id="rId40"/>
    <p:sldId id="277" r:id="rId41"/>
    <p:sldId id="278" r:id="rId42"/>
    <p:sldId id="287" r:id="rId43"/>
    <p:sldId id="289" r:id="rId44"/>
  </p:sldIdLst>
  <p:sldSz cx="9144000" cy="6858000" type="screen4x3"/>
  <p:notesSz cx="6934200" cy="10071100"/>
  <p:custDataLst>
    <p:tags r:id="rId47"/>
  </p:custDataLst>
  <p:defaultTextStyle>
    <a:defPPr>
      <a:defRPr lang="en-US"/>
    </a:defPPr>
    <a:lvl1pPr algn="l" rtl="0" eaLnBrk="0" fontAlgn="base" hangingPunct="0">
      <a:spcBef>
        <a:spcPct val="0"/>
      </a:spcBef>
      <a:spcAft>
        <a:spcPct val="0"/>
      </a:spcAft>
      <a:defRPr sz="2200" kern="1200">
        <a:solidFill>
          <a:srgbClr val="000000"/>
        </a:solidFill>
        <a:latin typeface="Arial Unicode MS" panose="020B0604020202020204" pitchFamily="34" charset="-128"/>
        <a:ea typeface="+mn-ea"/>
        <a:cs typeface="Arial" panose="020B0604020202020204" pitchFamily="34" charset="0"/>
      </a:defRPr>
    </a:lvl1pPr>
    <a:lvl2pPr marL="457200" algn="l" rtl="0" eaLnBrk="0" fontAlgn="base" hangingPunct="0">
      <a:spcBef>
        <a:spcPct val="0"/>
      </a:spcBef>
      <a:spcAft>
        <a:spcPct val="0"/>
      </a:spcAft>
      <a:defRPr sz="2200" kern="1200">
        <a:solidFill>
          <a:srgbClr val="000000"/>
        </a:solidFill>
        <a:latin typeface="Arial Unicode MS" panose="020B0604020202020204" pitchFamily="34" charset="-128"/>
        <a:ea typeface="+mn-ea"/>
        <a:cs typeface="Arial" panose="020B0604020202020204" pitchFamily="34" charset="0"/>
      </a:defRPr>
    </a:lvl2pPr>
    <a:lvl3pPr marL="914400" algn="l" rtl="0" eaLnBrk="0" fontAlgn="base" hangingPunct="0">
      <a:spcBef>
        <a:spcPct val="0"/>
      </a:spcBef>
      <a:spcAft>
        <a:spcPct val="0"/>
      </a:spcAft>
      <a:defRPr sz="2200" kern="1200">
        <a:solidFill>
          <a:srgbClr val="000000"/>
        </a:solidFill>
        <a:latin typeface="Arial Unicode MS" panose="020B0604020202020204" pitchFamily="34" charset="-128"/>
        <a:ea typeface="+mn-ea"/>
        <a:cs typeface="Arial" panose="020B0604020202020204" pitchFamily="34" charset="0"/>
      </a:defRPr>
    </a:lvl3pPr>
    <a:lvl4pPr marL="1371600" algn="l" rtl="0" eaLnBrk="0" fontAlgn="base" hangingPunct="0">
      <a:spcBef>
        <a:spcPct val="0"/>
      </a:spcBef>
      <a:spcAft>
        <a:spcPct val="0"/>
      </a:spcAft>
      <a:defRPr sz="2200" kern="1200">
        <a:solidFill>
          <a:srgbClr val="000000"/>
        </a:solidFill>
        <a:latin typeface="Arial Unicode MS" panose="020B0604020202020204" pitchFamily="34" charset="-128"/>
        <a:ea typeface="+mn-ea"/>
        <a:cs typeface="Arial" panose="020B0604020202020204" pitchFamily="34" charset="0"/>
      </a:defRPr>
    </a:lvl4pPr>
    <a:lvl5pPr marL="1828800" algn="l" rtl="0" eaLnBrk="0" fontAlgn="base" hangingPunct="0">
      <a:spcBef>
        <a:spcPct val="0"/>
      </a:spcBef>
      <a:spcAft>
        <a:spcPct val="0"/>
      </a:spcAft>
      <a:defRPr sz="2200" kern="1200">
        <a:solidFill>
          <a:srgbClr val="000000"/>
        </a:solidFill>
        <a:latin typeface="Arial Unicode MS" panose="020B0604020202020204" pitchFamily="34" charset="-128"/>
        <a:ea typeface="+mn-ea"/>
        <a:cs typeface="Arial" panose="020B0604020202020204" pitchFamily="34" charset="0"/>
      </a:defRPr>
    </a:lvl5pPr>
    <a:lvl6pPr marL="2286000" algn="l" defTabSz="914400" rtl="0" eaLnBrk="1" latinLnBrk="0" hangingPunct="1">
      <a:defRPr sz="2200" kern="1200">
        <a:solidFill>
          <a:srgbClr val="000000"/>
        </a:solidFill>
        <a:latin typeface="Arial Unicode MS" panose="020B0604020202020204" pitchFamily="34" charset="-128"/>
        <a:ea typeface="+mn-ea"/>
        <a:cs typeface="Arial" panose="020B0604020202020204" pitchFamily="34" charset="0"/>
      </a:defRPr>
    </a:lvl6pPr>
    <a:lvl7pPr marL="2743200" algn="l" defTabSz="914400" rtl="0" eaLnBrk="1" latinLnBrk="0" hangingPunct="1">
      <a:defRPr sz="2200" kern="1200">
        <a:solidFill>
          <a:srgbClr val="000000"/>
        </a:solidFill>
        <a:latin typeface="Arial Unicode MS" panose="020B0604020202020204" pitchFamily="34" charset="-128"/>
        <a:ea typeface="+mn-ea"/>
        <a:cs typeface="Arial" panose="020B0604020202020204" pitchFamily="34" charset="0"/>
      </a:defRPr>
    </a:lvl7pPr>
    <a:lvl8pPr marL="3200400" algn="l" defTabSz="914400" rtl="0" eaLnBrk="1" latinLnBrk="0" hangingPunct="1">
      <a:defRPr sz="2200" kern="1200">
        <a:solidFill>
          <a:srgbClr val="000000"/>
        </a:solidFill>
        <a:latin typeface="Arial Unicode MS" panose="020B0604020202020204" pitchFamily="34" charset="-128"/>
        <a:ea typeface="+mn-ea"/>
        <a:cs typeface="Arial" panose="020B0604020202020204" pitchFamily="34" charset="0"/>
      </a:defRPr>
    </a:lvl8pPr>
    <a:lvl9pPr marL="3657600" algn="l" defTabSz="914400" rtl="0" eaLnBrk="1" latinLnBrk="0" hangingPunct="1">
      <a:defRPr sz="2200" kern="1200">
        <a:solidFill>
          <a:srgbClr val="000000"/>
        </a:solidFill>
        <a:latin typeface="Arial Unicode MS" panose="020B0604020202020204" pitchFamily="34" charset="-128"/>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orient="horz" pos="4080">
          <p15:clr>
            <a:srgbClr val="A4A3A4"/>
          </p15:clr>
        </p15:guide>
        <p15:guide id="3" orient="horz" pos="436">
          <p15:clr>
            <a:srgbClr val="A4A3A4"/>
          </p15:clr>
        </p15:guide>
        <p15:guide id="4" orient="horz" pos="720">
          <p15:clr>
            <a:srgbClr val="A4A3A4"/>
          </p15:clr>
        </p15:guide>
        <p15:guide id="5" orient="horz" pos="1056">
          <p15:clr>
            <a:srgbClr val="A4A3A4"/>
          </p15:clr>
        </p15:guide>
        <p15:guide id="6" orient="horz" pos="3840">
          <p15:clr>
            <a:srgbClr val="A4A3A4"/>
          </p15:clr>
        </p15:guide>
        <p15:guide id="7" orient="horz" pos="3744">
          <p15:clr>
            <a:srgbClr val="A4A3A4"/>
          </p15:clr>
        </p15:guide>
        <p15:guide id="8" orient="horz" pos="864">
          <p15:clr>
            <a:srgbClr val="A4A3A4"/>
          </p15:clr>
        </p15:guide>
        <p15:guide id="9" pos="2880">
          <p15:clr>
            <a:srgbClr val="A4A3A4"/>
          </p15:clr>
        </p15:guide>
        <p15:guide id="10" pos="672">
          <p15:clr>
            <a:srgbClr val="A4A3A4"/>
          </p15:clr>
        </p15:guide>
        <p15:guide id="11" pos="244">
          <p15:clr>
            <a:srgbClr val="A4A3A4"/>
          </p15:clr>
        </p15:guide>
        <p15:guide id="12" pos="480">
          <p15:clr>
            <a:srgbClr val="A4A3A4"/>
          </p15:clr>
        </p15:guide>
        <p15:guide id="13" pos="5424">
          <p15:clr>
            <a:srgbClr val="A4A3A4"/>
          </p15:clr>
        </p15:guide>
      </p15:sldGuideLst>
    </p:ext>
    <p:ext uri="{2D200454-40CA-4A62-9FC3-DE9A4176ACB9}">
      <p15:notesGuideLst xmlns:p15="http://schemas.microsoft.com/office/powerpoint/2012/main">
        <p15:guide id="1" orient="horz" pos="3172">
          <p15:clr>
            <a:srgbClr val="A4A3A4"/>
          </p15:clr>
        </p15:guide>
        <p15:guide id="2" pos="2184">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00"/>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180" autoAdjust="0"/>
    <p:restoredTop sz="94660"/>
  </p:normalViewPr>
  <p:slideViewPr>
    <p:cSldViewPr>
      <p:cViewPr varScale="1">
        <p:scale>
          <a:sx n="113" d="100"/>
          <a:sy n="113" d="100"/>
        </p:scale>
        <p:origin x="1788" y="84"/>
      </p:cViewPr>
      <p:guideLst>
        <p:guide orient="horz" pos="2160"/>
        <p:guide orient="horz" pos="4080"/>
        <p:guide orient="horz" pos="436"/>
        <p:guide orient="horz" pos="720"/>
        <p:guide orient="horz" pos="1056"/>
        <p:guide orient="horz" pos="3840"/>
        <p:guide orient="horz" pos="3744"/>
        <p:guide orient="horz" pos="864"/>
        <p:guide pos="2880"/>
        <p:guide pos="672"/>
        <p:guide pos="244"/>
        <p:guide pos="480"/>
        <p:guide pos="5424"/>
      </p:guideLst>
    </p:cSldViewPr>
  </p:slideViewPr>
  <p:outlineViewPr>
    <p:cViewPr>
      <p:scale>
        <a:sx n="33" d="100"/>
        <a:sy n="33" d="100"/>
      </p:scale>
      <p:origin x="0" y="0"/>
    </p:cViewPr>
    <p:sldLst>
      <p:sld r:id="rId1" collapse="1"/>
      <p:sld r:id="rId2" collapse="1"/>
      <p:sld r:id="rId3" collapse="1"/>
      <p:sld r:id="rId4" collapse="1"/>
    </p:sldLst>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0" d="100"/>
          <a:sy n="50" d="100"/>
        </p:scale>
        <p:origin x="-1812" y="-78"/>
      </p:cViewPr>
      <p:guideLst>
        <p:guide orient="horz" pos="3172"/>
        <p:guide pos="2184"/>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gs" Target="tags/tag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_rels/viewProps.xml.rels><?xml version="1.0" encoding="UTF-8" standalone="yes"?>
<Relationships xmlns="http://schemas.openxmlformats.org/package/2006/relationships"><Relationship Id="rId3" Type="http://schemas.openxmlformats.org/officeDocument/2006/relationships/slide" Target="slides/slide16.xml"/><Relationship Id="rId2" Type="http://schemas.openxmlformats.org/officeDocument/2006/relationships/slide" Target="slides/slide15.xml"/><Relationship Id="rId1" Type="http://schemas.openxmlformats.org/officeDocument/2006/relationships/slide" Target="slides/slide13.xml"/><Relationship Id="rId4" Type="http://schemas.openxmlformats.org/officeDocument/2006/relationships/slide" Target="slides/slide1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1026"/>
          <p:cNvSpPr>
            <a:spLocks noGrp="1" noChangeArrowheads="1"/>
          </p:cNvSpPr>
          <p:nvPr>
            <p:ph type="hdr" sz="quarter"/>
          </p:nvPr>
        </p:nvSpPr>
        <p:spPr bwMode="auto">
          <a:xfrm>
            <a:off x="0" y="0"/>
            <a:ext cx="3005138" cy="503238"/>
          </a:xfrm>
          <a:prstGeom prst="rect">
            <a:avLst/>
          </a:prstGeom>
          <a:noFill/>
          <a:ln w="9525">
            <a:noFill/>
            <a:miter lim="800000"/>
            <a:headEnd/>
            <a:tailEnd/>
          </a:ln>
          <a:effectLst/>
        </p:spPr>
        <p:txBody>
          <a:bodyPr vert="horz" wrap="square" lIns="97164" tIns="48582" rIns="97164" bIns="48582" numCol="1" anchor="t" anchorCtr="0" compatLnSpc="1">
            <a:prstTxWarp prst="textNoShape">
              <a:avLst/>
            </a:prstTxWarp>
          </a:bodyPr>
          <a:lstStyle>
            <a:lvl1pPr defTabSz="971550" eaLnBrk="1" hangingPunct="1">
              <a:defRPr sz="1300">
                <a:solidFill>
                  <a:schemeClr val="tx1"/>
                </a:solidFill>
                <a:latin typeface="Arial" panose="020B0604020202020204" pitchFamily="34" charset="0"/>
              </a:defRPr>
            </a:lvl1pPr>
          </a:lstStyle>
          <a:p>
            <a:pPr>
              <a:defRPr/>
            </a:pPr>
            <a:endParaRPr lang="en-US" altLang="en-US"/>
          </a:p>
        </p:txBody>
      </p:sp>
      <p:sp>
        <p:nvSpPr>
          <p:cNvPr id="4099" name="Rectangle 1027"/>
          <p:cNvSpPr>
            <a:spLocks noGrp="1" noChangeArrowheads="1"/>
          </p:cNvSpPr>
          <p:nvPr>
            <p:ph type="dt" sz="quarter" idx="1"/>
          </p:nvPr>
        </p:nvSpPr>
        <p:spPr bwMode="auto">
          <a:xfrm>
            <a:off x="3929063" y="0"/>
            <a:ext cx="3005137" cy="503238"/>
          </a:xfrm>
          <a:prstGeom prst="rect">
            <a:avLst/>
          </a:prstGeom>
          <a:noFill/>
          <a:ln w="9525">
            <a:noFill/>
            <a:miter lim="800000"/>
            <a:headEnd/>
            <a:tailEnd/>
          </a:ln>
          <a:effectLst/>
        </p:spPr>
        <p:txBody>
          <a:bodyPr vert="horz" wrap="square" lIns="97164" tIns="48582" rIns="97164" bIns="48582" numCol="1" anchor="t" anchorCtr="0" compatLnSpc="1">
            <a:prstTxWarp prst="textNoShape">
              <a:avLst/>
            </a:prstTxWarp>
          </a:bodyPr>
          <a:lstStyle>
            <a:lvl1pPr algn="r" defTabSz="971550" eaLnBrk="1" hangingPunct="1">
              <a:defRPr sz="1300">
                <a:solidFill>
                  <a:schemeClr val="tx1"/>
                </a:solidFill>
                <a:latin typeface="Arial" panose="020B0604020202020204" pitchFamily="34" charset="0"/>
              </a:defRPr>
            </a:lvl1pPr>
          </a:lstStyle>
          <a:p>
            <a:pPr>
              <a:defRPr/>
            </a:pPr>
            <a:endParaRPr lang="en-US" altLang="en-US"/>
          </a:p>
        </p:txBody>
      </p:sp>
      <p:sp>
        <p:nvSpPr>
          <p:cNvPr id="4100" name="Rectangle 1028"/>
          <p:cNvSpPr>
            <a:spLocks noGrp="1" noChangeArrowheads="1"/>
          </p:cNvSpPr>
          <p:nvPr>
            <p:ph type="ftr" sz="quarter" idx="2"/>
          </p:nvPr>
        </p:nvSpPr>
        <p:spPr bwMode="auto">
          <a:xfrm>
            <a:off x="0" y="9567863"/>
            <a:ext cx="3005138" cy="503237"/>
          </a:xfrm>
          <a:prstGeom prst="rect">
            <a:avLst/>
          </a:prstGeom>
          <a:noFill/>
          <a:ln w="9525">
            <a:noFill/>
            <a:miter lim="800000"/>
            <a:headEnd/>
            <a:tailEnd/>
          </a:ln>
          <a:effectLst/>
        </p:spPr>
        <p:txBody>
          <a:bodyPr vert="horz" wrap="square" lIns="97164" tIns="48582" rIns="97164" bIns="48582" numCol="1" anchor="b" anchorCtr="0" compatLnSpc="1">
            <a:prstTxWarp prst="textNoShape">
              <a:avLst/>
            </a:prstTxWarp>
          </a:bodyPr>
          <a:lstStyle>
            <a:lvl1pPr defTabSz="971550" eaLnBrk="1" hangingPunct="1">
              <a:defRPr sz="1300">
                <a:solidFill>
                  <a:schemeClr val="tx1"/>
                </a:solidFill>
                <a:latin typeface="Arial" panose="020B0604020202020204" pitchFamily="34" charset="0"/>
              </a:defRPr>
            </a:lvl1pPr>
          </a:lstStyle>
          <a:p>
            <a:pPr>
              <a:defRPr/>
            </a:pPr>
            <a:endParaRPr lang="en-US" altLang="en-US"/>
          </a:p>
        </p:txBody>
      </p:sp>
      <p:sp>
        <p:nvSpPr>
          <p:cNvPr id="4101" name="Rectangle 1029"/>
          <p:cNvSpPr>
            <a:spLocks noGrp="1" noChangeArrowheads="1"/>
          </p:cNvSpPr>
          <p:nvPr>
            <p:ph type="sldNum" sz="quarter" idx="3"/>
          </p:nvPr>
        </p:nvSpPr>
        <p:spPr bwMode="auto">
          <a:xfrm>
            <a:off x="3929063" y="9567863"/>
            <a:ext cx="3005137" cy="503237"/>
          </a:xfrm>
          <a:prstGeom prst="rect">
            <a:avLst/>
          </a:prstGeom>
          <a:noFill/>
          <a:ln w="9525">
            <a:noFill/>
            <a:miter lim="800000"/>
            <a:headEnd/>
            <a:tailEnd/>
          </a:ln>
          <a:effectLst/>
        </p:spPr>
        <p:txBody>
          <a:bodyPr vert="horz" wrap="square" lIns="97164" tIns="48582" rIns="97164" bIns="48582" numCol="1" anchor="b" anchorCtr="0" compatLnSpc="1">
            <a:prstTxWarp prst="textNoShape">
              <a:avLst/>
            </a:prstTxWarp>
          </a:bodyPr>
          <a:lstStyle>
            <a:lvl1pPr algn="r" defTabSz="971550" eaLnBrk="1" hangingPunct="1">
              <a:defRPr sz="1300">
                <a:solidFill>
                  <a:schemeClr val="tx1"/>
                </a:solidFill>
                <a:latin typeface="Arial" panose="020B0604020202020204" pitchFamily="34" charset="0"/>
              </a:defRPr>
            </a:lvl1pPr>
          </a:lstStyle>
          <a:p>
            <a:pPr>
              <a:defRPr/>
            </a:pPr>
            <a:fld id="{B4761469-41A0-4CD8-A6F7-EA536DB9EABA}" type="slidenum">
              <a:rPr lang="en-US" altLang="en-US"/>
              <a:pPr>
                <a:defRPr/>
              </a:pPr>
              <a:t>‹#›</a:t>
            </a:fld>
            <a:endParaRPr lang="en-US" altLang="en-US"/>
          </a:p>
        </p:txBody>
      </p:sp>
    </p:spTree>
    <p:extLst>
      <p:ext uri="{BB962C8B-B14F-4D97-AF65-F5344CB8AC3E}">
        <p14:creationId xmlns:p14="http://schemas.microsoft.com/office/powerpoint/2010/main" val="359083975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05138" cy="50482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927475" y="0"/>
            <a:ext cx="3005138" cy="504825"/>
          </a:xfrm>
          <a:prstGeom prst="rect">
            <a:avLst/>
          </a:prstGeom>
        </p:spPr>
        <p:txBody>
          <a:bodyPr vert="horz" lIns="91440" tIns="45720" rIns="91440" bIns="45720" rtlCol="0"/>
          <a:lstStyle>
            <a:lvl1pPr algn="r">
              <a:defRPr sz="1200"/>
            </a:lvl1pPr>
          </a:lstStyle>
          <a:p>
            <a:fld id="{8328182A-0E7D-4CAB-B967-D5B3CA1166CC}" type="datetimeFigureOut">
              <a:rPr lang="en-GB" smtClean="0"/>
              <a:t>04/12/2017</a:t>
            </a:fld>
            <a:endParaRPr lang="en-GB"/>
          </a:p>
        </p:txBody>
      </p:sp>
      <p:sp>
        <p:nvSpPr>
          <p:cNvPr id="4" name="Slide Image Placeholder 3"/>
          <p:cNvSpPr>
            <a:spLocks noGrp="1" noRot="1" noChangeAspect="1"/>
          </p:cNvSpPr>
          <p:nvPr>
            <p:ph type="sldImg" idx="2"/>
          </p:nvPr>
        </p:nvSpPr>
        <p:spPr>
          <a:xfrm>
            <a:off x="1201738" y="1258888"/>
            <a:ext cx="4530725" cy="339883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93738" y="4846638"/>
            <a:ext cx="5546725" cy="396557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566275"/>
            <a:ext cx="3005138" cy="50482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927475" y="9566275"/>
            <a:ext cx="3005138" cy="504825"/>
          </a:xfrm>
          <a:prstGeom prst="rect">
            <a:avLst/>
          </a:prstGeom>
        </p:spPr>
        <p:txBody>
          <a:bodyPr vert="horz" lIns="91440" tIns="45720" rIns="91440" bIns="45720" rtlCol="0" anchor="b"/>
          <a:lstStyle>
            <a:lvl1pPr algn="r">
              <a:defRPr sz="1200"/>
            </a:lvl1pPr>
          </a:lstStyle>
          <a:p>
            <a:fld id="{AAFF00FF-762C-499E-8DF1-126A49497E22}" type="slidenum">
              <a:rPr lang="en-GB" smtClean="0"/>
              <a:t>‹#›</a:t>
            </a:fld>
            <a:endParaRPr lang="en-GB"/>
          </a:p>
        </p:txBody>
      </p:sp>
    </p:spTree>
    <p:extLst>
      <p:ext uri="{BB962C8B-B14F-4D97-AF65-F5344CB8AC3E}">
        <p14:creationId xmlns:p14="http://schemas.microsoft.com/office/powerpoint/2010/main" val="56085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ln/>
        </p:spPr>
      </p:sp>
      <p:sp>
        <p:nvSpPr>
          <p:cNvPr id="52227"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zh-CN"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503986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zh-CN"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87691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ln/>
        </p:spPr>
      </p:sp>
      <p:sp>
        <p:nvSpPr>
          <p:cNvPr id="54275"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zh-CN"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26261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zh-CN"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685127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zh-CN"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005258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ln/>
        </p:spPr>
      </p:sp>
      <p:sp>
        <p:nvSpPr>
          <p:cNvPr id="67587"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zh-CN"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258913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ln/>
        </p:spPr>
      </p:sp>
      <p:sp>
        <p:nvSpPr>
          <p:cNvPr id="7168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zh-CN"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12786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ln/>
        </p:spPr>
      </p:sp>
      <p:sp>
        <p:nvSpPr>
          <p:cNvPr id="72707"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zh-CN"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500426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a:ln/>
        </p:spPr>
      </p:sp>
      <p:sp>
        <p:nvSpPr>
          <p:cNvPr id="7373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zh-CN"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513060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ln/>
        </p:spPr>
      </p:sp>
      <p:sp>
        <p:nvSpPr>
          <p:cNvPr id="74755"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zh-CN"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306264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p:cNvSpPr>
            <a:spLocks noGrp="1" noRot="1" noChangeAspect="1" noTextEdit="1"/>
          </p:cNvSpPr>
          <p:nvPr>
            <p:ph type="sldImg"/>
          </p:nvPr>
        </p:nvSpPr>
        <p:spPr>
          <a:ln/>
        </p:spPr>
      </p:sp>
      <p:sp>
        <p:nvSpPr>
          <p:cNvPr id="8704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zh-CN"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409548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p:cNvSpPr>
            <a:spLocks noGrp="1" noRot="1" noChangeAspect="1" noTextEdit="1"/>
          </p:cNvSpPr>
          <p:nvPr>
            <p:ph type="sldImg"/>
          </p:nvPr>
        </p:nvSpPr>
        <p:spPr>
          <a:ln/>
        </p:spPr>
      </p:sp>
      <p:sp>
        <p:nvSpPr>
          <p:cNvPr id="8704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zh-CN"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597964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p:cNvSpPr>
            <a:spLocks noGrp="1" noRot="1" noChangeAspect="1" noTextEdit="1"/>
          </p:cNvSpPr>
          <p:nvPr>
            <p:ph type="sldImg"/>
          </p:nvPr>
        </p:nvSpPr>
        <p:spPr>
          <a:ln/>
        </p:spPr>
      </p:sp>
      <p:sp>
        <p:nvSpPr>
          <p:cNvPr id="8704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zh-CN"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685478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3.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3" name="Picture 8" descr="Buildings image for Arnold PPWs"/>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8100" y="3365500"/>
            <a:ext cx="9078913" cy="271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 Box 9"/>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lvl1pPr eaLnBrk="0" hangingPunct="0">
              <a:defRPr sz="2200">
                <a:solidFill>
                  <a:srgbClr val="000000"/>
                </a:solidFill>
                <a:latin typeface="Arial Unicode MS" panose="020B0604020202020204" pitchFamily="34" charset="-128"/>
                <a:cs typeface="Arial" panose="020B0604020202020204" pitchFamily="34" charset="0"/>
              </a:defRPr>
            </a:lvl1pPr>
            <a:lvl2pPr marL="742950" indent="-285750" eaLnBrk="0" hangingPunct="0">
              <a:defRPr sz="2200">
                <a:solidFill>
                  <a:srgbClr val="000000"/>
                </a:solidFill>
                <a:latin typeface="Arial Unicode MS" panose="020B0604020202020204" pitchFamily="34" charset="-128"/>
                <a:cs typeface="Arial" panose="020B0604020202020204" pitchFamily="34" charset="0"/>
              </a:defRPr>
            </a:lvl2pPr>
            <a:lvl3pPr marL="1143000" indent="-228600" eaLnBrk="0" hangingPunct="0">
              <a:defRPr sz="2200">
                <a:solidFill>
                  <a:srgbClr val="000000"/>
                </a:solidFill>
                <a:latin typeface="Arial Unicode MS" panose="020B0604020202020204" pitchFamily="34" charset="-128"/>
                <a:cs typeface="Arial" panose="020B0604020202020204" pitchFamily="34" charset="0"/>
              </a:defRPr>
            </a:lvl3pPr>
            <a:lvl4pPr marL="1600200" indent="-228600" eaLnBrk="0" hangingPunct="0">
              <a:defRPr sz="2200">
                <a:solidFill>
                  <a:srgbClr val="000000"/>
                </a:solidFill>
                <a:latin typeface="Arial Unicode MS" panose="020B0604020202020204" pitchFamily="34" charset="-128"/>
                <a:cs typeface="Arial" panose="020B0604020202020204" pitchFamily="34" charset="0"/>
              </a:defRPr>
            </a:lvl4pPr>
            <a:lvl5pPr marL="2057400" indent="-228600" eaLnBrk="0" hangingPunct="0">
              <a:defRPr sz="2200">
                <a:solidFill>
                  <a:srgbClr val="000000"/>
                </a:solidFill>
                <a:latin typeface="Arial Unicode MS" panose="020B0604020202020204" pitchFamily="34" charset="-128"/>
                <a:cs typeface="Arial" panose="020B0604020202020204" pitchFamily="34" charset="0"/>
              </a:defRPr>
            </a:lvl5pPr>
            <a:lvl6pPr marL="2514600" indent="-228600" eaLnBrk="0" fontAlgn="base" hangingPunct="0">
              <a:spcBef>
                <a:spcPct val="0"/>
              </a:spcBef>
              <a:spcAft>
                <a:spcPct val="0"/>
              </a:spcAft>
              <a:defRPr sz="2200">
                <a:solidFill>
                  <a:srgbClr val="000000"/>
                </a:solidFill>
                <a:latin typeface="Arial Unicode MS" panose="020B0604020202020204" pitchFamily="34" charset="-128"/>
                <a:cs typeface="Arial" panose="020B0604020202020204" pitchFamily="34" charset="0"/>
              </a:defRPr>
            </a:lvl6pPr>
            <a:lvl7pPr marL="2971800" indent="-228600" eaLnBrk="0" fontAlgn="base" hangingPunct="0">
              <a:spcBef>
                <a:spcPct val="0"/>
              </a:spcBef>
              <a:spcAft>
                <a:spcPct val="0"/>
              </a:spcAft>
              <a:defRPr sz="2200">
                <a:solidFill>
                  <a:srgbClr val="000000"/>
                </a:solidFill>
                <a:latin typeface="Arial Unicode MS" panose="020B0604020202020204" pitchFamily="34" charset="-128"/>
                <a:cs typeface="Arial" panose="020B0604020202020204" pitchFamily="34" charset="0"/>
              </a:defRPr>
            </a:lvl7pPr>
            <a:lvl8pPr marL="3429000" indent="-228600" eaLnBrk="0" fontAlgn="base" hangingPunct="0">
              <a:spcBef>
                <a:spcPct val="0"/>
              </a:spcBef>
              <a:spcAft>
                <a:spcPct val="0"/>
              </a:spcAft>
              <a:defRPr sz="2200">
                <a:solidFill>
                  <a:srgbClr val="000000"/>
                </a:solidFill>
                <a:latin typeface="Arial Unicode MS" panose="020B0604020202020204" pitchFamily="34" charset="-128"/>
                <a:cs typeface="Arial" panose="020B0604020202020204" pitchFamily="34" charset="0"/>
              </a:defRPr>
            </a:lvl8pPr>
            <a:lvl9pPr marL="3886200" indent="-228600" eaLnBrk="0" fontAlgn="base" hangingPunct="0">
              <a:spcBef>
                <a:spcPct val="0"/>
              </a:spcBef>
              <a:spcAft>
                <a:spcPct val="0"/>
              </a:spcAft>
              <a:defRPr sz="2200">
                <a:solidFill>
                  <a:srgbClr val="000000"/>
                </a:solidFill>
                <a:latin typeface="Arial Unicode MS" panose="020B0604020202020204" pitchFamily="34" charset="-128"/>
                <a:cs typeface="Arial" panose="020B0604020202020204" pitchFamily="34" charset="0"/>
              </a:defRPr>
            </a:lvl9pPr>
          </a:lstStyle>
          <a:p>
            <a:pPr algn="ctr">
              <a:defRPr/>
            </a:pPr>
            <a:r>
              <a:rPr lang="en-GB" altLang="en-US" sz="800" smtClean="0">
                <a:solidFill>
                  <a:schemeClr val="tx1"/>
                </a:solidFill>
                <a:latin typeface="Arial" panose="020B0604020202020204" pitchFamily="34" charset="0"/>
              </a:rPr>
              <a:t>Slide 31.</a:t>
            </a:r>
            <a:fld id="{429CB890-A8F2-4627-93CB-0D037388DE61}" type="slidenum">
              <a:rPr lang="en-GB" altLang="en-US" sz="800" smtClean="0">
                <a:solidFill>
                  <a:schemeClr val="tx1"/>
                </a:solidFill>
                <a:latin typeface="Arial" panose="020B0604020202020204" pitchFamily="34" charset="0"/>
              </a:rPr>
              <a:pPr algn="ctr">
                <a:defRPr/>
              </a:pPr>
              <a:t>‹#›</a:t>
            </a:fld>
            <a:endParaRPr lang="en-GB" altLang="en-US" sz="800" smtClean="0">
              <a:solidFill>
                <a:schemeClr val="tx1"/>
              </a:solidFill>
              <a:latin typeface="Times" panose="02020603050405020304" pitchFamily="18" charset="0"/>
            </a:endParaRPr>
          </a:p>
        </p:txBody>
      </p:sp>
      <p:pic>
        <p:nvPicPr>
          <p:cNvPr id="5" name="Picture 10" descr="MyFinanceLab logo for RF"/>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107950" y="6229350"/>
            <a:ext cx="1644650" cy="539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11"/>
          <p:cNvSpPr txBox="1">
            <a:spLocks noChangeArrowheads="1"/>
          </p:cNvSpPr>
          <p:nvPr userDrawn="1"/>
        </p:nvSpPr>
        <p:spPr bwMode="auto">
          <a:xfrm>
            <a:off x="1306513" y="6556375"/>
            <a:ext cx="6505575" cy="390525"/>
          </a:xfrm>
          <a:prstGeom prst="rect">
            <a:avLst/>
          </a:prstGeom>
          <a:noFill/>
          <a:ln w="9525">
            <a:noFill/>
            <a:miter lim="800000"/>
            <a:headEnd/>
            <a:tailEnd/>
          </a:ln>
          <a:effectLst/>
        </p:spPr>
        <p:txBody>
          <a:bodyPr/>
          <a:lstStyle>
            <a:lvl1pPr eaLnBrk="0" hangingPunct="0">
              <a:defRPr sz="2200">
                <a:solidFill>
                  <a:srgbClr val="000000"/>
                </a:solidFill>
                <a:latin typeface="Arial Unicode MS" panose="020B0604020202020204" pitchFamily="34" charset="-128"/>
                <a:cs typeface="Arial" panose="020B0604020202020204" pitchFamily="34" charset="0"/>
              </a:defRPr>
            </a:lvl1pPr>
            <a:lvl2pPr marL="742950" indent="-285750" eaLnBrk="0" hangingPunct="0">
              <a:defRPr sz="2200">
                <a:solidFill>
                  <a:srgbClr val="000000"/>
                </a:solidFill>
                <a:latin typeface="Arial Unicode MS" panose="020B0604020202020204" pitchFamily="34" charset="-128"/>
                <a:cs typeface="Arial" panose="020B0604020202020204" pitchFamily="34" charset="0"/>
              </a:defRPr>
            </a:lvl2pPr>
            <a:lvl3pPr marL="1143000" indent="-228600" eaLnBrk="0" hangingPunct="0">
              <a:defRPr sz="2200">
                <a:solidFill>
                  <a:srgbClr val="000000"/>
                </a:solidFill>
                <a:latin typeface="Arial Unicode MS" panose="020B0604020202020204" pitchFamily="34" charset="-128"/>
                <a:cs typeface="Arial" panose="020B0604020202020204" pitchFamily="34" charset="0"/>
              </a:defRPr>
            </a:lvl3pPr>
            <a:lvl4pPr marL="1600200" indent="-228600" eaLnBrk="0" hangingPunct="0">
              <a:defRPr sz="2200">
                <a:solidFill>
                  <a:srgbClr val="000000"/>
                </a:solidFill>
                <a:latin typeface="Arial Unicode MS" panose="020B0604020202020204" pitchFamily="34" charset="-128"/>
                <a:cs typeface="Arial" panose="020B0604020202020204" pitchFamily="34" charset="0"/>
              </a:defRPr>
            </a:lvl4pPr>
            <a:lvl5pPr marL="2057400" indent="-228600" eaLnBrk="0" hangingPunct="0">
              <a:defRPr sz="2200">
                <a:solidFill>
                  <a:srgbClr val="000000"/>
                </a:solidFill>
                <a:latin typeface="Arial Unicode MS" panose="020B0604020202020204" pitchFamily="34" charset="-128"/>
                <a:cs typeface="Arial" panose="020B0604020202020204" pitchFamily="34" charset="0"/>
              </a:defRPr>
            </a:lvl5pPr>
            <a:lvl6pPr marL="2514600" indent="-228600" eaLnBrk="0" fontAlgn="base" hangingPunct="0">
              <a:spcBef>
                <a:spcPct val="0"/>
              </a:spcBef>
              <a:spcAft>
                <a:spcPct val="0"/>
              </a:spcAft>
              <a:defRPr sz="2200">
                <a:solidFill>
                  <a:srgbClr val="000000"/>
                </a:solidFill>
                <a:latin typeface="Arial Unicode MS" panose="020B0604020202020204" pitchFamily="34" charset="-128"/>
                <a:cs typeface="Arial" panose="020B0604020202020204" pitchFamily="34" charset="0"/>
              </a:defRPr>
            </a:lvl6pPr>
            <a:lvl7pPr marL="2971800" indent="-228600" eaLnBrk="0" fontAlgn="base" hangingPunct="0">
              <a:spcBef>
                <a:spcPct val="0"/>
              </a:spcBef>
              <a:spcAft>
                <a:spcPct val="0"/>
              </a:spcAft>
              <a:defRPr sz="2200">
                <a:solidFill>
                  <a:srgbClr val="000000"/>
                </a:solidFill>
                <a:latin typeface="Arial Unicode MS" panose="020B0604020202020204" pitchFamily="34" charset="-128"/>
                <a:cs typeface="Arial" panose="020B0604020202020204" pitchFamily="34" charset="0"/>
              </a:defRPr>
            </a:lvl7pPr>
            <a:lvl8pPr marL="3429000" indent="-228600" eaLnBrk="0" fontAlgn="base" hangingPunct="0">
              <a:spcBef>
                <a:spcPct val="0"/>
              </a:spcBef>
              <a:spcAft>
                <a:spcPct val="0"/>
              </a:spcAft>
              <a:defRPr sz="2200">
                <a:solidFill>
                  <a:srgbClr val="000000"/>
                </a:solidFill>
                <a:latin typeface="Arial Unicode MS" panose="020B0604020202020204" pitchFamily="34" charset="-128"/>
                <a:cs typeface="Arial" panose="020B0604020202020204" pitchFamily="34" charset="0"/>
              </a:defRPr>
            </a:lvl8pPr>
            <a:lvl9pPr marL="3886200" indent="-228600" eaLnBrk="0" fontAlgn="base" hangingPunct="0">
              <a:spcBef>
                <a:spcPct val="0"/>
              </a:spcBef>
              <a:spcAft>
                <a:spcPct val="0"/>
              </a:spcAft>
              <a:defRPr sz="2200">
                <a:solidFill>
                  <a:srgbClr val="000000"/>
                </a:solidFill>
                <a:latin typeface="Arial Unicode MS" panose="020B0604020202020204" pitchFamily="34" charset="-128"/>
                <a:cs typeface="Arial" panose="020B0604020202020204" pitchFamily="34" charset="0"/>
              </a:defRPr>
            </a:lvl9pPr>
          </a:lstStyle>
          <a:p>
            <a:pPr algn="ctr">
              <a:defRPr/>
            </a:pPr>
            <a:r>
              <a:rPr lang="en-IN" altLang="en-US" sz="800" smtClean="0">
                <a:solidFill>
                  <a:schemeClr val="tx1"/>
                </a:solidFill>
                <a:latin typeface="Arial" panose="020B0604020202020204" pitchFamily="34" charset="0"/>
              </a:rPr>
              <a:t>Glen Arnold, </a:t>
            </a:r>
            <a:r>
              <a:rPr lang="en-US" altLang="en-US" sz="800" i="1" smtClean="0">
                <a:solidFill>
                  <a:schemeClr val="tx1"/>
                </a:solidFill>
                <a:latin typeface="Arial" panose="020B0604020202020204" pitchFamily="34" charset="0"/>
              </a:rPr>
              <a:t>Corporate Financial Management</a:t>
            </a:r>
            <a:r>
              <a:rPr lang="en-US" altLang="en-US" sz="800" smtClean="0">
                <a:solidFill>
                  <a:schemeClr val="tx1"/>
                </a:solidFill>
                <a:latin typeface="Arial" panose="020B0604020202020204" pitchFamily="34" charset="0"/>
              </a:rPr>
              <a:t>, 5</a:t>
            </a:r>
            <a:r>
              <a:rPr lang="en-US" altLang="en-US" sz="800" baseline="30000" smtClean="0">
                <a:solidFill>
                  <a:schemeClr val="tx1"/>
                </a:solidFill>
                <a:latin typeface="Arial" panose="020B0604020202020204" pitchFamily="34" charset="0"/>
              </a:rPr>
              <a:t>th</a:t>
            </a:r>
            <a:r>
              <a:rPr lang="en-US" altLang="en-US" sz="800" smtClean="0">
                <a:solidFill>
                  <a:schemeClr val="tx1"/>
                </a:solidFill>
                <a:latin typeface="Arial" panose="020B0604020202020204" pitchFamily="34" charset="0"/>
              </a:rPr>
              <a:t>  Edition © Pearson Education Limited 2013</a:t>
            </a:r>
            <a:endParaRPr lang="en-GB" altLang="en-US" sz="800" smtClean="0">
              <a:solidFill>
                <a:schemeClr val="tx1"/>
              </a:solidFill>
              <a:latin typeface="Arial" panose="020B0604020202020204" pitchFamily="34" charset="0"/>
            </a:endParaRPr>
          </a:p>
        </p:txBody>
      </p:sp>
      <p:pic>
        <p:nvPicPr>
          <p:cNvPr id="7" name="Picture 12" descr="PEARSON"/>
          <p:cNvPicPr>
            <a:picLocks noChangeAspect="1" noChangeArrowheads="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7375525" y="6180138"/>
            <a:ext cx="1589088" cy="547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6259" name="Rectangle 3"/>
          <p:cNvSpPr>
            <a:spLocks noGrp="1" noChangeArrowheads="1"/>
          </p:cNvSpPr>
          <p:nvPr>
            <p:ph type="ctrTitle"/>
          </p:nvPr>
        </p:nvSpPr>
        <p:spPr>
          <a:xfrm>
            <a:off x="687388" y="981075"/>
            <a:ext cx="7772400" cy="1470025"/>
          </a:xfrm>
        </p:spPr>
        <p:txBody>
          <a:bodyPr/>
          <a:lstStyle>
            <a:lvl1pPr>
              <a:defRPr sz="3600"/>
            </a:lvl1pPr>
          </a:lstStyle>
          <a:p>
            <a:r>
              <a:rPr lang="en-GB"/>
              <a:t>Click to edit Master title style</a:t>
            </a:r>
          </a:p>
        </p:txBody>
      </p:sp>
    </p:spTree>
    <p:extLst>
      <p:ext uri="{BB962C8B-B14F-4D97-AF65-F5344CB8AC3E}">
        <p14:creationId xmlns:p14="http://schemas.microsoft.com/office/powerpoint/2010/main" val="132784055"/>
      </p:ext>
    </p:extLst>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654494114"/>
      </p:ext>
    </p:extLst>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2424142332"/>
      </p:ext>
    </p:extLst>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179388" y="549275"/>
            <a:ext cx="4316412" cy="55768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549275"/>
            <a:ext cx="4316413" cy="55768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709758892"/>
      </p:ext>
    </p:extLst>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602170464"/>
      </p:ext>
    </p:extLst>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636994584"/>
      </p:ext>
    </p:extLst>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cxnSp>
        <p:nvCxnSpPr>
          <p:cNvPr id="6" name="Straight Connector 5"/>
          <p:cNvCxnSpPr/>
          <p:nvPr userDrawn="1"/>
        </p:nvCxnSpPr>
        <p:spPr>
          <a:xfrm>
            <a:off x="0" y="1125538"/>
            <a:ext cx="8794750" cy="0"/>
          </a:xfrm>
          <a:prstGeom prst="line">
            <a:avLst/>
          </a:prstGeom>
          <a:ln w="25400">
            <a:solidFill>
              <a:srgbClr val="C90016"/>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457200" y="274638"/>
            <a:ext cx="8229600" cy="994122"/>
          </a:xfrm>
        </p:spPr>
        <p:txBody>
          <a:bodyPr>
            <a:normAutofit/>
          </a:bodyPr>
          <a:lstStyle>
            <a:lvl1pPr algn="l">
              <a:defRPr sz="4000">
                <a:solidFill>
                  <a:srgbClr val="0F1272"/>
                </a:solidFill>
                <a:latin typeface="Arial" pitchFamily="34" charset="0"/>
                <a:cs typeface="Arial" pitchFamily="34" charset="0"/>
              </a:defRPr>
            </a:lvl1pPr>
          </a:lstStyle>
          <a:p>
            <a:r>
              <a:rPr lang="en-US" dirty="0" smtClean="0"/>
              <a:t>Click to edit Master title style</a:t>
            </a:r>
            <a:endParaRPr lang="en-GB" dirty="0"/>
          </a:p>
        </p:txBody>
      </p:sp>
      <p:sp>
        <p:nvSpPr>
          <p:cNvPr id="3" name="Content Placeholder 2"/>
          <p:cNvSpPr>
            <a:spLocks noGrp="1"/>
          </p:cNvSpPr>
          <p:nvPr>
            <p:ph idx="1"/>
          </p:nvPr>
        </p:nvSpPr>
        <p:spPr>
          <a:xfrm>
            <a:off x="457200" y="1600200"/>
            <a:ext cx="8229600" cy="4525963"/>
          </a:xfrm>
        </p:spPr>
        <p:txBody>
          <a:bodyPr/>
          <a:lstStyle>
            <a:lvl1pPr>
              <a:defRPr sz="2400">
                <a:solidFill>
                  <a:srgbClr val="0F1272"/>
                </a:solidFill>
                <a:latin typeface="Arial" pitchFamily="34" charset="0"/>
                <a:cs typeface="Arial" pitchFamily="34" charset="0"/>
              </a:defRPr>
            </a:lvl1pPr>
            <a:lvl2pPr>
              <a:defRPr sz="2000">
                <a:solidFill>
                  <a:srgbClr val="0F1272"/>
                </a:solidFill>
                <a:latin typeface="Arial" pitchFamily="34" charset="0"/>
                <a:cs typeface="Arial" pitchFamily="34" charset="0"/>
              </a:defRPr>
            </a:lvl2pPr>
            <a:lvl3pPr>
              <a:defRPr sz="1800">
                <a:solidFill>
                  <a:srgbClr val="0F1272"/>
                </a:solidFill>
                <a:latin typeface="Arial" pitchFamily="34" charset="0"/>
                <a:cs typeface="Arial" pitchFamily="34" charset="0"/>
              </a:defRPr>
            </a:lvl3pPr>
            <a:lvl4pPr>
              <a:defRPr sz="1600">
                <a:solidFill>
                  <a:srgbClr val="0F1272"/>
                </a:solidFill>
                <a:latin typeface="Arial" pitchFamily="34" charset="0"/>
                <a:cs typeface="Arial" pitchFamily="34" charset="0"/>
              </a:defRPr>
            </a:lvl4pPr>
            <a:lvl5pPr>
              <a:defRPr sz="1600">
                <a:solidFill>
                  <a:srgbClr val="0F1272"/>
                </a:solidFill>
                <a:latin typeface="Arial" pitchFamily="34" charset="0"/>
                <a:cs typeface="Arial"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3784549716"/>
      </p:ext>
    </p:extLst>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486849620"/>
      </p:ext>
    </p:extLst>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1801158075"/>
      </p:ext>
    </p:extLst>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443243232"/>
      </p:ext>
    </p:extLst>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9100" y="115888"/>
            <a:ext cx="2195513" cy="601027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79388" y="115888"/>
            <a:ext cx="6437312" cy="60102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229115540"/>
      </p:ext>
    </p:extLst>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7655E3A0-7C1D-4110-BD03-67B6B7339EEE}" type="datetimeFigureOut">
              <a:rPr lang="en-GB"/>
              <a:pPr>
                <a:defRPr/>
              </a:pPr>
              <a:t>04/12/2017</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a:defRPr/>
            </a:lvl1pPr>
          </a:lstStyle>
          <a:p>
            <a:pPr>
              <a:defRPr/>
            </a:pPr>
            <a:fld id="{E8D115D1-2633-48AF-A607-5B0D13D0428F}" type="slidenum">
              <a:rPr lang="en-GB"/>
              <a:pPr>
                <a:defRPr/>
              </a:pPr>
              <a:t>‹#›</a:t>
            </a:fld>
            <a:endParaRPr lang="en-GB"/>
          </a:p>
        </p:txBody>
      </p:sp>
    </p:spTree>
    <p:extLst>
      <p:ext uri="{BB962C8B-B14F-4D97-AF65-F5344CB8AC3E}">
        <p14:creationId xmlns:p14="http://schemas.microsoft.com/office/powerpoint/2010/main" val="2291453581"/>
      </p:ext>
    </p:extLst>
  </p:cSld>
  <p:clrMapOvr>
    <a:masterClrMapping/>
  </p:clrMapOvr>
  <p:transition spd="med" advClick="0">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Blank">
    <p:spTree>
      <p:nvGrpSpPr>
        <p:cNvPr id="1" name=""/>
        <p:cNvGrpSpPr/>
        <p:nvPr/>
      </p:nvGrpSpPr>
      <p:grpSpPr>
        <a:xfrm>
          <a:off x="0" y="0"/>
          <a:ext cx="0" cy="0"/>
          <a:chOff x="0" y="0"/>
          <a:chExt cx="0" cy="0"/>
        </a:xfrm>
      </p:grpSpPr>
      <p:cxnSp>
        <p:nvCxnSpPr>
          <p:cNvPr id="3" name="Straight Connector 2"/>
          <p:cNvCxnSpPr/>
          <p:nvPr userDrawn="1"/>
        </p:nvCxnSpPr>
        <p:spPr>
          <a:xfrm>
            <a:off x="0" y="1125538"/>
            <a:ext cx="8794750" cy="0"/>
          </a:xfrm>
          <a:prstGeom prst="line">
            <a:avLst/>
          </a:prstGeom>
          <a:ln w="25400">
            <a:solidFill>
              <a:srgbClr val="C90016"/>
            </a:solidFill>
          </a:ln>
        </p:spPr>
        <p:style>
          <a:lnRef idx="1">
            <a:schemeClr val="accent1"/>
          </a:lnRef>
          <a:fillRef idx="0">
            <a:schemeClr val="accent1"/>
          </a:fillRef>
          <a:effectRef idx="0">
            <a:schemeClr val="accent1"/>
          </a:effectRef>
          <a:fontRef idx="minor">
            <a:schemeClr val="tx1"/>
          </a:fontRef>
        </p:style>
      </p:cxnSp>
      <p:sp>
        <p:nvSpPr>
          <p:cNvPr id="4" name="Title 1"/>
          <p:cNvSpPr>
            <a:spLocks noGrp="1"/>
          </p:cNvSpPr>
          <p:nvPr>
            <p:ph type="title"/>
          </p:nvPr>
        </p:nvSpPr>
        <p:spPr>
          <a:xfrm>
            <a:off x="457200" y="274638"/>
            <a:ext cx="8229600" cy="994122"/>
          </a:xfrm>
        </p:spPr>
        <p:txBody>
          <a:bodyPr>
            <a:normAutofit/>
          </a:bodyPr>
          <a:lstStyle>
            <a:lvl1pPr algn="l">
              <a:defRPr sz="4000">
                <a:solidFill>
                  <a:schemeClr val="accent2">
                    <a:lumMod val="75000"/>
                  </a:schemeClr>
                </a:solidFill>
                <a:latin typeface="Arial" pitchFamily="34" charset="0"/>
                <a:cs typeface="Arial" pitchFamily="34" charset="0"/>
              </a:defRPr>
            </a:lvl1pPr>
          </a:lstStyle>
          <a:p>
            <a:r>
              <a:rPr lang="en-US" dirty="0" smtClean="0"/>
              <a:t>Click to edit Master title style</a:t>
            </a:r>
            <a:endParaRPr lang="en-GB" dirty="0"/>
          </a:p>
        </p:txBody>
      </p:sp>
      <p:sp>
        <p:nvSpPr>
          <p:cNvPr id="5" name="Content Placeholder 2"/>
          <p:cNvSpPr>
            <a:spLocks noGrp="1"/>
          </p:cNvSpPr>
          <p:nvPr>
            <p:ph idx="1"/>
          </p:nvPr>
        </p:nvSpPr>
        <p:spPr>
          <a:xfrm>
            <a:off x="457200" y="1600200"/>
            <a:ext cx="8229600" cy="4525963"/>
          </a:xfrm>
        </p:spPr>
        <p:txBody>
          <a:bodyPr/>
          <a:lstStyle>
            <a:lvl1pPr>
              <a:defRPr sz="2400">
                <a:solidFill>
                  <a:schemeClr val="accent2">
                    <a:lumMod val="75000"/>
                  </a:schemeClr>
                </a:solidFill>
                <a:latin typeface="Arial" pitchFamily="34" charset="0"/>
                <a:cs typeface="Arial" pitchFamily="34" charset="0"/>
              </a:defRPr>
            </a:lvl1pPr>
            <a:lvl2pPr>
              <a:defRPr sz="2000">
                <a:solidFill>
                  <a:schemeClr val="accent2">
                    <a:lumMod val="75000"/>
                  </a:schemeClr>
                </a:solidFill>
                <a:latin typeface="Arial" pitchFamily="34" charset="0"/>
                <a:cs typeface="Arial" pitchFamily="34" charset="0"/>
              </a:defRPr>
            </a:lvl2pPr>
            <a:lvl3pPr>
              <a:defRPr sz="1800">
                <a:solidFill>
                  <a:schemeClr val="accent2">
                    <a:lumMod val="75000"/>
                  </a:schemeClr>
                </a:solidFill>
                <a:latin typeface="Arial" pitchFamily="34" charset="0"/>
                <a:cs typeface="Arial" pitchFamily="34" charset="0"/>
              </a:defRPr>
            </a:lvl3pPr>
            <a:lvl4pPr>
              <a:defRPr sz="1600">
                <a:solidFill>
                  <a:schemeClr val="accent2">
                    <a:lumMod val="75000"/>
                  </a:schemeClr>
                </a:solidFill>
                <a:latin typeface="Arial" pitchFamily="34" charset="0"/>
                <a:cs typeface="Arial" pitchFamily="34" charset="0"/>
              </a:defRPr>
            </a:lvl4pPr>
            <a:lvl5pPr>
              <a:defRPr sz="1600">
                <a:solidFill>
                  <a:schemeClr val="accent2">
                    <a:lumMod val="75000"/>
                  </a:schemeClr>
                </a:solidFill>
                <a:latin typeface="Arial" pitchFamily="34" charset="0"/>
                <a:cs typeface="Arial"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41604366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cSld name="2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8AA1BDF4-FE1F-4EB3-BB5F-93860C978C44}" type="datetime1">
              <a:rPr lang="en-US" smtClean="0"/>
              <a:t>12/4/2017</a:t>
            </a:fld>
            <a:endParaRPr lang="en-GB"/>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r>
              <a:rPr lang="en-GB" smtClean="0"/>
              <a:t>TB2 L9</a:t>
            </a:r>
            <a:endParaRPr lang="en-GB"/>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89318468-5DE8-42D9-879D-59044F7171C9}" type="slidenum">
              <a:rPr lang="en-GB" smtClean="0"/>
              <a:pPr/>
              <a:t>‹#›</a:t>
            </a:fld>
            <a:endParaRPr lang="en-GB"/>
          </a:p>
        </p:txBody>
      </p:sp>
    </p:spTree>
    <p:extLst>
      <p:ext uri="{BB962C8B-B14F-4D97-AF65-F5344CB8AC3E}">
        <p14:creationId xmlns:p14="http://schemas.microsoft.com/office/powerpoint/2010/main" val="15623072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3"/>
          <p:cNvSpPr>
            <a:spLocks noGrp="1" noChangeArrowheads="1"/>
          </p:cNvSpPr>
          <p:nvPr>
            <p:ph type="title"/>
          </p:nvPr>
        </p:nvSpPr>
        <p:spPr bwMode="auto">
          <a:xfrm>
            <a:off x="179388" y="115888"/>
            <a:ext cx="8785225" cy="360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p>
        </p:txBody>
      </p:sp>
      <p:sp>
        <p:nvSpPr>
          <p:cNvPr id="1027" name="Rectangle 4"/>
          <p:cNvSpPr>
            <a:spLocks noGrp="1" noChangeArrowheads="1"/>
          </p:cNvSpPr>
          <p:nvPr>
            <p:ph type="body" idx="1"/>
          </p:nvPr>
        </p:nvSpPr>
        <p:spPr bwMode="auto">
          <a:xfrm>
            <a:off x="179388" y="549275"/>
            <a:ext cx="8785225" cy="5576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95242" name="Text Box 10"/>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lvl1pPr eaLnBrk="0" hangingPunct="0">
              <a:defRPr sz="2200">
                <a:solidFill>
                  <a:srgbClr val="000000"/>
                </a:solidFill>
                <a:latin typeface="Arial Unicode MS" panose="020B0604020202020204" pitchFamily="34" charset="-128"/>
                <a:cs typeface="Arial" panose="020B0604020202020204" pitchFamily="34" charset="0"/>
              </a:defRPr>
            </a:lvl1pPr>
            <a:lvl2pPr marL="742950" indent="-285750" eaLnBrk="0" hangingPunct="0">
              <a:defRPr sz="2200">
                <a:solidFill>
                  <a:srgbClr val="000000"/>
                </a:solidFill>
                <a:latin typeface="Arial Unicode MS" panose="020B0604020202020204" pitchFamily="34" charset="-128"/>
                <a:cs typeface="Arial" panose="020B0604020202020204" pitchFamily="34" charset="0"/>
              </a:defRPr>
            </a:lvl2pPr>
            <a:lvl3pPr marL="1143000" indent="-228600" eaLnBrk="0" hangingPunct="0">
              <a:defRPr sz="2200">
                <a:solidFill>
                  <a:srgbClr val="000000"/>
                </a:solidFill>
                <a:latin typeface="Arial Unicode MS" panose="020B0604020202020204" pitchFamily="34" charset="-128"/>
                <a:cs typeface="Arial" panose="020B0604020202020204" pitchFamily="34" charset="0"/>
              </a:defRPr>
            </a:lvl3pPr>
            <a:lvl4pPr marL="1600200" indent="-228600" eaLnBrk="0" hangingPunct="0">
              <a:defRPr sz="2200">
                <a:solidFill>
                  <a:srgbClr val="000000"/>
                </a:solidFill>
                <a:latin typeface="Arial Unicode MS" panose="020B0604020202020204" pitchFamily="34" charset="-128"/>
                <a:cs typeface="Arial" panose="020B0604020202020204" pitchFamily="34" charset="0"/>
              </a:defRPr>
            </a:lvl4pPr>
            <a:lvl5pPr marL="2057400" indent="-228600" eaLnBrk="0" hangingPunct="0">
              <a:defRPr sz="2200">
                <a:solidFill>
                  <a:srgbClr val="000000"/>
                </a:solidFill>
                <a:latin typeface="Arial Unicode MS" panose="020B0604020202020204" pitchFamily="34" charset="-128"/>
                <a:cs typeface="Arial" panose="020B0604020202020204" pitchFamily="34" charset="0"/>
              </a:defRPr>
            </a:lvl5pPr>
            <a:lvl6pPr marL="2514600" indent="-228600" eaLnBrk="0" fontAlgn="base" hangingPunct="0">
              <a:spcBef>
                <a:spcPct val="0"/>
              </a:spcBef>
              <a:spcAft>
                <a:spcPct val="0"/>
              </a:spcAft>
              <a:defRPr sz="2200">
                <a:solidFill>
                  <a:srgbClr val="000000"/>
                </a:solidFill>
                <a:latin typeface="Arial Unicode MS" panose="020B0604020202020204" pitchFamily="34" charset="-128"/>
                <a:cs typeface="Arial" panose="020B0604020202020204" pitchFamily="34" charset="0"/>
              </a:defRPr>
            </a:lvl6pPr>
            <a:lvl7pPr marL="2971800" indent="-228600" eaLnBrk="0" fontAlgn="base" hangingPunct="0">
              <a:spcBef>
                <a:spcPct val="0"/>
              </a:spcBef>
              <a:spcAft>
                <a:spcPct val="0"/>
              </a:spcAft>
              <a:defRPr sz="2200">
                <a:solidFill>
                  <a:srgbClr val="000000"/>
                </a:solidFill>
                <a:latin typeface="Arial Unicode MS" panose="020B0604020202020204" pitchFamily="34" charset="-128"/>
                <a:cs typeface="Arial" panose="020B0604020202020204" pitchFamily="34" charset="0"/>
              </a:defRPr>
            </a:lvl7pPr>
            <a:lvl8pPr marL="3429000" indent="-228600" eaLnBrk="0" fontAlgn="base" hangingPunct="0">
              <a:spcBef>
                <a:spcPct val="0"/>
              </a:spcBef>
              <a:spcAft>
                <a:spcPct val="0"/>
              </a:spcAft>
              <a:defRPr sz="2200">
                <a:solidFill>
                  <a:srgbClr val="000000"/>
                </a:solidFill>
                <a:latin typeface="Arial Unicode MS" panose="020B0604020202020204" pitchFamily="34" charset="-128"/>
                <a:cs typeface="Arial" panose="020B0604020202020204" pitchFamily="34" charset="0"/>
              </a:defRPr>
            </a:lvl8pPr>
            <a:lvl9pPr marL="3886200" indent="-228600" eaLnBrk="0" fontAlgn="base" hangingPunct="0">
              <a:spcBef>
                <a:spcPct val="0"/>
              </a:spcBef>
              <a:spcAft>
                <a:spcPct val="0"/>
              </a:spcAft>
              <a:defRPr sz="2200">
                <a:solidFill>
                  <a:srgbClr val="000000"/>
                </a:solidFill>
                <a:latin typeface="Arial Unicode MS" panose="020B0604020202020204" pitchFamily="34" charset="-128"/>
                <a:cs typeface="Arial" panose="020B0604020202020204" pitchFamily="34" charset="0"/>
              </a:defRPr>
            </a:lvl9pPr>
          </a:lstStyle>
          <a:p>
            <a:pPr algn="ctr">
              <a:defRPr/>
            </a:pPr>
            <a:r>
              <a:rPr lang="en-GB" altLang="en-US" sz="800" smtClean="0">
                <a:solidFill>
                  <a:schemeClr val="tx1"/>
                </a:solidFill>
                <a:latin typeface="Arial" panose="020B0604020202020204" pitchFamily="34" charset="0"/>
              </a:rPr>
              <a:t>Slide 31.</a:t>
            </a:r>
            <a:fld id="{91CA393E-05D8-41FC-A659-8802B6E67E94}" type="slidenum">
              <a:rPr lang="en-GB" altLang="en-US" sz="800" smtClean="0">
                <a:solidFill>
                  <a:schemeClr val="tx1"/>
                </a:solidFill>
                <a:latin typeface="Arial" panose="020B0604020202020204" pitchFamily="34" charset="0"/>
              </a:rPr>
              <a:pPr algn="ctr">
                <a:defRPr/>
              </a:pPr>
              <a:t>‹#›</a:t>
            </a:fld>
            <a:endParaRPr lang="en-GB" altLang="en-US" sz="800" smtClean="0">
              <a:solidFill>
                <a:schemeClr val="tx1"/>
              </a:solidFill>
              <a:latin typeface="Times" panose="02020603050405020304" pitchFamily="18" charset="0"/>
            </a:endParaRPr>
          </a:p>
        </p:txBody>
      </p:sp>
      <p:sp>
        <p:nvSpPr>
          <p:cNvPr id="95243" name="Text Box 11"/>
          <p:cNvSpPr txBox="1">
            <a:spLocks noChangeArrowheads="1"/>
          </p:cNvSpPr>
          <p:nvPr userDrawn="1"/>
        </p:nvSpPr>
        <p:spPr bwMode="auto">
          <a:xfrm>
            <a:off x="1306513" y="6556375"/>
            <a:ext cx="6505575" cy="390525"/>
          </a:xfrm>
          <a:prstGeom prst="rect">
            <a:avLst/>
          </a:prstGeom>
          <a:noFill/>
          <a:ln w="9525">
            <a:noFill/>
            <a:miter lim="800000"/>
            <a:headEnd/>
            <a:tailEnd/>
          </a:ln>
          <a:effectLst/>
        </p:spPr>
        <p:txBody>
          <a:bodyPr/>
          <a:lstStyle>
            <a:lvl1pPr eaLnBrk="0" hangingPunct="0">
              <a:defRPr sz="2200">
                <a:solidFill>
                  <a:srgbClr val="000000"/>
                </a:solidFill>
                <a:latin typeface="Arial Unicode MS" panose="020B0604020202020204" pitchFamily="34" charset="-128"/>
                <a:cs typeface="Arial" panose="020B0604020202020204" pitchFamily="34" charset="0"/>
              </a:defRPr>
            </a:lvl1pPr>
            <a:lvl2pPr marL="742950" indent="-285750" eaLnBrk="0" hangingPunct="0">
              <a:defRPr sz="2200">
                <a:solidFill>
                  <a:srgbClr val="000000"/>
                </a:solidFill>
                <a:latin typeface="Arial Unicode MS" panose="020B0604020202020204" pitchFamily="34" charset="-128"/>
                <a:cs typeface="Arial" panose="020B0604020202020204" pitchFamily="34" charset="0"/>
              </a:defRPr>
            </a:lvl2pPr>
            <a:lvl3pPr marL="1143000" indent="-228600" eaLnBrk="0" hangingPunct="0">
              <a:defRPr sz="2200">
                <a:solidFill>
                  <a:srgbClr val="000000"/>
                </a:solidFill>
                <a:latin typeface="Arial Unicode MS" panose="020B0604020202020204" pitchFamily="34" charset="-128"/>
                <a:cs typeface="Arial" panose="020B0604020202020204" pitchFamily="34" charset="0"/>
              </a:defRPr>
            </a:lvl3pPr>
            <a:lvl4pPr marL="1600200" indent="-228600" eaLnBrk="0" hangingPunct="0">
              <a:defRPr sz="2200">
                <a:solidFill>
                  <a:srgbClr val="000000"/>
                </a:solidFill>
                <a:latin typeface="Arial Unicode MS" panose="020B0604020202020204" pitchFamily="34" charset="-128"/>
                <a:cs typeface="Arial" panose="020B0604020202020204" pitchFamily="34" charset="0"/>
              </a:defRPr>
            </a:lvl4pPr>
            <a:lvl5pPr marL="2057400" indent="-228600" eaLnBrk="0" hangingPunct="0">
              <a:defRPr sz="2200">
                <a:solidFill>
                  <a:srgbClr val="000000"/>
                </a:solidFill>
                <a:latin typeface="Arial Unicode MS" panose="020B0604020202020204" pitchFamily="34" charset="-128"/>
                <a:cs typeface="Arial" panose="020B0604020202020204" pitchFamily="34" charset="0"/>
              </a:defRPr>
            </a:lvl5pPr>
            <a:lvl6pPr marL="2514600" indent="-228600" eaLnBrk="0" fontAlgn="base" hangingPunct="0">
              <a:spcBef>
                <a:spcPct val="0"/>
              </a:spcBef>
              <a:spcAft>
                <a:spcPct val="0"/>
              </a:spcAft>
              <a:defRPr sz="2200">
                <a:solidFill>
                  <a:srgbClr val="000000"/>
                </a:solidFill>
                <a:latin typeface="Arial Unicode MS" panose="020B0604020202020204" pitchFamily="34" charset="-128"/>
                <a:cs typeface="Arial" panose="020B0604020202020204" pitchFamily="34" charset="0"/>
              </a:defRPr>
            </a:lvl6pPr>
            <a:lvl7pPr marL="2971800" indent="-228600" eaLnBrk="0" fontAlgn="base" hangingPunct="0">
              <a:spcBef>
                <a:spcPct val="0"/>
              </a:spcBef>
              <a:spcAft>
                <a:spcPct val="0"/>
              </a:spcAft>
              <a:defRPr sz="2200">
                <a:solidFill>
                  <a:srgbClr val="000000"/>
                </a:solidFill>
                <a:latin typeface="Arial Unicode MS" panose="020B0604020202020204" pitchFamily="34" charset="-128"/>
                <a:cs typeface="Arial" panose="020B0604020202020204" pitchFamily="34" charset="0"/>
              </a:defRPr>
            </a:lvl7pPr>
            <a:lvl8pPr marL="3429000" indent="-228600" eaLnBrk="0" fontAlgn="base" hangingPunct="0">
              <a:spcBef>
                <a:spcPct val="0"/>
              </a:spcBef>
              <a:spcAft>
                <a:spcPct val="0"/>
              </a:spcAft>
              <a:defRPr sz="2200">
                <a:solidFill>
                  <a:srgbClr val="000000"/>
                </a:solidFill>
                <a:latin typeface="Arial Unicode MS" panose="020B0604020202020204" pitchFamily="34" charset="-128"/>
                <a:cs typeface="Arial" panose="020B0604020202020204" pitchFamily="34" charset="0"/>
              </a:defRPr>
            </a:lvl8pPr>
            <a:lvl9pPr marL="3886200" indent="-228600" eaLnBrk="0" fontAlgn="base" hangingPunct="0">
              <a:spcBef>
                <a:spcPct val="0"/>
              </a:spcBef>
              <a:spcAft>
                <a:spcPct val="0"/>
              </a:spcAft>
              <a:defRPr sz="2200">
                <a:solidFill>
                  <a:srgbClr val="000000"/>
                </a:solidFill>
                <a:latin typeface="Arial Unicode MS" panose="020B0604020202020204" pitchFamily="34" charset="-128"/>
                <a:cs typeface="Arial" panose="020B0604020202020204" pitchFamily="34" charset="0"/>
              </a:defRPr>
            </a:lvl9pPr>
          </a:lstStyle>
          <a:p>
            <a:pPr algn="ctr">
              <a:defRPr/>
            </a:pPr>
            <a:r>
              <a:rPr lang="en-IN" altLang="en-US" sz="800" smtClean="0">
                <a:solidFill>
                  <a:schemeClr val="tx1"/>
                </a:solidFill>
                <a:latin typeface="Arial" panose="020B0604020202020204" pitchFamily="34" charset="0"/>
              </a:rPr>
              <a:t>Glen Arnold, </a:t>
            </a:r>
            <a:r>
              <a:rPr lang="en-US" altLang="en-US" sz="800" i="1" smtClean="0">
                <a:solidFill>
                  <a:schemeClr val="tx1"/>
                </a:solidFill>
                <a:latin typeface="Arial" panose="020B0604020202020204" pitchFamily="34" charset="0"/>
              </a:rPr>
              <a:t>Corporate Financial Management</a:t>
            </a:r>
            <a:r>
              <a:rPr lang="en-US" altLang="en-US" sz="800" smtClean="0">
                <a:solidFill>
                  <a:schemeClr val="tx1"/>
                </a:solidFill>
                <a:latin typeface="Arial" panose="020B0604020202020204" pitchFamily="34" charset="0"/>
              </a:rPr>
              <a:t>, 5</a:t>
            </a:r>
            <a:r>
              <a:rPr lang="en-US" altLang="en-US" sz="800" baseline="30000" smtClean="0">
                <a:solidFill>
                  <a:schemeClr val="tx1"/>
                </a:solidFill>
                <a:latin typeface="Arial" panose="020B0604020202020204" pitchFamily="34" charset="0"/>
              </a:rPr>
              <a:t>th</a:t>
            </a:r>
            <a:r>
              <a:rPr lang="en-US" altLang="en-US" sz="800" smtClean="0">
                <a:solidFill>
                  <a:schemeClr val="tx1"/>
                </a:solidFill>
                <a:latin typeface="Arial" panose="020B0604020202020204" pitchFamily="34" charset="0"/>
              </a:rPr>
              <a:t>  Edition © Pearson Education Limited 2013</a:t>
            </a:r>
            <a:endParaRPr lang="en-GB" altLang="en-US" sz="800" smtClean="0">
              <a:solidFill>
                <a:schemeClr val="tx1"/>
              </a:solidFill>
              <a:latin typeface="Arial" panose="020B0604020202020204" pitchFamily="34" charset="0"/>
            </a:endParaRPr>
          </a:p>
        </p:txBody>
      </p:sp>
    </p:spTree>
  </p:cSld>
  <p:clrMap bg1="lt1" tx1="dk1" bg2="lt2" tx2="dk2" accent1="accent1" accent2="accent2" accent3="accent3" accent4="accent4" accent5="accent5" accent6="accent6" hlink="hlink" folHlink="folHlink"/>
  <p:sldLayoutIdLst>
    <p:sldLayoutId id="2147483800" r:id="rId1"/>
    <p:sldLayoutId id="2147483791" r:id="rId2"/>
    <p:sldLayoutId id="2147483792" r:id="rId3"/>
    <p:sldLayoutId id="2147483793" r:id="rId4"/>
    <p:sldLayoutId id="2147483794" r:id="rId5"/>
    <p:sldLayoutId id="2147483795" r:id="rId6"/>
    <p:sldLayoutId id="2147483801" r:id="rId7"/>
    <p:sldLayoutId id="2147483796" r:id="rId8"/>
    <p:sldLayoutId id="2147483797" r:id="rId9"/>
    <p:sldLayoutId id="2147483798" r:id="rId10"/>
    <p:sldLayoutId id="2147483799" r:id="rId11"/>
    <p:sldLayoutId id="2147483802" r:id="rId12"/>
    <p:sldLayoutId id="2147483803" r:id="rId13"/>
    <p:sldLayoutId id="2147483804" r:id="rId14"/>
  </p:sldLayoutIdLst>
  <p:transition spd="med"/>
  <p:timing>
    <p:tnLst>
      <p:par>
        <p:cTn id="1" dur="indefinite" restart="never" nodeType="tmRoot"/>
      </p:par>
    </p:tnLst>
  </p:timing>
  <p:txStyles>
    <p:titleStyle>
      <a:lvl1pPr algn="ctr" rtl="0" eaLnBrk="0" fontAlgn="base" hangingPunct="0">
        <a:spcBef>
          <a:spcPct val="0"/>
        </a:spcBef>
        <a:spcAft>
          <a:spcPct val="0"/>
        </a:spcAft>
        <a:defRPr sz="2400">
          <a:solidFill>
            <a:schemeClr val="tx1"/>
          </a:solidFill>
          <a:latin typeface="+mj-lt"/>
          <a:ea typeface="+mj-ea"/>
          <a:cs typeface="+mj-cs"/>
        </a:defRPr>
      </a:lvl1pPr>
      <a:lvl2pPr algn="ctr" rtl="0" eaLnBrk="0" fontAlgn="base" hangingPunct="0">
        <a:spcBef>
          <a:spcPct val="0"/>
        </a:spcBef>
        <a:spcAft>
          <a:spcPct val="0"/>
        </a:spcAft>
        <a:defRPr sz="2400">
          <a:solidFill>
            <a:schemeClr val="tx1"/>
          </a:solidFill>
          <a:latin typeface="Arial" charset="0"/>
          <a:cs typeface="Arial" charset="0"/>
        </a:defRPr>
      </a:lvl2pPr>
      <a:lvl3pPr algn="ctr" rtl="0" eaLnBrk="0" fontAlgn="base" hangingPunct="0">
        <a:spcBef>
          <a:spcPct val="0"/>
        </a:spcBef>
        <a:spcAft>
          <a:spcPct val="0"/>
        </a:spcAft>
        <a:defRPr sz="2400">
          <a:solidFill>
            <a:schemeClr val="tx1"/>
          </a:solidFill>
          <a:latin typeface="Arial" charset="0"/>
          <a:cs typeface="Arial" charset="0"/>
        </a:defRPr>
      </a:lvl3pPr>
      <a:lvl4pPr algn="ctr" rtl="0" eaLnBrk="0" fontAlgn="base" hangingPunct="0">
        <a:spcBef>
          <a:spcPct val="0"/>
        </a:spcBef>
        <a:spcAft>
          <a:spcPct val="0"/>
        </a:spcAft>
        <a:defRPr sz="2400">
          <a:solidFill>
            <a:schemeClr val="tx1"/>
          </a:solidFill>
          <a:latin typeface="Arial" charset="0"/>
          <a:cs typeface="Arial" charset="0"/>
        </a:defRPr>
      </a:lvl4pPr>
      <a:lvl5pPr algn="ctr" rtl="0" eaLnBrk="0" fontAlgn="base" hangingPunct="0">
        <a:spcBef>
          <a:spcPct val="0"/>
        </a:spcBef>
        <a:spcAft>
          <a:spcPct val="0"/>
        </a:spcAft>
        <a:defRPr sz="2400">
          <a:solidFill>
            <a:schemeClr val="tx1"/>
          </a:solidFill>
          <a:latin typeface="Arial" charset="0"/>
          <a:cs typeface="Arial" charset="0"/>
        </a:defRPr>
      </a:lvl5pPr>
      <a:lvl6pPr marL="457200" algn="ctr" rtl="0" fontAlgn="base">
        <a:spcBef>
          <a:spcPct val="0"/>
        </a:spcBef>
        <a:spcAft>
          <a:spcPct val="0"/>
        </a:spcAft>
        <a:defRPr sz="2400">
          <a:solidFill>
            <a:schemeClr val="tx1"/>
          </a:solidFill>
          <a:latin typeface="Arial" charset="0"/>
          <a:cs typeface="Arial" charset="0"/>
        </a:defRPr>
      </a:lvl6pPr>
      <a:lvl7pPr marL="914400" algn="ctr" rtl="0" fontAlgn="base">
        <a:spcBef>
          <a:spcPct val="0"/>
        </a:spcBef>
        <a:spcAft>
          <a:spcPct val="0"/>
        </a:spcAft>
        <a:defRPr sz="2400">
          <a:solidFill>
            <a:schemeClr val="tx1"/>
          </a:solidFill>
          <a:latin typeface="Arial" charset="0"/>
          <a:cs typeface="Arial" charset="0"/>
        </a:defRPr>
      </a:lvl7pPr>
      <a:lvl8pPr marL="1371600" algn="ctr" rtl="0" fontAlgn="base">
        <a:spcBef>
          <a:spcPct val="0"/>
        </a:spcBef>
        <a:spcAft>
          <a:spcPct val="0"/>
        </a:spcAft>
        <a:defRPr sz="2400">
          <a:solidFill>
            <a:schemeClr val="tx1"/>
          </a:solidFill>
          <a:latin typeface="Arial" charset="0"/>
          <a:cs typeface="Arial" charset="0"/>
        </a:defRPr>
      </a:lvl8pPr>
      <a:lvl9pPr marL="1828800" algn="ctr" rtl="0" fontAlgn="base">
        <a:spcBef>
          <a:spcPct val="0"/>
        </a:spcBef>
        <a:spcAft>
          <a:spcPct val="0"/>
        </a:spcAft>
        <a:defRPr sz="2400">
          <a:solidFill>
            <a:schemeClr val="tx1"/>
          </a:solidFill>
          <a:latin typeface="Arial" charset="0"/>
          <a:cs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1.emf"/></Relationships>
</file>

<file path=ppt/slides/_rels/slide20.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13.wmf"/><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4724400"/>
            <a:ext cx="9144000" cy="2133600"/>
          </a:xfrm>
          <a:prstGeom prst="rect">
            <a:avLst/>
          </a:prstGeom>
          <a:solidFill>
            <a:srgbClr val="0F127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0F1272"/>
              </a:solidFill>
            </a:endParaRPr>
          </a:p>
        </p:txBody>
      </p:sp>
      <p:cxnSp>
        <p:nvCxnSpPr>
          <p:cNvPr id="6" name="Straight Connector 5"/>
          <p:cNvCxnSpPr/>
          <p:nvPr/>
        </p:nvCxnSpPr>
        <p:spPr>
          <a:xfrm>
            <a:off x="0" y="4724400"/>
            <a:ext cx="9144000" cy="0"/>
          </a:xfrm>
          <a:prstGeom prst="line">
            <a:avLst/>
          </a:prstGeom>
          <a:ln w="127000">
            <a:solidFill>
              <a:srgbClr val="C90016"/>
            </a:solidFill>
          </a:ln>
        </p:spPr>
        <p:style>
          <a:lnRef idx="1">
            <a:schemeClr val="accent1"/>
          </a:lnRef>
          <a:fillRef idx="0">
            <a:schemeClr val="accent1"/>
          </a:fillRef>
          <a:effectRef idx="0">
            <a:schemeClr val="accent1"/>
          </a:effectRef>
          <a:fontRef idx="minor">
            <a:schemeClr val="tx1"/>
          </a:fontRef>
        </p:style>
      </p:cxnSp>
      <p:sp>
        <p:nvSpPr>
          <p:cNvPr id="17" name="Title 1"/>
          <p:cNvSpPr>
            <a:spLocks noGrp="1"/>
          </p:cNvSpPr>
          <p:nvPr>
            <p:ph type="ctrTitle"/>
          </p:nvPr>
        </p:nvSpPr>
        <p:spPr>
          <a:xfrm>
            <a:off x="468313" y="3371586"/>
            <a:ext cx="8064500" cy="896938"/>
          </a:xfrm>
        </p:spPr>
        <p:txBody>
          <a:bodyPr>
            <a:normAutofit fontScale="90000"/>
          </a:bodyPr>
          <a:lstStyle/>
          <a:p>
            <a:pPr algn="l">
              <a:defRPr/>
            </a:pPr>
            <a:r>
              <a:rPr lang="en-GB" sz="4000" dirty="0" smtClean="0">
                <a:solidFill>
                  <a:srgbClr val="19245E"/>
                </a:solidFill>
              </a:rPr>
              <a:t>EPF</a:t>
            </a:r>
            <a:r>
              <a:rPr lang="en-GB" sz="4000" b="0" dirty="0" smtClean="0">
                <a:solidFill>
                  <a:srgbClr val="19245E"/>
                </a:solidFill>
              </a:rPr>
              <a:t>: Lecture 9</a:t>
            </a:r>
            <a:br>
              <a:rPr lang="en-GB" sz="4000" b="0" dirty="0" smtClean="0">
                <a:solidFill>
                  <a:srgbClr val="19245E"/>
                </a:solidFill>
              </a:rPr>
            </a:br>
            <a:r>
              <a:rPr lang="en-GB" sz="4000" b="0" dirty="0">
                <a:solidFill>
                  <a:srgbClr val="19245E"/>
                </a:solidFill>
              </a:rPr>
              <a:t>Short-term finance and the management of working capital</a:t>
            </a:r>
          </a:p>
        </p:txBody>
      </p:sp>
      <p:sp>
        <p:nvSpPr>
          <p:cNvPr id="18" name="Title 1"/>
          <p:cNvSpPr txBox="1">
            <a:spLocks/>
          </p:cNvSpPr>
          <p:nvPr/>
        </p:nvSpPr>
        <p:spPr bwMode="auto">
          <a:xfrm>
            <a:off x="468313" y="4806950"/>
            <a:ext cx="8064500" cy="124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eaLnBrk="1" hangingPunct="1">
              <a:spcBef>
                <a:spcPct val="0"/>
              </a:spcBef>
              <a:buFontTx/>
              <a:buNone/>
            </a:pPr>
            <a:r>
              <a:rPr lang="en-US" altLang="en-US" sz="2400" dirty="0">
                <a:solidFill>
                  <a:schemeClr val="bg1"/>
                </a:solidFill>
              </a:rPr>
              <a:t>Dr. Jia Miao, PhD CFA</a:t>
            </a:r>
          </a:p>
          <a:p>
            <a:pPr algn="l" eaLnBrk="1" hangingPunct="1">
              <a:spcBef>
                <a:spcPct val="0"/>
              </a:spcBef>
              <a:buFontTx/>
              <a:buNone/>
            </a:pPr>
            <a:r>
              <a:rPr lang="en-US" altLang="en-US" sz="2400" dirty="0">
                <a:solidFill>
                  <a:schemeClr val="bg1"/>
                </a:solidFill>
              </a:rPr>
              <a:t>jia.miao@uwtsd.ac.uk</a:t>
            </a:r>
          </a:p>
        </p:txBody>
      </p:sp>
    </p:spTree>
    <p:extLst>
      <p:ext uri="{BB962C8B-B14F-4D97-AF65-F5344CB8AC3E}">
        <p14:creationId xmlns:p14="http://schemas.microsoft.com/office/powerpoint/2010/main" val="324644792"/>
      </p:ext>
    </p:extLst>
  </p:cSld>
  <p:clrMapOvr>
    <a:masterClrMapping/>
  </p:clrMapOvr>
  <p:transition spd="med" advClick="0">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xit" presetSubtype="0" fill="hold" grpId="0" nodeType="afterEffect">
                                  <p:stCondLst>
                                    <p:cond delay="0"/>
                                  </p:stCondLst>
                                  <p:childTnLst>
                                    <p:animEffect transition="out" filter="fade">
                                      <p:cBhvr>
                                        <p:cTn id="6" dur="500"/>
                                        <p:tgtEl>
                                          <p:spTgt spid="17"/>
                                        </p:tgtEl>
                                      </p:cBhvr>
                                    </p:animEffect>
                                    <p:set>
                                      <p:cBhvr>
                                        <p:cTn id="7" dur="1" fill="hold">
                                          <p:stCondLst>
                                            <p:cond delay="499"/>
                                          </p:stCondLst>
                                        </p:cTn>
                                        <p:tgtEl>
                                          <p:spTgt spid="17"/>
                                        </p:tgtEl>
                                        <p:attrNameLst>
                                          <p:attrName>style.visibility</p:attrName>
                                        </p:attrNameLst>
                                      </p:cBhvr>
                                      <p:to>
                                        <p:strVal val="hidden"/>
                                      </p:to>
                                    </p:set>
                                  </p:childTnLst>
                                </p:cTn>
                              </p:par>
                            </p:childTnLst>
                          </p:cTn>
                        </p:par>
                        <p:par>
                          <p:cTn id="8" fill="hold" nodeType="afterGroup">
                            <p:stCondLst>
                              <p:cond delay="500"/>
                            </p:stCondLst>
                            <p:childTnLst>
                              <p:par>
                                <p:cTn id="9" presetID="10" presetClass="exit" presetSubtype="0" fill="hold" grpId="0" nodeType="afterEffect">
                                  <p:stCondLst>
                                    <p:cond delay="0"/>
                                  </p:stCondLst>
                                  <p:childTnLst>
                                    <p:animEffect transition="out" filter="fade">
                                      <p:cBhvr>
                                        <p:cTn id="10" dur="500"/>
                                        <p:tgtEl>
                                          <p:spTgt spid="18"/>
                                        </p:tgtEl>
                                      </p:cBhvr>
                                    </p:animEffect>
                                    <p:set>
                                      <p:cBhvr>
                                        <p:cTn id="11" dur="1" fill="hold">
                                          <p:stCondLst>
                                            <p:cond delay="499"/>
                                          </p:stCondLst>
                                        </p:cTn>
                                        <p:tgtEl>
                                          <p:spTgt spid="18"/>
                                        </p:tgtEl>
                                        <p:attrNameLst>
                                          <p:attrName>style.visibility</p:attrName>
                                        </p:attrNameLst>
                                      </p:cBhvr>
                                      <p:to>
                                        <p:strVal val="hidden"/>
                                      </p:to>
                                    </p:set>
                                  </p:childTnLst>
                                </p:cTn>
                              </p:par>
                            </p:childTnLst>
                          </p:cTn>
                        </p:par>
                        <p:par>
                          <p:cTn id="12" fill="hold" nodeType="afterGroup">
                            <p:stCondLst>
                              <p:cond delay="1000"/>
                            </p:stCondLst>
                            <p:childTnLst>
                              <p:par>
                                <p:cTn id="13" presetID="22" presetClass="exit" presetSubtype="8" fill="hold" nodeType="afterEffect">
                                  <p:stCondLst>
                                    <p:cond delay="0"/>
                                  </p:stCondLst>
                                  <p:childTnLst>
                                    <p:animEffect transition="out" filter="wipe(left)">
                                      <p:cBhvr>
                                        <p:cTn id="14" dur="1000"/>
                                        <p:tgtEl>
                                          <p:spTgt spid="6"/>
                                        </p:tgtEl>
                                      </p:cBhvr>
                                    </p:animEffect>
                                    <p:set>
                                      <p:cBhvr>
                                        <p:cTn id="15" dur="1" fill="hold">
                                          <p:stCondLst>
                                            <p:cond delay="999"/>
                                          </p:stCondLst>
                                        </p:cTn>
                                        <p:tgtEl>
                                          <p:spTgt spid="6"/>
                                        </p:tgtEl>
                                        <p:attrNameLst>
                                          <p:attrName>style.visibility</p:attrName>
                                        </p:attrNameLst>
                                      </p:cBhvr>
                                      <p:to>
                                        <p:strVal val="hidden"/>
                                      </p:to>
                                    </p:set>
                                  </p:childTnLst>
                                </p:cTn>
                              </p:par>
                            </p:childTnLst>
                          </p:cTn>
                        </p:par>
                        <p:par>
                          <p:cTn id="16" fill="hold" nodeType="afterGroup">
                            <p:stCondLst>
                              <p:cond delay="2000"/>
                            </p:stCondLst>
                            <p:childTnLst>
                              <p:par>
                                <p:cTn id="17" presetID="22" presetClass="exit" presetSubtype="2" fill="hold" grpId="0" nodeType="afterEffect">
                                  <p:stCondLst>
                                    <p:cond delay="0"/>
                                  </p:stCondLst>
                                  <p:childTnLst>
                                    <p:animEffect transition="out" filter="wipe(right)">
                                      <p:cBhvr>
                                        <p:cTn id="18" dur="1000"/>
                                        <p:tgtEl>
                                          <p:spTgt spid="4"/>
                                        </p:tgtEl>
                                      </p:cBhvr>
                                    </p:animEffect>
                                    <p:set>
                                      <p:cBhvr>
                                        <p:cTn id="19" dur="1" fill="hold">
                                          <p:stCondLst>
                                            <p:cond delay="9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7" grpId="0"/>
      <p:bldP spid="18" grpId="0"/>
    </p:bld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82588" y="366713"/>
            <a:ext cx="8353425" cy="698500"/>
          </a:xfrm>
          <a:noFill/>
        </p:spPr>
        <p:txBody>
          <a:bodyPr lIns="90488" tIns="44450" rIns="90488" bIns="44450"/>
          <a:lstStyle/>
          <a:p>
            <a:pPr eaLnBrk="1" hangingPunct="1"/>
            <a:r>
              <a:rPr lang="en-GB" altLang="zh-CN" sz="4000" smtClean="0"/>
              <a:t>Working capital management</a:t>
            </a:r>
          </a:p>
        </p:txBody>
      </p:sp>
      <p:sp>
        <p:nvSpPr>
          <p:cNvPr id="6147" name="Rectangle 3"/>
          <p:cNvSpPr>
            <a:spLocks noGrp="1" noChangeArrowheads="1"/>
          </p:cNvSpPr>
          <p:nvPr>
            <p:ph idx="1"/>
          </p:nvPr>
        </p:nvSpPr>
        <p:spPr>
          <a:xfrm>
            <a:off x="269875" y="1719263"/>
            <a:ext cx="8404225" cy="3657600"/>
          </a:xfrm>
        </p:spPr>
        <p:txBody>
          <a:bodyPr lIns="90488" tIns="44450" rIns="90488" bIns="44450"/>
          <a:lstStyle/>
          <a:p>
            <a:pPr marL="312738" indent="-312738" eaLnBrk="1" hangingPunct="1">
              <a:buFontTx/>
              <a:buChar char="•"/>
            </a:pPr>
            <a:r>
              <a:rPr lang="en-GB" altLang="zh-CN" sz="3000" smtClean="0"/>
              <a:t>Working capital concerned with short-term resources and short-term funding</a:t>
            </a:r>
          </a:p>
          <a:p>
            <a:pPr marL="312738" indent="-312738" eaLnBrk="1" hangingPunct="1">
              <a:buFontTx/>
              <a:buChar char="•"/>
            </a:pPr>
            <a:r>
              <a:rPr lang="en-GB" altLang="zh-CN" sz="3000" smtClean="0"/>
              <a:t>Net working capital =</a:t>
            </a:r>
          </a:p>
          <a:p>
            <a:pPr marL="312738" indent="-312738" algn="ctr" eaLnBrk="1" hangingPunct="1">
              <a:buFontTx/>
              <a:buNone/>
            </a:pPr>
            <a:r>
              <a:rPr lang="en-GB" altLang="zh-CN" sz="3000" smtClean="0"/>
              <a:t>Current Assets less Current Liabilities</a:t>
            </a:r>
          </a:p>
          <a:p>
            <a:pPr marL="312738" indent="-312738" algn="ctr" eaLnBrk="1" hangingPunct="1">
              <a:buFontTx/>
              <a:buNone/>
            </a:pPr>
            <a:r>
              <a:rPr lang="en-GB" altLang="zh-CN" sz="3000" smtClean="0"/>
              <a:t>(inventory plus receivables less trade payables)</a:t>
            </a:r>
          </a:p>
          <a:p>
            <a:pPr marL="312738" indent="-312738" eaLnBrk="1" hangingPunct="1">
              <a:buFontTx/>
              <a:buChar char="•"/>
            </a:pPr>
            <a:r>
              <a:rPr lang="en-GB" altLang="zh-CN" sz="3000" smtClean="0"/>
              <a:t>The need for liquidity must be balanced against the need for profitability.</a:t>
            </a:r>
          </a:p>
        </p:txBody>
      </p:sp>
    </p:spTree>
    <p:extLst>
      <p:ext uri="{BB962C8B-B14F-4D97-AF65-F5344CB8AC3E}">
        <p14:creationId xmlns:p14="http://schemas.microsoft.com/office/powerpoint/2010/main" val="279877699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wipe(left)">
                                      <p:cBhvr>
                                        <p:cTn id="7" dur="500"/>
                                        <p:tgtEl>
                                          <p:spTgt spid="614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147">
                                            <p:txEl>
                                              <p:pRg st="1" end="1"/>
                                            </p:txEl>
                                          </p:spTgt>
                                        </p:tgtEl>
                                        <p:attrNameLst>
                                          <p:attrName>style.visibility</p:attrName>
                                        </p:attrNameLst>
                                      </p:cBhvr>
                                      <p:to>
                                        <p:strVal val="visible"/>
                                      </p:to>
                                    </p:set>
                                    <p:animEffect transition="in" filter="wipe(left)">
                                      <p:cBhvr>
                                        <p:cTn id="12" dur="500"/>
                                        <p:tgtEl>
                                          <p:spTgt spid="614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147">
                                            <p:txEl>
                                              <p:pRg st="2" end="2"/>
                                            </p:txEl>
                                          </p:spTgt>
                                        </p:tgtEl>
                                        <p:attrNameLst>
                                          <p:attrName>style.visibility</p:attrName>
                                        </p:attrNameLst>
                                      </p:cBhvr>
                                      <p:to>
                                        <p:strVal val="visible"/>
                                      </p:to>
                                    </p:set>
                                    <p:animEffect transition="in" filter="wipe(left)">
                                      <p:cBhvr>
                                        <p:cTn id="17" dur="500"/>
                                        <p:tgtEl>
                                          <p:spTgt spid="614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6147">
                                            <p:txEl>
                                              <p:pRg st="3" end="3"/>
                                            </p:txEl>
                                          </p:spTgt>
                                        </p:tgtEl>
                                        <p:attrNameLst>
                                          <p:attrName>style.visibility</p:attrName>
                                        </p:attrNameLst>
                                      </p:cBhvr>
                                      <p:to>
                                        <p:strVal val="visible"/>
                                      </p:to>
                                    </p:set>
                                    <p:animEffect transition="in" filter="wipe(left)">
                                      <p:cBhvr>
                                        <p:cTn id="22" dur="500"/>
                                        <p:tgtEl>
                                          <p:spTgt spid="614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6147">
                                            <p:txEl>
                                              <p:pRg st="4" end="4"/>
                                            </p:txEl>
                                          </p:spTgt>
                                        </p:tgtEl>
                                        <p:attrNameLst>
                                          <p:attrName>style.visibility</p:attrName>
                                        </p:attrNameLst>
                                      </p:cBhvr>
                                      <p:to>
                                        <p:strVal val="visible"/>
                                      </p:to>
                                    </p:set>
                                    <p:animEffect transition="in" filter="wipe(left)">
                                      <p:cBhvr>
                                        <p:cTn id="27" dur="500"/>
                                        <p:tgtEl>
                                          <p:spTgt spid="614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795338" y="376238"/>
            <a:ext cx="7543800" cy="698500"/>
          </a:xfrm>
          <a:noFill/>
        </p:spPr>
        <p:txBody>
          <a:bodyPr lIns="90488" tIns="44450" rIns="90488" bIns="44450"/>
          <a:lstStyle/>
          <a:p>
            <a:pPr eaLnBrk="1" hangingPunct="1"/>
            <a:r>
              <a:rPr lang="en-GB" altLang="zh-CN" sz="4000" smtClean="0"/>
              <a:t>Working capital policies</a:t>
            </a:r>
          </a:p>
        </p:txBody>
      </p:sp>
      <p:sp>
        <p:nvSpPr>
          <p:cNvPr id="10243" name="Rectangle 3"/>
          <p:cNvSpPr>
            <a:spLocks noGrp="1" noChangeArrowheads="1"/>
          </p:cNvSpPr>
          <p:nvPr>
            <p:ph idx="1"/>
          </p:nvPr>
        </p:nvSpPr>
        <p:spPr>
          <a:xfrm>
            <a:off x="265113" y="1679575"/>
            <a:ext cx="8326437" cy="3109913"/>
          </a:xfrm>
        </p:spPr>
        <p:txBody>
          <a:bodyPr lIns="90488" tIns="44450" rIns="90488" bIns="44450"/>
          <a:lstStyle/>
          <a:p>
            <a:pPr marL="312738" indent="-312738" eaLnBrk="1" hangingPunct="1">
              <a:buFontTx/>
              <a:buChar char="•"/>
            </a:pPr>
            <a:r>
              <a:rPr lang="en-GB" altLang="zh-CN" smtClean="0"/>
              <a:t>Policies cover level of investment in working capital and its components, and financing of working capital.</a:t>
            </a:r>
          </a:p>
          <a:p>
            <a:pPr marL="312738" indent="-312738" eaLnBrk="1" hangingPunct="1">
              <a:buFontTx/>
              <a:buChar char="•"/>
            </a:pPr>
            <a:r>
              <a:rPr lang="en-GB" altLang="zh-CN" smtClean="0"/>
              <a:t>Policies should take account of nature of business, credit policy, seasonal factors and manufacturing period.</a:t>
            </a:r>
          </a:p>
        </p:txBody>
      </p:sp>
    </p:spTree>
    <p:extLst>
      <p:ext uri="{BB962C8B-B14F-4D97-AF65-F5344CB8AC3E}">
        <p14:creationId xmlns:p14="http://schemas.microsoft.com/office/powerpoint/2010/main" val="130774902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wipe(left)">
                                      <p:cBhvr>
                                        <p:cTn id="7" dur="500"/>
                                        <p:tgtEl>
                                          <p:spTgt spid="1024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243">
                                            <p:txEl>
                                              <p:pRg st="1" end="1"/>
                                            </p:txEl>
                                          </p:spTgt>
                                        </p:tgtEl>
                                        <p:attrNameLst>
                                          <p:attrName>style.visibility</p:attrName>
                                        </p:attrNameLst>
                                      </p:cBhvr>
                                      <p:to>
                                        <p:strVal val="visible"/>
                                      </p:to>
                                    </p:set>
                                    <p:animEffect transition="in" filter="wipe(left)">
                                      <p:cBhvr>
                                        <p:cTn id="12" dur="500"/>
                                        <p:tgtEl>
                                          <p:spTgt spid="1024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57200" y="363538"/>
            <a:ext cx="8229600" cy="701675"/>
          </a:xfrm>
          <a:noFill/>
        </p:spPr>
        <p:txBody>
          <a:bodyPr lIns="90488" tIns="44450" rIns="90488" bIns="44450"/>
          <a:lstStyle/>
          <a:p>
            <a:pPr eaLnBrk="1" hangingPunct="1"/>
            <a:r>
              <a:rPr lang="en-GB" altLang="zh-CN" sz="4000" smtClean="0"/>
              <a:t>Level of investment</a:t>
            </a:r>
          </a:p>
        </p:txBody>
      </p:sp>
      <p:sp>
        <p:nvSpPr>
          <p:cNvPr id="11267" name="Rectangle 3"/>
          <p:cNvSpPr>
            <a:spLocks noGrp="1" noChangeArrowheads="1"/>
          </p:cNvSpPr>
          <p:nvPr>
            <p:ph idx="1"/>
          </p:nvPr>
        </p:nvSpPr>
        <p:spPr>
          <a:xfrm>
            <a:off x="290513" y="1689100"/>
            <a:ext cx="8401050" cy="3694113"/>
          </a:xfrm>
        </p:spPr>
        <p:txBody>
          <a:bodyPr lIns="90488" tIns="44450" rIns="90488" bIns="44450"/>
          <a:lstStyle/>
          <a:p>
            <a:pPr marL="317500" indent="-317500" eaLnBrk="1" hangingPunct="1">
              <a:buFontTx/>
              <a:buChar char="•"/>
            </a:pPr>
            <a:r>
              <a:rPr lang="en-GB" altLang="zh-CN" smtClean="0"/>
              <a:t>Aggressive policy on level of working capital will have lower levels of investment than a conservative policy.</a:t>
            </a:r>
          </a:p>
          <a:p>
            <a:pPr marL="317500" indent="-317500" eaLnBrk="1" hangingPunct="1">
              <a:buFontTx/>
              <a:buChar char="•"/>
            </a:pPr>
            <a:r>
              <a:rPr lang="en-GB" altLang="zh-CN" smtClean="0"/>
              <a:t>Aggressive policy will have higher risk and higher profitability.</a:t>
            </a:r>
          </a:p>
          <a:p>
            <a:pPr marL="317500" indent="-317500" eaLnBrk="1" hangingPunct="1">
              <a:buFontTx/>
              <a:buChar char="•"/>
            </a:pPr>
            <a:r>
              <a:rPr lang="en-GB" altLang="zh-CN" smtClean="0"/>
              <a:t>Conservative policy will have lower risk and lower profitability.</a:t>
            </a:r>
          </a:p>
        </p:txBody>
      </p:sp>
    </p:spTree>
    <p:extLst>
      <p:ext uri="{BB962C8B-B14F-4D97-AF65-F5344CB8AC3E}">
        <p14:creationId xmlns:p14="http://schemas.microsoft.com/office/powerpoint/2010/main" val="414718227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wipe(left)">
                                      <p:cBhvr>
                                        <p:cTn id="7" dur="500"/>
                                        <p:tgtEl>
                                          <p:spTgt spid="1126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1267">
                                            <p:txEl>
                                              <p:pRg st="1" end="1"/>
                                            </p:txEl>
                                          </p:spTgt>
                                        </p:tgtEl>
                                        <p:attrNameLst>
                                          <p:attrName>style.visibility</p:attrName>
                                        </p:attrNameLst>
                                      </p:cBhvr>
                                      <p:to>
                                        <p:strVal val="visible"/>
                                      </p:to>
                                    </p:set>
                                    <p:animEffect transition="in" filter="wipe(left)">
                                      <p:cBhvr>
                                        <p:cTn id="12" dur="500"/>
                                        <p:tgtEl>
                                          <p:spTgt spid="1126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1267">
                                            <p:txEl>
                                              <p:pRg st="2" end="2"/>
                                            </p:txEl>
                                          </p:spTgt>
                                        </p:tgtEl>
                                        <p:attrNameLst>
                                          <p:attrName>style.visibility</p:attrName>
                                        </p:attrNameLst>
                                      </p:cBhvr>
                                      <p:to>
                                        <p:strVal val="visible"/>
                                      </p:to>
                                    </p:set>
                                    <p:animEffect transition="in" filter="wipe(left)">
                                      <p:cBhvr>
                                        <p:cTn id="17" dur="500"/>
                                        <p:tgtEl>
                                          <p:spTgt spid="1126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ChangeArrowheads="1"/>
          </p:cNvSpPr>
          <p:nvPr/>
        </p:nvSpPr>
        <p:spPr bwMode="auto">
          <a:xfrm>
            <a:off x="0" y="333375"/>
            <a:ext cx="9144000" cy="457200"/>
          </a:xfrm>
          <a:prstGeom prst="rect">
            <a:avLst/>
          </a:prstGeom>
          <a:noFill/>
          <a:ln w="9525">
            <a:noFill/>
            <a:miter lim="800000"/>
            <a:headEnd/>
            <a:tailEnd/>
          </a:ln>
        </p:spPr>
        <p:txBody>
          <a:bodyPr anchor="ctr"/>
          <a:lstStyle/>
          <a:p>
            <a:pPr algn="ctr"/>
            <a:r>
              <a:rPr lang="en-US" b="1"/>
              <a:t>The main forms of short-term and medium-term finance</a:t>
            </a:r>
          </a:p>
        </p:txBody>
      </p:sp>
      <p:pic>
        <p:nvPicPr>
          <p:cNvPr id="5123" name="Picture 7" descr="C12NF001"/>
          <p:cNvPicPr>
            <a:picLocks noChangeAspect="1" noChangeArrowheads="1"/>
          </p:cNvPicPr>
          <p:nvPr/>
        </p:nvPicPr>
        <p:blipFill>
          <a:blip r:embed="rId2" cstate="print"/>
          <a:srcRect/>
          <a:stretch>
            <a:fillRect/>
          </a:stretch>
        </p:blipFill>
        <p:spPr bwMode="auto">
          <a:xfrm>
            <a:off x="495300" y="1414463"/>
            <a:ext cx="8191500" cy="4281487"/>
          </a:xfrm>
          <a:prstGeom prst="rect">
            <a:avLst/>
          </a:prstGeom>
          <a:noFill/>
          <a:ln w="9525">
            <a:noFill/>
            <a:miter lim="800000"/>
            <a:headEnd/>
            <a:tailEnd/>
          </a:ln>
        </p:spPr>
      </p:pic>
    </p:spTree>
    <p:extLst>
      <p:ext uri="{BB962C8B-B14F-4D97-AF65-F5344CB8AC3E}">
        <p14:creationId xmlns:p14="http://schemas.microsoft.com/office/powerpoint/2010/main" val="2549573266"/>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ChangeArrowheads="1"/>
          </p:cNvSpPr>
          <p:nvPr/>
        </p:nvSpPr>
        <p:spPr bwMode="auto">
          <a:xfrm>
            <a:off x="1079500" y="298450"/>
            <a:ext cx="6983413" cy="457200"/>
          </a:xfrm>
          <a:prstGeom prst="rect">
            <a:avLst/>
          </a:prstGeom>
          <a:noFill/>
          <a:ln w="9525">
            <a:noFill/>
            <a:miter lim="800000"/>
            <a:headEnd/>
            <a:tailEnd/>
          </a:ln>
        </p:spPr>
        <p:txBody>
          <a:bodyPr anchor="ctr"/>
          <a:lstStyle/>
          <a:p>
            <a:pPr algn="ctr"/>
            <a:r>
              <a:rPr lang="en-US" sz="3200" b="1"/>
              <a:t>Stages in a factoring deal</a:t>
            </a:r>
          </a:p>
        </p:txBody>
      </p:sp>
      <p:pic>
        <p:nvPicPr>
          <p:cNvPr id="16387" name="Picture 4" descr="C12NF014"/>
          <p:cNvPicPr>
            <a:picLocks noChangeAspect="1" noChangeArrowheads="1"/>
          </p:cNvPicPr>
          <p:nvPr/>
        </p:nvPicPr>
        <p:blipFill>
          <a:blip r:embed="rId2" cstate="print"/>
          <a:srcRect/>
          <a:stretch>
            <a:fillRect/>
          </a:stretch>
        </p:blipFill>
        <p:spPr bwMode="auto">
          <a:xfrm>
            <a:off x="539750" y="1214438"/>
            <a:ext cx="8058150" cy="4545012"/>
          </a:xfrm>
          <a:prstGeom prst="rect">
            <a:avLst/>
          </a:prstGeom>
          <a:noFill/>
          <a:ln w="9525">
            <a:noFill/>
            <a:miter lim="800000"/>
            <a:headEnd/>
            <a:tailEnd/>
          </a:ln>
        </p:spPr>
      </p:pic>
      <p:sp>
        <p:nvSpPr>
          <p:cNvPr id="16388" name="Text Box 6"/>
          <p:cNvSpPr txBox="1">
            <a:spLocks noChangeArrowheads="1"/>
          </p:cNvSpPr>
          <p:nvPr/>
        </p:nvSpPr>
        <p:spPr bwMode="auto">
          <a:xfrm>
            <a:off x="304800" y="5991225"/>
            <a:ext cx="8534400" cy="366713"/>
          </a:xfrm>
          <a:prstGeom prst="rect">
            <a:avLst/>
          </a:prstGeom>
          <a:noFill/>
          <a:ln w="9525">
            <a:noFill/>
            <a:miter lim="800000"/>
            <a:headEnd/>
            <a:tailEnd/>
          </a:ln>
        </p:spPr>
        <p:txBody>
          <a:bodyPr>
            <a:spAutoFit/>
          </a:bodyPr>
          <a:lstStyle/>
          <a:p>
            <a:pPr eaLnBrk="0" hangingPunct="0">
              <a:spcBef>
                <a:spcPct val="50000"/>
              </a:spcBef>
            </a:pPr>
            <a:r>
              <a:rPr lang="en-GB" sz="1800" b="1"/>
              <a:t>Exhibit 12.4</a:t>
            </a:r>
            <a:r>
              <a:rPr lang="en-GB" sz="1800"/>
              <a:t>  </a:t>
            </a:r>
            <a:r>
              <a:rPr lang="en-US" sz="1800"/>
              <a:t>Stages in a factoring deal</a:t>
            </a:r>
            <a:endParaRPr lang="en-GB" sz="1800"/>
          </a:p>
        </p:txBody>
      </p:sp>
    </p:spTree>
    <p:extLst>
      <p:ext uri="{BB962C8B-B14F-4D97-AF65-F5344CB8AC3E}">
        <p14:creationId xmlns:p14="http://schemas.microsoft.com/office/powerpoint/2010/main" val="3789041205"/>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ChangeArrowheads="1"/>
          </p:cNvSpPr>
          <p:nvPr/>
        </p:nvSpPr>
        <p:spPr bwMode="auto">
          <a:xfrm>
            <a:off x="1081088" y="298450"/>
            <a:ext cx="6983412" cy="457200"/>
          </a:xfrm>
          <a:prstGeom prst="rect">
            <a:avLst/>
          </a:prstGeom>
          <a:noFill/>
          <a:ln w="9525">
            <a:noFill/>
            <a:miter lim="800000"/>
            <a:headEnd/>
            <a:tailEnd/>
          </a:ln>
        </p:spPr>
        <p:txBody>
          <a:bodyPr anchor="ctr"/>
          <a:lstStyle/>
          <a:p>
            <a:pPr algn="ctr"/>
            <a:r>
              <a:rPr lang="en-US" sz="3200" b="1"/>
              <a:t>Bills of exchange</a:t>
            </a:r>
          </a:p>
        </p:txBody>
      </p:sp>
      <p:pic>
        <p:nvPicPr>
          <p:cNvPr id="23555" name="Picture 3" descr="C12NF024"/>
          <p:cNvPicPr>
            <a:picLocks noChangeAspect="1" noChangeArrowheads="1"/>
          </p:cNvPicPr>
          <p:nvPr/>
        </p:nvPicPr>
        <p:blipFill>
          <a:blip r:embed="rId2" cstate="print"/>
          <a:srcRect/>
          <a:stretch>
            <a:fillRect/>
          </a:stretch>
        </p:blipFill>
        <p:spPr bwMode="auto">
          <a:xfrm>
            <a:off x="485775" y="1395413"/>
            <a:ext cx="8172450" cy="4243387"/>
          </a:xfrm>
          <a:prstGeom prst="rect">
            <a:avLst/>
          </a:prstGeom>
          <a:noFill/>
          <a:ln w="9525">
            <a:noFill/>
            <a:miter lim="800000"/>
            <a:headEnd/>
            <a:tailEnd/>
          </a:ln>
        </p:spPr>
      </p:pic>
      <p:sp>
        <p:nvSpPr>
          <p:cNvPr id="23556" name="Text Box 5"/>
          <p:cNvSpPr txBox="1">
            <a:spLocks noChangeArrowheads="1"/>
          </p:cNvSpPr>
          <p:nvPr/>
        </p:nvSpPr>
        <p:spPr bwMode="auto">
          <a:xfrm>
            <a:off x="304800" y="5991225"/>
            <a:ext cx="8534400" cy="366713"/>
          </a:xfrm>
          <a:prstGeom prst="rect">
            <a:avLst/>
          </a:prstGeom>
          <a:noFill/>
          <a:ln w="9525">
            <a:noFill/>
            <a:miter lim="800000"/>
            <a:headEnd/>
            <a:tailEnd/>
          </a:ln>
        </p:spPr>
        <p:txBody>
          <a:bodyPr>
            <a:spAutoFit/>
          </a:bodyPr>
          <a:lstStyle/>
          <a:p>
            <a:pPr eaLnBrk="0" hangingPunct="0">
              <a:spcBef>
                <a:spcPct val="50000"/>
              </a:spcBef>
            </a:pPr>
            <a:r>
              <a:rPr lang="en-GB" sz="1800" b="1"/>
              <a:t>Exhibit 12.13</a:t>
            </a:r>
            <a:r>
              <a:rPr lang="en-GB" sz="1800"/>
              <a:t>  </a:t>
            </a:r>
            <a:r>
              <a:rPr lang="en-US" sz="1800"/>
              <a:t>The bill of exchange sequence</a:t>
            </a:r>
            <a:endParaRPr lang="en-GB" sz="1800"/>
          </a:p>
        </p:txBody>
      </p:sp>
    </p:spTree>
    <p:extLst>
      <p:ext uri="{BB962C8B-B14F-4D97-AF65-F5344CB8AC3E}">
        <p14:creationId xmlns:p14="http://schemas.microsoft.com/office/powerpoint/2010/main" val="1870513017"/>
      </p:ext>
    </p:ext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ChangeArrowheads="1"/>
          </p:cNvSpPr>
          <p:nvPr/>
        </p:nvSpPr>
        <p:spPr bwMode="auto">
          <a:xfrm>
            <a:off x="1079500" y="295275"/>
            <a:ext cx="6983413" cy="457200"/>
          </a:xfrm>
          <a:prstGeom prst="rect">
            <a:avLst/>
          </a:prstGeom>
          <a:noFill/>
          <a:ln w="9525">
            <a:noFill/>
            <a:miter lim="800000"/>
            <a:headEnd/>
            <a:tailEnd/>
          </a:ln>
        </p:spPr>
        <p:txBody>
          <a:bodyPr anchor="ctr"/>
          <a:lstStyle/>
          <a:p>
            <a:pPr algn="ctr"/>
            <a:r>
              <a:rPr lang="en-US" sz="3200" b="1"/>
              <a:t>Acceptance credits</a:t>
            </a:r>
          </a:p>
        </p:txBody>
      </p:sp>
      <p:pic>
        <p:nvPicPr>
          <p:cNvPr id="24579" name="Picture 3" descr="C12NF025"/>
          <p:cNvPicPr>
            <a:picLocks noChangeAspect="1" noChangeArrowheads="1"/>
          </p:cNvPicPr>
          <p:nvPr/>
        </p:nvPicPr>
        <p:blipFill>
          <a:blip r:embed="rId2" cstate="print"/>
          <a:srcRect/>
          <a:stretch>
            <a:fillRect/>
          </a:stretch>
        </p:blipFill>
        <p:spPr bwMode="auto">
          <a:xfrm>
            <a:off x="449263" y="1457325"/>
            <a:ext cx="8248650" cy="4068763"/>
          </a:xfrm>
          <a:prstGeom prst="rect">
            <a:avLst/>
          </a:prstGeom>
          <a:noFill/>
          <a:ln w="9525">
            <a:noFill/>
            <a:miter lim="800000"/>
            <a:headEnd/>
            <a:tailEnd/>
          </a:ln>
        </p:spPr>
      </p:pic>
      <p:sp>
        <p:nvSpPr>
          <p:cNvPr id="24580" name="Text Box 5"/>
          <p:cNvSpPr txBox="1">
            <a:spLocks noChangeArrowheads="1"/>
          </p:cNvSpPr>
          <p:nvPr/>
        </p:nvSpPr>
        <p:spPr bwMode="auto">
          <a:xfrm>
            <a:off x="304800" y="5991225"/>
            <a:ext cx="8534400" cy="366713"/>
          </a:xfrm>
          <a:prstGeom prst="rect">
            <a:avLst/>
          </a:prstGeom>
          <a:noFill/>
          <a:ln w="9525">
            <a:noFill/>
            <a:miter lim="800000"/>
            <a:headEnd/>
            <a:tailEnd/>
          </a:ln>
        </p:spPr>
        <p:txBody>
          <a:bodyPr>
            <a:spAutoFit/>
          </a:bodyPr>
          <a:lstStyle/>
          <a:p>
            <a:pPr eaLnBrk="0" hangingPunct="0">
              <a:spcBef>
                <a:spcPct val="50000"/>
              </a:spcBef>
            </a:pPr>
            <a:r>
              <a:rPr lang="en-GB" sz="1800" b="1"/>
              <a:t>Exhibit 12.14</a:t>
            </a:r>
            <a:r>
              <a:rPr lang="en-GB" sz="1800"/>
              <a:t>  </a:t>
            </a:r>
            <a:r>
              <a:rPr lang="en-US" sz="1800"/>
              <a:t>An acceptance credit sequence</a:t>
            </a:r>
            <a:endParaRPr lang="en-GB" sz="1800"/>
          </a:p>
        </p:txBody>
      </p:sp>
    </p:spTree>
    <p:extLst>
      <p:ext uri="{BB962C8B-B14F-4D97-AF65-F5344CB8AC3E}">
        <p14:creationId xmlns:p14="http://schemas.microsoft.com/office/powerpoint/2010/main" val="1256385553"/>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ChangeArrowheads="1"/>
          </p:cNvSpPr>
          <p:nvPr/>
        </p:nvSpPr>
        <p:spPr bwMode="auto">
          <a:xfrm>
            <a:off x="1079500" y="298450"/>
            <a:ext cx="6983413" cy="457200"/>
          </a:xfrm>
          <a:prstGeom prst="rect">
            <a:avLst/>
          </a:prstGeom>
          <a:noFill/>
          <a:ln w="9525">
            <a:noFill/>
            <a:miter lim="800000"/>
            <a:headEnd/>
            <a:tailEnd/>
          </a:ln>
        </p:spPr>
        <p:txBody>
          <a:bodyPr anchor="ctr"/>
          <a:lstStyle/>
          <a:p>
            <a:pPr algn="ctr"/>
            <a:r>
              <a:rPr lang="en-US" sz="3200" b="1"/>
              <a:t>The hire purchase sequence</a:t>
            </a:r>
          </a:p>
        </p:txBody>
      </p:sp>
      <p:pic>
        <p:nvPicPr>
          <p:cNvPr id="17411" name="Picture 4" descr="C12NF017"/>
          <p:cNvPicPr>
            <a:picLocks noChangeAspect="1" noChangeArrowheads="1"/>
          </p:cNvPicPr>
          <p:nvPr/>
        </p:nvPicPr>
        <p:blipFill>
          <a:blip r:embed="rId2" cstate="print"/>
          <a:srcRect/>
          <a:stretch>
            <a:fillRect/>
          </a:stretch>
        </p:blipFill>
        <p:spPr bwMode="auto">
          <a:xfrm>
            <a:off x="528638" y="1276350"/>
            <a:ext cx="8086725" cy="4667250"/>
          </a:xfrm>
          <a:prstGeom prst="rect">
            <a:avLst/>
          </a:prstGeom>
          <a:noFill/>
          <a:ln w="9525">
            <a:noFill/>
            <a:miter lim="800000"/>
            <a:headEnd/>
            <a:tailEnd/>
          </a:ln>
        </p:spPr>
      </p:pic>
      <p:sp>
        <p:nvSpPr>
          <p:cNvPr id="17412" name="Text Box 7"/>
          <p:cNvSpPr txBox="1">
            <a:spLocks noChangeArrowheads="1"/>
          </p:cNvSpPr>
          <p:nvPr/>
        </p:nvSpPr>
        <p:spPr bwMode="auto">
          <a:xfrm>
            <a:off x="304800" y="5991225"/>
            <a:ext cx="8534400" cy="366713"/>
          </a:xfrm>
          <a:prstGeom prst="rect">
            <a:avLst/>
          </a:prstGeom>
          <a:noFill/>
          <a:ln w="9525">
            <a:noFill/>
            <a:miter lim="800000"/>
            <a:headEnd/>
            <a:tailEnd/>
          </a:ln>
        </p:spPr>
        <p:txBody>
          <a:bodyPr>
            <a:spAutoFit/>
          </a:bodyPr>
          <a:lstStyle/>
          <a:p>
            <a:pPr eaLnBrk="0" hangingPunct="0">
              <a:spcBef>
                <a:spcPct val="50000"/>
              </a:spcBef>
            </a:pPr>
            <a:r>
              <a:rPr lang="en-GB" sz="1800" b="1"/>
              <a:t>Exhibit 12.7</a:t>
            </a:r>
            <a:r>
              <a:rPr lang="en-GB" sz="1800"/>
              <a:t>  </a:t>
            </a:r>
            <a:r>
              <a:rPr lang="en-US" sz="1800"/>
              <a:t>The hire purchase sequence</a:t>
            </a:r>
            <a:endParaRPr lang="en-GB" sz="1800"/>
          </a:p>
        </p:txBody>
      </p:sp>
    </p:spTree>
    <p:extLst>
      <p:ext uri="{BB962C8B-B14F-4D97-AF65-F5344CB8AC3E}">
        <p14:creationId xmlns:p14="http://schemas.microsoft.com/office/powerpoint/2010/main" val="3783474278"/>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1079500" y="295275"/>
            <a:ext cx="6983413" cy="457200"/>
          </a:xfrm>
          <a:prstGeom prst="rect">
            <a:avLst/>
          </a:prstGeom>
          <a:noFill/>
          <a:ln w="9525">
            <a:noFill/>
            <a:miter lim="800000"/>
            <a:headEnd/>
            <a:tailEnd/>
          </a:ln>
        </p:spPr>
        <p:txBody>
          <a:bodyPr anchor="ctr"/>
          <a:lstStyle/>
          <a:p>
            <a:pPr algn="ctr"/>
            <a:r>
              <a:rPr lang="en-US" sz="3200" b="1"/>
              <a:t>Leasing</a:t>
            </a:r>
          </a:p>
        </p:txBody>
      </p:sp>
      <p:pic>
        <p:nvPicPr>
          <p:cNvPr id="19459" name="Picture 3" descr="C12NF018"/>
          <p:cNvPicPr>
            <a:picLocks noChangeAspect="1" noChangeArrowheads="1"/>
          </p:cNvPicPr>
          <p:nvPr/>
        </p:nvPicPr>
        <p:blipFill>
          <a:blip r:embed="rId2" cstate="print"/>
          <a:srcRect/>
          <a:stretch>
            <a:fillRect/>
          </a:stretch>
        </p:blipFill>
        <p:spPr bwMode="auto">
          <a:xfrm>
            <a:off x="509588" y="1792288"/>
            <a:ext cx="8151812" cy="3271837"/>
          </a:xfrm>
          <a:prstGeom prst="rect">
            <a:avLst/>
          </a:prstGeom>
          <a:noFill/>
          <a:ln w="9525">
            <a:noFill/>
            <a:miter lim="800000"/>
            <a:headEnd/>
            <a:tailEnd/>
          </a:ln>
        </p:spPr>
      </p:pic>
      <p:sp>
        <p:nvSpPr>
          <p:cNvPr id="19460" name="Text Box 5"/>
          <p:cNvSpPr txBox="1">
            <a:spLocks noChangeArrowheads="1"/>
          </p:cNvSpPr>
          <p:nvPr/>
        </p:nvSpPr>
        <p:spPr bwMode="auto">
          <a:xfrm>
            <a:off x="304800" y="5991225"/>
            <a:ext cx="8534400" cy="366713"/>
          </a:xfrm>
          <a:prstGeom prst="rect">
            <a:avLst/>
          </a:prstGeom>
          <a:noFill/>
          <a:ln w="9525">
            <a:noFill/>
            <a:miter lim="800000"/>
            <a:headEnd/>
            <a:tailEnd/>
          </a:ln>
        </p:spPr>
        <p:txBody>
          <a:bodyPr>
            <a:spAutoFit/>
          </a:bodyPr>
          <a:lstStyle/>
          <a:p>
            <a:pPr eaLnBrk="0" hangingPunct="0">
              <a:spcBef>
                <a:spcPct val="50000"/>
              </a:spcBef>
            </a:pPr>
            <a:r>
              <a:rPr lang="en-GB" sz="1800" b="1"/>
              <a:t>Exhibit 12.8</a:t>
            </a:r>
            <a:r>
              <a:rPr lang="en-GB" sz="1800"/>
              <a:t>  </a:t>
            </a:r>
            <a:r>
              <a:rPr lang="en-US" sz="1800"/>
              <a:t>A leasing transaction</a:t>
            </a:r>
            <a:endParaRPr lang="en-GB" sz="1800"/>
          </a:p>
        </p:txBody>
      </p:sp>
    </p:spTree>
    <p:extLst>
      <p:ext uri="{BB962C8B-B14F-4D97-AF65-F5344CB8AC3E}">
        <p14:creationId xmlns:p14="http://schemas.microsoft.com/office/powerpoint/2010/main" val="2117124292"/>
      </p:ext>
    </p:ext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57200" y="363538"/>
            <a:ext cx="8229600" cy="701675"/>
          </a:xfrm>
          <a:noFill/>
        </p:spPr>
        <p:txBody>
          <a:bodyPr lIns="90488" tIns="44450" rIns="90488" bIns="44450"/>
          <a:lstStyle/>
          <a:p>
            <a:pPr eaLnBrk="1" hangingPunct="1"/>
            <a:r>
              <a:rPr lang="en-GB" altLang="zh-CN" sz="4000" smtClean="0"/>
              <a:t>Short-term finance</a:t>
            </a:r>
          </a:p>
        </p:txBody>
      </p:sp>
      <p:sp>
        <p:nvSpPr>
          <p:cNvPr id="12291" name="Rectangle 3"/>
          <p:cNvSpPr>
            <a:spLocks noGrp="1" noChangeArrowheads="1"/>
          </p:cNvSpPr>
          <p:nvPr>
            <p:ph idx="1"/>
          </p:nvPr>
        </p:nvSpPr>
        <p:spPr>
          <a:xfrm>
            <a:off x="265113" y="1679575"/>
            <a:ext cx="8320087" cy="4422775"/>
          </a:xfrm>
        </p:spPr>
        <p:txBody>
          <a:bodyPr lIns="90488" tIns="44450" rIns="90488" bIns="44450"/>
          <a:lstStyle/>
          <a:p>
            <a:pPr marL="303213" indent="-303213" eaLnBrk="1" hangingPunct="1">
              <a:buFontTx/>
              <a:buChar char="•"/>
            </a:pPr>
            <a:r>
              <a:rPr lang="en-GB" altLang="zh-CN" smtClean="0"/>
              <a:t>Overdraft</a:t>
            </a:r>
          </a:p>
          <a:p>
            <a:pPr marL="303213" indent="-303213" eaLnBrk="1" hangingPunct="1">
              <a:buFontTx/>
              <a:buChar char="•"/>
            </a:pPr>
            <a:r>
              <a:rPr lang="en-GB" altLang="zh-CN" smtClean="0"/>
              <a:t>Short-term loan</a:t>
            </a:r>
          </a:p>
          <a:p>
            <a:pPr marL="303213" indent="-303213" eaLnBrk="1" hangingPunct="1">
              <a:buFontTx/>
              <a:buChar char="•"/>
            </a:pPr>
            <a:r>
              <a:rPr lang="en-GB" altLang="zh-CN" smtClean="0"/>
              <a:t>Trade credit</a:t>
            </a:r>
          </a:p>
          <a:p>
            <a:pPr marL="303213" indent="-303213" eaLnBrk="1" hangingPunct="1">
              <a:buFontTx/>
              <a:buChar char="•"/>
            </a:pPr>
            <a:r>
              <a:rPr lang="en-GB" altLang="zh-CN" smtClean="0"/>
              <a:t>Short-term finance is cheaper than long-term finance (yield curve)</a:t>
            </a:r>
          </a:p>
          <a:p>
            <a:pPr marL="303213" indent="-303213" eaLnBrk="1" hangingPunct="1">
              <a:buFontTx/>
              <a:buChar char="•"/>
            </a:pPr>
            <a:r>
              <a:rPr lang="en-GB" altLang="zh-CN" smtClean="0"/>
              <a:t>Short-term finance is riskier than long-term finance. (from the perspective of a borrower)</a:t>
            </a:r>
          </a:p>
        </p:txBody>
      </p:sp>
      <p:sp>
        <p:nvSpPr>
          <p:cNvPr id="19460" name="Rectangle 4"/>
          <p:cNvSpPr>
            <a:spLocks noChangeArrowheads="1"/>
          </p:cNvSpPr>
          <p:nvPr/>
        </p:nvSpPr>
        <p:spPr bwMode="auto">
          <a:xfrm>
            <a:off x="838200" y="1905000"/>
            <a:ext cx="71628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Book Antiqua" panose="02040602050305030304" pitchFamily="18" charset="0"/>
              </a:defRPr>
            </a:lvl1pPr>
            <a:lvl2pPr marL="742950" indent="-285750">
              <a:defRPr sz="2400">
                <a:solidFill>
                  <a:schemeClr val="tx1"/>
                </a:solidFill>
                <a:latin typeface="Book Antiqua" panose="02040602050305030304" pitchFamily="18" charset="0"/>
              </a:defRPr>
            </a:lvl2pPr>
            <a:lvl3pPr marL="1143000" indent="-228600">
              <a:defRPr sz="2400">
                <a:solidFill>
                  <a:schemeClr val="tx1"/>
                </a:solidFill>
                <a:latin typeface="Book Antiqua" panose="02040602050305030304" pitchFamily="18" charset="0"/>
              </a:defRPr>
            </a:lvl3pPr>
            <a:lvl4pPr marL="1600200" indent="-228600">
              <a:defRPr sz="2400">
                <a:solidFill>
                  <a:schemeClr val="tx1"/>
                </a:solidFill>
                <a:latin typeface="Book Antiqua" panose="02040602050305030304" pitchFamily="18" charset="0"/>
              </a:defRPr>
            </a:lvl4pPr>
            <a:lvl5pPr marL="2057400" indent="-228600">
              <a:defRPr sz="2400">
                <a:solidFill>
                  <a:schemeClr val="tx1"/>
                </a:solidFill>
                <a:latin typeface="Book Antiqua" panose="02040602050305030304" pitchFamily="18" charset="0"/>
              </a:defRPr>
            </a:lvl5pPr>
            <a:lvl6pPr marL="2514600" indent="-228600" algn="ctr" eaLnBrk="0" fontAlgn="base" hangingPunct="0">
              <a:spcBef>
                <a:spcPct val="0"/>
              </a:spcBef>
              <a:spcAft>
                <a:spcPct val="0"/>
              </a:spcAft>
              <a:defRPr sz="2400">
                <a:solidFill>
                  <a:schemeClr val="tx1"/>
                </a:solidFill>
                <a:latin typeface="Book Antiqua" panose="02040602050305030304" pitchFamily="18" charset="0"/>
              </a:defRPr>
            </a:lvl6pPr>
            <a:lvl7pPr marL="2971800" indent="-228600" algn="ctr" eaLnBrk="0" fontAlgn="base" hangingPunct="0">
              <a:spcBef>
                <a:spcPct val="0"/>
              </a:spcBef>
              <a:spcAft>
                <a:spcPct val="0"/>
              </a:spcAft>
              <a:defRPr sz="2400">
                <a:solidFill>
                  <a:schemeClr val="tx1"/>
                </a:solidFill>
                <a:latin typeface="Book Antiqua" panose="02040602050305030304" pitchFamily="18" charset="0"/>
              </a:defRPr>
            </a:lvl7pPr>
            <a:lvl8pPr marL="3429000" indent="-228600" algn="ctr" eaLnBrk="0" fontAlgn="base" hangingPunct="0">
              <a:spcBef>
                <a:spcPct val="0"/>
              </a:spcBef>
              <a:spcAft>
                <a:spcPct val="0"/>
              </a:spcAft>
              <a:defRPr sz="2400">
                <a:solidFill>
                  <a:schemeClr val="tx1"/>
                </a:solidFill>
                <a:latin typeface="Book Antiqua" panose="02040602050305030304" pitchFamily="18" charset="0"/>
              </a:defRPr>
            </a:lvl8pPr>
            <a:lvl9pPr marL="3886200" indent="-228600" algn="ctr" eaLnBrk="0" fontAlgn="base" hangingPunct="0">
              <a:spcBef>
                <a:spcPct val="0"/>
              </a:spcBef>
              <a:spcAft>
                <a:spcPct val="0"/>
              </a:spcAft>
              <a:defRPr sz="2400">
                <a:solidFill>
                  <a:schemeClr val="tx1"/>
                </a:solidFill>
                <a:latin typeface="Book Antiqua" panose="02040602050305030304" pitchFamily="18" charset="0"/>
              </a:defRPr>
            </a:lvl9pPr>
          </a:lstStyle>
          <a:p>
            <a:endParaRPr lang="en-US" altLang="zh-CN">
              <a:latin typeface="Arial" panose="020B0604020202020204" pitchFamily="34" charset="0"/>
            </a:endParaRPr>
          </a:p>
        </p:txBody>
      </p:sp>
    </p:spTree>
    <p:extLst>
      <p:ext uri="{BB962C8B-B14F-4D97-AF65-F5344CB8AC3E}">
        <p14:creationId xmlns:p14="http://schemas.microsoft.com/office/powerpoint/2010/main" val="97311315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wipe(left)">
                                      <p:cBhvr>
                                        <p:cTn id="7" dur="500"/>
                                        <p:tgtEl>
                                          <p:spTgt spid="1229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2291">
                                            <p:txEl>
                                              <p:pRg st="1" end="1"/>
                                            </p:txEl>
                                          </p:spTgt>
                                        </p:tgtEl>
                                        <p:attrNameLst>
                                          <p:attrName>style.visibility</p:attrName>
                                        </p:attrNameLst>
                                      </p:cBhvr>
                                      <p:to>
                                        <p:strVal val="visible"/>
                                      </p:to>
                                    </p:set>
                                    <p:animEffect transition="in" filter="wipe(left)">
                                      <p:cBhvr>
                                        <p:cTn id="12" dur="500"/>
                                        <p:tgtEl>
                                          <p:spTgt spid="1229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2291">
                                            <p:txEl>
                                              <p:pRg st="2" end="2"/>
                                            </p:txEl>
                                          </p:spTgt>
                                        </p:tgtEl>
                                        <p:attrNameLst>
                                          <p:attrName>style.visibility</p:attrName>
                                        </p:attrNameLst>
                                      </p:cBhvr>
                                      <p:to>
                                        <p:strVal val="visible"/>
                                      </p:to>
                                    </p:set>
                                    <p:animEffect transition="in" filter="wipe(left)">
                                      <p:cBhvr>
                                        <p:cTn id="17" dur="500"/>
                                        <p:tgtEl>
                                          <p:spTgt spid="1229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2291">
                                            <p:txEl>
                                              <p:pRg st="3" end="3"/>
                                            </p:txEl>
                                          </p:spTgt>
                                        </p:tgtEl>
                                        <p:attrNameLst>
                                          <p:attrName>style.visibility</p:attrName>
                                        </p:attrNameLst>
                                      </p:cBhvr>
                                      <p:to>
                                        <p:strVal val="visible"/>
                                      </p:to>
                                    </p:set>
                                    <p:animEffect transition="in" filter="wipe(left)">
                                      <p:cBhvr>
                                        <p:cTn id="22" dur="500"/>
                                        <p:tgtEl>
                                          <p:spTgt spid="1229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2291">
                                            <p:txEl>
                                              <p:pRg st="4" end="4"/>
                                            </p:txEl>
                                          </p:spTgt>
                                        </p:tgtEl>
                                        <p:attrNameLst>
                                          <p:attrName>style.visibility</p:attrName>
                                        </p:attrNameLst>
                                      </p:cBhvr>
                                      <p:to>
                                        <p:strVal val="visible"/>
                                      </p:to>
                                    </p:set>
                                    <p:animEffect transition="in" filter="wipe(left)">
                                      <p:cBhvr>
                                        <p:cTn id="27" dur="500"/>
                                        <p:tgtEl>
                                          <p:spTgt spid="1229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565150" y="366713"/>
            <a:ext cx="8002588" cy="698500"/>
          </a:xfrm>
          <a:noFill/>
        </p:spPr>
        <p:txBody>
          <a:bodyPr lIns="90488" tIns="44450" rIns="90488" bIns="44450"/>
          <a:lstStyle/>
          <a:p>
            <a:pPr eaLnBrk="1" hangingPunct="1"/>
            <a:r>
              <a:rPr lang="en-GB" altLang="zh-CN" sz="4000" smtClean="0"/>
              <a:t>Overtrading</a:t>
            </a:r>
          </a:p>
        </p:txBody>
      </p:sp>
      <p:sp>
        <p:nvSpPr>
          <p:cNvPr id="14339" name="Rectangle 3"/>
          <p:cNvSpPr>
            <a:spLocks noGrp="1" noChangeArrowheads="1"/>
          </p:cNvSpPr>
          <p:nvPr>
            <p:ph idx="1"/>
          </p:nvPr>
        </p:nvSpPr>
        <p:spPr>
          <a:xfrm>
            <a:off x="265113" y="1687513"/>
            <a:ext cx="8396287" cy="4837112"/>
          </a:xfrm>
        </p:spPr>
        <p:txBody>
          <a:bodyPr lIns="90488" tIns="44450" rIns="90488" bIns="44450">
            <a:normAutofit fontScale="92500" lnSpcReduction="10000"/>
          </a:bodyPr>
          <a:lstStyle/>
          <a:p>
            <a:pPr marL="303213" indent="-303213" eaLnBrk="1" hangingPunct="1">
              <a:buFontTx/>
              <a:buChar char="•"/>
              <a:defRPr/>
            </a:pPr>
            <a:r>
              <a:rPr lang="en-GB" altLang="zh-CN" dirty="0" smtClean="0">
                <a:latin typeface="Arial" charset="0"/>
              </a:rPr>
              <a:t>Overtrading occurs when capital base is too small to support volume of trade.</a:t>
            </a:r>
          </a:p>
          <a:p>
            <a:pPr marL="703263" lvl="1" indent="-303213" eaLnBrk="1" hangingPunct="1">
              <a:buFontTx/>
              <a:buChar char="•"/>
              <a:defRPr/>
            </a:pPr>
            <a:r>
              <a:rPr lang="en-US" altLang="zh-CN" dirty="0" smtClean="0"/>
              <a:t>accepts larger work, but finds that fulfillment requires more resources</a:t>
            </a:r>
            <a:endParaRPr lang="en-GB" altLang="zh-CN" dirty="0" smtClean="0">
              <a:latin typeface="Arial" charset="0"/>
            </a:endParaRPr>
          </a:p>
          <a:p>
            <a:pPr marL="303213" indent="-303213" eaLnBrk="1" hangingPunct="1">
              <a:buFontTx/>
              <a:buChar char="•"/>
              <a:defRPr/>
            </a:pPr>
            <a:r>
              <a:rPr lang="en-GB" altLang="zh-CN" dirty="0" smtClean="0">
                <a:latin typeface="Arial" charset="0"/>
              </a:rPr>
              <a:t>May be caused by rapid growth in turnover or erosion of capital base.</a:t>
            </a:r>
          </a:p>
          <a:p>
            <a:pPr marL="303213" indent="-303213" eaLnBrk="1" hangingPunct="1">
              <a:buFontTx/>
              <a:buChar char="•"/>
              <a:defRPr/>
            </a:pPr>
            <a:r>
              <a:rPr lang="en-GB" altLang="zh-CN" dirty="0" smtClean="0">
                <a:latin typeface="Arial" charset="0"/>
              </a:rPr>
              <a:t>Overtrading can be indicated by:</a:t>
            </a:r>
          </a:p>
          <a:p>
            <a:pPr marL="649288" lvl="1" indent="-344488" eaLnBrk="1" hangingPunct="1">
              <a:buFont typeface="Arial" charset="0"/>
              <a:buChar char="–"/>
              <a:defRPr/>
            </a:pPr>
            <a:r>
              <a:rPr lang="en-GB" altLang="zh-CN" sz="3000" dirty="0" smtClean="0">
                <a:latin typeface="Arial" charset="0"/>
              </a:rPr>
              <a:t>deterioration in key financial ratios</a:t>
            </a:r>
          </a:p>
          <a:p>
            <a:pPr marL="649288" lvl="1" indent="-344488" eaLnBrk="1" hangingPunct="1">
              <a:buFont typeface="Arial" charset="0"/>
              <a:buChar char="–"/>
              <a:defRPr/>
            </a:pPr>
            <a:r>
              <a:rPr lang="en-GB" altLang="zh-CN" sz="3000" dirty="0" smtClean="0">
                <a:latin typeface="Arial" charset="0"/>
              </a:rPr>
              <a:t>decreasing liquid resources</a:t>
            </a:r>
          </a:p>
          <a:p>
            <a:pPr marL="649288" lvl="1" indent="-344488" eaLnBrk="1" hangingPunct="1">
              <a:buFont typeface="Arial" charset="0"/>
              <a:buChar char="–"/>
              <a:defRPr/>
            </a:pPr>
            <a:r>
              <a:rPr lang="en-GB" altLang="zh-CN" sz="3000" dirty="0" smtClean="0">
                <a:latin typeface="Arial" charset="0"/>
              </a:rPr>
              <a:t>increasing reliance on short-term finance.</a:t>
            </a:r>
          </a:p>
        </p:txBody>
      </p:sp>
    </p:spTree>
    <p:extLst>
      <p:ext uri="{BB962C8B-B14F-4D97-AF65-F5344CB8AC3E}">
        <p14:creationId xmlns:p14="http://schemas.microsoft.com/office/powerpoint/2010/main" val="361960860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Effect transition="in" filter="wipe(left)">
                                      <p:cBhvr>
                                        <p:cTn id="7" dur="500"/>
                                        <p:tgtEl>
                                          <p:spTgt spid="14339">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4339">
                                            <p:txEl>
                                              <p:pRg st="1" end="1"/>
                                            </p:txEl>
                                          </p:spTgt>
                                        </p:tgtEl>
                                        <p:attrNameLst>
                                          <p:attrName>style.visibility</p:attrName>
                                        </p:attrNameLst>
                                      </p:cBhvr>
                                      <p:to>
                                        <p:strVal val="visible"/>
                                      </p:to>
                                    </p:set>
                                    <p:animEffect transition="in" filter="wipe(left)">
                                      <p:cBhvr>
                                        <p:cTn id="10" dur="500"/>
                                        <p:tgtEl>
                                          <p:spTgt spid="14339">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22" presetClass="entr" presetSubtype="8" fill="hold" grpId="0"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animEffect transition="in" filter="wipe(left)">
                                      <p:cBhvr>
                                        <p:cTn id="15" dur="500"/>
                                        <p:tgtEl>
                                          <p:spTgt spid="14339">
                                            <p:txEl>
                                              <p:pRg st="2" end="2"/>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14339">
                                            <p:txEl>
                                              <p:pRg st="3" end="3"/>
                                            </p:txEl>
                                          </p:spTgt>
                                        </p:tgtEl>
                                        <p:attrNameLst>
                                          <p:attrName>style.visibility</p:attrName>
                                        </p:attrNameLst>
                                      </p:cBhvr>
                                      <p:to>
                                        <p:strVal val="visible"/>
                                      </p:to>
                                    </p:set>
                                    <p:animEffect transition="in" filter="wipe(left)">
                                      <p:cBhvr>
                                        <p:cTn id="20" dur="500"/>
                                        <p:tgtEl>
                                          <p:spTgt spid="14339">
                                            <p:txEl>
                                              <p:pRg st="3" end="3"/>
                                            </p:txEl>
                                          </p:spTgt>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14339">
                                            <p:txEl>
                                              <p:pRg st="4" end="4"/>
                                            </p:txEl>
                                          </p:spTgt>
                                        </p:tgtEl>
                                        <p:attrNameLst>
                                          <p:attrName>style.visibility</p:attrName>
                                        </p:attrNameLst>
                                      </p:cBhvr>
                                      <p:to>
                                        <p:strVal val="visible"/>
                                      </p:to>
                                    </p:set>
                                    <p:animEffect transition="in" filter="wipe(left)">
                                      <p:cBhvr>
                                        <p:cTn id="23" dur="500"/>
                                        <p:tgtEl>
                                          <p:spTgt spid="14339">
                                            <p:txEl>
                                              <p:pRg st="4" end="4"/>
                                            </p:txEl>
                                          </p:spTgt>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14339">
                                            <p:txEl>
                                              <p:pRg st="5" end="5"/>
                                            </p:txEl>
                                          </p:spTgt>
                                        </p:tgtEl>
                                        <p:attrNameLst>
                                          <p:attrName>style.visibility</p:attrName>
                                        </p:attrNameLst>
                                      </p:cBhvr>
                                      <p:to>
                                        <p:strVal val="visible"/>
                                      </p:to>
                                    </p:set>
                                    <p:animEffect transition="in" filter="wipe(left)">
                                      <p:cBhvr>
                                        <p:cTn id="26" dur="500"/>
                                        <p:tgtEl>
                                          <p:spTgt spid="14339">
                                            <p:txEl>
                                              <p:pRg st="5" end="5"/>
                                            </p:txEl>
                                          </p:spTgt>
                                        </p:tgtEl>
                                      </p:cBhvr>
                                    </p:animEffect>
                                  </p:childTnLst>
                                </p:cTn>
                              </p:par>
                              <p:par>
                                <p:cTn id="27" presetID="22" presetClass="entr" presetSubtype="8" fill="hold" grpId="0" nodeType="withEffect">
                                  <p:stCondLst>
                                    <p:cond delay="0"/>
                                  </p:stCondLst>
                                  <p:childTnLst>
                                    <p:set>
                                      <p:cBhvr>
                                        <p:cTn id="28" dur="1" fill="hold">
                                          <p:stCondLst>
                                            <p:cond delay="0"/>
                                          </p:stCondLst>
                                        </p:cTn>
                                        <p:tgtEl>
                                          <p:spTgt spid="14339">
                                            <p:txEl>
                                              <p:pRg st="6" end="6"/>
                                            </p:txEl>
                                          </p:spTgt>
                                        </p:tgtEl>
                                        <p:attrNameLst>
                                          <p:attrName>style.visibility</p:attrName>
                                        </p:attrNameLst>
                                      </p:cBhvr>
                                      <p:to>
                                        <p:strVal val="visible"/>
                                      </p:to>
                                    </p:set>
                                    <p:animEffect transition="in" filter="wipe(left)">
                                      <p:cBhvr>
                                        <p:cTn id="29" dur="500"/>
                                        <p:tgtEl>
                                          <p:spTgt spid="1433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3" name="Rectangle 3"/>
          <p:cNvSpPr>
            <a:spLocks noGrp="1" noChangeArrowheads="1"/>
          </p:cNvSpPr>
          <p:nvPr>
            <p:ph idx="1"/>
          </p:nvPr>
        </p:nvSpPr>
        <p:spPr>
          <a:xfrm>
            <a:off x="265113" y="1677988"/>
            <a:ext cx="8382000" cy="3783012"/>
          </a:xfrm>
        </p:spPr>
        <p:txBody>
          <a:bodyPr lIns="90488" tIns="44450" rIns="90488" bIns="44450"/>
          <a:lstStyle/>
          <a:p>
            <a:pPr marL="303213" indent="-303213" eaLnBrk="1" hangingPunct="1">
              <a:buFontTx/>
              <a:buChar char="•"/>
            </a:pPr>
            <a:r>
              <a:rPr lang="en-GB" altLang="zh-CN" smtClean="0"/>
              <a:t>Solutions seek to bring capital base and trade volume back into balance</a:t>
            </a:r>
          </a:p>
          <a:p>
            <a:pPr marL="661988" lvl="1" indent="-357188" eaLnBrk="1" hangingPunct="1">
              <a:buClr>
                <a:schemeClr val="tx1"/>
              </a:buClr>
            </a:pPr>
            <a:r>
              <a:rPr lang="en-GB" altLang="zh-CN" sz="3000" smtClean="0"/>
              <a:t>introduce new capital</a:t>
            </a:r>
          </a:p>
          <a:p>
            <a:pPr marL="661988" lvl="1" indent="-357188" eaLnBrk="1" hangingPunct="1">
              <a:buClr>
                <a:schemeClr val="tx1"/>
              </a:buClr>
            </a:pPr>
            <a:r>
              <a:rPr lang="en-GB" altLang="zh-CN" sz="3000" smtClean="0"/>
              <a:t>consolidate business activity</a:t>
            </a:r>
          </a:p>
          <a:p>
            <a:pPr marL="661988" lvl="1" indent="-357188" eaLnBrk="1" hangingPunct="1">
              <a:buClr>
                <a:schemeClr val="tx1"/>
              </a:buClr>
            </a:pPr>
            <a:r>
              <a:rPr lang="en-GB" altLang="zh-CN" sz="3000" smtClean="0"/>
              <a:t>better working capital management.</a:t>
            </a:r>
          </a:p>
          <a:p>
            <a:pPr marL="303213" indent="-303213" eaLnBrk="1" hangingPunct="1">
              <a:buFontTx/>
              <a:buChar char="•"/>
            </a:pPr>
            <a:r>
              <a:rPr lang="en-GB" altLang="zh-CN" smtClean="0"/>
              <a:t>Note that overtrading can result from aggressive working capital policies.</a:t>
            </a:r>
          </a:p>
        </p:txBody>
      </p:sp>
      <p:sp>
        <p:nvSpPr>
          <p:cNvPr id="30723" name="Rectangle 2"/>
          <p:cNvSpPr>
            <a:spLocks noChangeArrowheads="1"/>
          </p:cNvSpPr>
          <p:nvPr/>
        </p:nvSpPr>
        <p:spPr bwMode="auto">
          <a:xfrm>
            <a:off x="565150" y="368300"/>
            <a:ext cx="8002588" cy="69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8" tIns="44450" rIns="90488" bIns="44450" anchor="ctr">
            <a:spAutoFit/>
          </a:bodyPr>
          <a:lstStyle>
            <a:lvl1pPr>
              <a:defRPr sz="2400">
                <a:solidFill>
                  <a:schemeClr val="tx1"/>
                </a:solidFill>
                <a:latin typeface="Book Antiqua" panose="02040602050305030304" pitchFamily="18" charset="0"/>
              </a:defRPr>
            </a:lvl1pPr>
            <a:lvl2pPr marL="742950" indent="-285750">
              <a:defRPr sz="2400">
                <a:solidFill>
                  <a:schemeClr val="tx1"/>
                </a:solidFill>
                <a:latin typeface="Book Antiqua" panose="02040602050305030304" pitchFamily="18" charset="0"/>
              </a:defRPr>
            </a:lvl2pPr>
            <a:lvl3pPr marL="1143000" indent="-228600">
              <a:defRPr sz="2400">
                <a:solidFill>
                  <a:schemeClr val="tx1"/>
                </a:solidFill>
                <a:latin typeface="Book Antiqua" panose="02040602050305030304" pitchFamily="18" charset="0"/>
              </a:defRPr>
            </a:lvl3pPr>
            <a:lvl4pPr marL="1600200" indent="-228600">
              <a:defRPr sz="2400">
                <a:solidFill>
                  <a:schemeClr val="tx1"/>
                </a:solidFill>
                <a:latin typeface="Book Antiqua" panose="02040602050305030304" pitchFamily="18" charset="0"/>
              </a:defRPr>
            </a:lvl4pPr>
            <a:lvl5pPr marL="2057400" indent="-228600">
              <a:defRPr sz="2400">
                <a:solidFill>
                  <a:schemeClr val="tx1"/>
                </a:solidFill>
                <a:latin typeface="Book Antiqua" panose="02040602050305030304" pitchFamily="18" charset="0"/>
              </a:defRPr>
            </a:lvl5pPr>
            <a:lvl6pPr marL="2514600" indent="-228600" algn="ctr" eaLnBrk="0" fontAlgn="base" hangingPunct="0">
              <a:spcBef>
                <a:spcPct val="0"/>
              </a:spcBef>
              <a:spcAft>
                <a:spcPct val="0"/>
              </a:spcAft>
              <a:defRPr sz="2400">
                <a:solidFill>
                  <a:schemeClr val="tx1"/>
                </a:solidFill>
                <a:latin typeface="Book Antiqua" panose="02040602050305030304" pitchFamily="18" charset="0"/>
              </a:defRPr>
            </a:lvl6pPr>
            <a:lvl7pPr marL="2971800" indent="-228600" algn="ctr" eaLnBrk="0" fontAlgn="base" hangingPunct="0">
              <a:spcBef>
                <a:spcPct val="0"/>
              </a:spcBef>
              <a:spcAft>
                <a:spcPct val="0"/>
              </a:spcAft>
              <a:defRPr sz="2400">
                <a:solidFill>
                  <a:schemeClr val="tx1"/>
                </a:solidFill>
                <a:latin typeface="Book Antiqua" panose="02040602050305030304" pitchFamily="18" charset="0"/>
              </a:defRPr>
            </a:lvl7pPr>
            <a:lvl8pPr marL="3429000" indent="-228600" algn="ctr" eaLnBrk="0" fontAlgn="base" hangingPunct="0">
              <a:spcBef>
                <a:spcPct val="0"/>
              </a:spcBef>
              <a:spcAft>
                <a:spcPct val="0"/>
              </a:spcAft>
              <a:defRPr sz="2400">
                <a:solidFill>
                  <a:schemeClr val="tx1"/>
                </a:solidFill>
                <a:latin typeface="Book Antiqua" panose="02040602050305030304" pitchFamily="18" charset="0"/>
              </a:defRPr>
            </a:lvl8pPr>
            <a:lvl9pPr marL="3886200" indent="-228600" algn="ctr" eaLnBrk="0" fontAlgn="base" hangingPunct="0">
              <a:spcBef>
                <a:spcPct val="0"/>
              </a:spcBef>
              <a:spcAft>
                <a:spcPct val="0"/>
              </a:spcAft>
              <a:defRPr sz="2400">
                <a:solidFill>
                  <a:schemeClr val="tx1"/>
                </a:solidFill>
                <a:latin typeface="Book Antiqua" panose="02040602050305030304" pitchFamily="18" charset="0"/>
              </a:defRPr>
            </a:lvl9pPr>
          </a:lstStyle>
          <a:p>
            <a:pPr eaLnBrk="1" hangingPunct="1"/>
            <a:r>
              <a:rPr lang="en-GB" altLang="zh-CN" sz="4000" b="1">
                <a:latin typeface="Arial" panose="020B0604020202020204" pitchFamily="34" charset="0"/>
              </a:rPr>
              <a:t>Overtrading (Continued)</a:t>
            </a:r>
          </a:p>
        </p:txBody>
      </p:sp>
    </p:spTree>
    <p:extLst>
      <p:ext uri="{BB962C8B-B14F-4D97-AF65-F5344CB8AC3E}">
        <p14:creationId xmlns:p14="http://schemas.microsoft.com/office/powerpoint/2010/main" val="205864520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wipe(left)">
                                      <p:cBhvr>
                                        <p:cTn id="7" dur="500"/>
                                        <p:tgtEl>
                                          <p:spTgt spid="15363">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5363">
                                            <p:txEl>
                                              <p:pRg st="1" end="1"/>
                                            </p:txEl>
                                          </p:spTgt>
                                        </p:tgtEl>
                                        <p:attrNameLst>
                                          <p:attrName>style.visibility</p:attrName>
                                        </p:attrNameLst>
                                      </p:cBhvr>
                                      <p:to>
                                        <p:strVal val="visible"/>
                                      </p:to>
                                    </p:set>
                                    <p:animEffect transition="in" filter="wipe(left)">
                                      <p:cBhvr>
                                        <p:cTn id="10" dur="500"/>
                                        <p:tgtEl>
                                          <p:spTgt spid="15363">
                                            <p:txEl>
                                              <p:pRg st="1" end="1"/>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15363">
                                            <p:txEl>
                                              <p:pRg st="2" end="2"/>
                                            </p:txEl>
                                          </p:spTgt>
                                        </p:tgtEl>
                                        <p:attrNameLst>
                                          <p:attrName>style.visibility</p:attrName>
                                        </p:attrNameLst>
                                      </p:cBhvr>
                                      <p:to>
                                        <p:strVal val="visible"/>
                                      </p:to>
                                    </p:set>
                                    <p:animEffect transition="in" filter="wipe(left)">
                                      <p:cBhvr>
                                        <p:cTn id="13" dur="500"/>
                                        <p:tgtEl>
                                          <p:spTgt spid="15363">
                                            <p:txEl>
                                              <p:pRg st="2" end="2"/>
                                            </p:txEl>
                                          </p:spTgt>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15363">
                                            <p:txEl>
                                              <p:pRg st="3" end="3"/>
                                            </p:txEl>
                                          </p:spTgt>
                                        </p:tgtEl>
                                        <p:attrNameLst>
                                          <p:attrName>style.visibility</p:attrName>
                                        </p:attrNameLst>
                                      </p:cBhvr>
                                      <p:to>
                                        <p:strVal val="visible"/>
                                      </p:to>
                                    </p:set>
                                    <p:animEffect transition="in" filter="wipe(left)">
                                      <p:cBhvr>
                                        <p:cTn id="16" dur="500"/>
                                        <p:tgtEl>
                                          <p:spTgt spid="15363">
                                            <p:txEl>
                                              <p:pRg st="3" end="3"/>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15363">
                                            <p:txEl>
                                              <p:pRg st="4" end="4"/>
                                            </p:txEl>
                                          </p:spTgt>
                                        </p:tgtEl>
                                        <p:attrNameLst>
                                          <p:attrName>style.visibility</p:attrName>
                                        </p:attrNameLst>
                                      </p:cBhvr>
                                      <p:to>
                                        <p:strVal val="visible"/>
                                      </p:to>
                                    </p:set>
                                    <p:animEffect transition="in" filter="wipe(left)">
                                      <p:cBhvr>
                                        <p:cTn id="21" dur="500"/>
                                        <p:tgtEl>
                                          <p:spTgt spid="1536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381000" y="369888"/>
            <a:ext cx="8367713" cy="698500"/>
          </a:xfrm>
          <a:noFill/>
        </p:spPr>
        <p:txBody>
          <a:bodyPr lIns="90488" tIns="44450" rIns="90488" bIns="44450"/>
          <a:lstStyle/>
          <a:p>
            <a:pPr eaLnBrk="1" hangingPunct="1"/>
            <a:r>
              <a:rPr lang="en-GB" altLang="zh-CN" sz="4000" smtClean="0"/>
              <a:t>Cash management</a:t>
            </a:r>
          </a:p>
        </p:txBody>
      </p:sp>
      <p:sp>
        <p:nvSpPr>
          <p:cNvPr id="16387" name="Rectangle 3"/>
          <p:cNvSpPr>
            <a:spLocks noGrp="1" noChangeArrowheads="1"/>
          </p:cNvSpPr>
          <p:nvPr>
            <p:ph idx="1"/>
          </p:nvPr>
        </p:nvSpPr>
        <p:spPr>
          <a:xfrm>
            <a:off x="251520" y="1068388"/>
            <a:ext cx="8388350" cy="5580502"/>
          </a:xfrm>
        </p:spPr>
        <p:txBody>
          <a:bodyPr lIns="90488" tIns="44450" rIns="90488" bIns="44450"/>
          <a:lstStyle/>
          <a:p>
            <a:pPr marL="303213" indent="-303213" eaLnBrk="1" hangingPunct="1">
              <a:buFontTx/>
              <a:buChar char="•"/>
            </a:pPr>
            <a:r>
              <a:rPr lang="en-GB" altLang="zh-CN" dirty="0" smtClean="0"/>
              <a:t>Reasons for having reserves of cash:</a:t>
            </a:r>
          </a:p>
          <a:p>
            <a:pPr marL="661988" lvl="1" indent="-357188" eaLnBrk="1" hangingPunct="1"/>
            <a:r>
              <a:rPr lang="en-GB" altLang="zh-CN" dirty="0"/>
              <a:t>The transactions motive for holding cash is the need to have a cash reserve to balance short-term cash inflows and outflows </a:t>
            </a:r>
          </a:p>
          <a:p>
            <a:pPr marL="661988" lvl="1" indent="-357188" eaLnBrk="1" hangingPunct="1"/>
            <a:r>
              <a:rPr lang="en-GB" altLang="zh-CN" dirty="0" smtClean="0"/>
              <a:t>The </a:t>
            </a:r>
            <a:r>
              <a:rPr lang="en-GB" altLang="zh-CN" dirty="0"/>
              <a:t>precautionary motive for holding cash refers to the fact that a company may choose to have cash reserves in order to meet unexpected demands. </a:t>
            </a:r>
            <a:endParaRPr lang="en-GB" altLang="zh-CN" dirty="0" smtClean="0"/>
          </a:p>
          <a:p>
            <a:pPr marL="661988" lvl="1" indent="-357188" eaLnBrk="1" hangingPunct="1"/>
            <a:r>
              <a:rPr lang="en-GB" altLang="zh-CN" dirty="0" smtClean="0"/>
              <a:t>Companies </a:t>
            </a:r>
            <a:r>
              <a:rPr lang="en-GB" altLang="zh-CN" dirty="0"/>
              <a:t>may also build up cash reserves to take advantage of investment opportunities that may occur: this is the </a:t>
            </a:r>
            <a:r>
              <a:rPr lang="en-GB" altLang="zh-CN" dirty="0" smtClean="0"/>
              <a:t>speculative motive </a:t>
            </a:r>
            <a:r>
              <a:rPr lang="en-GB" altLang="zh-CN" dirty="0"/>
              <a:t>for holding </a:t>
            </a:r>
            <a:r>
              <a:rPr lang="en-GB" altLang="zh-CN" dirty="0" smtClean="0"/>
              <a:t>cash.</a:t>
            </a:r>
          </a:p>
        </p:txBody>
      </p:sp>
    </p:spTree>
    <p:extLst>
      <p:ext uri="{BB962C8B-B14F-4D97-AF65-F5344CB8AC3E}">
        <p14:creationId xmlns:p14="http://schemas.microsoft.com/office/powerpoint/2010/main" val="364357984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Effect transition="in" filter="wipe(left)">
                                      <p:cBhvr>
                                        <p:cTn id="7" dur="500"/>
                                        <p:tgtEl>
                                          <p:spTgt spid="16387">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6387">
                                            <p:txEl>
                                              <p:pRg st="1" end="1"/>
                                            </p:txEl>
                                          </p:spTgt>
                                        </p:tgtEl>
                                        <p:attrNameLst>
                                          <p:attrName>style.visibility</p:attrName>
                                        </p:attrNameLst>
                                      </p:cBhvr>
                                      <p:to>
                                        <p:strVal val="visible"/>
                                      </p:to>
                                    </p:set>
                                    <p:animEffect transition="in" filter="wipe(left)">
                                      <p:cBhvr>
                                        <p:cTn id="10" dur="500"/>
                                        <p:tgtEl>
                                          <p:spTgt spid="16387">
                                            <p:txEl>
                                              <p:pRg st="1" end="1"/>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16387">
                                            <p:txEl>
                                              <p:pRg st="2" end="2"/>
                                            </p:txEl>
                                          </p:spTgt>
                                        </p:tgtEl>
                                        <p:attrNameLst>
                                          <p:attrName>style.visibility</p:attrName>
                                        </p:attrNameLst>
                                      </p:cBhvr>
                                      <p:to>
                                        <p:strVal val="visible"/>
                                      </p:to>
                                    </p:set>
                                    <p:animEffect transition="in" filter="wipe(left)">
                                      <p:cBhvr>
                                        <p:cTn id="13" dur="500"/>
                                        <p:tgtEl>
                                          <p:spTgt spid="16387">
                                            <p:txEl>
                                              <p:pRg st="2" end="2"/>
                                            </p:txEl>
                                          </p:spTgt>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16387">
                                            <p:txEl>
                                              <p:pRg st="3" end="3"/>
                                            </p:txEl>
                                          </p:spTgt>
                                        </p:tgtEl>
                                        <p:attrNameLst>
                                          <p:attrName>style.visibility</p:attrName>
                                        </p:attrNameLst>
                                      </p:cBhvr>
                                      <p:to>
                                        <p:strVal val="visible"/>
                                      </p:to>
                                    </p:set>
                                    <p:animEffect transition="in" filter="wipe(left)">
                                      <p:cBhvr>
                                        <p:cTn id="16" dur="500"/>
                                        <p:tgtEl>
                                          <p:spTgt spid="1638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1" name="Rectangle 3"/>
          <p:cNvSpPr>
            <a:spLocks noGrp="1" noChangeArrowheads="1"/>
          </p:cNvSpPr>
          <p:nvPr>
            <p:ph idx="1"/>
          </p:nvPr>
        </p:nvSpPr>
        <p:spPr>
          <a:xfrm>
            <a:off x="251520" y="1196752"/>
            <a:ext cx="8312150" cy="4903394"/>
          </a:xfrm>
        </p:spPr>
        <p:txBody>
          <a:bodyPr lIns="90488" tIns="44450" rIns="90488" bIns="44450"/>
          <a:lstStyle/>
          <a:p>
            <a:pPr marL="303213" indent="-303213" eaLnBrk="1" hangingPunct="1">
              <a:buFontTx/>
              <a:buChar char="•"/>
            </a:pPr>
            <a:r>
              <a:rPr lang="en-GB" altLang="zh-CN" dirty="0"/>
              <a:t>Holding cash for short-term needs will incur opportunity cost of lost </a:t>
            </a:r>
            <a:r>
              <a:rPr lang="en-GB" altLang="zh-CN" dirty="0" smtClean="0"/>
              <a:t>profit.</a:t>
            </a:r>
          </a:p>
          <a:p>
            <a:pPr marL="303213" indent="-303213" eaLnBrk="1" hangingPunct="1">
              <a:buFontTx/>
              <a:buChar char="•"/>
            </a:pPr>
            <a:r>
              <a:rPr lang="en-GB" altLang="zh-CN" dirty="0" smtClean="0"/>
              <a:t>Cash flow shortages can be eased by postponing expenditure, accelerating income and finding new cash resources.</a:t>
            </a:r>
          </a:p>
          <a:p>
            <a:pPr marL="303213" indent="-303213" eaLnBrk="1" hangingPunct="1">
              <a:buFontTx/>
              <a:buChar char="•"/>
            </a:pPr>
            <a:r>
              <a:rPr lang="en-GB" altLang="zh-CN" dirty="0" smtClean="0"/>
              <a:t>Optimum cash levels reflect liquidity needs</a:t>
            </a:r>
          </a:p>
          <a:p>
            <a:pPr marL="676275" lvl="1" indent="-371475" eaLnBrk="1" hangingPunct="1">
              <a:buClr>
                <a:schemeClr val="tx1"/>
              </a:buClr>
            </a:pPr>
            <a:r>
              <a:rPr lang="en-GB" altLang="zh-CN" sz="3000" dirty="0" smtClean="0"/>
              <a:t>future cash needs and borrowing capability</a:t>
            </a:r>
          </a:p>
          <a:p>
            <a:pPr marL="676275" lvl="1" indent="-371475" eaLnBrk="1" hangingPunct="1">
              <a:buClr>
                <a:schemeClr val="tx1"/>
              </a:buClr>
            </a:pPr>
            <a:r>
              <a:rPr lang="en-GB" altLang="zh-CN" sz="3000" dirty="0" smtClean="0"/>
              <a:t>efficiency of cash management</a:t>
            </a:r>
          </a:p>
          <a:p>
            <a:pPr marL="676275" lvl="1" indent="-371475" eaLnBrk="1" hangingPunct="1">
              <a:buClr>
                <a:schemeClr val="tx1"/>
              </a:buClr>
            </a:pPr>
            <a:r>
              <a:rPr lang="en-GB" altLang="zh-CN" sz="3000" dirty="0" smtClean="0"/>
              <a:t>tolerance of risk.</a:t>
            </a:r>
          </a:p>
        </p:txBody>
      </p:sp>
      <p:sp>
        <p:nvSpPr>
          <p:cNvPr id="34819" name="Rectangle 2"/>
          <p:cNvSpPr>
            <a:spLocks noChangeArrowheads="1"/>
          </p:cNvSpPr>
          <p:nvPr/>
        </p:nvSpPr>
        <p:spPr bwMode="auto">
          <a:xfrm>
            <a:off x="381000" y="369888"/>
            <a:ext cx="8367713" cy="69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8" tIns="44450" rIns="90488" bIns="44450" anchor="ctr">
            <a:spAutoFit/>
          </a:bodyPr>
          <a:lstStyle>
            <a:lvl1pPr>
              <a:defRPr sz="2400">
                <a:solidFill>
                  <a:schemeClr val="tx1"/>
                </a:solidFill>
                <a:latin typeface="Book Antiqua" panose="02040602050305030304" pitchFamily="18" charset="0"/>
              </a:defRPr>
            </a:lvl1pPr>
            <a:lvl2pPr marL="742950" indent="-285750">
              <a:defRPr sz="2400">
                <a:solidFill>
                  <a:schemeClr val="tx1"/>
                </a:solidFill>
                <a:latin typeface="Book Antiqua" panose="02040602050305030304" pitchFamily="18" charset="0"/>
              </a:defRPr>
            </a:lvl2pPr>
            <a:lvl3pPr marL="1143000" indent="-228600">
              <a:defRPr sz="2400">
                <a:solidFill>
                  <a:schemeClr val="tx1"/>
                </a:solidFill>
                <a:latin typeface="Book Antiqua" panose="02040602050305030304" pitchFamily="18" charset="0"/>
              </a:defRPr>
            </a:lvl3pPr>
            <a:lvl4pPr marL="1600200" indent="-228600">
              <a:defRPr sz="2400">
                <a:solidFill>
                  <a:schemeClr val="tx1"/>
                </a:solidFill>
                <a:latin typeface="Book Antiqua" panose="02040602050305030304" pitchFamily="18" charset="0"/>
              </a:defRPr>
            </a:lvl4pPr>
            <a:lvl5pPr marL="2057400" indent="-228600">
              <a:defRPr sz="2400">
                <a:solidFill>
                  <a:schemeClr val="tx1"/>
                </a:solidFill>
                <a:latin typeface="Book Antiqua" panose="02040602050305030304" pitchFamily="18" charset="0"/>
              </a:defRPr>
            </a:lvl5pPr>
            <a:lvl6pPr marL="2514600" indent="-228600" algn="ctr" eaLnBrk="0" fontAlgn="base" hangingPunct="0">
              <a:spcBef>
                <a:spcPct val="0"/>
              </a:spcBef>
              <a:spcAft>
                <a:spcPct val="0"/>
              </a:spcAft>
              <a:defRPr sz="2400">
                <a:solidFill>
                  <a:schemeClr val="tx1"/>
                </a:solidFill>
                <a:latin typeface="Book Antiqua" panose="02040602050305030304" pitchFamily="18" charset="0"/>
              </a:defRPr>
            </a:lvl6pPr>
            <a:lvl7pPr marL="2971800" indent="-228600" algn="ctr" eaLnBrk="0" fontAlgn="base" hangingPunct="0">
              <a:spcBef>
                <a:spcPct val="0"/>
              </a:spcBef>
              <a:spcAft>
                <a:spcPct val="0"/>
              </a:spcAft>
              <a:defRPr sz="2400">
                <a:solidFill>
                  <a:schemeClr val="tx1"/>
                </a:solidFill>
                <a:latin typeface="Book Antiqua" panose="02040602050305030304" pitchFamily="18" charset="0"/>
              </a:defRPr>
            </a:lvl7pPr>
            <a:lvl8pPr marL="3429000" indent="-228600" algn="ctr" eaLnBrk="0" fontAlgn="base" hangingPunct="0">
              <a:spcBef>
                <a:spcPct val="0"/>
              </a:spcBef>
              <a:spcAft>
                <a:spcPct val="0"/>
              </a:spcAft>
              <a:defRPr sz="2400">
                <a:solidFill>
                  <a:schemeClr val="tx1"/>
                </a:solidFill>
                <a:latin typeface="Book Antiqua" panose="02040602050305030304" pitchFamily="18" charset="0"/>
              </a:defRPr>
            </a:lvl8pPr>
            <a:lvl9pPr marL="3886200" indent="-228600" algn="ctr" eaLnBrk="0" fontAlgn="base" hangingPunct="0">
              <a:spcBef>
                <a:spcPct val="0"/>
              </a:spcBef>
              <a:spcAft>
                <a:spcPct val="0"/>
              </a:spcAft>
              <a:defRPr sz="2400">
                <a:solidFill>
                  <a:schemeClr val="tx1"/>
                </a:solidFill>
                <a:latin typeface="Book Antiqua" panose="02040602050305030304" pitchFamily="18" charset="0"/>
              </a:defRPr>
            </a:lvl9pPr>
          </a:lstStyle>
          <a:p>
            <a:pPr eaLnBrk="1" hangingPunct="1"/>
            <a:r>
              <a:rPr lang="en-GB" altLang="zh-CN" sz="4000" b="1">
                <a:latin typeface="Arial" panose="020B0604020202020204" pitchFamily="34" charset="0"/>
              </a:rPr>
              <a:t>Cash management (Continued)</a:t>
            </a:r>
          </a:p>
        </p:txBody>
      </p:sp>
    </p:spTree>
    <p:extLst>
      <p:ext uri="{BB962C8B-B14F-4D97-AF65-F5344CB8AC3E}">
        <p14:creationId xmlns:p14="http://schemas.microsoft.com/office/powerpoint/2010/main" val="183609586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wipe(left)">
                                      <p:cBhvr>
                                        <p:cTn id="7" dur="500"/>
                                        <p:tgtEl>
                                          <p:spTgt spid="174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7411">
                                            <p:txEl>
                                              <p:pRg st="1" end="1"/>
                                            </p:txEl>
                                          </p:spTgt>
                                        </p:tgtEl>
                                        <p:attrNameLst>
                                          <p:attrName>style.visibility</p:attrName>
                                        </p:attrNameLst>
                                      </p:cBhvr>
                                      <p:to>
                                        <p:strVal val="visible"/>
                                      </p:to>
                                    </p:set>
                                    <p:animEffect transition="in" filter="wipe(left)">
                                      <p:cBhvr>
                                        <p:cTn id="12" dur="500"/>
                                        <p:tgtEl>
                                          <p:spTgt spid="1741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7411">
                                            <p:txEl>
                                              <p:pRg st="2" end="2"/>
                                            </p:txEl>
                                          </p:spTgt>
                                        </p:tgtEl>
                                        <p:attrNameLst>
                                          <p:attrName>style.visibility</p:attrName>
                                        </p:attrNameLst>
                                      </p:cBhvr>
                                      <p:to>
                                        <p:strVal val="visible"/>
                                      </p:to>
                                    </p:set>
                                    <p:animEffect transition="in" filter="wipe(left)">
                                      <p:cBhvr>
                                        <p:cTn id="17" dur="500"/>
                                        <p:tgtEl>
                                          <p:spTgt spid="17411">
                                            <p:txEl>
                                              <p:pRg st="2" end="2"/>
                                            </p:txEl>
                                          </p:spTgt>
                                        </p:tgtEl>
                                      </p:cBhvr>
                                    </p:animEffect>
                                  </p:childTnLst>
                                </p:cTn>
                              </p:par>
                              <p:par>
                                <p:cTn id="18" presetID="22" presetClass="entr" presetSubtype="8" fill="hold" grpId="0" nodeType="withEffect">
                                  <p:stCondLst>
                                    <p:cond delay="0"/>
                                  </p:stCondLst>
                                  <p:childTnLst>
                                    <p:set>
                                      <p:cBhvr>
                                        <p:cTn id="19" dur="1" fill="hold">
                                          <p:stCondLst>
                                            <p:cond delay="0"/>
                                          </p:stCondLst>
                                        </p:cTn>
                                        <p:tgtEl>
                                          <p:spTgt spid="17411">
                                            <p:txEl>
                                              <p:pRg st="3" end="3"/>
                                            </p:txEl>
                                          </p:spTgt>
                                        </p:tgtEl>
                                        <p:attrNameLst>
                                          <p:attrName>style.visibility</p:attrName>
                                        </p:attrNameLst>
                                      </p:cBhvr>
                                      <p:to>
                                        <p:strVal val="visible"/>
                                      </p:to>
                                    </p:set>
                                    <p:animEffect transition="in" filter="wipe(left)">
                                      <p:cBhvr>
                                        <p:cTn id="20" dur="500"/>
                                        <p:tgtEl>
                                          <p:spTgt spid="17411">
                                            <p:txEl>
                                              <p:pRg st="3" end="3"/>
                                            </p:txEl>
                                          </p:spTgt>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17411">
                                            <p:txEl>
                                              <p:pRg st="4" end="4"/>
                                            </p:txEl>
                                          </p:spTgt>
                                        </p:tgtEl>
                                        <p:attrNameLst>
                                          <p:attrName>style.visibility</p:attrName>
                                        </p:attrNameLst>
                                      </p:cBhvr>
                                      <p:to>
                                        <p:strVal val="visible"/>
                                      </p:to>
                                    </p:set>
                                    <p:animEffect transition="in" filter="wipe(left)">
                                      <p:cBhvr>
                                        <p:cTn id="23" dur="500"/>
                                        <p:tgtEl>
                                          <p:spTgt spid="17411">
                                            <p:txEl>
                                              <p:pRg st="4" end="4"/>
                                            </p:txEl>
                                          </p:spTgt>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17411">
                                            <p:txEl>
                                              <p:pRg st="5" end="5"/>
                                            </p:txEl>
                                          </p:spTgt>
                                        </p:tgtEl>
                                        <p:attrNameLst>
                                          <p:attrName>style.visibility</p:attrName>
                                        </p:attrNameLst>
                                      </p:cBhvr>
                                      <p:to>
                                        <p:strVal val="visible"/>
                                      </p:to>
                                    </p:set>
                                    <p:animEffect transition="in" filter="wipe(left)">
                                      <p:cBhvr>
                                        <p:cTn id="26" dur="500"/>
                                        <p:tgtEl>
                                          <p:spTgt spid="1741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5" name="Rectangle 3"/>
          <p:cNvSpPr>
            <a:spLocks noGrp="1" noChangeArrowheads="1"/>
          </p:cNvSpPr>
          <p:nvPr>
            <p:ph idx="1"/>
          </p:nvPr>
        </p:nvSpPr>
        <p:spPr>
          <a:xfrm>
            <a:off x="348845" y="1196752"/>
            <a:ext cx="8320087" cy="4933950"/>
          </a:xfrm>
        </p:spPr>
        <p:txBody>
          <a:bodyPr lIns="90488" tIns="44450" rIns="90488" bIns="44450"/>
          <a:lstStyle/>
          <a:p>
            <a:pPr marL="303213" indent="-303213" eaLnBrk="1" hangingPunct="1">
              <a:buFontTx/>
              <a:buChar char="•"/>
            </a:pPr>
            <a:r>
              <a:rPr lang="en-GB" altLang="zh-CN" dirty="0" smtClean="0"/>
              <a:t>Invest short-term cash surpluses in appropriate short-term instruments.</a:t>
            </a:r>
          </a:p>
          <a:p>
            <a:pPr marL="303213" indent="-303213" eaLnBrk="1" hangingPunct="1">
              <a:buFontTx/>
              <a:buChar char="•"/>
            </a:pPr>
            <a:r>
              <a:rPr lang="en-GB" altLang="zh-CN" dirty="0" smtClean="0"/>
              <a:t>Must be no risk of capital loss.</a:t>
            </a:r>
          </a:p>
          <a:p>
            <a:pPr marL="303213" indent="-303213" eaLnBrk="1" hangingPunct="1">
              <a:buFontTx/>
              <a:buChar char="•"/>
            </a:pPr>
            <a:r>
              <a:rPr lang="en-GB" altLang="zh-CN" dirty="0" smtClean="0"/>
              <a:t>Choice of investment depends on:</a:t>
            </a:r>
          </a:p>
          <a:p>
            <a:pPr marL="690563" lvl="1" indent="-385763" eaLnBrk="1" hangingPunct="1">
              <a:buClr>
                <a:schemeClr val="tx1"/>
              </a:buClr>
            </a:pPr>
            <a:r>
              <a:rPr lang="en-GB" altLang="zh-CN" sz="3000" dirty="0" smtClean="0"/>
              <a:t>size of the cash surplus</a:t>
            </a:r>
          </a:p>
          <a:p>
            <a:pPr marL="690563" lvl="1" indent="-385763" eaLnBrk="1" hangingPunct="1">
              <a:buClr>
                <a:schemeClr val="tx1"/>
              </a:buClr>
            </a:pPr>
            <a:r>
              <a:rPr lang="en-GB" altLang="zh-CN" sz="3000" dirty="0" smtClean="0"/>
              <a:t>maturity of the short-term asset</a:t>
            </a:r>
          </a:p>
          <a:p>
            <a:pPr marL="690563" lvl="1" indent="-385763" eaLnBrk="1" hangingPunct="1">
              <a:buClr>
                <a:schemeClr val="tx1"/>
              </a:buClr>
            </a:pPr>
            <a:r>
              <a:rPr lang="en-GB" altLang="zh-CN" sz="3000" dirty="0" smtClean="0"/>
              <a:t>yield required</a:t>
            </a:r>
          </a:p>
          <a:p>
            <a:pPr marL="690563" lvl="1" indent="-385763" eaLnBrk="1" hangingPunct="1">
              <a:buClr>
                <a:schemeClr val="tx1"/>
              </a:buClr>
            </a:pPr>
            <a:r>
              <a:rPr lang="en-GB" altLang="zh-CN" sz="3000" dirty="0" smtClean="0"/>
              <a:t>any penalties for early encashment / withdrawal.</a:t>
            </a:r>
          </a:p>
        </p:txBody>
      </p:sp>
      <p:sp>
        <p:nvSpPr>
          <p:cNvPr id="35843" name="Rectangle 2"/>
          <p:cNvSpPr>
            <a:spLocks noChangeArrowheads="1"/>
          </p:cNvSpPr>
          <p:nvPr/>
        </p:nvSpPr>
        <p:spPr bwMode="auto">
          <a:xfrm>
            <a:off x="381000" y="369888"/>
            <a:ext cx="8367713" cy="69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8" tIns="44450" rIns="90488" bIns="44450" anchor="ctr">
            <a:spAutoFit/>
          </a:bodyPr>
          <a:lstStyle>
            <a:lvl1pPr>
              <a:defRPr sz="2400">
                <a:solidFill>
                  <a:schemeClr val="tx1"/>
                </a:solidFill>
                <a:latin typeface="Book Antiqua" panose="02040602050305030304" pitchFamily="18" charset="0"/>
              </a:defRPr>
            </a:lvl1pPr>
            <a:lvl2pPr marL="742950" indent="-285750">
              <a:defRPr sz="2400">
                <a:solidFill>
                  <a:schemeClr val="tx1"/>
                </a:solidFill>
                <a:latin typeface="Book Antiqua" panose="02040602050305030304" pitchFamily="18" charset="0"/>
              </a:defRPr>
            </a:lvl2pPr>
            <a:lvl3pPr marL="1143000" indent="-228600">
              <a:defRPr sz="2400">
                <a:solidFill>
                  <a:schemeClr val="tx1"/>
                </a:solidFill>
                <a:latin typeface="Book Antiqua" panose="02040602050305030304" pitchFamily="18" charset="0"/>
              </a:defRPr>
            </a:lvl3pPr>
            <a:lvl4pPr marL="1600200" indent="-228600">
              <a:defRPr sz="2400">
                <a:solidFill>
                  <a:schemeClr val="tx1"/>
                </a:solidFill>
                <a:latin typeface="Book Antiqua" panose="02040602050305030304" pitchFamily="18" charset="0"/>
              </a:defRPr>
            </a:lvl4pPr>
            <a:lvl5pPr marL="2057400" indent="-228600">
              <a:defRPr sz="2400">
                <a:solidFill>
                  <a:schemeClr val="tx1"/>
                </a:solidFill>
                <a:latin typeface="Book Antiqua" panose="02040602050305030304" pitchFamily="18" charset="0"/>
              </a:defRPr>
            </a:lvl5pPr>
            <a:lvl6pPr marL="2514600" indent="-228600" algn="ctr" eaLnBrk="0" fontAlgn="base" hangingPunct="0">
              <a:spcBef>
                <a:spcPct val="0"/>
              </a:spcBef>
              <a:spcAft>
                <a:spcPct val="0"/>
              </a:spcAft>
              <a:defRPr sz="2400">
                <a:solidFill>
                  <a:schemeClr val="tx1"/>
                </a:solidFill>
                <a:latin typeface="Book Antiqua" panose="02040602050305030304" pitchFamily="18" charset="0"/>
              </a:defRPr>
            </a:lvl6pPr>
            <a:lvl7pPr marL="2971800" indent="-228600" algn="ctr" eaLnBrk="0" fontAlgn="base" hangingPunct="0">
              <a:spcBef>
                <a:spcPct val="0"/>
              </a:spcBef>
              <a:spcAft>
                <a:spcPct val="0"/>
              </a:spcAft>
              <a:defRPr sz="2400">
                <a:solidFill>
                  <a:schemeClr val="tx1"/>
                </a:solidFill>
                <a:latin typeface="Book Antiqua" panose="02040602050305030304" pitchFamily="18" charset="0"/>
              </a:defRPr>
            </a:lvl7pPr>
            <a:lvl8pPr marL="3429000" indent="-228600" algn="ctr" eaLnBrk="0" fontAlgn="base" hangingPunct="0">
              <a:spcBef>
                <a:spcPct val="0"/>
              </a:spcBef>
              <a:spcAft>
                <a:spcPct val="0"/>
              </a:spcAft>
              <a:defRPr sz="2400">
                <a:solidFill>
                  <a:schemeClr val="tx1"/>
                </a:solidFill>
                <a:latin typeface="Book Antiqua" panose="02040602050305030304" pitchFamily="18" charset="0"/>
              </a:defRPr>
            </a:lvl8pPr>
            <a:lvl9pPr marL="3886200" indent="-228600" algn="ctr" eaLnBrk="0" fontAlgn="base" hangingPunct="0">
              <a:spcBef>
                <a:spcPct val="0"/>
              </a:spcBef>
              <a:spcAft>
                <a:spcPct val="0"/>
              </a:spcAft>
              <a:defRPr sz="2400">
                <a:solidFill>
                  <a:schemeClr val="tx1"/>
                </a:solidFill>
                <a:latin typeface="Book Antiqua" panose="02040602050305030304" pitchFamily="18" charset="0"/>
              </a:defRPr>
            </a:lvl9pPr>
          </a:lstStyle>
          <a:p>
            <a:pPr eaLnBrk="1" hangingPunct="1"/>
            <a:r>
              <a:rPr lang="en-GB" altLang="zh-CN" sz="4000" b="1">
                <a:latin typeface="Arial" panose="020B0604020202020204" pitchFamily="34" charset="0"/>
              </a:rPr>
              <a:t>Cash management (Continued)</a:t>
            </a:r>
          </a:p>
        </p:txBody>
      </p:sp>
    </p:spTree>
    <p:extLst>
      <p:ext uri="{BB962C8B-B14F-4D97-AF65-F5344CB8AC3E}">
        <p14:creationId xmlns:p14="http://schemas.microsoft.com/office/powerpoint/2010/main" val="281281615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wipe(left)">
                                      <p:cBhvr>
                                        <p:cTn id="7" dur="500"/>
                                        <p:tgtEl>
                                          <p:spTgt spid="1843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8435">
                                            <p:txEl>
                                              <p:pRg st="1" end="1"/>
                                            </p:txEl>
                                          </p:spTgt>
                                        </p:tgtEl>
                                        <p:attrNameLst>
                                          <p:attrName>style.visibility</p:attrName>
                                        </p:attrNameLst>
                                      </p:cBhvr>
                                      <p:to>
                                        <p:strVal val="visible"/>
                                      </p:to>
                                    </p:set>
                                    <p:animEffect transition="in" filter="wipe(left)">
                                      <p:cBhvr>
                                        <p:cTn id="12" dur="500"/>
                                        <p:tgtEl>
                                          <p:spTgt spid="1843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8435">
                                            <p:txEl>
                                              <p:pRg st="2" end="2"/>
                                            </p:txEl>
                                          </p:spTgt>
                                        </p:tgtEl>
                                        <p:attrNameLst>
                                          <p:attrName>style.visibility</p:attrName>
                                        </p:attrNameLst>
                                      </p:cBhvr>
                                      <p:to>
                                        <p:strVal val="visible"/>
                                      </p:to>
                                    </p:set>
                                    <p:animEffect transition="in" filter="wipe(left)">
                                      <p:cBhvr>
                                        <p:cTn id="17" dur="500"/>
                                        <p:tgtEl>
                                          <p:spTgt spid="18435">
                                            <p:txEl>
                                              <p:pRg st="2" end="2"/>
                                            </p:txEl>
                                          </p:spTgt>
                                        </p:tgtEl>
                                      </p:cBhvr>
                                    </p:animEffect>
                                  </p:childTnLst>
                                </p:cTn>
                              </p:par>
                              <p:par>
                                <p:cTn id="18" presetID="22" presetClass="entr" presetSubtype="8" fill="hold" grpId="0" nodeType="withEffect">
                                  <p:stCondLst>
                                    <p:cond delay="0"/>
                                  </p:stCondLst>
                                  <p:childTnLst>
                                    <p:set>
                                      <p:cBhvr>
                                        <p:cTn id="19" dur="1" fill="hold">
                                          <p:stCondLst>
                                            <p:cond delay="0"/>
                                          </p:stCondLst>
                                        </p:cTn>
                                        <p:tgtEl>
                                          <p:spTgt spid="18435">
                                            <p:txEl>
                                              <p:pRg st="3" end="3"/>
                                            </p:txEl>
                                          </p:spTgt>
                                        </p:tgtEl>
                                        <p:attrNameLst>
                                          <p:attrName>style.visibility</p:attrName>
                                        </p:attrNameLst>
                                      </p:cBhvr>
                                      <p:to>
                                        <p:strVal val="visible"/>
                                      </p:to>
                                    </p:set>
                                    <p:animEffect transition="in" filter="wipe(left)">
                                      <p:cBhvr>
                                        <p:cTn id="20" dur="500"/>
                                        <p:tgtEl>
                                          <p:spTgt spid="18435">
                                            <p:txEl>
                                              <p:pRg st="3" end="3"/>
                                            </p:txEl>
                                          </p:spTgt>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18435">
                                            <p:txEl>
                                              <p:pRg st="4" end="4"/>
                                            </p:txEl>
                                          </p:spTgt>
                                        </p:tgtEl>
                                        <p:attrNameLst>
                                          <p:attrName>style.visibility</p:attrName>
                                        </p:attrNameLst>
                                      </p:cBhvr>
                                      <p:to>
                                        <p:strVal val="visible"/>
                                      </p:to>
                                    </p:set>
                                    <p:animEffect transition="in" filter="wipe(left)">
                                      <p:cBhvr>
                                        <p:cTn id="23" dur="500"/>
                                        <p:tgtEl>
                                          <p:spTgt spid="18435">
                                            <p:txEl>
                                              <p:pRg st="4" end="4"/>
                                            </p:txEl>
                                          </p:spTgt>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18435">
                                            <p:txEl>
                                              <p:pRg st="5" end="5"/>
                                            </p:txEl>
                                          </p:spTgt>
                                        </p:tgtEl>
                                        <p:attrNameLst>
                                          <p:attrName>style.visibility</p:attrName>
                                        </p:attrNameLst>
                                      </p:cBhvr>
                                      <p:to>
                                        <p:strVal val="visible"/>
                                      </p:to>
                                    </p:set>
                                    <p:animEffect transition="in" filter="wipe(left)">
                                      <p:cBhvr>
                                        <p:cTn id="26" dur="500"/>
                                        <p:tgtEl>
                                          <p:spTgt spid="18435">
                                            <p:txEl>
                                              <p:pRg st="5" end="5"/>
                                            </p:txEl>
                                          </p:spTgt>
                                        </p:tgtEl>
                                      </p:cBhvr>
                                    </p:animEffect>
                                  </p:childTnLst>
                                </p:cTn>
                              </p:par>
                              <p:par>
                                <p:cTn id="27" presetID="22" presetClass="entr" presetSubtype="8" fill="hold" grpId="0" nodeType="withEffect">
                                  <p:stCondLst>
                                    <p:cond delay="0"/>
                                  </p:stCondLst>
                                  <p:childTnLst>
                                    <p:set>
                                      <p:cBhvr>
                                        <p:cTn id="28" dur="1" fill="hold">
                                          <p:stCondLst>
                                            <p:cond delay="0"/>
                                          </p:stCondLst>
                                        </p:cTn>
                                        <p:tgtEl>
                                          <p:spTgt spid="18435">
                                            <p:txEl>
                                              <p:pRg st="6" end="6"/>
                                            </p:txEl>
                                          </p:spTgt>
                                        </p:tgtEl>
                                        <p:attrNameLst>
                                          <p:attrName>style.visibility</p:attrName>
                                        </p:attrNameLst>
                                      </p:cBhvr>
                                      <p:to>
                                        <p:strVal val="visible"/>
                                      </p:to>
                                    </p:set>
                                    <p:animEffect transition="in" filter="wipe(left)">
                                      <p:cBhvr>
                                        <p:cTn id="29" dur="500"/>
                                        <p:tgtEl>
                                          <p:spTgt spid="1843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9" name="Rectangle 3"/>
          <p:cNvSpPr>
            <a:spLocks noGrp="1" noChangeArrowheads="1"/>
          </p:cNvSpPr>
          <p:nvPr>
            <p:ph idx="1"/>
          </p:nvPr>
        </p:nvSpPr>
        <p:spPr>
          <a:xfrm>
            <a:off x="265113" y="1681163"/>
            <a:ext cx="8458200" cy="2773362"/>
          </a:xfrm>
        </p:spPr>
        <p:txBody>
          <a:bodyPr lIns="90488" tIns="44450" rIns="90488" bIns="44450"/>
          <a:lstStyle/>
          <a:p>
            <a:pPr marL="303213" indent="-303213" eaLnBrk="1" hangingPunct="1">
              <a:buFontTx/>
              <a:buChar char="•"/>
            </a:pPr>
            <a:r>
              <a:rPr lang="en-GB" altLang="zh-CN" smtClean="0"/>
              <a:t>Appropriate short-term instruments:</a:t>
            </a:r>
          </a:p>
          <a:p>
            <a:pPr marL="676275" lvl="1" indent="-371475" eaLnBrk="1" hangingPunct="1">
              <a:buClr>
                <a:schemeClr val="tx1"/>
              </a:buClr>
            </a:pPr>
            <a:r>
              <a:rPr lang="en-GB" altLang="zh-CN" sz="3000" smtClean="0"/>
              <a:t>term deposits</a:t>
            </a:r>
          </a:p>
          <a:p>
            <a:pPr marL="676275" lvl="1" indent="-371475" eaLnBrk="1" hangingPunct="1">
              <a:buClr>
                <a:schemeClr val="tx1"/>
              </a:buClr>
            </a:pPr>
            <a:r>
              <a:rPr lang="en-GB" altLang="zh-CN" sz="3000" smtClean="0"/>
              <a:t>treasury bills and short-dated gilts</a:t>
            </a:r>
          </a:p>
          <a:p>
            <a:pPr marL="676275" lvl="1" indent="-371475" eaLnBrk="1" hangingPunct="1">
              <a:buClr>
                <a:schemeClr val="tx1"/>
              </a:buClr>
            </a:pPr>
            <a:r>
              <a:rPr lang="en-GB" altLang="zh-CN" sz="3000" smtClean="0"/>
              <a:t>bank certificates of deposit</a:t>
            </a:r>
          </a:p>
          <a:p>
            <a:pPr marL="676275" lvl="1" indent="-371475" eaLnBrk="1" hangingPunct="1">
              <a:buClr>
                <a:schemeClr val="tx1"/>
              </a:buClr>
            </a:pPr>
            <a:r>
              <a:rPr lang="en-GB" altLang="zh-CN" sz="3000" smtClean="0"/>
              <a:t>local authority bonds.</a:t>
            </a:r>
          </a:p>
        </p:txBody>
      </p:sp>
      <p:sp>
        <p:nvSpPr>
          <p:cNvPr id="36867" name="Rectangle 2"/>
          <p:cNvSpPr>
            <a:spLocks noChangeArrowheads="1"/>
          </p:cNvSpPr>
          <p:nvPr/>
        </p:nvSpPr>
        <p:spPr bwMode="auto">
          <a:xfrm>
            <a:off x="381000" y="369888"/>
            <a:ext cx="8367713" cy="69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8" tIns="44450" rIns="90488" bIns="44450" anchor="ctr">
            <a:spAutoFit/>
          </a:bodyPr>
          <a:lstStyle>
            <a:lvl1pPr>
              <a:defRPr sz="2400">
                <a:solidFill>
                  <a:schemeClr val="tx1"/>
                </a:solidFill>
                <a:latin typeface="Book Antiqua" panose="02040602050305030304" pitchFamily="18" charset="0"/>
              </a:defRPr>
            </a:lvl1pPr>
            <a:lvl2pPr marL="742950" indent="-285750">
              <a:defRPr sz="2400">
                <a:solidFill>
                  <a:schemeClr val="tx1"/>
                </a:solidFill>
                <a:latin typeface="Book Antiqua" panose="02040602050305030304" pitchFamily="18" charset="0"/>
              </a:defRPr>
            </a:lvl2pPr>
            <a:lvl3pPr marL="1143000" indent="-228600">
              <a:defRPr sz="2400">
                <a:solidFill>
                  <a:schemeClr val="tx1"/>
                </a:solidFill>
                <a:latin typeface="Book Antiqua" panose="02040602050305030304" pitchFamily="18" charset="0"/>
              </a:defRPr>
            </a:lvl3pPr>
            <a:lvl4pPr marL="1600200" indent="-228600">
              <a:defRPr sz="2400">
                <a:solidFill>
                  <a:schemeClr val="tx1"/>
                </a:solidFill>
                <a:latin typeface="Book Antiqua" panose="02040602050305030304" pitchFamily="18" charset="0"/>
              </a:defRPr>
            </a:lvl4pPr>
            <a:lvl5pPr marL="2057400" indent="-228600">
              <a:defRPr sz="2400">
                <a:solidFill>
                  <a:schemeClr val="tx1"/>
                </a:solidFill>
                <a:latin typeface="Book Antiqua" panose="02040602050305030304" pitchFamily="18" charset="0"/>
              </a:defRPr>
            </a:lvl5pPr>
            <a:lvl6pPr marL="2514600" indent="-228600" algn="ctr" eaLnBrk="0" fontAlgn="base" hangingPunct="0">
              <a:spcBef>
                <a:spcPct val="0"/>
              </a:spcBef>
              <a:spcAft>
                <a:spcPct val="0"/>
              </a:spcAft>
              <a:defRPr sz="2400">
                <a:solidFill>
                  <a:schemeClr val="tx1"/>
                </a:solidFill>
                <a:latin typeface="Book Antiqua" panose="02040602050305030304" pitchFamily="18" charset="0"/>
              </a:defRPr>
            </a:lvl6pPr>
            <a:lvl7pPr marL="2971800" indent="-228600" algn="ctr" eaLnBrk="0" fontAlgn="base" hangingPunct="0">
              <a:spcBef>
                <a:spcPct val="0"/>
              </a:spcBef>
              <a:spcAft>
                <a:spcPct val="0"/>
              </a:spcAft>
              <a:defRPr sz="2400">
                <a:solidFill>
                  <a:schemeClr val="tx1"/>
                </a:solidFill>
                <a:latin typeface="Book Antiqua" panose="02040602050305030304" pitchFamily="18" charset="0"/>
              </a:defRPr>
            </a:lvl7pPr>
            <a:lvl8pPr marL="3429000" indent="-228600" algn="ctr" eaLnBrk="0" fontAlgn="base" hangingPunct="0">
              <a:spcBef>
                <a:spcPct val="0"/>
              </a:spcBef>
              <a:spcAft>
                <a:spcPct val="0"/>
              </a:spcAft>
              <a:defRPr sz="2400">
                <a:solidFill>
                  <a:schemeClr val="tx1"/>
                </a:solidFill>
                <a:latin typeface="Book Antiqua" panose="02040602050305030304" pitchFamily="18" charset="0"/>
              </a:defRPr>
            </a:lvl8pPr>
            <a:lvl9pPr marL="3886200" indent="-228600" algn="ctr" eaLnBrk="0" fontAlgn="base" hangingPunct="0">
              <a:spcBef>
                <a:spcPct val="0"/>
              </a:spcBef>
              <a:spcAft>
                <a:spcPct val="0"/>
              </a:spcAft>
              <a:defRPr sz="2400">
                <a:solidFill>
                  <a:schemeClr val="tx1"/>
                </a:solidFill>
                <a:latin typeface="Book Antiqua" panose="02040602050305030304" pitchFamily="18" charset="0"/>
              </a:defRPr>
            </a:lvl9pPr>
          </a:lstStyle>
          <a:p>
            <a:pPr eaLnBrk="1" hangingPunct="1"/>
            <a:r>
              <a:rPr lang="en-GB" altLang="zh-CN" sz="4000" b="1">
                <a:latin typeface="Arial" panose="020B0604020202020204" pitchFamily="34" charset="0"/>
              </a:rPr>
              <a:t>Cash management (Continued)</a:t>
            </a:r>
          </a:p>
        </p:txBody>
      </p:sp>
    </p:spTree>
    <p:extLst>
      <p:ext uri="{BB962C8B-B14F-4D97-AF65-F5344CB8AC3E}">
        <p14:creationId xmlns:p14="http://schemas.microsoft.com/office/powerpoint/2010/main" val="55834180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wipe(left)">
                                      <p:cBhvr>
                                        <p:cTn id="7" dur="500"/>
                                        <p:tgtEl>
                                          <p:spTgt spid="19459">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9459">
                                            <p:txEl>
                                              <p:pRg st="1" end="1"/>
                                            </p:txEl>
                                          </p:spTgt>
                                        </p:tgtEl>
                                        <p:attrNameLst>
                                          <p:attrName>style.visibility</p:attrName>
                                        </p:attrNameLst>
                                      </p:cBhvr>
                                      <p:to>
                                        <p:strVal val="visible"/>
                                      </p:to>
                                    </p:set>
                                    <p:animEffect transition="in" filter="wipe(left)">
                                      <p:cBhvr>
                                        <p:cTn id="10" dur="500"/>
                                        <p:tgtEl>
                                          <p:spTgt spid="19459">
                                            <p:txEl>
                                              <p:pRg st="1" end="1"/>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19459">
                                            <p:txEl>
                                              <p:pRg st="2" end="2"/>
                                            </p:txEl>
                                          </p:spTgt>
                                        </p:tgtEl>
                                        <p:attrNameLst>
                                          <p:attrName>style.visibility</p:attrName>
                                        </p:attrNameLst>
                                      </p:cBhvr>
                                      <p:to>
                                        <p:strVal val="visible"/>
                                      </p:to>
                                    </p:set>
                                    <p:animEffect transition="in" filter="wipe(left)">
                                      <p:cBhvr>
                                        <p:cTn id="13" dur="500"/>
                                        <p:tgtEl>
                                          <p:spTgt spid="19459">
                                            <p:txEl>
                                              <p:pRg st="2" end="2"/>
                                            </p:txEl>
                                          </p:spTgt>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19459">
                                            <p:txEl>
                                              <p:pRg st="3" end="3"/>
                                            </p:txEl>
                                          </p:spTgt>
                                        </p:tgtEl>
                                        <p:attrNameLst>
                                          <p:attrName>style.visibility</p:attrName>
                                        </p:attrNameLst>
                                      </p:cBhvr>
                                      <p:to>
                                        <p:strVal val="visible"/>
                                      </p:to>
                                    </p:set>
                                    <p:animEffect transition="in" filter="wipe(left)">
                                      <p:cBhvr>
                                        <p:cTn id="16" dur="500"/>
                                        <p:tgtEl>
                                          <p:spTgt spid="19459">
                                            <p:txEl>
                                              <p:pRg st="3" end="3"/>
                                            </p:txEl>
                                          </p:spTgt>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19459">
                                            <p:txEl>
                                              <p:pRg st="4" end="4"/>
                                            </p:txEl>
                                          </p:spTgt>
                                        </p:tgtEl>
                                        <p:attrNameLst>
                                          <p:attrName>style.visibility</p:attrName>
                                        </p:attrNameLst>
                                      </p:cBhvr>
                                      <p:to>
                                        <p:strVal val="visible"/>
                                      </p:to>
                                    </p:set>
                                    <p:animEffect transition="in" filter="wipe(left)">
                                      <p:cBhvr>
                                        <p:cTn id="19" dur="500"/>
                                        <p:tgtEl>
                                          <p:spTgt spid="1945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381000" y="366713"/>
            <a:ext cx="8367713" cy="698500"/>
          </a:xfrm>
          <a:noFill/>
        </p:spPr>
        <p:txBody>
          <a:bodyPr lIns="90488" tIns="44450" rIns="90488" bIns="44450"/>
          <a:lstStyle/>
          <a:p>
            <a:pPr eaLnBrk="1" hangingPunct="1"/>
            <a:r>
              <a:rPr lang="en-GB" altLang="zh-CN" sz="4000" smtClean="0"/>
              <a:t>Working capital management</a:t>
            </a:r>
          </a:p>
        </p:txBody>
      </p:sp>
      <p:sp>
        <p:nvSpPr>
          <p:cNvPr id="148483" name="Rectangle 3"/>
          <p:cNvSpPr>
            <a:spLocks noGrp="1" noChangeArrowheads="1"/>
          </p:cNvSpPr>
          <p:nvPr>
            <p:ph idx="1"/>
          </p:nvPr>
        </p:nvSpPr>
        <p:spPr>
          <a:xfrm>
            <a:off x="386987" y="1268760"/>
            <a:ext cx="8153400" cy="4456113"/>
          </a:xfrm>
        </p:spPr>
        <p:txBody>
          <a:bodyPr lIns="90488" tIns="44450" rIns="90488" bIns="44450"/>
          <a:lstStyle/>
          <a:p>
            <a:pPr marL="303213" indent="-303213" eaLnBrk="1" hangingPunct="1">
              <a:buFontTx/>
              <a:buChar char="•"/>
            </a:pPr>
            <a:r>
              <a:rPr lang="en-GB" altLang="zh-CN" dirty="0" smtClean="0"/>
              <a:t>Can overall level of WC be optimised?</a:t>
            </a:r>
          </a:p>
          <a:p>
            <a:pPr marL="676275" lvl="1" indent="-371475" eaLnBrk="1" hangingPunct="1">
              <a:buFontTx/>
              <a:buChar char="–"/>
            </a:pPr>
            <a:r>
              <a:rPr lang="en-GB" altLang="zh-CN" sz="3000" dirty="0" smtClean="0"/>
              <a:t>by minimising cash conversion cycle?</a:t>
            </a:r>
          </a:p>
          <a:p>
            <a:pPr marL="676275" lvl="1" indent="-371475" eaLnBrk="1" hangingPunct="1">
              <a:buFontTx/>
              <a:buChar char="–"/>
            </a:pPr>
            <a:r>
              <a:rPr lang="en-GB" altLang="zh-CN" sz="3000" dirty="0" smtClean="0"/>
              <a:t>by adopting aggressive policies?</a:t>
            </a:r>
          </a:p>
          <a:p>
            <a:pPr marL="676275" lvl="1" indent="-371475" eaLnBrk="1" hangingPunct="1">
              <a:buFontTx/>
              <a:buChar char="–"/>
            </a:pPr>
            <a:r>
              <a:rPr lang="en-GB" altLang="zh-CN" sz="3000" dirty="0" smtClean="0"/>
              <a:t>optimal compared to what?</a:t>
            </a:r>
          </a:p>
          <a:p>
            <a:pPr marL="676275" lvl="1" indent="-371475" eaLnBrk="1" hangingPunct="1">
              <a:buFontTx/>
              <a:buChar char="–"/>
            </a:pPr>
            <a:r>
              <a:rPr lang="en-GB" altLang="zh-CN" sz="3000" dirty="0" smtClean="0"/>
              <a:t>or just the individual components?</a:t>
            </a:r>
          </a:p>
          <a:p>
            <a:pPr marL="303213" indent="-303213" eaLnBrk="1" hangingPunct="1">
              <a:buFontTx/>
              <a:buChar char="•"/>
            </a:pPr>
            <a:r>
              <a:rPr lang="en-GB" altLang="zh-CN" dirty="0" smtClean="0"/>
              <a:t>How can each component be optimised?</a:t>
            </a:r>
          </a:p>
          <a:p>
            <a:pPr marL="676275" lvl="1" indent="-371475" eaLnBrk="1" hangingPunct="1">
              <a:buFontTx/>
              <a:buChar char="–"/>
            </a:pPr>
            <a:r>
              <a:rPr lang="en-GB" altLang="zh-CN" sz="3000" dirty="0" smtClean="0"/>
              <a:t>just-in-time inventory management?</a:t>
            </a:r>
          </a:p>
          <a:p>
            <a:pPr marL="676275" lvl="1" indent="-371475" eaLnBrk="1" hangingPunct="1">
              <a:buFontTx/>
              <a:buChar char="–"/>
            </a:pPr>
            <a:r>
              <a:rPr lang="en-GB" altLang="zh-CN" sz="3000" dirty="0" smtClean="0"/>
              <a:t>offering discounts for cash payments?</a:t>
            </a:r>
          </a:p>
        </p:txBody>
      </p:sp>
    </p:spTree>
    <p:extLst>
      <p:ext uri="{BB962C8B-B14F-4D97-AF65-F5344CB8AC3E}">
        <p14:creationId xmlns:p14="http://schemas.microsoft.com/office/powerpoint/2010/main" val="36754538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48483">
                                            <p:txEl>
                                              <p:pRg st="0" end="0"/>
                                            </p:txEl>
                                          </p:spTgt>
                                        </p:tgtEl>
                                        <p:attrNameLst>
                                          <p:attrName>style.visibility</p:attrName>
                                        </p:attrNameLst>
                                      </p:cBhvr>
                                      <p:to>
                                        <p:strVal val="visible"/>
                                      </p:to>
                                    </p:set>
                                    <p:animEffect transition="in" filter="wipe(left)">
                                      <p:cBhvr>
                                        <p:cTn id="7" dur="500"/>
                                        <p:tgtEl>
                                          <p:spTgt spid="148483">
                                            <p:txEl>
                                              <p:pRg st="0" end="0"/>
                                            </p:txEl>
                                          </p:spTgt>
                                        </p:tgtEl>
                                      </p:cBhvr>
                                    </p:animEffect>
                                  </p:childTnLst>
                                  <p:subTnLst>
                                    <p:animClr clrSpc="rgb" dir="cw">
                                      <p:cBhvr override="childStyle">
                                        <p:cTn dur="1" fill="hold" display="0" masterRel="nextClick" afterEffect="1"/>
                                        <p:tgtEl>
                                          <p:spTgt spid="148483">
                                            <p:txEl>
                                              <p:pRg st="0" end="0"/>
                                            </p:txEl>
                                          </p:spTgt>
                                        </p:tgtEl>
                                        <p:attrNameLst>
                                          <p:attrName>ppt_c</p:attrName>
                                        </p:attrNameLst>
                                      </p:cBhvr>
                                      <p:to>
                                        <a:schemeClr val="tx1"/>
                                      </p:to>
                                    </p:animClr>
                                  </p:subTnLst>
                                </p:cTn>
                              </p:par>
                              <p:par>
                                <p:cTn id="8" presetID="22" presetClass="entr" presetSubtype="8" fill="hold" grpId="0" nodeType="withEffect">
                                  <p:stCondLst>
                                    <p:cond delay="0"/>
                                  </p:stCondLst>
                                  <p:childTnLst>
                                    <p:set>
                                      <p:cBhvr>
                                        <p:cTn id="9" dur="1" fill="hold">
                                          <p:stCondLst>
                                            <p:cond delay="0"/>
                                          </p:stCondLst>
                                        </p:cTn>
                                        <p:tgtEl>
                                          <p:spTgt spid="148483">
                                            <p:txEl>
                                              <p:pRg st="1" end="1"/>
                                            </p:txEl>
                                          </p:spTgt>
                                        </p:tgtEl>
                                        <p:attrNameLst>
                                          <p:attrName>style.visibility</p:attrName>
                                        </p:attrNameLst>
                                      </p:cBhvr>
                                      <p:to>
                                        <p:strVal val="visible"/>
                                      </p:to>
                                    </p:set>
                                    <p:animEffect transition="in" filter="wipe(left)">
                                      <p:cBhvr>
                                        <p:cTn id="10" dur="500"/>
                                        <p:tgtEl>
                                          <p:spTgt spid="148483">
                                            <p:txEl>
                                              <p:pRg st="1" end="1"/>
                                            </p:txEl>
                                          </p:spTgt>
                                        </p:tgtEl>
                                      </p:cBhvr>
                                    </p:animEffect>
                                  </p:childTnLst>
                                  <p:subTnLst>
                                    <p:animClr clrSpc="rgb" dir="cw">
                                      <p:cBhvr override="childStyle">
                                        <p:cTn dur="1" fill="hold" display="0" masterRel="nextClick" afterEffect="1"/>
                                        <p:tgtEl>
                                          <p:spTgt spid="148483">
                                            <p:txEl>
                                              <p:pRg st="1" end="1"/>
                                            </p:txEl>
                                          </p:spTgt>
                                        </p:tgtEl>
                                        <p:attrNameLst>
                                          <p:attrName>ppt_c</p:attrName>
                                        </p:attrNameLst>
                                      </p:cBhvr>
                                      <p:to>
                                        <a:schemeClr val="tx1"/>
                                      </p:to>
                                    </p:animClr>
                                  </p:subTnLst>
                                </p:cTn>
                              </p:par>
                              <p:par>
                                <p:cTn id="11" presetID="22" presetClass="entr" presetSubtype="8" fill="hold" grpId="0" nodeType="withEffect">
                                  <p:stCondLst>
                                    <p:cond delay="0"/>
                                  </p:stCondLst>
                                  <p:childTnLst>
                                    <p:set>
                                      <p:cBhvr>
                                        <p:cTn id="12" dur="1" fill="hold">
                                          <p:stCondLst>
                                            <p:cond delay="0"/>
                                          </p:stCondLst>
                                        </p:cTn>
                                        <p:tgtEl>
                                          <p:spTgt spid="148483">
                                            <p:txEl>
                                              <p:pRg st="2" end="2"/>
                                            </p:txEl>
                                          </p:spTgt>
                                        </p:tgtEl>
                                        <p:attrNameLst>
                                          <p:attrName>style.visibility</p:attrName>
                                        </p:attrNameLst>
                                      </p:cBhvr>
                                      <p:to>
                                        <p:strVal val="visible"/>
                                      </p:to>
                                    </p:set>
                                    <p:animEffect transition="in" filter="wipe(left)">
                                      <p:cBhvr>
                                        <p:cTn id="13" dur="500"/>
                                        <p:tgtEl>
                                          <p:spTgt spid="148483">
                                            <p:txEl>
                                              <p:pRg st="2" end="2"/>
                                            </p:txEl>
                                          </p:spTgt>
                                        </p:tgtEl>
                                      </p:cBhvr>
                                    </p:animEffect>
                                  </p:childTnLst>
                                  <p:subTnLst>
                                    <p:animClr clrSpc="rgb" dir="cw">
                                      <p:cBhvr override="childStyle">
                                        <p:cTn dur="1" fill="hold" display="0" masterRel="nextClick" afterEffect="1"/>
                                        <p:tgtEl>
                                          <p:spTgt spid="148483">
                                            <p:txEl>
                                              <p:pRg st="2" end="2"/>
                                            </p:txEl>
                                          </p:spTgt>
                                        </p:tgtEl>
                                        <p:attrNameLst>
                                          <p:attrName>ppt_c</p:attrName>
                                        </p:attrNameLst>
                                      </p:cBhvr>
                                      <p:to>
                                        <a:schemeClr val="tx1"/>
                                      </p:to>
                                    </p:animClr>
                                  </p:subTnLst>
                                </p:cTn>
                              </p:par>
                              <p:par>
                                <p:cTn id="14" presetID="22" presetClass="entr" presetSubtype="8" fill="hold" grpId="0" nodeType="withEffect">
                                  <p:stCondLst>
                                    <p:cond delay="0"/>
                                  </p:stCondLst>
                                  <p:childTnLst>
                                    <p:set>
                                      <p:cBhvr>
                                        <p:cTn id="15" dur="1" fill="hold">
                                          <p:stCondLst>
                                            <p:cond delay="0"/>
                                          </p:stCondLst>
                                        </p:cTn>
                                        <p:tgtEl>
                                          <p:spTgt spid="148483">
                                            <p:txEl>
                                              <p:pRg st="3" end="3"/>
                                            </p:txEl>
                                          </p:spTgt>
                                        </p:tgtEl>
                                        <p:attrNameLst>
                                          <p:attrName>style.visibility</p:attrName>
                                        </p:attrNameLst>
                                      </p:cBhvr>
                                      <p:to>
                                        <p:strVal val="visible"/>
                                      </p:to>
                                    </p:set>
                                    <p:animEffect transition="in" filter="wipe(left)">
                                      <p:cBhvr>
                                        <p:cTn id="16" dur="500"/>
                                        <p:tgtEl>
                                          <p:spTgt spid="148483">
                                            <p:txEl>
                                              <p:pRg st="3" end="3"/>
                                            </p:txEl>
                                          </p:spTgt>
                                        </p:tgtEl>
                                      </p:cBhvr>
                                    </p:animEffect>
                                  </p:childTnLst>
                                  <p:subTnLst>
                                    <p:animClr clrSpc="rgb" dir="cw">
                                      <p:cBhvr override="childStyle">
                                        <p:cTn dur="1" fill="hold" display="0" masterRel="nextClick" afterEffect="1"/>
                                        <p:tgtEl>
                                          <p:spTgt spid="148483">
                                            <p:txEl>
                                              <p:pRg st="3" end="3"/>
                                            </p:txEl>
                                          </p:spTgt>
                                        </p:tgtEl>
                                        <p:attrNameLst>
                                          <p:attrName>ppt_c</p:attrName>
                                        </p:attrNameLst>
                                      </p:cBhvr>
                                      <p:to>
                                        <a:schemeClr val="tx1"/>
                                      </p:to>
                                    </p:animClr>
                                  </p:sub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148483">
                                            <p:txEl>
                                              <p:pRg st="4" end="4"/>
                                            </p:txEl>
                                          </p:spTgt>
                                        </p:tgtEl>
                                        <p:attrNameLst>
                                          <p:attrName>style.visibility</p:attrName>
                                        </p:attrNameLst>
                                      </p:cBhvr>
                                      <p:to>
                                        <p:strVal val="visible"/>
                                      </p:to>
                                    </p:set>
                                    <p:animEffect transition="in" filter="wipe(left)">
                                      <p:cBhvr>
                                        <p:cTn id="21" dur="500"/>
                                        <p:tgtEl>
                                          <p:spTgt spid="148483">
                                            <p:txEl>
                                              <p:pRg st="4" end="4"/>
                                            </p:txEl>
                                          </p:spTgt>
                                        </p:tgtEl>
                                      </p:cBhvr>
                                    </p:animEffect>
                                  </p:childTnLst>
                                  <p:subTnLst>
                                    <p:animClr clrSpc="rgb" dir="cw">
                                      <p:cBhvr override="childStyle">
                                        <p:cTn dur="1" fill="hold" display="0" masterRel="nextClick" afterEffect="1"/>
                                        <p:tgtEl>
                                          <p:spTgt spid="148483">
                                            <p:txEl>
                                              <p:pRg st="4" end="4"/>
                                            </p:txEl>
                                          </p:spTgt>
                                        </p:tgtEl>
                                        <p:attrNameLst>
                                          <p:attrName>ppt_c</p:attrName>
                                        </p:attrNameLst>
                                      </p:cBhvr>
                                      <p:to>
                                        <a:schemeClr val="tx1"/>
                                      </p:to>
                                    </p:animClr>
                                  </p:subTnLst>
                                </p:cTn>
                              </p:par>
                            </p:childTnLst>
                          </p:cTn>
                        </p:par>
                      </p:childTnLst>
                    </p:cTn>
                  </p:par>
                  <p:par>
                    <p:cTn id="22" fill="hold" nodeType="clickPar">
                      <p:stCondLst>
                        <p:cond delay="indefinite"/>
                      </p:stCondLst>
                      <p:childTnLst>
                        <p:par>
                          <p:cTn id="23" fill="hold" nodeType="withGroup">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148483">
                                            <p:txEl>
                                              <p:pRg st="5" end="5"/>
                                            </p:txEl>
                                          </p:spTgt>
                                        </p:tgtEl>
                                        <p:attrNameLst>
                                          <p:attrName>style.visibility</p:attrName>
                                        </p:attrNameLst>
                                      </p:cBhvr>
                                      <p:to>
                                        <p:strVal val="visible"/>
                                      </p:to>
                                    </p:set>
                                    <p:animEffect transition="in" filter="wipe(left)">
                                      <p:cBhvr>
                                        <p:cTn id="26" dur="500"/>
                                        <p:tgtEl>
                                          <p:spTgt spid="148483">
                                            <p:txEl>
                                              <p:pRg st="5" end="5"/>
                                            </p:txEl>
                                          </p:spTgt>
                                        </p:tgtEl>
                                      </p:cBhvr>
                                    </p:animEffect>
                                  </p:childTnLst>
                                  <p:subTnLst>
                                    <p:animClr clrSpc="rgb" dir="cw">
                                      <p:cBhvr override="childStyle">
                                        <p:cTn dur="1" fill="hold" display="0" masterRel="nextClick" afterEffect="1"/>
                                        <p:tgtEl>
                                          <p:spTgt spid="148483">
                                            <p:txEl>
                                              <p:pRg st="5" end="5"/>
                                            </p:txEl>
                                          </p:spTgt>
                                        </p:tgtEl>
                                        <p:attrNameLst>
                                          <p:attrName>ppt_c</p:attrName>
                                        </p:attrNameLst>
                                      </p:cBhvr>
                                      <p:to>
                                        <a:schemeClr val="tx1"/>
                                      </p:to>
                                    </p:animClr>
                                  </p:subTnLst>
                                </p:cTn>
                              </p:par>
                              <p:par>
                                <p:cTn id="27" presetID="22" presetClass="entr" presetSubtype="8" fill="hold" grpId="0" nodeType="withEffect">
                                  <p:stCondLst>
                                    <p:cond delay="0"/>
                                  </p:stCondLst>
                                  <p:childTnLst>
                                    <p:set>
                                      <p:cBhvr>
                                        <p:cTn id="28" dur="1" fill="hold">
                                          <p:stCondLst>
                                            <p:cond delay="0"/>
                                          </p:stCondLst>
                                        </p:cTn>
                                        <p:tgtEl>
                                          <p:spTgt spid="148483">
                                            <p:txEl>
                                              <p:pRg st="6" end="6"/>
                                            </p:txEl>
                                          </p:spTgt>
                                        </p:tgtEl>
                                        <p:attrNameLst>
                                          <p:attrName>style.visibility</p:attrName>
                                        </p:attrNameLst>
                                      </p:cBhvr>
                                      <p:to>
                                        <p:strVal val="visible"/>
                                      </p:to>
                                    </p:set>
                                    <p:animEffect transition="in" filter="wipe(left)">
                                      <p:cBhvr>
                                        <p:cTn id="29" dur="500"/>
                                        <p:tgtEl>
                                          <p:spTgt spid="148483">
                                            <p:txEl>
                                              <p:pRg st="6" end="6"/>
                                            </p:txEl>
                                          </p:spTgt>
                                        </p:tgtEl>
                                      </p:cBhvr>
                                    </p:animEffect>
                                  </p:childTnLst>
                                  <p:subTnLst>
                                    <p:animClr clrSpc="rgb" dir="cw">
                                      <p:cBhvr override="childStyle">
                                        <p:cTn dur="1" fill="hold" display="0" masterRel="nextClick" afterEffect="1"/>
                                        <p:tgtEl>
                                          <p:spTgt spid="148483">
                                            <p:txEl>
                                              <p:pRg st="6" end="6"/>
                                            </p:txEl>
                                          </p:spTgt>
                                        </p:tgtEl>
                                        <p:attrNameLst>
                                          <p:attrName>ppt_c</p:attrName>
                                        </p:attrNameLst>
                                      </p:cBhvr>
                                      <p:to>
                                        <a:schemeClr val="tx1"/>
                                      </p:to>
                                    </p:animClr>
                                  </p:subTnLst>
                                </p:cTn>
                              </p:par>
                              <p:par>
                                <p:cTn id="30" presetID="22" presetClass="entr" presetSubtype="8" fill="hold" grpId="0" nodeType="withEffect">
                                  <p:stCondLst>
                                    <p:cond delay="0"/>
                                  </p:stCondLst>
                                  <p:childTnLst>
                                    <p:set>
                                      <p:cBhvr>
                                        <p:cTn id="31" dur="1" fill="hold">
                                          <p:stCondLst>
                                            <p:cond delay="0"/>
                                          </p:stCondLst>
                                        </p:cTn>
                                        <p:tgtEl>
                                          <p:spTgt spid="148483">
                                            <p:txEl>
                                              <p:pRg st="7" end="7"/>
                                            </p:txEl>
                                          </p:spTgt>
                                        </p:tgtEl>
                                        <p:attrNameLst>
                                          <p:attrName>style.visibility</p:attrName>
                                        </p:attrNameLst>
                                      </p:cBhvr>
                                      <p:to>
                                        <p:strVal val="visible"/>
                                      </p:to>
                                    </p:set>
                                    <p:animEffect transition="in" filter="wipe(left)">
                                      <p:cBhvr>
                                        <p:cTn id="32" dur="500"/>
                                        <p:tgtEl>
                                          <p:spTgt spid="148483">
                                            <p:txEl>
                                              <p:pRg st="7" end="7"/>
                                            </p:txEl>
                                          </p:spTgt>
                                        </p:tgtEl>
                                      </p:cBhvr>
                                    </p:animEffect>
                                  </p:childTnLst>
                                  <p:subTnLst>
                                    <p:animClr clrSpc="rgb" dir="cw">
                                      <p:cBhvr override="childStyle">
                                        <p:cTn dur="1" fill="hold" display="0" masterRel="nextClick" afterEffect="1"/>
                                        <p:tgtEl>
                                          <p:spTgt spid="148483">
                                            <p:txEl>
                                              <p:pRg st="7" end="7"/>
                                            </p:txEl>
                                          </p:spTgt>
                                        </p:tgtEl>
                                        <p:attrNameLst>
                                          <p:attrName>ppt_c</p:attrName>
                                        </p:attrNameLst>
                                      </p:cBhvr>
                                      <p:to>
                                        <a:schemeClr val="tx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8483"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381000" y="366713"/>
            <a:ext cx="8367713" cy="698500"/>
          </a:xfrm>
          <a:noFill/>
        </p:spPr>
        <p:txBody>
          <a:bodyPr lIns="90488" tIns="44450" rIns="90488" bIns="44450"/>
          <a:lstStyle/>
          <a:p>
            <a:pPr eaLnBrk="1" hangingPunct="1"/>
            <a:r>
              <a:rPr lang="en-GB" altLang="zh-CN" sz="4000" smtClean="0"/>
              <a:t>Working capital management</a:t>
            </a:r>
          </a:p>
        </p:txBody>
      </p:sp>
      <p:pic>
        <p:nvPicPr>
          <p:cNvPr id="3" name="Picture 2"/>
          <p:cNvPicPr>
            <a:picLocks noChangeAspect="1"/>
          </p:cNvPicPr>
          <p:nvPr/>
        </p:nvPicPr>
        <p:blipFill rotWithShape="1">
          <a:blip r:embed="rId3"/>
          <a:srcRect l="4478" r="6716"/>
          <a:stretch/>
        </p:blipFill>
        <p:spPr>
          <a:xfrm>
            <a:off x="323528" y="1065213"/>
            <a:ext cx="8568952" cy="3276800"/>
          </a:xfrm>
          <a:prstGeom prst="rect">
            <a:avLst/>
          </a:prstGeom>
        </p:spPr>
      </p:pic>
      <p:pic>
        <p:nvPicPr>
          <p:cNvPr id="4" name="Picture 3"/>
          <p:cNvPicPr>
            <a:picLocks noChangeAspect="1"/>
          </p:cNvPicPr>
          <p:nvPr/>
        </p:nvPicPr>
        <p:blipFill rotWithShape="1">
          <a:blip r:embed="rId4"/>
          <a:srcRect l="1575" r="3937"/>
          <a:stretch/>
        </p:blipFill>
        <p:spPr>
          <a:xfrm>
            <a:off x="251519" y="4221088"/>
            <a:ext cx="8640961" cy="2074482"/>
          </a:xfrm>
          <a:prstGeom prst="rect">
            <a:avLst/>
          </a:prstGeom>
        </p:spPr>
      </p:pic>
    </p:spTree>
    <p:extLst>
      <p:ext uri="{BB962C8B-B14F-4D97-AF65-F5344CB8AC3E}">
        <p14:creationId xmlns:p14="http://schemas.microsoft.com/office/powerpoint/2010/main" val="2177369539"/>
      </p:ext>
    </p:extLst>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381000" y="366713"/>
            <a:ext cx="8367713" cy="698500"/>
          </a:xfrm>
          <a:noFill/>
        </p:spPr>
        <p:txBody>
          <a:bodyPr lIns="90488" tIns="44450" rIns="90488" bIns="44450"/>
          <a:lstStyle/>
          <a:p>
            <a:pPr eaLnBrk="1" hangingPunct="1"/>
            <a:r>
              <a:rPr lang="en-GB" altLang="zh-CN" sz="4000" smtClean="0"/>
              <a:t>Working capital management</a:t>
            </a:r>
          </a:p>
        </p:txBody>
      </p:sp>
      <p:pic>
        <p:nvPicPr>
          <p:cNvPr id="3" name="Picture 2"/>
          <p:cNvPicPr>
            <a:picLocks noChangeAspect="1"/>
          </p:cNvPicPr>
          <p:nvPr/>
        </p:nvPicPr>
        <p:blipFill>
          <a:blip r:embed="rId3"/>
          <a:stretch>
            <a:fillRect/>
          </a:stretch>
        </p:blipFill>
        <p:spPr>
          <a:xfrm>
            <a:off x="325514" y="980729"/>
            <a:ext cx="8206926" cy="5615304"/>
          </a:xfrm>
          <a:prstGeom prst="rect">
            <a:avLst/>
          </a:prstGeom>
        </p:spPr>
      </p:pic>
    </p:spTree>
    <p:extLst>
      <p:ext uri="{BB962C8B-B14F-4D97-AF65-F5344CB8AC3E}">
        <p14:creationId xmlns:p14="http://schemas.microsoft.com/office/powerpoint/2010/main" val="2222889444"/>
      </p:ext>
    </p:extLst>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4724400"/>
            <a:ext cx="9144000" cy="2133600"/>
          </a:xfrm>
          <a:prstGeom prst="rect">
            <a:avLst/>
          </a:prstGeom>
          <a:solidFill>
            <a:srgbClr val="0F127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0F1272"/>
              </a:solidFill>
            </a:endParaRPr>
          </a:p>
        </p:txBody>
      </p:sp>
      <p:cxnSp>
        <p:nvCxnSpPr>
          <p:cNvPr id="6" name="Straight Connector 5"/>
          <p:cNvCxnSpPr/>
          <p:nvPr/>
        </p:nvCxnSpPr>
        <p:spPr>
          <a:xfrm>
            <a:off x="0" y="4724400"/>
            <a:ext cx="9144000" cy="0"/>
          </a:xfrm>
          <a:prstGeom prst="line">
            <a:avLst/>
          </a:prstGeom>
          <a:ln w="127000">
            <a:solidFill>
              <a:srgbClr val="C90016"/>
            </a:solidFill>
          </a:ln>
        </p:spPr>
        <p:style>
          <a:lnRef idx="1">
            <a:schemeClr val="accent1"/>
          </a:lnRef>
          <a:fillRef idx="0">
            <a:schemeClr val="accent1"/>
          </a:fillRef>
          <a:effectRef idx="0">
            <a:schemeClr val="accent1"/>
          </a:effectRef>
          <a:fontRef idx="minor">
            <a:schemeClr val="tx1"/>
          </a:fontRef>
        </p:style>
      </p:cxnSp>
      <p:sp>
        <p:nvSpPr>
          <p:cNvPr id="17" name="Title 1"/>
          <p:cNvSpPr>
            <a:spLocks noGrp="1"/>
          </p:cNvSpPr>
          <p:nvPr>
            <p:ph type="ctrTitle"/>
          </p:nvPr>
        </p:nvSpPr>
        <p:spPr>
          <a:xfrm>
            <a:off x="395288" y="3403600"/>
            <a:ext cx="8064500" cy="896938"/>
          </a:xfrm>
        </p:spPr>
        <p:txBody>
          <a:bodyPr>
            <a:normAutofit fontScale="90000"/>
          </a:bodyPr>
          <a:lstStyle/>
          <a:p>
            <a:pPr algn="l">
              <a:defRPr/>
            </a:pPr>
            <a:r>
              <a:rPr lang="en-GB" sz="4000" dirty="0" smtClean="0">
                <a:solidFill>
                  <a:srgbClr val="19245E"/>
                </a:solidFill>
              </a:rPr>
              <a:t>IFM: Lecture 5</a:t>
            </a:r>
            <a:br>
              <a:rPr lang="en-GB" sz="4000" dirty="0" smtClean="0">
                <a:solidFill>
                  <a:srgbClr val="19245E"/>
                </a:solidFill>
              </a:rPr>
            </a:br>
            <a:r>
              <a:rPr lang="en-GB" sz="4000" dirty="0" smtClean="0">
                <a:solidFill>
                  <a:srgbClr val="19245E"/>
                </a:solidFill>
              </a:rPr>
              <a:t>Long-Term financing and Weighted Average Cost of Capital (WACC)</a:t>
            </a:r>
            <a:endParaRPr lang="en-US" sz="4000" dirty="0">
              <a:solidFill>
                <a:srgbClr val="19245E"/>
              </a:solidFill>
            </a:endParaRPr>
          </a:p>
        </p:txBody>
      </p:sp>
      <p:sp>
        <p:nvSpPr>
          <p:cNvPr id="18" name="Title 1"/>
          <p:cNvSpPr txBox="1">
            <a:spLocks/>
          </p:cNvSpPr>
          <p:nvPr/>
        </p:nvSpPr>
        <p:spPr bwMode="auto">
          <a:xfrm>
            <a:off x="468313" y="4806950"/>
            <a:ext cx="8064500" cy="124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2400" dirty="0">
                <a:solidFill>
                  <a:schemeClr val="bg1"/>
                </a:solidFill>
              </a:rPr>
              <a:t>Dr. Jia Miao, PhD CFA</a:t>
            </a:r>
          </a:p>
          <a:p>
            <a:pPr eaLnBrk="1" hangingPunct="1">
              <a:spcBef>
                <a:spcPct val="0"/>
              </a:spcBef>
              <a:buFontTx/>
              <a:buNone/>
            </a:pPr>
            <a:r>
              <a:rPr lang="en-US" altLang="en-US" sz="2400" dirty="0">
                <a:solidFill>
                  <a:schemeClr val="bg1"/>
                </a:solidFill>
              </a:rPr>
              <a:t>jia.miao@uwtsd.ac.uk</a:t>
            </a:r>
          </a:p>
        </p:txBody>
      </p:sp>
    </p:spTree>
    <p:extLst>
      <p:ext uri="{BB962C8B-B14F-4D97-AF65-F5344CB8AC3E}">
        <p14:creationId xmlns:p14="http://schemas.microsoft.com/office/powerpoint/2010/main" val="3661863309"/>
      </p:ext>
    </p:extLst>
  </p:cSld>
  <p:clrMapOvr>
    <a:masterClrMapping/>
  </p:clrMapOvr>
  <p:transition spd="med" advClick="0">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xit" presetSubtype="0" fill="hold" grpId="0" nodeType="afterEffect">
                                  <p:stCondLst>
                                    <p:cond delay="0"/>
                                  </p:stCondLst>
                                  <p:childTnLst>
                                    <p:animEffect transition="out" filter="fade">
                                      <p:cBhvr>
                                        <p:cTn id="6" dur="500"/>
                                        <p:tgtEl>
                                          <p:spTgt spid="17"/>
                                        </p:tgtEl>
                                      </p:cBhvr>
                                    </p:animEffect>
                                    <p:set>
                                      <p:cBhvr>
                                        <p:cTn id="7" dur="1" fill="hold">
                                          <p:stCondLst>
                                            <p:cond delay="499"/>
                                          </p:stCondLst>
                                        </p:cTn>
                                        <p:tgtEl>
                                          <p:spTgt spid="17"/>
                                        </p:tgtEl>
                                        <p:attrNameLst>
                                          <p:attrName>style.visibility</p:attrName>
                                        </p:attrNameLst>
                                      </p:cBhvr>
                                      <p:to>
                                        <p:strVal val="hidden"/>
                                      </p:to>
                                    </p:set>
                                  </p:childTnLst>
                                </p:cTn>
                              </p:par>
                            </p:childTnLst>
                          </p:cTn>
                        </p:par>
                        <p:par>
                          <p:cTn id="8" fill="hold" nodeType="afterGroup">
                            <p:stCondLst>
                              <p:cond delay="500"/>
                            </p:stCondLst>
                            <p:childTnLst>
                              <p:par>
                                <p:cTn id="9" presetID="10" presetClass="exit" presetSubtype="0" fill="hold" grpId="0" nodeType="afterEffect">
                                  <p:stCondLst>
                                    <p:cond delay="0"/>
                                  </p:stCondLst>
                                  <p:childTnLst>
                                    <p:animEffect transition="out" filter="fade">
                                      <p:cBhvr>
                                        <p:cTn id="10" dur="500"/>
                                        <p:tgtEl>
                                          <p:spTgt spid="18"/>
                                        </p:tgtEl>
                                      </p:cBhvr>
                                    </p:animEffect>
                                    <p:set>
                                      <p:cBhvr>
                                        <p:cTn id="11" dur="1" fill="hold">
                                          <p:stCondLst>
                                            <p:cond delay="499"/>
                                          </p:stCondLst>
                                        </p:cTn>
                                        <p:tgtEl>
                                          <p:spTgt spid="18"/>
                                        </p:tgtEl>
                                        <p:attrNameLst>
                                          <p:attrName>style.visibility</p:attrName>
                                        </p:attrNameLst>
                                      </p:cBhvr>
                                      <p:to>
                                        <p:strVal val="hidden"/>
                                      </p:to>
                                    </p:set>
                                  </p:childTnLst>
                                </p:cTn>
                              </p:par>
                            </p:childTnLst>
                          </p:cTn>
                        </p:par>
                        <p:par>
                          <p:cTn id="12" fill="hold" nodeType="afterGroup">
                            <p:stCondLst>
                              <p:cond delay="1000"/>
                            </p:stCondLst>
                            <p:childTnLst>
                              <p:par>
                                <p:cTn id="13" presetID="22" presetClass="exit" presetSubtype="8" fill="hold" nodeType="afterEffect">
                                  <p:stCondLst>
                                    <p:cond delay="0"/>
                                  </p:stCondLst>
                                  <p:childTnLst>
                                    <p:animEffect transition="out" filter="wipe(left)">
                                      <p:cBhvr>
                                        <p:cTn id="14" dur="1000"/>
                                        <p:tgtEl>
                                          <p:spTgt spid="6"/>
                                        </p:tgtEl>
                                      </p:cBhvr>
                                    </p:animEffect>
                                    <p:set>
                                      <p:cBhvr>
                                        <p:cTn id="15" dur="1" fill="hold">
                                          <p:stCondLst>
                                            <p:cond delay="999"/>
                                          </p:stCondLst>
                                        </p:cTn>
                                        <p:tgtEl>
                                          <p:spTgt spid="6"/>
                                        </p:tgtEl>
                                        <p:attrNameLst>
                                          <p:attrName>style.visibility</p:attrName>
                                        </p:attrNameLst>
                                      </p:cBhvr>
                                      <p:to>
                                        <p:strVal val="hidden"/>
                                      </p:to>
                                    </p:set>
                                  </p:childTnLst>
                                </p:cTn>
                              </p:par>
                            </p:childTnLst>
                          </p:cTn>
                        </p:par>
                        <p:par>
                          <p:cTn id="16" fill="hold" nodeType="afterGroup">
                            <p:stCondLst>
                              <p:cond delay="2000"/>
                            </p:stCondLst>
                            <p:childTnLst>
                              <p:par>
                                <p:cTn id="17" presetID="22" presetClass="exit" presetSubtype="2" fill="hold" grpId="0" nodeType="afterEffect">
                                  <p:stCondLst>
                                    <p:cond delay="0"/>
                                  </p:stCondLst>
                                  <p:childTnLst>
                                    <p:animEffect transition="out" filter="wipe(right)">
                                      <p:cBhvr>
                                        <p:cTn id="18" dur="1000"/>
                                        <p:tgtEl>
                                          <p:spTgt spid="4"/>
                                        </p:tgtEl>
                                      </p:cBhvr>
                                    </p:animEffect>
                                    <p:set>
                                      <p:cBhvr>
                                        <p:cTn id="19" dur="1" fill="hold">
                                          <p:stCondLst>
                                            <p:cond delay="9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7" grpId="0"/>
      <p:bldP spid="18"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8"/>
          <p:cNvSpPr>
            <a:spLocks noChangeArrowheads="1"/>
          </p:cNvSpPr>
          <p:nvPr/>
        </p:nvSpPr>
        <p:spPr bwMode="auto">
          <a:xfrm>
            <a:off x="684213" y="1125538"/>
            <a:ext cx="8196262" cy="4748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1pPr>
            <a:lvl2pPr marL="830263" indent="-28575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2pPr>
            <a:lvl3pPr marL="11430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3pPr>
            <a:lvl4pPr marL="16002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4pPr>
            <a:lvl5pPr marL="20574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9pPr>
          </a:lstStyle>
          <a:p>
            <a:pPr eaLnBrk="1" hangingPunct="1">
              <a:spcBef>
                <a:spcPct val="30000"/>
              </a:spcBef>
              <a:buFontTx/>
              <a:buChar char="•"/>
            </a:pPr>
            <a:r>
              <a:rPr lang="en-US" altLang="zh-CN" dirty="0">
                <a:solidFill>
                  <a:schemeClr val="accent2">
                    <a:lumMod val="75000"/>
                  </a:schemeClr>
                </a:solidFill>
              </a:rPr>
              <a:t>Ordinary shares</a:t>
            </a:r>
          </a:p>
          <a:p>
            <a:pPr lvl="1" eaLnBrk="1" hangingPunct="1">
              <a:spcBef>
                <a:spcPct val="30000"/>
              </a:spcBef>
              <a:buSzPct val="46000"/>
              <a:buFont typeface="Wingdings" panose="05000000000000000000" pitchFamily="2" charset="2"/>
              <a:buChar char="l"/>
            </a:pPr>
            <a:r>
              <a:rPr lang="en-US" altLang="zh-CN" sz="2000" dirty="0">
                <a:solidFill>
                  <a:schemeClr val="accent2">
                    <a:lumMod val="75000"/>
                  </a:schemeClr>
                </a:solidFill>
              </a:rPr>
              <a:t>Ordinary shares represent the equity share capital of the firm</a:t>
            </a:r>
          </a:p>
          <a:p>
            <a:pPr lvl="1" eaLnBrk="1" hangingPunct="1">
              <a:spcBef>
                <a:spcPct val="30000"/>
              </a:spcBef>
              <a:buSzPct val="46000"/>
              <a:buFont typeface="Wingdings" panose="05000000000000000000" pitchFamily="2" charset="2"/>
              <a:buChar char="l"/>
            </a:pPr>
            <a:r>
              <a:rPr lang="en-US" altLang="zh-CN" sz="2000" dirty="0">
                <a:solidFill>
                  <a:schemeClr val="accent2">
                    <a:lumMod val="75000"/>
                  </a:schemeClr>
                </a:solidFill>
              </a:rPr>
              <a:t>Share in the rising prosperity of a company</a:t>
            </a:r>
          </a:p>
          <a:p>
            <a:pPr lvl="1" eaLnBrk="1" hangingPunct="1">
              <a:spcBef>
                <a:spcPct val="30000"/>
              </a:spcBef>
              <a:buSzPct val="46000"/>
              <a:buFont typeface="Wingdings" panose="05000000000000000000" pitchFamily="2" charset="2"/>
              <a:buChar char="l"/>
            </a:pPr>
            <a:r>
              <a:rPr lang="en-US" altLang="zh-CN" sz="2000" dirty="0">
                <a:solidFill>
                  <a:schemeClr val="accent2">
                    <a:lumMod val="75000"/>
                  </a:schemeClr>
                </a:solidFill>
              </a:rPr>
              <a:t>Owners of the firm</a:t>
            </a:r>
          </a:p>
          <a:p>
            <a:pPr lvl="1" eaLnBrk="1" hangingPunct="1">
              <a:spcBef>
                <a:spcPct val="30000"/>
              </a:spcBef>
              <a:buSzPct val="46000"/>
              <a:buFont typeface="Wingdings" panose="05000000000000000000" pitchFamily="2" charset="2"/>
              <a:buChar char="l"/>
            </a:pPr>
            <a:r>
              <a:rPr lang="en-US" altLang="zh-CN" sz="2000" dirty="0">
                <a:solidFill>
                  <a:schemeClr val="accent2">
                    <a:lumMod val="75000"/>
                  </a:schemeClr>
                </a:solidFill>
              </a:rPr>
              <a:t>The right to exercise control over the company</a:t>
            </a:r>
          </a:p>
          <a:p>
            <a:pPr lvl="1" eaLnBrk="1" hangingPunct="1">
              <a:spcBef>
                <a:spcPct val="30000"/>
              </a:spcBef>
              <a:buSzPct val="46000"/>
              <a:buFont typeface="Wingdings" panose="05000000000000000000" pitchFamily="2" charset="2"/>
              <a:buChar char="l"/>
            </a:pPr>
            <a:r>
              <a:rPr lang="en-US" altLang="zh-CN" sz="2000" dirty="0">
                <a:solidFill>
                  <a:schemeClr val="accent2">
                    <a:lumMod val="75000"/>
                  </a:schemeClr>
                </a:solidFill>
              </a:rPr>
              <a:t>Vote at shareholder meetings</a:t>
            </a:r>
          </a:p>
          <a:p>
            <a:pPr lvl="1" eaLnBrk="1" hangingPunct="1">
              <a:spcBef>
                <a:spcPct val="30000"/>
              </a:spcBef>
              <a:buSzPct val="46000"/>
              <a:buFont typeface="Wingdings" panose="05000000000000000000" pitchFamily="2" charset="2"/>
              <a:buChar char="l"/>
            </a:pPr>
            <a:r>
              <a:rPr lang="en-US" altLang="zh-CN" sz="2000" dirty="0">
                <a:solidFill>
                  <a:schemeClr val="accent2">
                    <a:lumMod val="75000"/>
                  </a:schemeClr>
                </a:solidFill>
              </a:rPr>
              <a:t>A right to receive a share of dividends distributed</a:t>
            </a:r>
          </a:p>
          <a:p>
            <a:pPr lvl="1" eaLnBrk="1" hangingPunct="1">
              <a:spcBef>
                <a:spcPct val="30000"/>
              </a:spcBef>
              <a:buSzPct val="46000"/>
              <a:buFont typeface="Wingdings" panose="05000000000000000000" pitchFamily="2" charset="2"/>
              <a:buChar char="l"/>
            </a:pPr>
            <a:r>
              <a:rPr lang="en-US" altLang="zh-CN" sz="2000" dirty="0">
                <a:solidFill>
                  <a:schemeClr val="accent2">
                    <a:lumMod val="75000"/>
                  </a:schemeClr>
                </a:solidFill>
              </a:rPr>
              <a:t>Each shareholder entitled to a copy of the annual report</a:t>
            </a:r>
          </a:p>
          <a:p>
            <a:pPr lvl="1" eaLnBrk="1" hangingPunct="1">
              <a:spcBef>
                <a:spcPct val="30000"/>
              </a:spcBef>
              <a:buSzPct val="46000"/>
              <a:buFont typeface="Wingdings" panose="05000000000000000000" pitchFamily="2" charset="2"/>
              <a:buChar char="l"/>
            </a:pPr>
            <a:r>
              <a:rPr lang="en-US" altLang="zh-CN" sz="2000" dirty="0">
                <a:solidFill>
                  <a:schemeClr val="accent2">
                    <a:lumMod val="75000"/>
                  </a:schemeClr>
                </a:solidFill>
              </a:rPr>
              <a:t>No agreement between ordinary shareholders and the company that the investor will receive back the original capital invested</a:t>
            </a:r>
          </a:p>
          <a:p>
            <a:pPr lvl="1" eaLnBrk="1" hangingPunct="1">
              <a:spcBef>
                <a:spcPct val="30000"/>
              </a:spcBef>
              <a:buSzPct val="46000"/>
              <a:buFont typeface="Wingdings" panose="05000000000000000000" pitchFamily="2" charset="2"/>
              <a:buChar char="l"/>
            </a:pPr>
            <a:r>
              <a:rPr lang="en-US" altLang="zh-CN" sz="2000" dirty="0">
                <a:solidFill>
                  <a:schemeClr val="accent2">
                    <a:lumMod val="75000"/>
                  </a:schemeClr>
                </a:solidFill>
              </a:rPr>
              <a:t>What ordinary shareholders receive depends on how well the company is managed</a:t>
            </a:r>
          </a:p>
        </p:txBody>
      </p:sp>
      <p:sp>
        <p:nvSpPr>
          <p:cNvPr id="5" name="Title 1"/>
          <p:cNvSpPr txBox="1">
            <a:spLocks/>
          </p:cNvSpPr>
          <p:nvPr/>
        </p:nvSpPr>
        <p:spPr>
          <a:xfrm>
            <a:off x="1389063" y="219075"/>
            <a:ext cx="7297737" cy="1143000"/>
          </a:xfrm>
          <a:prstGeom prst="rect">
            <a:avLst/>
          </a:prstGeom>
        </p:spPr>
        <p:txBody>
          <a:bodyPr/>
          <a:lstStyle/>
          <a:p>
            <a:pPr algn="ctr">
              <a:lnSpc>
                <a:spcPct val="150000"/>
              </a:lnSpc>
              <a:spcBef>
                <a:spcPts val="0"/>
              </a:spcBef>
              <a:defRPr/>
            </a:pPr>
            <a:r>
              <a:rPr lang="en-GB" sz="3600" b="1" kern="0" dirty="0">
                <a:solidFill>
                  <a:schemeClr val="accent2">
                    <a:lumMod val="75000"/>
                  </a:schemeClr>
                </a:solidFill>
                <a:latin typeface="+mj-lt"/>
                <a:ea typeface="+mj-ea"/>
                <a:cs typeface="+mj-cs"/>
              </a:rPr>
              <a:t>What is equity capital?</a:t>
            </a:r>
          </a:p>
        </p:txBody>
      </p:sp>
      <p:sp>
        <p:nvSpPr>
          <p:cNvPr id="6148" name="Slide Number Placeholder 3"/>
          <p:cNvSpPr>
            <a:spLocks noGrp="1"/>
          </p:cNvSpPr>
          <p:nvPr>
            <p:ph type="sldNum" sz="quarter" idx="4294967295"/>
          </p:nvPr>
        </p:nvSpPr>
        <p:spPr bwMode="auto">
          <a:xfrm>
            <a:off x="6553200" y="6218238"/>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910DD56B-6C6B-4BDC-A27B-AF9226F2D6B4}" type="slidenum">
              <a:rPr lang="en-GB" altLang="zh-CN" sz="1200"/>
              <a:pPr/>
              <a:t>22</a:t>
            </a:fld>
            <a:endParaRPr lang="en-GB" altLang="zh-CN" sz="1200"/>
          </a:p>
        </p:txBody>
      </p:sp>
    </p:spTree>
    <p:extLst>
      <p:ext uri="{BB962C8B-B14F-4D97-AF65-F5344CB8AC3E}">
        <p14:creationId xmlns:p14="http://schemas.microsoft.com/office/powerpoint/2010/main" val="2567339096"/>
      </p:ext>
    </p:extLst>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40"/>
          <p:cNvSpPr>
            <a:spLocks noChangeArrowheads="1"/>
          </p:cNvSpPr>
          <p:nvPr/>
        </p:nvSpPr>
        <p:spPr bwMode="auto">
          <a:xfrm>
            <a:off x="671513" y="1514475"/>
            <a:ext cx="8375650" cy="3709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1pPr>
            <a:lvl2pPr marL="830263" indent="-28575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2pPr>
            <a:lvl3pPr marL="11430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3pPr>
            <a:lvl4pPr marL="16002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4pPr>
            <a:lvl5pPr marL="20574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buFontTx/>
              <a:buChar char="•"/>
            </a:pPr>
            <a:r>
              <a:rPr lang="en-US" altLang="zh-CN" dirty="0">
                <a:solidFill>
                  <a:schemeClr val="accent2">
                    <a:lumMod val="75000"/>
                  </a:schemeClr>
                </a:solidFill>
              </a:rPr>
              <a:t>Debt (e.g. bank loans, bonds)</a:t>
            </a:r>
          </a:p>
          <a:p>
            <a:pPr lvl="1" eaLnBrk="1" hangingPunct="1">
              <a:spcBef>
                <a:spcPct val="50000"/>
              </a:spcBef>
              <a:buSzPct val="46000"/>
              <a:buFont typeface="Wingdings" panose="05000000000000000000" pitchFamily="2" charset="2"/>
              <a:buChar char="l"/>
            </a:pPr>
            <a:r>
              <a:rPr lang="en-US" altLang="zh-CN" sz="2000" dirty="0">
                <a:solidFill>
                  <a:schemeClr val="accent2">
                    <a:lumMod val="75000"/>
                  </a:schemeClr>
                </a:solidFill>
              </a:rPr>
              <a:t>Usually the lenders (creditors) to the firm have no official control</a:t>
            </a:r>
          </a:p>
          <a:p>
            <a:pPr lvl="1" eaLnBrk="1" hangingPunct="1">
              <a:spcBef>
                <a:spcPct val="50000"/>
              </a:spcBef>
              <a:buSzPct val="46000"/>
              <a:buFont typeface="Wingdings" panose="05000000000000000000" pitchFamily="2" charset="2"/>
              <a:buChar char="l"/>
            </a:pPr>
            <a:r>
              <a:rPr lang="en-US" altLang="zh-CN" sz="2000" dirty="0">
                <a:solidFill>
                  <a:schemeClr val="accent2">
                    <a:lumMod val="75000"/>
                  </a:schemeClr>
                </a:solidFill>
              </a:rPr>
              <a:t>Usually requires regular cash outlays in the form of interest and the repayment of the capital sum (firm will be obliged to maintain the repayment schedule through good years and bad)	</a:t>
            </a:r>
          </a:p>
          <a:p>
            <a:pPr eaLnBrk="1" hangingPunct="1">
              <a:spcBef>
                <a:spcPct val="50000"/>
              </a:spcBef>
              <a:buFontTx/>
              <a:buChar char="•"/>
            </a:pPr>
            <a:r>
              <a:rPr lang="en-US" altLang="zh-CN" dirty="0">
                <a:solidFill>
                  <a:schemeClr val="accent2">
                    <a:lumMod val="75000"/>
                  </a:schemeClr>
                </a:solidFill>
              </a:rPr>
              <a:t>Disadvantage of ordinary shares for investors</a:t>
            </a:r>
          </a:p>
          <a:p>
            <a:pPr lvl="1" eaLnBrk="1" hangingPunct="1">
              <a:spcBef>
                <a:spcPct val="50000"/>
              </a:spcBef>
              <a:buSzPct val="46000"/>
              <a:buFont typeface="Wingdings" panose="05000000000000000000" pitchFamily="2" charset="2"/>
              <a:buChar char="l"/>
            </a:pPr>
            <a:r>
              <a:rPr lang="en-US" altLang="zh-CN" sz="2000" dirty="0">
                <a:solidFill>
                  <a:schemeClr val="accent2">
                    <a:lumMod val="75000"/>
                  </a:schemeClr>
                </a:solidFill>
              </a:rPr>
              <a:t>Last in the queue to have their claims met</a:t>
            </a:r>
          </a:p>
          <a:p>
            <a:pPr lvl="1" eaLnBrk="1" hangingPunct="1">
              <a:spcBef>
                <a:spcPct val="50000"/>
              </a:spcBef>
              <a:buSzPct val="46000"/>
              <a:buFont typeface="Wingdings" panose="05000000000000000000" pitchFamily="2" charset="2"/>
              <a:buChar char="l"/>
            </a:pPr>
            <a:r>
              <a:rPr lang="en-US" altLang="zh-CN" sz="2000" dirty="0">
                <a:solidFill>
                  <a:schemeClr val="accent2">
                    <a:lumMod val="75000"/>
                  </a:schemeClr>
                </a:solidFill>
              </a:rPr>
              <a:t>Unlike interests from debt investment, dividends are not guaranteed. No repayment of principal from issuers. </a:t>
            </a:r>
          </a:p>
          <a:p>
            <a:pPr lvl="1" eaLnBrk="1" hangingPunct="1">
              <a:spcBef>
                <a:spcPct val="50000"/>
              </a:spcBef>
              <a:buSzPct val="46000"/>
              <a:buFont typeface="Wingdings" panose="05000000000000000000" pitchFamily="2" charset="2"/>
              <a:buChar char="l"/>
            </a:pPr>
            <a:r>
              <a:rPr lang="en-US" altLang="zh-CN" sz="2000" dirty="0">
                <a:solidFill>
                  <a:schemeClr val="accent2">
                    <a:lumMod val="75000"/>
                  </a:schemeClr>
                </a:solidFill>
              </a:rPr>
              <a:t>Although expected returns are higher than debt investment, the real returns are more volatile (riskier investments)</a:t>
            </a:r>
          </a:p>
        </p:txBody>
      </p:sp>
      <p:sp>
        <p:nvSpPr>
          <p:cNvPr id="5" name="Title 1"/>
          <p:cNvSpPr txBox="1">
            <a:spLocks/>
          </p:cNvSpPr>
          <p:nvPr/>
        </p:nvSpPr>
        <p:spPr>
          <a:xfrm>
            <a:off x="1389063" y="219075"/>
            <a:ext cx="7297737" cy="1143000"/>
          </a:xfrm>
          <a:prstGeom prst="rect">
            <a:avLst/>
          </a:prstGeom>
        </p:spPr>
        <p:txBody>
          <a:bodyPr/>
          <a:lstStyle/>
          <a:p>
            <a:pPr algn="ctr">
              <a:lnSpc>
                <a:spcPct val="150000"/>
              </a:lnSpc>
              <a:spcBef>
                <a:spcPts val="0"/>
              </a:spcBef>
              <a:defRPr/>
            </a:pPr>
            <a:r>
              <a:rPr lang="en-GB" sz="3600" b="1" kern="0" dirty="0">
                <a:solidFill>
                  <a:schemeClr val="accent2">
                    <a:lumMod val="75000"/>
                  </a:schemeClr>
                </a:solidFill>
                <a:latin typeface="+mj-lt"/>
                <a:ea typeface="+mj-ea"/>
                <a:cs typeface="+mj-cs"/>
              </a:rPr>
              <a:t>Debt and Equity for Investors</a:t>
            </a:r>
          </a:p>
        </p:txBody>
      </p:sp>
      <p:sp>
        <p:nvSpPr>
          <p:cNvPr id="7172" name="Slide Number Placeholder 3"/>
          <p:cNvSpPr>
            <a:spLocks noGrp="1"/>
          </p:cNvSpPr>
          <p:nvPr>
            <p:ph type="sldNum" sz="quarter" idx="4294967295"/>
          </p:nvPr>
        </p:nvSpPr>
        <p:spPr bwMode="auto">
          <a:xfrm>
            <a:off x="6553200" y="6218238"/>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97C66831-BEEC-43C2-BB20-5F667B2D7253}" type="slidenum">
              <a:rPr lang="en-GB" altLang="zh-CN" sz="1200"/>
              <a:pPr/>
              <a:t>23</a:t>
            </a:fld>
            <a:endParaRPr lang="en-GB" altLang="zh-CN" sz="1200"/>
          </a:p>
        </p:txBody>
      </p:sp>
    </p:spTree>
    <p:extLst>
      <p:ext uri="{BB962C8B-B14F-4D97-AF65-F5344CB8AC3E}">
        <p14:creationId xmlns:p14="http://schemas.microsoft.com/office/powerpoint/2010/main" val="3870809274"/>
      </p:ext>
    </p:extLst>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32"/>
          <p:cNvSpPr>
            <a:spLocks noChangeArrowheads="1"/>
          </p:cNvSpPr>
          <p:nvPr/>
        </p:nvSpPr>
        <p:spPr bwMode="auto">
          <a:xfrm>
            <a:off x="671513" y="1514475"/>
            <a:ext cx="8001000" cy="453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indent="284163"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1pPr>
            <a:lvl2pPr marL="760413" indent="-28575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2pPr>
            <a:lvl3pPr marL="123825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3pPr>
            <a:lvl4pPr marL="16002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4pPr>
            <a:lvl5pPr marL="20574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buFontTx/>
              <a:buChar char="•"/>
            </a:pPr>
            <a:r>
              <a:rPr lang="en-US" altLang="zh-CN" dirty="0">
                <a:solidFill>
                  <a:schemeClr val="accent2">
                    <a:lumMod val="75000"/>
                  </a:schemeClr>
                </a:solidFill>
              </a:rPr>
              <a:t>Advantages</a:t>
            </a:r>
          </a:p>
          <a:p>
            <a:pPr lvl="1" eaLnBrk="1" hangingPunct="1">
              <a:spcBef>
                <a:spcPct val="50000"/>
              </a:spcBef>
              <a:buSzPct val="46000"/>
              <a:buFont typeface="Wingdings" panose="05000000000000000000" pitchFamily="2" charset="2"/>
              <a:buChar char="l"/>
            </a:pPr>
            <a:r>
              <a:rPr lang="en-US" altLang="zh-CN" sz="2000" dirty="0">
                <a:solidFill>
                  <a:schemeClr val="accent2">
                    <a:lumMod val="75000"/>
                  </a:schemeClr>
                </a:solidFill>
              </a:rPr>
              <a:t>Usually there is no obligation to pay dividends </a:t>
            </a:r>
          </a:p>
          <a:p>
            <a:pPr lvl="1" eaLnBrk="1" hangingPunct="1">
              <a:spcBef>
                <a:spcPct val="50000"/>
              </a:spcBef>
              <a:buSzPct val="46000"/>
              <a:buFont typeface="Wingdings" panose="05000000000000000000" pitchFamily="2" charset="2"/>
              <a:buChar char="l"/>
            </a:pPr>
            <a:r>
              <a:rPr lang="en-US" altLang="zh-CN" sz="2000" dirty="0">
                <a:solidFill>
                  <a:schemeClr val="accent2">
                    <a:lumMod val="75000"/>
                  </a:schemeClr>
                </a:solidFill>
              </a:rPr>
              <a:t>The capital does not have to be repaid </a:t>
            </a:r>
          </a:p>
          <a:p>
            <a:pPr eaLnBrk="1" hangingPunct="1">
              <a:spcBef>
                <a:spcPct val="50000"/>
              </a:spcBef>
              <a:buFontTx/>
              <a:buChar char="•"/>
            </a:pPr>
            <a:r>
              <a:rPr lang="en-US" altLang="zh-CN" dirty="0">
                <a:solidFill>
                  <a:schemeClr val="accent2">
                    <a:lumMod val="75000"/>
                  </a:schemeClr>
                </a:solidFill>
              </a:rPr>
              <a:t>Disadvantages</a:t>
            </a:r>
          </a:p>
          <a:p>
            <a:pPr lvl="1" eaLnBrk="1" hangingPunct="1">
              <a:spcBef>
                <a:spcPct val="50000"/>
              </a:spcBef>
              <a:buSzPct val="46000"/>
              <a:buFont typeface="Wingdings" panose="05000000000000000000" pitchFamily="2" charset="2"/>
              <a:buChar char="l"/>
            </a:pPr>
            <a:r>
              <a:rPr lang="en-US" altLang="zh-CN" sz="2000" dirty="0">
                <a:solidFill>
                  <a:schemeClr val="accent2">
                    <a:lumMod val="75000"/>
                  </a:schemeClr>
                </a:solidFill>
              </a:rPr>
              <a:t>High cost</a:t>
            </a:r>
          </a:p>
          <a:p>
            <a:pPr lvl="2" eaLnBrk="1" hangingPunct="1">
              <a:spcBef>
                <a:spcPct val="50000"/>
              </a:spcBef>
              <a:buSzPct val="46000"/>
              <a:buFont typeface="Wingdings" panose="05000000000000000000" pitchFamily="2" charset="2"/>
              <a:buChar char="l"/>
            </a:pPr>
            <a:r>
              <a:rPr lang="en-US" altLang="zh-CN" sz="1800" dirty="0">
                <a:solidFill>
                  <a:schemeClr val="accent2">
                    <a:lumMod val="75000"/>
                  </a:schemeClr>
                </a:solidFill>
              </a:rPr>
              <a:t>Direct costs of issue</a:t>
            </a:r>
          </a:p>
          <a:p>
            <a:pPr lvl="2" eaLnBrk="1" hangingPunct="1">
              <a:spcBef>
                <a:spcPct val="50000"/>
              </a:spcBef>
              <a:buSzPct val="46000"/>
              <a:buFont typeface="Wingdings" panose="05000000000000000000" pitchFamily="2" charset="2"/>
              <a:buChar char="l"/>
            </a:pPr>
            <a:r>
              <a:rPr lang="en-US" altLang="zh-CN" sz="1800" dirty="0">
                <a:solidFill>
                  <a:schemeClr val="accent2">
                    <a:lumMod val="75000"/>
                  </a:schemeClr>
                </a:solidFill>
              </a:rPr>
              <a:t>The return required to satisfy shareholders </a:t>
            </a:r>
          </a:p>
          <a:p>
            <a:pPr lvl="1" eaLnBrk="1" hangingPunct="1">
              <a:spcBef>
                <a:spcPct val="50000"/>
              </a:spcBef>
              <a:buSzPct val="46000"/>
              <a:buFont typeface="Wingdings" panose="05000000000000000000" pitchFamily="2" charset="2"/>
              <a:buChar char="l"/>
            </a:pPr>
            <a:r>
              <a:rPr lang="en-US" altLang="zh-CN" sz="2000" dirty="0">
                <a:solidFill>
                  <a:schemeClr val="accent2">
                    <a:lumMod val="75000"/>
                  </a:schemeClr>
                </a:solidFill>
              </a:rPr>
              <a:t>Loss of control</a:t>
            </a:r>
          </a:p>
          <a:p>
            <a:pPr lvl="1" eaLnBrk="1" hangingPunct="1">
              <a:spcBef>
                <a:spcPct val="50000"/>
              </a:spcBef>
              <a:buSzPct val="46000"/>
              <a:buFont typeface="Wingdings" panose="05000000000000000000" pitchFamily="2" charset="2"/>
              <a:buChar char="l"/>
            </a:pPr>
            <a:r>
              <a:rPr lang="en-US" altLang="zh-CN" sz="2000" dirty="0">
                <a:solidFill>
                  <a:schemeClr val="accent2">
                    <a:lumMod val="75000"/>
                  </a:schemeClr>
                </a:solidFill>
              </a:rPr>
              <a:t>Dividends cannot be uses to reduce taxable profit (see below)</a:t>
            </a:r>
          </a:p>
        </p:txBody>
      </p:sp>
      <p:sp>
        <p:nvSpPr>
          <p:cNvPr id="8195" name="Title 1"/>
          <p:cNvSpPr txBox="1">
            <a:spLocks/>
          </p:cNvSpPr>
          <p:nvPr/>
        </p:nvSpPr>
        <p:spPr bwMode="auto">
          <a:xfrm>
            <a:off x="899592" y="0"/>
            <a:ext cx="7297737"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US" altLang="zh-CN" sz="3600" b="1" dirty="0">
                <a:solidFill>
                  <a:schemeClr val="accent2">
                    <a:lumMod val="75000"/>
                  </a:schemeClr>
                </a:solidFill>
              </a:rPr>
              <a:t>Advantages and disadvantages of share issues (companies)</a:t>
            </a:r>
          </a:p>
        </p:txBody>
      </p:sp>
      <p:sp>
        <p:nvSpPr>
          <p:cNvPr id="8196" name="Slide Number Placeholder 3"/>
          <p:cNvSpPr>
            <a:spLocks noGrp="1"/>
          </p:cNvSpPr>
          <p:nvPr>
            <p:ph type="sldNum" sz="quarter" idx="4294967295"/>
          </p:nvPr>
        </p:nvSpPr>
        <p:spPr bwMode="auto">
          <a:xfrm>
            <a:off x="6553200" y="6218238"/>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DFB875EE-CA0E-43E9-8B31-A1E776B1332C}" type="slidenum">
              <a:rPr lang="en-GB" altLang="zh-CN" sz="1200"/>
              <a:pPr/>
              <a:t>24</a:t>
            </a:fld>
            <a:endParaRPr lang="en-GB" altLang="zh-CN" sz="1200"/>
          </a:p>
        </p:txBody>
      </p:sp>
    </p:spTree>
    <p:extLst>
      <p:ext uri="{BB962C8B-B14F-4D97-AF65-F5344CB8AC3E}">
        <p14:creationId xmlns:p14="http://schemas.microsoft.com/office/powerpoint/2010/main" val="2169302638"/>
      </p:ext>
    </p:extLst>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3"/>
          <p:cNvSpPr>
            <a:spLocks noChangeArrowheads="1"/>
          </p:cNvSpPr>
          <p:nvPr/>
        </p:nvSpPr>
        <p:spPr bwMode="auto">
          <a:xfrm>
            <a:off x="671513" y="1514475"/>
            <a:ext cx="8375650" cy="454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1pPr>
            <a:lvl2pPr marL="742950" indent="-28575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2pPr>
            <a:lvl3pPr marL="11430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3pPr>
            <a:lvl4pPr marL="16002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4pPr>
            <a:lvl5pPr marL="20574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buFontTx/>
              <a:buChar char="•"/>
            </a:pPr>
            <a:r>
              <a:rPr lang="en-US" altLang="zh-CN" dirty="0">
                <a:solidFill>
                  <a:schemeClr val="accent2">
                    <a:lumMod val="75000"/>
                  </a:schemeClr>
                </a:solidFill>
              </a:rPr>
              <a:t>Preference shares usually offer their owners a fixed rate of 		dividend each year</a:t>
            </a:r>
          </a:p>
          <a:p>
            <a:pPr eaLnBrk="1" hangingPunct="1">
              <a:spcBef>
                <a:spcPct val="50000"/>
              </a:spcBef>
              <a:buFontTx/>
              <a:buChar char="•"/>
            </a:pPr>
            <a:r>
              <a:rPr lang="en-US" altLang="zh-CN" dirty="0">
                <a:solidFill>
                  <a:schemeClr val="accent2">
                    <a:lumMod val="75000"/>
                  </a:schemeClr>
                </a:solidFill>
              </a:rPr>
              <a:t>However if the firm has insufficient profits the amount paid 		would be reduced, sometimes to zero</a:t>
            </a:r>
          </a:p>
          <a:p>
            <a:pPr eaLnBrk="1" hangingPunct="1">
              <a:spcBef>
                <a:spcPct val="50000"/>
              </a:spcBef>
              <a:buFontTx/>
              <a:buChar char="•"/>
            </a:pPr>
            <a:r>
              <a:rPr lang="en-US" altLang="zh-CN" dirty="0">
                <a:solidFill>
                  <a:schemeClr val="accent2">
                    <a:lumMod val="75000"/>
                  </a:schemeClr>
                </a:solidFill>
              </a:rPr>
              <a:t>The dividend on preference shares is paid before anything 		is paid out to ordinary shareholders</a:t>
            </a:r>
          </a:p>
          <a:p>
            <a:pPr eaLnBrk="1" hangingPunct="1">
              <a:spcBef>
                <a:spcPct val="50000"/>
              </a:spcBef>
              <a:buFontTx/>
              <a:buChar char="•"/>
            </a:pPr>
            <a:r>
              <a:rPr lang="en-US" altLang="zh-CN" dirty="0">
                <a:solidFill>
                  <a:schemeClr val="accent2">
                    <a:lumMod val="75000"/>
                  </a:schemeClr>
                </a:solidFill>
              </a:rPr>
              <a:t>Preference shares are part of shareholders’ funds but are 		not equity share capital</a:t>
            </a:r>
          </a:p>
        </p:txBody>
      </p:sp>
      <p:sp>
        <p:nvSpPr>
          <p:cNvPr id="5" name="Title 1"/>
          <p:cNvSpPr txBox="1">
            <a:spLocks/>
          </p:cNvSpPr>
          <p:nvPr/>
        </p:nvSpPr>
        <p:spPr>
          <a:xfrm>
            <a:off x="1389063" y="219075"/>
            <a:ext cx="7297737" cy="1143000"/>
          </a:xfrm>
          <a:prstGeom prst="rect">
            <a:avLst/>
          </a:prstGeom>
        </p:spPr>
        <p:txBody>
          <a:bodyPr/>
          <a:lstStyle/>
          <a:p>
            <a:pPr algn="ctr">
              <a:lnSpc>
                <a:spcPct val="150000"/>
              </a:lnSpc>
              <a:spcBef>
                <a:spcPts val="0"/>
              </a:spcBef>
              <a:defRPr/>
            </a:pPr>
            <a:r>
              <a:rPr lang="en-GB" sz="3600" b="1" kern="0" dirty="0">
                <a:solidFill>
                  <a:schemeClr val="accent2">
                    <a:lumMod val="75000"/>
                  </a:schemeClr>
                </a:solidFill>
                <a:latin typeface="+mj-lt"/>
                <a:ea typeface="+mj-ea"/>
                <a:cs typeface="+mj-cs"/>
              </a:rPr>
              <a:t>Preference shares</a:t>
            </a:r>
          </a:p>
        </p:txBody>
      </p:sp>
      <p:sp>
        <p:nvSpPr>
          <p:cNvPr id="9220" name="Slide Number Placeholder 3"/>
          <p:cNvSpPr>
            <a:spLocks noGrp="1"/>
          </p:cNvSpPr>
          <p:nvPr>
            <p:ph type="sldNum" sz="quarter" idx="4294967295"/>
          </p:nvPr>
        </p:nvSpPr>
        <p:spPr bwMode="auto">
          <a:xfrm>
            <a:off x="6553200" y="6218238"/>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975C4AFE-9C64-42C4-9529-DE895A2269CC}" type="slidenum">
              <a:rPr lang="en-GB" altLang="zh-CN" sz="1200"/>
              <a:pPr/>
              <a:t>25</a:t>
            </a:fld>
            <a:endParaRPr lang="en-GB" altLang="zh-CN" sz="1200"/>
          </a:p>
        </p:txBody>
      </p:sp>
    </p:spTree>
    <p:extLst>
      <p:ext uri="{BB962C8B-B14F-4D97-AF65-F5344CB8AC3E}">
        <p14:creationId xmlns:p14="http://schemas.microsoft.com/office/powerpoint/2010/main" val="1266936303"/>
      </p:ext>
    </p:extLst>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8"/>
          <p:cNvSpPr>
            <a:spLocks noChangeArrowheads="1"/>
          </p:cNvSpPr>
          <p:nvPr/>
        </p:nvSpPr>
        <p:spPr bwMode="auto">
          <a:xfrm>
            <a:off x="671513" y="1514475"/>
            <a:ext cx="8153400" cy="4575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1pPr>
            <a:lvl2pPr marL="830263" indent="-28575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2pPr>
            <a:lvl3pPr marL="11430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3pPr>
            <a:lvl4pPr marL="16002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4pPr>
            <a:lvl5pPr marL="20574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buFontTx/>
              <a:buChar char="•"/>
            </a:pPr>
            <a:r>
              <a:rPr lang="en-US" altLang="zh-CN" dirty="0">
                <a:solidFill>
                  <a:schemeClr val="accent2">
                    <a:lumMod val="75000"/>
                  </a:schemeClr>
                </a:solidFill>
              </a:rPr>
              <a:t>Advantages:</a:t>
            </a:r>
          </a:p>
          <a:p>
            <a:pPr lvl="1" eaLnBrk="1" hangingPunct="1">
              <a:spcBef>
                <a:spcPct val="50000"/>
              </a:spcBef>
              <a:buSzPct val="46000"/>
              <a:buFont typeface="Wingdings" panose="05000000000000000000" pitchFamily="2" charset="2"/>
              <a:buChar char="l"/>
            </a:pPr>
            <a:r>
              <a:rPr lang="en-US" altLang="zh-CN" sz="2000" dirty="0">
                <a:solidFill>
                  <a:schemeClr val="accent2">
                    <a:lumMod val="75000"/>
                  </a:schemeClr>
                </a:solidFill>
              </a:rPr>
              <a:t>Dividend ‘optional’</a:t>
            </a:r>
          </a:p>
          <a:p>
            <a:pPr lvl="1" eaLnBrk="1" hangingPunct="1">
              <a:spcBef>
                <a:spcPct val="50000"/>
              </a:spcBef>
              <a:buSzPct val="46000"/>
              <a:buFont typeface="Wingdings" panose="05000000000000000000" pitchFamily="2" charset="2"/>
              <a:buChar char="l"/>
            </a:pPr>
            <a:r>
              <a:rPr lang="en-US" altLang="zh-CN" sz="2000" dirty="0">
                <a:solidFill>
                  <a:schemeClr val="accent2">
                    <a:lumMod val="75000"/>
                  </a:schemeClr>
                </a:solidFill>
              </a:rPr>
              <a:t>Influence over management</a:t>
            </a:r>
          </a:p>
          <a:p>
            <a:pPr lvl="1" eaLnBrk="1" hangingPunct="1">
              <a:spcBef>
                <a:spcPct val="50000"/>
              </a:spcBef>
              <a:buSzPct val="46000"/>
              <a:buFont typeface="Wingdings" panose="05000000000000000000" pitchFamily="2" charset="2"/>
              <a:buChar char="l"/>
            </a:pPr>
            <a:r>
              <a:rPr lang="en-US" altLang="zh-CN" sz="2000" dirty="0">
                <a:solidFill>
                  <a:schemeClr val="accent2">
                    <a:lumMod val="75000"/>
                  </a:schemeClr>
                </a:solidFill>
              </a:rPr>
              <a:t>Extraordinary profits</a:t>
            </a:r>
          </a:p>
          <a:p>
            <a:pPr lvl="1" eaLnBrk="1" hangingPunct="1">
              <a:spcBef>
                <a:spcPct val="50000"/>
              </a:spcBef>
              <a:buSzPct val="46000"/>
              <a:buFont typeface="Wingdings" panose="05000000000000000000" pitchFamily="2" charset="2"/>
              <a:buChar char="l"/>
            </a:pPr>
            <a:r>
              <a:rPr lang="en-US" altLang="zh-CN" sz="2000" dirty="0">
                <a:solidFill>
                  <a:schemeClr val="accent2">
                    <a:lumMod val="75000"/>
                  </a:schemeClr>
                </a:solidFill>
              </a:rPr>
              <a:t>Financial gearing considerations (usually treated as debt)</a:t>
            </a:r>
          </a:p>
          <a:p>
            <a:pPr eaLnBrk="1" hangingPunct="1">
              <a:spcBef>
                <a:spcPct val="50000"/>
              </a:spcBef>
              <a:buFontTx/>
              <a:buChar char="•"/>
            </a:pPr>
            <a:r>
              <a:rPr lang="en-US" altLang="zh-CN" dirty="0">
                <a:solidFill>
                  <a:schemeClr val="accent2">
                    <a:lumMod val="75000"/>
                  </a:schemeClr>
                </a:solidFill>
              </a:rPr>
              <a:t>Disadvantages:</a:t>
            </a:r>
          </a:p>
          <a:p>
            <a:pPr lvl="1" eaLnBrk="1" hangingPunct="1">
              <a:spcBef>
                <a:spcPct val="50000"/>
              </a:spcBef>
              <a:buSzPct val="46000"/>
              <a:buFont typeface="Wingdings" panose="05000000000000000000" pitchFamily="2" charset="2"/>
              <a:buChar char="l"/>
            </a:pPr>
            <a:r>
              <a:rPr lang="en-US" altLang="zh-CN" sz="2000" dirty="0">
                <a:solidFill>
                  <a:schemeClr val="accent2">
                    <a:lumMod val="75000"/>
                  </a:schemeClr>
                </a:solidFill>
              </a:rPr>
              <a:t>High cost of capital compared to other debts (loans/bonds)</a:t>
            </a:r>
          </a:p>
          <a:p>
            <a:pPr lvl="1" eaLnBrk="1" hangingPunct="1">
              <a:spcBef>
                <a:spcPct val="50000"/>
              </a:spcBef>
              <a:buSzPct val="46000"/>
              <a:buFont typeface="Wingdings" panose="05000000000000000000" pitchFamily="2" charset="2"/>
              <a:buChar char="l"/>
            </a:pPr>
            <a:r>
              <a:rPr lang="en-US" altLang="zh-CN" sz="2000" dirty="0">
                <a:solidFill>
                  <a:schemeClr val="accent2">
                    <a:lumMod val="75000"/>
                  </a:schemeClr>
                </a:solidFill>
              </a:rPr>
              <a:t>Dividends are not tax deductible</a:t>
            </a:r>
          </a:p>
        </p:txBody>
      </p:sp>
      <p:sp>
        <p:nvSpPr>
          <p:cNvPr id="10243" name="Title 1"/>
          <p:cNvSpPr txBox="1">
            <a:spLocks/>
          </p:cNvSpPr>
          <p:nvPr/>
        </p:nvSpPr>
        <p:spPr bwMode="auto">
          <a:xfrm>
            <a:off x="899592" y="11253"/>
            <a:ext cx="7297737"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US" altLang="zh-CN" sz="3600" b="1" dirty="0">
                <a:solidFill>
                  <a:schemeClr val="accent2">
                    <a:lumMod val="75000"/>
                  </a:schemeClr>
                </a:solidFill>
              </a:rPr>
              <a:t>Advantages and disadvantages to the firm of preference share</a:t>
            </a:r>
          </a:p>
        </p:txBody>
      </p:sp>
      <p:sp>
        <p:nvSpPr>
          <p:cNvPr id="10244" name="Slide Number Placeholder 3"/>
          <p:cNvSpPr>
            <a:spLocks noGrp="1"/>
          </p:cNvSpPr>
          <p:nvPr>
            <p:ph type="sldNum" sz="quarter" idx="4294967295"/>
          </p:nvPr>
        </p:nvSpPr>
        <p:spPr bwMode="auto">
          <a:xfrm>
            <a:off x="6553200" y="6218238"/>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80D2787F-6451-4C4B-AA66-5E47A2B244E3}" type="slidenum">
              <a:rPr lang="en-GB" altLang="zh-CN" sz="1200"/>
              <a:pPr/>
              <a:t>26</a:t>
            </a:fld>
            <a:endParaRPr lang="en-GB" altLang="zh-CN" sz="1200"/>
          </a:p>
        </p:txBody>
      </p:sp>
    </p:spTree>
    <p:extLst>
      <p:ext uri="{BB962C8B-B14F-4D97-AF65-F5344CB8AC3E}">
        <p14:creationId xmlns:p14="http://schemas.microsoft.com/office/powerpoint/2010/main" val="745119303"/>
      </p:ext>
    </p:extLst>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70"/>
          <p:cNvSpPr txBox="1">
            <a:spLocks noChangeArrowheads="1"/>
          </p:cNvSpPr>
          <p:nvPr/>
        </p:nvSpPr>
        <p:spPr bwMode="auto">
          <a:xfrm>
            <a:off x="323850" y="5734050"/>
            <a:ext cx="85344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spcBef>
                <a:spcPct val="50000"/>
              </a:spcBef>
            </a:pPr>
            <a:r>
              <a:rPr lang="en-GB" altLang="zh-CN" sz="1200" i="1"/>
              <a:t>Source</a:t>
            </a:r>
            <a:r>
              <a:rPr lang="en-GB" altLang="zh-CN" sz="1200"/>
              <a:t>: </a:t>
            </a:r>
            <a:r>
              <a:rPr lang="en-GB" altLang="zh-CN" sz="1200" i="1"/>
              <a:t>London Stock Exchange</a:t>
            </a:r>
            <a:r>
              <a:rPr lang="en-GB" altLang="zh-CN" sz="1200"/>
              <a:t>: www.londonstockexchange.com. Reproduced courtesty of London Stock Exchange plc.</a:t>
            </a:r>
          </a:p>
        </p:txBody>
      </p:sp>
      <p:pic>
        <p:nvPicPr>
          <p:cNvPr id="12291" name="Picture 7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2900" y="2600325"/>
            <a:ext cx="8586788" cy="2535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2" name="Title 1"/>
          <p:cNvSpPr txBox="1">
            <a:spLocks/>
          </p:cNvSpPr>
          <p:nvPr/>
        </p:nvSpPr>
        <p:spPr bwMode="auto">
          <a:xfrm>
            <a:off x="395697" y="0"/>
            <a:ext cx="8390705"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US" altLang="zh-CN" sz="3600" b="1" dirty="0">
                <a:solidFill>
                  <a:schemeClr val="accent2">
                    <a:lumMod val="75000"/>
                  </a:schemeClr>
                </a:solidFill>
              </a:rPr>
              <a:t>Equity finance raised by UK companies through the new issue market, 2000-2006</a:t>
            </a:r>
          </a:p>
        </p:txBody>
      </p:sp>
      <p:sp>
        <p:nvSpPr>
          <p:cNvPr id="12293" name="Slide Number Placeholder 4"/>
          <p:cNvSpPr>
            <a:spLocks noGrp="1"/>
          </p:cNvSpPr>
          <p:nvPr>
            <p:ph type="sldNum" sz="quarter" idx="4294967295"/>
          </p:nvPr>
        </p:nvSpPr>
        <p:spPr bwMode="auto">
          <a:xfrm>
            <a:off x="6553200" y="6218238"/>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40F71544-7E82-42FF-96C1-DA53B34EA0B5}" type="slidenum">
              <a:rPr lang="en-GB" altLang="zh-CN" sz="1200"/>
              <a:pPr/>
              <a:t>27</a:t>
            </a:fld>
            <a:endParaRPr lang="en-GB" altLang="zh-CN" sz="1200"/>
          </a:p>
        </p:txBody>
      </p:sp>
    </p:spTree>
    <p:extLst>
      <p:ext uri="{BB962C8B-B14F-4D97-AF65-F5344CB8AC3E}">
        <p14:creationId xmlns:p14="http://schemas.microsoft.com/office/powerpoint/2010/main" val="966472062"/>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8"/>
          <p:cNvSpPr>
            <a:spLocks noChangeArrowheads="1"/>
          </p:cNvSpPr>
          <p:nvPr/>
        </p:nvSpPr>
        <p:spPr bwMode="auto">
          <a:xfrm>
            <a:off x="684213" y="1671638"/>
            <a:ext cx="8077200" cy="429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1pPr>
            <a:lvl2pPr marL="742950" indent="-28575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2pPr>
            <a:lvl3pPr marL="11430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3pPr>
            <a:lvl4pPr marL="16002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4pPr>
            <a:lvl5pPr marL="2057400" indent="-228600" defTabSz="304800" eaLnBrk="0" hangingPunct="0">
              <a:tabLst>
                <a:tab pos="185738" algn="l"/>
              </a:tabLst>
              <a:defRPr sz="2400">
                <a:solidFill>
                  <a:schemeClr val="tx1"/>
                </a:solidFill>
                <a:latin typeface="Arial" panose="020B0604020202020204" pitchFamily="34" charset="0"/>
                <a:ea typeface="ＭＳ Ｐゴシック" panose="020B0600070205080204" pitchFamily="34" charset="-128"/>
              </a:defRPr>
            </a:lvl5pPr>
            <a:lvl6pPr marL="25146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6pPr>
            <a:lvl7pPr marL="29718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7pPr>
            <a:lvl8pPr marL="34290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8pPr>
            <a:lvl9pPr marL="3886200" indent="-228600" defTabSz="304800" eaLnBrk="0" fontAlgn="base" hangingPunct="0">
              <a:spcBef>
                <a:spcPct val="0"/>
              </a:spcBef>
              <a:spcAft>
                <a:spcPct val="0"/>
              </a:spcAft>
              <a:tabLst>
                <a:tab pos="185738" algn="l"/>
              </a:tabLst>
              <a:defRPr sz="2400">
                <a:solidFill>
                  <a:schemeClr val="tx1"/>
                </a:solidFill>
                <a:latin typeface="Arial" panose="020B0604020202020204" pitchFamily="34" charset="0"/>
                <a:ea typeface="ＭＳ Ｐゴシック" panose="020B0600070205080204" pitchFamily="34" charset="-128"/>
              </a:defRPr>
            </a:lvl9pPr>
          </a:lstStyle>
          <a:p>
            <a:pPr eaLnBrk="1" hangingPunct="1">
              <a:spcBef>
                <a:spcPct val="60000"/>
              </a:spcBef>
              <a:buFontTx/>
              <a:buChar char="•"/>
            </a:pPr>
            <a:r>
              <a:rPr lang="en-US" altLang="zh-CN" dirty="0">
                <a:solidFill>
                  <a:schemeClr val="accent2">
                    <a:lumMod val="75000"/>
                  </a:schemeClr>
                </a:solidFill>
              </a:rPr>
              <a:t>A rights issue is an invitation to existing shareholders to 		purchase additional shares in the company</a:t>
            </a:r>
          </a:p>
          <a:p>
            <a:pPr eaLnBrk="1" hangingPunct="1">
              <a:spcBef>
                <a:spcPct val="60000"/>
              </a:spcBef>
              <a:buFontTx/>
              <a:buChar char="•"/>
            </a:pPr>
            <a:r>
              <a:rPr lang="en-US" altLang="zh-CN" dirty="0">
                <a:solidFill>
                  <a:schemeClr val="accent2">
                    <a:lumMod val="75000"/>
                  </a:schemeClr>
                </a:solidFill>
              </a:rPr>
              <a:t>Pre-emption rights</a:t>
            </a:r>
          </a:p>
          <a:p>
            <a:pPr eaLnBrk="1" hangingPunct="1">
              <a:spcBef>
                <a:spcPct val="60000"/>
              </a:spcBef>
              <a:buFontTx/>
              <a:buChar char="•"/>
            </a:pPr>
            <a:r>
              <a:rPr lang="en-US" altLang="zh-CN" dirty="0">
                <a:solidFill>
                  <a:schemeClr val="accent2">
                    <a:lumMod val="75000"/>
                  </a:schemeClr>
                </a:solidFill>
              </a:rPr>
              <a:t>Shares are usually offered at a significantly discounted 		price from the market value</a:t>
            </a:r>
          </a:p>
        </p:txBody>
      </p:sp>
      <p:sp>
        <p:nvSpPr>
          <p:cNvPr id="5" name="Title 1"/>
          <p:cNvSpPr txBox="1">
            <a:spLocks/>
          </p:cNvSpPr>
          <p:nvPr/>
        </p:nvSpPr>
        <p:spPr>
          <a:xfrm>
            <a:off x="1389063" y="219075"/>
            <a:ext cx="7297737" cy="1143000"/>
          </a:xfrm>
          <a:prstGeom prst="rect">
            <a:avLst/>
          </a:prstGeom>
        </p:spPr>
        <p:txBody>
          <a:bodyPr/>
          <a:lstStyle/>
          <a:p>
            <a:pPr algn="ctr">
              <a:lnSpc>
                <a:spcPct val="150000"/>
              </a:lnSpc>
              <a:spcBef>
                <a:spcPts val="0"/>
              </a:spcBef>
              <a:defRPr/>
            </a:pPr>
            <a:r>
              <a:rPr lang="en-GB" sz="3600" b="1" kern="0" dirty="0">
                <a:solidFill>
                  <a:schemeClr val="accent2">
                    <a:lumMod val="75000"/>
                  </a:schemeClr>
                </a:solidFill>
                <a:latin typeface="+mj-lt"/>
                <a:ea typeface="+mj-ea"/>
                <a:cs typeface="+mj-cs"/>
              </a:rPr>
              <a:t>Rights issues</a:t>
            </a:r>
          </a:p>
        </p:txBody>
      </p:sp>
      <p:sp>
        <p:nvSpPr>
          <p:cNvPr id="19460" name="Slide Number Placeholder 3"/>
          <p:cNvSpPr>
            <a:spLocks noGrp="1"/>
          </p:cNvSpPr>
          <p:nvPr>
            <p:ph type="sldNum" sz="quarter" idx="4294967295"/>
          </p:nvPr>
        </p:nvSpPr>
        <p:spPr bwMode="auto">
          <a:xfrm>
            <a:off x="6553200" y="6218238"/>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1F846305-CE7A-47F7-9032-D6BE09AF1632}" type="slidenum">
              <a:rPr lang="en-GB" altLang="zh-CN" sz="1200"/>
              <a:pPr/>
              <a:t>28</a:t>
            </a:fld>
            <a:endParaRPr lang="en-GB" altLang="zh-CN" sz="1200"/>
          </a:p>
        </p:txBody>
      </p:sp>
    </p:spTree>
    <p:extLst>
      <p:ext uri="{BB962C8B-B14F-4D97-AF65-F5344CB8AC3E}">
        <p14:creationId xmlns:p14="http://schemas.microsoft.com/office/powerpoint/2010/main" val="1724901177"/>
      </p:ext>
    </p:extLst>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38"/>
          <p:cNvSpPr>
            <a:spLocks noChangeArrowheads="1"/>
          </p:cNvSpPr>
          <p:nvPr/>
        </p:nvSpPr>
        <p:spPr bwMode="auto">
          <a:xfrm>
            <a:off x="682625" y="236538"/>
            <a:ext cx="777875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defRPr/>
            </a:pPr>
            <a:r>
              <a:rPr lang="en-US" altLang="en-US" b="1" dirty="0" smtClean="0">
                <a:solidFill>
                  <a:schemeClr val="accent2">
                    <a:lumMod val="75000"/>
                  </a:schemeClr>
                </a:solidFill>
              </a:rPr>
              <a:t>Cost of capital</a:t>
            </a:r>
          </a:p>
        </p:txBody>
      </p:sp>
      <p:sp>
        <p:nvSpPr>
          <p:cNvPr id="6185" name="Rectangle 41"/>
          <p:cNvSpPr>
            <a:spLocks noChangeArrowheads="1"/>
          </p:cNvSpPr>
          <p:nvPr/>
        </p:nvSpPr>
        <p:spPr bwMode="auto">
          <a:xfrm>
            <a:off x="539750" y="1341438"/>
            <a:ext cx="8223250" cy="3989387"/>
          </a:xfrm>
          <a:prstGeom prst="rect">
            <a:avLst/>
          </a:prstGeom>
          <a:noFill/>
          <a:ln w="9525">
            <a:noFill/>
            <a:miter lim="800000"/>
            <a:headEnd/>
            <a:tailEnd/>
          </a:ln>
          <a:effectLst/>
        </p:spPr>
        <p:txBody>
          <a:bodyPr/>
          <a:lstStyle/>
          <a:p>
            <a:pPr marL="6350" indent="284163" defTabSz="304800" eaLnBrk="1" hangingPunct="1">
              <a:lnSpc>
                <a:spcPct val="90000"/>
              </a:lnSpc>
              <a:spcBef>
                <a:spcPct val="30000"/>
              </a:spcBef>
              <a:buFontTx/>
              <a:buChar char="•"/>
              <a:tabLst>
                <a:tab pos="185738" algn="l"/>
              </a:tabLst>
              <a:defRPr/>
            </a:pPr>
            <a:r>
              <a:rPr lang="en-US" dirty="0">
                <a:solidFill>
                  <a:schemeClr val="accent2">
                    <a:lumMod val="75000"/>
                  </a:schemeClr>
                </a:solidFill>
                <a:latin typeface="Arial" charset="0"/>
                <a:cs typeface="+mn-cs"/>
              </a:rPr>
              <a:t>The cost of capital is the rate of return that a company has to offer finance providers to induce them to buy and hold a financial security. This rate is determined by the returns offered on alternative securities with the same risk.</a:t>
            </a:r>
          </a:p>
          <a:p>
            <a:pPr marL="6350" indent="284163" defTabSz="304800" eaLnBrk="1" hangingPunct="1">
              <a:lnSpc>
                <a:spcPct val="90000"/>
              </a:lnSpc>
              <a:spcBef>
                <a:spcPct val="30000"/>
              </a:spcBef>
              <a:buFontTx/>
              <a:buChar char="•"/>
              <a:tabLst>
                <a:tab pos="185738" algn="l"/>
              </a:tabLst>
              <a:defRPr/>
            </a:pPr>
            <a:r>
              <a:rPr lang="en-US" dirty="0">
                <a:solidFill>
                  <a:schemeClr val="accent2">
                    <a:lumMod val="75000"/>
                  </a:schemeClr>
                </a:solidFill>
                <a:latin typeface="Arial" charset="0"/>
                <a:cs typeface="+mn-cs"/>
              </a:rPr>
              <a:t>		A word of warning</a:t>
            </a:r>
          </a:p>
          <a:p>
            <a:pPr marL="830263" lvl="1" indent="-285750" defTabSz="304800" eaLnBrk="1" hangingPunct="1">
              <a:lnSpc>
                <a:spcPct val="90000"/>
              </a:lnSpc>
              <a:spcBef>
                <a:spcPct val="30000"/>
              </a:spcBef>
              <a:buFontTx/>
              <a:buChar char="–"/>
              <a:tabLst>
                <a:tab pos="185738" algn="l"/>
              </a:tabLst>
              <a:defRPr/>
            </a:pPr>
            <a:r>
              <a:rPr lang="en-US" sz="2000" dirty="0">
                <a:solidFill>
                  <a:schemeClr val="accent2">
                    <a:lumMod val="75000"/>
                  </a:schemeClr>
                </a:solidFill>
                <a:latin typeface="Arial" charset="0"/>
                <a:cs typeface="+mn-cs"/>
              </a:rPr>
              <a:t>Behind any final number generated lies an enormous amount of subjective assessment</a:t>
            </a:r>
          </a:p>
          <a:p>
            <a:pPr marL="830263" lvl="1" indent="-285750" defTabSz="304800" eaLnBrk="1" hangingPunct="1">
              <a:lnSpc>
                <a:spcPct val="90000"/>
              </a:lnSpc>
              <a:spcBef>
                <a:spcPct val="30000"/>
              </a:spcBef>
              <a:buFontTx/>
              <a:buChar char="–"/>
              <a:tabLst>
                <a:tab pos="185738" algn="l"/>
              </a:tabLst>
              <a:defRPr/>
            </a:pPr>
            <a:r>
              <a:rPr lang="en-US" sz="2000" dirty="0">
                <a:solidFill>
                  <a:schemeClr val="accent2">
                    <a:lumMod val="75000"/>
                  </a:schemeClr>
                </a:solidFill>
                <a:latin typeface="Arial" charset="0"/>
                <a:cs typeface="+mn-cs"/>
              </a:rPr>
              <a:t>Good decision making comes from knowing the limitations of the input variables to the decision</a:t>
            </a:r>
          </a:p>
          <a:p>
            <a:pPr marL="830263" lvl="1" indent="-285750" defTabSz="304800" eaLnBrk="1" hangingPunct="1">
              <a:lnSpc>
                <a:spcPct val="90000"/>
              </a:lnSpc>
              <a:spcBef>
                <a:spcPct val="30000"/>
              </a:spcBef>
              <a:buFontTx/>
              <a:buChar char="–"/>
              <a:tabLst>
                <a:tab pos="185738" algn="l"/>
              </a:tabLst>
              <a:defRPr/>
            </a:pPr>
            <a:r>
              <a:rPr lang="en-US" sz="2000" dirty="0">
                <a:solidFill>
                  <a:schemeClr val="accent2">
                    <a:lumMod val="75000"/>
                  </a:schemeClr>
                </a:solidFill>
                <a:latin typeface="Arial" charset="0"/>
                <a:cs typeface="+mn-cs"/>
              </a:rPr>
              <a:t>Knowing where informed </a:t>
            </a:r>
            <a:r>
              <a:rPr lang="en-US" sz="2000" dirty="0" err="1">
                <a:solidFill>
                  <a:schemeClr val="accent2">
                    <a:lumMod val="75000"/>
                  </a:schemeClr>
                </a:solidFill>
                <a:latin typeface="Arial" charset="0"/>
                <a:cs typeface="+mn-cs"/>
              </a:rPr>
              <a:t>judgement</a:t>
            </a:r>
            <a:r>
              <a:rPr lang="en-US" sz="2000" dirty="0">
                <a:solidFill>
                  <a:schemeClr val="accent2">
                    <a:lumMod val="75000"/>
                  </a:schemeClr>
                </a:solidFill>
                <a:latin typeface="Arial" charset="0"/>
                <a:cs typeface="+mn-cs"/>
              </a:rPr>
              <a:t> has been employed in the cost of capital calculation is required to make value-enhancing decisions and thus assist the art of management</a:t>
            </a:r>
          </a:p>
          <a:p>
            <a:pPr marL="830263" lvl="1" indent="-285750" defTabSz="304800" eaLnBrk="1" hangingPunct="1">
              <a:lnSpc>
                <a:spcPct val="90000"/>
              </a:lnSpc>
              <a:spcBef>
                <a:spcPct val="30000"/>
              </a:spcBef>
              <a:buFontTx/>
              <a:buChar char="–"/>
              <a:tabLst>
                <a:tab pos="185738" algn="l"/>
              </a:tabLst>
              <a:defRPr/>
            </a:pPr>
            <a:r>
              <a:rPr lang="en-US" sz="2000" dirty="0">
                <a:solidFill>
                  <a:schemeClr val="accent2">
                    <a:lumMod val="75000"/>
                  </a:schemeClr>
                </a:solidFill>
                <a:latin typeface="Arial" charset="0"/>
                <a:cs typeface="+mn-cs"/>
              </a:rPr>
              <a:t>Precision is less important than knowledge of what is a reasonable range</a:t>
            </a:r>
          </a:p>
        </p:txBody>
      </p:sp>
    </p:spTree>
  </p:cSld>
  <p:clrMapOvr>
    <a:masterClrMapping/>
  </p:clrMapOvr>
  <p:transition spd="med"/>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0"/>
          <p:cNvSpPr>
            <a:spLocks noChangeArrowheads="1"/>
          </p:cNvSpPr>
          <p:nvPr/>
        </p:nvSpPr>
        <p:spPr bwMode="auto">
          <a:xfrm>
            <a:off x="682625" y="236538"/>
            <a:ext cx="777875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defRPr/>
            </a:pPr>
            <a:r>
              <a:rPr lang="en-US" altLang="en-US" b="1" dirty="0" smtClean="0">
                <a:solidFill>
                  <a:schemeClr val="accent2">
                    <a:lumMod val="75000"/>
                  </a:schemeClr>
                </a:solidFill>
              </a:rPr>
              <a:t>The required rate of return</a:t>
            </a:r>
          </a:p>
        </p:txBody>
      </p:sp>
      <p:sp>
        <p:nvSpPr>
          <p:cNvPr id="7189" name="Rectangle 21"/>
          <p:cNvSpPr>
            <a:spLocks noChangeArrowheads="1"/>
          </p:cNvSpPr>
          <p:nvPr/>
        </p:nvSpPr>
        <p:spPr bwMode="auto">
          <a:xfrm>
            <a:off x="674688" y="1268413"/>
            <a:ext cx="8223250" cy="4827587"/>
          </a:xfrm>
          <a:prstGeom prst="rect">
            <a:avLst/>
          </a:prstGeom>
          <a:noFill/>
          <a:ln w="9525">
            <a:noFill/>
            <a:miter lim="800000"/>
            <a:headEnd/>
            <a:tailEnd/>
          </a:ln>
          <a:effectLst/>
        </p:spPr>
        <p:txBody>
          <a:bodyPr/>
          <a:lstStyle/>
          <a:p>
            <a:pPr marL="6350" indent="284163" defTabSz="304800" eaLnBrk="1" hangingPunct="1">
              <a:spcBef>
                <a:spcPct val="50000"/>
              </a:spcBef>
              <a:buFontTx/>
              <a:buChar char="•"/>
              <a:tabLst>
                <a:tab pos="185738" algn="l"/>
              </a:tabLst>
              <a:defRPr/>
            </a:pPr>
            <a:r>
              <a:rPr lang="en-US" sz="2100" dirty="0">
                <a:solidFill>
                  <a:schemeClr val="accent2">
                    <a:lumMod val="75000"/>
                  </a:schemeClr>
                </a:solidFill>
                <a:cs typeface="+mn-cs"/>
              </a:rPr>
              <a:t>The capital provided to large firms comes in many forms</a:t>
            </a:r>
          </a:p>
          <a:p>
            <a:pPr marL="274638" indent="-274638" defTabSz="304800" eaLnBrk="1" hangingPunct="1">
              <a:spcBef>
                <a:spcPct val="50000"/>
              </a:spcBef>
              <a:buFontTx/>
              <a:buChar char="•"/>
              <a:tabLst>
                <a:tab pos="185738" algn="l"/>
              </a:tabLst>
              <a:defRPr/>
            </a:pPr>
            <a:r>
              <a:rPr lang="en-US" sz="2100" dirty="0">
                <a:solidFill>
                  <a:schemeClr val="accent2">
                    <a:lumMod val="75000"/>
                  </a:schemeClr>
                </a:solidFill>
                <a:cs typeface="+mn-cs"/>
              </a:rPr>
              <a:t>The rate of return offered on government bonds and Treasury bills is the bedrock rate that is used to 	benchmark other interest rates. It is called the risk-free rate of return, given the symbol </a:t>
            </a:r>
            <a:r>
              <a:rPr lang="en-US" sz="2100" i="1" dirty="0" err="1">
                <a:solidFill>
                  <a:schemeClr val="accent2">
                    <a:lumMod val="75000"/>
                  </a:schemeClr>
                </a:solidFill>
                <a:cs typeface="+mn-cs"/>
              </a:rPr>
              <a:t>r</a:t>
            </a:r>
            <a:r>
              <a:rPr lang="en-US" sz="2100" i="1" baseline="-25000" dirty="0" err="1">
                <a:solidFill>
                  <a:schemeClr val="accent2">
                    <a:lumMod val="75000"/>
                  </a:schemeClr>
                </a:solidFill>
                <a:cs typeface="+mn-cs"/>
              </a:rPr>
              <a:t>f</a:t>
            </a:r>
            <a:endParaRPr lang="en-US" sz="2100" i="1" baseline="-25000" dirty="0">
              <a:solidFill>
                <a:schemeClr val="accent2">
                  <a:lumMod val="75000"/>
                </a:schemeClr>
              </a:solidFill>
              <a:cs typeface="+mn-cs"/>
            </a:endParaRPr>
          </a:p>
          <a:p>
            <a:pPr marL="6350" indent="284163" defTabSz="304800" eaLnBrk="1" hangingPunct="1">
              <a:spcBef>
                <a:spcPct val="50000"/>
              </a:spcBef>
              <a:buFontTx/>
              <a:buChar char="•"/>
              <a:tabLst>
                <a:tab pos="185738" algn="l"/>
              </a:tabLst>
              <a:defRPr/>
            </a:pPr>
            <a:r>
              <a:rPr lang="en-US" sz="2100" dirty="0">
                <a:solidFill>
                  <a:schemeClr val="accent2">
                    <a:lumMod val="75000"/>
                  </a:schemeClr>
                </a:solidFill>
                <a:cs typeface="+mn-cs"/>
              </a:rPr>
              <a:t>The cost of debt capital for a corporation </a:t>
            </a:r>
            <a:r>
              <a:rPr lang="en-US" sz="2100" i="1" dirty="0" err="1">
                <a:solidFill>
                  <a:schemeClr val="accent2">
                    <a:lumMod val="75000"/>
                  </a:schemeClr>
                </a:solidFill>
                <a:cs typeface="+mn-cs"/>
              </a:rPr>
              <a:t>k</a:t>
            </a:r>
            <a:r>
              <a:rPr lang="en-US" sz="2100" baseline="-25000" dirty="0" err="1">
                <a:solidFill>
                  <a:schemeClr val="accent2">
                    <a:lumMod val="75000"/>
                  </a:schemeClr>
                </a:solidFill>
                <a:cs typeface="+mn-cs"/>
              </a:rPr>
              <a:t>D</a:t>
            </a:r>
            <a:r>
              <a:rPr lang="en-US" sz="2100" dirty="0">
                <a:solidFill>
                  <a:schemeClr val="accent2">
                    <a:lumMod val="75000"/>
                  </a:schemeClr>
                </a:solidFill>
                <a:cs typeface="+mn-cs"/>
              </a:rPr>
              <a:t>, is:</a:t>
            </a:r>
          </a:p>
          <a:p>
            <a:pPr marL="6350" indent="284163" defTabSz="304800" eaLnBrk="1" hangingPunct="1">
              <a:lnSpc>
                <a:spcPct val="80000"/>
              </a:lnSpc>
              <a:spcBef>
                <a:spcPct val="50000"/>
              </a:spcBef>
              <a:tabLst>
                <a:tab pos="185738" algn="l"/>
              </a:tabLst>
              <a:defRPr/>
            </a:pPr>
            <a:r>
              <a:rPr lang="en-US" sz="2100" dirty="0">
                <a:solidFill>
                  <a:schemeClr val="accent2">
                    <a:lumMod val="75000"/>
                  </a:schemeClr>
                </a:solidFill>
                <a:cs typeface="+mn-cs"/>
              </a:rPr>
              <a:t> 	</a:t>
            </a:r>
            <a:r>
              <a:rPr lang="en-US" sz="2100" i="1" dirty="0" err="1">
                <a:solidFill>
                  <a:schemeClr val="accent2">
                    <a:lumMod val="75000"/>
                  </a:schemeClr>
                </a:solidFill>
                <a:cs typeface="+mn-cs"/>
              </a:rPr>
              <a:t>k</a:t>
            </a:r>
            <a:r>
              <a:rPr lang="en-US" sz="2100" baseline="-25000" dirty="0" err="1">
                <a:solidFill>
                  <a:schemeClr val="accent2">
                    <a:lumMod val="75000"/>
                  </a:schemeClr>
                </a:solidFill>
                <a:cs typeface="+mn-cs"/>
              </a:rPr>
              <a:t>D</a:t>
            </a:r>
            <a:r>
              <a:rPr lang="en-US" sz="2100" dirty="0">
                <a:solidFill>
                  <a:schemeClr val="accent2">
                    <a:lumMod val="75000"/>
                  </a:schemeClr>
                </a:solidFill>
                <a:cs typeface="+mn-cs"/>
              </a:rPr>
              <a:t> = </a:t>
            </a:r>
            <a:r>
              <a:rPr lang="en-US" sz="2100" i="1" dirty="0" err="1">
                <a:solidFill>
                  <a:schemeClr val="accent2">
                    <a:lumMod val="75000"/>
                  </a:schemeClr>
                </a:solidFill>
                <a:cs typeface="+mn-cs"/>
              </a:rPr>
              <a:t>r</a:t>
            </a:r>
            <a:r>
              <a:rPr lang="en-US" sz="2100" i="1" baseline="-25000" dirty="0" err="1">
                <a:solidFill>
                  <a:schemeClr val="accent2">
                    <a:lumMod val="75000"/>
                  </a:schemeClr>
                </a:solidFill>
                <a:cs typeface="+mn-cs"/>
              </a:rPr>
              <a:t>f</a:t>
            </a:r>
            <a:r>
              <a:rPr lang="en-US" sz="2100" dirty="0">
                <a:solidFill>
                  <a:schemeClr val="accent2">
                    <a:lumMod val="75000"/>
                  </a:schemeClr>
                </a:solidFill>
                <a:cs typeface="+mn-cs"/>
              </a:rPr>
              <a:t>  + RP (risk premium)</a:t>
            </a:r>
          </a:p>
          <a:p>
            <a:pPr marL="296863" indent="-296863" defTabSz="304800" eaLnBrk="1" hangingPunct="1">
              <a:spcBef>
                <a:spcPct val="50000"/>
              </a:spcBef>
              <a:buFontTx/>
              <a:buChar char="•"/>
              <a:tabLst>
                <a:tab pos="185738" algn="l"/>
              </a:tabLst>
              <a:defRPr/>
            </a:pPr>
            <a:r>
              <a:rPr lang="en-US" sz="2100" dirty="0">
                <a:solidFill>
                  <a:schemeClr val="accent2">
                    <a:lumMod val="75000"/>
                  </a:schemeClr>
                </a:solidFill>
                <a:cs typeface="+mn-cs"/>
              </a:rPr>
              <a:t>If the current risk free rate is 6 per cent, then </a:t>
            </a:r>
            <a:r>
              <a:rPr lang="en-US" sz="2100" i="1" dirty="0" err="1">
                <a:solidFill>
                  <a:schemeClr val="accent2">
                    <a:lumMod val="75000"/>
                  </a:schemeClr>
                </a:solidFill>
                <a:cs typeface="+mn-cs"/>
              </a:rPr>
              <a:t>k</a:t>
            </a:r>
            <a:r>
              <a:rPr lang="en-US" sz="2100" baseline="-25000" dirty="0" err="1">
                <a:solidFill>
                  <a:schemeClr val="accent2">
                    <a:lumMod val="75000"/>
                  </a:schemeClr>
                </a:solidFill>
                <a:cs typeface="+mn-cs"/>
              </a:rPr>
              <a:t>D</a:t>
            </a:r>
            <a:r>
              <a:rPr lang="en-US" sz="2100" dirty="0">
                <a:solidFill>
                  <a:schemeClr val="accent2">
                    <a:lumMod val="75000"/>
                  </a:schemeClr>
                </a:solidFill>
                <a:cs typeface="+mn-cs"/>
              </a:rPr>
              <a:t> = 7 per cent 		for a company paying 100 basis point over the Treasury rate</a:t>
            </a:r>
          </a:p>
          <a:p>
            <a:pPr marL="296863" indent="-296863" defTabSz="304800" eaLnBrk="1" hangingPunct="1">
              <a:spcBef>
                <a:spcPct val="50000"/>
              </a:spcBef>
              <a:buFontTx/>
              <a:buChar char="•"/>
              <a:tabLst>
                <a:tab pos="185738" algn="l"/>
              </a:tabLst>
              <a:defRPr/>
            </a:pPr>
            <a:r>
              <a:rPr lang="en-US" sz="2100" dirty="0">
                <a:solidFill>
                  <a:schemeClr val="accent2">
                    <a:lumMod val="75000"/>
                  </a:schemeClr>
                </a:solidFill>
                <a:cs typeface="+mn-cs"/>
              </a:rPr>
              <a:t>If the firm already has a high level of debt it may need to offer,		say, 300 basis points above the risk-free rate</a:t>
            </a:r>
          </a:p>
          <a:p>
            <a:pPr marL="6350" indent="284163" defTabSz="304800" eaLnBrk="1" hangingPunct="1">
              <a:lnSpc>
                <a:spcPct val="80000"/>
              </a:lnSpc>
              <a:spcBef>
                <a:spcPct val="50000"/>
              </a:spcBef>
              <a:tabLst>
                <a:tab pos="185738" algn="l"/>
              </a:tabLst>
              <a:defRPr/>
            </a:pPr>
            <a:r>
              <a:rPr lang="en-US" sz="2100" dirty="0">
                <a:solidFill>
                  <a:schemeClr val="accent2">
                    <a:lumMod val="75000"/>
                  </a:schemeClr>
                </a:solidFill>
                <a:cs typeface="+mn-cs"/>
              </a:rPr>
              <a:t>		</a:t>
            </a:r>
            <a:r>
              <a:rPr lang="en-US" sz="2100" i="1" dirty="0" err="1">
                <a:solidFill>
                  <a:schemeClr val="accent2">
                    <a:lumMod val="75000"/>
                  </a:schemeClr>
                </a:solidFill>
                <a:cs typeface="+mn-cs"/>
              </a:rPr>
              <a:t>k</a:t>
            </a:r>
            <a:r>
              <a:rPr lang="en-US" sz="2100" baseline="-25000" dirty="0" err="1">
                <a:solidFill>
                  <a:schemeClr val="accent2">
                    <a:lumMod val="75000"/>
                  </a:schemeClr>
                </a:solidFill>
                <a:cs typeface="+mn-cs"/>
              </a:rPr>
              <a:t>D</a:t>
            </a:r>
            <a:r>
              <a:rPr lang="en-US" sz="2100" dirty="0">
                <a:solidFill>
                  <a:schemeClr val="accent2">
                    <a:lumMod val="75000"/>
                  </a:schemeClr>
                </a:solidFill>
                <a:cs typeface="+mn-cs"/>
              </a:rPr>
              <a:t> = </a:t>
            </a:r>
            <a:r>
              <a:rPr lang="en-US" sz="2100" i="1" dirty="0" err="1">
                <a:solidFill>
                  <a:schemeClr val="accent2">
                    <a:lumMod val="75000"/>
                  </a:schemeClr>
                </a:solidFill>
                <a:cs typeface="+mn-cs"/>
              </a:rPr>
              <a:t>r</a:t>
            </a:r>
            <a:r>
              <a:rPr lang="en-US" sz="2100" i="1" baseline="-25000" dirty="0" err="1">
                <a:solidFill>
                  <a:schemeClr val="accent2">
                    <a:lumMod val="75000"/>
                  </a:schemeClr>
                </a:solidFill>
                <a:cs typeface="+mn-cs"/>
              </a:rPr>
              <a:t>f</a:t>
            </a:r>
            <a:r>
              <a:rPr lang="en-US" sz="2100" dirty="0">
                <a:solidFill>
                  <a:schemeClr val="accent2">
                    <a:lumMod val="75000"/>
                  </a:schemeClr>
                </a:solidFill>
                <a:cs typeface="+mn-cs"/>
              </a:rPr>
              <a:t>  + RP = 6 + 3 = 9%</a:t>
            </a:r>
          </a:p>
        </p:txBody>
      </p:sp>
    </p:spTree>
  </p:cSld>
  <p:clrMapOvr>
    <a:masterClrMapping/>
  </p:clrMapOvr>
  <p:transition spd="med"/>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1"/>
          <p:cNvSpPr>
            <a:spLocks noChangeArrowheads="1"/>
          </p:cNvSpPr>
          <p:nvPr/>
        </p:nvSpPr>
        <p:spPr bwMode="auto">
          <a:xfrm>
            <a:off x="682625" y="236538"/>
            <a:ext cx="777875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US" altLang="en-US" b="1">
                <a:solidFill>
                  <a:schemeClr val="accent2"/>
                </a:solidFill>
              </a:rPr>
              <a:t>Range of risk and returns </a:t>
            </a:r>
          </a:p>
        </p:txBody>
      </p:sp>
      <p:pic>
        <p:nvPicPr>
          <p:cNvPr id="9219" name="Picture 25" descr="C19NF0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8263" y="2552700"/>
            <a:ext cx="6316662" cy="343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0" name="Text Box 26"/>
          <p:cNvSpPr txBox="1">
            <a:spLocks noChangeArrowheads="1"/>
          </p:cNvSpPr>
          <p:nvPr/>
        </p:nvSpPr>
        <p:spPr bwMode="auto">
          <a:xfrm>
            <a:off x="682625" y="1065213"/>
            <a:ext cx="8077200" cy="1535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indent="265113" defTabSz="193675">
              <a:spcBef>
                <a:spcPct val="20000"/>
              </a:spcBef>
              <a:buChar char="•"/>
              <a:tabLst>
                <a:tab pos="290513" algn="l"/>
                <a:tab pos="384175" algn="l"/>
              </a:tabLst>
              <a:defRPr sz="3200">
                <a:solidFill>
                  <a:schemeClr val="tx1"/>
                </a:solidFill>
                <a:latin typeface="Arial" panose="020B0604020202020204" pitchFamily="34" charset="0"/>
                <a:cs typeface="Arial" panose="020B0604020202020204" pitchFamily="34" charset="0"/>
              </a:defRPr>
            </a:lvl1pPr>
            <a:lvl2pPr marL="742950" indent="-285750" defTabSz="193675">
              <a:spcBef>
                <a:spcPct val="20000"/>
              </a:spcBef>
              <a:buChar char="–"/>
              <a:tabLst>
                <a:tab pos="290513" algn="l"/>
                <a:tab pos="384175" algn="l"/>
              </a:tabLst>
              <a:defRPr sz="2800">
                <a:solidFill>
                  <a:schemeClr val="tx1"/>
                </a:solidFill>
                <a:latin typeface="Arial" panose="020B0604020202020204" pitchFamily="34" charset="0"/>
                <a:cs typeface="Arial" panose="020B0604020202020204" pitchFamily="34" charset="0"/>
              </a:defRPr>
            </a:lvl2pPr>
            <a:lvl3pPr marL="1143000" indent="-228600" defTabSz="193675">
              <a:spcBef>
                <a:spcPct val="20000"/>
              </a:spcBef>
              <a:buChar char="•"/>
              <a:tabLst>
                <a:tab pos="290513" algn="l"/>
                <a:tab pos="384175" algn="l"/>
              </a:tabLst>
              <a:defRPr sz="2400">
                <a:solidFill>
                  <a:schemeClr val="tx1"/>
                </a:solidFill>
                <a:latin typeface="Arial" panose="020B0604020202020204" pitchFamily="34" charset="0"/>
                <a:cs typeface="Arial" panose="020B0604020202020204" pitchFamily="34" charset="0"/>
              </a:defRPr>
            </a:lvl3pPr>
            <a:lvl4pPr marL="1600200" indent="-228600" defTabSz="193675">
              <a:spcBef>
                <a:spcPct val="20000"/>
              </a:spcBef>
              <a:buChar char="–"/>
              <a:tabLst>
                <a:tab pos="290513" algn="l"/>
                <a:tab pos="384175" algn="l"/>
              </a:tabLst>
              <a:defRPr sz="2000">
                <a:solidFill>
                  <a:schemeClr val="tx1"/>
                </a:solidFill>
                <a:latin typeface="Arial" panose="020B0604020202020204" pitchFamily="34" charset="0"/>
                <a:cs typeface="Arial" panose="020B0604020202020204" pitchFamily="34" charset="0"/>
              </a:defRPr>
            </a:lvl4pPr>
            <a:lvl5pPr marL="2057400" indent="-228600" defTabSz="193675">
              <a:spcBef>
                <a:spcPct val="20000"/>
              </a:spcBef>
              <a:buChar char="»"/>
              <a:tabLst>
                <a:tab pos="290513" algn="l"/>
                <a:tab pos="384175" algn="l"/>
              </a:tabLst>
              <a:defRPr sz="2000">
                <a:solidFill>
                  <a:schemeClr val="tx1"/>
                </a:solidFill>
                <a:latin typeface="Arial" panose="020B0604020202020204" pitchFamily="34" charset="0"/>
                <a:cs typeface="Arial" panose="020B0604020202020204" pitchFamily="34" charset="0"/>
              </a:defRPr>
            </a:lvl5pPr>
            <a:lvl6pPr marL="2514600" indent="-228600" defTabSz="193675" eaLnBrk="0" fontAlgn="base" hangingPunct="0">
              <a:spcBef>
                <a:spcPct val="20000"/>
              </a:spcBef>
              <a:spcAft>
                <a:spcPct val="0"/>
              </a:spcAft>
              <a:buChar char="»"/>
              <a:tabLst>
                <a:tab pos="290513" algn="l"/>
                <a:tab pos="384175" algn="l"/>
              </a:tabLst>
              <a:defRPr sz="2000">
                <a:solidFill>
                  <a:schemeClr val="tx1"/>
                </a:solidFill>
                <a:latin typeface="Arial" panose="020B0604020202020204" pitchFamily="34" charset="0"/>
                <a:cs typeface="Arial" panose="020B0604020202020204" pitchFamily="34" charset="0"/>
              </a:defRPr>
            </a:lvl6pPr>
            <a:lvl7pPr marL="2971800" indent="-228600" defTabSz="193675" eaLnBrk="0" fontAlgn="base" hangingPunct="0">
              <a:spcBef>
                <a:spcPct val="20000"/>
              </a:spcBef>
              <a:spcAft>
                <a:spcPct val="0"/>
              </a:spcAft>
              <a:buChar char="»"/>
              <a:tabLst>
                <a:tab pos="290513" algn="l"/>
                <a:tab pos="384175" algn="l"/>
              </a:tabLst>
              <a:defRPr sz="2000">
                <a:solidFill>
                  <a:schemeClr val="tx1"/>
                </a:solidFill>
                <a:latin typeface="Arial" panose="020B0604020202020204" pitchFamily="34" charset="0"/>
                <a:cs typeface="Arial" panose="020B0604020202020204" pitchFamily="34" charset="0"/>
              </a:defRPr>
            </a:lvl7pPr>
            <a:lvl8pPr marL="3429000" indent="-228600" defTabSz="193675" eaLnBrk="0" fontAlgn="base" hangingPunct="0">
              <a:spcBef>
                <a:spcPct val="20000"/>
              </a:spcBef>
              <a:spcAft>
                <a:spcPct val="0"/>
              </a:spcAft>
              <a:buChar char="»"/>
              <a:tabLst>
                <a:tab pos="290513" algn="l"/>
                <a:tab pos="384175" algn="l"/>
              </a:tabLst>
              <a:defRPr sz="2000">
                <a:solidFill>
                  <a:schemeClr val="tx1"/>
                </a:solidFill>
                <a:latin typeface="Arial" panose="020B0604020202020204" pitchFamily="34" charset="0"/>
                <a:cs typeface="Arial" panose="020B0604020202020204" pitchFamily="34" charset="0"/>
              </a:defRPr>
            </a:lvl8pPr>
            <a:lvl9pPr marL="3886200" indent="-228600" defTabSz="193675" eaLnBrk="0" fontAlgn="base" hangingPunct="0">
              <a:spcBef>
                <a:spcPct val="20000"/>
              </a:spcBef>
              <a:spcAft>
                <a:spcPct val="0"/>
              </a:spcAft>
              <a:buChar char="»"/>
              <a:tabLst>
                <a:tab pos="290513" algn="l"/>
                <a:tab pos="384175" algn="l"/>
              </a:tabLst>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2100" dirty="0">
                <a:solidFill>
                  <a:schemeClr val="accent2"/>
                </a:solidFill>
              </a:rPr>
              <a:t>If the form of finance provided is equity capital then the investor is accepting a fairly high probability of receiving no return</a:t>
            </a:r>
          </a:p>
          <a:p>
            <a:pPr eaLnBrk="1" hangingPunct="1">
              <a:spcBef>
                <a:spcPct val="50000"/>
              </a:spcBef>
            </a:pPr>
            <a:r>
              <a:rPr lang="en-US" altLang="en-US" sz="2100" dirty="0">
                <a:solidFill>
                  <a:schemeClr val="accent2"/>
                </a:solidFill>
              </a:rPr>
              <a:t>On the other hand, if the firm performs well very high returns can be expected.</a:t>
            </a:r>
            <a:endParaRPr lang="en-US" altLang="en-US" sz="2200" dirty="0">
              <a:solidFill>
                <a:schemeClr val="accent2"/>
              </a:solidFill>
            </a:endParaRPr>
          </a:p>
        </p:txBody>
      </p:sp>
      <p:sp>
        <p:nvSpPr>
          <p:cNvPr id="9221" name="Text Box 28"/>
          <p:cNvSpPr txBox="1">
            <a:spLocks noChangeArrowheads="1"/>
          </p:cNvSpPr>
          <p:nvPr/>
        </p:nvSpPr>
        <p:spPr bwMode="auto">
          <a:xfrm>
            <a:off x="304800" y="5921375"/>
            <a:ext cx="8534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50000"/>
              </a:spcBef>
              <a:buFontTx/>
              <a:buNone/>
            </a:pPr>
            <a:r>
              <a:rPr lang="en-GB" altLang="en-US" sz="1800" b="1">
                <a:solidFill>
                  <a:schemeClr val="accent2"/>
                </a:solidFill>
              </a:rPr>
              <a:t>Exhibit 16.1</a:t>
            </a:r>
            <a:r>
              <a:rPr lang="en-GB" altLang="en-US" sz="1800">
                <a:solidFill>
                  <a:schemeClr val="accent2"/>
                </a:solidFill>
              </a:rPr>
              <a:t>  R</a:t>
            </a:r>
            <a:r>
              <a:rPr lang="en-US" altLang="en-US" sz="1800">
                <a:solidFill>
                  <a:schemeClr val="accent2"/>
                </a:solidFill>
              </a:rPr>
              <a:t>isk–return – hypothetical examples</a:t>
            </a:r>
            <a:endParaRPr lang="en-GB" altLang="en-US" sz="1800">
              <a:solidFill>
                <a:schemeClr val="accent2"/>
              </a:solidFill>
            </a:endParaRPr>
          </a:p>
        </p:txBody>
      </p:sp>
    </p:spTree>
  </p:cSld>
  <p:clrMapOvr>
    <a:masterClrMapping/>
  </p:clrMapOvr>
  <p:transition spd="med"/>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7"/>
          <p:cNvSpPr>
            <a:spLocks noChangeArrowheads="1"/>
          </p:cNvSpPr>
          <p:nvPr/>
        </p:nvSpPr>
        <p:spPr bwMode="auto">
          <a:xfrm>
            <a:off x="92075" y="328613"/>
            <a:ext cx="89598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US" altLang="en-US" sz="2400" b="1" dirty="0">
                <a:solidFill>
                  <a:schemeClr val="accent2"/>
                </a:solidFill>
              </a:rPr>
              <a:t>The weighted average cost of capital (WACC)</a:t>
            </a:r>
          </a:p>
        </p:txBody>
      </p:sp>
      <p:sp>
        <p:nvSpPr>
          <p:cNvPr id="10243" name="Rectangle 28"/>
          <p:cNvSpPr>
            <a:spLocks noChangeArrowheads="1"/>
          </p:cNvSpPr>
          <p:nvPr/>
        </p:nvSpPr>
        <p:spPr bwMode="auto">
          <a:xfrm>
            <a:off x="687388" y="1412875"/>
            <a:ext cx="8372475" cy="422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07975" indent="-307975" defTabSz="304800">
              <a:spcBef>
                <a:spcPct val="20000"/>
              </a:spcBef>
              <a:buChar char="•"/>
              <a:tabLst>
                <a:tab pos="185738" algn="l"/>
              </a:tabLst>
              <a:defRPr sz="3200">
                <a:solidFill>
                  <a:schemeClr val="tx1"/>
                </a:solidFill>
                <a:latin typeface="Arial" panose="020B0604020202020204" pitchFamily="34" charset="0"/>
                <a:cs typeface="Arial" panose="020B0604020202020204" pitchFamily="34" charset="0"/>
              </a:defRPr>
            </a:lvl1pPr>
            <a:lvl2pPr marL="742950" indent="-285750" defTabSz="304800">
              <a:spcBef>
                <a:spcPct val="20000"/>
              </a:spcBef>
              <a:buChar char="–"/>
              <a:tabLst>
                <a:tab pos="185738" algn="l"/>
              </a:tabLst>
              <a:defRPr sz="2800">
                <a:solidFill>
                  <a:schemeClr val="tx1"/>
                </a:solidFill>
                <a:latin typeface="Arial" panose="020B0604020202020204" pitchFamily="34" charset="0"/>
                <a:cs typeface="Arial" panose="020B0604020202020204" pitchFamily="34" charset="0"/>
              </a:defRPr>
            </a:lvl2pPr>
            <a:lvl3pPr marL="1143000" indent="-228600" defTabSz="304800">
              <a:spcBef>
                <a:spcPct val="20000"/>
              </a:spcBef>
              <a:buChar char="•"/>
              <a:tabLst>
                <a:tab pos="185738" algn="l"/>
              </a:tabLst>
              <a:defRPr sz="2400">
                <a:solidFill>
                  <a:schemeClr val="tx1"/>
                </a:solidFill>
                <a:latin typeface="Arial" panose="020B0604020202020204" pitchFamily="34" charset="0"/>
                <a:cs typeface="Arial" panose="020B0604020202020204" pitchFamily="34" charset="0"/>
              </a:defRPr>
            </a:lvl3pPr>
            <a:lvl4pPr marL="1600200" indent="-228600" defTabSz="304800">
              <a:spcBef>
                <a:spcPct val="20000"/>
              </a:spcBef>
              <a:buChar char="–"/>
              <a:tabLst>
                <a:tab pos="185738" algn="l"/>
              </a:tabLst>
              <a:defRPr sz="2000">
                <a:solidFill>
                  <a:schemeClr val="tx1"/>
                </a:solidFill>
                <a:latin typeface="Arial" panose="020B0604020202020204" pitchFamily="34" charset="0"/>
                <a:cs typeface="Arial" panose="020B0604020202020204" pitchFamily="34" charset="0"/>
              </a:defRPr>
            </a:lvl4pPr>
            <a:lvl5pPr marL="2057400" indent="-228600" defTabSz="304800">
              <a:spcBef>
                <a:spcPct val="20000"/>
              </a:spcBef>
              <a:buChar char="»"/>
              <a:tabLst>
                <a:tab pos="185738" algn="l"/>
              </a:tabLst>
              <a:defRPr sz="2000">
                <a:solidFill>
                  <a:schemeClr val="tx1"/>
                </a:solidFill>
                <a:latin typeface="Arial" panose="020B0604020202020204" pitchFamily="34" charset="0"/>
                <a:cs typeface="Arial" panose="020B0604020202020204" pitchFamily="34" charset="0"/>
              </a:defRPr>
            </a:lvl5pPr>
            <a:lvl6pPr marL="25146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6pPr>
            <a:lvl7pPr marL="29718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7pPr>
            <a:lvl8pPr marL="34290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8pPr>
            <a:lvl9pPr marL="38862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2000">
                <a:solidFill>
                  <a:schemeClr val="accent2"/>
                </a:solidFill>
              </a:rPr>
              <a:t>A corporation is to be established by obtaining one-half of its £1,000 million of capital from lenders, who require an 8 per cent rate of return for an investment of this risk class, and one-half from shareholders, who require a 12 per cent rate of return</a:t>
            </a:r>
          </a:p>
          <a:p>
            <a:pPr eaLnBrk="1" hangingPunct="1">
              <a:spcBef>
                <a:spcPct val="50000"/>
              </a:spcBef>
              <a:buFontTx/>
              <a:buNone/>
            </a:pPr>
            <a:r>
              <a:rPr lang="en-US" altLang="en-US" sz="1700">
                <a:solidFill>
                  <a:schemeClr val="accent2"/>
                </a:solidFill>
              </a:rPr>
              <a:t>Cost of debt 														    </a:t>
            </a:r>
            <a:r>
              <a:rPr lang="en-US" altLang="en-US" sz="1700" i="1">
                <a:solidFill>
                  <a:schemeClr val="accent2"/>
                </a:solidFill>
              </a:rPr>
              <a:t>k</a:t>
            </a:r>
            <a:r>
              <a:rPr lang="en-US" altLang="en-US" sz="1700" baseline="-25000">
                <a:solidFill>
                  <a:schemeClr val="accent2"/>
                </a:solidFill>
              </a:rPr>
              <a:t>D</a:t>
            </a:r>
            <a:r>
              <a:rPr lang="en-US" altLang="en-US" sz="1700">
                <a:solidFill>
                  <a:schemeClr val="accent2"/>
                </a:solidFill>
              </a:rPr>
              <a:t> = 8%</a:t>
            </a:r>
          </a:p>
          <a:p>
            <a:pPr eaLnBrk="1" hangingPunct="1">
              <a:spcBef>
                <a:spcPct val="50000"/>
              </a:spcBef>
              <a:buFontTx/>
              <a:buNone/>
            </a:pPr>
            <a:r>
              <a:rPr lang="en-US" altLang="en-US" sz="1700">
                <a:solidFill>
                  <a:schemeClr val="accent2"/>
                </a:solidFill>
              </a:rPr>
              <a:t>Cost of equity 														    </a:t>
            </a:r>
            <a:r>
              <a:rPr lang="en-US" altLang="en-US" sz="1700" i="1">
                <a:solidFill>
                  <a:schemeClr val="accent2"/>
                </a:solidFill>
              </a:rPr>
              <a:t>k</a:t>
            </a:r>
            <a:r>
              <a:rPr lang="en-US" altLang="en-US" sz="1700" baseline="-25000">
                <a:solidFill>
                  <a:schemeClr val="accent2"/>
                </a:solidFill>
              </a:rPr>
              <a:t>E</a:t>
            </a:r>
            <a:r>
              <a:rPr lang="en-US" altLang="en-US" sz="1700">
                <a:solidFill>
                  <a:schemeClr val="accent2"/>
                </a:solidFill>
              </a:rPr>
              <a:t> = 12%</a:t>
            </a:r>
          </a:p>
          <a:p>
            <a:pPr eaLnBrk="1" hangingPunct="1">
              <a:spcBef>
                <a:spcPct val="50000"/>
              </a:spcBef>
              <a:buFontTx/>
              <a:buNone/>
            </a:pPr>
            <a:r>
              <a:rPr lang="en-US" altLang="en-US" sz="1700">
                <a:solidFill>
                  <a:schemeClr val="accent2"/>
                </a:solidFill>
              </a:rPr>
              <a:t>Weight of debt 	    V</a:t>
            </a:r>
            <a:r>
              <a:rPr lang="en-US" altLang="en-US" sz="1700" baseline="-25000">
                <a:solidFill>
                  <a:schemeClr val="accent2"/>
                </a:solidFill>
              </a:rPr>
              <a:t>D</a:t>
            </a:r>
            <a:r>
              <a:rPr lang="en-US" altLang="en-US" sz="1700">
                <a:solidFill>
                  <a:schemeClr val="accent2"/>
                </a:solidFill>
              </a:rPr>
              <a:t>/(V</a:t>
            </a:r>
            <a:r>
              <a:rPr lang="en-US" altLang="en-US" sz="1700" baseline="-25000">
                <a:solidFill>
                  <a:schemeClr val="accent2"/>
                </a:solidFill>
              </a:rPr>
              <a:t>D</a:t>
            </a:r>
            <a:r>
              <a:rPr lang="en-US" altLang="en-US" sz="1700">
                <a:solidFill>
                  <a:schemeClr val="accent2"/>
                </a:solidFill>
              </a:rPr>
              <a:t> + V</a:t>
            </a:r>
            <a:r>
              <a:rPr lang="en-US" altLang="en-US" sz="1700" baseline="-25000">
                <a:solidFill>
                  <a:schemeClr val="accent2"/>
                </a:solidFill>
              </a:rPr>
              <a:t>E</a:t>
            </a:r>
            <a:r>
              <a:rPr lang="en-US" altLang="en-US" sz="1700">
                <a:solidFill>
                  <a:schemeClr val="accent2"/>
                </a:solidFill>
              </a:rPr>
              <a:t>)     £500 million / £1 billion     W</a:t>
            </a:r>
            <a:r>
              <a:rPr lang="en-US" altLang="en-US" sz="1700" baseline="-25000">
                <a:solidFill>
                  <a:schemeClr val="accent2"/>
                </a:solidFill>
              </a:rPr>
              <a:t>D</a:t>
            </a:r>
            <a:r>
              <a:rPr lang="en-US" altLang="en-US" sz="1700">
                <a:solidFill>
                  <a:schemeClr val="accent2"/>
                </a:solidFill>
              </a:rPr>
              <a:t> = 0.5</a:t>
            </a:r>
          </a:p>
          <a:p>
            <a:pPr eaLnBrk="1" hangingPunct="1">
              <a:spcBef>
                <a:spcPct val="50000"/>
              </a:spcBef>
              <a:buFontTx/>
              <a:buNone/>
            </a:pPr>
            <a:r>
              <a:rPr lang="en-US" altLang="en-US" sz="1700">
                <a:solidFill>
                  <a:schemeClr val="accent2"/>
                </a:solidFill>
              </a:rPr>
              <a:t>Weight of equity    V</a:t>
            </a:r>
            <a:r>
              <a:rPr lang="en-US" altLang="en-US" sz="1700" baseline="-25000">
                <a:solidFill>
                  <a:schemeClr val="accent2"/>
                </a:solidFill>
              </a:rPr>
              <a:t>E</a:t>
            </a:r>
            <a:r>
              <a:rPr lang="en-US" altLang="en-US" sz="1700">
                <a:solidFill>
                  <a:schemeClr val="accent2"/>
                </a:solidFill>
              </a:rPr>
              <a:t>/(V</a:t>
            </a:r>
            <a:r>
              <a:rPr lang="en-US" altLang="en-US" sz="1700" baseline="-25000">
                <a:solidFill>
                  <a:schemeClr val="accent2"/>
                </a:solidFill>
              </a:rPr>
              <a:t>D</a:t>
            </a:r>
            <a:r>
              <a:rPr lang="en-US" altLang="en-US" sz="1700">
                <a:solidFill>
                  <a:schemeClr val="accent2"/>
                </a:solidFill>
              </a:rPr>
              <a:t> + V</a:t>
            </a:r>
            <a:r>
              <a:rPr lang="en-US" altLang="en-US" sz="1700" baseline="-25000">
                <a:solidFill>
                  <a:schemeClr val="accent2"/>
                </a:solidFill>
              </a:rPr>
              <a:t>E</a:t>
            </a:r>
            <a:r>
              <a:rPr lang="en-US" altLang="en-US" sz="1700">
                <a:solidFill>
                  <a:schemeClr val="accent2"/>
                </a:solidFill>
              </a:rPr>
              <a:t>)     £500 million / £1 billion     W</a:t>
            </a:r>
            <a:r>
              <a:rPr lang="en-US" altLang="en-US" sz="1700" baseline="-25000">
                <a:solidFill>
                  <a:schemeClr val="accent2"/>
                </a:solidFill>
              </a:rPr>
              <a:t>E</a:t>
            </a:r>
            <a:r>
              <a:rPr lang="en-US" altLang="en-US" sz="1700">
                <a:solidFill>
                  <a:schemeClr val="accent2"/>
                </a:solidFill>
              </a:rPr>
              <a:t> = 0.5</a:t>
            </a:r>
          </a:p>
          <a:p>
            <a:pPr eaLnBrk="1" hangingPunct="1">
              <a:spcBef>
                <a:spcPct val="50000"/>
              </a:spcBef>
              <a:buFontTx/>
              <a:buNone/>
            </a:pPr>
            <a:r>
              <a:rPr lang="en-US" altLang="en-US" sz="1700">
                <a:solidFill>
                  <a:schemeClr val="accent2"/>
                </a:solidFill>
              </a:rPr>
              <a:t>		V</a:t>
            </a:r>
            <a:r>
              <a:rPr lang="en-US" altLang="en-US" sz="1700" baseline="-25000">
                <a:solidFill>
                  <a:schemeClr val="accent2"/>
                </a:solidFill>
              </a:rPr>
              <a:t>D</a:t>
            </a:r>
            <a:r>
              <a:rPr lang="en-US" altLang="en-US" sz="1700">
                <a:solidFill>
                  <a:schemeClr val="accent2"/>
                </a:solidFill>
              </a:rPr>
              <a:t> = Market value of debt, V</a:t>
            </a:r>
            <a:r>
              <a:rPr lang="en-US" altLang="en-US" sz="1700" baseline="-25000">
                <a:solidFill>
                  <a:schemeClr val="accent2"/>
                </a:solidFill>
              </a:rPr>
              <a:t>E</a:t>
            </a:r>
            <a:r>
              <a:rPr lang="en-US" altLang="en-US" sz="1700">
                <a:solidFill>
                  <a:schemeClr val="accent2"/>
                </a:solidFill>
              </a:rPr>
              <a:t> = Market value of equity</a:t>
            </a:r>
          </a:p>
          <a:p>
            <a:pPr eaLnBrk="1" hangingPunct="1">
              <a:spcBef>
                <a:spcPct val="50000"/>
              </a:spcBef>
              <a:buFontTx/>
              <a:buNone/>
            </a:pPr>
            <a:r>
              <a:rPr lang="en-US" altLang="en-US" sz="1700">
                <a:solidFill>
                  <a:schemeClr val="accent2"/>
                </a:solidFill>
              </a:rPr>
              <a:t>		Weighted average cost of capital, WACC = </a:t>
            </a:r>
            <a:r>
              <a:rPr lang="en-US" altLang="en-US" sz="1700" i="1">
                <a:solidFill>
                  <a:schemeClr val="accent2"/>
                </a:solidFill>
              </a:rPr>
              <a:t>k</a:t>
            </a:r>
            <a:r>
              <a:rPr lang="en-US" altLang="en-US" sz="1700" baseline="-25000">
                <a:solidFill>
                  <a:schemeClr val="accent2"/>
                </a:solidFill>
              </a:rPr>
              <a:t>E</a:t>
            </a:r>
            <a:r>
              <a:rPr lang="en-US" altLang="en-US" sz="1700">
                <a:solidFill>
                  <a:schemeClr val="accent2"/>
                </a:solidFill>
              </a:rPr>
              <a:t> W</a:t>
            </a:r>
            <a:r>
              <a:rPr lang="en-US" altLang="en-US" sz="1700" baseline="-25000">
                <a:solidFill>
                  <a:schemeClr val="accent2"/>
                </a:solidFill>
              </a:rPr>
              <a:t>E</a:t>
            </a:r>
            <a:r>
              <a:rPr lang="en-US" altLang="en-US" sz="1700">
                <a:solidFill>
                  <a:schemeClr val="accent2"/>
                </a:solidFill>
              </a:rPr>
              <a:t> + </a:t>
            </a:r>
            <a:r>
              <a:rPr lang="en-US" altLang="en-US" sz="1700" i="1">
                <a:solidFill>
                  <a:schemeClr val="accent2"/>
                </a:solidFill>
              </a:rPr>
              <a:t>k</a:t>
            </a:r>
            <a:r>
              <a:rPr lang="en-US" altLang="en-US" sz="1700" baseline="-25000">
                <a:solidFill>
                  <a:schemeClr val="accent2"/>
                </a:solidFill>
              </a:rPr>
              <a:t>D</a:t>
            </a:r>
            <a:r>
              <a:rPr lang="en-US" altLang="en-US" sz="1700">
                <a:solidFill>
                  <a:schemeClr val="accent2"/>
                </a:solidFill>
              </a:rPr>
              <a:t> W</a:t>
            </a:r>
            <a:r>
              <a:rPr lang="en-US" altLang="en-US" sz="1700" baseline="-25000">
                <a:solidFill>
                  <a:schemeClr val="accent2"/>
                </a:solidFill>
              </a:rPr>
              <a:t>D</a:t>
            </a:r>
            <a:endParaRPr lang="en-US" altLang="en-US" sz="1700">
              <a:solidFill>
                <a:schemeClr val="accent2"/>
              </a:solidFill>
            </a:endParaRPr>
          </a:p>
          <a:p>
            <a:pPr eaLnBrk="1" hangingPunct="1">
              <a:spcBef>
                <a:spcPct val="50000"/>
              </a:spcBef>
              <a:buFontTx/>
              <a:buNone/>
            </a:pPr>
            <a:r>
              <a:rPr lang="en-US" altLang="en-US" sz="1700">
                <a:solidFill>
                  <a:schemeClr val="accent2"/>
                </a:solidFill>
              </a:rPr>
              <a:t>		WACC = (12 × 0.5) + (8 × 0.5) = 10%</a:t>
            </a:r>
          </a:p>
          <a:p>
            <a:pPr eaLnBrk="1" hangingPunct="1">
              <a:spcBef>
                <a:spcPct val="50000"/>
              </a:spcBef>
            </a:pPr>
            <a:endParaRPr lang="en-US" altLang="en-US" sz="1700">
              <a:solidFill>
                <a:schemeClr val="accent2"/>
              </a:solidFill>
            </a:endParaRPr>
          </a:p>
        </p:txBody>
      </p:sp>
    </p:spTree>
  </p:cSld>
  <p:clrMapOvr>
    <a:masterClrMapping/>
  </p:clrMapOvr>
  <p:transition spd="med"/>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7" descr="exh-10-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9613" y="1800225"/>
            <a:ext cx="7672387" cy="3243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p:cNvSpPr txBox="1">
            <a:spLocks/>
          </p:cNvSpPr>
          <p:nvPr/>
        </p:nvSpPr>
        <p:spPr>
          <a:xfrm>
            <a:off x="1389063" y="219075"/>
            <a:ext cx="7297737" cy="1143000"/>
          </a:xfrm>
          <a:prstGeom prst="rect">
            <a:avLst/>
          </a:prstGeom>
        </p:spPr>
        <p:txBody>
          <a:bodyPr/>
          <a:lstStyle/>
          <a:p>
            <a:pPr algn="ctr">
              <a:lnSpc>
                <a:spcPct val="150000"/>
              </a:lnSpc>
              <a:spcBef>
                <a:spcPts val="0"/>
              </a:spcBef>
              <a:defRPr/>
            </a:pPr>
            <a:r>
              <a:rPr lang="en-GB" sz="3600" b="1" kern="0" dirty="0">
                <a:solidFill>
                  <a:schemeClr val="accent2">
                    <a:lumMod val="75000"/>
                  </a:schemeClr>
                </a:solidFill>
                <a:latin typeface="+mj-lt"/>
                <a:ea typeface="+mj-ea"/>
                <a:cs typeface="+mj-cs"/>
              </a:rPr>
              <a:t>Tax Deductibility</a:t>
            </a:r>
          </a:p>
        </p:txBody>
      </p:sp>
      <p:sp>
        <p:nvSpPr>
          <p:cNvPr id="4" name="Title 1"/>
          <p:cNvSpPr txBox="1">
            <a:spLocks/>
          </p:cNvSpPr>
          <p:nvPr/>
        </p:nvSpPr>
        <p:spPr>
          <a:xfrm>
            <a:off x="762000" y="5248275"/>
            <a:ext cx="7297738" cy="1143000"/>
          </a:xfrm>
          <a:prstGeom prst="rect">
            <a:avLst/>
          </a:prstGeom>
        </p:spPr>
        <p:txBody>
          <a:bodyPr/>
          <a:lstStyle/>
          <a:p>
            <a:pPr>
              <a:lnSpc>
                <a:spcPct val="150000"/>
              </a:lnSpc>
              <a:spcBef>
                <a:spcPts val="0"/>
              </a:spcBef>
              <a:defRPr/>
            </a:pPr>
            <a:r>
              <a:rPr lang="en-GB" sz="1600" b="1" kern="0" dirty="0">
                <a:solidFill>
                  <a:schemeClr val="tx2"/>
                </a:solidFill>
                <a:latin typeface="+mn-lt"/>
                <a:ea typeface="+mj-ea"/>
                <a:cs typeface="+mj-cs"/>
              </a:rPr>
              <a:t>Tax benefit from a debt instrument in this case is:</a:t>
            </a:r>
          </a:p>
          <a:p>
            <a:pPr>
              <a:lnSpc>
                <a:spcPct val="150000"/>
              </a:lnSpc>
              <a:spcBef>
                <a:spcPts val="0"/>
              </a:spcBef>
              <a:defRPr/>
            </a:pPr>
            <a:r>
              <a:rPr lang="en-GB" sz="1600" b="1" kern="0" dirty="0">
                <a:solidFill>
                  <a:schemeClr val="tx2"/>
                </a:solidFill>
                <a:latin typeface="+mn-lt"/>
                <a:ea typeface="+mj-ea"/>
                <a:cs typeface="+mj-cs"/>
              </a:rPr>
              <a:t>Interest payable * tax rate = 80,000 * 30% = 24,000</a:t>
            </a:r>
          </a:p>
        </p:txBody>
      </p:sp>
      <p:sp>
        <p:nvSpPr>
          <p:cNvPr id="11269" name="Slide Number Placeholder 5"/>
          <p:cNvSpPr>
            <a:spLocks noGrp="1"/>
          </p:cNvSpPr>
          <p:nvPr>
            <p:ph type="sldNum" sz="quarter" idx="4294967295"/>
          </p:nvPr>
        </p:nvSpPr>
        <p:spPr bwMode="auto">
          <a:xfrm>
            <a:off x="6553200" y="6218238"/>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F44E46F0-BE6C-4000-9940-EA7E6B39EABD}" type="slidenum">
              <a:rPr lang="en-GB" altLang="zh-CN" sz="1200"/>
              <a:pPr/>
              <a:t>33</a:t>
            </a:fld>
            <a:endParaRPr lang="en-GB" altLang="zh-CN" sz="1200"/>
          </a:p>
        </p:txBody>
      </p:sp>
    </p:spTree>
    <p:extLst>
      <p:ext uri="{BB962C8B-B14F-4D97-AF65-F5344CB8AC3E}">
        <p14:creationId xmlns:p14="http://schemas.microsoft.com/office/powerpoint/2010/main" val="2159271820"/>
      </p:ext>
    </p:extLst>
  </p:cSld>
  <p:clrMapOvr>
    <a:masterClrMapping/>
  </p:clrMapOv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1"/>
          <p:cNvSpPr>
            <a:spLocks noChangeArrowheads="1"/>
          </p:cNvSpPr>
          <p:nvPr/>
        </p:nvSpPr>
        <p:spPr bwMode="auto">
          <a:xfrm>
            <a:off x="406400" y="236538"/>
            <a:ext cx="8332788"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US" altLang="en-US" b="1" dirty="0">
                <a:solidFill>
                  <a:schemeClr val="accent2"/>
                </a:solidFill>
              </a:rPr>
              <a:t>Lowering the WACC due to the tax shield</a:t>
            </a:r>
          </a:p>
        </p:txBody>
      </p:sp>
      <p:sp>
        <p:nvSpPr>
          <p:cNvPr id="12291" name="Rectangle 33"/>
          <p:cNvSpPr>
            <a:spLocks noChangeArrowheads="1"/>
          </p:cNvSpPr>
          <p:nvPr/>
        </p:nvSpPr>
        <p:spPr bwMode="auto">
          <a:xfrm>
            <a:off x="520700" y="1625600"/>
            <a:ext cx="8502650" cy="3819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a:spcBef>
                <a:spcPct val="20000"/>
              </a:spcBef>
              <a:buChar char="•"/>
              <a:tabLst>
                <a:tab pos="185738" algn="l"/>
              </a:tabLst>
              <a:defRPr sz="3200">
                <a:solidFill>
                  <a:schemeClr val="tx1"/>
                </a:solidFill>
                <a:latin typeface="Arial" panose="020B0604020202020204" pitchFamily="34" charset="0"/>
                <a:cs typeface="Arial" panose="020B0604020202020204" pitchFamily="34" charset="0"/>
              </a:defRPr>
            </a:lvl1pPr>
            <a:lvl2pPr marL="830263" indent="-285750" defTabSz="304800">
              <a:spcBef>
                <a:spcPct val="20000"/>
              </a:spcBef>
              <a:buChar char="–"/>
              <a:tabLst>
                <a:tab pos="185738" algn="l"/>
              </a:tabLst>
              <a:defRPr sz="2800">
                <a:solidFill>
                  <a:schemeClr val="tx1"/>
                </a:solidFill>
                <a:latin typeface="Arial" panose="020B0604020202020204" pitchFamily="34" charset="0"/>
                <a:cs typeface="Arial" panose="020B0604020202020204" pitchFamily="34" charset="0"/>
              </a:defRPr>
            </a:lvl2pPr>
            <a:lvl3pPr marL="1143000" indent="-228600" defTabSz="304800">
              <a:spcBef>
                <a:spcPct val="20000"/>
              </a:spcBef>
              <a:buChar char="•"/>
              <a:tabLst>
                <a:tab pos="185738" algn="l"/>
              </a:tabLst>
              <a:defRPr sz="2400">
                <a:solidFill>
                  <a:schemeClr val="tx1"/>
                </a:solidFill>
                <a:latin typeface="Arial" panose="020B0604020202020204" pitchFamily="34" charset="0"/>
                <a:cs typeface="Arial" panose="020B0604020202020204" pitchFamily="34" charset="0"/>
              </a:defRPr>
            </a:lvl3pPr>
            <a:lvl4pPr marL="1600200" indent="-228600" defTabSz="304800">
              <a:spcBef>
                <a:spcPct val="20000"/>
              </a:spcBef>
              <a:buChar char="–"/>
              <a:tabLst>
                <a:tab pos="185738" algn="l"/>
              </a:tabLst>
              <a:defRPr sz="2000">
                <a:solidFill>
                  <a:schemeClr val="tx1"/>
                </a:solidFill>
                <a:latin typeface="Arial" panose="020B0604020202020204" pitchFamily="34" charset="0"/>
                <a:cs typeface="Arial" panose="020B0604020202020204" pitchFamily="34" charset="0"/>
              </a:defRPr>
            </a:lvl4pPr>
            <a:lvl5pPr marL="2057400" indent="-228600" defTabSz="304800">
              <a:spcBef>
                <a:spcPct val="20000"/>
              </a:spcBef>
              <a:buChar char="»"/>
              <a:tabLst>
                <a:tab pos="185738" algn="l"/>
              </a:tabLst>
              <a:defRPr sz="2000">
                <a:solidFill>
                  <a:schemeClr val="tx1"/>
                </a:solidFill>
                <a:latin typeface="Arial" panose="020B0604020202020204" pitchFamily="34" charset="0"/>
                <a:cs typeface="Arial" panose="020B0604020202020204" pitchFamily="34" charset="0"/>
              </a:defRPr>
            </a:lvl5pPr>
            <a:lvl6pPr marL="25146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6pPr>
            <a:lvl7pPr marL="29718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7pPr>
            <a:lvl8pPr marL="34290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8pPr>
            <a:lvl9pPr marL="38862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9pPr>
          </a:lstStyle>
          <a:p>
            <a:pPr eaLnBrk="1" hangingPunct="1">
              <a:lnSpc>
                <a:spcPct val="80000"/>
              </a:lnSpc>
              <a:spcBef>
                <a:spcPct val="50000"/>
              </a:spcBef>
              <a:buFontTx/>
              <a:buNone/>
            </a:pPr>
            <a:r>
              <a:rPr lang="en-US" altLang="en-US" sz="2200">
                <a:solidFill>
                  <a:schemeClr val="accent2"/>
                </a:solidFill>
              </a:rPr>
              <a:t>		</a:t>
            </a:r>
            <a:r>
              <a:rPr lang="en-US" altLang="en-US" sz="2200" i="1">
                <a:solidFill>
                  <a:schemeClr val="accent2"/>
                </a:solidFill>
              </a:rPr>
              <a:t>k</a:t>
            </a:r>
            <a:r>
              <a:rPr lang="en-US" altLang="en-US" sz="2200" baseline="-25000">
                <a:solidFill>
                  <a:schemeClr val="accent2"/>
                </a:solidFill>
              </a:rPr>
              <a:t>DBT</a:t>
            </a:r>
            <a:r>
              <a:rPr lang="en-US" altLang="en-US" sz="2200">
                <a:solidFill>
                  <a:schemeClr val="accent2"/>
                </a:solidFill>
              </a:rPr>
              <a:t> = Cost of debt before tax benefit = 8%</a:t>
            </a:r>
          </a:p>
          <a:p>
            <a:pPr eaLnBrk="1" hangingPunct="1">
              <a:lnSpc>
                <a:spcPct val="80000"/>
              </a:lnSpc>
              <a:spcBef>
                <a:spcPct val="50000"/>
              </a:spcBef>
              <a:buFontTx/>
              <a:buNone/>
            </a:pPr>
            <a:r>
              <a:rPr lang="en-US" altLang="en-US" sz="2200">
                <a:solidFill>
                  <a:schemeClr val="accent2"/>
                </a:solidFill>
              </a:rPr>
              <a:t>		</a:t>
            </a:r>
            <a:r>
              <a:rPr lang="en-US" altLang="en-US" sz="2200" i="1">
                <a:solidFill>
                  <a:schemeClr val="accent2"/>
                </a:solidFill>
              </a:rPr>
              <a:t>k</a:t>
            </a:r>
            <a:r>
              <a:rPr lang="en-US" altLang="en-US" sz="2200" baseline="-25000">
                <a:solidFill>
                  <a:schemeClr val="accent2"/>
                </a:solidFill>
              </a:rPr>
              <a:t>DAT</a:t>
            </a:r>
            <a:r>
              <a:rPr lang="en-US" altLang="en-US" sz="2200">
                <a:solidFill>
                  <a:schemeClr val="accent2"/>
                </a:solidFill>
              </a:rPr>
              <a:t> = Cost of debt after tax benefit = 8 (1 − T) = 8 (1 − 0.30) 						= 5.6%</a:t>
            </a:r>
          </a:p>
          <a:p>
            <a:pPr eaLnBrk="1" hangingPunct="1">
              <a:spcBef>
                <a:spcPct val="50000"/>
              </a:spcBef>
            </a:pPr>
            <a:r>
              <a:rPr lang="en-US" altLang="en-US" sz="2200">
                <a:solidFill>
                  <a:schemeClr val="accent2"/>
                </a:solidFill>
              </a:rPr>
              <a:t>If we assume a 50:50 capital structure the WACC is:</a:t>
            </a:r>
          </a:p>
          <a:p>
            <a:pPr lvl="1" eaLnBrk="1" hangingPunct="1">
              <a:lnSpc>
                <a:spcPct val="80000"/>
              </a:lnSpc>
              <a:spcBef>
                <a:spcPct val="50000"/>
              </a:spcBef>
              <a:buFontTx/>
              <a:buNone/>
            </a:pPr>
            <a:r>
              <a:rPr lang="en-US" altLang="en-US" sz="2200">
                <a:solidFill>
                  <a:schemeClr val="accent2"/>
                </a:solidFill>
              </a:rPr>
              <a:t> WACC = </a:t>
            </a:r>
            <a:r>
              <a:rPr lang="en-US" altLang="en-US" sz="2200" i="1">
                <a:solidFill>
                  <a:schemeClr val="accent2"/>
                </a:solidFill>
              </a:rPr>
              <a:t>k</a:t>
            </a:r>
            <a:r>
              <a:rPr lang="en-US" altLang="en-US" sz="2200" baseline="-25000">
                <a:solidFill>
                  <a:schemeClr val="accent2"/>
                </a:solidFill>
              </a:rPr>
              <a:t>E</a:t>
            </a:r>
            <a:r>
              <a:rPr lang="en-US" altLang="en-US" sz="2200">
                <a:solidFill>
                  <a:schemeClr val="accent2"/>
                </a:solidFill>
              </a:rPr>
              <a:t> W</a:t>
            </a:r>
            <a:r>
              <a:rPr lang="en-US" altLang="en-US" sz="2200" baseline="-25000">
                <a:solidFill>
                  <a:schemeClr val="accent2"/>
                </a:solidFill>
              </a:rPr>
              <a:t>E</a:t>
            </a:r>
            <a:r>
              <a:rPr lang="en-US" altLang="en-US" sz="2200">
                <a:solidFill>
                  <a:schemeClr val="accent2"/>
                </a:solidFill>
              </a:rPr>
              <a:t> + </a:t>
            </a:r>
            <a:r>
              <a:rPr lang="en-US" altLang="en-US" sz="2200" i="1">
                <a:solidFill>
                  <a:schemeClr val="accent2"/>
                </a:solidFill>
              </a:rPr>
              <a:t>k</a:t>
            </a:r>
            <a:r>
              <a:rPr lang="en-US" altLang="en-US" sz="2200" baseline="-25000">
                <a:solidFill>
                  <a:schemeClr val="accent2"/>
                </a:solidFill>
              </a:rPr>
              <a:t>DAT</a:t>
            </a:r>
            <a:r>
              <a:rPr lang="en-US" altLang="en-US" sz="2200">
                <a:solidFill>
                  <a:schemeClr val="accent2"/>
                </a:solidFill>
              </a:rPr>
              <a:t> W</a:t>
            </a:r>
            <a:r>
              <a:rPr lang="en-US" altLang="en-US" sz="2200" baseline="-25000">
                <a:solidFill>
                  <a:schemeClr val="accent2"/>
                </a:solidFill>
              </a:rPr>
              <a:t>D</a:t>
            </a:r>
          </a:p>
          <a:p>
            <a:pPr lvl="1" eaLnBrk="1" hangingPunct="1">
              <a:lnSpc>
                <a:spcPct val="80000"/>
              </a:lnSpc>
              <a:spcBef>
                <a:spcPct val="50000"/>
              </a:spcBef>
              <a:buFontTx/>
              <a:buNone/>
            </a:pPr>
            <a:r>
              <a:rPr lang="en-US" altLang="en-US" sz="2200" baseline="-25000">
                <a:solidFill>
                  <a:schemeClr val="accent2"/>
                </a:solidFill>
              </a:rPr>
              <a:t> </a:t>
            </a:r>
            <a:r>
              <a:rPr lang="en-US" altLang="en-US" sz="2200">
                <a:solidFill>
                  <a:schemeClr val="accent2"/>
                </a:solidFill>
              </a:rPr>
              <a:t>WACC = (12 × 0.5) + (5.6 × 0.5) = 8.8%</a:t>
            </a:r>
          </a:p>
          <a:p>
            <a:pPr eaLnBrk="1" hangingPunct="1">
              <a:spcBef>
                <a:spcPct val="50000"/>
              </a:spcBef>
            </a:pPr>
            <a:r>
              <a:rPr lang="en-US" altLang="en-US" sz="2200">
                <a:solidFill>
                  <a:schemeClr val="accent2"/>
                </a:solidFill>
              </a:rPr>
              <a:t>Investment project cash flows discounted at this lower rate will 			have a higher present value than if discounted at 10 per cent</a:t>
            </a:r>
          </a:p>
          <a:p>
            <a:pPr eaLnBrk="1" hangingPunct="1">
              <a:spcBef>
                <a:spcPct val="50000"/>
              </a:spcBef>
            </a:pPr>
            <a:r>
              <a:rPr lang="en-US" altLang="en-US" sz="2200">
                <a:solidFill>
                  <a:schemeClr val="accent2"/>
                </a:solidFill>
              </a:rPr>
              <a:t>This extra value flows to shareholders</a:t>
            </a:r>
          </a:p>
        </p:txBody>
      </p:sp>
    </p:spTree>
  </p:cSld>
  <p:clrMapOvr>
    <a:masterClrMapping/>
  </p:clrMapOvr>
  <p:transition spd="med"/>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62"/>
          <p:cNvSpPr>
            <a:spLocks noChangeArrowheads="1"/>
          </p:cNvSpPr>
          <p:nvPr/>
        </p:nvSpPr>
        <p:spPr bwMode="auto">
          <a:xfrm>
            <a:off x="682625" y="236538"/>
            <a:ext cx="777875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US" altLang="en-US" b="1" dirty="0">
                <a:solidFill>
                  <a:schemeClr val="accent2"/>
                </a:solidFill>
              </a:rPr>
              <a:t>Financial distress constrains gearing</a:t>
            </a:r>
          </a:p>
        </p:txBody>
      </p:sp>
      <p:pic>
        <p:nvPicPr>
          <p:cNvPr id="13315" name="Picture 65" descr="C19NF00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76400" y="1236663"/>
            <a:ext cx="5726113" cy="4352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6" name="Text Box 67"/>
          <p:cNvSpPr txBox="1">
            <a:spLocks noChangeArrowheads="1"/>
          </p:cNvSpPr>
          <p:nvPr/>
        </p:nvSpPr>
        <p:spPr bwMode="auto">
          <a:xfrm>
            <a:off x="304800" y="5921375"/>
            <a:ext cx="85344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50000"/>
              </a:spcBef>
              <a:buFontTx/>
              <a:buNone/>
            </a:pPr>
            <a:r>
              <a:rPr lang="en-GB" altLang="en-US" sz="1800" b="1"/>
              <a:t>Exhibit 16.3</a:t>
            </a:r>
            <a:r>
              <a:rPr lang="en-GB" altLang="en-US" sz="1800"/>
              <a:t>  C</a:t>
            </a:r>
            <a:r>
              <a:rPr lang="en-US" altLang="en-US" sz="1800"/>
              <a:t>ost of capital with different capital structures (including consideration of the tax shield and finance distress)</a:t>
            </a:r>
            <a:endParaRPr lang="en-GB" altLang="en-US" sz="1800"/>
          </a:p>
        </p:txBody>
      </p:sp>
    </p:spTree>
  </p:cSld>
  <p:clrMapOvr>
    <a:masterClrMapping/>
  </p:clrMapOvr>
  <p:transition spd="med"/>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8"/>
          <p:cNvSpPr>
            <a:spLocks noChangeArrowheads="1"/>
          </p:cNvSpPr>
          <p:nvPr/>
        </p:nvSpPr>
        <p:spPr bwMode="auto">
          <a:xfrm>
            <a:off x="419100" y="231775"/>
            <a:ext cx="8304213"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US" altLang="en-US" b="1">
                <a:solidFill>
                  <a:schemeClr val="accent2"/>
                </a:solidFill>
              </a:rPr>
              <a:t>Cost of Equity 1</a:t>
            </a:r>
          </a:p>
        </p:txBody>
      </p:sp>
      <p:sp>
        <p:nvSpPr>
          <p:cNvPr id="14339" name="Rectangle 13"/>
          <p:cNvSpPr>
            <a:spLocks noChangeArrowheads="1"/>
          </p:cNvSpPr>
          <p:nvPr/>
        </p:nvSpPr>
        <p:spPr bwMode="auto">
          <a:xfrm>
            <a:off x="674688" y="1557338"/>
            <a:ext cx="8223250" cy="345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a:spcBef>
                <a:spcPct val="20000"/>
              </a:spcBef>
              <a:buChar char="•"/>
              <a:tabLst>
                <a:tab pos="185738" algn="l"/>
              </a:tabLst>
              <a:defRPr sz="3200">
                <a:solidFill>
                  <a:schemeClr val="tx1"/>
                </a:solidFill>
                <a:latin typeface="Arial" panose="020B0604020202020204" pitchFamily="34" charset="0"/>
                <a:cs typeface="Arial" panose="020B0604020202020204" pitchFamily="34" charset="0"/>
              </a:defRPr>
            </a:lvl1pPr>
            <a:lvl2pPr marL="742950" indent="-285750" defTabSz="304800">
              <a:spcBef>
                <a:spcPct val="20000"/>
              </a:spcBef>
              <a:buChar char="–"/>
              <a:tabLst>
                <a:tab pos="185738" algn="l"/>
              </a:tabLst>
              <a:defRPr sz="2800">
                <a:solidFill>
                  <a:schemeClr val="tx1"/>
                </a:solidFill>
                <a:latin typeface="Arial" panose="020B0604020202020204" pitchFamily="34" charset="0"/>
                <a:cs typeface="Arial" panose="020B0604020202020204" pitchFamily="34" charset="0"/>
              </a:defRPr>
            </a:lvl2pPr>
            <a:lvl3pPr marL="1143000" indent="-228600" defTabSz="304800">
              <a:spcBef>
                <a:spcPct val="20000"/>
              </a:spcBef>
              <a:buChar char="•"/>
              <a:tabLst>
                <a:tab pos="185738" algn="l"/>
              </a:tabLst>
              <a:defRPr sz="2400">
                <a:solidFill>
                  <a:schemeClr val="tx1"/>
                </a:solidFill>
                <a:latin typeface="Arial" panose="020B0604020202020204" pitchFamily="34" charset="0"/>
                <a:cs typeface="Arial" panose="020B0604020202020204" pitchFamily="34" charset="0"/>
              </a:defRPr>
            </a:lvl3pPr>
            <a:lvl4pPr marL="1600200" indent="-228600" defTabSz="304800">
              <a:spcBef>
                <a:spcPct val="20000"/>
              </a:spcBef>
              <a:buChar char="–"/>
              <a:tabLst>
                <a:tab pos="185738" algn="l"/>
              </a:tabLst>
              <a:defRPr sz="2000">
                <a:solidFill>
                  <a:schemeClr val="tx1"/>
                </a:solidFill>
                <a:latin typeface="Arial" panose="020B0604020202020204" pitchFamily="34" charset="0"/>
                <a:cs typeface="Arial" panose="020B0604020202020204" pitchFamily="34" charset="0"/>
              </a:defRPr>
            </a:lvl4pPr>
            <a:lvl5pPr marL="2057400" indent="-228600" defTabSz="304800">
              <a:spcBef>
                <a:spcPct val="20000"/>
              </a:spcBef>
              <a:buChar char="»"/>
              <a:tabLst>
                <a:tab pos="185738" algn="l"/>
              </a:tabLst>
              <a:defRPr sz="2000">
                <a:solidFill>
                  <a:schemeClr val="tx1"/>
                </a:solidFill>
                <a:latin typeface="Arial" panose="020B0604020202020204" pitchFamily="34" charset="0"/>
                <a:cs typeface="Arial" panose="020B0604020202020204" pitchFamily="34" charset="0"/>
              </a:defRPr>
            </a:lvl5pPr>
            <a:lvl6pPr marL="25146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6pPr>
            <a:lvl7pPr marL="29718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7pPr>
            <a:lvl8pPr marL="34290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8pPr>
            <a:lvl9pPr marL="38862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2400">
                <a:solidFill>
                  <a:schemeClr val="accent2"/>
                </a:solidFill>
              </a:rPr>
              <a:t>The capital-asset pricing model (CAPM)</a:t>
            </a:r>
          </a:p>
          <a:p>
            <a:pPr eaLnBrk="1" hangingPunct="1">
              <a:spcBef>
                <a:spcPct val="50000"/>
              </a:spcBef>
            </a:pPr>
            <a:r>
              <a:rPr lang="en-US" altLang="en-US" sz="2400">
                <a:solidFill>
                  <a:schemeClr val="accent2"/>
                </a:solidFill>
              </a:rPr>
              <a:t>The risk premium has generally been adjusted by a beta 		based on the extent to which a share had moved when a 		market index moved</a:t>
            </a:r>
          </a:p>
          <a:p>
            <a:pPr eaLnBrk="1" hangingPunct="1">
              <a:spcBef>
                <a:spcPct val="50000"/>
              </a:spcBef>
              <a:buFontTx/>
              <a:buNone/>
            </a:pPr>
            <a:r>
              <a:rPr lang="en-US" altLang="en-US" sz="2200">
                <a:solidFill>
                  <a:schemeClr val="accent2"/>
                </a:solidFill>
              </a:rPr>
              <a:t>		</a:t>
            </a:r>
            <a:r>
              <a:rPr lang="en-US" altLang="en-US" sz="2200" i="1">
                <a:solidFill>
                  <a:schemeClr val="accent2"/>
                </a:solidFill>
              </a:rPr>
              <a:t>k</a:t>
            </a:r>
            <a:r>
              <a:rPr lang="en-US" altLang="en-US" sz="2200" baseline="-25000">
                <a:solidFill>
                  <a:schemeClr val="accent2"/>
                </a:solidFill>
              </a:rPr>
              <a:t>E</a:t>
            </a:r>
            <a:r>
              <a:rPr lang="en-US" altLang="en-US" sz="2200">
                <a:solidFill>
                  <a:schemeClr val="accent2"/>
                </a:solidFill>
              </a:rPr>
              <a:t> = </a:t>
            </a:r>
            <a:r>
              <a:rPr lang="en-US" altLang="en-US" sz="2200" i="1">
                <a:solidFill>
                  <a:schemeClr val="accent2"/>
                </a:solidFill>
              </a:rPr>
              <a:t>r</a:t>
            </a:r>
            <a:r>
              <a:rPr lang="en-US" altLang="en-US" sz="2200" i="1" baseline="-25000">
                <a:solidFill>
                  <a:schemeClr val="accent2"/>
                </a:solidFill>
              </a:rPr>
              <a:t>f</a:t>
            </a:r>
            <a:r>
              <a:rPr lang="en-US" altLang="en-US" sz="2200">
                <a:solidFill>
                  <a:schemeClr val="accent2"/>
                </a:solidFill>
              </a:rPr>
              <a:t> + </a:t>
            </a:r>
            <a:r>
              <a:rPr lang="en-US" altLang="en-US" sz="2200">
                <a:solidFill>
                  <a:schemeClr val="accent2"/>
                </a:solidFill>
                <a:latin typeface="Symbol" panose="05050102010706020507" pitchFamily="18" charset="2"/>
              </a:rPr>
              <a:t>b</a:t>
            </a:r>
            <a:r>
              <a:rPr lang="en-US" altLang="en-US" sz="2200">
                <a:solidFill>
                  <a:schemeClr val="accent2"/>
                </a:solidFill>
              </a:rPr>
              <a:t> (</a:t>
            </a:r>
            <a:r>
              <a:rPr lang="en-US" altLang="en-US" sz="2200" i="1">
                <a:solidFill>
                  <a:schemeClr val="accent2"/>
                </a:solidFill>
              </a:rPr>
              <a:t>r</a:t>
            </a:r>
            <a:r>
              <a:rPr lang="en-US" altLang="en-US" sz="2200" i="1" baseline="-25000">
                <a:solidFill>
                  <a:schemeClr val="accent2"/>
                </a:solidFill>
              </a:rPr>
              <a:t>m</a:t>
            </a:r>
            <a:r>
              <a:rPr lang="en-US" altLang="en-US" sz="2200">
                <a:solidFill>
                  <a:schemeClr val="accent2"/>
                </a:solidFill>
              </a:rPr>
              <a:t> − </a:t>
            </a:r>
            <a:r>
              <a:rPr lang="en-US" altLang="en-US" sz="2200" i="1">
                <a:solidFill>
                  <a:schemeClr val="accent2"/>
                </a:solidFill>
              </a:rPr>
              <a:t>r</a:t>
            </a:r>
            <a:r>
              <a:rPr lang="en-US" altLang="en-US" sz="2200" i="1" baseline="-25000">
                <a:solidFill>
                  <a:schemeClr val="accent2"/>
                </a:solidFill>
              </a:rPr>
              <a:t>f</a:t>
            </a:r>
            <a:r>
              <a:rPr lang="en-US" altLang="en-US" sz="2200">
                <a:solidFill>
                  <a:schemeClr val="accent2"/>
                </a:solidFill>
              </a:rPr>
              <a:t> )</a:t>
            </a:r>
          </a:p>
          <a:p>
            <a:pPr eaLnBrk="1" hangingPunct="1">
              <a:spcBef>
                <a:spcPct val="50000"/>
              </a:spcBef>
            </a:pPr>
            <a:r>
              <a:rPr lang="en-US" altLang="en-US" sz="2400">
                <a:solidFill>
                  <a:schemeClr val="accent2"/>
                </a:solidFill>
              </a:rPr>
              <a:t>Beta is less than perfect</a:t>
            </a:r>
          </a:p>
        </p:txBody>
      </p:sp>
    </p:spTree>
  </p:cSld>
  <p:clrMapOvr>
    <a:masterClrMapping/>
  </p:clrMapOvr>
  <p:transition spd="med"/>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0"/>
          <p:cNvSpPr>
            <a:spLocks noChangeArrowheads="1"/>
          </p:cNvSpPr>
          <p:nvPr/>
        </p:nvSpPr>
        <p:spPr bwMode="auto">
          <a:xfrm>
            <a:off x="585788" y="1303338"/>
            <a:ext cx="7972425" cy="256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12738" indent="-312738" defTabSz="304800">
              <a:spcBef>
                <a:spcPct val="20000"/>
              </a:spcBef>
              <a:buChar char="•"/>
              <a:tabLst>
                <a:tab pos="185738" algn="l"/>
              </a:tabLst>
              <a:defRPr sz="3200">
                <a:solidFill>
                  <a:schemeClr val="tx1"/>
                </a:solidFill>
                <a:latin typeface="Arial" panose="020B0604020202020204" pitchFamily="34" charset="0"/>
                <a:cs typeface="Arial" panose="020B0604020202020204" pitchFamily="34" charset="0"/>
              </a:defRPr>
            </a:lvl1pPr>
            <a:lvl2pPr marL="742950" indent="-285750" defTabSz="304800">
              <a:spcBef>
                <a:spcPct val="20000"/>
              </a:spcBef>
              <a:buChar char="–"/>
              <a:tabLst>
                <a:tab pos="185738" algn="l"/>
              </a:tabLst>
              <a:defRPr sz="2800">
                <a:solidFill>
                  <a:schemeClr val="tx1"/>
                </a:solidFill>
                <a:latin typeface="Arial" panose="020B0604020202020204" pitchFamily="34" charset="0"/>
                <a:cs typeface="Arial" panose="020B0604020202020204" pitchFamily="34" charset="0"/>
              </a:defRPr>
            </a:lvl2pPr>
            <a:lvl3pPr marL="1143000" indent="-228600" defTabSz="304800">
              <a:spcBef>
                <a:spcPct val="20000"/>
              </a:spcBef>
              <a:buChar char="•"/>
              <a:tabLst>
                <a:tab pos="185738" algn="l"/>
              </a:tabLst>
              <a:defRPr sz="2400">
                <a:solidFill>
                  <a:schemeClr val="tx1"/>
                </a:solidFill>
                <a:latin typeface="Arial" panose="020B0604020202020204" pitchFamily="34" charset="0"/>
                <a:cs typeface="Arial" panose="020B0604020202020204" pitchFamily="34" charset="0"/>
              </a:defRPr>
            </a:lvl3pPr>
            <a:lvl4pPr marL="1600200" indent="-228600" defTabSz="304800">
              <a:spcBef>
                <a:spcPct val="20000"/>
              </a:spcBef>
              <a:buChar char="–"/>
              <a:tabLst>
                <a:tab pos="185738" algn="l"/>
              </a:tabLst>
              <a:defRPr sz="2000">
                <a:solidFill>
                  <a:schemeClr val="tx1"/>
                </a:solidFill>
                <a:latin typeface="Arial" panose="020B0604020202020204" pitchFamily="34" charset="0"/>
                <a:cs typeface="Arial" panose="020B0604020202020204" pitchFamily="34" charset="0"/>
              </a:defRPr>
            </a:lvl4pPr>
            <a:lvl5pPr marL="2057400" indent="-228600" defTabSz="304800">
              <a:spcBef>
                <a:spcPct val="20000"/>
              </a:spcBef>
              <a:buChar char="»"/>
              <a:tabLst>
                <a:tab pos="185738" algn="l"/>
              </a:tabLst>
              <a:defRPr sz="2000">
                <a:solidFill>
                  <a:schemeClr val="tx1"/>
                </a:solidFill>
                <a:latin typeface="Arial" panose="020B0604020202020204" pitchFamily="34" charset="0"/>
                <a:cs typeface="Arial" panose="020B0604020202020204" pitchFamily="34" charset="0"/>
              </a:defRPr>
            </a:lvl5pPr>
            <a:lvl6pPr marL="25146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6pPr>
            <a:lvl7pPr marL="29718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7pPr>
            <a:lvl8pPr marL="34290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8pPr>
            <a:lvl9pPr marL="38862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800">
                <a:solidFill>
                  <a:schemeClr val="accent2"/>
                </a:solidFill>
              </a:rPr>
              <a:t>The Gordon growth model method for estimating the cost of equity capital</a:t>
            </a:r>
          </a:p>
          <a:p>
            <a:pPr eaLnBrk="1" hangingPunct="1">
              <a:spcBef>
                <a:spcPct val="50000"/>
              </a:spcBef>
            </a:pPr>
            <a:r>
              <a:rPr lang="en-US" altLang="en-US" sz="1800">
                <a:solidFill>
                  <a:schemeClr val="accent2"/>
                </a:solidFill>
              </a:rPr>
              <a:t>A company’s shares, priced at P, produce earnings of E per share and pay a dividend of </a:t>
            </a:r>
            <a:r>
              <a:rPr lang="en-US" altLang="en-US" sz="1800" i="1">
                <a:solidFill>
                  <a:schemeClr val="accent2"/>
                </a:solidFill>
              </a:rPr>
              <a:t>d</a:t>
            </a:r>
            <a:r>
              <a:rPr lang="en-US" altLang="en-US" sz="1800">
                <a:solidFill>
                  <a:schemeClr val="accent2"/>
                </a:solidFill>
              </a:rPr>
              <a:t> per share</a:t>
            </a:r>
          </a:p>
          <a:p>
            <a:pPr eaLnBrk="1" hangingPunct="1">
              <a:spcBef>
                <a:spcPct val="50000"/>
              </a:spcBef>
            </a:pPr>
            <a:r>
              <a:rPr lang="en-US" altLang="en-US" sz="1800">
                <a:solidFill>
                  <a:schemeClr val="accent2"/>
                </a:solidFill>
              </a:rPr>
              <a:t>The company has a policy of retaining a fraction, </a:t>
            </a:r>
            <a:r>
              <a:rPr lang="en-US" altLang="en-US" sz="1800" i="1">
                <a:solidFill>
                  <a:schemeClr val="accent2"/>
                </a:solidFill>
              </a:rPr>
              <a:t>b</a:t>
            </a:r>
            <a:r>
              <a:rPr lang="en-US" altLang="en-US" sz="1800">
                <a:solidFill>
                  <a:schemeClr val="accent2"/>
                </a:solidFill>
              </a:rPr>
              <a:t>, of its earnings each year.</a:t>
            </a:r>
          </a:p>
          <a:p>
            <a:pPr eaLnBrk="1" hangingPunct="1">
              <a:spcBef>
                <a:spcPct val="50000"/>
              </a:spcBef>
            </a:pPr>
            <a:r>
              <a:rPr lang="en-US" altLang="en-US" sz="1800">
                <a:solidFill>
                  <a:schemeClr val="accent2"/>
                </a:solidFill>
              </a:rPr>
              <a:t>Under certain restrictive conditions, it can be shown that earnings, dividends and reinvestment will all grow continuously, at a rate of </a:t>
            </a:r>
            <a:r>
              <a:rPr lang="en-US" altLang="en-US" sz="1800" i="1">
                <a:solidFill>
                  <a:schemeClr val="accent2"/>
                </a:solidFill>
              </a:rPr>
              <a:t>g</a:t>
            </a:r>
            <a:r>
              <a:rPr lang="en-US" altLang="en-US" sz="1800">
                <a:solidFill>
                  <a:schemeClr val="accent2"/>
                </a:solidFill>
              </a:rPr>
              <a:t> = </a:t>
            </a:r>
            <a:r>
              <a:rPr lang="en-US" altLang="en-US" sz="1800" i="1">
                <a:solidFill>
                  <a:schemeClr val="accent2"/>
                </a:solidFill>
              </a:rPr>
              <a:t>b*RoE</a:t>
            </a:r>
            <a:r>
              <a:rPr lang="en-US" altLang="en-US" sz="1800">
                <a:solidFill>
                  <a:schemeClr val="accent2"/>
                </a:solidFill>
              </a:rPr>
              <a:t>, where b is the retention ratio (=1-dividend payout ratio) and </a:t>
            </a:r>
            <a:r>
              <a:rPr lang="en-US" altLang="en-US" sz="1800" i="1">
                <a:solidFill>
                  <a:schemeClr val="accent2"/>
                </a:solidFill>
              </a:rPr>
              <a:t>RoE</a:t>
            </a:r>
            <a:r>
              <a:rPr lang="en-US" altLang="en-US" sz="1800">
                <a:solidFill>
                  <a:schemeClr val="accent2"/>
                </a:solidFill>
              </a:rPr>
              <a:t> is the rate of return on the reinvestment of earnings</a:t>
            </a:r>
          </a:p>
        </p:txBody>
      </p:sp>
      <p:grpSp>
        <p:nvGrpSpPr>
          <p:cNvPr id="15363" name="Group 21"/>
          <p:cNvGrpSpPr>
            <a:grpSpLocks/>
          </p:cNvGrpSpPr>
          <p:nvPr/>
        </p:nvGrpSpPr>
        <p:grpSpPr bwMode="auto">
          <a:xfrm>
            <a:off x="2584450" y="4221163"/>
            <a:ext cx="3975100" cy="744537"/>
            <a:chOff x="1424" y="2649"/>
            <a:chExt cx="2504" cy="469"/>
          </a:xfrm>
        </p:grpSpPr>
        <p:sp>
          <p:nvSpPr>
            <p:cNvPr id="15366" name="Text Box 12"/>
            <p:cNvSpPr txBox="1">
              <a:spLocks noChangeArrowheads="1"/>
            </p:cNvSpPr>
            <p:nvPr/>
          </p:nvSpPr>
          <p:spPr bwMode="auto">
            <a:xfrm>
              <a:off x="1424" y="2767"/>
              <a:ext cx="856"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1800">
                  <a:solidFill>
                    <a:srgbClr val="000000"/>
                  </a:solidFill>
                </a:rPr>
                <a:t>P = ––––––</a:t>
              </a:r>
            </a:p>
          </p:txBody>
        </p:sp>
        <p:sp>
          <p:nvSpPr>
            <p:cNvPr id="15367" name="Text Box 13"/>
            <p:cNvSpPr txBox="1">
              <a:spLocks noChangeArrowheads="1"/>
            </p:cNvSpPr>
            <p:nvPr/>
          </p:nvSpPr>
          <p:spPr bwMode="auto">
            <a:xfrm>
              <a:off x="1824" y="2649"/>
              <a:ext cx="249"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1800" i="1">
                  <a:solidFill>
                    <a:srgbClr val="000000"/>
                  </a:solidFill>
                </a:rPr>
                <a:t>d</a:t>
              </a:r>
              <a:r>
                <a:rPr lang="en-US" altLang="en-US" sz="1800" baseline="-25000">
                  <a:solidFill>
                    <a:srgbClr val="000000"/>
                  </a:solidFill>
                </a:rPr>
                <a:t>1</a:t>
              </a:r>
            </a:p>
          </p:txBody>
        </p:sp>
        <p:sp>
          <p:nvSpPr>
            <p:cNvPr id="15368" name="Text Box 15"/>
            <p:cNvSpPr txBox="1">
              <a:spLocks noChangeArrowheads="1"/>
            </p:cNvSpPr>
            <p:nvPr/>
          </p:nvSpPr>
          <p:spPr bwMode="auto">
            <a:xfrm>
              <a:off x="1728" y="2887"/>
              <a:ext cx="496"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1800" i="1">
                  <a:solidFill>
                    <a:srgbClr val="000000"/>
                  </a:solidFill>
                </a:rPr>
                <a:t>k</a:t>
              </a:r>
              <a:r>
                <a:rPr lang="en-US" altLang="en-US" sz="1800" baseline="-25000">
                  <a:solidFill>
                    <a:srgbClr val="000000"/>
                  </a:solidFill>
                </a:rPr>
                <a:t>E</a:t>
              </a:r>
              <a:r>
                <a:rPr lang="en-US" altLang="en-US" sz="1800">
                  <a:solidFill>
                    <a:srgbClr val="000000"/>
                  </a:solidFill>
                </a:rPr>
                <a:t> − </a:t>
              </a:r>
              <a:r>
                <a:rPr lang="en-US" altLang="en-US" sz="1800" i="1">
                  <a:solidFill>
                    <a:srgbClr val="000000"/>
                  </a:solidFill>
                </a:rPr>
                <a:t>g</a:t>
              </a:r>
            </a:p>
          </p:txBody>
        </p:sp>
        <p:sp>
          <p:nvSpPr>
            <p:cNvPr id="15369" name="Text Box 17"/>
            <p:cNvSpPr txBox="1">
              <a:spLocks noChangeArrowheads="1"/>
            </p:cNvSpPr>
            <p:nvPr/>
          </p:nvSpPr>
          <p:spPr bwMode="auto">
            <a:xfrm>
              <a:off x="3028" y="2767"/>
              <a:ext cx="900"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1800" i="1">
                  <a:solidFill>
                    <a:srgbClr val="000000"/>
                  </a:solidFill>
                </a:rPr>
                <a:t>k</a:t>
              </a:r>
              <a:r>
                <a:rPr lang="en-US" altLang="en-US" sz="1800" baseline="-25000">
                  <a:solidFill>
                    <a:srgbClr val="000000"/>
                  </a:solidFill>
                </a:rPr>
                <a:t>E</a:t>
              </a:r>
              <a:r>
                <a:rPr lang="en-US" altLang="en-US" sz="1800">
                  <a:solidFill>
                    <a:srgbClr val="000000"/>
                  </a:solidFill>
                </a:rPr>
                <a:t> = ––– + </a:t>
              </a:r>
              <a:r>
                <a:rPr lang="en-US" altLang="en-US" sz="1800" i="1">
                  <a:solidFill>
                    <a:srgbClr val="000000"/>
                  </a:solidFill>
                </a:rPr>
                <a:t>g</a:t>
              </a:r>
            </a:p>
          </p:txBody>
        </p:sp>
        <p:sp>
          <p:nvSpPr>
            <p:cNvPr id="15370" name="Text Box 18"/>
            <p:cNvSpPr txBox="1">
              <a:spLocks noChangeArrowheads="1"/>
            </p:cNvSpPr>
            <p:nvPr/>
          </p:nvSpPr>
          <p:spPr bwMode="auto">
            <a:xfrm>
              <a:off x="3360" y="2649"/>
              <a:ext cx="249"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1800" i="1">
                  <a:solidFill>
                    <a:srgbClr val="000000"/>
                  </a:solidFill>
                </a:rPr>
                <a:t>d</a:t>
              </a:r>
              <a:r>
                <a:rPr lang="en-US" altLang="en-US" sz="1800" baseline="-25000">
                  <a:solidFill>
                    <a:srgbClr val="000000"/>
                  </a:solidFill>
                </a:rPr>
                <a:t>1</a:t>
              </a:r>
            </a:p>
          </p:txBody>
        </p:sp>
        <p:sp>
          <p:nvSpPr>
            <p:cNvPr id="15371" name="Text Box 19"/>
            <p:cNvSpPr txBox="1">
              <a:spLocks noChangeArrowheads="1"/>
            </p:cNvSpPr>
            <p:nvPr/>
          </p:nvSpPr>
          <p:spPr bwMode="auto">
            <a:xfrm>
              <a:off x="3388" y="2887"/>
              <a:ext cx="212"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1800">
                  <a:solidFill>
                    <a:srgbClr val="000000"/>
                  </a:solidFill>
                </a:rPr>
                <a:t>P</a:t>
              </a:r>
            </a:p>
          </p:txBody>
        </p:sp>
      </p:grpSp>
      <p:sp>
        <p:nvSpPr>
          <p:cNvPr id="15364" name="Rectangle 20"/>
          <p:cNvSpPr>
            <a:spLocks noChangeArrowheads="1"/>
          </p:cNvSpPr>
          <p:nvPr/>
        </p:nvSpPr>
        <p:spPr bwMode="auto">
          <a:xfrm>
            <a:off x="585788" y="4992688"/>
            <a:ext cx="83566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a:spcBef>
                <a:spcPct val="20000"/>
              </a:spcBef>
              <a:buChar char="•"/>
              <a:tabLst>
                <a:tab pos="185738" algn="l"/>
              </a:tabLst>
              <a:defRPr sz="3200">
                <a:solidFill>
                  <a:schemeClr val="tx1"/>
                </a:solidFill>
                <a:latin typeface="Arial" panose="020B0604020202020204" pitchFamily="34" charset="0"/>
                <a:cs typeface="Arial" panose="020B0604020202020204" pitchFamily="34" charset="0"/>
              </a:defRPr>
            </a:lvl1pPr>
            <a:lvl2pPr marL="742950" indent="-285750" defTabSz="304800">
              <a:spcBef>
                <a:spcPct val="20000"/>
              </a:spcBef>
              <a:buChar char="–"/>
              <a:tabLst>
                <a:tab pos="185738" algn="l"/>
              </a:tabLst>
              <a:defRPr sz="2800">
                <a:solidFill>
                  <a:schemeClr val="tx1"/>
                </a:solidFill>
                <a:latin typeface="Arial" panose="020B0604020202020204" pitchFamily="34" charset="0"/>
                <a:cs typeface="Arial" panose="020B0604020202020204" pitchFamily="34" charset="0"/>
              </a:defRPr>
            </a:lvl2pPr>
            <a:lvl3pPr marL="1143000" indent="-228600" defTabSz="304800">
              <a:spcBef>
                <a:spcPct val="20000"/>
              </a:spcBef>
              <a:buChar char="•"/>
              <a:tabLst>
                <a:tab pos="185738" algn="l"/>
              </a:tabLst>
              <a:defRPr sz="2400">
                <a:solidFill>
                  <a:schemeClr val="tx1"/>
                </a:solidFill>
                <a:latin typeface="Arial" panose="020B0604020202020204" pitchFamily="34" charset="0"/>
                <a:cs typeface="Arial" panose="020B0604020202020204" pitchFamily="34" charset="0"/>
              </a:defRPr>
            </a:lvl3pPr>
            <a:lvl4pPr marL="1600200" indent="-228600" defTabSz="304800">
              <a:spcBef>
                <a:spcPct val="20000"/>
              </a:spcBef>
              <a:buChar char="–"/>
              <a:tabLst>
                <a:tab pos="185738" algn="l"/>
              </a:tabLst>
              <a:defRPr sz="2000">
                <a:solidFill>
                  <a:schemeClr val="tx1"/>
                </a:solidFill>
                <a:latin typeface="Arial" panose="020B0604020202020204" pitchFamily="34" charset="0"/>
                <a:cs typeface="Arial" panose="020B0604020202020204" pitchFamily="34" charset="0"/>
              </a:defRPr>
            </a:lvl4pPr>
            <a:lvl5pPr marL="2057400" indent="-228600" defTabSz="304800">
              <a:spcBef>
                <a:spcPct val="20000"/>
              </a:spcBef>
              <a:buChar char="»"/>
              <a:tabLst>
                <a:tab pos="185738" algn="l"/>
              </a:tabLst>
              <a:defRPr sz="2000">
                <a:solidFill>
                  <a:schemeClr val="tx1"/>
                </a:solidFill>
                <a:latin typeface="Arial" panose="020B0604020202020204" pitchFamily="34" charset="0"/>
                <a:cs typeface="Arial" panose="020B0604020202020204" pitchFamily="34" charset="0"/>
              </a:defRPr>
            </a:lvl5pPr>
            <a:lvl6pPr marL="25146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6pPr>
            <a:lvl7pPr marL="29718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7pPr>
            <a:lvl8pPr marL="34290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8pPr>
            <a:lvl9pPr marL="38862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2000">
                <a:solidFill>
                  <a:schemeClr val="accent2"/>
                </a:solidFill>
              </a:rPr>
              <a:t>We can derive </a:t>
            </a:r>
            <a:r>
              <a:rPr lang="en-US" altLang="en-US" sz="2000" i="1">
                <a:solidFill>
                  <a:schemeClr val="accent2"/>
                </a:solidFill>
              </a:rPr>
              <a:t>g</a:t>
            </a:r>
            <a:r>
              <a:rPr lang="en-US" altLang="en-US" sz="2000">
                <a:solidFill>
                  <a:schemeClr val="accent2"/>
                </a:solidFill>
              </a:rPr>
              <a:t> in other ways</a:t>
            </a:r>
          </a:p>
          <a:p>
            <a:pPr eaLnBrk="1" hangingPunct="1">
              <a:spcBef>
                <a:spcPct val="50000"/>
              </a:spcBef>
            </a:pPr>
            <a:r>
              <a:rPr lang="en-US" altLang="en-US" sz="2000">
                <a:solidFill>
                  <a:schemeClr val="accent2"/>
                </a:solidFill>
              </a:rPr>
              <a:t>Problem obtaining a trustworthy estimate of the future growth rate</a:t>
            </a:r>
          </a:p>
        </p:txBody>
      </p:sp>
      <p:sp>
        <p:nvSpPr>
          <p:cNvPr id="15365" name="Rectangle 8"/>
          <p:cNvSpPr>
            <a:spLocks noChangeArrowheads="1"/>
          </p:cNvSpPr>
          <p:nvPr/>
        </p:nvSpPr>
        <p:spPr bwMode="auto">
          <a:xfrm>
            <a:off x="419100" y="231775"/>
            <a:ext cx="8304213"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US" altLang="en-US" b="1">
                <a:solidFill>
                  <a:schemeClr val="accent2"/>
                </a:solidFill>
              </a:rPr>
              <a:t>Cost of Equity 2</a:t>
            </a:r>
          </a:p>
        </p:txBody>
      </p:sp>
    </p:spTree>
  </p:cSld>
  <p:clrMapOvr>
    <a:masterClrMapping/>
  </p:clrMapOvr>
  <p:transition spd="med"/>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ChangeArrowheads="1"/>
          </p:cNvSpPr>
          <p:nvPr/>
        </p:nvSpPr>
        <p:spPr bwMode="auto">
          <a:xfrm>
            <a:off x="700088" y="1576388"/>
            <a:ext cx="8223250" cy="4519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a:spcBef>
                <a:spcPct val="20000"/>
              </a:spcBef>
              <a:buChar char="•"/>
              <a:tabLst>
                <a:tab pos="185738" algn="l"/>
              </a:tabLst>
              <a:defRPr sz="3200">
                <a:solidFill>
                  <a:schemeClr val="tx1"/>
                </a:solidFill>
                <a:latin typeface="Arial" panose="020B0604020202020204" pitchFamily="34" charset="0"/>
                <a:cs typeface="Arial" panose="020B0604020202020204" pitchFamily="34" charset="0"/>
              </a:defRPr>
            </a:lvl1pPr>
            <a:lvl2pPr marL="742950" indent="-285750" defTabSz="304800">
              <a:spcBef>
                <a:spcPct val="20000"/>
              </a:spcBef>
              <a:buChar char="–"/>
              <a:tabLst>
                <a:tab pos="185738" algn="l"/>
              </a:tabLst>
              <a:defRPr sz="2800">
                <a:solidFill>
                  <a:schemeClr val="tx1"/>
                </a:solidFill>
                <a:latin typeface="Arial" panose="020B0604020202020204" pitchFamily="34" charset="0"/>
                <a:cs typeface="Arial" panose="020B0604020202020204" pitchFamily="34" charset="0"/>
              </a:defRPr>
            </a:lvl2pPr>
            <a:lvl3pPr marL="1143000" indent="-228600" defTabSz="304800">
              <a:spcBef>
                <a:spcPct val="20000"/>
              </a:spcBef>
              <a:buChar char="•"/>
              <a:tabLst>
                <a:tab pos="185738" algn="l"/>
              </a:tabLst>
              <a:defRPr sz="2400">
                <a:solidFill>
                  <a:schemeClr val="tx1"/>
                </a:solidFill>
                <a:latin typeface="Arial" panose="020B0604020202020204" pitchFamily="34" charset="0"/>
                <a:cs typeface="Arial" panose="020B0604020202020204" pitchFamily="34" charset="0"/>
              </a:defRPr>
            </a:lvl3pPr>
            <a:lvl4pPr marL="1600200" indent="-228600" defTabSz="304800">
              <a:spcBef>
                <a:spcPct val="20000"/>
              </a:spcBef>
              <a:buChar char="–"/>
              <a:tabLst>
                <a:tab pos="185738" algn="l"/>
              </a:tabLst>
              <a:defRPr sz="2000">
                <a:solidFill>
                  <a:schemeClr val="tx1"/>
                </a:solidFill>
                <a:latin typeface="Arial" panose="020B0604020202020204" pitchFamily="34" charset="0"/>
                <a:cs typeface="Arial" panose="020B0604020202020204" pitchFamily="34" charset="0"/>
              </a:defRPr>
            </a:lvl4pPr>
            <a:lvl5pPr marL="2057400" indent="-228600" defTabSz="304800">
              <a:spcBef>
                <a:spcPct val="20000"/>
              </a:spcBef>
              <a:buChar char="»"/>
              <a:tabLst>
                <a:tab pos="185738" algn="l"/>
              </a:tabLst>
              <a:defRPr sz="2000">
                <a:solidFill>
                  <a:schemeClr val="tx1"/>
                </a:solidFill>
                <a:latin typeface="Arial" panose="020B0604020202020204" pitchFamily="34" charset="0"/>
                <a:cs typeface="Arial" panose="020B0604020202020204" pitchFamily="34" charset="0"/>
              </a:defRPr>
            </a:lvl5pPr>
            <a:lvl6pPr marL="25146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6pPr>
            <a:lvl7pPr marL="29718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7pPr>
            <a:lvl8pPr marL="34290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8pPr>
            <a:lvl9pPr marL="38862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9pPr>
          </a:lstStyle>
          <a:p>
            <a:pPr eaLnBrk="1" hangingPunct="1">
              <a:spcBef>
                <a:spcPct val="25000"/>
              </a:spcBef>
              <a:buFontTx/>
              <a:buNone/>
            </a:pPr>
            <a:endParaRPr lang="en-GB" altLang="en-US" sz="2200"/>
          </a:p>
        </p:txBody>
      </p:sp>
      <p:sp>
        <p:nvSpPr>
          <p:cNvPr id="16387" name="Rectangle 3"/>
          <p:cNvSpPr>
            <a:spLocks noChangeArrowheads="1"/>
          </p:cNvSpPr>
          <p:nvPr/>
        </p:nvSpPr>
        <p:spPr bwMode="auto">
          <a:xfrm>
            <a:off x="682625" y="236538"/>
            <a:ext cx="777875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US" altLang="en-US" b="1">
                <a:solidFill>
                  <a:schemeClr val="accent2"/>
                </a:solidFill>
              </a:rPr>
              <a:t>Retained earnings and debt</a:t>
            </a:r>
          </a:p>
        </p:txBody>
      </p:sp>
      <p:sp>
        <p:nvSpPr>
          <p:cNvPr id="16388" name="Rectangle 4"/>
          <p:cNvSpPr>
            <a:spLocks noChangeArrowheads="1"/>
          </p:cNvSpPr>
          <p:nvPr/>
        </p:nvSpPr>
        <p:spPr bwMode="auto">
          <a:xfrm>
            <a:off x="665163" y="1552575"/>
            <a:ext cx="8223250" cy="4519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1463" indent="-271463" defTabSz="271463">
              <a:spcBef>
                <a:spcPct val="20000"/>
              </a:spcBef>
              <a:buChar char="•"/>
              <a:defRPr sz="3200">
                <a:solidFill>
                  <a:schemeClr val="tx1"/>
                </a:solidFill>
                <a:latin typeface="Arial" panose="020B0604020202020204" pitchFamily="34" charset="0"/>
                <a:cs typeface="Arial" panose="020B0604020202020204" pitchFamily="34" charset="0"/>
              </a:defRPr>
            </a:lvl1pPr>
            <a:lvl2pPr marL="290513" indent="-290513" defTabSz="271463">
              <a:spcBef>
                <a:spcPct val="20000"/>
              </a:spcBef>
              <a:buChar char="–"/>
              <a:defRPr sz="2800">
                <a:solidFill>
                  <a:schemeClr val="tx1"/>
                </a:solidFill>
                <a:latin typeface="Arial" panose="020B0604020202020204" pitchFamily="34" charset="0"/>
                <a:cs typeface="Arial" panose="020B0604020202020204" pitchFamily="34" charset="0"/>
              </a:defRPr>
            </a:lvl2pPr>
            <a:lvl3pPr marL="982663" indent="-355600" defTabSz="271463">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defTabSz="271463">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defTabSz="271463">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defTabSz="271463"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defTabSz="271463"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defTabSz="271463"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defTabSz="271463"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lvl="1" eaLnBrk="1" hangingPunct="1">
              <a:spcBef>
                <a:spcPct val="50000"/>
              </a:spcBef>
              <a:buFont typeface="Arial" panose="020B0604020202020204" pitchFamily="34" charset="0"/>
              <a:buChar char="•"/>
            </a:pPr>
            <a:r>
              <a:rPr lang="en-US" altLang="en-US" sz="2400" dirty="0">
                <a:solidFill>
                  <a:schemeClr val="accent2"/>
                </a:solidFill>
                <a:latin typeface="Arial Unicode MS" panose="020B0604020202020204" pitchFamily="34" charset="-128"/>
              </a:rPr>
              <a:t>The cost of debt capital</a:t>
            </a:r>
          </a:p>
          <a:p>
            <a:pPr lvl="2" eaLnBrk="1" hangingPunct="1">
              <a:spcBef>
                <a:spcPct val="50000"/>
              </a:spcBef>
            </a:pPr>
            <a:r>
              <a:rPr lang="en-US" altLang="en-US" sz="2000" dirty="0">
                <a:solidFill>
                  <a:schemeClr val="accent2"/>
                </a:solidFill>
                <a:latin typeface="Arial Unicode MS" panose="020B0604020202020204" pitchFamily="34" charset="-128"/>
              </a:rPr>
              <a:t>Cost of bank loan (interest rate)</a:t>
            </a:r>
          </a:p>
          <a:p>
            <a:pPr lvl="2" eaLnBrk="1" hangingPunct="1">
              <a:spcBef>
                <a:spcPct val="50000"/>
              </a:spcBef>
            </a:pPr>
            <a:r>
              <a:rPr lang="en-US" altLang="en-US" sz="2000" dirty="0">
                <a:solidFill>
                  <a:schemeClr val="accent2"/>
                </a:solidFill>
                <a:latin typeface="Arial Unicode MS" panose="020B0604020202020204" pitchFamily="34" charset="-128"/>
              </a:rPr>
              <a:t>Cost of corporate bond </a:t>
            </a:r>
          </a:p>
          <a:p>
            <a:pPr lvl="2" eaLnBrk="1" hangingPunct="1">
              <a:spcBef>
                <a:spcPct val="50000"/>
              </a:spcBef>
            </a:pPr>
            <a:r>
              <a:rPr lang="en-US" altLang="en-US" sz="2000" dirty="0">
                <a:solidFill>
                  <a:schemeClr val="accent2"/>
                </a:solidFill>
                <a:latin typeface="Arial Unicode MS" panose="020B0604020202020204" pitchFamily="34" charset="-128"/>
              </a:rPr>
              <a:t>Tax implication of interest payments</a:t>
            </a:r>
          </a:p>
          <a:p>
            <a:pPr eaLnBrk="1" hangingPunct="1">
              <a:spcBef>
                <a:spcPct val="50000"/>
              </a:spcBef>
            </a:pPr>
            <a:r>
              <a:rPr lang="en-US" altLang="en-US" sz="2400" dirty="0">
                <a:solidFill>
                  <a:schemeClr val="accent2"/>
                </a:solidFill>
                <a:latin typeface="Arial Unicode MS" panose="020B0604020202020204" pitchFamily="34" charset="-128"/>
              </a:rPr>
              <a:t>	</a:t>
            </a:r>
            <a:r>
              <a:rPr lang="en-US" altLang="en-US" sz="2400" dirty="0">
                <a:solidFill>
                  <a:schemeClr val="accent2"/>
                </a:solidFill>
              </a:rPr>
              <a:t>The cost of preference share capital</a:t>
            </a:r>
          </a:p>
          <a:p>
            <a:pPr eaLnBrk="1" hangingPunct="1">
              <a:spcBef>
                <a:spcPct val="50000"/>
              </a:spcBef>
            </a:pPr>
            <a:endParaRPr lang="en-US" altLang="en-US" sz="2400" dirty="0">
              <a:solidFill>
                <a:schemeClr val="accent2"/>
              </a:solidFill>
              <a:latin typeface="Arial Unicode MS" panose="020B0604020202020204" pitchFamily="34" charset="-128"/>
            </a:endParaRPr>
          </a:p>
          <a:p>
            <a:pPr eaLnBrk="1" hangingPunct="1">
              <a:spcBef>
                <a:spcPct val="50000"/>
              </a:spcBef>
              <a:buFontTx/>
              <a:buNone/>
            </a:pPr>
            <a:endParaRPr lang="en-US" altLang="en-US" sz="2400" dirty="0">
              <a:solidFill>
                <a:schemeClr val="accent2"/>
              </a:solidFill>
              <a:latin typeface="Arial Unicode MS" panose="020B0604020202020204" pitchFamily="34" charset="-128"/>
            </a:endParaRPr>
          </a:p>
          <a:p>
            <a:pPr eaLnBrk="1" hangingPunct="1">
              <a:spcBef>
                <a:spcPct val="50000"/>
              </a:spcBef>
              <a:buFontTx/>
              <a:buNone/>
            </a:pPr>
            <a:endParaRPr lang="en-US" altLang="en-US" sz="2400" dirty="0">
              <a:solidFill>
                <a:schemeClr val="accent2"/>
              </a:solidFill>
              <a:latin typeface="Arial Unicode MS" panose="020B0604020202020204" pitchFamily="34" charset="-128"/>
            </a:endParaRPr>
          </a:p>
        </p:txBody>
      </p:sp>
      <p:grpSp>
        <p:nvGrpSpPr>
          <p:cNvPr id="16389" name="Group 16"/>
          <p:cNvGrpSpPr>
            <a:grpSpLocks/>
          </p:cNvGrpSpPr>
          <p:nvPr/>
        </p:nvGrpSpPr>
        <p:grpSpPr bwMode="auto">
          <a:xfrm>
            <a:off x="2124075" y="3933825"/>
            <a:ext cx="1785938" cy="890588"/>
            <a:chOff x="1575" y="2600"/>
            <a:chExt cx="1125" cy="561"/>
          </a:xfrm>
        </p:grpSpPr>
        <p:sp>
          <p:nvSpPr>
            <p:cNvPr id="16390" name="Rectangle 12"/>
            <p:cNvSpPr>
              <a:spLocks noChangeArrowheads="1"/>
            </p:cNvSpPr>
            <p:nvPr/>
          </p:nvSpPr>
          <p:spPr bwMode="auto">
            <a:xfrm>
              <a:off x="1575" y="2735"/>
              <a:ext cx="1125"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US" altLang="en-US" sz="2400" i="1"/>
                <a:t>k</a:t>
              </a:r>
              <a:r>
                <a:rPr lang="en-US" altLang="en-US" sz="2400" i="1" baseline="-25000"/>
                <a:t>p</a:t>
              </a:r>
              <a:r>
                <a:rPr lang="en-US" altLang="en-US" sz="2400"/>
                <a:t> = –––   </a:t>
              </a:r>
            </a:p>
          </p:txBody>
        </p:sp>
        <p:sp>
          <p:nvSpPr>
            <p:cNvPr id="16391" name="Rectangle 13"/>
            <p:cNvSpPr>
              <a:spLocks noChangeArrowheads="1"/>
            </p:cNvSpPr>
            <p:nvPr/>
          </p:nvSpPr>
          <p:spPr bwMode="auto">
            <a:xfrm>
              <a:off x="2073" y="2873"/>
              <a:ext cx="315"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US" altLang="en-US" sz="2400"/>
                <a:t>P</a:t>
              </a:r>
              <a:r>
                <a:rPr lang="en-US" altLang="en-US" sz="2400" baseline="-25000"/>
                <a:t>p</a:t>
              </a:r>
            </a:p>
          </p:txBody>
        </p:sp>
        <p:sp>
          <p:nvSpPr>
            <p:cNvPr id="16392" name="Rectangle 14"/>
            <p:cNvSpPr>
              <a:spLocks noChangeArrowheads="1"/>
            </p:cNvSpPr>
            <p:nvPr/>
          </p:nvSpPr>
          <p:spPr bwMode="auto">
            <a:xfrm>
              <a:off x="2049" y="2600"/>
              <a:ext cx="294"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2400" i="1"/>
                <a:t>d</a:t>
              </a:r>
              <a:r>
                <a:rPr lang="en-US" altLang="en-US" sz="2400" baseline="-25000"/>
                <a:t>1</a:t>
              </a:r>
            </a:p>
          </p:txBody>
        </p:sp>
      </p:grpSp>
    </p:spTree>
  </p:cSld>
  <p:clrMapOvr>
    <a:masterClrMapping/>
  </p:clrMapOvr>
  <p:transition spd="med"/>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3"/>
          <p:cNvSpPr>
            <a:spLocks noChangeArrowheads="1"/>
          </p:cNvSpPr>
          <p:nvPr/>
        </p:nvSpPr>
        <p:spPr bwMode="auto">
          <a:xfrm>
            <a:off x="682625" y="231775"/>
            <a:ext cx="777875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US" altLang="en-US" b="1" dirty="0">
                <a:solidFill>
                  <a:schemeClr val="accent2"/>
                </a:solidFill>
              </a:rPr>
              <a:t>Traded debt</a:t>
            </a:r>
          </a:p>
        </p:txBody>
      </p:sp>
      <p:sp>
        <p:nvSpPr>
          <p:cNvPr id="17411" name="Rectangle 2"/>
          <p:cNvSpPr>
            <a:spLocks noChangeArrowheads="1"/>
          </p:cNvSpPr>
          <p:nvPr/>
        </p:nvSpPr>
        <p:spPr bwMode="auto">
          <a:xfrm>
            <a:off x="782638" y="1517650"/>
            <a:ext cx="8223250" cy="4519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a:spcBef>
                <a:spcPct val="20000"/>
              </a:spcBef>
              <a:buChar char="•"/>
              <a:tabLst>
                <a:tab pos="185738" algn="l"/>
              </a:tabLst>
              <a:defRPr sz="3200">
                <a:solidFill>
                  <a:schemeClr val="tx1"/>
                </a:solidFill>
                <a:latin typeface="Arial" panose="020B0604020202020204" pitchFamily="34" charset="0"/>
                <a:cs typeface="Arial" panose="020B0604020202020204" pitchFamily="34" charset="0"/>
              </a:defRPr>
            </a:lvl1pPr>
            <a:lvl2pPr marL="742950" indent="-285750" defTabSz="304800">
              <a:spcBef>
                <a:spcPct val="20000"/>
              </a:spcBef>
              <a:buChar char="–"/>
              <a:tabLst>
                <a:tab pos="185738" algn="l"/>
              </a:tabLst>
              <a:defRPr sz="2800">
                <a:solidFill>
                  <a:schemeClr val="tx1"/>
                </a:solidFill>
                <a:latin typeface="Arial" panose="020B0604020202020204" pitchFamily="34" charset="0"/>
                <a:cs typeface="Arial" panose="020B0604020202020204" pitchFamily="34" charset="0"/>
              </a:defRPr>
            </a:lvl2pPr>
            <a:lvl3pPr marL="1143000" indent="-228600" defTabSz="304800">
              <a:spcBef>
                <a:spcPct val="20000"/>
              </a:spcBef>
              <a:buChar char="•"/>
              <a:tabLst>
                <a:tab pos="185738" algn="l"/>
              </a:tabLst>
              <a:defRPr sz="2400">
                <a:solidFill>
                  <a:schemeClr val="tx1"/>
                </a:solidFill>
                <a:latin typeface="Arial" panose="020B0604020202020204" pitchFamily="34" charset="0"/>
                <a:cs typeface="Arial" panose="020B0604020202020204" pitchFamily="34" charset="0"/>
              </a:defRPr>
            </a:lvl3pPr>
            <a:lvl4pPr marL="1600200" indent="-228600" defTabSz="304800">
              <a:spcBef>
                <a:spcPct val="20000"/>
              </a:spcBef>
              <a:buChar char="–"/>
              <a:tabLst>
                <a:tab pos="185738" algn="l"/>
              </a:tabLst>
              <a:defRPr sz="2000">
                <a:solidFill>
                  <a:schemeClr val="tx1"/>
                </a:solidFill>
                <a:latin typeface="Arial" panose="020B0604020202020204" pitchFamily="34" charset="0"/>
                <a:cs typeface="Arial" panose="020B0604020202020204" pitchFamily="34" charset="0"/>
              </a:defRPr>
            </a:lvl4pPr>
            <a:lvl5pPr marL="2057400" indent="-228600" defTabSz="304800">
              <a:spcBef>
                <a:spcPct val="20000"/>
              </a:spcBef>
              <a:buChar char="»"/>
              <a:tabLst>
                <a:tab pos="185738" algn="l"/>
              </a:tabLst>
              <a:defRPr sz="2000">
                <a:solidFill>
                  <a:schemeClr val="tx1"/>
                </a:solidFill>
                <a:latin typeface="Arial" panose="020B0604020202020204" pitchFamily="34" charset="0"/>
                <a:cs typeface="Arial" panose="020B0604020202020204" pitchFamily="34" charset="0"/>
              </a:defRPr>
            </a:lvl5pPr>
            <a:lvl6pPr marL="25146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6pPr>
            <a:lvl7pPr marL="29718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7pPr>
            <a:lvl8pPr marL="34290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8pPr>
            <a:lvl9pPr marL="38862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9pPr>
          </a:lstStyle>
          <a:p>
            <a:pPr eaLnBrk="1" hangingPunct="1">
              <a:spcBef>
                <a:spcPct val="25000"/>
              </a:spcBef>
              <a:buFontTx/>
              <a:buNone/>
            </a:pPr>
            <a:endParaRPr lang="en-GB" altLang="en-US" sz="2200"/>
          </a:p>
        </p:txBody>
      </p:sp>
      <p:sp>
        <p:nvSpPr>
          <p:cNvPr id="17412" name="Rectangle 4"/>
          <p:cNvSpPr>
            <a:spLocks noChangeArrowheads="1"/>
          </p:cNvSpPr>
          <p:nvPr/>
        </p:nvSpPr>
        <p:spPr bwMode="auto">
          <a:xfrm>
            <a:off x="768350" y="1681163"/>
            <a:ext cx="8223250" cy="4519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a:spcBef>
                <a:spcPct val="20000"/>
              </a:spcBef>
              <a:buChar char="•"/>
              <a:tabLst>
                <a:tab pos="185738" algn="l"/>
              </a:tabLst>
              <a:defRPr sz="3200">
                <a:solidFill>
                  <a:schemeClr val="tx1"/>
                </a:solidFill>
                <a:latin typeface="Arial" panose="020B0604020202020204" pitchFamily="34" charset="0"/>
                <a:cs typeface="Arial" panose="020B0604020202020204" pitchFamily="34" charset="0"/>
              </a:defRPr>
            </a:lvl1pPr>
            <a:lvl2pPr marL="742950" indent="-285750" defTabSz="304800">
              <a:spcBef>
                <a:spcPct val="20000"/>
              </a:spcBef>
              <a:buChar char="–"/>
              <a:tabLst>
                <a:tab pos="185738" algn="l"/>
              </a:tabLst>
              <a:defRPr sz="2800">
                <a:solidFill>
                  <a:schemeClr val="tx1"/>
                </a:solidFill>
                <a:latin typeface="Arial" panose="020B0604020202020204" pitchFamily="34" charset="0"/>
                <a:cs typeface="Arial" panose="020B0604020202020204" pitchFamily="34" charset="0"/>
              </a:defRPr>
            </a:lvl2pPr>
            <a:lvl3pPr marL="1143000" indent="-228600" defTabSz="304800">
              <a:spcBef>
                <a:spcPct val="20000"/>
              </a:spcBef>
              <a:buChar char="•"/>
              <a:tabLst>
                <a:tab pos="185738" algn="l"/>
              </a:tabLst>
              <a:defRPr sz="2400">
                <a:solidFill>
                  <a:schemeClr val="tx1"/>
                </a:solidFill>
                <a:latin typeface="Arial" panose="020B0604020202020204" pitchFamily="34" charset="0"/>
                <a:cs typeface="Arial" panose="020B0604020202020204" pitchFamily="34" charset="0"/>
              </a:defRPr>
            </a:lvl3pPr>
            <a:lvl4pPr marL="1600200" indent="-228600" defTabSz="304800">
              <a:spcBef>
                <a:spcPct val="20000"/>
              </a:spcBef>
              <a:buChar char="–"/>
              <a:tabLst>
                <a:tab pos="185738" algn="l"/>
              </a:tabLst>
              <a:defRPr sz="2000">
                <a:solidFill>
                  <a:schemeClr val="tx1"/>
                </a:solidFill>
                <a:latin typeface="Arial" panose="020B0604020202020204" pitchFamily="34" charset="0"/>
                <a:cs typeface="Arial" panose="020B0604020202020204" pitchFamily="34" charset="0"/>
              </a:defRPr>
            </a:lvl4pPr>
            <a:lvl5pPr marL="2057400" indent="-228600" defTabSz="304800">
              <a:spcBef>
                <a:spcPct val="20000"/>
              </a:spcBef>
              <a:buChar char="»"/>
              <a:tabLst>
                <a:tab pos="185738" algn="l"/>
              </a:tabLst>
              <a:defRPr sz="2000">
                <a:solidFill>
                  <a:schemeClr val="tx1"/>
                </a:solidFill>
                <a:latin typeface="Arial" panose="020B0604020202020204" pitchFamily="34" charset="0"/>
                <a:cs typeface="Arial" panose="020B0604020202020204" pitchFamily="34" charset="0"/>
              </a:defRPr>
            </a:lvl5pPr>
            <a:lvl6pPr marL="25146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6pPr>
            <a:lvl7pPr marL="29718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7pPr>
            <a:lvl8pPr marL="34290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8pPr>
            <a:lvl9pPr marL="38862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9pPr>
          </a:lstStyle>
          <a:p>
            <a:pPr eaLnBrk="1" hangingPunct="1">
              <a:spcBef>
                <a:spcPct val="25000"/>
              </a:spcBef>
              <a:buFontTx/>
              <a:buNone/>
            </a:pPr>
            <a:endParaRPr lang="en-GB" altLang="en-US" sz="2400"/>
          </a:p>
        </p:txBody>
      </p:sp>
      <p:sp>
        <p:nvSpPr>
          <p:cNvPr id="17413" name="Rectangle 5"/>
          <p:cNvSpPr>
            <a:spLocks noChangeArrowheads="1"/>
          </p:cNvSpPr>
          <p:nvPr/>
        </p:nvSpPr>
        <p:spPr bwMode="auto">
          <a:xfrm>
            <a:off x="665163" y="1617663"/>
            <a:ext cx="8223250" cy="419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a:spcBef>
                <a:spcPct val="20000"/>
              </a:spcBef>
              <a:buChar char="•"/>
              <a:tabLst>
                <a:tab pos="185738" algn="l"/>
              </a:tabLst>
              <a:defRPr sz="3200">
                <a:solidFill>
                  <a:schemeClr val="tx1"/>
                </a:solidFill>
                <a:latin typeface="Arial" panose="020B0604020202020204" pitchFamily="34" charset="0"/>
                <a:cs typeface="Arial" panose="020B0604020202020204" pitchFamily="34" charset="0"/>
              </a:defRPr>
            </a:lvl1pPr>
            <a:lvl2pPr marL="742950" indent="-285750" defTabSz="304800">
              <a:spcBef>
                <a:spcPct val="20000"/>
              </a:spcBef>
              <a:buChar char="–"/>
              <a:tabLst>
                <a:tab pos="185738" algn="l"/>
              </a:tabLst>
              <a:defRPr sz="2800">
                <a:solidFill>
                  <a:schemeClr val="tx1"/>
                </a:solidFill>
                <a:latin typeface="Arial" panose="020B0604020202020204" pitchFamily="34" charset="0"/>
                <a:cs typeface="Arial" panose="020B0604020202020204" pitchFamily="34" charset="0"/>
              </a:defRPr>
            </a:lvl2pPr>
            <a:lvl3pPr marL="1143000" indent="-228600" defTabSz="304800">
              <a:spcBef>
                <a:spcPct val="20000"/>
              </a:spcBef>
              <a:buChar char="•"/>
              <a:tabLst>
                <a:tab pos="185738" algn="l"/>
              </a:tabLst>
              <a:defRPr sz="2400">
                <a:solidFill>
                  <a:schemeClr val="tx1"/>
                </a:solidFill>
                <a:latin typeface="Arial" panose="020B0604020202020204" pitchFamily="34" charset="0"/>
                <a:cs typeface="Arial" panose="020B0604020202020204" pitchFamily="34" charset="0"/>
              </a:defRPr>
            </a:lvl3pPr>
            <a:lvl4pPr marL="1600200" indent="-228600" defTabSz="304800">
              <a:spcBef>
                <a:spcPct val="20000"/>
              </a:spcBef>
              <a:buChar char="–"/>
              <a:tabLst>
                <a:tab pos="185738" algn="l"/>
              </a:tabLst>
              <a:defRPr sz="2000">
                <a:solidFill>
                  <a:schemeClr val="tx1"/>
                </a:solidFill>
                <a:latin typeface="Arial" panose="020B0604020202020204" pitchFamily="34" charset="0"/>
                <a:cs typeface="Arial" panose="020B0604020202020204" pitchFamily="34" charset="0"/>
              </a:defRPr>
            </a:lvl4pPr>
            <a:lvl5pPr marL="2057400" indent="-228600" defTabSz="304800">
              <a:spcBef>
                <a:spcPct val="20000"/>
              </a:spcBef>
              <a:buChar char="»"/>
              <a:tabLst>
                <a:tab pos="185738" algn="l"/>
              </a:tabLst>
              <a:defRPr sz="2000">
                <a:solidFill>
                  <a:schemeClr val="tx1"/>
                </a:solidFill>
                <a:latin typeface="Arial" panose="020B0604020202020204" pitchFamily="34" charset="0"/>
                <a:cs typeface="Arial" panose="020B0604020202020204" pitchFamily="34" charset="0"/>
              </a:defRPr>
            </a:lvl5pPr>
            <a:lvl6pPr marL="25146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6pPr>
            <a:lvl7pPr marL="29718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7pPr>
            <a:lvl8pPr marL="34290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8pPr>
            <a:lvl9pPr marL="38862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9pPr>
          </a:lstStyle>
          <a:p>
            <a:pPr eaLnBrk="1" hangingPunct="1">
              <a:lnSpc>
                <a:spcPct val="85000"/>
              </a:lnSpc>
              <a:spcBef>
                <a:spcPct val="50000"/>
              </a:spcBef>
            </a:pPr>
            <a:r>
              <a:rPr lang="en-US" altLang="en-US" sz="2200" dirty="0">
                <a:solidFill>
                  <a:schemeClr val="accent2"/>
                </a:solidFill>
              </a:rPr>
              <a:t>UK bonds are normally issued with a nominal value of £100</a:t>
            </a:r>
          </a:p>
          <a:p>
            <a:pPr eaLnBrk="1" hangingPunct="1">
              <a:lnSpc>
                <a:spcPct val="85000"/>
              </a:lnSpc>
              <a:spcBef>
                <a:spcPct val="50000"/>
              </a:spcBef>
              <a:buFontTx/>
              <a:buNone/>
            </a:pPr>
            <a:r>
              <a:rPr lang="en-US" altLang="en-US" sz="2200" dirty="0">
                <a:solidFill>
                  <a:schemeClr val="accent2"/>
                </a:solidFill>
              </a:rPr>
              <a:t>	    		P</a:t>
            </a:r>
            <a:r>
              <a:rPr lang="en-US" altLang="en-US" sz="2200" baseline="-25000" dirty="0">
                <a:solidFill>
                  <a:schemeClr val="accent2"/>
                </a:solidFill>
              </a:rPr>
              <a:t>D</a:t>
            </a:r>
            <a:r>
              <a:rPr lang="en-US" altLang="en-US" sz="2200" dirty="0">
                <a:solidFill>
                  <a:schemeClr val="accent2"/>
                </a:solidFill>
              </a:rPr>
              <a:t> = </a:t>
            </a:r>
            <a:r>
              <a:rPr lang="en-US" altLang="en-US" sz="5600" baseline="-10000" dirty="0">
                <a:solidFill>
                  <a:schemeClr val="accent2"/>
                </a:solidFill>
                <a:latin typeface="Symbol" panose="05050102010706020507" pitchFamily="18" charset="2"/>
              </a:rPr>
              <a:t>S</a:t>
            </a:r>
            <a:r>
              <a:rPr lang="en-US" altLang="en-US" sz="2200" baseline="-10000" dirty="0">
                <a:solidFill>
                  <a:schemeClr val="accent2"/>
                </a:solidFill>
              </a:rPr>
              <a:t>    </a:t>
            </a:r>
            <a:r>
              <a:rPr lang="en-US" altLang="en-US" sz="2200" dirty="0">
                <a:solidFill>
                  <a:schemeClr val="accent2"/>
                </a:solidFill>
              </a:rPr>
              <a:t>–––––– + –––––––</a:t>
            </a:r>
          </a:p>
          <a:p>
            <a:pPr eaLnBrk="1" hangingPunct="1">
              <a:lnSpc>
                <a:spcPct val="85000"/>
              </a:lnSpc>
              <a:spcBef>
                <a:spcPct val="50000"/>
              </a:spcBef>
              <a:buFontTx/>
              <a:buNone/>
            </a:pPr>
            <a:endParaRPr lang="en-US" altLang="en-US" sz="2200" dirty="0">
              <a:solidFill>
                <a:schemeClr val="accent2"/>
              </a:solidFill>
            </a:endParaRPr>
          </a:p>
          <a:p>
            <a:pPr eaLnBrk="1" hangingPunct="1">
              <a:lnSpc>
                <a:spcPct val="85000"/>
              </a:lnSpc>
              <a:spcBef>
                <a:spcPct val="50000"/>
              </a:spcBef>
              <a:buFontTx/>
              <a:buNone/>
            </a:pPr>
            <a:r>
              <a:rPr lang="en-US" altLang="en-US" sz="2200" i="1" dirty="0" err="1">
                <a:solidFill>
                  <a:schemeClr val="accent2"/>
                </a:solidFill>
              </a:rPr>
              <a:t>i</a:t>
            </a:r>
            <a:r>
              <a:rPr lang="en-US" altLang="en-US" sz="2200" dirty="0">
                <a:solidFill>
                  <a:schemeClr val="accent2"/>
                </a:solidFill>
              </a:rPr>
              <a:t>    	= 	annual nominal interest (coupon payment)</a:t>
            </a:r>
          </a:p>
          <a:p>
            <a:pPr eaLnBrk="1" hangingPunct="1">
              <a:lnSpc>
                <a:spcPct val="85000"/>
              </a:lnSpc>
              <a:spcBef>
                <a:spcPct val="50000"/>
              </a:spcBef>
              <a:buFontTx/>
              <a:buNone/>
            </a:pPr>
            <a:r>
              <a:rPr lang="en-US" altLang="en-US" sz="2200" dirty="0">
                <a:solidFill>
                  <a:schemeClr val="accent2"/>
                </a:solidFill>
              </a:rPr>
              <a:t>R</a:t>
            </a:r>
            <a:r>
              <a:rPr lang="en-US" altLang="en-US" sz="2200" i="1" baseline="-25000" dirty="0">
                <a:solidFill>
                  <a:schemeClr val="accent2"/>
                </a:solidFill>
              </a:rPr>
              <a:t>n</a:t>
            </a:r>
            <a:r>
              <a:rPr lang="en-US" altLang="en-US" sz="2200" dirty="0">
                <a:solidFill>
                  <a:schemeClr val="accent2"/>
                </a:solidFill>
              </a:rPr>
              <a:t> 	= 	amount payable upon redemption</a:t>
            </a:r>
          </a:p>
          <a:p>
            <a:pPr eaLnBrk="1" hangingPunct="1">
              <a:lnSpc>
                <a:spcPct val="85000"/>
              </a:lnSpc>
              <a:spcBef>
                <a:spcPct val="50000"/>
              </a:spcBef>
              <a:buFontTx/>
              <a:buNone/>
            </a:pPr>
            <a:r>
              <a:rPr lang="en-US" altLang="en-US" sz="2200" i="1" dirty="0" err="1">
                <a:solidFill>
                  <a:schemeClr val="accent2"/>
                </a:solidFill>
              </a:rPr>
              <a:t>k</a:t>
            </a:r>
            <a:r>
              <a:rPr lang="en-US" altLang="en-US" sz="2200" baseline="-25000" dirty="0" err="1">
                <a:solidFill>
                  <a:schemeClr val="accent2"/>
                </a:solidFill>
              </a:rPr>
              <a:t>D</a:t>
            </a:r>
            <a:r>
              <a:rPr lang="en-US" altLang="en-US" sz="2200" dirty="0">
                <a:solidFill>
                  <a:schemeClr val="accent2"/>
                </a:solidFill>
              </a:rPr>
              <a:t>  	= 	cost of debt capital (pre-tax benefit)</a:t>
            </a:r>
          </a:p>
          <a:p>
            <a:pPr eaLnBrk="1" hangingPunct="1">
              <a:lnSpc>
                <a:spcPct val="85000"/>
              </a:lnSpc>
              <a:spcBef>
                <a:spcPct val="50000"/>
              </a:spcBef>
              <a:buFontTx/>
              <a:buNone/>
            </a:pPr>
            <a:r>
              <a:rPr lang="en-US" altLang="en-US" sz="2200" dirty="0">
                <a:solidFill>
                  <a:schemeClr val="accent2"/>
                </a:solidFill>
              </a:rPr>
              <a:t>P</a:t>
            </a:r>
            <a:r>
              <a:rPr lang="en-US" altLang="en-US" sz="2200" baseline="-25000" dirty="0">
                <a:solidFill>
                  <a:schemeClr val="accent2"/>
                </a:solidFill>
              </a:rPr>
              <a:t>D</a:t>
            </a:r>
            <a:r>
              <a:rPr lang="en-US" altLang="en-US" sz="2200" dirty="0">
                <a:solidFill>
                  <a:schemeClr val="accent2"/>
                </a:solidFill>
              </a:rPr>
              <a:t> 	=	current market price of bond</a:t>
            </a:r>
          </a:p>
        </p:txBody>
      </p:sp>
      <p:sp>
        <p:nvSpPr>
          <p:cNvPr id="17414" name="Text Box 6"/>
          <p:cNvSpPr txBox="1">
            <a:spLocks noChangeArrowheads="1"/>
          </p:cNvSpPr>
          <p:nvPr/>
        </p:nvSpPr>
        <p:spPr bwMode="auto">
          <a:xfrm>
            <a:off x="2625725" y="2052638"/>
            <a:ext cx="311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1800" i="1">
                <a:solidFill>
                  <a:srgbClr val="000000"/>
                </a:solidFill>
              </a:rPr>
              <a:t>n</a:t>
            </a:r>
          </a:p>
        </p:txBody>
      </p:sp>
      <p:sp>
        <p:nvSpPr>
          <p:cNvPr id="17415" name="Text Box 7"/>
          <p:cNvSpPr txBox="1">
            <a:spLocks noChangeArrowheads="1"/>
          </p:cNvSpPr>
          <p:nvPr/>
        </p:nvSpPr>
        <p:spPr bwMode="auto">
          <a:xfrm>
            <a:off x="2492375" y="2633663"/>
            <a:ext cx="6350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US" altLang="en-US" sz="1800" i="1">
                <a:solidFill>
                  <a:srgbClr val="000000"/>
                </a:solidFill>
              </a:rPr>
              <a:t>t</a:t>
            </a:r>
            <a:r>
              <a:rPr lang="en-US" altLang="en-US" sz="1800">
                <a:solidFill>
                  <a:srgbClr val="000000"/>
                </a:solidFill>
              </a:rPr>
              <a:t> = 1</a:t>
            </a:r>
          </a:p>
        </p:txBody>
      </p:sp>
      <p:sp>
        <p:nvSpPr>
          <p:cNvPr id="17416" name="Text Box 8"/>
          <p:cNvSpPr txBox="1">
            <a:spLocks noChangeArrowheads="1"/>
          </p:cNvSpPr>
          <p:nvPr/>
        </p:nvSpPr>
        <p:spPr bwMode="auto">
          <a:xfrm>
            <a:off x="3035300" y="2551113"/>
            <a:ext cx="1176338" cy="427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2200">
                <a:solidFill>
                  <a:srgbClr val="000000"/>
                </a:solidFill>
              </a:rPr>
              <a:t>(1 + </a:t>
            </a:r>
            <a:r>
              <a:rPr lang="en-US" altLang="en-US" sz="2200" i="1">
                <a:solidFill>
                  <a:srgbClr val="000000"/>
                </a:solidFill>
              </a:rPr>
              <a:t>k</a:t>
            </a:r>
            <a:r>
              <a:rPr lang="en-US" altLang="en-US" sz="2200" baseline="-25000">
                <a:solidFill>
                  <a:srgbClr val="000000"/>
                </a:solidFill>
              </a:rPr>
              <a:t>D</a:t>
            </a:r>
            <a:r>
              <a:rPr lang="en-US" altLang="en-US" sz="2200">
                <a:solidFill>
                  <a:srgbClr val="000000"/>
                </a:solidFill>
              </a:rPr>
              <a:t>)</a:t>
            </a:r>
            <a:r>
              <a:rPr lang="en-US" altLang="en-US" sz="2200" i="1" baseline="30000">
                <a:solidFill>
                  <a:srgbClr val="000000"/>
                </a:solidFill>
              </a:rPr>
              <a:t>t</a:t>
            </a:r>
          </a:p>
        </p:txBody>
      </p:sp>
      <p:sp>
        <p:nvSpPr>
          <p:cNvPr id="17417" name="Text Box 9"/>
          <p:cNvSpPr txBox="1">
            <a:spLocks noChangeArrowheads="1"/>
          </p:cNvSpPr>
          <p:nvPr/>
        </p:nvSpPr>
        <p:spPr bwMode="auto">
          <a:xfrm>
            <a:off x="3341688" y="2100263"/>
            <a:ext cx="246062" cy="427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2200" i="1">
                <a:solidFill>
                  <a:srgbClr val="000000"/>
                </a:solidFill>
              </a:rPr>
              <a:t>i</a:t>
            </a:r>
          </a:p>
        </p:txBody>
      </p:sp>
      <p:sp>
        <p:nvSpPr>
          <p:cNvPr id="17418" name="Text Box 13"/>
          <p:cNvSpPr txBox="1">
            <a:spLocks noChangeArrowheads="1"/>
          </p:cNvSpPr>
          <p:nvPr/>
        </p:nvSpPr>
        <p:spPr bwMode="auto">
          <a:xfrm>
            <a:off x="4321175" y="2551113"/>
            <a:ext cx="1230313" cy="427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2200">
                <a:solidFill>
                  <a:srgbClr val="000000"/>
                </a:solidFill>
              </a:rPr>
              <a:t>(1 + </a:t>
            </a:r>
            <a:r>
              <a:rPr lang="en-US" altLang="en-US" sz="2200" i="1">
                <a:solidFill>
                  <a:srgbClr val="000000"/>
                </a:solidFill>
              </a:rPr>
              <a:t>k</a:t>
            </a:r>
            <a:r>
              <a:rPr lang="en-US" altLang="en-US" sz="2200" baseline="-25000">
                <a:solidFill>
                  <a:srgbClr val="000000"/>
                </a:solidFill>
              </a:rPr>
              <a:t>D</a:t>
            </a:r>
            <a:r>
              <a:rPr lang="en-US" altLang="en-US" sz="2200">
                <a:solidFill>
                  <a:srgbClr val="000000"/>
                </a:solidFill>
              </a:rPr>
              <a:t>)</a:t>
            </a:r>
            <a:r>
              <a:rPr lang="en-US" altLang="en-US" sz="2200" i="1" baseline="30000">
                <a:solidFill>
                  <a:srgbClr val="000000"/>
                </a:solidFill>
              </a:rPr>
              <a:t>n</a:t>
            </a:r>
          </a:p>
        </p:txBody>
      </p:sp>
      <p:sp>
        <p:nvSpPr>
          <p:cNvPr id="17419" name="Text Box 14"/>
          <p:cNvSpPr txBox="1">
            <a:spLocks noChangeArrowheads="1"/>
          </p:cNvSpPr>
          <p:nvPr/>
        </p:nvSpPr>
        <p:spPr bwMode="auto">
          <a:xfrm>
            <a:off x="4454525" y="2100263"/>
            <a:ext cx="492125" cy="427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US" altLang="en-US" sz="2200">
                <a:solidFill>
                  <a:srgbClr val="000000"/>
                </a:solidFill>
              </a:rPr>
              <a:t>R</a:t>
            </a:r>
            <a:r>
              <a:rPr lang="en-US" altLang="en-US" sz="2200" i="1" baseline="-25000">
                <a:solidFill>
                  <a:srgbClr val="000000"/>
                </a:solidFill>
              </a:rPr>
              <a:t>n</a:t>
            </a:r>
          </a:p>
        </p:txBody>
      </p:sp>
    </p:spTree>
  </p:cSld>
  <p:clrMapOvr>
    <a:masterClrMapping/>
  </p:clrMapOvr>
  <p:transition spd="med"/>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5"/>
          <p:cNvSpPr>
            <a:spLocks noChangeArrowheads="1"/>
          </p:cNvSpPr>
          <p:nvPr/>
        </p:nvSpPr>
        <p:spPr bwMode="auto">
          <a:xfrm>
            <a:off x="682625" y="236538"/>
            <a:ext cx="777875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US" altLang="en-US" b="1" dirty="0">
                <a:solidFill>
                  <a:schemeClr val="accent2"/>
                </a:solidFill>
              </a:rPr>
              <a:t>Cost of traded debt example - Elm plc</a:t>
            </a:r>
          </a:p>
        </p:txBody>
      </p:sp>
      <p:sp>
        <p:nvSpPr>
          <p:cNvPr id="18435" name="Rectangle 6"/>
          <p:cNvSpPr>
            <a:spLocks noChangeArrowheads="1"/>
          </p:cNvSpPr>
          <p:nvPr/>
        </p:nvSpPr>
        <p:spPr bwMode="auto">
          <a:xfrm>
            <a:off x="671513" y="1582738"/>
            <a:ext cx="8058150" cy="4062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01625" indent="-301625" defTabSz="304800">
              <a:spcBef>
                <a:spcPct val="20000"/>
              </a:spcBef>
              <a:buChar char="•"/>
              <a:tabLst>
                <a:tab pos="185738" algn="l"/>
              </a:tabLst>
              <a:defRPr sz="3200">
                <a:solidFill>
                  <a:schemeClr val="tx1"/>
                </a:solidFill>
                <a:latin typeface="Arial" panose="020B0604020202020204" pitchFamily="34" charset="0"/>
                <a:cs typeface="Arial" panose="020B0604020202020204" pitchFamily="34" charset="0"/>
              </a:defRPr>
            </a:lvl1pPr>
            <a:lvl2pPr marL="742950" indent="-285750" defTabSz="304800">
              <a:spcBef>
                <a:spcPct val="20000"/>
              </a:spcBef>
              <a:buChar char="–"/>
              <a:tabLst>
                <a:tab pos="185738" algn="l"/>
              </a:tabLst>
              <a:defRPr sz="2800">
                <a:solidFill>
                  <a:schemeClr val="tx1"/>
                </a:solidFill>
                <a:latin typeface="Arial" panose="020B0604020202020204" pitchFamily="34" charset="0"/>
                <a:cs typeface="Arial" panose="020B0604020202020204" pitchFamily="34" charset="0"/>
              </a:defRPr>
            </a:lvl2pPr>
            <a:lvl3pPr marL="1143000" indent="-228600" defTabSz="304800">
              <a:spcBef>
                <a:spcPct val="20000"/>
              </a:spcBef>
              <a:buChar char="•"/>
              <a:tabLst>
                <a:tab pos="185738" algn="l"/>
              </a:tabLst>
              <a:defRPr sz="2400">
                <a:solidFill>
                  <a:schemeClr val="tx1"/>
                </a:solidFill>
                <a:latin typeface="Arial" panose="020B0604020202020204" pitchFamily="34" charset="0"/>
                <a:cs typeface="Arial" panose="020B0604020202020204" pitchFamily="34" charset="0"/>
              </a:defRPr>
            </a:lvl3pPr>
            <a:lvl4pPr marL="1600200" indent="-228600" defTabSz="304800">
              <a:spcBef>
                <a:spcPct val="20000"/>
              </a:spcBef>
              <a:buChar char="–"/>
              <a:tabLst>
                <a:tab pos="185738" algn="l"/>
              </a:tabLst>
              <a:defRPr sz="2000">
                <a:solidFill>
                  <a:schemeClr val="tx1"/>
                </a:solidFill>
                <a:latin typeface="Arial" panose="020B0604020202020204" pitchFamily="34" charset="0"/>
                <a:cs typeface="Arial" panose="020B0604020202020204" pitchFamily="34" charset="0"/>
              </a:defRPr>
            </a:lvl4pPr>
            <a:lvl5pPr marL="2057400" indent="-228600" defTabSz="304800">
              <a:spcBef>
                <a:spcPct val="20000"/>
              </a:spcBef>
              <a:buChar char="»"/>
              <a:tabLst>
                <a:tab pos="185738" algn="l"/>
              </a:tabLst>
              <a:defRPr sz="2000">
                <a:solidFill>
                  <a:schemeClr val="tx1"/>
                </a:solidFill>
                <a:latin typeface="Arial" panose="020B0604020202020204" pitchFamily="34" charset="0"/>
                <a:cs typeface="Arial" panose="020B0604020202020204" pitchFamily="34" charset="0"/>
              </a:defRPr>
            </a:lvl5pPr>
            <a:lvl6pPr marL="25146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6pPr>
            <a:lvl7pPr marL="29718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7pPr>
            <a:lvl8pPr marL="34290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8pPr>
            <a:lvl9pPr marL="38862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2200" dirty="0">
                <a:solidFill>
                  <a:schemeClr val="accent2"/>
                </a:solidFill>
              </a:rPr>
              <a:t>Elm plc issued £100m of bonds six years ago carrying an	annual coupon rate of 8 per cent</a:t>
            </a:r>
          </a:p>
          <a:p>
            <a:pPr eaLnBrk="1" hangingPunct="1">
              <a:spcBef>
                <a:spcPct val="50000"/>
              </a:spcBef>
            </a:pPr>
            <a:r>
              <a:rPr lang="en-US" altLang="en-US" sz="2200" dirty="0">
                <a:solidFill>
                  <a:schemeClr val="accent2"/>
                </a:solidFill>
              </a:rPr>
              <a:t>Due to be redeemed in four years for the nominal value of		£100 each</a:t>
            </a:r>
          </a:p>
          <a:p>
            <a:pPr eaLnBrk="1" hangingPunct="1">
              <a:spcBef>
                <a:spcPct val="50000"/>
              </a:spcBef>
            </a:pPr>
            <a:r>
              <a:rPr lang="en-US" altLang="en-US" sz="2200" dirty="0">
                <a:solidFill>
                  <a:schemeClr val="accent2"/>
                </a:solidFill>
              </a:rPr>
              <a:t>The next coupon is payable in one year and the current		market price of a bond is £93</a:t>
            </a:r>
          </a:p>
        </p:txBody>
      </p:sp>
      <p:sp>
        <p:nvSpPr>
          <p:cNvPr id="18436" name="Rectangle 7"/>
          <p:cNvSpPr>
            <a:spLocks noChangeArrowheads="1"/>
          </p:cNvSpPr>
          <p:nvPr/>
        </p:nvSpPr>
        <p:spPr bwMode="auto">
          <a:xfrm>
            <a:off x="1204913" y="4167188"/>
            <a:ext cx="67056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US" altLang="en-US" sz="2000" dirty="0">
                <a:solidFill>
                  <a:schemeClr val="accent2"/>
                </a:solidFill>
              </a:rPr>
              <a:t>Year 		    0 	    1 	   2 	   3 	     4                                                                  Cash flow 	+£93       −£8     −£8       −£8       −£108</a:t>
            </a:r>
          </a:p>
        </p:txBody>
      </p:sp>
      <p:sp>
        <p:nvSpPr>
          <p:cNvPr id="18437" name="Rectangle 9"/>
          <p:cNvSpPr>
            <a:spLocks noChangeArrowheads="1"/>
          </p:cNvSpPr>
          <p:nvPr/>
        </p:nvSpPr>
        <p:spPr bwMode="auto">
          <a:xfrm>
            <a:off x="1346200" y="5141913"/>
            <a:ext cx="58547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2000" dirty="0">
                <a:solidFill>
                  <a:schemeClr val="accent2"/>
                </a:solidFill>
              </a:rPr>
              <a:t>93 = –––––– + –––––––– + –––––––– + ––––––––</a:t>
            </a:r>
          </a:p>
        </p:txBody>
      </p:sp>
      <p:sp>
        <p:nvSpPr>
          <p:cNvPr id="18438" name="Rectangle 10"/>
          <p:cNvSpPr>
            <a:spLocks noChangeArrowheads="1"/>
          </p:cNvSpPr>
          <p:nvPr/>
        </p:nvSpPr>
        <p:spPr bwMode="auto">
          <a:xfrm>
            <a:off x="1924050" y="5362575"/>
            <a:ext cx="58197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2400">
                <a:solidFill>
                  <a:schemeClr val="accent2"/>
                </a:solidFill>
              </a:rPr>
              <a:t>1 + </a:t>
            </a:r>
            <a:r>
              <a:rPr lang="en-US" altLang="en-US" sz="2400" i="1">
                <a:solidFill>
                  <a:schemeClr val="accent2"/>
                </a:solidFill>
              </a:rPr>
              <a:t>k</a:t>
            </a:r>
            <a:r>
              <a:rPr lang="en-US" altLang="en-US" sz="2400" baseline="-25000">
                <a:solidFill>
                  <a:schemeClr val="accent2"/>
                </a:solidFill>
              </a:rPr>
              <a:t>D</a:t>
            </a:r>
            <a:r>
              <a:rPr lang="en-US" altLang="en-US" sz="2400">
                <a:solidFill>
                  <a:schemeClr val="accent2"/>
                </a:solidFill>
              </a:rPr>
              <a:t>    (1 + </a:t>
            </a:r>
            <a:r>
              <a:rPr lang="en-US" altLang="en-US" sz="2400" i="1">
                <a:solidFill>
                  <a:schemeClr val="accent2"/>
                </a:solidFill>
              </a:rPr>
              <a:t>k</a:t>
            </a:r>
            <a:r>
              <a:rPr lang="en-US" altLang="en-US" sz="2400" baseline="-25000">
                <a:solidFill>
                  <a:schemeClr val="accent2"/>
                </a:solidFill>
              </a:rPr>
              <a:t>D</a:t>
            </a:r>
            <a:r>
              <a:rPr lang="en-US" altLang="en-US" sz="2400">
                <a:solidFill>
                  <a:schemeClr val="accent2"/>
                </a:solidFill>
              </a:rPr>
              <a:t>)</a:t>
            </a:r>
            <a:r>
              <a:rPr lang="en-US" altLang="en-US" sz="2400" baseline="30000">
                <a:solidFill>
                  <a:schemeClr val="accent2"/>
                </a:solidFill>
              </a:rPr>
              <a:t>2</a:t>
            </a:r>
            <a:r>
              <a:rPr lang="en-US" altLang="en-US" sz="2400">
                <a:solidFill>
                  <a:schemeClr val="accent2"/>
                </a:solidFill>
              </a:rPr>
              <a:t>   (1 + </a:t>
            </a:r>
            <a:r>
              <a:rPr lang="en-US" altLang="en-US" sz="2400" i="1">
                <a:solidFill>
                  <a:schemeClr val="accent2"/>
                </a:solidFill>
              </a:rPr>
              <a:t>k</a:t>
            </a:r>
            <a:r>
              <a:rPr lang="en-US" altLang="en-US" sz="2400" baseline="-25000">
                <a:solidFill>
                  <a:schemeClr val="accent2"/>
                </a:solidFill>
              </a:rPr>
              <a:t>D</a:t>
            </a:r>
            <a:r>
              <a:rPr lang="en-US" altLang="en-US" sz="2400">
                <a:solidFill>
                  <a:schemeClr val="accent2"/>
                </a:solidFill>
              </a:rPr>
              <a:t>)</a:t>
            </a:r>
            <a:r>
              <a:rPr lang="en-US" altLang="en-US" sz="2400" baseline="30000">
                <a:solidFill>
                  <a:schemeClr val="accent2"/>
                </a:solidFill>
              </a:rPr>
              <a:t>3</a:t>
            </a:r>
            <a:r>
              <a:rPr lang="en-US" altLang="en-US" sz="2400">
                <a:solidFill>
                  <a:schemeClr val="accent2"/>
                </a:solidFill>
              </a:rPr>
              <a:t>    (1 + </a:t>
            </a:r>
            <a:r>
              <a:rPr lang="en-US" altLang="en-US" sz="2400" i="1">
                <a:solidFill>
                  <a:schemeClr val="accent2"/>
                </a:solidFill>
              </a:rPr>
              <a:t>k</a:t>
            </a:r>
            <a:r>
              <a:rPr lang="en-US" altLang="en-US" sz="2400" baseline="-25000">
                <a:solidFill>
                  <a:schemeClr val="accent2"/>
                </a:solidFill>
              </a:rPr>
              <a:t>D</a:t>
            </a:r>
            <a:r>
              <a:rPr lang="en-US" altLang="en-US" sz="2400">
                <a:solidFill>
                  <a:schemeClr val="accent2"/>
                </a:solidFill>
              </a:rPr>
              <a:t>)</a:t>
            </a:r>
            <a:r>
              <a:rPr lang="en-US" altLang="en-US" sz="2400" baseline="30000">
                <a:solidFill>
                  <a:schemeClr val="accent2"/>
                </a:solidFill>
              </a:rPr>
              <a:t>4</a:t>
            </a:r>
          </a:p>
        </p:txBody>
      </p:sp>
      <p:sp>
        <p:nvSpPr>
          <p:cNvPr id="18439" name="Text Box 11"/>
          <p:cNvSpPr txBox="1">
            <a:spLocks noChangeArrowheads="1"/>
          </p:cNvSpPr>
          <p:nvPr/>
        </p:nvSpPr>
        <p:spPr bwMode="auto">
          <a:xfrm>
            <a:off x="2195513" y="4989513"/>
            <a:ext cx="54483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US" altLang="en-US" sz="2000">
                <a:solidFill>
                  <a:schemeClr val="accent2"/>
                </a:solidFill>
              </a:rPr>
              <a:t>8	     8	            8	      108</a:t>
            </a:r>
          </a:p>
        </p:txBody>
      </p:sp>
    </p:spTree>
  </p:cSld>
  <p:clrMapOvr>
    <a:masterClrMapping/>
  </p:clrMapOvr>
  <p:transition spd="med"/>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5"/>
          <p:cNvSpPr>
            <a:spLocks noChangeArrowheads="1"/>
          </p:cNvSpPr>
          <p:nvPr/>
        </p:nvSpPr>
        <p:spPr bwMode="auto">
          <a:xfrm>
            <a:off x="682625" y="236538"/>
            <a:ext cx="777875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US" altLang="en-US" b="1" dirty="0">
                <a:solidFill>
                  <a:schemeClr val="accent2"/>
                </a:solidFill>
              </a:rPr>
              <a:t>Elm plc</a:t>
            </a:r>
          </a:p>
        </p:txBody>
      </p:sp>
      <p:sp>
        <p:nvSpPr>
          <p:cNvPr id="19459" name="Rectangle 16"/>
          <p:cNvSpPr>
            <a:spLocks noChangeArrowheads="1"/>
          </p:cNvSpPr>
          <p:nvPr/>
        </p:nvSpPr>
        <p:spPr bwMode="auto">
          <a:xfrm>
            <a:off x="682625" y="4464050"/>
            <a:ext cx="7888288"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79400" indent="-2794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2000" u="sng">
                <a:solidFill>
                  <a:schemeClr val="accent2"/>
                </a:solidFill>
              </a:rPr>
              <a:t>It would be wrong to use the coupon rate of 8 per cent on the bond for the cost of debt</a:t>
            </a:r>
          </a:p>
        </p:txBody>
      </p:sp>
      <p:sp>
        <p:nvSpPr>
          <p:cNvPr id="19460" name="Rectangle 17"/>
          <p:cNvSpPr>
            <a:spLocks noChangeArrowheads="1"/>
          </p:cNvSpPr>
          <p:nvPr/>
        </p:nvSpPr>
        <p:spPr bwMode="auto">
          <a:xfrm>
            <a:off x="1135063" y="5241925"/>
            <a:ext cx="6246812"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US" altLang="en-US" sz="2000" i="1" dirty="0" err="1">
                <a:solidFill>
                  <a:schemeClr val="accent2"/>
                </a:solidFill>
              </a:rPr>
              <a:t>k</a:t>
            </a:r>
            <a:r>
              <a:rPr lang="en-US" altLang="en-US" sz="2000" baseline="-25000" dirty="0" err="1">
                <a:solidFill>
                  <a:schemeClr val="accent2"/>
                </a:solidFill>
              </a:rPr>
              <a:t>DAT</a:t>
            </a:r>
            <a:r>
              <a:rPr lang="en-US" altLang="en-US" sz="2000" dirty="0">
                <a:solidFill>
                  <a:schemeClr val="accent2"/>
                </a:solidFill>
              </a:rPr>
              <a:t> = </a:t>
            </a:r>
            <a:r>
              <a:rPr lang="en-US" altLang="en-US" sz="2000" i="1" dirty="0" err="1">
                <a:solidFill>
                  <a:schemeClr val="accent2"/>
                </a:solidFill>
              </a:rPr>
              <a:t>k</a:t>
            </a:r>
            <a:r>
              <a:rPr lang="en-US" altLang="en-US" sz="2000" baseline="-25000" dirty="0" err="1">
                <a:solidFill>
                  <a:schemeClr val="accent2"/>
                </a:solidFill>
              </a:rPr>
              <a:t>D</a:t>
            </a:r>
            <a:r>
              <a:rPr lang="en-US" altLang="en-US" sz="2000" dirty="0">
                <a:solidFill>
                  <a:schemeClr val="accent2"/>
                </a:solidFill>
              </a:rPr>
              <a:t> * (1 − T)                                                          </a:t>
            </a:r>
            <a:r>
              <a:rPr lang="en-US" altLang="en-US" sz="2000" i="1" dirty="0" err="1">
                <a:solidFill>
                  <a:schemeClr val="accent2"/>
                </a:solidFill>
              </a:rPr>
              <a:t>k</a:t>
            </a:r>
            <a:r>
              <a:rPr lang="en-US" altLang="en-US" sz="2000" baseline="-25000" dirty="0" err="1">
                <a:solidFill>
                  <a:schemeClr val="accent2"/>
                </a:solidFill>
              </a:rPr>
              <a:t>DAT</a:t>
            </a:r>
            <a:r>
              <a:rPr lang="en-US" altLang="en-US" sz="2000" dirty="0">
                <a:solidFill>
                  <a:schemeClr val="accent2"/>
                </a:solidFill>
              </a:rPr>
              <a:t> = 10.18 (1 − 0.30) = 7.12%</a:t>
            </a:r>
          </a:p>
        </p:txBody>
      </p:sp>
      <p:sp>
        <p:nvSpPr>
          <p:cNvPr id="19461" name="Rectangle 16"/>
          <p:cNvSpPr>
            <a:spLocks noChangeArrowheads="1"/>
          </p:cNvSpPr>
          <p:nvPr/>
        </p:nvSpPr>
        <p:spPr bwMode="auto">
          <a:xfrm>
            <a:off x="646113" y="1557338"/>
            <a:ext cx="7888287" cy="2830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79400" indent="-279400">
              <a:spcBef>
                <a:spcPct val="20000"/>
              </a:spcBef>
              <a:buChar char="•"/>
              <a:defRPr sz="3200">
                <a:solidFill>
                  <a:schemeClr val="tx1"/>
                </a:solidFill>
                <a:latin typeface="Arial" panose="020B0604020202020204" pitchFamily="34" charset="0"/>
                <a:cs typeface="Arial" panose="020B0604020202020204" pitchFamily="34" charset="0"/>
              </a:defRPr>
            </a:lvl1pPr>
            <a:lvl2pPr>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2000">
                <a:solidFill>
                  <a:schemeClr val="accent2"/>
                </a:solidFill>
              </a:rPr>
              <a:t>Given the price, you can calculate the bond’s yield to maturity ytm or the cost of bond using the bond approximation model</a:t>
            </a:r>
          </a:p>
          <a:p>
            <a:pPr eaLnBrk="1" hangingPunct="1">
              <a:spcBef>
                <a:spcPct val="50000"/>
              </a:spcBef>
            </a:pPr>
            <a:endParaRPr lang="en-GB" altLang="en-US" sz="2000">
              <a:solidFill>
                <a:schemeClr val="accent2"/>
              </a:solidFill>
            </a:endParaRPr>
          </a:p>
          <a:p>
            <a:pPr eaLnBrk="1" hangingPunct="1">
              <a:spcBef>
                <a:spcPct val="50000"/>
              </a:spcBef>
            </a:pPr>
            <a:endParaRPr lang="en-GB" altLang="en-US" sz="2000">
              <a:solidFill>
                <a:schemeClr val="accent2"/>
              </a:solidFill>
            </a:endParaRPr>
          </a:p>
          <a:p>
            <a:pPr eaLnBrk="1" hangingPunct="1">
              <a:spcBef>
                <a:spcPct val="50000"/>
              </a:spcBef>
            </a:pPr>
            <a:endParaRPr lang="en-GB" altLang="en-US" sz="2000">
              <a:solidFill>
                <a:schemeClr val="accent2"/>
              </a:solidFill>
            </a:endParaRPr>
          </a:p>
          <a:p>
            <a:pPr lvl="1" eaLnBrk="1" hangingPunct="1">
              <a:spcBef>
                <a:spcPct val="0"/>
              </a:spcBef>
              <a:buFontTx/>
              <a:buNone/>
            </a:pPr>
            <a:r>
              <a:rPr lang="en-GB" altLang="en-US" sz="1600">
                <a:solidFill>
                  <a:schemeClr val="accent2"/>
                </a:solidFill>
              </a:rPr>
              <a:t>P: par value</a:t>
            </a:r>
          </a:p>
          <a:p>
            <a:pPr lvl="1" eaLnBrk="1" hangingPunct="1">
              <a:spcBef>
                <a:spcPct val="0"/>
              </a:spcBef>
              <a:buFontTx/>
              <a:buNone/>
            </a:pPr>
            <a:r>
              <a:rPr lang="en-GB" altLang="en-US" sz="1600">
                <a:solidFill>
                  <a:schemeClr val="accent2"/>
                </a:solidFill>
              </a:rPr>
              <a:t>MV: market price</a:t>
            </a:r>
          </a:p>
          <a:p>
            <a:pPr lvl="1" eaLnBrk="1" hangingPunct="1">
              <a:spcBef>
                <a:spcPct val="0"/>
              </a:spcBef>
              <a:buFontTx/>
              <a:buNone/>
            </a:pPr>
            <a:r>
              <a:rPr lang="en-GB" altLang="en-US" sz="1600">
                <a:solidFill>
                  <a:schemeClr val="accent2"/>
                </a:solidFill>
              </a:rPr>
              <a:t>n: number of years</a:t>
            </a:r>
          </a:p>
        </p:txBody>
      </p:sp>
      <p:sp>
        <p:nvSpPr>
          <p:cNvPr id="2" name="TextBox 1"/>
          <p:cNvSpPr txBox="1">
            <a:spLocks noRot="1" noChangeAspect="1" noMove="1" noResize="1" noEditPoints="1" noAdjustHandles="1" noChangeArrowheads="1" noChangeShapeType="1" noTextEdit="1"/>
          </p:cNvSpPr>
          <p:nvPr/>
        </p:nvSpPr>
        <p:spPr>
          <a:xfrm>
            <a:off x="969213" y="2420888"/>
            <a:ext cx="7565148" cy="1265026"/>
          </a:xfrm>
          <a:prstGeom prst="rect">
            <a:avLst/>
          </a:prstGeom>
          <a:blipFill rotWithShape="0">
            <a:blip r:embed="rId2"/>
            <a:stretch>
              <a:fillRect/>
            </a:stretch>
          </a:blipFill>
        </p:spPr>
        <p:txBody>
          <a:bodyPr/>
          <a:lstStyle/>
          <a:p>
            <a:pPr>
              <a:defRPr/>
            </a:pPr>
            <a:r>
              <a:rPr lang="en-GB">
                <a:noFill/>
              </a:rPr>
              <a:t> </a:t>
            </a:r>
          </a:p>
        </p:txBody>
      </p:sp>
    </p:spTree>
  </p:cSld>
  <p:clrMapOvr>
    <a:masterClrMapping/>
  </p:clrMapOvr>
  <p:transition spd="med"/>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5"/>
          <p:cNvSpPr>
            <a:spLocks noChangeArrowheads="1"/>
          </p:cNvSpPr>
          <p:nvPr/>
        </p:nvSpPr>
        <p:spPr bwMode="auto">
          <a:xfrm>
            <a:off x="682625" y="231775"/>
            <a:ext cx="777875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US" altLang="en-US" b="1" dirty="0">
                <a:solidFill>
                  <a:schemeClr val="accent2"/>
                </a:solidFill>
              </a:rPr>
              <a:t>WACC</a:t>
            </a:r>
          </a:p>
        </p:txBody>
      </p:sp>
      <p:sp>
        <p:nvSpPr>
          <p:cNvPr id="20483" name="Rectangle 6"/>
          <p:cNvSpPr>
            <a:spLocks noChangeArrowheads="1"/>
          </p:cNvSpPr>
          <p:nvPr/>
        </p:nvSpPr>
        <p:spPr bwMode="auto">
          <a:xfrm>
            <a:off x="700088" y="1554163"/>
            <a:ext cx="8223250" cy="4062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a:spcBef>
                <a:spcPct val="20000"/>
              </a:spcBef>
              <a:buChar char="•"/>
              <a:tabLst>
                <a:tab pos="185738" algn="l"/>
              </a:tabLst>
              <a:defRPr sz="3200">
                <a:solidFill>
                  <a:schemeClr val="tx1"/>
                </a:solidFill>
                <a:latin typeface="Arial" panose="020B0604020202020204" pitchFamily="34" charset="0"/>
                <a:cs typeface="Arial" panose="020B0604020202020204" pitchFamily="34" charset="0"/>
              </a:defRPr>
            </a:lvl1pPr>
            <a:lvl2pPr marL="830263" indent="-285750" defTabSz="304800">
              <a:spcBef>
                <a:spcPct val="20000"/>
              </a:spcBef>
              <a:buChar char="–"/>
              <a:tabLst>
                <a:tab pos="185738" algn="l"/>
              </a:tabLst>
              <a:defRPr sz="2800">
                <a:solidFill>
                  <a:schemeClr val="tx1"/>
                </a:solidFill>
                <a:latin typeface="Arial" panose="020B0604020202020204" pitchFamily="34" charset="0"/>
                <a:cs typeface="Arial" panose="020B0604020202020204" pitchFamily="34" charset="0"/>
              </a:defRPr>
            </a:lvl2pPr>
            <a:lvl3pPr marL="1143000" indent="-228600" defTabSz="304800">
              <a:spcBef>
                <a:spcPct val="20000"/>
              </a:spcBef>
              <a:buChar char="•"/>
              <a:tabLst>
                <a:tab pos="185738" algn="l"/>
              </a:tabLst>
              <a:defRPr sz="2400">
                <a:solidFill>
                  <a:schemeClr val="tx1"/>
                </a:solidFill>
                <a:latin typeface="Arial" panose="020B0604020202020204" pitchFamily="34" charset="0"/>
                <a:cs typeface="Arial" panose="020B0604020202020204" pitchFamily="34" charset="0"/>
              </a:defRPr>
            </a:lvl3pPr>
            <a:lvl4pPr marL="1600200" indent="-228600" defTabSz="304800">
              <a:spcBef>
                <a:spcPct val="20000"/>
              </a:spcBef>
              <a:buChar char="–"/>
              <a:tabLst>
                <a:tab pos="185738" algn="l"/>
              </a:tabLst>
              <a:defRPr sz="2000">
                <a:solidFill>
                  <a:schemeClr val="tx1"/>
                </a:solidFill>
                <a:latin typeface="Arial" panose="020B0604020202020204" pitchFamily="34" charset="0"/>
                <a:cs typeface="Arial" panose="020B0604020202020204" pitchFamily="34" charset="0"/>
              </a:defRPr>
            </a:lvl4pPr>
            <a:lvl5pPr marL="2057400" indent="-228600" defTabSz="304800">
              <a:spcBef>
                <a:spcPct val="20000"/>
              </a:spcBef>
              <a:buChar char="»"/>
              <a:tabLst>
                <a:tab pos="185738" algn="l"/>
              </a:tabLst>
              <a:defRPr sz="2000">
                <a:solidFill>
                  <a:schemeClr val="tx1"/>
                </a:solidFill>
                <a:latin typeface="Arial" panose="020B0604020202020204" pitchFamily="34" charset="0"/>
                <a:cs typeface="Arial" panose="020B0604020202020204" pitchFamily="34" charset="0"/>
              </a:defRPr>
            </a:lvl5pPr>
            <a:lvl6pPr marL="25146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6pPr>
            <a:lvl7pPr marL="29718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7pPr>
            <a:lvl8pPr marL="34290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8pPr>
            <a:lvl9pPr marL="38862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2400">
                <a:solidFill>
                  <a:schemeClr val="accent2"/>
                </a:solidFill>
              </a:rPr>
              <a:t>Calculating the weights </a:t>
            </a:r>
          </a:p>
          <a:p>
            <a:pPr lvl="1" eaLnBrk="1" hangingPunct="1">
              <a:spcBef>
                <a:spcPct val="50000"/>
              </a:spcBef>
            </a:pPr>
            <a:r>
              <a:rPr lang="en-US" altLang="en-US" sz="2000">
                <a:solidFill>
                  <a:schemeClr val="accent2"/>
                </a:solidFill>
              </a:rPr>
              <a:t>Book (accounting) values for debt, equity and hybrid securities should not be used in calculating the weighted average cost of capital. Market values should be used</a:t>
            </a:r>
          </a:p>
          <a:p>
            <a:pPr lvl="1" eaLnBrk="1" hangingPunct="1">
              <a:spcBef>
                <a:spcPct val="50000"/>
              </a:spcBef>
            </a:pPr>
            <a:r>
              <a:rPr lang="en-US" altLang="en-US" sz="2000">
                <a:solidFill>
                  <a:schemeClr val="accent2"/>
                </a:solidFill>
              </a:rPr>
              <a:t>Market capitalisation figure are available in Monday editions of the Financial Times for quoted companies – also websites</a:t>
            </a:r>
          </a:p>
          <a:p>
            <a:pPr eaLnBrk="1" hangingPunct="1">
              <a:spcBef>
                <a:spcPct val="50000"/>
              </a:spcBef>
            </a:pPr>
            <a:r>
              <a:rPr lang="en-US" altLang="en-US" sz="2400">
                <a:solidFill>
                  <a:schemeClr val="accent2"/>
                </a:solidFill>
              </a:rPr>
              <a:t>The WACC with three or more types of finance</a:t>
            </a:r>
          </a:p>
        </p:txBody>
      </p:sp>
      <p:sp>
        <p:nvSpPr>
          <p:cNvPr id="20484" name="Rectangle 7"/>
          <p:cNvSpPr>
            <a:spLocks noChangeArrowheads="1"/>
          </p:cNvSpPr>
          <p:nvPr/>
        </p:nvSpPr>
        <p:spPr bwMode="auto">
          <a:xfrm>
            <a:off x="1328738" y="4495800"/>
            <a:ext cx="6484937"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2000" dirty="0">
                <a:solidFill>
                  <a:schemeClr val="accent2"/>
                </a:solidFill>
              </a:rPr>
              <a:t>WACC = </a:t>
            </a:r>
            <a:r>
              <a:rPr lang="en-US" altLang="en-US" sz="2000" i="1" dirty="0" err="1">
                <a:solidFill>
                  <a:schemeClr val="accent2"/>
                </a:solidFill>
              </a:rPr>
              <a:t>k</a:t>
            </a:r>
            <a:r>
              <a:rPr lang="en-US" altLang="en-US" sz="2000" baseline="-25000" dirty="0" err="1">
                <a:solidFill>
                  <a:schemeClr val="accent2"/>
                </a:solidFill>
              </a:rPr>
              <a:t>E</a:t>
            </a:r>
            <a:r>
              <a:rPr lang="en-US" altLang="en-US" sz="2000" dirty="0" err="1">
                <a:solidFill>
                  <a:schemeClr val="accent2"/>
                </a:solidFill>
              </a:rPr>
              <a:t>W</a:t>
            </a:r>
            <a:r>
              <a:rPr lang="en-US" altLang="en-US" sz="2000" baseline="-25000" dirty="0" err="1">
                <a:solidFill>
                  <a:schemeClr val="accent2"/>
                </a:solidFill>
              </a:rPr>
              <a:t>E</a:t>
            </a:r>
            <a:r>
              <a:rPr lang="en-US" altLang="en-US" sz="2000" dirty="0">
                <a:solidFill>
                  <a:schemeClr val="accent2"/>
                </a:solidFill>
              </a:rPr>
              <a:t> + </a:t>
            </a:r>
            <a:r>
              <a:rPr lang="en-US" altLang="en-US" sz="2000" i="1" dirty="0" err="1">
                <a:solidFill>
                  <a:schemeClr val="accent2"/>
                </a:solidFill>
              </a:rPr>
              <a:t>k</a:t>
            </a:r>
            <a:r>
              <a:rPr lang="en-US" altLang="en-US" sz="2000" baseline="-25000" dirty="0" err="1">
                <a:solidFill>
                  <a:schemeClr val="accent2"/>
                </a:solidFill>
              </a:rPr>
              <a:t>DAT</a:t>
            </a:r>
            <a:r>
              <a:rPr lang="en-US" altLang="en-US" sz="2000" dirty="0" err="1">
                <a:solidFill>
                  <a:schemeClr val="accent2"/>
                </a:solidFill>
              </a:rPr>
              <a:t>W</a:t>
            </a:r>
            <a:r>
              <a:rPr lang="en-US" altLang="en-US" sz="2000" baseline="-25000" dirty="0" err="1">
                <a:solidFill>
                  <a:schemeClr val="accent2"/>
                </a:solidFill>
              </a:rPr>
              <a:t>D</a:t>
            </a:r>
            <a:r>
              <a:rPr lang="en-US" altLang="en-US" sz="2000" dirty="0">
                <a:solidFill>
                  <a:schemeClr val="accent2"/>
                </a:solidFill>
              </a:rPr>
              <a:t> + </a:t>
            </a:r>
            <a:r>
              <a:rPr lang="en-US" altLang="en-US" sz="2000" i="1" dirty="0" err="1">
                <a:solidFill>
                  <a:schemeClr val="accent2"/>
                </a:solidFill>
              </a:rPr>
              <a:t>k</a:t>
            </a:r>
            <a:r>
              <a:rPr lang="en-US" altLang="en-US" sz="2000" baseline="-25000" dirty="0" err="1">
                <a:solidFill>
                  <a:schemeClr val="accent2"/>
                </a:solidFill>
              </a:rPr>
              <a:t>p</a:t>
            </a:r>
            <a:r>
              <a:rPr lang="en-US" altLang="en-US" sz="2000" dirty="0" err="1">
                <a:solidFill>
                  <a:schemeClr val="accent2"/>
                </a:solidFill>
              </a:rPr>
              <a:t>W</a:t>
            </a:r>
            <a:r>
              <a:rPr lang="en-US" altLang="en-US" sz="2000" baseline="-25000" dirty="0" err="1">
                <a:solidFill>
                  <a:schemeClr val="accent2"/>
                </a:solidFill>
              </a:rPr>
              <a:t>p</a:t>
            </a:r>
            <a:endParaRPr lang="en-US" altLang="en-US" sz="2000" baseline="-25000" dirty="0">
              <a:solidFill>
                <a:schemeClr val="accent2"/>
              </a:solidFill>
            </a:endParaRPr>
          </a:p>
        </p:txBody>
      </p:sp>
      <p:grpSp>
        <p:nvGrpSpPr>
          <p:cNvPr id="20485" name="Group 8"/>
          <p:cNvGrpSpPr>
            <a:grpSpLocks/>
          </p:cNvGrpSpPr>
          <p:nvPr/>
        </p:nvGrpSpPr>
        <p:grpSpPr bwMode="auto">
          <a:xfrm>
            <a:off x="1096963" y="5029200"/>
            <a:ext cx="7532687" cy="900113"/>
            <a:chOff x="778" y="2337"/>
            <a:chExt cx="4745" cy="567"/>
          </a:xfrm>
        </p:grpSpPr>
        <p:sp>
          <p:nvSpPr>
            <p:cNvPr id="20486" name="Rectangle 9"/>
            <p:cNvSpPr>
              <a:spLocks noChangeArrowheads="1"/>
            </p:cNvSpPr>
            <p:nvPr/>
          </p:nvSpPr>
          <p:spPr bwMode="auto">
            <a:xfrm>
              <a:off x="778" y="2541"/>
              <a:ext cx="4573"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1800" dirty="0">
                  <a:solidFill>
                    <a:schemeClr val="accent2"/>
                  </a:solidFill>
                </a:rPr>
                <a:t>W</a:t>
              </a:r>
              <a:r>
                <a:rPr lang="en-US" altLang="en-US" sz="1800" baseline="-25000" dirty="0">
                  <a:solidFill>
                    <a:schemeClr val="accent2"/>
                  </a:solidFill>
                </a:rPr>
                <a:t>E</a:t>
              </a:r>
              <a:r>
                <a:rPr lang="en-US" altLang="en-US" sz="1800" dirty="0">
                  <a:solidFill>
                    <a:schemeClr val="accent2"/>
                  </a:solidFill>
                </a:rPr>
                <a:t> = –––––––––––––   W</a:t>
              </a:r>
              <a:r>
                <a:rPr lang="en-US" altLang="en-US" sz="1800" baseline="-25000" dirty="0">
                  <a:solidFill>
                    <a:schemeClr val="accent2"/>
                  </a:solidFill>
                </a:rPr>
                <a:t>D</a:t>
              </a:r>
              <a:r>
                <a:rPr lang="en-US" altLang="en-US" sz="1800" dirty="0">
                  <a:solidFill>
                    <a:schemeClr val="accent2"/>
                  </a:solidFill>
                </a:rPr>
                <a:t> = –––––––––––––   W</a:t>
              </a:r>
              <a:r>
                <a:rPr lang="en-US" altLang="en-US" sz="1800" baseline="-25000" dirty="0">
                  <a:solidFill>
                    <a:schemeClr val="accent2"/>
                  </a:solidFill>
                </a:rPr>
                <a:t>P</a:t>
              </a:r>
              <a:r>
                <a:rPr lang="en-US" altLang="en-US" sz="1800" dirty="0">
                  <a:solidFill>
                    <a:schemeClr val="accent2"/>
                  </a:solidFill>
                </a:rPr>
                <a:t> = –––––––––––––</a:t>
              </a:r>
            </a:p>
          </p:txBody>
        </p:sp>
        <p:sp>
          <p:nvSpPr>
            <p:cNvPr id="20487" name="Rectangle 10"/>
            <p:cNvSpPr>
              <a:spLocks noChangeArrowheads="1"/>
            </p:cNvSpPr>
            <p:nvPr/>
          </p:nvSpPr>
          <p:spPr bwMode="auto">
            <a:xfrm>
              <a:off x="1440" y="2337"/>
              <a:ext cx="4022"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1800">
                  <a:solidFill>
                    <a:schemeClr val="accent2"/>
                  </a:solidFill>
                </a:rPr>
                <a:t>V</a:t>
              </a:r>
              <a:r>
                <a:rPr lang="en-US" altLang="en-US" sz="1800" baseline="-25000">
                  <a:solidFill>
                    <a:schemeClr val="accent2"/>
                  </a:solidFill>
                </a:rPr>
                <a:t>E</a:t>
              </a:r>
              <a:r>
                <a:rPr lang="en-US" altLang="en-US" sz="1800">
                  <a:solidFill>
                    <a:schemeClr val="accent2"/>
                  </a:solidFill>
                </a:rPr>
                <a:t> 			 V</a:t>
              </a:r>
              <a:r>
                <a:rPr lang="en-US" altLang="en-US" sz="1800" baseline="-25000">
                  <a:solidFill>
                    <a:schemeClr val="accent2"/>
                  </a:solidFill>
                </a:rPr>
                <a:t>D</a:t>
              </a:r>
              <a:r>
                <a:rPr lang="en-US" altLang="en-US" sz="1800">
                  <a:solidFill>
                    <a:schemeClr val="accent2"/>
                  </a:solidFill>
                </a:rPr>
                <a:t> 		         V</a:t>
              </a:r>
              <a:r>
                <a:rPr lang="en-US" altLang="en-US" sz="1800" baseline="-25000">
                  <a:solidFill>
                    <a:schemeClr val="accent2"/>
                  </a:solidFill>
                </a:rPr>
                <a:t>P</a:t>
              </a:r>
            </a:p>
          </p:txBody>
        </p:sp>
        <p:sp>
          <p:nvSpPr>
            <p:cNvPr id="20488" name="Rectangle 11"/>
            <p:cNvSpPr>
              <a:spLocks noChangeArrowheads="1"/>
            </p:cNvSpPr>
            <p:nvPr/>
          </p:nvSpPr>
          <p:spPr bwMode="auto">
            <a:xfrm>
              <a:off x="1242" y="2673"/>
              <a:ext cx="4281"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1800">
                  <a:solidFill>
                    <a:schemeClr val="accent2"/>
                  </a:solidFill>
                </a:rPr>
                <a:t> V</a:t>
              </a:r>
              <a:r>
                <a:rPr lang="en-US" altLang="en-US" sz="1800" baseline="-25000">
                  <a:solidFill>
                    <a:schemeClr val="accent2"/>
                  </a:solidFill>
                </a:rPr>
                <a:t>E</a:t>
              </a:r>
              <a:r>
                <a:rPr lang="en-US" altLang="en-US" sz="1800">
                  <a:solidFill>
                    <a:schemeClr val="accent2"/>
                  </a:solidFill>
                </a:rPr>
                <a:t> + V</a:t>
              </a:r>
              <a:r>
                <a:rPr lang="en-US" altLang="en-US" sz="1800" baseline="-25000">
                  <a:solidFill>
                    <a:schemeClr val="accent2"/>
                  </a:solidFill>
                </a:rPr>
                <a:t>D</a:t>
              </a:r>
              <a:r>
                <a:rPr lang="en-US" altLang="en-US" sz="1800">
                  <a:solidFill>
                    <a:schemeClr val="accent2"/>
                  </a:solidFill>
                </a:rPr>
                <a:t> + V</a:t>
              </a:r>
              <a:r>
                <a:rPr lang="en-US" altLang="en-US" sz="1800" baseline="-25000">
                  <a:solidFill>
                    <a:schemeClr val="accent2"/>
                  </a:solidFill>
                </a:rPr>
                <a:t>P</a:t>
              </a:r>
              <a:r>
                <a:rPr lang="en-US" altLang="en-US" sz="1800">
                  <a:solidFill>
                    <a:schemeClr val="accent2"/>
                  </a:solidFill>
                </a:rPr>
                <a:t> 	             V</a:t>
              </a:r>
              <a:r>
                <a:rPr lang="en-US" altLang="en-US" sz="1800" baseline="-25000">
                  <a:solidFill>
                    <a:schemeClr val="accent2"/>
                  </a:solidFill>
                </a:rPr>
                <a:t>E</a:t>
              </a:r>
              <a:r>
                <a:rPr lang="en-US" altLang="en-US" sz="1800">
                  <a:solidFill>
                    <a:schemeClr val="accent2"/>
                  </a:solidFill>
                </a:rPr>
                <a:t> + V</a:t>
              </a:r>
              <a:r>
                <a:rPr lang="en-US" altLang="en-US" sz="1800" baseline="-25000">
                  <a:solidFill>
                    <a:schemeClr val="accent2"/>
                  </a:solidFill>
                </a:rPr>
                <a:t>D</a:t>
              </a:r>
              <a:r>
                <a:rPr lang="en-US" altLang="en-US" sz="1800">
                  <a:solidFill>
                    <a:schemeClr val="accent2"/>
                  </a:solidFill>
                </a:rPr>
                <a:t> + V</a:t>
              </a:r>
              <a:r>
                <a:rPr lang="en-US" altLang="en-US" sz="1800" baseline="-25000">
                  <a:solidFill>
                    <a:schemeClr val="accent2"/>
                  </a:solidFill>
                </a:rPr>
                <a:t>P</a:t>
              </a:r>
              <a:r>
                <a:rPr lang="en-US" altLang="en-US" sz="1800">
                  <a:solidFill>
                    <a:schemeClr val="accent2"/>
                  </a:solidFill>
                </a:rPr>
                <a:t> 	        V</a:t>
              </a:r>
              <a:r>
                <a:rPr lang="en-US" altLang="en-US" sz="1800" baseline="-25000">
                  <a:solidFill>
                    <a:schemeClr val="accent2"/>
                  </a:solidFill>
                </a:rPr>
                <a:t>E</a:t>
              </a:r>
              <a:r>
                <a:rPr lang="en-US" altLang="en-US" sz="1800">
                  <a:solidFill>
                    <a:schemeClr val="accent2"/>
                  </a:solidFill>
                </a:rPr>
                <a:t> + V</a:t>
              </a:r>
              <a:r>
                <a:rPr lang="en-US" altLang="en-US" sz="1800" baseline="-25000">
                  <a:solidFill>
                    <a:schemeClr val="accent2"/>
                  </a:solidFill>
                </a:rPr>
                <a:t>D</a:t>
              </a:r>
              <a:r>
                <a:rPr lang="en-US" altLang="en-US" sz="1800">
                  <a:solidFill>
                    <a:schemeClr val="accent2"/>
                  </a:solidFill>
                </a:rPr>
                <a:t> + V</a:t>
              </a:r>
              <a:r>
                <a:rPr lang="en-US" altLang="en-US" sz="1800" baseline="-25000">
                  <a:solidFill>
                    <a:schemeClr val="accent2"/>
                  </a:solidFill>
                </a:rPr>
                <a:t>P</a:t>
              </a:r>
            </a:p>
          </p:txBody>
        </p:sp>
      </p:grpSp>
    </p:spTree>
  </p:cSld>
  <p:clrMapOvr>
    <a:masterClrMapping/>
  </p:clrMapOvr>
  <p:transition spd="med"/>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5"/>
          <p:cNvSpPr>
            <a:spLocks noChangeArrowheads="1"/>
          </p:cNvSpPr>
          <p:nvPr/>
        </p:nvSpPr>
        <p:spPr bwMode="auto">
          <a:xfrm>
            <a:off x="682625" y="231775"/>
            <a:ext cx="777875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US" altLang="en-US" b="1" dirty="0">
                <a:solidFill>
                  <a:schemeClr val="accent2"/>
                </a:solidFill>
              </a:rPr>
              <a:t>Problems with calculating WACC</a:t>
            </a:r>
          </a:p>
        </p:txBody>
      </p:sp>
      <p:sp>
        <p:nvSpPr>
          <p:cNvPr id="20483" name="Rectangle 6"/>
          <p:cNvSpPr>
            <a:spLocks noChangeArrowheads="1"/>
          </p:cNvSpPr>
          <p:nvPr/>
        </p:nvSpPr>
        <p:spPr bwMode="auto">
          <a:xfrm>
            <a:off x="700088" y="1554163"/>
            <a:ext cx="8223250" cy="4062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a:spcBef>
                <a:spcPct val="20000"/>
              </a:spcBef>
              <a:buChar char="•"/>
              <a:tabLst>
                <a:tab pos="185738" algn="l"/>
              </a:tabLst>
              <a:defRPr sz="3200">
                <a:solidFill>
                  <a:schemeClr val="tx1"/>
                </a:solidFill>
                <a:latin typeface="Arial" panose="020B0604020202020204" pitchFamily="34" charset="0"/>
                <a:cs typeface="Arial" panose="020B0604020202020204" pitchFamily="34" charset="0"/>
              </a:defRPr>
            </a:lvl1pPr>
            <a:lvl2pPr marL="830263" indent="-285750" defTabSz="304800">
              <a:spcBef>
                <a:spcPct val="20000"/>
              </a:spcBef>
              <a:buChar char="–"/>
              <a:tabLst>
                <a:tab pos="185738" algn="l"/>
              </a:tabLst>
              <a:defRPr sz="2800">
                <a:solidFill>
                  <a:schemeClr val="tx1"/>
                </a:solidFill>
                <a:latin typeface="Arial" panose="020B0604020202020204" pitchFamily="34" charset="0"/>
                <a:cs typeface="Arial" panose="020B0604020202020204" pitchFamily="34" charset="0"/>
              </a:defRPr>
            </a:lvl2pPr>
            <a:lvl3pPr marL="1143000" indent="-228600" defTabSz="304800">
              <a:spcBef>
                <a:spcPct val="20000"/>
              </a:spcBef>
              <a:buChar char="•"/>
              <a:tabLst>
                <a:tab pos="185738" algn="l"/>
              </a:tabLst>
              <a:defRPr sz="2400">
                <a:solidFill>
                  <a:schemeClr val="tx1"/>
                </a:solidFill>
                <a:latin typeface="Arial" panose="020B0604020202020204" pitchFamily="34" charset="0"/>
                <a:cs typeface="Arial" panose="020B0604020202020204" pitchFamily="34" charset="0"/>
              </a:defRPr>
            </a:lvl3pPr>
            <a:lvl4pPr marL="1600200" indent="-228600" defTabSz="304800">
              <a:spcBef>
                <a:spcPct val="20000"/>
              </a:spcBef>
              <a:buChar char="–"/>
              <a:tabLst>
                <a:tab pos="185738" algn="l"/>
              </a:tabLst>
              <a:defRPr sz="2000">
                <a:solidFill>
                  <a:schemeClr val="tx1"/>
                </a:solidFill>
                <a:latin typeface="Arial" panose="020B0604020202020204" pitchFamily="34" charset="0"/>
                <a:cs typeface="Arial" panose="020B0604020202020204" pitchFamily="34" charset="0"/>
              </a:defRPr>
            </a:lvl4pPr>
            <a:lvl5pPr marL="2057400" indent="-228600" defTabSz="304800">
              <a:spcBef>
                <a:spcPct val="20000"/>
              </a:spcBef>
              <a:buChar char="»"/>
              <a:tabLst>
                <a:tab pos="185738" algn="l"/>
              </a:tabLst>
              <a:defRPr sz="2000">
                <a:solidFill>
                  <a:schemeClr val="tx1"/>
                </a:solidFill>
                <a:latin typeface="Arial" panose="020B0604020202020204" pitchFamily="34" charset="0"/>
                <a:cs typeface="Arial" panose="020B0604020202020204" pitchFamily="34" charset="0"/>
              </a:defRPr>
            </a:lvl5pPr>
            <a:lvl6pPr marL="25146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6pPr>
            <a:lvl7pPr marL="29718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7pPr>
            <a:lvl8pPr marL="34290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8pPr>
            <a:lvl9pPr marL="38862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2400" dirty="0">
                <a:solidFill>
                  <a:schemeClr val="accent2"/>
                </a:solidFill>
              </a:rPr>
              <a:t>Which sources of finance should be included in the WACC calculation?</a:t>
            </a:r>
          </a:p>
          <a:p>
            <a:pPr eaLnBrk="1" hangingPunct="1">
              <a:spcBef>
                <a:spcPct val="50000"/>
              </a:spcBef>
            </a:pPr>
            <a:r>
              <a:rPr lang="en-GB" altLang="en-US" sz="2400" dirty="0">
                <a:solidFill>
                  <a:schemeClr val="accent2"/>
                </a:solidFill>
              </a:rPr>
              <a:t>What about long-term bank debt?</a:t>
            </a:r>
          </a:p>
          <a:p>
            <a:pPr lvl="1" eaLnBrk="1" hangingPunct="1">
              <a:spcBef>
                <a:spcPct val="50000"/>
              </a:spcBef>
            </a:pPr>
            <a:r>
              <a:rPr lang="en-GB" altLang="en-US" sz="2000" dirty="0">
                <a:solidFill>
                  <a:schemeClr val="accent2"/>
                </a:solidFill>
              </a:rPr>
              <a:t>use book value and average interest rate</a:t>
            </a:r>
          </a:p>
          <a:p>
            <a:pPr lvl="1" eaLnBrk="1" hangingPunct="1">
              <a:spcBef>
                <a:spcPct val="50000"/>
              </a:spcBef>
            </a:pPr>
            <a:r>
              <a:rPr lang="en-GB" altLang="en-US" sz="2000" dirty="0">
                <a:solidFill>
                  <a:schemeClr val="accent2"/>
                </a:solidFill>
              </a:rPr>
              <a:t>accounts may not provide adequate data</a:t>
            </a:r>
          </a:p>
          <a:p>
            <a:pPr lvl="1" eaLnBrk="1" hangingPunct="1">
              <a:spcBef>
                <a:spcPct val="50000"/>
              </a:spcBef>
            </a:pPr>
            <a:r>
              <a:rPr lang="en-GB" altLang="en-US" sz="2000" dirty="0">
                <a:solidFill>
                  <a:schemeClr val="accent2"/>
                </a:solidFill>
              </a:rPr>
              <a:t>internal information will be required</a:t>
            </a:r>
          </a:p>
          <a:p>
            <a:pPr eaLnBrk="1" hangingPunct="1">
              <a:spcBef>
                <a:spcPct val="50000"/>
              </a:spcBef>
            </a:pPr>
            <a:r>
              <a:rPr lang="en-GB" altLang="en-US" sz="2400" dirty="0">
                <a:solidFill>
                  <a:schemeClr val="accent2"/>
                </a:solidFill>
              </a:rPr>
              <a:t>Company may have large range of securities.</a:t>
            </a:r>
          </a:p>
          <a:p>
            <a:pPr eaLnBrk="1" hangingPunct="1">
              <a:spcBef>
                <a:spcPct val="50000"/>
              </a:spcBef>
            </a:pPr>
            <a:r>
              <a:rPr lang="en-GB" altLang="en-US" sz="2400" dirty="0">
                <a:solidFill>
                  <a:schemeClr val="accent2"/>
                </a:solidFill>
              </a:rPr>
              <a:t>WACC is not constant.</a:t>
            </a:r>
          </a:p>
        </p:txBody>
      </p:sp>
    </p:spTree>
    <p:extLst>
      <p:ext uri="{BB962C8B-B14F-4D97-AF65-F5344CB8AC3E}">
        <p14:creationId xmlns:p14="http://schemas.microsoft.com/office/powerpoint/2010/main" val="379075297"/>
      </p:ext>
    </p:extLst>
  </p:cSld>
  <p:clrMapOvr>
    <a:masterClrMapping/>
  </p:clrMapOvr>
  <p:transition spd="med"/>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09"/>
  <p:tag name="MMPROD_UIDATA" val="&lt;database version=&quot;6.0&quot;&gt;&lt;object type=&quot;1&quot; unique_id=&quot;10001&quot;&gt;&lt;object type=&quot;8&quot; unique_id=&quot;10122&quot;&gt;&lt;/object&gt;&lt;object type=&quot;2&quot; unique_id=&quot;10123&quot;&gt;&lt;object type=&quot;3&quot; unique_id=&quot;10124&quot;&gt;&lt;property id=&quot;20148&quot; value=&quot;5&quot;/&gt;&lt;property id=&quot;20300&quot; value=&quot;Slide 1 - &amp;quot;Corporate Financial&amp;#x0D;&amp;#x0A;Management, 5th edition&amp;#x0D;&amp;#x0A;Glen Arnold&amp;#x0D;&amp;#x0A;Lecture 31&amp;#x0D;&amp;#x0A;The Cost of Capital&amp;quot;&quot;/&gt;&lt;property id=&quot;20307&quot; value=&quot;256&quot;/&gt;&lt;/object&gt;&lt;object type=&quot;3&quot; unique_id=&quot;10125&quot;&gt;&lt;property id=&quot;20148&quot; value=&quot;5&quot;/&gt;&lt;property id=&quot;20300&quot; value=&quot;Slide 2&quot;/&gt;&lt;property id=&quot;20307&quot; value=&quot;257&quot;/&gt;&lt;/object&gt;&lt;object type=&quot;3&quot; unique_id=&quot;10126&quot;&gt;&lt;property id=&quot;20148&quot; value=&quot;5&quot;/&gt;&lt;property id=&quot;20300&quot; value=&quot;Slide 3&quot;/&gt;&lt;property id=&quot;20307&quot; value=&quot;258&quot;/&gt;&lt;/object&gt;&lt;object type=&quot;3&quot; unique_id=&quot;10127&quot;&gt;&lt;property id=&quot;20148&quot; value=&quot;5&quot;/&gt;&lt;property id=&quot;20300&quot; value=&quot;Slide 4&quot;/&gt;&lt;property id=&quot;20307&quot; value=&quot;259&quot;/&gt;&lt;/object&gt;&lt;object type=&quot;3&quot; unique_id=&quot;10128&quot;&gt;&lt;property id=&quot;20148&quot; value=&quot;5&quot;/&gt;&lt;property id=&quot;20300&quot; value=&quot;Slide 5&quot;/&gt;&lt;property id=&quot;20307&quot; value=&quot;260&quot;/&gt;&lt;/object&gt;&lt;object type=&quot;3&quot; unique_id=&quot;10129&quot;&gt;&lt;property id=&quot;20148&quot; value=&quot;5&quot;/&gt;&lt;property id=&quot;20300&quot; value=&quot;Slide 6&quot;/&gt;&lt;property id=&quot;20307&quot; value=&quot;261&quot;/&gt;&lt;/object&gt;&lt;object type=&quot;3&quot; unique_id=&quot;10130&quot;&gt;&lt;property id=&quot;20148&quot; value=&quot;5&quot;/&gt;&lt;property id=&quot;20300&quot; value=&quot;Slide 7&quot;/&gt;&lt;property id=&quot;20307&quot; value=&quot;262&quot;/&gt;&lt;/object&gt;&lt;object type=&quot;3&quot; unique_id=&quot;10131&quot;&gt;&lt;property id=&quot;20148&quot; value=&quot;5&quot;/&gt;&lt;property id=&quot;20300&quot; value=&quot;Slide 8&quot;/&gt;&lt;property id=&quot;20307&quot; value=&quot;263&quot;/&gt;&lt;/object&gt;&lt;object type=&quot;3&quot; unique_id=&quot;10132&quot;&gt;&lt;property id=&quot;20148&quot; value=&quot;5&quot;/&gt;&lt;property id=&quot;20300&quot; value=&quot;Slide 9&quot;/&gt;&lt;property id=&quot;20307&quot; value=&quot;264&quot;/&gt;&lt;/object&gt;&lt;object type=&quot;3&quot; unique_id=&quot;10133&quot;&gt;&lt;property id=&quot;20148&quot; value=&quot;5&quot;/&gt;&lt;property id=&quot;20300&quot; value=&quot;Slide 10&quot;/&gt;&lt;property id=&quot;20307&quot; value=&quot;265&quot;/&gt;&lt;/object&gt;&lt;object type=&quot;3&quot; unique_id=&quot;10134&quot;&gt;&lt;property id=&quot;20148&quot; value=&quot;5&quot;/&gt;&lt;property id=&quot;20300&quot; value=&quot;Slide 11&quot;/&gt;&lt;property id=&quot;20307&quot; value=&quot;266&quot;/&gt;&lt;/object&gt;&lt;object type=&quot;3&quot; unique_id=&quot;10135&quot;&gt;&lt;property id=&quot;20148&quot; value=&quot;5&quot;/&gt;&lt;property id=&quot;20300&quot; value=&quot;Slide 12&quot;/&gt;&lt;property id=&quot;20307&quot; value=&quot;267&quot;/&gt;&lt;/object&gt;&lt;object type=&quot;3&quot; unique_id=&quot;10136&quot;&gt;&lt;property id=&quot;20148&quot; value=&quot;5&quot;/&gt;&lt;property id=&quot;20300&quot; value=&quot;Slide 13&quot;/&gt;&lt;property id=&quot;20307&quot; value=&quot;268&quot;/&gt;&lt;/object&gt;&lt;object type=&quot;3&quot; unique_id=&quot;10137&quot;&gt;&lt;property id=&quot;20148&quot; value=&quot;5&quot;/&gt;&lt;property id=&quot;20300&quot; value=&quot;Slide 14&quot;/&gt;&lt;property id=&quot;20307&quot; value=&quot;269&quot;/&gt;&lt;/object&gt;&lt;object type=&quot;3&quot; unique_id=&quot;10138&quot;&gt;&lt;property id=&quot;20148&quot; value=&quot;5&quot;/&gt;&lt;property id=&quot;20300&quot; value=&quot;Slide 15&quot;/&gt;&lt;property id=&quot;20307&quot; value=&quot;270&quot;/&gt;&lt;/object&gt;&lt;object type=&quot;3&quot; unique_id=&quot;10139&quot;&gt;&lt;property id=&quot;20148&quot; value=&quot;5&quot;/&gt;&lt;property id=&quot;20300&quot; value=&quot;Slide 16&quot;/&gt;&lt;property id=&quot;20307&quot; value=&quot;271&quot;/&gt;&lt;/object&gt;&lt;object type=&quot;3&quot; unique_id=&quot;10140&quot;&gt;&lt;property id=&quot;20148&quot; value=&quot;5&quot;/&gt;&lt;property id=&quot;20300&quot; value=&quot;Slide 17&quot;/&gt;&lt;property id=&quot;20307&quot; value=&quot;272&quot;/&gt;&lt;/object&gt;&lt;object type=&quot;3&quot; unique_id=&quot;10141&quot;&gt;&lt;property id=&quot;20148&quot; value=&quot;5&quot;/&gt;&lt;property id=&quot;20300&quot; value=&quot;Slide 18&quot;/&gt;&lt;property id=&quot;20307&quot; value=&quot;273&quot;/&gt;&lt;/object&gt;&lt;object type=&quot;3&quot; unique_id=&quot;10142&quot;&gt;&lt;property id=&quot;20148&quot; value=&quot;5&quot;/&gt;&lt;property id=&quot;20300&quot; value=&quot;Slide 19&quot;/&gt;&lt;property id=&quot;20307&quot; value=&quot;274&quot;/&gt;&lt;/object&gt;&lt;object type=&quot;3&quot; unique_id=&quot;10143&quot;&gt;&lt;property id=&quot;20148&quot; value=&quot;5&quot;/&gt;&lt;property id=&quot;20300&quot; value=&quot;Slide 20&quot;/&gt;&lt;property id=&quot;20307&quot; value=&quot;275&quot;/&gt;&lt;/object&gt;&lt;object type=&quot;3&quot; unique_id=&quot;10144&quot;&gt;&lt;property id=&quot;20148&quot; value=&quot;5&quot;/&gt;&lt;property id=&quot;20300&quot; value=&quot;Slide 21&quot;/&gt;&lt;property id=&quot;20307&quot; value=&quot;276&quot;/&gt;&lt;/object&gt;&lt;object type=&quot;3&quot; unique_id=&quot;10145&quot;&gt;&lt;property id=&quot;20148&quot; value=&quot;5&quot;/&gt;&lt;property id=&quot;20300&quot; value=&quot;Slide 22&quot;/&gt;&lt;property id=&quot;20307&quot; value=&quot;277&quot;/&gt;&lt;/object&gt;&lt;object type=&quot;3&quot; unique_id=&quot;10146&quot;&gt;&lt;property id=&quot;20148&quot; value=&quot;5&quot;/&gt;&lt;property id=&quot;20300&quot; value=&quot;Slide 23&quot;/&gt;&lt;property id=&quot;20307&quot; value=&quot;278&quot;/&gt;&lt;/object&gt;&lt;object type=&quot;3&quot; unique_id=&quot;10147&quot;&gt;&lt;property id=&quot;20148&quot; value=&quot;5&quot;/&gt;&lt;property id=&quot;20300&quot; value=&quot;Slide 24&quot;/&gt;&lt;property id=&quot;20307&quot; value=&quot;279&quot;/&gt;&lt;/object&gt;&lt;object type=&quot;3&quot; unique_id=&quot;10148&quot;&gt;&lt;property id=&quot;20148&quot; value=&quot;5&quot;/&gt;&lt;property id=&quot;20300&quot; value=&quot;Slide 25&quot;/&gt;&lt;property id=&quot;20307&quot; value=&quot;280&quot;/&gt;&lt;/object&gt;&lt;object type=&quot;3&quot; unique_id=&quot;10149&quot;&gt;&lt;property id=&quot;20148&quot; value=&quot;5&quot;/&gt;&lt;property id=&quot;20300&quot; value=&quot;Slide 26&quot;/&gt;&lt;property id=&quot;20307&quot; value=&quot;281&quot;/&gt;&lt;/object&gt;&lt;object type=&quot;3&quot; unique_id=&quot;10150&quot;&gt;&lt;property id=&quot;20148&quot; value=&quot;5&quot;/&gt;&lt;property id=&quot;20300&quot; value=&quot;Slide 27&quot;/&gt;&lt;property id=&quot;20307&quot; value=&quot;282&quot;/&gt;&lt;/object&gt;&lt;object type=&quot;3&quot; unique_id=&quot;10151&quot;&gt;&lt;property id=&quot;20148&quot; value=&quot;5&quot;/&gt;&lt;property id=&quot;20300&quot; value=&quot;Slide 28&quot;/&gt;&lt;property id=&quot;20307&quot; value=&quot;283&quot;/&gt;&lt;/object&gt;&lt;object type=&quot;3&quot; unique_id=&quot;10152&quot;&gt;&lt;property id=&quot;20148&quot; value=&quot;5&quot;/&gt;&lt;property id=&quot;20300&quot; value=&quot;Slide 29&quot;/&gt;&lt;property id=&quot;20307&quot; value=&quot;284&quot;/&gt;&lt;/object&gt;&lt;object type=&quot;3&quot; unique_id=&quot;10153&quot;&gt;&lt;property id=&quot;20148&quot; value=&quot;5&quot;/&gt;&lt;property id=&quot;20300&quot; value=&quot;Slide 30&quot;/&gt;&lt;property id=&quot;20307&quot; value=&quot;285&quot;/&gt;&lt;/object&gt;&lt;object type=&quot;3&quot; unique_id=&quot;10154&quot;&gt;&lt;property id=&quot;20148&quot; value=&quot;5&quot;/&gt;&lt;property id=&quot;20300&quot; value=&quot;Slide 31&quot;/&gt;&lt;property id=&quot;20307&quot; value=&quot;286&quot;/&gt;&lt;/object&gt;&lt;object type=&quot;3&quot; unique_id=&quot;10155&quot;&gt;&lt;property id=&quot;20148&quot; value=&quot;5&quot;/&gt;&lt;property id=&quot;20300&quot; value=&quot;Slide 32&quot;/&gt;&lt;property id=&quot;20307&quot; value=&quot;287&quot;/&gt;&lt;/object&gt;&lt;object type=&quot;3&quot; unique_id=&quot;10156&quot;&gt;&lt;property id=&quot;20148&quot; value=&quot;5&quot;/&gt;&lt;property id=&quot;20300&quot; value=&quot;Slide 33&quot;/&gt;&lt;property id=&quot;20307&quot; value=&quot;288&quot;/&gt;&lt;/object&gt;&lt;object type=&quot;3&quot; unique_id=&quot;10157&quot;&gt;&lt;property id=&quot;20148&quot; value=&quot;5&quot;/&gt;&lt;property id=&quot;20300&quot; value=&quot;Slide 34&quot;/&gt;&lt;property id=&quot;20307&quot; value=&quot;292&quot;/&gt;&lt;/object&gt;&lt;object type=&quot;3&quot; unique_id=&quot;10158&quot;&gt;&lt;property id=&quot;20148&quot; value=&quot;5&quot;/&gt;&lt;property id=&quot;20300&quot; value=&quot;Slide 35&quot;/&gt;&lt;property id=&quot;20307&quot; value=&quot;293&quot;/&gt;&lt;/object&gt;&lt;/object&gt;&lt;/object&gt;&lt;/database&gt;"/>
</p:tagLst>
</file>

<file path=ppt/theme/theme1.xml><?xml version="1.0" encoding="utf-8"?>
<a:theme xmlns:a="http://schemas.openxmlformats.org/drawingml/2006/main" name="1_Default Design">
  <a:themeElements>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1_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200" b="0" i="0" u="none" strike="noStrike" cap="none" normalizeH="0" baseline="0" smtClean="0">
            <a:ln>
              <a:noFill/>
            </a:ln>
            <a:solidFill>
              <a:srgbClr val="000000"/>
            </a:solidFill>
            <a:effectLst/>
            <a:latin typeface="Arial Unicode MS" pitchFamily="34"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200" b="0" i="0" u="none" strike="noStrike" cap="none" normalizeH="0" baseline="0" smtClean="0">
            <a:ln>
              <a:noFill/>
            </a:ln>
            <a:solidFill>
              <a:srgbClr val="000000"/>
            </a:solidFill>
            <a:effectLst/>
            <a:latin typeface="Arial Unicode MS" pitchFamily="34" charset="-128"/>
          </a:defRPr>
        </a:defPPr>
      </a:lstStyle>
    </a:lnDef>
  </a:objectDefaults>
  <a:extraClrSchemeLst>
    <a:extraClrScheme>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3465</TotalTime>
  <Words>1642</Words>
  <Application>Microsoft Office PowerPoint</Application>
  <PresentationFormat>On-screen Show (4:3)</PresentationFormat>
  <Paragraphs>263</Paragraphs>
  <Slides>43</Slides>
  <Notes>13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43</vt:i4>
      </vt:variant>
    </vt:vector>
  </HeadingPairs>
  <TitlesOfParts>
    <vt:vector size="52" baseType="lpstr">
      <vt:lpstr>Arial Unicode MS</vt:lpstr>
      <vt:lpstr>ＭＳ Ｐゴシック</vt:lpstr>
      <vt:lpstr>宋体</vt:lpstr>
      <vt:lpstr>Arial</vt:lpstr>
      <vt:lpstr>Calibri</vt:lpstr>
      <vt:lpstr>Symbol</vt:lpstr>
      <vt:lpstr>Times</vt:lpstr>
      <vt:lpstr>Wingdings</vt:lpstr>
      <vt:lpstr>1_Default Design</vt:lpstr>
      <vt:lpstr>EPF: Lecture 9 Short-term finance and the management of working capital</vt:lpstr>
      <vt:lpstr>Working capital management</vt:lpstr>
      <vt:lpstr>Working capital policies</vt:lpstr>
      <vt:lpstr>Level of investment</vt:lpstr>
      <vt:lpstr>PowerPoint Presentation</vt:lpstr>
      <vt:lpstr>PowerPoint Presentation</vt:lpstr>
      <vt:lpstr>PowerPoint Presentation</vt:lpstr>
      <vt:lpstr>PowerPoint Presentation</vt:lpstr>
      <vt:lpstr>PowerPoint Presentation</vt:lpstr>
      <vt:lpstr>PowerPoint Presentation</vt:lpstr>
      <vt:lpstr>Short-term finance</vt:lpstr>
      <vt:lpstr>Overtrading</vt:lpstr>
      <vt:lpstr>PowerPoint Presentation</vt:lpstr>
      <vt:lpstr>Cash management</vt:lpstr>
      <vt:lpstr>PowerPoint Presentation</vt:lpstr>
      <vt:lpstr>PowerPoint Presentation</vt:lpstr>
      <vt:lpstr>PowerPoint Presentation</vt:lpstr>
      <vt:lpstr>Working capital management</vt:lpstr>
      <vt:lpstr>Working capital management</vt:lpstr>
      <vt:lpstr>Working capital management</vt:lpstr>
      <vt:lpstr>IFM: Lecture 5 Long-Term financing and Weighted Average Cost of Capital (WACC)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laserwords</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laser</dc:creator>
  <cp:lastModifiedBy>Jia</cp:lastModifiedBy>
  <cp:revision>693</cp:revision>
  <dcterms:created xsi:type="dcterms:W3CDTF">2005-05-11T06:33:50Z</dcterms:created>
  <dcterms:modified xsi:type="dcterms:W3CDTF">2017-12-04T15:40:23Z</dcterms:modified>
</cp:coreProperties>
</file>