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5" r:id="rId4"/>
    <p:sldMasterId id="2147484218" r:id="rId5"/>
  </p:sldMasterIdLst>
  <p:notesMasterIdLst>
    <p:notesMasterId r:id="rId24"/>
  </p:notesMasterIdLst>
  <p:sldIdLst>
    <p:sldId id="256" r:id="rId6"/>
    <p:sldId id="296" r:id="rId7"/>
    <p:sldId id="313" r:id="rId8"/>
    <p:sldId id="297" r:id="rId9"/>
    <p:sldId id="298" r:id="rId10"/>
    <p:sldId id="299" r:id="rId11"/>
    <p:sldId id="301" r:id="rId12"/>
    <p:sldId id="305" r:id="rId13"/>
    <p:sldId id="306" r:id="rId14"/>
    <p:sldId id="290" r:id="rId15"/>
    <p:sldId id="307" r:id="rId16"/>
    <p:sldId id="309" r:id="rId17"/>
    <p:sldId id="277" r:id="rId18"/>
    <p:sldId id="293" r:id="rId19"/>
    <p:sldId id="294" r:id="rId20"/>
    <p:sldId id="302" r:id="rId21"/>
    <p:sldId id="310" r:id="rId22"/>
    <p:sldId id="31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1"/>
    <p:restoredTop sz="94701"/>
  </p:normalViewPr>
  <p:slideViewPr>
    <p:cSldViewPr snapToGrid="0">
      <p:cViewPr varScale="1">
        <p:scale>
          <a:sx n="68" d="100"/>
          <a:sy n="68" d="100"/>
        </p:scale>
        <p:origin x="14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19/11/2018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0D4291D-7DDE-47C6-97F6-3E83D364458F}" type="slidenum">
              <a:rPr lang="en-GB" altLang="en-US">
                <a:latin typeface="Calibri" panose="020F0502020204030204" pitchFamily="34" charset="0"/>
              </a:rPr>
              <a:pPr eaLnBrk="1" hangingPunct="1"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0596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7B97542E-A46A-C740-8D24-C0296900FB8C}" type="slidenum">
              <a:rPr lang="en-GB" altLang="en-US">
                <a:solidFill>
                  <a:srgbClr val="000000"/>
                </a:solidFill>
                <a:latin typeface="Arial" charset="0"/>
              </a:rPr>
              <a:pPr eaLnBrk="1" hangingPunct="1"/>
              <a:t>11</a:t>
            </a:fld>
            <a:endParaRPr lang="en-GB" altLang="en-US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152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FA86C53-8606-E046-B17D-17B60564DD73}" type="slidenum">
              <a:rPr lang="en-GB" altLang="en-US">
                <a:latin typeface="Calibri" charset="0"/>
              </a:rPr>
              <a:pPr eaLnBrk="1" hangingPunct="1"/>
              <a:t>12</a:t>
            </a:fld>
            <a:endParaRPr lang="en-GB" alt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540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8899435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6769268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4395808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1948858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7684901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4778576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311714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1778922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0657352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598295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60033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</p:spPr>
        <p:txBody>
          <a:bodyPr/>
          <a:lstStyle>
            <a:lvl1pPr>
              <a:defRPr>
                <a:latin typeface="Trebuchet MS" charset="0"/>
              </a:defRPr>
            </a:lvl1pPr>
          </a:lstStyle>
          <a:p>
            <a:fld id="{0C23F4CF-ED7C-6647-8FDE-4110ACB98A9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7554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7309972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4499057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9174087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2822448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075546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7624510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0398085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828142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0479719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1866113"/>
      </p:ext>
    </p:extLst>
  </p:cSld>
  <p:clrMapOvr>
    <a:masterClrMapping/>
  </p:clrMapOvr>
  <p:transition spd="slow">
    <p:wip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8288443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04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6" r:id="rId1"/>
    <p:sldLayoutId id="2147484207" r:id="rId2"/>
    <p:sldLayoutId id="2147484208" r:id="rId3"/>
    <p:sldLayoutId id="2147484209" r:id="rId4"/>
    <p:sldLayoutId id="2147484210" r:id="rId5"/>
    <p:sldLayoutId id="2147484211" r:id="rId6"/>
    <p:sldLayoutId id="2147484212" r:id="rId7"/>
    <p:sldLayoutId id="2147484213" r:id="rId8"/>
    <p:sldLayoutId id="2147484214" r:id="rId9"/>
    <p:sldLayoutId id="2147484215" r:id="rId10"/>
    <p:sldLayoutId id="2147484216" r:id="rId11"/>
    <p:sldLayoutId id="2147484217" r:id="rId12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085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9" r:id="rId1"/>
    <p:sldLayoutId id="2147484220" r:id="rId2"/>
    <p:sldLayoutId id="2147484221" r:id="rId3"/>
    <p:sldLayoutId id="2147484222" r:id="rId4"/>
    <p:sldLayoutId id="2147484223" r:id="rId5"/>
    <p:sldLayoutId id="2147484224" r:id="rId6"/>
    <p:sldLayoutId id="2147484225" r:id="rId7"/>
    <p:sldLayoutId id="2147484226" r:id="rId8"/>
    <p:sldLayoutId id="2147484227" r:id="rId9"/>
    <p:sldLayoutId id="2147484228" r:id="rId10"/>
    <p:sldLayoutId id="2147484229" r:id="rId11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ctrTitle"/>
          </p:nvPr>
        </p:nvSpPr>
        <p:spPr>
          <a:xfrm>
            <a:off x="1098376" y="1144104"/>
            <a:ext cx="6858000" cy="4216400"/>
          </a:xfrm>
        </p:spPr>
        <p:txBody>
          <a:bodyPr>
            <a:normAutofit fontScale="90000"/>
          </a:bodyPr>
          <a:lstStyle/>
          <a:p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b="1" dirty="0"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Academic + Employability Skills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06E5A9F-E615-40BA-994E-0BF3FD40C183}" type="slidenum">
              <a:rPr lang="en-GB" altLang="en-US">
                <a:solidFill>
                  <a:srgbClr val="000000"/>
                </a:solidFill>
                <a:latin typeface="Candara" panose="020E0502030303020204" pitchFamily="34" charset="0"/>
              </a:rPr>
              <a:pPr eaLnBrk="1" hangingPunct="1"/>
              <a:t>1</a:t>
            </a:fld>
            <a:endParaRPr lang="en-GB" altLang="en-US">
              <a:solidFill>
                <a:srgbClr val="000000"/>
              </a:solidFill>
              <a:latin typeface="Candara" panose="020E0502030303020204" pitchFamily="34" charset="0"/>
            </a:endParaRPr>
          </a:p>
        </p:txBody>
      </p:sp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7" y="200990"/>
            <a:ext cx="8576435" cy="5326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293762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77855" y="52306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Assessing your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behaviour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planning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tendency to procrastinate</a:t>
            </a: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stress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03644"/>
            <a:ext cx="7886700" cy="1325563"/>
          </a:xfrm>
        </p:spPr>
        <p:txBody>
          <a:bodyPr/>
          <a:lstStyle/>
          <a:p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What would a perfect week look like for you?</a:t>
            </a: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70138"/>
            <a:ext cx="7886700" cy="4351338"/>
          </a:xfrm>
        </p:spPr>
        <p:txBody>
          <a:bodyPr/>
          <a:lstStyle/>
          <a:p>
            <a:pPr marL="501650" indent="-457200">
              <a:buNone/>
            </a:pPr>
            <a:r>
              <a:rPr lang="en-GB" altLang="en-US" sz="2400" dirty="0"/>
              <a:t>Here are some ideas:</a:t>
            </a:r>
          </a:p>
          <a:p>
            <a:pPr marL="501650" indent="-457200"/>
            <a:r>
              <a:rPr lang="en-GB" altLang="en-US" sz="2400" dirty="0"/>
              <a:t>A week where you got all your key tasks done (not everything, but your key tasks). </a:t>
            </a:r>
          </a:p>
          <a:p>
            <a:pPr marL="501650" indent="-457200"/>
            <a:r>
              <a:rPr lang="en-GB" altLang="en-US" sz="2400" dirty="0"/>
              <a:t>A week where you got time to see you loved ones.</a:t>
            </a:r>
          </a:p>
          <a:p>
            <a:pPr marL="501650" indent="-457200"/>
            <a:r>
              <a:rPr lang="en-GB" altLang="en-US" sz="2400" dirty="0"/>
              <a:t>A week where you did some exercise and other activities to keep you healthy. </a:t>
            </a:r>
          </a:p>
          <a:p>
            <a:pPr marL="501650" indent="-457200"/>
            <a:r>
              <a:rPr lang="en-GB" altLang="en-US" sz="2400" dirty="0"/>
              <a:t>A week where you spent time doing some of the things you love to do.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421175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5 main activities/demands on your time that cause you problems in a typical day.</a:t>
            </a: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Ask yourself whether the demand was</a:t>
            </a: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planned (pro-active) </a:t>
            </a:r>
            <a:r>
              <a:rPr lang="mr-IN" altLang="en-US" sz="2800" dirty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>
                <a:ea typeface="Arial Rounded MT Bold" charset="0"/>
                <a:cs typeface="Arial Rounded MT Bold" charset="0"/>
              </a:rPr>
              <a:t> Why?</a:t>
            </a: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or unplanned (re-active) </a:t>
            </a:r>
            <a:r>
              <a:rPr lang="mr-IN" altLang="en-US" sz="2800" dirty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>
                <a:ea typeface="Arial Rounded MT Bold" charset="0"/>
                <a:cs typeface="Arial Rounded MT Bold" charset="0"/>
              </a:rPr>
              <a:t> Why?</a:t>
            </a: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and prioritise the areas that you would like to improve.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9608874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7444" y="457201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Main Areas to consider:</a:t>
            </a:r>
          </a:p>
          <a:p>
            <a:endParaRPr lang="en-GB" altLang="en-US" sz="2800" dirty="0">
              <a:solidFill>
                <a:srgbClr val="000000"/>
              </a:solidFill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Prioritising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Dealing with People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22196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67662"/>
            <a:ext cx="7886700" cy="1325563"/>
          </a:xfrm>
        </p:spPr>
        <p:txBody>
          <a:bodyPr>
            <a:noAutofit/>
          </a:bodyPr>
          <a:lstStyle/>
          <a:p>
            <a:pPr algn="l"/>
            <a: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Prioritising</a:t>
            </a:r>
            <a:b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278"/>
            <a:ext cx="7886700" cy="4660072"/>
          </a:xfrm>
        </p:spPr>
        <p:txBody>
          <a:bodyPr>
            <a:normAutofit/>
          </a:bodyPr>
          <a:lstStyle/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Get priorities clear - and keep them in mind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Plan the day - and stick to the plan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Set realistic deadlines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Look ahead to possible problems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0415208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72497" y="29886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Dealing with People</a:t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75002"/>
            <a:ext cx="7886700" cy="5169245"/>
          </a:xfrm>
        </p:spPr>
        <p:txBody>
          <a:bodyPr>
            <a:normAutofit/>
          </a:bodyPr>
          <a:lstStyle/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Deal decisively with interruptions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Know how to say ‘no’</a:t>
            </a: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Act assertively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Limit phone and online time</a:t>
            </a: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See others as a source of support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9303791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65264" y="524152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b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48498"/>
            <a:ext cx="7886700" cy="388847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Do the difficult things first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Cut the clutter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Complete one task before going on to the next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Concentrate on a limited number of tasks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Build in thinking time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Be conscious of time</a:t>
            </a:r>
            <a:b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6240299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7687" y="31439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154" y="1607678"/>
            <a:ext cx="78867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rgbClr val="C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Urgent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requires immediate attention. Tasks  are usually visible and insist on action.</a:t>
            </a:r>
            <a:endParaRPr lang="en-GB" sz="3200" b="1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chemeClr val="accent5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Important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has to do with results and contributes to your role. Tasks require initiative and pro-activity.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901938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-538508" y="238539"/>
            <a:ext cx="8001000" cy="1216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Urgent &amp; Non-urgent work</a:t>
            </a: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graphicFrame>
        <p:nvGraphicFramePr>
          <p:cNvPr id="6215" name="Group 7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96707847"/>
              </p:ext>
            </p:extLst>
          </p:nvPr>
        </p:nvGraphicFramePr>
        <p:xfrm>
          <a:off x="540233" y="1315278"/>
          <a:ext cx="8001000" cy="4175760"/>
        </p:xfrm>
        <a:graphic>
          <a:graphicData uri="http://schemas.openxmlformats.org/drawingml/2006/table">
            <a:tbl>
              <a:tblPr/>
              <a:tblGrid>
                <a:gridCol w="2000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2263">
                <a:tc gridSpan="2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50800" marR="0" lvl="0" indent="-508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 DIFFERENCE BETWEEN IMPORTANT AND URGENT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will lead to the accomplishment of an important objective.   The situation will worsen if they are not completed successfully.</a:t>
                      </a:r>
                    </a:p>
                    <a:p>
                      <a:pPr marL="469900" marR="0" lvl="0" indent="-469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have to be done in a very short time-scale.   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Which usually means NOW!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1335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5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7682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To do with meeting company objectives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Tasks which have a specific deadline for completion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5252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itle 2"/>
          <p:cNvSpPr>
            <a:spLocks noGrp="1"/>
          </p:cNvSpPr>
          <p:nvPr>
            <p:ph type="title"/>
          </p:nvPr>
        </p:nvSpPr>
        <p:spPr>
          <a:xfrm>
            <a:off x="628650" y="645836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Time Management for students</a:t>
            </a:r>
          </a:p>
        </p:txBody>
      </p:sp>
      <p:pic>
        <p:nvPicPr>
          <p:cNvPr id="38914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091" y="1600200"/>
            <a:ext cx="5221817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DFFB8395-F205-CE4D-A2D8-BBADE0485466}" type="slidenum">
              <a:rPr lang="en-GB" altLang="en-US">
                <a:solidFill>
                  <a:srgbClr val="000000"/>
                </a:solidFill>
                <a:latin typeface="Candara" charset="0"/>
              </a:rPr>
              <a:pPr eaLnBrk="1" hangingPunct="1"/>
              <a:t>12</a:t>
            </a:fld>
            <a:endParaRPr lang="en-GB" altLang="en-US">
              <a:solidFill>
                <a:srgbClr val="000000"/>
              </a:solidFill>
              <a:latin typeface="Candar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30932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7687" y="26138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Procrastination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Why do we Procrastinate?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Not Important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Confused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Overwhelmed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Distractions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9009820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37541" y="371059"/>
            <a:ext cx="7886700" cy="1325563"/>
          </a:xfrm>
        </p:spPr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Planning Your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622"/>
            <a:ext cx="7886700" cy="5532438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Identify your ‘Project’, and confirm its importance 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Define your Outcome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Break the Project down into bite size Activities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order they have to be completed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‘Best Time’, based on the activity type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Schedule the Activity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Methodically work your way through your Schedule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Monitor Progress, adjust as appropriate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602019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15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151687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17054" y="182010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07573"/>
            <a:ext cx="7886700" cy="4628184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Work planning must meet 4 criteria:</a:t>
            </a: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needs to be flexible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directed at achievable objectives and communicated to others around you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concentrate on the effective use of resources and time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reviewed constantly and adapted as needed</a:t>
            </a:r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143929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29089" y="107190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86979"/>
            <a:ext cx="7886700" cy="50693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Positive attitudes to planning:</a:t>
            </a:r>
            <a:endParaRPr lang="en-GB" altLang="en-US" sz="3600" dirty="0"/>
          </a:p>
          <a:p>
            <a:pPr>
              <a:lnSpc>
                <a:spcPct val="12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Commit yourself to planning and implementing your plans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Use a planning system which is simple and practical - it needs to be flexible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dirty="0">
                <a:solidFill>
                  <a:srgbClr val="0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Organise yourself for planning -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needs time for organising and review</a:t>
            </a:r>
            <a:endParaRPr lang="en-GB" altLang="en-US" sz="2800" dirty="0">
              <a:solidFill>
                <a:srgbClr val="000000"/>
              </a:solidFill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92916" y="107189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86979"/>
            <a:ext cx="7886700" cy="50693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Positive attitudes to planning:</a:t>
            </a: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Communicate your plans and what you intend to achieve 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Link long-term planning with short-term planning 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Accept change and benefit from it - always see the benefits and plan to achieve these benefits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89705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schemas.microsoft.com/office/2006/documentManagement/types"/>
    <ds:schemaRef ds:uri="a908d394-d138-480e-87a3-ff44c37f991a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terms/"/>
    <ds:schemaRef ds:uri="f66716c4-314f-46c1-b01e-5a44c61897d8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3058</TotalTime>
  <Words>583</Words>
  <Application>Microsoft Office PowerPoint</Application>
  <PresentationFormat>On-screen Show (4:3)</PresentationFormat>
  <Paragraphs>121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Arial Rounded MT Bold</vt:lpstr>
      <vt:lpstr>Calibri</vt:lpstr>
      <vt:lpstr>Candara</vt:lpstr>
      <vt:lpstr>Myriad Pro</vt:lpstr>
      <vt:lpstr>Trebuchet MS</vt:lpstr>
      <vt:lpstr>20140311PresentationUWTSDTemplate</vt:lpstr>
      <vt:lpstr>1_20140311PresentationUWTSDTemplate</vt:lpstr>
      <vt:lpstr>   BMSK4001  Academic + Employability Skills    Time Management  </vt:lpstr>
      <vt:lpstr>PowerPoint Presentation</vt:lpstr>
      <vt:lpstr>Assessing your work</vt:lpstr>
      <vt:lpstr>What would a perfect week look like for you?</vt:lpstr>
      <vt:lpstr>Exercise</vt:lpstr>
      <vt:lpstr>Making Time </vt:lpstr>
      <vt:lpstr>Making Time Planning and Prioritising  </vt:lpstr>
      <vt:lpstr>  Making Time Dealing with People  </vt:lpstr>
      <vt:lpstr>  Making Time Ways of Working   </vt:lpstr>
      <vt:lpstr>Prioritisation </vt:lpstr>
      <vt:lpstr>Urgent &amp; Non-urgent work</vt:lpstr>
      <vt:lpstr>Time Management for students</vt:lpstr>
      <vt:lpstr>Procrastination</vt:lpstr>
      <vt:lpstr>Planning Your Time</vt:lpstr>
      <vt:lpstr>PowerPoint Presentation</vt:lpstr>
      <vt:lpstr>Work Planning </vt:lpstr>
      <vt:lpstr>Work Planning </vt:lpstr>
      <vt:lpstr>Work Planning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 46400</dc:title>
  <dc:creator>Maria</dc:creator>
  <cp:lastModifiedBy>Admin</cp:lastModifiedBy>
  <cp:revision>25</cp:revision>
  <dcterms:modified xsi:type="dcterms:W3CDTF">2018-11-19T17:30:49Z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