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41"/>
  </p:notesMasterIdLst>
  <p:handoutMasterIdLst>
    <p:handoutMasterId r:id="rId42"/>
  </p:handoutMasterIdLst>
  <p:sldIdLst>
    <p:sldId id="256" r:id="rId5"/>
    <p:sldId id="287" r:id="rId6"/>
    <p:sldId id="294" r:id="rId7"/>
    <p:sldId id="277" r:id="rId8"/>
    <p:sldId id="264" r:id="rId9"/>
    <p:sldId id="295" r:id="rId10"/>
    <p:sldId id="297" r:id="rId11"/>
    <p:sldId id="276" r:id="rId12"/>
    <p:sldId id="279" r:id="rId13"/>
    <p:sldId id="283" r:id="rId14"/>
    <p:sldId id="285" r:id="rId15"/>
    <p:sldId id="259" r:id="rId16"/>
    <p:sldId id="261" r:id="rId17"/>
    <p:sldId id="270" r:id="rId18"/>
    <p:sldId id="310" r:id="rId19"/>
    <p:sldId id="288" r:id="rId20"/>
    <p:sldId id="298" r:id="rId21"/>
    <p:sldId id="315" r:id="rId22"/>
    <p:sldId id="313" r:id="rId23"/>
    <p:sldId id="296" r:id="rId24"/>
    <p:sldId id="291" r:id="rId25"/>
    <p:sldId id="290" r:id="rId26"/>
    <p:sldId id="289" r:id="rId27"/>
    <p:sldId id="286" r:id="rId28"/>
    <p:sldId id="312" r:id="rId29"/>
    <p:sldId id="292" r:id="rId30"/>
    <p:sldId id="293" r:id="rId31"/>
    <p:sldId id="314" r:id="rId32"/>
    <p:sldId id="275" r:id="rId33"/>
    <p:sldId id="301" r:id="rId34"/>
    <p:sldId id="302" r:id="rId35"/>
    <p:sldId id="303" r:id="rId36"/>
    <p:sldId id="305" r:id="rId37"/>
    <p:sldId id="307" r:id="rId38"/>
    <p:sldId id="306" r:id="rId39"/>
    <p:sldId id="308"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73385" autoAdjust="0"/>
  </p:normalViewPr>
  <p:slideViewPr>
    <p:cSldViewPr snapToGrid="0">
      <p:cViewPr varScale="1">
        <p:scale>
          <a:sx n="40" d="100"/>
          <a:sy n="40" d="100"/>
        </p:scale>
        <p:origin x="1872" y="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26" d="100"/>
        <a:sy n="126" d="100"/>
      </p:scale>
      <p:origin x="0" y="-880"/>
    </p:cViewPr>
  </p:sorterViewPr>
  <p:notesViewPr>
    <p:cSldViewPr snapToGrid="0">
      <p:cViewPr varScale="1">
        <p:scale>
          <a:sx n="44" d="100"/>
          <a:sy n="44" d="100"/>
        </p:scale>
        <p:origin x="2844" y="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48"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03/03/2023</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03/03/2023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implypsychology.org/Karl-Popper.htm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a:t>
            </a:fld>
            <a:endParaRPr lang="en-GB" noProof="0"/>
          </a:p>
        </p:txBody>
      </p:sp>
    </p:spTree>
    <p:extLst>
      <p:ext uri="{BB962C8B-B14F-4D97-AF65-F5344CB8AC3E}">
        <p14:creationId xmlns:p14="http://schemas.microsoft.com/office/powerpoint/2010/main" val="2562917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Death doulas can augment conventional end-of-life care services by providing holistic and personalised care in the hospital or at home. Their tasks are still shifting, and they are mainly uncontrollable, with little evidence of their power.</a:t>
            </a:r>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4</a:t>
            </a:fld>
            <a:endParaRPr lang="en-GB" noProof="0"/>
          </a:p>
        </p:txBody>
      </p:sp>
    </p:spTree>
    <p:extLst>
      <p:ext uri="{BB962C8B-B14F-4D97-AF65-F5344CB8AC3E}">
        <p14:creationId xmlns:p14="http://schemas.microsoft.com/office/powerpoint/2010/main" val="1790020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IMHA’s and IMCA’s</a:t>
            </a:r>
          </a:p>
          <a:p>
            <a:r>
              <a:rPr lang="en-GB" sz="1200" b="0" i="0" dirty="0">
                <a:solidFill>
                  <a:schemeClr val="bg1"/>
                </a:solidFill>
                <a:effectLst/>
                <a:latin typeface="+mn-lt"/>
              </a:rPr>
              <a:t>the NHS</a:t>
            </a:r>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402990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Cambria" panose="02040503050406030204" pitchFamily="18" charset="0"/>
              </a:rPr>
              <a:t>“it lacks a ‘clear definition and method of measurement,’ and that this creates problems for the implementation of person-centred care and limits understanding of its benefits.” (Mitchell, Cribb and Entwistle, 2022)</a:t>
            </a:r>
          </a:p>
          <a:p>
            <a:r>
              <a:rPr lang="en-US" sz="1800" dirty="0">
                <a:solidFill>
                  <a:srgbClr val="000000"/>
                </a:solidFill>
                <a:effectLst/>
                <a:latin typeface="Arial" panose="020B0604020202020204" pitchFamily="34" charset="0"/>
                <a:ea typeface="Constantia" panose="02030602050306030303" pitchFamily="18" charset="0"/>
                <a:cs typeface="Times New Roman" panose="02020603050405020304" pitchFamily="18" charset="0"/>
              </a:rPr>
              <a:t>‘It is argued that a culture change is needed to make person-centered care the norm’ (Coulter and Oldham, 2016) </a:t>
            </a:r>
            <a:endParaRPr lang="en-GB" sz="1800" b="0" i="0" dirty="0">
              <a:solidFill>
                <a:srgbClr val="212121"/>
              </a:solidFill>
              <a:effectLst/>
              <a:latin typeface="Cambria" panose="02040503050406030204" pitchFamily="18" charset="0"/>
              <a:ea typeface="Constantia" panose="02030602050306030303" pitchFamily="18" charset="0"/>
              <a:cs typeface="Times New Roman" panose="02020603050405020304" pitchFamily="18" charset="0"/>
            </a:endParaRPr>
          </a:p>
          <a:p>
            <a:r>
              <a:rPr lang="en-US" sz="1800" dirty="0">
                <a:solidFill>
                  <a:srgbClr val="000000"/>
                </a:solidFill>
                <a:effectLst/>
                <a:latin typeface="Arial" panose="020B0604020202020204" pitchFamily="34" charset="0"/>
                <a:ea typeface="Constantia" panose="02030602050306030303" pitchFamily="18" charset="0"/>
                <a:cs typeface="Times New Roman" panose="02020603050405020304" pitchFamily="18" charset="0"/>
              </a:rPr>
              <a:t>Barriers of person-centered care are covered in 3 types ‘traditional practices and structures; skeptical, stereotypical attitudes from professionals; and factors related to the development of person</a:t>
            </a:r>
            <a:r>
              <a:rPr lang="en-US" sz="1800" dirty="0">
                <a:solidFill>
                  <a:srgbClr val="000000"/>
                </a:solidFill>
                <a:effectLst/>
                <a:latin typeface="Cambria Math" panose="02040503050406030204" pitchFamily="18" charset="0"/>
                <a:ea typeface="Constantia" panose="02030602050306030303" pitchFamily="18" charset="0"/>
                <a:cs typeface="Cambria Math" panose="02040503050406030204" pitchFamily="18" charset="0"/>
              </a:rPr>
              <a:t>‐</a:t>
            </a:r>
            <a:r>
              <a:rPr lang="en-US" sz="1800" dirty="0">
                <a:solidFill>
                  <a:srgbClr val="000000"/>
                </a:solidFill>
                <a:effectLst/>
                <a:latin typeface="Arial" panose="020B0604020202020204" pitchFamily="34" charset="0"/>
                <a:ea typeface="Constantia" panose="02030602050306030303" pitchFamily="18" charset="0"/>
                <a:cs typeface="Times New Roman" panose="02020603050405020304" pitchFamily="18" charset="0"/>
              </a:rPr>
              <a:t>centered interventions. (Moore et al., 2016) </a:t>
            </a:r>
            <a:r>
              <a:rPr lang="en-GB" b="0" i="0" dirty="0">
                <a:solidFill>
                  <a:srgbClr val="212121"/>
                </a:solidFill>
                <a:effectLst/>
                <a:latin typeface="Cambria" panose="02040503050406030204" pitchFamily="18" charset="0"/>
              </a:rPr>
              <a:t> </a:t>
            </a:r>
            <a:endParaRPr lang="en-GB" dirty="0"/>
          </a:p>
          <a:p>
            <a:endParaRPr lang="en-GB" dirty="0"/>
          </a:p>
          <a:p>
            <a:r>
              <a:rPr lang="en-GB" dirty="0"/>
              <a:t>Nurses are familiar with the concept of PCC, but it is poorly defined and implemented in practise. PCC may be hampered by its obvious rhetorical character. </a:t>
            </a:r>
            <a:r>
              <a:rPr lang="en-GB" sz="1200" b="0" i="0" dirty="0">
                <a:solidFill>
                  <a:srgbClr val="202020"/>
                </a:solidFill>
                <a:effectLst/>
                <a:latin typeface="Helvetica" panose="020B0604020202020204" pitchFamily="34" charset="0"/>
              </a:rPr>
              <a:t>Person-Centred Care (PCC) is used to describe a certain model for the role of the patient within the healthcare system</a:t>
            </a: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6</a:t>
            </a:fld>
            <a:endParaRPr lang="en-GB" noProof="0"/>
          </a:p>
        </p:txBody>
      </p:sp>
    </p:spTree>
    <p:extLst>
      <p:ext uri="{BB962C8B-B14F-4D97-AF65-F5344CB8AC3E}">
        <p14:creationId xmlns:p14="http://schemas.microsoft.com/office/powerpoint/2010/main" val="4054112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7</a:t>
            </a:fld>
            <a:endParaRPr lang="en-GB" noProof="0"/>
          </a:p>
        </p:txBody>
      </p:sp>
    </p:spTree>
    <p:extLst>
      <p:ext uri="{BB962C8B-B14F-4D97-AF65-F5344CB8AC3E}">
        <p14:creationId xmlns:p14="http://schemas.microsoft.com/office/powerpoint/2010/main" val="22172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effectLst/>
              </a:rPr>
              <a:t>Type of care home</a:t>
            </a:r>
          </a:p>
          <a:p>
            <a:pPr fontAlgn="base"/>
            <a:r>
              <a:rPr lang="en-GB" b="1" dirty="0">
                <a:effectLst/>
              </a:rPr>
              <a:t>Medical staff  and are medical model driven. Very limit if any social model delivered in this setting.</a:t>
            </a:r>
            <a:endParaRPr lang="en-GB" b="0" dirty="0">
              <a:effectLst/>
            </a:endParaRPr>
          </a:p>
          <a:p>
            <a:pPr fontAlgn="base"/>
            <a:r>
              <a:rPr lang="en-GB" b="1" dirty="0">
                <a:effectLst/>
              </a:rPr>
              <a:t>What they offer</a:t>
            </a:r>
            <a:endParaRPr lang="en-GB" b="0" dirty="0">
              <a:effectLst/>
            </a:endParaRPr>
          </a:p>
          <a:p>
            <a:pPr fontAlgn="base"/>
            <a:r>
              <a:rPr lang="en-GB" b="1" dirty="0">
                <a:effectLst/>
              </a:rPr>
              <a:t>Care </a:t>
            </a:r>
            <a:r>
              <a:rPr lang="en-GB" b="1" dirty="0" err="1">
                <a:effectLst/>
              </a:rPr>
              <a:t>homes</a:t>
            </a:r>
            <a:r>
              <a:rPr lang="en-GB" b="0" dirty="0" err="1">
                <a:effectLst/>
              </a:rPr>
              <a:t>These</a:t>
            </a:r>
            <a:r>
              <a:rPr lang="en-GB" b="0" dirty="0">
                <a:effectLst/>
              </a:rPr>
              <a:t> offer staff who help with personal care, such as washing, dressing, taking medication and going to the toilet. They may also offer social activities such as day trips or outings.</a:t>
            </a:r>
          </a:p>
          <a:p>
            <a:pPr fontAlgn="base"/>
            <a:r>
              <a:rPr lang="en-GB" b="1" dirty="0">
                <a:effectLst/>
              </a:rPr>
              <a:t>Care homes with nursing</a:t>
            </a:r>
            <a:endParaRPr lang="en-GB" b="0" dirty="0">
              <a:effectLst/>
            </a:endParaRPr>
          </a:p>
          <a:p>
            <a:pPr fontAlgn="base"/>
            <a:r>
              <a:rPr lang="en-GB" b="0" dirty="0">
                <a:effectLst/>
              </a:rPr>
              <a:t>These are also referred to as 'nursing homes'. These offer staff who offer personal care as well as 24-hour assistance from qualified nurses.</a:t>
            </a:r>
          </a:p>
          <a:p>
            <a:pPr fontAlgn="base"/>
            <a:r>
              <a:rPr lang="en-GB" b="1" dirty="0">
                <a:effectLst/>
              </a:rPr>
              <a:t>Care homes with dementia care</a:t>
            </a:r>
            <a:endParaRPr lang="en-GB" b="0" dirty="0">
              <a:effectLst/>
            </a:endParaRPr>
          </a:p>
          <a:p>
            <a:pPr fontAlgn="base"/>
            <a:r>
              <a:rPr lang="en-GB" b="0" dirty="0">
                <a:effectLst/>
              </a:rPr>
              <a:t>These are designed to make people with dementia feel comfortable and safe. They often have qualified nurses with dementia training.</a:t>
            </a:r>
          </a:p>
          <a:p>
            <a:r>
              <a:rPr lang="en-GB" b="1" dirty="0">
                <a:effectLst/>
              </a:rPr>
              <a:t>Dual-registered care </a:t>
            </a:r>
            <a:r>
              <a:rPr lang="en-GB" b="1" dirty="0" err="1">
                <a:effectLst/>
              </a:rPr>
              <a:t>homes</a:t>
            </a:r>
            <a:r>
              <a:rPr lang="en-GB" b="0" dirty="0" err="1">
                <a:effectLst/>
              </a:rPr>
              <a:t>These</a:t>
            </a:r>
            <a:r>
              <a:rPr lang="en-GB" b="0" dirty="0">
                <a:effectLst/>
              </a:rPr>
              <a:t> accept residents who need both personal care and nursing care. This means that if someone moves in only requiring help with personal care, but their needs increase over time, they won't have to move to a different home.</a:t>
            </a:r>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8</a:t>
            </a:fld>
            <a:endParaRPr lang="en-GB" noProof="0"/>
          </a:p>
        </p:txBody>
      </p:sp>
    </p:spTree>
    <p:extLst>
      <p:ext uri="{BB962C8B-B14F-4D97-AF65-F5344CB8AC3E}">
        <p14:creationId xmlns:p14="http://schemas.microsoft.com/office/powerpoint/2010/main" val="2278679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12B32"/>
                </a:solidFill>
                <a:effectLst/>
                <a:latin typeface="Arial" panose="020B0604020202020204" pitchFamily="34" charset="0"/>
                <a:cs typeface="Arial" panose="020B0604020202020204" pitchFamily="34" charset="0"/>
              </a:rPr>
              <a:t>In hospital, you will be cared for by the doctors, nurses and other healthcare professionals who work on the ward where you are staying</a:t>
            </a:r>
            <a:br>
              <a:rPr lang="en-GB" sz="1200" b="0" i="0" dirty="0">
                <a:solidFill>
                  <a:srgbClr val="212B32"/>
                </a:solidFill>
                <a:effectLst/>
                <a:latin typeface="Arial" panose="020B0604020202020204" pitchFamily="34" charset="0"/>
                <a:cs typeface="Arial" panose="020B0604020202020204" pitchFamily="34" charset="0"/>
              </a:rPr>
            </a:br>
            <a:r>
              <a:rPr lang="en-GB" sz="1200" b="0" i="0" dirty="0">
                <a:solidFill>
                  <a:srgbClr val="212B32"/>
                </a:solidFill>
                <a:effectLst/>
                <a:latin typeface="Arial" panose="020B0604020202020204" pitchFamily="34" charset="0"/>
                <a:cs typeface="Arial" panose="020B0604020202020204" pitchFamily="34" charset="0"/>
              </a:rPr>
              <a:t>					        	</a:t>
            </a:r>
            <a:r>
              <a:rPr lang="en-GB" sz="800" b="0" i="0" dirty="0">
                <a:solidFill>
                  <a:srgbClr val="212B32"/>
                </a:solidFill>
                <a:effectLst/>
                <a:latin typeface="Arial" panose="020B0604020202020204" pitchFamily="34" charset="0"/>
                <a:cs typeface="Arial" panose="020B0604020202020204" pitchFamily="34" charset="0"/>
              </a:rPr>
              <a:t>(NHS, 2018a)</a:t>
            </a:r>
          </a:p>
          <a:p>
            <a:r>
              <a:rPr lang="en-GB" sz="800" b="0" i="0" dirty="0">
                <a:solidFill>
                  <a:srgbClr val="212B32"/>
                </a:solidFill>
                <a:effectLst/>
                <a:latin typeface="Arial" panose="020B0604020202020204" pitchFamily="34" charset="0"/>
                <a:cs typeface="Arial" panose="020B0604020202020204" pitchFamily="34" charset="0"/>
              </a:rPr>
              <a:t>Transparency by healthcare experts is critical for guaranteeing that family understand what may happen next and empowering them to participate in end-of-life care planning and decisions.</a:t>
            </a:r>
          </a:p>
          <a:p>
            <a:endParaRPr lang="en-GB" sz="800" b="0" i="0" dirty="0">
              <a:solidFill>
                <a:srgbClr val="212B32"/>
              </a:solidFill>
              <a:effectLst/>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EOL interventions in the acute setting were driven by a preoccupation with treatment, routine practice and negative perceptions of palliative care</a:t>
            </a:r>
          </a:p>
          <a:p>
            <a:pPr algn="r"/>
            <a:r>
              <a:rPr lang="en-GB" sz="800" dirty="0">
                <a:latin typeface="Arial" panose="020B0604020202020204" pitchFamily="34" charset="0"/>
                <a:cs typeface="Arial" panose="020B0604020202020204" pitchFamily="34" charset="0"/>
              </a:rPr>
              <a:t>(Willard and </a:t>
            </a:r>
            <a:r>
              <a:rPr lang="en-GB" sz="800" dirty="0" err="1">
                <a:latin typeface="Arial" panose="020B0604020202020204" pitchFamily="34" charset="0"/>
                <a:cs typeface="Arial" panose="020B0604020202020204" pitchFamily="34" charset="0"/>
              </a:rPr>
              <a:t>Luker</a:t>
            </a:r>
            <a:r>
              <a:rPr lang="en-GB" sz="800" dirty="0">
                <a:latin typeface="Arial" panose="020B0604020202020204" pitchFamily="34" charset="0"/>
                <a:cs typeface="Arial" panose="020B0604020202020204" pitchFamily="34" charset="0"/>
              </a:rPr>
              <a:t>, 2006)</a:t>
            </a: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9</a:t>
            </a:fld>
            <a:endParaRPr lang="en-GB" noProof="0"/>
          </a:p>
        </p:txBody>
      </p:sp>
    </p:spTree>
    <p:extLst>
      <p:ext uri="{BB962C8B-B14F-4D97-AF65-F5344CB8AC3E}">
        <p14:creationId xmlns:p14="http://schemas.microsoft.com/office/powerpoint/2010/main" val="394415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With our ever aging population we need to start ensuring this practice become </a:t>
            </a:r>
            <a:r>
              <a:rPr lang="en-GB" noProof="0" dirty="0" err="1"/>
              <a:t>sthe</a:t>
            </a:r>
            <a:r>
              <a:rPr lang="en-GB" noProof="0" dirty="0"/>
              <a:t> norm.</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chemeClr val="bg1"/>
                </a:solidFill>
                <a:effectLst/>
                <a:latin typeface="+mn-lt"/>
              </a:rPr>
              <a:t>One in five men and women aged between 75 and 84 years have at least some problems washing or dressing</a:t>
            </a:r>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13</a:t>
            </a:fld>
            <a:endParaRPr lang="en-GB"/>
          </a:p>
        </p:txBody>
      </p:sp>
    </p:spTree>
    <p:extLst>
      <p:ext uri="{BB962C8B-B14F-4D97-AF65-F5344CB8AC3E}">
        <p14:creationId xmlns:p14="http://schemas.microsoft.com/office/powerpoint/2010/main" val="3278226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Every year unpaid carers save the economy over £132 billion</a:t>
            </a:r>
          </a:p>
          <a:p>
            <a:r>
              <a:rPr lang="en-GB" b="0" i="0" dirty="0">
                <a:solidFill>
                  <a:srgbClr val="323132"/>
                </a:solidFill>
                <a:effectLst/>
                <a:latin typeface="open sans" panose="020B0606030504020204" pitchFamily="34" charset="0"/>
              </a:rPr>
              <a:t>There was a higher percentage of people providing unpaid care in the most deprived areas in England and Wales (10.1% and 11.5% respectively) (Office for National Statistics (ONS), 2023)</a:t>
            </a:r>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14</a:t>
            </a:fld>
            <a:endParaRPr lang="en-GB"/>
          </a:p>
        </p:txBody>
      </p:sp>
    </p:spTree>
    <p:extLst>
      <p:ext uri="{BB962C8B-B14F-4D97-AF65-F5344CB8AC3E}">
        <p14:creationId xmlns:p14="http://schemas.microsoft.com/office/powerpoint/2010/main" val="1076200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The National Assistance Act 1946 which abolished the poor law to now current policies and legislations…….p</a:t>
            </a:r>
            <a:r>
              <a:rPr lang="en-GB" sz="1200" dirty="0">
                <a:latin typeface="Arial" panose="020B0604020202020204" pitchFamily="34" charset="0"/>
                <a:cs typeface="Arial" panose="020B0604020202020204" pitchFamily="34" charset="0"/>
              </a:rPr>
              <a:t>olices focus on  eliminating factors that determine access restrictions to a service.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pc="-25" dirty="0">
                <a:solidFill>
                  <a:srgbClr val="212121"/>
                </a:solidFill>
                <a:effectLst/>
                <a:latin typeface="Arial" panose="020B0604020202020204" pitchFamily="34" charset="0"/>
                <a:ea typeface="Calibri" panose="020F0502020204030204" pitchFamily="34" charset="0"/>
                <a:cs typeface="Arial" panose="020B0604020202020204" pitchFamily="34" charset="0"/>
              </a:rPr>
              <a:t>Such as safe guarding, training and health and safety policies.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pc="-25" dirty="0">
                <a:solidFill>
                  <a:srgbClr val="212121"/>
                </a:solidFill>
                <a:effectLst/>
                <a:latin typeface="Arial" panose="020B0604020202020204" pitchFamily="34" charset="0"/>
                <a:ea typeface="Calibri" panose="020F0502020204030204" pitchFamily="34" charset="0"/>
                <a:cs typeface="Arial" panose="020B0604020202020204" pitchFamily="34" charset="0"/>
              </a:rPr>
              <a:t>Legislations historically  </a:t>
            </a:r>
            <a:r>
              <a:rPr lang="en-GB" sz="1200" spc="-25" dirty="0" err="1">
                <a:solidFill>
                  <a:srgbClr val="212121"/>
                </a:solidFill>
                <a:effectLst/>
                <a:latin typeface="Arial" panose="020B0604020202020204" pitchFamily="34" charset="0"/>
                <a:ea typeface="Calibri" panose="020F0502020204030204" pitchFamily="34" charset="0"/>
                <a:cs typeface="Arial" panose="020B0604020202020204" pitchFamily="34" charset="0"/>
              </a:rPr>
              <a:t>fom</a:t>
            </a:r>
            <a:r>
              <a:rPr lang="en-GB" sz="1200" spc="-25" dirty="0">
                <a:solidFill>
                  <a:srgbClr val="212121"/>
                </a:solidFill>
                <a:effectLst/>
                <a:latin typeface="Arial" panose="020B0604020202020204" pitchFamily="34" charset="0"/>
                <a:ea typeface="Calibri" panose="020F0502020204030204" pitchFamily="34" charset="0"/>
                <a:cs typeface="Arial" panose="020B0604020202020204" pitchFamily="34" charset="0"/>
              </a:rPr>
              <a:t> as  far back as </a:t>
            </a:r>
            <a:r>
              <a:rPr lang="en-GB" spc="-25" dirty="0">
                <a:solidFill>
                  <a:srgbClr val="212121"/>
                </a:solidFill>
                <a:effectLst/>
                <a:latin typeface="Open Sans" panose="020B0606030504020204" pitchFamily="34" charset="0"/>
                <a:ea typeface="Calibri" panose="020F0502020204030204" pitchFamily="34" charset="0"/>
                <a:cs typeface="Times New Roman" panose="02020603050405020304" pitchFamily="18" charset="0"/>
              </a:rPr>
              <a:t>1601 the Poor Law- creation of workhouses, alms houses and infirmaries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r>
              <a:rPr lang="en-GB" noProof="0" dirty="0"/>
              <a:t>To modern day 10 basic human rights the equality act and the care act 2014.</a:t>
            </a:r>
          </a:p>
          <a:p>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303030"/>
                </a:solidFill>
                <a:latin typeface="Open Sans" panose="020B0606030504020204" pitchFamily="34" charset="0"/>
                <a:ea typeface="Calibri" panose="020F0502020204030204" pitchFamily="34" charset="0"/>
                <a:cs typeface="Times New Roman" panose="02020603050405020304" pitchFamily="18" charset="0"/>
              </a:rPr>
              <a:t>Mental health act 2007, Capacity Act 2005 and </a:t>
            </a:r>
            <a:r>
              <a:rPr lang="en-GB" b="1" dirty="0" err="1">
                <a:solidFill>
                  <a:srgbClr val="303030"/>
                </a:solidFill>
                <a:latin typeface="Open Sans" panose="020B0606030504020204" pitchFamily="34" charset="0"/>
                <a:ea typeface="Calibri" panose="020F0502020204030204" pitchFamily="34" charset="0"/>
                <a:cs typeface="Times New Roman" panose="02020603050405020304" pitchFamily="18" charset="0"/>
              </a:rPr>
              <a:t>Deprevation</a:t>
            </a:r>
            <a:r>
              <a:rPr lang="en-GB" b="1" dirty="0">
                <a:solidFill>
                  <a:srgbClr val="303030"/>
                </a:solidFill>
                <a:latin typeface="Open Sans" panose="020B0606030504020204" pitchFamily="34" charset="0"/>
                <a:ea typeface="Calibri" panose="020F0502020204030204" pitchFamily="34" charset="0"/>
                <a:cs typeface="Times New Roman" panose="02020603050405020304" pitchFamily="18" charset="0"/>
              </a:rPr>
              <a:t> of liberty safeguards</a:t>
            </a:r>
            <a:endParaRPr lang="en-GB" dirty="0"/>
          </a:p>
          <a:p>
            <a:r>
              <a:rPr lang="en-GB" b="0" i="0" dirty="0">
                <a:solidFill>
                  <a:srgbClr val="212121"/>
                </a:solidFill>
                <a:effectLst/>
                <a:latin typeface="Open Sans" panose="020B0606030504020204" pitchFamily="34" charset="0"/>
              </a:rPr>
              <a:t>Section 23 of the Health and Social Care Act 2008 (HSCA 2008) says that CQC must produce guidance to help providers to comply with the regulations made under this Act.</a:t>
            </a:r>
          </a:p>
          <a:p>
            <a:endParaRPr lang="en-GB" b="0" i="0" dirty="0">
              <a:solidFill>
                <a:srgbClr val="1C1D1E"/>
              </a:solidFill>
              <a:effectLst/>
              <a:latin typeface="Open Sans" panose="020B0606030504020204" pitchFamily="34" charset="0"/>
            </a:endParaRPr>
          </a:p>
          <a:p>
            <a:r>
              <a:rPr lang="en-GB" b="0" i="0" dirty="0">
                <a:solidFill>
                  <a:srgbClr val="1C1D1E"/>
                </a:solidFill>
                <a:effectLst/>
                <a:latin typeface="Open Sans" panose="020B0606030504020204" pitchFamily="34" charset="0"/>
              </a:rPr>
              <a:t>“Dysfunctional government rules and regulations has a long tradition”</a:t>
            </a:r>
            <a:r>
              <a:rPr lang="nb-NO" b="0" i="0" dirty="0">
                <a:solidFill>
                  <a:srgbClr val="1C1D1E"/>
                </a:solidFill>
                <a:effectLst/>
                <a:latin typeface="Open Sans" panose="020B0606030504020204" pitchFamily="34" charset="0"/>
              </a:rPr>
              <a:t> (Hattke, Hensel and Kalucza, 2019)</a:t>
            </a:r>
            <a:r>
              <a:rPr lang="en-GB" b="0" i="0" dirty="0">
                <a:solidFill>
                  <a:srgbClr val="1C1D1E"/>
                </a:solidFill>
                <a:effectLst/>
                <a:latin typeface="Open Sans" panose="020B0606030504020204" pitchFamily="34" charset="0"/>
              </a:rPr>
              <a:t> red tape, over lapping and lope holes are some of the causes for miss understood rights.  </a:t>
            </a:r>
            <a:endParaRPr lang="en-GB" b="0" i="0" dirty="0">
              <a:solidFill>
                <a:srgbClr val="212121"/>
              </a:solidFill>
              <a:effectLst/>
              <a:latin typeface="Open Sans" panose="020B0606030504020204" pitchFamily="34" charset="0"/>
            </a:endParaRPr>
          </a:p>
          <a:p>
            <a:endParaRPr lang="en-GB" dirty="0"/>
          </a:p>
          <a:p>
            <a:endParaRPr lang="en-GB" noProof="0" dirty="0"/>
          </a:p>
          <a:p>
            <a:r>
              <a:rPr lang="en-GB" noProof="0" dirty="0"/>
              <a:t>Some laws here in the UK prevent some people from making those end of life care decisions that they would like to make.</a:t>
            </a: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16</a:t>
            </a:fld>
            <a:endParaRPr lang="en-GB"/>
          </a:p>
        </p:txBody>
      </p:sp>
    </p:spTree>
    <p:extLst>
      <p:ext uri="{BB962C8B-B14F-4D97-AF65-F5344CB8AC3E}">
        <p14:creationId xmlns:p14="http://schemas.microsoft.com/office/powerpoint/2010/main" val="14411100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bg1"/>
                </a:solidFill>
                <a:effectLst/>
                <a:latin typeface="arial" panose="020B0604020202020204" pitchFamily="34" charset="0"/>
              </a:rPr>
              <a:t>To keep someone alive against their wishes is the ultimate indignity,” Stephen </a:t>
            </a:r>
            <a:r>
              <a:rPr lang="en-GB" sz="1200" b="1" i="0" dirty="0" err="1">
                <a:solidFill>
                  <a:schemeClr val="bg1"/>
                </a:solidFill>
                <a:effectLst/>
                <a:latin typeface="arial" panose="020B0604020202020204" pitchFamily="34" charset="0"/>
              </a:rPr>
              <a:t>Hawkings</a:t>
            </a:r>
            <a:r>
              <a:rPr lang="en-GB" sz="1200" b="1" i="0" dirty="0">
                <a:solidFill>
                  <a:schemeClr val="bg1"/>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chemeClr val="bg1"/>
              </a:solidFill>
              <a:effectLst/>
              <a:latin typeface="arial" panose="020B0604020202020204" pitchFamily="34" charset="0"/>
            </a:endParaRP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17</a:t>
            </a:fld>
            <a:endParaRPr lang="en-GB"/>
          </a:p>
        </p:txBody>
      </p:sp>
    </p:spTree>
    <p:extLst>
      <p:ext uri="{BB962C8B-B14F-4D97-AF65-F5344CB8AC3E}">
        <p14:creationId xmlns:p14="http://schemas.microsoft.com/office/powerpoint/2010/main" val="17660870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bg1"/>
                </a:solidFill>
                <a:effectLst/>
                <a:latin typeface="arial" panose="020B0604020202020204" pitchFamily="34" charset="0"/>
              </a:rPr>
              <a:t>To keep someone alive against their wishes is the ultimate indignity,” Stephen </a:t>
            </a:r>
            <a:r>
              <a:rPr lang="en-GB" sz="1200" b="1" i="0" dirty="0" err="1">
                <a:solidFill>
                  <a:schemeClr val="bg1"/>
                </a:solidFill>
                <a:effectLst/>
                <a:latin typeface="arial" panose="020B0604020202020204" pitchFamily="34" charset="0"/>
              </a:rPr>
              <a:t>Hawkings</a:t>
            </a:r>
            <a:r>
              <a:rPr lang="en-GB" sz="1200" b="1" i="0" dirty="0">
                <a:solidFill>
                  <a:schemeClr val="bg1"/>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chemeClr val="bg1"/>
              </a:solidFill>
              <a:effectLst/>
              <a:latin typeface="arial" panose="020B0604020202020204" pitchFamily="34" charset="0"/>
            </a:endParaRP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18</a:t>
            </a:fld>
            <a:endParaRPr lang="en-GB"/>
          </a:p>
        </p:txBody>
      </p:sp>
    </p:spTree>
    <p:extLst>
      <p:ext uri="{BB962C8B-B14F-4D97-AF65-F5344CB8AC3E}">
        <p14:creationId xmlns:p14="http://schemas.microsoft.com/office/powerpoint/2010/main" val="28494381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chemeClr val="bg1"/>
                </a:solidFill>
                <a:effectLst/>
                <a:latin typeface="arial" panose="020B0604020202020204" pitchFamily="34" charset="0"/>
              </a:rPr>
              <a:t>To keep someone alive against their wishes is the ultimate indignity,” Stephen </a:t>
            </a:r>
            <a:r>
              <a:rPr lang="en-GB" sz="1200" b="1" i="0" dirty="0" err="1">
                <a:solidFill>
                  <a:schemeClr val="bg1"/>
                </a:solidFill>
                <a:effectLst/>
                <a:latin typeface="arial" panose="020B0604020202020204" pitchFamily="34" charset="0"/>
              </a:rPr>
              <a:t>Hawkings</a:t>
            </a:r>
            <a:r>
              <a:rPr lang="en-GB" sz="1200" b="1" i="0" dirty="0">
                <a:solidFill>
                  <a:schemeClr val="bg1"/>
                </a:solidFill>
                <a:effectLst/>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dirty="0">
              <a:solidFill>
                <a:schemeClr val="bg1"/>
              </a:solidFill>
              <a:effectLst/>
              <a:latin typeface="arial" panose="020B0604020202020204" pitchFamily="34" charset="0"/>
            </a:endParaRP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19</a:t>
            </a:fld>
            <a:endParaRPr lang="en-GB"/>
          </a:p>
        </p:txBody>
      </p:sp>
    </p:spTree>
    <p:extLst>
      <p:ext uri="{BB962C8B-B14F-4D97-AF65-F5344CB8AC3E}">
        <p14:creationId xmlns:p14="http://schemas.microsoft.com/office/powerpoint/2010/main" val="526598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dirty="0">
                <a:solidFill>
                  <a:schemeClr val="bg1"/>
                </a:solidFill>
                <a:effectLst/>
                <a:latin typeface="Montserrat" panose="00000500000000000000" pitchFamily="2" charset="0"/>
              </a:rPr>
              <a:t>1. We need it</a:t>
            </a:r>
          </a:p>
          <a:p>
            <a:pPr algn="l"/>
            <a:r>
              <a:rPr lang="en-GB" sz="1200" b="0" i="0" dirty="0">
                <a:solidFill>
                  <a:schemeClr val="bg1"/>
                </a:solidFill>
                <a:effectLst/>
                <a:latin typeface="Raleway" pitchFamily="2" charset="0"/>
              </a:rPr>
              <a:t>This is 'the compassion argument'. Supporters of assisted suicide believe that allowing people to ‘die with dignity’ is kinder than forcing them to continue their lives with suffering.</a:t>
            </a:r>
          </a:p>
          <a:p>
            <a:pPr algn="l"/>
            <a:r>
              <a:rPr lang="en-GB" sz="1200" b="1" i="0" dirty="0">
                <a:solidFill>
                  <a:schemeClr val="bg1"/>
                </a:solidFill>
                <a:effectLst/>
                <a:latin typeface="Montserrat" panose="00000500000000000000" pitchFamily="2" charset="0"/>
              </a:rPr>
              <a:t>2. We want it</a:t>
            </a:r>
          </a:p>
          <a:p>
            <a:pPr algn="l"/>
            <a:r>
              <a:rPr lang="en-GB" sz="1200" b="0" i="0" dirty="0">
                <a:solidFill>
                  <a:schemeClr val="bg1"/>
                </a:solidFill>
                <a:effectLst/>
                <a:latin typeface="Raleway" pitchFamily="2" charset="0"/>
              </a:rPr>
              <a:t>This is known as 'the autonomy argument'. Some believe that every patient has a right to choose when to die. In accordance to </a:t>
            </a:r>
            <a:r>
              <a:rPr lang="en-GB" sz="1200" b="0" i="0" dirty="0" err="1">
                <a:solidFill>
                  <a:schemeClr val="bg1"/>
                </a:solidFill>
                <a:effectLst/>
                <a:latin typeface="Raleway" pitchFamily="2" charset="0"/>
              </a:rPr>
              <a:t>Boaheng</a:t>
            </a:r>
            <a:r>
              <a:rPr lang="en-GB" sz="1200" b="0" i="0" dirty="0">
                <a:solidFill>
                  <a:schemeClr val="bg1"/>
                </a:solidFill>
                <a:effectLst/>
                <a:latin typeface="Raleway" pitchFamily="2" charset="0"/>
              </a:rPr>
              <a:t> (2020) </a:t>
            </a:r>
            <a:r>
              <a:rPr lang="en-GB" b="0" i="0" dirty="0">
                <a:solidFill>
                  <a:srgbClr val="000000"/>
                </a:solidFill>
                <a:effectLst/>
                <a:latin typeface="ff4"/>
              </a:rPr>
              <a:t>“Broad legalization of physician-assisted suicide and euthanasia would have the paradoxical </a:t>
            </a:r>
          </a:p>
          <a:p>
            <a:pPr algn="l"/>
            <a:r>
              <a:rPr lang="en-GB" b="0" i="0" dirty="0">
                <a:solidFill>
                  <a:srgbClr val="000000"/>
                </a:solidFill>
                <a:effectLst/>
                <a:latin typeface="ff4"/>
              </a:rPr>
              <a:t>effect of making patients seem to be responsible for their own suffering”</a:t>
            </a:r>
          </a:p>
          <a:p>
            <a:pPr algn="l"/>
            <a:r>
              <a:rPr lang="en-GB" b="0" i="0" dirty="0">
                <a:solidFill>
                  <a:srgbClr val="000000"/>
                </a:solidFill>
                <a:effectLst/>
                <a:latin typeface="ff4"/>
              </a:rPr>
              <a:t>Human rights fight for the right to life your entire life under </a:t>
            </a:r>
            <a:r>
              <a:rPr lang="en-GB" b="0" i="0" dirty="0">
                <a:solidFill>
                  <a:srgbClr val="4D5156"/>
                </a:solidFill>
                <a:effectLst/>
                <a:latin typeface="arial" panose="020B0604020202020204" pitchFamily="34" charset="0"/>
              </a:rPr>
              <a:t>Article 2 of the </a:t>
            </a:r>
            <a:r>
              <a:rPr lang="en-GB" b="1" i="0" dirty="0">
                <a:solidFill>
                  <a:srgbClr val="5F6368"/>
                </a:solidFill>
                <a:effectLst/>
                <a:latin typeface="arial" panose="020B0604020202020204" pitchFamily="34" charset="0"/>
              </a:rPr>
              <a:t>Human Rights</a:t>
            </a:r>
            <a:r>
              <a:rPr lang="en-GB" b="0" i="0" dirty="0">
                <a:solidFill>
                  <a:srgbClr val="4D5156"/>
                </a:solidFill>
                <a:effectLst/>
                <a:latin typeface="arial" panose="020B0604020202020204" pitchFamily="34" charset="0"/>
              </a:rPr>
              <a:t> Act protects your </a:t>
            </a:r>
            <a:r>
              <a:rPr lang="en-GB" b="1" i="0" dirty="0">
                <a:solidFill>
                  <a:srgbClr val="5F6368"/>
                </a:solidFill>
                <a:effectLst/>
                <a:latin typeface="arial" panose="020B0604020202020204" pitchFamily="34" charset="0"/>
              </a:rPr>
              <a:t>right to life</a:t>
            </a:r>
            <a:endParaRPr lang="en-GB" b="0" i="0" dirty="0">
              <a:solidFill>
                <a:srgbClr val="000000"/>
              </a:solidFill>
              <a:effectLst/>
              <a:latin typeface="ff4"/>
            </a:endParaRPr>
          </a:p>
          <a:p>
            <a:pPr algn="l"/>
            <a:endParaRPr lang="en-GB" sz="1200" b="0" i="0" dirty="0">
              <a:solidFill>
                <a:schemeClr val="bg1"/>
              </a:solidFill>
              <a:effectLst/>
              <a:latin typeface="Raleway" pitchFamily="2" charset="0"/>
            </a:endParaRPr>
          </a:p>
          <a:p>
            <a:pPr algn="l"/>
            <a:r>
              <a:rPr lang="en-GB" sz="1200" b="1" i="0" dirty="0">
                <a:solidFill>
                  <a:schemeClr val="bg1"/>
                </a:solidFill>
                <a:effectLst/>
                <a:latin typeface="Montserrat" panose="00000500000000000000" pitchFamily="2" charset="0"/>
              </a:rPr>
              <a:t>3. We can con­trol it</a:t>
            </a:r>
          </a:p>
          <a:p>
            <a:pPr algn="l"/>
            <a:r>
              <a:rPr lang="en-GB" sz="1200" b="0" i="0" dirty="0">
                <a:solidFill>
                  <a:schemeClr val="bg1"/>
                </a:solidFill>
                <a:effectLst/>
                <a:latin typeface="Raleway" pitchFamily="2" charset="0"/>
              </a:rPr>
              <a:t>This is 'the public policy argument'. Proponents believe that assisted suicide can be safely regulated by government legislation.</a:t>
            </a:r>
          </a:p>
          <a:p>
            <a:endParaRPr lang="en-GB"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21</a:t>
            </a:fld>
            <a:endParaRPr lang="en-GB" noProof="0"/>
          </a:p>
        </p:txBody>
      </p:sp>
    </p:spTree>
    <p:extLst>
      <p:ext uri="{BB962C8B-B14F-4D97-AF65-F5344CB8AC3E}">
        <p14:creationId xmlns:p14="http://schemas.microsoft.com/office/powerpoint/2010/main" val="41733413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Montserrat" panose="00000500000000000000" pitchFamily="2" charset="0"/>
              </a:rPr>
              <a:t>1. Altern­at­ive treat­ments are available</a:t>
            </a:r>
          </a:p>
          <a:p>
            <a:pPr algn="l"/>
            <a:r>
              <a:rPr lang="en-GB" b="0" i="0" dirty="0">
                <a:solidFill>
                  <a:srgbClr val="374151"/>
                </a:solidFill>
                <a:effectLst/>
                <a:latin typeface="Raleway" pitchFamily="2" charset="0"/>
              </a:rPr>
              <a:t>Alternative treatments are available, such as palliative care and hospices. We do not have to kill the patient to kill the symptoms. Nearly all pain can be relieved.</a:t>
            </a:r>
          </a:p>
          <a:p>
            <a:pPr algn="l"/>
            <a:r>
              <a:rPr lang="en-GB" b="1" i="0" dirty="0">
                <a:effectLst/>
                <a:latin typeface="Montserrat" panose="00000500000000000000" pitchFamily="2" charset="0"/>
              </a:rPr>
              <a:t>2. There is no ​‘right’ to be killed and the slip­pery slope of assisted sui­cide is real</a:t>
            </a:r>
          </a:p>
          <a:p>
            <a:pPr algn="l"/>
            <a:r>
              <a:rPr lang="en-GB" b="0" i="0" dirty="0">
                <a:solidFill>
                  <a:srgbClr val="374151"/>
                </a:solidFill>
                <a:effectLst/>
                <a:latin typeface="Raleway" pitchFamily="2" charset="0"/>
              </a:rPr>
              <a:t>Opening the doors to voluntary euthanasia and assisted suicide could lead to non-voluntary and involuntary euthanasia, by giving doctors the power to decide when a patient’s life is not worth living. In the Netherlands in 1990 around 1,000 patients were killed without their request.</a:t>
            </a:r>
          </a:p>
          <a:p>
            <a:pPr algn="l"/>
            <a:r>
              <a:rPr lang="en-GB" b="1" i="0" dirty="0">
                <a:effectLst/>
                <a:latin typeface="Montserrat" panose="00000500000000000000" pitchFamily="2" charset="0"/>
              </a:rPr>
              <a:t>3. We could nev­er truly con­trol it.</a:t>
            </a:r>
          </a:p>
          <a:p>
            <a:pPr algn="l"/>
            <a:r>
              <a:rPr lang="en-GB" b="0" i="0" dirty="0">
                <a:solidFill>
                  <a:srgbClr val="374151"/>
                </a:solidFill>
                <a:effectLst/>
                <a:latin typeface="Raleway" pitchFamily="2" charset="0"/>
              </a:rPr>
              <a:t>Reports from the Netherlands, where euthanasia and physician-assisted suicide are legal, reveal that doctors do not always report it.</a:t>
            </a:r>
            <a:br>
              <a:rPr lang="en-GB" b="0" i="0" dirty="0">
                <a:solidFill>
                  <a:srgbClr val="374151"/>
                </a:solidFill>
                <a:effectLst/>
                <a:latin typeface="Raleway" pitchFamily="2" charset="0"/>
              </a:rPr>
            </a:br>
            <a:endParaRPr lang="en-GB" b="0" i="0" dirty="0">
              <a:solidFill>
                <a:srgbClr val="374151"/>
              </a:solidFill>
              <a:effectLst/>
              <a:latin typeface="Raleway" pitchFamily="2" charset="0"/>
            </a:endParaRPr>
          </a:p>
          <a:p>
            <a:pPr algn="l"/>
            <a:r>
              <a:rPr lang="en-GB" b="1" i="0" dirty="0">
                <a:effectLst/>
                <a:latin typeface="Montserrat" panose="00000500000000000000" pitchFamily="2" charset="0"/>
              </a:rPr>
              <a:t>4. The assump­tion that patients should have a right to die would impose on doc­tors a duty to kill</a:t>
            </a:r>
          </a:p>
          <a:p>
            <a:pPr algn="l"/>
            <a:r>
              <a:rPr lang="en-GB" b="0" i="0" dirty="0">
                <a:solidFill>
                  <a:srgbClr val="374151"/>
                </a:solidFill>
                <a:effectLst/>
                <a:latin typeface="Raleway" pitchFamily="2" charset="0"/>
              </a:rPr>
              <a:t>The assumption that patients should have a right to die would impose on doctors a duty to kill, thus restricting the autonomy of the doctor. Also, a ‘right to die’ for some people might well become a ‘duty to die’ by others, particularly those who are vulnerable or dependent upon others.</a:t>
            </a:r>
          </a:p>
          <a:p>
            <a:pPr algn="l"/>
            <a:r>
              <a:rPr lang="en-GB" dirty="0"/>
              <a:t> this is an argument of autonomy and T</a:t>
            </a:r>
            <a:r>
              <a:rPr lang="en-GB" b="0" i="0" dirty="0">
                <a:solidFill>
                  <a:srgbClr val="000000"/>
                </a:solidFill>
                <a:effectLst/>
                <a:latin typeface="ff4"/>
              </a:rPr>
              <a:t>he autonomy of a </a:t>
            </a:r>
          </a:p>
          <a:p>
            <a:pPr algn="l"/>
            <a:r>
              <a:rPr lang="en-GB" b="0" i="0" dirty="0">
                <a:solidFill>
                  <a:srgbClr val="000000"/>
                </a:solidFill>
                <a:effectLst/>
                <a:latin typeface="ff4"/>
              </a:rPr>
              <a:t>patient also means he or she has the right to refuse treatment or certain medications. </a:t>
            </a: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22</a:t>
            </a:fld>
            <a:endParaRPr lang="en-GB" noProof="0"/>
          </a:p>
        </p:txBody>
      </p:sp>
    </p:spTree>
    <p:extLst>
      <p:ext uri="{BB962C8B-B14F-4D97-AF65-F5344CB8AC3E}">
        <p14:creationId xmlns:p14="http://schemas.microsoft.com/office/powerpoint/2010/main" val="17328139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system-ui"/>
              </a:rPr>
              <a:t> shouldn’t assisted suicide be an option if you have achieved self actualisation </a:t>
            </a:r>
            <a:r>
              <a:rPr lang="en-GB" b="0" i="0" dirty="0" err="1">
                <a:solidFill>
                  <a:srgbClr val="212529"/>
                </a:solidFill>
                <a:effectLst/>
                <a:latin typeface="system-ui"/>
              </a:rPr>
              <a:t>whats</a:t>
            </a:r>
            <a:r>
              <a:rPr lang="en-GB" b="0" i="0" dirty="0">
                <a:solidFill>
                  <a:srgbClr val="212529"/>
                </a:solidFill>
                <a:effectLst/>
                <a:latin typeface="system-ui"/>
              </a:rPr>
              <a:t> left to attain? Is anything else worth living for? More over Using </a:t>
            </a:r>
            <a:r>
              <a:rPr lang="en-GB" b="0" i="0" dirty="0" err="1">
                <a:solidFill>
                  <a:srgbClr val="212529"/>
                </a:solidFill>
                <a:effectLst/>
                <a:latin typeface="system-ui"/>
              </a:rPr>
              <a:t>maslow’s</a:t>
            </a:r>
            <a:r>
              <a:rPr lang="en-GB" b="0" i="0" dirty="0">
                <a:solidFill>
                  <a:srgbClr val="212529"/>
                </a:solidFill>
                <a:effectLst/>
                <a:latin typeface="system-ui"/>
              </a:rPr>
              <a:t> self actualization being the top level is old age and ill health only going to reverse the journey.</a:t>
            </a:r>
          </a:p>
          <a:p>
            <a:endParaRPr lang="en-GB" b="0" i="0" dirty="0">
              <a:solidFill>
                <a:srgbClr val="212529"/>
              </a:solidFill>
              <a:effectLst/>
              <a:latin typeface="system-ui"/>
            </a:endParaRPr>
          </a:p>
          <a:p>
            <a:r>
              <a:rPr lang="en-GB" b="0" i="0" dirty="0">
                <a:solidFill>
                  <a:srgbClr val="212529"/>
                </a:solidFill>
                <a:effectLst/>
                <a:latin typeface="system-ui"/>
              </a:rPr>
              <a:t>Another criticism concerns Maslow's assumption that the lower needs must be satisfied before a person can achieve their potential and self-actualize. This is not always the case, and therefore Maslow's hierarchy of needs in some aspects has been </a:t>
            </a:r>
            <a:r>
              <a:rPr lang="en-GB" b="0" i="0" u="sng" dirty="0">
                <a:solidFill>
                  <a:srgbClr val="0D6EFD"/>
                </a:solidFill>
                <a:effectLst/>
                <a:latin typeface="system-ui"/>
                <a:hlinkClick r:id="rId3"/>
              </a:rPr>
              <a:t>falsified</a:t>
            </a:r>
            <a:r>
              <a:rPr lang="en-GB" b="0" i="0" dirty="0">
                <a:solidFill>
                  <a:srgbClr val="212529"/>
                </a:solidFill>
                <a:effectLst/>
                <a:latin typeface="system-ui"/>
              </a:rPr>
              <a:t>.</a:t>
            </a:r>
          </a:p>
          <a:p>
            <a:endParaRPr lang="en-GB" b="0" i="0" dirty="0">
              <a:solidFill>
                <a:srgbClr val="212529"/>
              </a:solidFill>
              <a:effectLst/>
              <a:latin typeface="system-ui"/>
            </a:endParaRPr>
          </a:p>
          <a:p>
            <a:pPr algn="l">
              <a:buFont typeface="Arial" panose="020B0604020202020204" pitchFamily="34" charset="0"/>
              <a:buChar char="•"/>
            </a:pPr>
            <a:r>
              <a:rPr lang="en-GB" b="0" i="0" dirty="0">
                <a:solidFill>
                  <a:srgbClr val="212529"/>
                </a:solidFill>
                <a:effectLst/>
                <a:latin typeface="system-ui"/>
              </a:rPr>
              <a:t>If you invert </a:t>
            </a:r>
            <a:r>
              <a:rPr lang="en-GB" b="0" i="0" dirty="0" err="1">
                <a:solidFill>
                  <a:srgbClr val="212529"/>
                </a:solidFill>
                <a:effectLst/>
                <a:latin typeface="system-ui"/>
              </a:rPr>
              <a:t>maslows</a:t>
            </a:r>
            <a:r>
              <a:rPr lang="en-GB" b="0" i="0" dirty="0">
                <a:solidFill>
                  <a:srgbClr val="212529"/>
                </a:solidFill>
                <a:effectLst/>
                <a:latin typeface="system-ui"/>
              </a:rPr>
              <a:t> </a:t>
            </a:r>
            <a:r>
              <a:rPr lang="en-GB" b="0" i="0" dirty="0" err="1">
                <a:solidFill>
                  <a:srgbClr val="212529"/>
                </a:solidFill>
                <a:effectLst/>
                <a:latin typeface="system-ui"/>
              </a:rPr>
              <a:t>hieracrchy</a:t>
            </a:r>
            <a:r>
              <a:rPr lang="en-GB" b="0" i="0" dirty="0">
                <a:solidFill>
                  <a:srgbClr val="212529"/>
                </a:solidFill>
                <a:effectLst/>
                <a:latin typeface="system-ui"/>
              </a:rPr>
              <a:t> the needs of the elderly are still the same but more motivation is now emphasised at the top of the  </a:t>
            </a:r>
            <a:r>
              <a:rPr lang="en-GB" b="0" i="0" dirty="0">
                <a:solidFill>
                  <a:srgbClr val="000000"/>
                </a:solidFill>
                <a:effectLst/>
                <a:latin typeface="Sorts Mill Goudy"/>
              </a:rPr>
              <a:t>Personal growth and fulfilment is rare and is fixed at the top of the apex of needs regardless of one’s experiences in life.</a:t>
            </a:r>
          </a:p>
          <a:p>
            <a:br>
              <a:rPr lang="en-GB" dirty="0"/>
            </a:br>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23</a:t>
            </a:fld>
            <a:endParaRPr lang="en-GB" noProof="0"/>
          </a:p>
        </p:txBody>
      </p:sp>
    </p:spTree>
    <p:extLst>
      <p:ext uri="{BB962C8B-B14F-4D97-AF65-F5344CB8AC3E}">
        <p14:creationId xmlns:p14="http://schemas.microsoft.com/office/powerpoint/2010/main" val="21543267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4800" b="0" i="0" dirty="0">
              <a:solidFill>
                <a:srgbClr val="000000"/>
              </a:solidFill>
              <a:effectLst/>
              <a:latin typeface="Georgia" panose="02040502050405020303" pitchFamily="18" charset="0"/>
            </a:endParaRPr>
          </a:p>
          <a:p>
            <a:pPr>
              <a:lnSpc>
                <a:spcPct val="107000"/>
              </a:lnSpc>
              <a:spcAft>
                <a:spcPts val="800"/>
              </a:spcAft>
            </a:pPr>
            <a:r>
              <a:rPr lang="en-GB" sz="6600" b="0" i="0" dirty="0">
                <a:solidFill>
                  <a:srgbClr val="555555"/>
                </a:solidFill>
                <a:effectLst/>
                <a:latin typeface="Open Sans" panose="020B0606030504020204" pitchFamily="34" charset="0"/>
              </a:rPr>
              <a:t>There is no central theory that explains aging. </a:t>
            </a:r>
            <a:r>
              <a:rPr lang="en-GB" sz="6600" b="1" i="0" dirty="0">
                <a:solidFill>
                  <a:srgbClr val="555555"/>
                </a:solidFill>
                <a:effectLst/>
                <a:latin typeface="Open Sans" panose="020B0606030504020204" pitchFamily="34" charset="0"/>
              </a:rPr>
              <a:t>Psychosocial theories</a:t>
            </a:r>
            <a:r>
              <a:rPr lang="en-GB" sz="6600" b="0" i="0" dirty="0">
                <a:solidFill>
                  <a:srgbClr val="555555"/>
                </a:solidFill>
                <a:effectLst/>
                <a:latin typeface="Open Sans" panose="020B0606030504020204" pitchFamily="34" charset="0"/>
              </a:rPr>
              <a:t> focus on the mental and emotional as well as social aspects of aging.</a:t>
            </a:r>
            <a:endParaRPr lang="en-GB" sz="4800" b="0" i="0" dirty="0">
              <a:solidFill>
                <a:srgbClr val="000000"/>
              </a:solidFill>
              <a:effectLst/>
              <a:latin typeface="Georgia" panose="02040502050405020303" pitchFamily="18" charset="0"/>
            </a:endParaRPr>
          </a:p>
          <a:p>
            <a:pPr>
              <a:lnSpc>
                <a:spcPct val="107000"/>
              </a:lnSpc>
              <a:spcAft>
                <a:spcPts val="800"/>
              </a:spcAft>
            </a:pPr>
            <a:r>
              <a:rPr lang="en-GB" sz="4800" b="0" i="0" dirty="0">
                <a:solidFill>
                  <a:srgbClr val="000000"/>
                </a:solidFill>
                <a:effectLst/>
                <a:latin typeface="Georgia" panose="02040502050405020303" pitchFamily="18" charset="0"/>
              </a:rPr>
              <a:t>nature-nurture debate is represented in the activity disengagement theory. </a:t>
            </a:r>
          </a:p>
          <a:p>
            <a:pPr>
              <a:lnSpc>
                <a:spcPct val="107000"/>
              </a:lnSpc>
              <a:spcAft>
                <a:spcPts val="800"/>
              </a:spcAft>
            </a:pPr>
            <a:endParaRPr lang="en-GB" altLang="en-US" sz="4800" b="0" i="0" dirty="0">
              <a:ln>
                <a:noFill/>
              </a:ln>
              <a:solidFill>
                <a:srgbClr val="000000"/>
              </a:solidFill>
              <a:effectLst/>
              <a:latin typeface="Georgia" panose="02040502050405020303" pitchFamily="18" charset="0"/>
              <a:cs typeface="Arial" panose="020B0604020202020204" pitchFamily="34" charset="0"/>
            </a:endParaRPr>
          </a:p>
          <a:p>
            <a:pPr>
              <a:lnSpc>
                <a:spcPct val="107000"/>
              </a:lnSpc>
              <a:spcAft>
                <a:spcPts val="800"/>
              </a:spcAft>
            </a:pPr>
            <a:r>
              <a:rPr lang="en-GB" sz="4800" dirty="0"/>
              <a:t>Positive </a:t>
            </a:r>
            <a:r>
              <a:rPr lang="en-GB" sz="4800" dirty="0" err="1"/>
              <a:t>Positive</a:t>
            </a:r>
            <a:r>
              <a:rPr lang="en-GB" sz="4800" dirty="0"/>
              <a:t> effect of this theory-  More reflective about life;  Less constraint by social roles;  More discerning about relationship  Negative effect of this theory-  Support ages attitudes;  Little empirical support (Physical and social stress);</a:t>
            </a:r>
            <a:endParaRPr lang="en-GB" altLang="en-US" sz="3600" b="1" dirty="0">
              <a:ln>
                <a:noFill/>
              </a:ln>
              <a:latin typeface="Arial" panose="020B0604020202020204" pitchFamily="34" charset="0"/>
              <a:cs typeface="Arial" panose="020B0604020202020204" pitchFamily="34" charset="0"/>
            </a:endParaRPr>
          </a:p>
          <a:p>
            <a:pPr>
              <a:lnSpc>
                <a:spcPct val="107000"/>
              </a:lnSpc>
              <a:spcAft>
                <a:spcPts val="800"/>
              </a:spcAft>
            </a:pPr>
            <a:endParaRPr lang="en-GB" altLang="en-US" sz="3600" b="1" dirty="0">
              <a:ln>
                <a:noFill/>
              </a:ln>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24</a:t>
            </a:fld>
            <a:endParaRPr lang="en-GB" noProof="0"/>
          </a:p>
        </p:txBody>
      </p:sp>
    </p:spTree>
    <p:extLst>
      <p:ext uri="{BB962C8B-B14F-4D97-AF65-F5344CB8AC3E}">
        <p14:creationId xmlns:p14="http://schemas.microsoft.com/office/powerpoint/2010/main" val="29024630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Frutiger W01"/>
              </a:rPr>
              <a:t>Planning ahead can help you receive the care you want, and can also help to make things easier for your partner and family when you're nearing the end of life.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121"/>
                </a:solidFill>
                <a:effectLst/>
                <a:latin typeface="Merriweather" panose="00000500000000000000" pitchFamily="2" charset="0"/>
              </a:rPr>
              <a:t> CPR in patients age 70 and older following in-hospital cardiac arrest (IHCA) and out-of-hospital cardiac arrest (OHCA). Survival rates were 28.5% and 11.1%, respectively.</a:t>
            </a:r>
            <a:r>
              <a:rPr lang="en-GB" b="0" i="0" u="none" strike="noStrike" baseline="30000" dirty="0">
                <a:solidFill>
                  <a:srgbClr val="0000EE"/>
                </a:solidFill>
                <a:effectLst/>
                <a:latin typeface="Merriweather" panose="00000500000000000000" pitchFamily="2" charset="0"/>
              </a:rPr>
              <a:t>5</a:t>
            </a:r>
            <a:endParaRPr lang="en-GB" dirty="0"/>
          </a:p>
          <a:p>
            <a:r>
              <a:rPr lang="en-GB" dirty="0">
                <a:solidFill>
                  <a:srgbClr val="212B32"/>
                </a:solidFill>
                <a:latin typeface="Frutiger W01"/>
              </a:rPr>
              <a:t>M</a:t>
            </a:r>
            <a:r>
              <a:rPr lang="en-GB" b="0" i="0" dirty="0">
                <a:solidFill>
                  <a:srgbClr val="212B32"/>
                </a:solidFill>
                <a:effectLst/>
                <a:latin typeface="Frutiger W01"/>
              </a:rPr>
              <a:t>eans that you give another person the right to make decisions about your care and welfare (NHS, 2018d)</a:t>
            </a:r>
          </a:p>
          <a:p>
            <a:r>
              <a:rPr lang="en-GB" b="0" i="0" dirty="0">
                <a:solidFill>
                  <a:srgbClr val="212B32"/>
                </a:solidFill>
                <a:effectLst/>
                <a:latin typeface="Frutiger W01"/>
              </a:rPr>
              <a:t>The words DNR (do not resuscitate) or DNACPR (do not attempt cardiopulmonary resuscitation) indicate to medical staff that they should not use certain measures to save the patient who is at the end of life.</a:t>
            </a:r>
          </a:p>
          <a:p>
            <a:r>
              <a:rPr lang="en-GB" b="0" i="0" dirty="0">
                <a:solidFill>
                  <a:srgbClr val="212B32"/>
                </a:solidFill>
                <a:effectLst/>
                <a:latin typeface="Frutiger W01"/>
              </a:rPr>
              <a:t>Its difficult to get medical staff to adhere to these request as they find the </a:t>
            </a:r>
          </a:p>
          <a:p>
            <a:endParaRPr lang="en-GB" b="0" i="0" dirty="0">
              <a:solidFill>
                <a:srgbClr val="212B32"/>
              </a:solidFill>
              <a:effectLst/>
              <a:latin typeface="Frutiger W01"/>
            </a:endParaRPr>
          </a:p>
          <a:p>
            <a:r>
              <a:rPr lang="en-GB" sz="12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cost of the application to appoint an LPA is £84</a:t>
            </a:r>
          </a:p>
          <a:p>
            <a:r>
              <a:rPr lang="en-GB" b="0" i="0" dirty="0">
                <a:solidFill>
                  <a:srgbClr val="414856"/>
                </a:solidFill>
                <a:effectLst/>
                <a:latin typeface="Montserrat" panose="00000500000000000000" pitchFamily="2" charset="0"/>
              </a:rPr>
              <a:t>LPA easier while you have mental capacity-</a:t>
            </a:r>
            <a:endParaRPr lang="en-GB" dirty="0"/>
          </a:p>
          <a:p>
            <a:endParaRPr lang="en-GB" noProof="0" dirty="0"/>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25</a:t>
            </a:fld>
            <a:endParaRPr lang="en-GB" noProof="0"/>
          </a:p>
        </p:txBody>
      </p:sp>
    </p:spTree>
    <p:extLst>
      <p:ext uri="{BB962C8B-B14F-4D97-AF65-F5344CB8AC3E}">
        <p14:creationId xmlns:p14="http://schemas.microsoft.com/office/powerpoint/2010/main" val="25104221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err="1"/>
              <a:t>Fdtyvunopj</a:t>
            </a:r>
            <a:r>
              <a:rPr lang="en-GB" noProof="0" dirty="0"/>
              <a:t>'</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29</a:t>
            </a:fld>
            <a:endParaRPr lang="en-GB"/>
          </a:p>
        </p:txBody>
      </p:sp>
    </p:spTree>
    <p:extLst>
      <p:ext uri="{BB962C8B-B14F-4D97-AF65-F5344CB8AC3E}">
        <p14:creationId xmlns:p14="http://schemas.microsoft.com/office/powerpoint/2010/main" val="17007172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30</a:t>
            </a:fld>
            <a:endParaRPr lang="en-GB" noProof="0"/>
          </a:p>
        </p:txBody>
      </p:sp>
    </p:spTree>
    <p:extLst>
      <p:ext uri="{BB962C8B-B14F-4D97-AF65-F5344CB8AC3E}">
        <p14:creationId xmlns:p14="http://schemas.microsoft.com/office/powerpoint/2010/main" val="2912968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r>
              <a:rPr lang="en-US"/>
              <a:t>2/28/2023</a:t>
            </a:r>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
        <p:nvSpPr>
          <p:cNvPr id="7" name="Rectangle 6">
            <a:extLst>
              <a:ext uri="{FF2B5EF4-FFF2-40B4-BE49-F238E27FC236}">
                <a16:creationId xmlns:a16="http://schemas.microsoft.com/office/drawing/2014/main" id="{1CF0C1A9-99B3-DEF5-A56C-B178C10DDF4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07559EE6-02A9-07EF-F008-3BE277E1B99D}"/>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10">
            <a:extLst>
              <a:ext uri="{FF2B5EF4-FFF2-40B4-BE49-F238E27FC236}">
                <a16:creationId xmlns:a16="http://schemas.microsoft.com/office/drawing/2014/main" id="{3AB4C63C-70E7-7F1D-D01F-3209492D74ED}"/>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1" name="Freeform 8">
            <a:extLst>
              <a:ext uri="{FF2B5EF4-FFF2-40B4-BE49-F238E27FC236}">
                <a16:creationId xmlns:a16="http://schemas.microsoft.com/office/drawing/2014/main" id="{D3A200EF-AA07-A889-C81C-BA871DB836B9}"/>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2" name="Group 11">
            <a:extLst>
              <a:ext uri="{FF2B5EF4-FFF2-40B4-BE49-F238E27FC236}">
                <a16:creationId xmlns:a16="http://schemas.microsoft.com/office/drawing/2014/main" id="{0579E219-BE97-985D-C5DE-C6F9B6D28F90}"/>
              </a:ext>
            </a:extLst>
          </p:cNvPr>
          <p:cNvGrpSpPr/>
          <p:nvPr userDrawn="1"/>
        </p:nvGrpSpPr>
        <p:grpSpPr>
          <a:xfrm>
            <a:off x="8264427" y="-3419"/>
            <a:ext cx="3927573" cy="3165022"/>
            <a:chOff x="9857014" y="13834"/>
            <a:chExt cx="2334986" cy="1881641"/>
          </a:xfrm>
        </p:grpSpPr>
        <p:sp>
          <p:nvSpPr>
            <p:cNvPr id="13" name="Freeform 14">
              <a:extLst>
                <a:ext uri="{FF2B5EF4-FFF2-40B4-BE49-F238E27FC236}">
                  <a16:creationId xmlns:a16="http://schemas.microsoft.com/office/drawing/2014/main" id="{5F209E14-2373-6666-0921-F42C4C725813}"/>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5">
              <a:extLst>
                <a:ext uri="{FF2B5EF4-FFF2-40B4-BE49-F238E27FC236}">
                  <a16:creationId xmlns:a16="http://schemas.microsoft.com/office/drawing/2014/main" id="{8543CDE1-C305-9ED0-146D-90B347B319D7}"/>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5" name="Freeform 21">
            <a:extLst>
              <a:ext uri="{FF2B5EF4-FFF2-40B4-BE49-F238E27FC236}">
                <a16:creationId xmlns:a16="http://schemas.microsoft.com/office/drawing/2014/main" id="{08B75E5C-C205-9A20-63BE-3491E236944E}"/>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27">
            <a:extLst>
              <a:ext uri="{FF2B5EF4-FFF2-40B4-BE49-F238E27FC236}">
                <a16:creationId xmlns:a16="http://schemas.microsoft.com/office/drawing/2014/main" id="{BCB5A5E7-F084-65F0-3E10-1BCC16BA1A12}"/>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99773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noProof="0"/>
              <a:t>2/28/2023</a:t>
            </a:r>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
        <p:nvSpPr>
          <p:cNvPr id="7" name="Freeform 3">
            <a:extLst>
              <a:ext uri="{FF2B5EF4-FFF2-40B4-BE49-F238E27FC236}">
                <a16:creationId xmlns:a16="http://schemas.microsoft.com/office/drawing/2014/main" id="{A69F16A2-D593-3253-691F-F4A284B9F0FE}"/>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8" name="Freeform 4">
            <a:extLst>
              <a:ext uri="{FF2B5EF4-FFF2-40B4-BE49-F238E27FC236}">
                <a16:creationId xmlns:a16="http://schemas.microsoft.com/office/drawing/2014/main" id="{0959D55C-D81D-1222-D5AB-0BF40583915F}"/>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9" name="Freeform 5">
            <a:extLst>
              <a:ext uri="{FF2B5EF4-FFF2-40B4-BE49-F238E27FC236}">
                <a16:creationId xmlns:a16="http://schemas.microsoft.com/office/drawing/2014/main" id="{C44A33F0-AAD9-93C8-5C04-8E4B6FCBBC3B}"/>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0" name="Group 9">
            <a:extLst>
              <a:ext uri="{FF2B5EF4-FFF2-40B4-BE49-F238E27FC236}">
                <a16:creationId xmlns:a16="http://schemas.microsoft.com/office/drawing/2014/main" id="{F8C4B87A-C0B7-29E4-9B69-231B1B125DB2}"/>
              </a:ext>
            </a:extLst>
          </p:cNvPr>
          <p:cNvGrpSpPr/>
          <p:nvPr userDrawn="1"/>
        </p:nvGrpSpPr>
        <p:grpSpPr>
          <a:xfrm>
            <a:off x="8082092" y="5590903"/>
            <a:ext cx="1572380" cy="1267097"/>
            <a:chOff x="7413403" y="4976359"/>
            <a:chExt cx="2334986" cy="1881641"/>
          </a:xfrm>
        </p:grpSpPr>
        <p:sp>
          <p:nvSpPr>
            <p:cNvPr id="11" name="Freeform 6">
              <a:extLst>
                <a:ext uri="{FF2B5EF4-FFF2-40B4-BE49-F238E27FC236}">
                  <a16:creationId xmlns:a16="http://schemas.microsoft.com/office/drawing/2014/main" id="{DFC09300-6CBE-5697-7C33-8A4B5FE48CD0}"/>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12" name="Freeform 7">
              <a:extLst>
                <a:ext uri="{FF2B5EF4-FFF2-40B4-BE49-F238E27FC236}">
                  <a16:creationId xmlns:a16="http://schemas.microsoft.com/office/drawing/2014/main" id="{3A2BB230-BDE2-EB05-A183-8240646E9613}"/>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Tree>
    <p:extLst>
      <p:ext uri="{BB962C8B-B14F-4D97-AF65-F5344CB8AC3E}">
        <p14:creationId xmlns:p14="http://schemas.microsoft.com/office/powerpoint/2010/main" val="2205215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pPr rtl="0"/>
            <a:endParaRPr lang="en-GB" noProof="0"/>
          </a:p>
        </p:txBody>
      </p:sp>
      <p:sp>
        <p:nvSpPr>
          <p:cNvPr id="6" name="Slide Number Placeholder 5"/>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
        <p:nvSpPr>
          <p:cNvPr id="7" name="Rectangle 6">
            <a:extLst>
              <a:ext uri="{FF2B5EF4-FFF2-40B4-BE49-F238E27FC236}">
                <a16:creationId xmlns:a16="http://schemas.microsoft.com/office/drawing/2014/main" id="{19CB4DF7-0BA2-3FB4-AB64-991D70BBF947}"/>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11">
            <a:extLst>
              <a:ext uri="{FF2B5EF4-FFF2-40B4-BE49-F238E27FC236}">
                <a16:creationId xmlns:a16="http://schemas.microsoft.com/office/drawing/2014/main" id="{3AC53230-FC6B-79A1-3515-8BB899CCC645}"/>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Freeform 13">
            <a:extLst>
              <a:ext uri="{FF2B5EF4-FFF2-40B4-BE49-F238E27FC236}">
                <a16:creationId xmlns:a16="http://schemas.microsoft.com/office/drawing/2014/main" id="{2D235CFE-18EF-F510-2127-54C89F0A4BD7}"/>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1" name="Freeform 14">
            <a:extLst>
              <a:ext uri="{FF2B5EF4-FFF2-40B4-BE49-F238E27FC236}">
                <a16:creationId xmlns:a16="http://schemas.microsoft.com/office/drawing/2014/main" id="{B6B7600A-1913-46EF-FEC6-E09A7FA38596}"/>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821376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6" name="Footer Placeholder 5"/>
          <p:cNvSpPr>
            <a:spLocks noGrp="1"/>
          </p:cNvSpPr>
          <p:nvPr>
            <p:ph type="ftr" sz="quarter" idx="11"/>
          </p:nvPr>
        </p:nvSpPr>
        <p:spPr>
          <a:xfrm>
            <a:off x="804672" y="6227064"/>
            <a:ext cx="10588752" cy="320040"/>
          </a:xfrm>
        </p:spPr>
        <p:txBody>
          <a:bodyPr/>
          <a:lstStyle/>
          <a:p>
            <a:pPr rtl="0"/>
            <a:endParaRPr lang="en-GB" noProof="0"/>
          </a:p>
        </p:txBody>
      </p:sp>
      <p:sp>
        <p:nvSpPr>
          <p:cNvPr id="7" name="Slide Number Placeholder 6"/>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410424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8" name="Footer Placeholder 7"/>
          <p:cNvSpPr>
            <a:spLocks noGrp="1"/>
          </p:cNvSpPr>
          <p:nvPr>
            <p:ph type="ftr" sz="quarter" idx="11"/>
          </p:nvPr>
        </p:nvSpPr>
        <p:spPr>
          <a:xfrm>
            <a:off x="804672" y="6227064"/>
            <a:ext cx="10588752" cy="320040"/>
          </a:xfrm>
        </p:spPr>
        <p:txBody>
          <a:bodyPr/>
          <a:lstStyle/>
          <a:p>
            <a:pPr rtl="0"/>
            <a:endParaRPr lang="en-GB" noProof="0"/>
          </a:p>
        </p:txBody>
      </p:sp>
      <p:sp>
        <p:nvSpPr>
          <p:cNvPr id="9" name="Slide Number Placeholder 8"/>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260058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US" noProof="0"/>
              <a:t>2/28/2023</a:t>
            </a:r>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171275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3" name="Footer Placeholder 2"/>
          <p:cNvSpPr>
            <a:spLocks noGrp="1"/>
          </p:cNvSpPr>
          <p:nvPr>
            <p:ph type="ftr" sz="quarter" idx="11"/>
          </p:nvPr>
        </p:nvSpPr>
        <p:spPr>
          <a:xfrm>
            <a:off x="804672" y="6227064"/>
            <a:ext cx="10588752" cy="320040"/>
          </a:xfrm>
        </p:spPr>
        <p:txBody>
          <a:bodyPr/>
          <a:lstStyle/>
          <a:p>
            <a:pPr rtl="0"/>
            <a:endParaRPr lang="en-GB" noProof="0"/>
          </a:p>
        </p:txBody>
      </p:sp>
      <p:sp>
        <p:nvSpPr>
          <p:cNvPr id="4" name="Slide Number Placeholder 3"/>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923251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US" noProof="0"/>
              <a:t>2/28/2023</a:t>
            </a:r>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849526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6" name="Footer Placeholder 5"/>
          <p:cNvSpPr>
            <a:spLocks noGrp="1"/>
          </p:cNvSpPr>
          <p:nvPr>
            <p:ph type="ftr" sz="quarter" idx="11"/>
          </p:nvPr>
        </p:nvSpPr>
        <p:spPr>
          <a:xfrm>
            <a:off x="804672" y="6227064"/>
            <a:ext cx="5942203" cy="320040"/>
          </a:xfrm>
        </p:spPr>
        <p:txBody>
          <a:bodyPr/>
          <a:lstStyle/>
          <a:p>
            <a:pPr rtl="0"/>
            <a:endParaRPr lang="en-GB" noProof="0"/>
          </a:p>
        </p:txBody>
      </p:sp>
      <p:sp>
        <p:nvSpPr>
          <p:cNvPr id="7" name="Slide Number Placeholder 6"/>
          <p:cNvSpPr>
            <a:spLocks noGrp="1"/>
          </p:cNvSpPr>
          <p:nvPr>
            <p:ph type="sldNum" sz="quarter" idx="12"/>
          </p:nvPr>
        </p:nvSpPr>
        <p:spPr>
          <a:xfrm>
            <a:off x="5828377"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441665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noProof="0"/>
              <a:t>2/28/2023</a:t>
            </a:r>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051662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pPr rtl="0"/>
            <a:r>
              <a:rPr lang="en-US" noProof="0"/>
              <a:t>2/28/2023</a:t>
            </a:r>
            <a:endParaRPr lang="en-GB" noProof="0"/>
          </a:p>
        </p:txBody>
      </p:sp>
      <p:sp>
        <p:nvSpPr>
          <p:cNvPr id="5" name="Footer Placeholder 4"/>
          <p:cNvSpPr>
            <a:spLocks noGrp="1"/>
          </p:cNvSpPr>
          <p:nvPr>
            <p:ph type="ftr" sz="quarter" idx="11"/>
          </p:nvPr>
        </p:nvSpPr>
        <p:spPr>
          <a:xfrm>
            <a:off x="804672" y="6227064"/>
            <a:ext cx="10588752" cy="320040"/>
          </a:xfrm>
        </p:spPr>
        <p:txBody>
          <a:bodyPr/>
          <a:lstStyle/>
          <a:p>
            <a:pPr rtl="0"/>
            <a:endParaRPr lang="en-GB" noProof="0"/>
          </a:p>
        </p:txBody>
      </p:sp>
      <p:sp>
        <p:nvSpPr>
          <p:cNvPr id="6" name="Slide Number Placeholder 5"/>
          <p:cNvSpPr>
            <a:spLocks noGrp="1"/>
          </p:cNvSpPr>
          <p:nvPr>
            <p:ph type="sldNum" sz="quarter" idx="12"/>
          </p:nvPr>
        </p:nvSpPr>
        <p:spPr>
          <a:xfrm>
            <a:off x="10469880" y="320040"/>
            <a:ext cx="914400" cy="320040"/>
          </a:xfrm>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382614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US" noProof="0"/>
              <a:t>2/28/2023</a:t>
            </a:r>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782182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US" noProof="0"/>
              <a:t>2/28/2023</a:t>
            </a:r>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874003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US" noProof="0"/>
              <a:t>2/28/2023</a:t>
            </a:r>
            <a:endParaRPr lang="en-GB" noProof="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endParaRPr lang="en-GB" noProof="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pPr rtl="0"/>
            <a:r>
              <a:rPr lang="en-US" noProof="0"/>
              <a:t>2/28/2023</a:t>
            </a:r>
            <a:endParaRPr lang="en-GB" noProof="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17373496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700" r:id="rId13"/>
    <p:sldLayoutId id="2147483651" r:id="rId14"/>
  </p:sldLayoutIdLst>
  <p:hf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www.enliveningedge.org/organizations/building-global-movement-patient-centred-car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s://www.bbc.co.uk/ethics/euthanasia/against/against_1.shtml"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care.org.uk/cause/assisted-suicide/arguments-for-and-against-assisted-suicide-and-euthanasia?gclid=Cj0KCQiA6fafBhC1ARIsAIJjL8l4V-rHGz_sV5MMXgU_GQ6IcY8o9opge-VVjdKiFvP5WWm08YVO9doaAjrmEALw_wcB"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www.cqc.org.uk/publication/state-care-202122/workforce"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www.equalityhumanrights.com/en/human-rights-act/article-3-freedom-torture-and-inhuman-or-degrading-treatment" TargetMode="External"/><Relationship Id="rId1" Type="http://schemas.openxmlformats.org/officeDocument/2006/relationships/slideLayout" Target="../slideLayouts/slideLayout7.xml"/><Relationship Id="rId4" Type="http://schemas.openxmlformats.org/officeDocument/2006/relationships/hyperlink" Target="https://www.gov.uk/government/organisations/care-quality-commission#:~:text=The%20Care%20Quality%20Commission%20(CQC"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ordslibrary.parliament.uk/assisted-dying-bill-hl/" TargetMode="External"/><Relationship Id="rId2" Type="http://schemas.openxmlformats.org/officeDocument/2006/relationships/hyperlink" Target="https://www.hospiceuk.org/our-campaigns/dying-matters" TargetMode="External"/><Relationship Id="rId1" Type="http://schemas.openxmlformats.org/officeDocument/2006/relationships/slideLayout" Target="../slideLayouts/slideLayout7.xml"/><Relationship Id="rId5" Type="http://schemas.openxmlformats.org/officeDocument/2006/relationships/hyperlink" Target="https://www.simplypsychology.org/maslow.html" TargetMode="External"/><Relationship Id="rId4" Type="http://schemas.openxmlformats.org/officeDocument/2006/relationships/hyperlink" Target="https://socialsci.libretexts.org/Bookshelves/Sociology/Introduction_to_Sociology/Book%3A_Sociology_(Boundless)/18%3A_Aging/18.03%3A_The_Functionalist_Perspective_on_Aging/18.3A%3A_Disengagement_Theory#:~:text=they%20get%20older.-.(Accessed"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www.mind.org.uk/information-support/guides-to-support-and-services/advocacy/social-care-advocates/"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nhs.uk/conditions/euthanasia-and-assisted-suicide/#:~:text=For%20example%2C%20it%20could%20be" TargetMode="External"/><Relationship Id="rId2" Type="http://schemas.openxmlformats.org/officeDocument/2006/relationships/hyperlink" Target="https://www.nhs.uk/conditions/end-of-life-care/lasting-power-of-attorney/" TargetMode="External"/><Relationship Id="rId1" Type="http://schemas.openxmlformats.org/officeDocument/2006/relationships/slideLayout" Target="../slideLayouts/slideLayout7.xml"/><Relationship Id="rId6" Type="http://schemas.openxmlformats.org/officeDocument/2006/relationships/hyperlink" Target="https://www.nice.org.uk/guidance/ng31/ifp/chapter/About-this-information" TargetMode="External"/><Relationship Id="rId5" Type="http://schemas.openxmlformats.org/officeDocument/2006/relationships/hyperlink" Target="https://www.nhs.uk/conditions/end-of-life-care/care-at-home/" TargetMode="External"/><Relationship Id="rId4" Type="http://schemas.openxmlformats.org/officeDocument/2006/relationships/hyperlink" Target="https://www.nhs.uk/conditions/end-of-life-care/hospice-car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ageing/articles/livinglongerhowourpopulationischangingandwhyitmatters/2018-08-13#what-are-the-implications-of-living-longer-for-services" TargetMode="External"/><Relationship Id="rId2" Type="http://schemas.openxmlformats.org/officeDocument/2006/relationships/hyperlink" Target="https://www.nice.org.uk/guidance/ng31/ifp/chapter/About-this-information" TargetMode="External"/><Relationship Id="rId1" Type="http://schemas.openxmlformats.org/officeDocument/2006/relationships/slideLayout" Target="../slideLayouts/slideLayout7.xml"/><Relationship Id="rId6" Type="http://schemas.openxmlformats.org/officeDocument/2006/relationships/hyperlink" Target="https://www.researchgate.net/publication/337622643_SOCIAL_THEORIES_OF_AGEING" TargetMode="External"/><Relationship Id="rId5" Type="http://schemas.openxmlformats.org/officeDocument/2006/relationships/hyperlink" Target="https://www.gov.uk/government/publications/death-in-people-aged-75-years-and-older-in-england-in-2017/death-in-people-aged-75-years-and-older-in-england-in-2017" TargetMode="External"/><Relationship Id="rId4" Type="http://schemas.openxmlformats.org/officeDocument/2006/relationships/hyperlink" Target="https://www.ons.gov.uk/peoplepopulationandcommunity/birthsdeathsandmarriages/ageing/articles/livinglongerhowourpopulationischangingandwhyitmatters/2018-08-13#what-are-the-implications-of-living-longer-for-services.(Accessed"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scie.org.uk/publications/guides/guide09/#:~:text=In%202004%2C%20the%20government%20introduced" TargetMode="External"/><Relationship Id="rId2" Type="http://schemas.openxmlformats.org/officeDocument/2006/relationships/hyperlink" Target="https://www.scie.org.uk/person-centred-care/older-people-care-homes/end-of-life-care" TargetMode="External"/><Relationship Id="rId1" Type="http://schemas.openxmlformats.org/officeDocument/2006/relationships/slideLayout" Target="../slideLayouts/slideLayout7.xml"/><Relationship Id="rId4" Type="http://schemas.openxmlformats.org/officeDocument/2006/relationships/hyperlink" Target="https://www.who.int/health-topics/health-law#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 name="Rectangle 8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5" name="Group 9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394032" y="4343913"/>
            <a:ext cx="9435152" cy="930513"/>
          </a:xfrm>
        </p:spPr>
        <p:txBody>
          <a:bodyPr rtlCol="0" anchor="ctr">
            <a:noAutofit/>
          </a:bodyPr>
          <a:lstStyle/>
          <a:p>
            <a:pPr rtl="0"/>
            <a:r>
              <a:rPr lang="en-GB" sz="6600" dirty="0">
                <a:solidFill>
                  <a:schemeClr val="bg1"/>
                </a:solidFill>
              </a:rPr>
              <a:t>End-of-life care and support</a:t>
            </a:r>
            <a:br>
              <a:rPr lang="en-GB" sz="6600" dirty="0">
                <a:solidFill>
                  <a:schemeClr val="bg1"/>
                </a:solidFill>
              </a:rPr>
            </a:br>
            <a:r>
              <a:rPr lang="en-GB" sz="6600" dirty="0">
                <a:solidFill>
                  <a:schemeClr val="bg1"/>
                </a:solidFill>
              </a:rPr>
              <a:t>The Older Person</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51351" y="5604814"/>
            <a:ext cx="11689298" cy="804427"/>
          </a:xfrm>
        </p:spPr>
        <p:txBody>
          <a:bodyPr rtlCol="0">
            <a:noAutofit/>
          </a:bodyPr>
          <a:lstStyle/>
          <a:p>
            <a:pPr rtl="0">
              <a:lnSpc>
                <a:spcPct val="90000"/>
              </a:lnSpc>
            </a:pPr>
            <a:r>
              <a:rPr lang="en-GB" sz="2000" dirty="0">
                <a:solidFill>
                  <a:schemeClr val="bg1"/>
                </a:solidFill>
                <a:latin typeface="Arial Black" panose="020B0A04020102020204" pitchFamily="34" charset="0"/>
              </a:rPr>
              <a:t>Sharette Lawrence: 2017889</a:t>
            </a:r>
          </a:p>
          <a:p>
            <a:pPr rtl="0">
              <a:lnSpc>
                <a:spcPct val="90000"/>
              </a:lnSpc>
            </a:pPr>
            <a:r>
              <a:rPr lang="en-GB" sz="2000" dirty="0">
                <a:solidFill>
                  <a:schemeClr val="bg1"/>
                </a:solidFill>
                <a:latin typeface="Arial Black" panose="020B0A04020102020204" pitchFamily="34" charset="0"/>
              </a:rPr>
              <a:t>Joanne Davies</a:t>
            </a:r>
          </a:p>
          <a:p>
            <a:pPr rtl="0">
              <a:lnSpc>
                <a:spcPct val="90000"/>
              </a:lnSpc>
            </a:pPr>
            <a:r>
              <a:rPr lang="en-GB" sz="2000" dirty="0">
                <a:solidFill>
                  <a:schemeClr val="bg1"/>
                </a:solidFill>
                <a:latin typeface="Arial Black" panose="020B0A04020102020204" pitchFamily="34" charset="0"/>
              </a:rPr>
              <a:t> </a:t>
            </a:r>
            <a:r>
              <a:rPr lang="en-GB" sz="2000" dirty="0">
                <a:solidFill>
                  <a:schemeClr val="bg1"/>
                </a:solidFill>
                <a:effectLst/>
                <a:latin typeface="Arial Black" panose="020B0A04020102020204" pitchFamily="34" charset="0"/>
                <a:ea typeface="Times New Roman" panose="02020603050405020304" pitchFamily="18" charset="0"/>
              </a:rPr>
              <a:t>Living with Care: The Older Person BMHP6009_BIRM</a:t>
            </a:r>
            <a:endParaRPr lang="en-GB" sz="2000" dirty="0">
              <a:solidFill>
                <a:schemeClr val="bg1"/>
              </a:solidFill>
              <a:latin typeface="Arial Black" panose="020B0A04020102020204" pitchFamily="34" charset="0"/>
            </a:endParaRPr>
          </a:p>
        </p:txBody>
      </p:sp>
      <p:pic>
        <p:nvPicPr>
          <p:cNvPr id="5" name="Picture 4">
            <a:extLst>
              <a:ext uri="{FF2B5EF4-FFF2-40B4-BE49-F238E27FC236}">
                <a16:creationId xmlns:a16="http://schemas.microsoft.com/office/drawing/2014/main" id="{F6C23A9D-41A6-8E16-F478-34F37659246E}"/>
              </a:ext>
            </a:extLst>
          </p:cNvPr>
          <p:cNvPicPr>
            <a:picLocks noChangeAspect="1"/>
          </p:cNvPicPr>
          <p:nvPr/>
        </p:nvPicPr>
        <p:blipFill rotWithShape="1">
          <a:blip r:embed="rId3"/>
          <a:srcRect t="14686" b="14686"/>
          <a:stretch/>
        </p:blipFill>
        <p:spPr>
          <a:xfrm>
            <a:off x="20" y="-59366"/>
            <a:ext cx="12191980" cy="4114066"/>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4" name="Group 11">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2">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4" name="Rectangle 33">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4">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7" name="Group 3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Slide Number Placeholder 3">
            <a:extLst>
              <a:ext uri="{FF2B5EF4-FFF2-40B4-BE49-F238E27FC236}">
                <a16:creationId xmlns:a16="http://schemas.microsoft.com/office/drawing/2014/main" id="{23B9AB86-E787-C5AE-EB05-724BCAC3081F}"/>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dirty="0">
                <a:solidFill>
                  <a:schemeClr val="tx1">
                    <a:tint val="75000"/>
                  </a:schemeClr>
                </a:solidFill>
                <a:latin typeface="+mn-lt"/>
                <a:ea typeface="+mn-ea"/>
                <a:cs typeface="+mn-cs"/>
              </a:rPr>
              <a:pPr>
                <a:spcAft>
                  <a:spcPts val="600"/>
                </a:spcAft>
              </a:pPr>
              <a:t>2</a:t>
            </a:fld>
            <a:endParaRPr lang="en-US" kern="1200" noProof="0" dirty="0">
              <a:solidFill>
                <a:schemeClr val="tx1">
                  <a:tint val="75000"/>
                </a:schemeClr>
              </a:solidFill>
              <a:latin typeface="+mn-lt"/>
              <a:ea typeface="+mn-ea"/>
              <a:cs typeface="+mn-cs"/>
            </a:endParaRPr>
          </a:p>
        </p:txBody>
      </p:sp>
      <p:sp>
        <p:nvSpPr>
          <p:cNvPr id="69" name="Freeform: Shape 6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44B1C38-98DB-0F75-B996-66A0C139151E}"/>
              </a:ext>
            </a:extLst>
          </p:cNvPr>
          <p:cNvSpPr>
            <a:spLocks noGrp="1"/>
          </p:cNvSpPr>
          <p:nvPr>
            <p:ph type="title"/>
          </p:nvPr>
        </p:nvSpPr>
        <p:spPr>
          <a:xfrm>
            <a:off x="1808842" y="15828"/>
            <a:ext cx="8600921" cy="700444"/>
          </a:xfrm>
        </p:spPr>
        <p:txBody>
          <a:bodyPr vert="horz" lIns="228600" tIns="228600" rIns="228600" bIns="0" rtlCol="0" anchor="b">
            <a:noAutofit/>
          </a:bodyPr>
          <a:lstStyle/>
          <a:p>
            <a:pPr>
              <a:lnSpc>
                <a:spcPct val="80000"/>
              </a:lnSpc>
            </a:pPr>
            <a:r>
              <a:rPr lang="en-US" sz="5400" b="1" i="1" dirty="0">
                <a:solidFill>
                  <a:schemeClr val="tx1"/>
                </a:solidFill>
              </a:rPr>
              <a:t>Introduction</a:t>
            </a:r>
          </a:p>
        </p:txBody>
      </p:sp>
      <p:sp>
        <p:nvSpPr>
          <p:cNvPr id="6" name="Text Placeholder 5">
            <a:extLst>
              <a:ext uri="{FF2B5EF4-FFF2-40B4-BE49-F238E27FC236}">
                <a16:creationId xmlns:a16="http://schemas.microsoft.com/office/drawing/2014/main" id="{A33DB757-915B-E9B0-748B-E6E8C0842449}"/>
              </a:ext>
            </a:extLst>
          </p:cNvPr>
          <p:cNvSpPr>
            <a:spLocks noGrp="1"/>
          </p:cNvSpPr>
          <p:nvPr>
            <p:ph type="body" idx="1"/>
          </p:nvPr>
        </p:nvSpPr>
        <p:spPr>
          <a:xfrm>
            <a:off x="1669293" y="1221820"/>
            <a:ext cx="5414125" cy="489213"/>
          </a:xfrm>
        </p:spPr>
        <p:txBody>
          <a:bodyPr vert="horz" lIns="91440" tIns="0" rIns="91440" bIns="45720" rtlCol="0">
            <a:normAutofit/>
          </a:bodyPr>
          <a:lstStyle/>
          <a:p>
            <a:pPr>
              <a:lnSpc>
                <a:spcPct val="100000"/>
              </a:lnSpc>
            </a:pPr>
            <a:r>
              <a:rPr lang="en-US" sz="2000" dirty="0"/>
              <a:t>Definitions-</a:t>
            </a:r>
          </a:p>
        </p:txBody>
      </p:sp>
      <p:sp>
        <p:nvSpPr>
          <p:cNvPr id="9" name="TextBox 8">
            <a:extLst>
              <a:ext uri="{FF2B5EF4-FFF2-40B4-BE49-F238E27FC236}">
                <a16:creationId xmlns:a16="http://schemas.microsoft.com/office/drawing/2014/main" id="{03E67A12-BEDB-BF49-A090-982350AE0AD9}"/>
              </a:ext>
            </a:extLst>
          </p:cNvPr>
          <p:cNvSpPr txBox="1"/>
          <p:nvPr/>
        </p:nvSpPr>
        <p:spPr>
          <a:xfrm>
            <a:off x="3700790" y="1753445"/>
            <a:ext cx="5191581" cy="400110"/>
          </a:xfrm>
          <a:prstGeom prst="rect">
            <a:avLst/>
          </a:prstGeom>
          <a:noFill/>
        </p:spPr>
        <p:txBody>
          <a:bodyPr wrap="square" rtlCol="0">
            <a:spAutoFit/>
          </a:bodyPr>
          <a:lstStyle/>
          <a:p>
            <a:r>
              <a:rPr lang="en-GB" sz="2000" dirty="0">
                <a:solidFill>
                  <a:schemeClr val="bg1"/>
                </a:solidFill>
              </a:rPr>
              <a:t>Settings – Death and care </a:t>
            </a:r>
          </a:p>
        </p:txBody>
      </p:sp>
      <p:sp>
        <p:nvSpPr>
          <p:cNvPr id="10" name="TextBox 9">
            <a:extLst>
              <a:ext uri="{FF2B5EF4-FFF2-40B4-BE49-F238E27FC236}">
                <a16:creationId xmlns:a16="http://schemas.microsoft.com/office/drawing/2014/main" id="{98FC879C-70DF-2A39-23CE-9404FD4D2033}"/>
              </a:ext>
            </a:extLst>
          </p:cNvPr>
          <p:cNvSpPr txBox="1"/>
          <p:nvPr/>
        </p:nvSpPr>
        <p:spPr>
          <a:xfrm>
            <a:off x="3982776" y="2385136"/>
            <a:ext cx="3709188" cy="400110"/>
          </a:xfrm>
          <a:prstGeom prst="rect">
            <a:avLst/>
          </a:prstGeom>
          <a:noFill/>
        </p:spPr>
        <p:txBody>
          <a:bodyPr wrap="square" rtlCol="0">
            <a:spAutoFit/>
          </a:bodyPr>
          <a:lstStyle/>
          <a:p>
            <a:r>
              <a:rPr lang="en-GB" sz="2000" dirty="0">
                <a:solidFill>
                  <a:schemeClr val="bg1"/>
                </a:solidFill>
              </a:rPr>
              <a:t>The Gap</a:t>
            </a:r>
          </a:p>
        </p:txBody>
      </p:sp>
      <p:sp>
        <p:nvSpPr>
          <p:cNvPr id="11" name="TextBox 10">
            <a:extLst>
              <a:ext uri="{FF2B5EF4-FFF2-40B4-BE49-F238E27FC236}">
                <a16:creationId xmlns:a16="http://schemas.microsoft.com/office/drawing/2014/main" id="{C14F2F4A-EE7A-417D-1B7A-A81E8DF5338D}"/>
              </a:ext>
            </a:extLst>
          </p:cNvPr>
          <p:cNvSpPr txBox="1"/>
          <p:nvPr/>
        </p:nvSpPr>
        <p:spPr>
          <a:xfrm>
            <a:off x="4234690" y="3111710"/>
            <a:ext cx="3635792" cy="400110"/>
          </a:xfrm>
          <a:prstGeom prst="rect">
            <a:avLst/>
          </a:prstGeom>
          <a:noFill/>
        </p:spPr>
        <p:txBody>
          <a:bodyPr wrap="square" rtlCol="0">
            <a:spAutoFit/>
          </a:bodyPr>
          <a:lstStyle/>
          <a:p>
            <a:r>
              <a:rPr lang="en-GB" sz="2000" dirty="0">
                <a:solidFill>
                  <a:schemeClr val="bg1"/>
                </a:solidFill>
              </a:rPr>
              <a:t>Policies and Legislation </a:t>
            </a:r>
          </a:p>
        </p:txBody>
      </p:sp>
      <p:sp>
        <p:nvSpPr>
          <p:cNvPr id="32" name="TextBox 31">
            <a:extLst>
              <a:ext uri="{FF2B5EF4-FFF2-40B4-BE49-F238E27FC236}">
                <a16:creationId xmlns:a16="http://schemas.microsoft.com/office/drawing/2014/main" id="{523A1B88-239C-9FF3-7A61-C84F3663929A}"/>
              </a:ext>
            </a:extLst>
          </p:cNvPr>
          <p:cNvSpPr txBox="1"/>
          <p:nvPr/>
        </p:nvSpPr>
        <p:spPr>
          <a:xfrm>
            <a:off x="4533542" y="3855850"/>
            <a:ext cx="3464229" cy="400110"/>
          </a:xfrm>
          <a:prstGeom prst="rect">
            <a:avLst/>
          </a:prstGeom>
          <a:noFill/>
        </p:spPr>
        <p:txBody>
          <a:bodyPr wrap="square" rtlCol="0">
            <a:spAutoFit/>
          </a:bodyPr>
          <a:lstStyle/>
          <a:p>
            <a:r>
              <a:rPr lang="en-GB" sz="2000" dirty="0">
                <a:solidFill>
                  <a:schemeClr val="bg1"/>
                </a:solidFill>
              </a:rPr>
              <a:t>Theories</a:t>
            </a:r>
          </a:p>
        </p:txBody>
      </p:sp>
      <p:sp>
        <p:nvSpPr>
          <p:cNvPr id="37" name="TextBox 36">
            <a:extLst>
              <a:ext uri="{FF2B5EF4-FFF2-40B4-BE49-F238E27FC236}">
                <a16:creationId xmlns:a16="http://schemas.microsoft.com/office/drawing/2014/main" id="{338B149E-BDB0-FF72-44D1-24E6D101A363}"/>
              </a:ext>
            </a:extLst>
          </p:cNvPr>
          <p:cNvSpPr txBox="1"/>
          <p:nvPr/>
        </p:nvSpPr>
        <p:spPr>
          <a:xfrm>
            <a:off x="5215580" y="5209778"/>
            <a:ext cx="3423874" cy="400110"/>
          </a:xfrm>
          <a:prstGeom prst="rect">
            <a:avLst/>
          </a:prstGeom>
          <a:noFill/>
        </p:spPr>
        <p:txBody>
          <a:bodyPr wrap="square" rtlCol="0">
            <a:spAutoFit/>
          </a:bodyPr>
          <a:lstStyle/>
          <a:p>
            <a:r>
              <a:rPr lang="en-GB" sz="2000" dirty="0">
                <a:solidFill>
                  <a:schemeClr val="bg1"/>
                </a:solidFill>
              </a:rPr>
              <a:t>Forward planning</a:t>
            </a:r>
          </a:p>
        </p:txBody>
      </p:sp>
      <p:sp>
        <p:nvSpPr>
          <p:cNvPr id="39" name="TextBox 38">
            <a:extLst>
              <a:ext uri="{FF2B5EF4-FFF2-40B4-BE49-F238E27FC236}">
                <a16:creationId xmlns:a16="http://schemas.microsoft.com/office/drawing/2014/main" id="{ED5BBD44-FA96-3050-55E0-6C123FFF4957}"/>
              </a:ext>
            </a:extLst>
          </p:cNvPr>
          <p:cNvSpPr txBox="1"/>
          <p:nvPr/>
        </p:nvSpPr>
        <p:spPr>
          <a:xfrm flipH="1">
            <a:off x="4860310" y="4543583"/>
            <a:ext cx="3204798" cy="400110"/>
          </a:xfrm>
          <a:prstGeom prst="rect">
            <a:avLst/>
          </a:prstGeom>
          <a:noFill/>
        </p:spPr>
        <p:txBody>
          <a:bodyPr wrap="square" rtlCol="0">
            <a:spAutoFit/>
          </a:bodyPr>
          <a:lstStyle/>
          <a:p>
            <a:r>
              <a:rPr lang="en-GB" sz="2000" dirty="0">
                <a:solidFill>
                  <a:schemeClr val="bg1"/>
                </a:solidFill>
              </a:rPr>
              <a:t>Euthanasia</a:t>
            </a:r>
          </a:p>
        </p:txBody>
      </p:sp>
      <p:sp>
        <p:nvSpPr>
          <p:cNvPr id="2" name="TextBox 1">
            <a:extLst>
              <a:ext uri="{FF2B5EF4-FFF2-40B4-BE49-F238E27FC236}">
                <a16:creationId xmlns:a16="http://schemas.microsoft.com/office/drawing/2014/main" id="{9AB456E0-6732-D12F-450A-64C7F78BF209}"/>
              </a:ext>
            </a:extLst>
          </p:cNvPr>
          <p:cNvSpPr txBox="1"/>
          <p:nvPr/>
        </p:nvSpPr>
        <p:spPr>
          <a:xfrm>
            <a:off x="5757279" y="5680476"/>
            <a:ext cx="3603307" cy="400110"/>
          </a:xfrm>
          <a:prstGeom prst="rect">
            <a:avLst/>
          </a:prstGeom>
          <a:noFill/>
        </p:spPr>
        <p:txBody>
          <a:bodyPr wrap="square" rtlCol="0">
            <a:spAutoFit/>
          </a:bodyPr>
          <a:lstStyle/>
          <a:p>
            <a:r>
              <a:rPr lang="en-GB" sz="2000" dirty="0">
                <a:solidFill>
                  <a:schemeClr val="bg1"/>
                </a:solidFill>
              </a:rPr>
              <a:t>Conclusion </a:t>
            </a:r>
          </a:p>
        </p:txBody>
      </p:sp>
    </p:spTree>
    <p:extLst>
      <p:ext uri="{BB962C8B-B14F-4D97-AF65-F5344CB8AC3E}">
        <p14:creationId xmlns:p14="http://schemas.microsoft.com/office/powerpoint/2010/main" val="1908308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4" name="Rectangle 3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8" name="Rectangle 3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1" name="Freeform: Shape 60">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4">
            <a:extLst>
              <a:ext uri="{FF2B5EF4-FFF2-40B4-BE49-F238E27FC236}">
                <a16:creationId xmlns:a16="http://schemas.microsoft.com/office/drawing/2014/main" id="{DF67B1E7-AB9E-B74E-4BD7-EC8CEC952BA7}"/>
              </a:ext>
            </a:extLst>
          </p:cNvPr>
          <p:cNvSpPr>
            <a:spLocks noGrp="1"/>
          </p:cNvSpPr>
          <p:nvPr>
            <p:ph type="sldNum" sz="quarter" idx="12"/>
          </p:nvPr>
        </p:nvSpPr>
        <p:spPr>
          <a:xfrm>
            <a:off x="10469880" y="376254"/>
            <a:ext cx="914400" cy="320040"/>
          </a:xfrm>
        </p:spPr>
        <p:txBody>
          <a:bodyPr vert="horz" lIns="91440" tIns="45720" rIns="91440" bIns="45720" rtlCol="0" anchor="ctr">
            <a:normAutofit/>
          </a:bodyPr>
          <a:lstStyle/>
          <a:p>
            <a:pPr>
              <a:spcAft>
                <a:spcPts val="600"/>
              </a:spcAft>
            </a:pPr>
            <a:fld id="{294A09A9-5501-47C1-A89A-A340965A2BE2}" type="slidenum">
              <a:rPr lang="en-US" noProof="0">
                <a:solidFill>
                  <a:schemeClr val="tx1"/>
                </a:solidFill>
              </a:rPr>
              <a:pPr>
                <a:spcAft>
                  <a:spcPts val="600"/>
                </a:spcAft>
              </a:pPr>
              <a:t>3</a:t>
            </a:fld>
            <a:endParaRPr lang="en-US" noProof="0">
              <a:solidFill>
                <a:schemeClr val="tx1"/>
              </a:solidFill>
            </a:endParaRPr>
          </a:p>
        </p:txBody>
      </p:sp>
      <p:sp>
        <p:nvSpPr>
          <p:cNvPr id="9" name="Content Placeholder 7">
            <a:extLst>
              <a:ext uri="{FF2B5EF4-FFF2-40B4-BE49-F238E27FC236}">
                <a16:creationId xmlns:a16="http://schemas.microsoft.com/office/drawing/2014/main" id="{61B4B839-ECB2-1BA0-1F04-2B06347B7345}"/>
              </a:ext>
            </a:extLst>
          </p:cNvPr>
          <p:cNvSpPr txBox="1">
            <a:spLocks/>
          </p:cNvSpPr>
          <p:nvPr/>
        </p:nvSpPr>
        <p:spPr>
          <a:xfrm>
            <a:off x="3517712" y="1518353"/>
            <a:ext cx="7117254" cy="1788406"/>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algn="r">
              <a:lnSpc>
                <a:spcPct val="100000"/>
              </a:lnSpc>
            </a:pPr>
            <a:r>
              <a:rPr lang="en-GB" dirty="0">
                <a:solidFill>
                  <a:srgbClr val="212B32"/>
                </a:solidFill>
                <a:ea typeface="Calibri" panose="020F0502020204030204" pitchFamily="34" charset="0"/>
                <a:cs typeface="Arial" panose="020B0604020202020204" pitchFamily="34" charset="0"/>
              </a:rPr>
              <a:t>“End of life care is support for people who are in the last months or years of their life.</a:t>
            </a:r>
            <a:r>
              <a:rPr lang="en-GB" dirty="0">
                <a:ea typeface="Calibri" panose="020F0502020204030204" pitchFamily="34" charset="0"/>
                <a:cs typeface="Arial" panose="020B0604020202020204" pitchFamily="34" charset="0"/>
              </a:rPr>
              <a:t> End of life care should help you to live as well as possible until you die and to die with dignity”.</a:t>
            </a:r>
          </a:p>
          <a:p>
            <a:pPr marL="0" indent="0" algn="r">
              <a:lnSpc>
                <a:spcPct val="100000"/>
              </a:lnSpc>
              <a:buNone/>
            </a:pPr>
            <a:r>
              <a:rPr lang="en-GB" sz="1200" dirty="0">
                <a:ea typeface="Calibri" panose="020F0502020204030204" pitchFamily="34" charset="0"/>
                <a:cs typeface="Arial" panose="020B0604020202020204" pitchFamily="34" charset="0"/>
              </a:rPr>
              <a:t> </a:t>
            </a:r>
            <a:r>
              <a:rPr lang="en-GB" sz="1200" dirty="0">
                <a:solidFill>
                  <a:srgbClr val="212B32"/>
                </a:solidFill>
                <a:ea typeface="Calibri" panose="020F0502020204030204" pitchFamily="34" charset="0"/>
                <a:cs typeface="Arial" panose="020B0604020202020204" pitchFamily="34" charset="0"/>
              </a:rPr>
              <a:t>(NHS, 2018b)</a:t>
            </a:r>
          </a:p>
          <a:p>
            <a:pPr algn="r">
              <a:lnSpc>
                <a:spcPct val="100000"/>
              </a:lnSpc>
            </a:pPr>
            <a:endParaRPr lang="en-US" dirty="0">
              <a:cs typeface="Arial" panose="020B0604020202020204" pitchFamily="34" charset="0"/>
            </a:endParaRPr>
          </a:p>
        </p:txBody>
      </p:sp>
      <p:sp>
        <p:nvSpPr>
          <p:cNvPr id="10" name="TextBox 9">
            <a:extLst>
              <a:ext uri="{FF2B5EF4-FFF2-40B4-BE49-F238E27FC236}">
                <a16:creationId xmlns:a16="http://schemas.microsoft.com/office/drawing/2014/main" id="{E8E8C21B-B2D2-28D3-1586-C6BC9C9481EB}"/>
              </a:ext>
            </a:extLst>
          </p:cNvPr>
          <p:cNvSpPr txBox="1"/>
          <p:nvPr/>
        </p:nvSpPr>
        <p:spPr>
          <a:xfrm>
            <a:off x="903860" y="2982562"/>
            <a:ext cx="3065330" cy="369332"/>
          </a:xfrm>
          <a:prstGeom prst="rect">
            <a:avLst/>
          </a:prstGeom>
          <a:noFill/>
        </p:spPr>
        <p:txBody>
          <a:bodyPr wrap="square" rtlCol="0">
            <a:spAutoFit/>
          </a:bodyPr>
          <a:lstStyle/>
          <a:p>
            <a:pPr>
              <a:lnSpc>
                <a:spcPct val="100000"/>
              </a:lnSpc>
            </a:pPr>
            <a:r>
              <a:rPr lang="en-GB" sz="1800" b="1" i="1" dirty="0">
                <a:effectLst/>
                <a:latin typeface="Arial" panose="020B0604020202020204" pitchFamily="34" charset="0"/>
                <a:ea typeface="Calibri" panose="020F0502020204030204" pitchFamily="34" charset="0"/>
                <a:cs typeface="Arial" panose="020B0604020202020204" pitchFamily="34" charset="0"/>
              </a:rPr>
              <a:t>Palliative care definition</a:t>
            </a:r>
            <a:endParaRPr lang="en-US" sz="1800" b="1" i="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433B08C-BCC7-B523-C3C7-61D1ECAD2DFA}"/>
              </a:ext>
            </a:extLst>
          </p:cNvPr>
          <p:cNvSpPr txBox="1"/>
          <p:nvPr/>
        </p:nvSpPr>
        <p:spPr>
          <a:xfrm>
            <a:off x="3517712" y="3513568"/>
            <a:ext cx="7129509" cy="1200329"/>
          </a:xfrm>
          <a:prstGeom prst="rect">
            <a:avLst/>
          </a:prstGeom>
          <a:noFill/>
        </p:spPr>
        <p:txBody>
          <a:bodyPr wrap="square" rtlCol="0">
            <a:spAutoFit/>
          </a:bodyPr>
          <a:lstStyle/>
          <a:p>
            <a:pPr marL="285750" indent="-285750" algn="r">
              <a:lnSpc>
                <a:spcPct val="100000"/>
              </a:lnSpc>
              <a:buClr>
                <a:schemeClr val="accent1"/>
              </a:buClr>
              <a:buFont typeface="Wingdings" panose="05000000000000000000" pitchFamily="2" charset="2"/>
              <a:buChar char="§"/>
            </a:pPr>
            <a:r>
              <a:rPr lang="en-GB" dirty="0">
                <a:effectLst/>
                <a:ea typeface="Calibri" panose="020F0502020204030204" pitchFamily="34" charset="0"/>
                <a:cs typeface="Arial" panose="020B0604020202020204" pitchFamily="34" charset="0"/>
              </a:rPr>
              <a:t>“Palliative care is for anyone diagnosed with a life-limiting condition. It focuses on making a person’s quality of life as good as possible by relieving discomfort or distress”.</a:t>
            </a:r>
          </a:p>
          <a:p>
            <a:pPr algn="ctr">
              <a:lnSpc>
                <a:spcPct val="100000"/>
              </a:lnSpc>
            </a:pPr>
            <a:r>
              <a:rPr lang="en-GB" dirty="0">
                <a:effectLst/>
                <a:ea typeface="Calibri" panose="020F0502020204030204" pitchFamily="34" charset="0"/>
                <a:cs typeface="Arial" panose="020B0604020202020204" pitchFamily="34" charset="0"/>
              </a:rPr>
              <a:t>										</a:t>
            </a:r>
            <a:r>
              <a:rPr lang="en-GB" sz="1200" dirty="0">
                <a:effectLst/>
                <a:ea typeface="Calibri" panose="020F0502020204030204" pitchFamily="34" charset="0"/>
                <a:cs typeface="Arial" panose="020B0604020202020204" pitchFamily="34" charset="0"/>
              </a:rPr>
              <a:t> (Alzheimer’s Society, 2021)</a:t>
            </a:r>
          </a:p>
        </p:txBody>
      </p:sp>
      <p:sp>
        <p:nvSpPr>
          <p:cNvPr id="8" name="Content Placeholder 8">
            <a:extLst>
              <a:ext uri="{FF2B5EF4-FFF2-40B4-BE49-F238E27FC236}">
                <a16:creationId xmlns:a16="http://schemas.microsoft.com/office/drawing/2014/main" id="{70E08D86-E20B-C8CB-EB41-0E8BF7F80393}"/>
              </a:ext>
            </a:extLst>
          </p:cNvPr>
          <p:cNvSpPr txBox="1">
            <a:spLocks/>
          </p:cNvSpPr>
          <p:nvPr/>
        </p:nvSpPr>
        <p:spPr>
          <a:xfrm>
            <a:off x="844157" y="1042507"/>
            <a:ext cx="4664075" cy="523875"/>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marL="0" indent="0">
              <a:buFont typeface="Wingdings" panose="05000000000000000000" pitchFamily="2" charset="2"/>
              <a:buNone/>
            </a:pPr>
            <a:r>
              <a:rPr lang="en-US" b="1" i="1" dirty="0"/>
              <a:t>End of life care definition</a:t>
            </a:r>
          </a:p>
        </p:txBody>
      </p:sp>
      <p:sp>
        <p:nvSpPr>
          <p:cNvPr id="37" name="TextBox 36">
            <a:extLst>
              <a:ext uri="{FF2B5EF4-FFF2-40B4-BE49-F238E27FC236}">
                <a16:creationId xmlns:a16="http://schemas.microsoft.com/office/drawing/2014/main" id="{A746C4E8-0C1B-FC58-E0D0-F4FACAB12109}"/>
              </a:ext>
            </a:extLst>
          </p:cNvPr>
          <p:cNvSpPr txBox="1"/>
          <p:nvPr/>
        </p:nvSpPr>
        <p:spPr>
          <a:xfrm>
            <a:off x="4136633" y="79363"/>
            <a:ext cx="4046539" cy="923330"/>
          </a:xfrm>
          <a:prstGeom prst="rect">
            <a:avLst/>
          </a:prstGeom>
          <a:noFill/>
        </p:spPr>
        <p:txBody>
          <a:bodyPr wrap="square" rtlCol="0">
            <a:spAutoFit/>
          </a:bodyPr>
          <a:lstStyle/>
          <a:p>
            <a:r>
              <a:rPr lang="en-GB" sz="5400" b="1" dirty="0"/>
              <a:t>Definitions</a:t>
            </a:r>
          </a:p>
        </p:txBody>
      </p:sp>
    </p:spTree>
    <p:extLst>
      <p:ext uri="{BB962C8B-B14F-4D97-AF65-F5344CB8AC3E}">
        <p14:creationId xmlns:p14="http://schemas.microsoft.com/office/powerpoint/2010/main" val="144312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BE8435B-5A40-4D2C-8EE7-D0286A4439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3230A507-ADD4-4851-86C9-BFB0A9E66C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5" name="Freeform 5">
              <a:extLst>
                <a:ext uri="{FF2B5EF4-FFF2-40B4-BE49-F238E27FC236}">
                  <a16:creationId xmlns:a16="http://schemas.microsoft.com/office/drawing/2014/main" id="{0E73949D-AA3F-434A-8F1B-6AC3C66500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6">
              <a:extLst>
                <a:ext uri="{FF2B5EF4-FFF2-40B4-BE49-F238E27FC236}">
                  <a16:creationId xmlns:a16="http://schemas.microsoft.com/office/drawing/2014/main" id="{430C7EEA-EB0A-4CEA-ACCE-4B1704B32B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7">
              <a:extLst>
                <a:ext uri="{FF2B5EF4-FFF2-40B4-BE49-F238E27FC236}">
                  <a16:creationId xmlns:a16="http://schemas.microsoft.com/office/drawing/2014/main" id="{340C7C2C-B9D8-41EA-8F12-D3EA2425F8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8">
              <a:extLst>
                <a:ext uri="{FF2B5EF4-FFF2-40B4-BE49-F238E27FC236}">
                  <a16:creationId xmlns:a16="http://schemas.microsoft.com/office/drawing/2014/main" id="{07A48E32-9937-423D-A962-6C6708FC5B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9">
              <a:extLst>
                <a:ext uri="{FF2B5EF4-FFF2-40B4-BE49-F238E27FC236}">
                  <a16:creationId xmlns:a16="http://schemas.microsoft.com/office/drawing/2014/main" id="{98C428A0-F7BD-4827-A5E4-29D1D924E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0">
              <a:extLst>
                <a:ext uri="{FF2B5EF4-FFF2-40B4-BE49-F238E27FC236}">
                  <a16:creationId xmlns:a16="http://schemas.microsoft.com/office/drawing/2014/main" id="{322A7171-6987-4D33-A08E-121DAF7C1D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1">
              <a:extLst>
                <a:ext uri="{FF2B5EF4-FFF2-40B4-BE49-F238E27FC236}">
                  <a16:creationId xmlns:a16="http://schemas.microsoft.com/office/drawing/2014/main" id="{EDEE2B87-F124-4D9A-93D7-573D7F2AE8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2">
              <a:extLst>
                <a:ext uri="{FF2B5EF4-FFF2-40B4-BE49-F238E27FC236}">
                  <a16:creationId xmlns:a16="http://schemas.microsoft.com/office/drawing/2014/main" id="{E02238B2-FD10-4EE9-8D4C-23EAB778F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3">
              <a:extLst>
                <a:ext uri="{FF2B5EF4-FFF2-40B4-BE49-F238E27FC236}">
                  <a16:creationId xmlns:a16="http://schemas.microsoft.com/office/drawing/2014/main" id="{6442CA56-F5EA-44EC-85FD-9AE6B0D92C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4">
              <a:extLst>
                <a:ext uri="{FF2B5EF4-FFF2-40B4-BE49-F238E27FC236}">
                  <a16:creationId xmlns:a16="http://schemas.microsoft.com/office/drawing/2014/main" id="{E4947447-DDE2-4FD8-BA1A-B1E1CAE39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5">
              <a:extLst>
                <a:ext uri="{FF2B5EF4-FFF2-40B4-BE49-F238E27FC236}">
                  <a16:creationId xmlns:a16="http://schemas.microsoft.com/office/drawing/2014/main" id="{3C86D861-90D5-4681-B53D-CF9794CF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6">
              <a:extLst>
                <a:ext uri="{FF2B5EF4-FFF2-40B4-BE49-F238E27FC236}">
                  <a16:creationId xmlns:a16="http://schemas.microsoft.com/office/drawing/2014/main" id="{98CA71C9-2A65-47AA-9028-30391F0C14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7">
              <a:extLst>
                <a:ext uri="{FF2B5EF4-FFF2-40B4-BE49-F238E27FC236}">
                  <a16:creationId xmlns:a16="http://schemas.microsoft.com/office/drawing/2014/main" id="{82904C10-6BA2-411E-8B2E-40E8FF1BB2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8">
              <a:extLst>
                <a:ext uri="{FF2B5EF4-FFF2-40B4-BE49-F238E27FC236}">
                  <a16:creationId xmlns:a16="http://schemas.microsoft.com/office/drawing/2014/main" id="{1D6BDE88-B470-4B53-9BF8-E14D0A49FD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9">
              <a:extLst>
                <a:ext uri="{FF2B5EF4-FFF2-40B4-BE49-F238E27FC236}">
                  <a16:creationId xmlns:a16="http://schemas.microsoft.com/office/drawing/2014/main" id="{245C4906-0262-431D-82BD-BBD3E0165F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0">
              <a:extLst>
                <a:ext uri="{FF2B5EF4-FFF2-40B4-BE49-F238E27FC236}">
                  <a16:creationId xmlns:a16="http://schemas.microsoft.com/office/drawing/2014/main" id="{7382B232-0890-4D2C-B9EA-2930C1986F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1">
              <a:extLst>
                <a:ext uri="{FF2B5EF4-FFF2-40B4-BE49-F238E27FC236}">
                  <a16:creationId xmlns:a16="http://schemas.microsoft.com/office/drawing/2014/main" id="{F0AE7D89-CB19-46E7-A589-9FE037C9F3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2">
              <a:extLst>
                <a:ext uri="{FF2B5EF4-FFF2-40B4-BE49-F238E27FC236}">
                  <a16:creationId xmlns:a16="http://schemas.microsoft.com/office/drawing/2014/main" id="{DE373BAE-385C-4377-9196-A10066EBF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3">
              <a:extLst>
                <a:ext uri="{FF2B5EF4-FFF2-40B4-BE49-F238E27FC236}">
                  <a16:creationId xmlns:a16="http://schemas.microsoft.com/office/drawing/2014/main" id="{989B1E1A-CE75-431F-AE31-882E65AE7F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4">
              <a:extLst>
                <a:ext uri="{FF2B5EF4-FFF2-40B4-BE49-F238E27FC236}">
                  <a16:creationId xmlns:a16="http://schemas.microsoft.com/office/drawing/2014/main" id="{6624A141-5A3F-476C-A828-630A565AEA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5">
              <a:extLst>
                <a:ext uri="{FF2B5EF4-FFF2-40B4-BE49-F238E27FC236}">
                  <a16:creationId xmlns:a16="http://schemas.microsoft.com/office/drawing/2014/main" id="{E804C1A5-703E-4BE6-B311-AA42E6800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7" name="Group 66">
            <a:extLst>
              <a:ext uri="{FF2B5EF4-FFF2-40B4-BE49-F238E27FC236}">
                <a16:creationId xmlns:a16="http://schemas.microsoft.com/office/drawing/2014/main" id="{8D3BEC15-D3CB-438B-AB3D-920CFCF32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8" name="Rectangle 67">
              <a:extLst>
                <a:ext uri="{FF2B5EF4-FFF2-40B4-BE49-F238E27FC236}">
                  <a16:creationId xmlns:a16="http://schemas.microsoft.com/office/drawing/2014/main" id="{2C87F132-6FB2-44B0-BB62-71877BFE9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22">
              <a:extLst>
                <a:ext uri="{FF2B5EF4-FFF2-40B4-BE49-F238E27FC236}">
                  <a16:creationId xmlns:a16="http://schemas.microsoft.com/office/drawing/2014/main" id="{FF462290-58BF-4988-88C4-53D44C56C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678F3204-16FB-4EC7-A66D-F8782408E5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itle 9">
            <a:extLst>
              <a:ext uri="{FF2B5EF4-FFF2-40B4-BE49-F238E27FC236}">
                <a16:creationId xmlns:a16="http://schemas.microsoft.com/office/drawing/2014/main" id="{C6889FAE-B6C9-728B-7CE9-4238C626F840}"/>
              </a:ext>
            </a:extLst>
          </p:cNvPr>
          <p:cNvSpPr>
            <a:spLocks noGrp="1"/>
          </p:cNvSpPr>
          <p:nvPr>
            <p:ph type="title"/>
          </p:nvPr>
        </p:nvSpPr>
        <p:spPr>
          <a:xfrm>
            <a:off x="845150" y="2386484"/>
            <a:ext cx="3498979" cy="2453676"/>
          </a:xfrm>
        </p:spPr>
        <p:txBody>
          <a:bodyPr>
            <a:normAutofit/>
          </a:bodyPr>
          <a:lstStyle/>
          <a:p>
            <a:r>
              <a:rPr lang="en-GB" dirty="0">
                <a:solidFill>
                  <a:schemeClr val="bg1"/>
                </a:solidFill>
              </a:rPr>
              <a:t>Support and Care team</a:t>
            </a:r>
          </a:p>
        </p:txBody>
      </p:sp>
      <p:sp>
        <p:nvSpPr>
          <p:cNvPr id="6" name="Slide Number Placeholder 5">
            <a:extLst>
              <a:ext uri="{FF2B5EF4-FFF2-40B4-BE49-F238E27FC236}">
                <a16:creationId xmlns:a16="http://schemas.microsoft.com/office/drawing/2014/main" id="{D075BFF0-9EB3-BAAC-62FF-D8F7AD4BF917}"/>
              </a:ext>
            </a:extLst>
          </p:cNvPr>
          <p:cNvSpPr>
            <a:spLocks noGrp="1"/>
          </p:cNvSpPr>
          <p:nvPr>
            <p:ph type="sldNum" sz="quarter" idx="4"/>
          </p:nvPr>
        </p:nvSpPr>
        <p:spPr>
          <a:xfrm>
            <a:off x="10469880" y="320040"/>
            <a:ext cx="914400" cy="320040"/>
          </a:xfrm>
        </p:spPr>
        <p:txBody>
          <a:bodyPr>
            <a:normAutofit/>
          </a:bodyPr>
          <a:lstStyle/>
          <a:p>
            <a:pPr rtl="0">
              <a:spcAft>
                <a:spcPts val="600"/>
              </a:spcAft>
            </a:pPr>
            <a:fld id="{294A09A9-5501-47C1-A89A-A340965A2BE2}" type="slidenum">
              <a:rPr lang="en-GB" noProof="0" smtClean="0"/>
              <a:pPr rtl="0">
                <a:spcAft>
                  <a:spcPts val="600"/>
                </a:spcAft>
              </a:pPr>
              <a:t>4</a:t>
            </a:fld>
            <a:endParaRPr lang="en-GB" noProof="0"/>
          </a:p>
        </p:txBody>
      </p:sp>
      <p:sp>
        <p:nvSpPr>
          <p:cNvPr id="15" name="Text Placeholder 10">
            <a:extLst>
              <a:ext uri="{FF2B5EF4-FFF2-40B4-BE49-F238E27FC236}">
                <a16:creationId xmlns:a16="http://schemas.microsoft.com/office/drawing/2014/main" id="{84629B75-31B5-F8D6-0F2F-E81EDDEADB01}"/>
              </a:ext>
            </a:extLst>
          </p:cNvPr>
          <p:cNvSpPr>
            <a:spLocks noGrp="1"/>
          </p:cNvSpPr>
          <p:nvPr>
            <p:ph idx="1"/>
          </p:nvPr>
        </p:nvSpPr>
        <p:spPr>
          <a:xfrm>
            <a:off x="5072409" y="1671867"/>
            <a:ext cx="6857653" cy="2865558"/>
          </a:xfrm>
        </p:spPr>
        <p:txBody>
          <a:bodyPr>
            <a:noAutofit/>
          </a:bodyPr>
          <a:lstStyle/>
          <a:p>
            <a:pPr>
              <a:lnSpc>
                <a:spcPct val="110000"/>
              </a:lnSpc>
            </a:pPr>
            <a:r>
              <a:rPr lang="en-GB" sz="1800" b="1" i="0" dirty="0">
                <a:effectLst/>
              </a:rPr>
              <a:t>Your care team</a:t>
            </a:r>
          </a:p>
          <a:p>
            <a:pPr>
              <a:lnSpc>
                <a:spcPct val="110000"/>
              </a:lnSpc>
            </a:pPr>
            <a:r>
              <a:rPr lang="en-GB" sz="1800" b="0" i="0" dirty="0">
                <a:effectLst/>
              </a:rPr>
              <a:t>Older people's care during their final days of life may be provided by a variety of specialists and experts in various fields to aid or treat.. These could include GPs, community nurses, specialist doctors and nurses, hospice staff, care home staff, hospital staff, therapists, pharmacists and social care staff.</a:t>
            </a:r>
          </a:p>
          <a:p>
            <a:pPr>
              <a:lnSpc>
                <a:spcPct val="110000"/>
              </a:lnSpc>
            </a:pPr>
            <a:r>
              <a:rPr lang="en-GB" sz="1200" b="0" i="0" dirty="0">
                <a:effectLst/>
              </a:rPr>
              <a:t>(NICE, 2015a)</a:t>
            </a:r>
          </a:p>
        </p:txBody>
      </p:sp>
      <p:sp>
        <p:nvSpPr>
          <p:cNvPr id="2" name="TextBox 1">
            <a:extLst>
              <a:ext uri="{FF2B5EF4-FFF2-40B4-BE49-F238E27FC236}">
                <a16:creationId xmlns:a16="http://schemas.microsoft.com/office/drawing/2014/main" id="{F9D3103C-F56A-E573-EBE2-1806F2F026AB}"/>
              </a:ext>
            </a:extLst>
          </p:cNvPr>
          <p:cNvSpPr txBox="1"/>
          <p:nvPr/>
        </p:nvSpPr>
        <p:spPr>
          <a:xfrm>
            <a:off x="261938" y="5518150"/>
            <a:ext cx="11668124" cy="984885"/>
          </a:xfrm>
          <a:prstGeom prst="rect">
            <a:avLst/>
          </a:prstGeom>
          <a:noFill/>
        </p:spPr>
        <p:txBody>
          <a:bodyPr wrap="square" rtlCol="0">
            <a:spAutoFit/>
          </a:bodyPr>
          <a:lstStyle/>
          <a:p>
            <a:pPr algn="r"/>
            <a:r>
              <a:rPr lang="en-GB" sz="2800" dirty="0"/>
              <a:t>Death Doulas: “A</a:t>
            </a:r>
            <a:r>
              <a:rPr lang="en-GB" sz="2800" i="0" dirty="0">
                <a:effectLst/>
              </a:rPr>
              <a:t>dvocating for the dying and honouring their wishes”</a:t>
            </a:r>
          </a:p>
          <a:p>
            <a:pPr algn="r"/>
            <a:r>
              <a:rPr lang="en-GB" sz="1200" dirty="0"/>
              <a:t>(</a:t>
            </a:r>
            <a:r>
              <a:rPr lang="en-GB" sz="1200" dirty="0" err="1"/>
              <a:t>Yoong</a:t>
            </a:r>
            <a:r>
              <a:rPr lang="en-GB" sz="1200" dirty="0"/>
              <a:t>, Goh and Zhang, 2022a)</a:t>
            </a:r>
          </a:p>
          <a:p>
            <a:endParaRPr lang="en-GB" dirty="0"/>
          </a:p>
        </p:txBody>
      </p:sp>
      <p:sp>
        <p:nvSpPr>
          <p:cNvPr id="9" name="TextBox 8">
            <a:extLst>
              <a:ext uri="{FF2B5EF4-FFF2-40B4-BE49-F238E27FC236}">
                <a16:creationId xmlns:a16="http://schemas.microsoft.com/office/drawing/2014/main" id="{2A19C113-CADD-1EA0-3D48-E11C2604C8C6}"/>
              </a:ext>
            </a:extLst>
          </p:cNvPr>
          <p:cNvSpPr txBox="1"/>
          <p:nvPr/>
        </p:nvSpPr>
        <p:spPr>
          <a:xfrm>
            <a:off x="4293313" y="243783"/>
            <a:ext cx="4030187" cy="923330"/>
          </a:xfrm>
          <a:prstGeom prst="rect">
            <a:avLst/>
          </a:prstGeom>
          <a:noFill/>
        </p:spPr>
        <p:txBody>
          <a:bodyPr wrap="square">
            <a:spAutoFit/>
          </a:bodyPr>
          <a:lstStyle/>
          <a:p>
            <a:r>
              <a:rPr lang="en-GB" sz="5400" b="1" dirty="0"/>
              <a:t>Definitions</a:t>
            </a:r>
          </a:p>
        </p:txBody>
      </p:sp>
    </p:spTree>
    <p:extLst>
      <p:ext uri="{BB962C8B-B14F-4D97-AF65-F5344CB8AC3E}">
        <p14:creationId xmlns:p14="http://schemas.microsoft.com/office/powerpoint/2010/main" val="3577942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889000" y="2339669"/>
            <a:ext cx="3500828" cy="2470065"/>
          </a:xfrm>
        </p:spPr>
        <p:txBody>
          <a:bodyPr rtlCol="0">
            <a:noAutofit/>
          </a:bodyPr>
          <a:lstStyle/>
          <a:p>
            <a:pPr rtl="0"/>
            <a:r>
              <a:rPr lang="en-GB" sz="3200" b="0" i="0" dirty="0">
                <a:solidFill>
                  <a:schemeClr val="bg1"/>
                </a:solidFill>
                <a:effectLst/>
                <a:latin typeface="+mn-lt"/>
              </a:rPr>
              <a:t>Advocates in social care are independent from the local authority (local council) and the NHS. </a:t>
            </a:r>
            <a:br>
              <a:rPr lang="en-GB" sz="1800" b="0" i="0" dirty="0">
                <a:solidFill>
                  <a:schemeClr val="bg1"/>
                </a:solidFill>
                <a:effectLst/>
                <a:latin typeface="+mn-lt"/>
              </a:rPr>
            </a:br>
            <a:r>
              <a:rPr lang="en-GB" sz="1200" b="0" i="0" dirty="0">
                <a:effectLst/>
                <a:latin typeface="+mn-lt"/>
              </a:rPr>
              <a:t>(Mind, 2018a)</a:t>
            </a:r>
            <a:endParaRPr lang="en-GB" sz="1200" dirty="0">
              <a:solidFill>
                <a:schemeClr val="bg1"/>
              </a:solidFill>
              <a:latin typeface="+mn-lt"/>
              <a:cs typeface="Arial" panose="020B0604020202020204" pitchFamily="34" charset="0"/>
            </a:endParaRPr>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12"/>
          </p:nvPr>
        </p:nvSpPr>
        <p:spPr/>
        <p:txBody>
          <a:bodyPr rtlCol="0"/>
          <a:lstStyle/>
          <a:p>
            <a:pPr rtl="0"/>
            <a:fld id="{294A09A9-5501-47C1-A89A-A340965A2BE2}" type="slidenum">
              <a:rPr lang="en-GB" smtClean="0"/>
              <a:pPr rtl="0"/>
              <a:t>5</a:t>
            </a:fld>
            <a:endParaRPr lang="en-GB" dirty="0"/>
          </a:p>
        </p:txBody>
      </p:sp>
      <p:sp>
        <p:nvSpPr>
          <p:cNvPr id="14" name="TextBox 13">
            <a:extLst>
              <a:ext uri="{FF2B5EF4-FFF2-40B4-BE49-F238E27FC236}">
                <a16:creationId xmlns:a16="http://schemas.microsoft.com/office/drawing/2014/main" id="{47538CA7-5E73-20B5-51CE-1514B00339D6}"/>
              </a:ext>
            </a:extLst>
          </p:cNvPr>
          <p:cNvSpPr txBox="1"/>
          <p:nvPr/>
        </p:nvSpPr>
        <p:spPr>
          <a:xfrm>
            <a:off x="3679821" y="14198"/>
            <a:ext cx="3590365" cy="923330"/>
          </a:xfrm>
          <a:prstGeom prst="rect">
            <a:avLst/>
          </a:prstGeom>
          <a:noFill/>
        </p:spPr>
        <p:txBody>
          <a:bodyPr wrap="square" lIns="91440" tIns="45720" rIns="91440" bIns="45720" rtlCol="0" anchor="t">
            <a:spAutoFit/>
          </a:bodyPr>
          <a:lstStyle/>
          <a:p>
            <a:r>
              <a:rPr lang="en-GB" sz="5400" b="1" u="sng" dirty="0"/>
              <a:t>Advocacy</a:t>
            </a:r>
          </a:p>
        </p:txBody>
      </p:sp>
      <p:sp>
        <p:nvSpPr>
          <p:cNvPr id="20" name="TextBox 19">
            <a:extLst>
              <a:ext uri="{FF2B5EF4-FFF2-40B4-BE49-F238E27FC236}">
                <a16:creationId xmlns:a16="http://schemas.microsoft.com/office/drawing/2014/main" id="{F52CF6E3-0B65-CC1D-E4CA-7D9DB9A036FD}"/>
              </a:ext>
            </a:extLst>
          </p:cNvPr>
          <p:cNvSpPr txBox="1"/>
          <p:nvPr/>
        </p:nvSpPr>
        <p:spPr>
          <a:xfrm flipH="1">
            <a:off x="5933873" y="1726933"/>
            <a:ext cx="6082706" cy="1477328"/>
          </a:xfrm>
          <a:prstGeom prst="rect">
            <a:avLst/>
          </a:prstGeom>
          <a:noFill/>
        </p:spPr>
        <p:txBody>
          <a:bodyPr wrap="square" rtlCol="0">
            <a:spAutoFit/>
          </a:bodyPr>
          <a:lstStyle/>
          <a:p>
            <a:pPr algn="l" rtl="0">
              <a:buClr>
                <a:schemeClr val="accent1"/>
              </a:buClr>
            </a:pPr>
            <a:r>
              <a:rPr lang="en-GB" b="1" i="0" dirty="0">
                <a:effectLst/>
              </a:rPr>
              <a:t>Advocates are used frequently for</a:t>
            </a:r>
          </a:p>
          <a:p>
            <a:pPr algn="l" rtl="0">
              <a:buClr>
                <a:schemeClr val="accent1"/>
              </a:buClr>
            </a:pPr>
            <a:endParaRPr lang="en-GB" b="1" dirty="0"/>
          </a:p>
          <a:p>
            <a:pPr marL="285750" indent="-285750" algn="l" rtl="0">
              <a:buClr>
                <a:schemeClr val="accent1"/>
              </a:buClr>
              <a:buFont typeface="Wingdings" panose="05000000000000000000" pitchFamily="2" charset="2"/>
              <a:buChar char="q"/>
            </a:pPr>
            <a:r>
              <a:rPr lang="en-GB" b="1" i="0" dirty="0">
                <a:effectLst/>
              </a:rPr>
              <a:t>Needs assessments.</a:t>
            </a:r>
          </a:p>
          <a:p>
            <a:pPr marL="285750" indent="-285750" algn="l" rtl="0">
              <a:buClr>
                <a:schemeClr val="accent1"/>
              </a:buClr>
              <a:buFont typeface="Wingdings" panose="05000000000000000000" pitchFamily="2" charset="2"/>
              <a:buChar char="q"/>
            </a:pPr>
            <a:r>
              <a:rPr lang="en-GB" b="1" i="0" dirty="0">
                <a:effectLst/>
              </a:rPr>
              <a:t>Creating and revising care plans.</a:t>
            </a:r>
          </a:p>
          <a:p>
            <a:pPr marL="285750" indent="-285750" algn="l" rtl="0">
              <a:buClr>
                <a:schemeClr val="accent1"/>
              </a:buClr>
              <a:buFont typeface="Wingdings" panose="05000000000000000000" pitchFamily="2" charset="2"/>
              <a:buChar char="q"/>
            </a:pPr>
            <a:r>
              <a:rPr lang="en-GB" b="1" dirty="0"/>
              <a:t>During safeguarding reviews</a:t>
            </a:r>
            <a:r>
              <a:rPr lang="en-GB" b="0" i="0" dirty="0">
                <a:effectLst/>
                <a:latin typeface="MindMeridian-Regular"/>
              </a:rPr>
              <a:t>		</a:t>
            </a:r>
          </a:p>
        </p:txBody>
      </p:sp>
      <p:sp>
        <p:nvSpPr>
          <p:cNvPr id="23" name="TextBox 22">
            <a:extLst>
              <a:ext uri="{FF2B5EF4-FFF2-40B4-BE49-F238E27FC236}">
                <a16:creationId xmlns:a16="http://schemas.microsoft.com/office/drawing/2014/main" id="{BEE6F321-2F64-50EA-8A25-567F8462790C}"/>
              </a:ext>
            </a:extLst>
          </p:cNvPr>
          <p:cNvSpPr txBox="1"/>
          <p:nvPr/>
        </p:nvSpPr>
        <p:spPr>
          <a:xfrm>
            <a:off x="194554" y="5685066"/>
            <a:ext cx="11822025" cy="369332"/>
          </a:xfrm>
          <a:prstGeom prst="rect">
            <a:avLst/>
          </a:prstGeom>
          <a:noFill/>
        </p:spPr>
        <p:txBody>
          <a:bodyPr wrap="square" rtlCol="0">
            <a:spAutoFit/>
          </a:bodyPr>
          <a:lstStyle/>
          <a:p>
            <a:r>
              <a:rPr lang="en-GB" b="1" i="0" dirty="0">
                <a:solidFill>
                  <a:srgbClr val="2A2A2A"/>
                </a:solidFill>
                <a:effectLst/>
              </a:rPr>
              <a:t>Accordance to </a:t>
            </a:r>
            <a:r>
              <a:rPr lang="en-GB" b="1" i="0" dirty="0" err="1">
                <a:solidFill>
                  <a:srgbClr val="2A2A2A"/>
                </a:solidFill>
                <a:effectLst/>
              </a:rPr>
              <a:t>Forbat</a:t>
            </a:r>
            <a:r>
              <a:rPr lang="en-GB" b="1" dirty="0">
                <a:solidFill>
                  <a:srgbClr val="2A2A2A"/>
                </a:solidFill>
              </a:rPr>
              <a:t> a</a:t>
            </a:r>
            <a:r>
              <a:rPr lang="en-GB" b="1" i="0" dirty="0">
                <a:solidFill>
                  <a:srgbClr val="2A2A2A"/>
                </a:solidFill>
                <a:effectLst/>
              </a:rPr>
              <a:t>dvocacy is not social work, but its principles and values resonate closely (2005), </a:t>
            </a:r>
            <a:endParaRPr lang="en-GB" b="1" dirty="0"/>
          </a:p>
        </p:txBody>
      </p:sp>
      <p:pic>
        <p:nvPicPr>
          <p:cNvPr id="2050" name="Picture 2">
            <a:extLst>
              <a:ext uri="{FF2B5EF4-FFF2-40B4-BE49-F238E27FC236}">
                <a16:creationId xmlns:a16="http://schemas.microsoft.com/office/drawing/2014/main" id="{43BBB520-6CC9-9F98-76D6-40CF6FD13611}"/>
              </a:ext>
            </a:extLst>
          </p:cNvPr>
          <p:cNvPicPr>
            <a:picLocks noChangeAspect="1" noChangeArrowheads="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7531986" y="3653740"/>
            <a:ext cx="2886480" cy="1443240"/>
          </a:xfrm>
          <a:prstGeom prst="rect">
            <a:avLst/>
          </a:prstGeom>
          <a:noFill/>
          <a:ln>
            <a:solidFill>
              <a:schemeClr val="tx1"/>
            </a:solidFill>
          </a:ln>
          <a:effectLst>
            <a:glow rad="101600">
              <a:schemeClr val="accent1">
                <a:satMod val="175000"/>
                <a:alpha val="40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209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 name="Group 106">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8"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2"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3"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4"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2"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3"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24"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25"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8"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5" name="Group 129">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31" name="Rectangle 130">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2"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 name="Rectangle 132">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06" name="Rectangle 13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9" name="Group 13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34" name="Picture 33">
            <a:extLst>
              <a:ext uri="{FF2B5EF4-FFF2-40B4-BE49-F238E27FC236}">
                <a16:creationId xmlns:a16="http://schemas.microsoft.com/office/drawing/2014/main" id="{359EC0B4-F92E-F5D0-0C20-D9D3ADC9391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2652" b="19972"/>
          <a:stretch/>
        </p:blipFill>
        <p:spPr>
          <a:xfrm>
            <a:off x="32067" y="-569917"/>
            <a:ext cx="12154109" cy="382564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5" name="Slide Number Placeholder 4">
            <a:extLst>
              <a:ext uri="{FF2B5EF4-FFF2-40B4-BE49-F238E27FC236}">
                <a16:creationId xmlns:a16="http://schemas.microsoft.com/office/drawing/2014/main" id="{6F1CA0EA-D0A7-7F6F-DF09-74CE560790EF}"/>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noProof="0">
                <a:solidFill>
                  <a:srgbClr val="FFFFFE"/>
                </a:solidFill>
              </a:rPr>
              <a:pPr>
                <a:spcAft>
                  <a:spcPts val="600"/>
                </a:spcAft>
              </a:pPr>
              <a:t>6</a:t>
            </a:fld>
            <a:endParaRPr lang="en-US" noProof="0">
              <a:solidFill>
                <a:srgbClr val="FFFFFE"/>
              </a:solidFill>
            </a:endParaRPr>
          </a:p>
        </p:txBody>
      </p:sp>
      <p:sp>
        <p:nvSpPr>
          <p:cNvPr id="12" name="TextBox 11">
            <a:extLst>
              <a:ext uri="{FF2B5EF4-FFF2-40B4-BE49-F238E27FC236}">
                <a16:creationId xmlns:a16="http://schemas.microsoft.com/office/drawing/2014/main" id="{F84F4E63-F38A-5E56-7ADE-B00D566105D8}"/>
              </a:ext>
            </a:extLst>
          </p:cNvPr>
          <p:cNvSpPr txBox="1"/>
          <p:nvPr/>
        </p:nvSpPr>
        <p:spPr>
          <a:xfrm>
            <a:off x="130329" y="4133803"/>
            <a:ext cx="12160994" cy="2187151"/>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dirty="0"/>
              <a:t>‘</a:t>
            </a:r>
            <a:r>
              <a:rPr lang="en-US" b="0" i="0" dirty="0"/>
              <a:t>Person-</a:t>
            </a:r>
            <a:r>
              <a:rPr lang="en-US" b="0" i="0" dirty="0" err="1"/>
              <a:t>Centred</a:t>
            </a:r>
            <a:r>
              <a:rPr lang="en-US" b="0" i="0" dirty="0"/>
              <a:t> Care (PCC) is used to describe a certain model for the role of the patient within the healthcare system and the way in which care is provided’					 </a:t>
            </a:r>
            <a:r>
              <a:rPr lang="en-US" sz="1200" b="0" i="0" dirty="0"/>
              <a:t>(Byrne, Baldwin and Harvey, 2020)</a:t>
            </a:r>
          </a:p>
          <a:p>
            <a:pPr indent="-228600" defTabSz="914400">
              <a:lnSpc>
                <a:spcPct val="120000"/>
              </a:lnSpc>
              <a:spcAft>
                <a:spcPts val="600"/>
              </a:spcAft>
              <a:buClr>
                <a:schemeClr val="accent1"/>
              </a:buClr>
              <a:buSzPct val="110000"/>
              <a:buFont typeface="Wingdings" panose="05000000000000000000" pitchFamily="2" charset="2"/>
              <a:buChar char="§"/>
            </a:pPr>
            <a:endParaRPr lang="en-US" sz="1200" b="0" i="0" dirty="0"/>
          </a:p>
          <a:p>
            <a:pPr indent="-228600" defTabSz="914400">
              <a:lnSpc>
                <a:spcPct val="120000"/>
              </a:lnSpc>
              <a:spcAft>
                <a:spcPts val="600"/>
              </a:spcAft>
              <a:buClr>
                <a:schemeClr val="accent1"/>
              </a:buClr>
              <a:buSzPct val="110000"/>
              <a:buFont typeface="Wingdings" panose="05000000000000000000" pitchFamily="2" charset="2"/>
              <a:buChar char="§"/>
            </a:pPr>
            <a:r>
              <a:rPr lang="en-US" dirty="0">
                <a:ea typeface="Constantia" panose="02030602050306030303" pitchFamily="18" charset="0"/>
                <a:cs typeface="Times New Roman" panose="02020603050405020304" pitchFamily="18" charset="0"/>
              </a:rPr>
              <a:t>There are </a:t>
            </a:r>
            <a:r>
              <a:rPr lang="en-US" sz="1800" dirty="0">
                <a:effectLst/>
                <a:ea typeface="Constantia" panose="02030602050306030303" pitchFamily="18" charset="0"/>
                <a:cs typeface="Times New Roman" panose="02020603050405020304" pitchFamily="18" charset="0"/>
              </a:rPr>
              <a:t>3 main  types  of barriers to PCC </a:t>
            </a:r>
            <a:r>
              <a:rPr lang="en-US" dirty="0">
                <a:ea typeface="Constantia" panose="02030602050306030303" pitchFamily="18" charset="0"/>
                <a:cs typeface="Times New Roman" panose="02020603050405020304" pitchFamily="18" charset="0"/>
              </a:rPr>
              <a:t>‘</a:t>
            </a:r>
            <a:r>
              <a:rPr lang="en-US" sz="1800" dirty="0">
                <a:effectLst/>
                <a:ea typeface="Constantia" panose="02030602050306030303" pitchFamily="18" charset="0"/>
                <a:cs typeface="Times New Roman" panose="02020603050405020304" pitchFamily="18" charset="0"/>
              </a:rPr>
              <a:t>traditional practices and structures; skeptical, stereotypical attitudes from professionals; and factors related to the development of person</a:t>
            </a:r>
            <a:r>
              <a:rPr lang="en-US" sz="1800" dirty="0">
                <a:effectLst/>
                <a:ea typeface="Constantia" panose="02030602050306030303" pitchFamily="18" charset="0"/>
                <a:cs typeface="Cambria Math" panose="02040503050406030204" pitchFamily="18" charset="0"/>
              </a:rPr>
              <a:t>‐</a:t>
            </a:r>
            <a:r>
              <a:rPr lang="en-US" sz="1800" dirty="0">
                <a:effectLst/>
                <a:ea typeface="Constantia" panose="02030602050306030303" pitchFamily="18" charset="0"/>
                <a:cs typeface="Times New Roman" panose="02020603050405020304" pitchFamily="18" charset="0"/>
              </a:rPr>
              <a:t>centered interventions’. 	   </a:t>
            </a:r>
            <a:r>
              <a:rPr lang="en-US" sz="1200" dirty="0">
                <a:effectLst/>
                <a:ea typeface="Constantia" panose="02030602050306030303" pitchFamily="18" charset="0"/>
                <a:cs typeface="Times New Roman" panose="02020603050405020304" pitchFamily="18" charset="0"/>
              </a:rPr>
              <a:t>(Moore et al., 2016) </a:t>
            </a:r>
            <a:r>
              <a:rPr lang="en-GB" sz="1200" b="0" i="0" dirty="0">
                <a:effectLst/>
              </a:rPr>
              <a:t> </a:t>
            </a:r>
            <a:endParaRPr lang="en-GB" sz="1200" dirty="0"/>
          </a:p>
          <a:p>
            <a:pPr indent="-228600" defTabSz="914400">
              <a:lnSpc>
                <a:spcPct val="120000"/>
              </a:lnSpc>
              <a:spcAft>
                <a:spcPts val="600"/>
              </a:spcAft>
              <a:buClr>
                <a:schemeClr val="accent1"/>
              </a:buClr>
              <a:buSzPct val="110000"/>
              <a:buFont typeface="Wingdings" panose="05000000000000000000" pitchFamily="2" charset="2"/>
              <a:buChar char="§"/>
            </a:pPr>
            <a:endParaRPr lang="en-US" b="0" i="0" dirty="0"/>
          </a:p>
        </p:txBody>
      </p:sp>
      <p:sp>
        <p:nvSpPr>
          <p:cNvPr id="9" name="Title 8">
            <a:extLst>
              <a:ext uri="{FF2B5EF4-FFF2-40B4-BE49-F238E27FC236}">
                <a16:creationId xmlns:a16="http://schemas.microsoft.com/office/drawing/2014/main" id="{3129256C-A0FD-C5AA-AE07-76512B9A16E1}"/>
              </a:ext>
            </a:extLst>
          </p:cNvPr>
          <p:cNvSpPr>
            <a:spLocks noGrp="1"/>
          </p:cNvSpPr>
          <p:nvPr>
            <p:ph type="title"/>
          </p:nvPr>
        </p:nvSpPr>
        <p:spPr>
          <a:xfrm>
            <a:off x="-393601" y="127113"/>
            <a:ext cx="4393673" cy="1777829"/>
          </a:xfrm>
        </p:spPr>
        <p:txBody>
          <a:bodyPr vert="horz" lIns="228600" tIns="228600" rIns="228600" bIns="228600" rtlCol="0" anchor="ctr">
            <a:noAutofit/>
          </a:bodyPr>
          <a:lstStyle/>
          <a:p>
            <a:pPr algn="r"/>
            <a:r>
              <a:rPr lang="en-US" sz="5400" b="1" dirty="0">
                <a:solidFill>
                  <a:schemeClr val="bg1"/>
                </a:solidFill>
              </a:rPr>
              <a:t>Person Centered Care</a:t>
            </a:r>
          </a:p>
        </p:txBody>
      </p:sp>
    </p:spTree>
    <p:extLst>
      <p:ext uri="{BB962C8B-B14F-4D97-AF65-F5344CB8AC3E}">
        <p14:creationId xmlns:p14="http://schemas.microsoft.com/office/powerpoint/2010/main" val="21056214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3FCB55F-E15C-ED6F-1714-56BBC8567FC5}"/>
              </a:ext>
            </a:extLst>
          </p:cNvPr>
          <p:cNvSpPr>
            <a:spLocks noGrp="1"/>
          </p:cNvSpPr>
          <p:nvPr>
            <p:ph type="title"/>
          </p:nvPr>
        </p:nvSpPr>
        <p:spPr/>
        <p:txBody>
          <a:bodyPr/>
          <a:lstStyle/>
          <a:p>
            <a:r>
              <a:rPr lang="en-GB" dirty="0"/>
              <a:t>Settings of death for the older person</a:t>
            </a:r>
          </a:p>
        </p:txBody>
      </p:sp>
      <p:sp>
        <p:nvSpPr>
          <p:cNvPr id="6" name="Slide Number Placeholder 5">
            <a:extLst>
              <a:ext uri="{FF2B5EF4-FFF2-40B4-BE49-F238E27FC236}">
                <a16:creationId xmlns:a16="http://schemas.microsoft.com/office/drawing/2014/main" id="{FD01EFBC-5687-BC53-57FD-ED543BD72E92}"/>
              </a:ext>
            </a:extLst>
          </p:cNvPr>
          <p:cNvSpPr>
            <a:spLocks noGrp="1"/>
          </p:cNvSpPr>
          <p:nvPr>
            <p:ph type="sldNum" sz="quarter" idx="12"/>
          </p:nvPr>
        </p:nvSpPr>
        <p:spPr/>
        <p:txBody>
          <a:bodyPr/>
          <a:lstStyle/>
          <a:p>
            <a:pPr rtl="0"/>
            <a:fld id="{294A09A9-5501-47C1-A89A-A340965A2BE2}" type="slidenum">
              <a:rPr lang="en-GB" noProof="0" smtClean="0"/>
              <a:pPr rtl="0"/>
              <a:t>7</a:t>
            </a:fld>
            <a:endParaRPr lang="en-GB" noProof="0"/>
          </a:p>
        </p:txBody>
      </p:sp>
      <p:pic>
        <p:nvPicPr>
          <p:cNvPr id="10" name="Picture 9">
            <a:extLst>
              <a:ext uri="{FF2B5EF4-FFF2-40B4-BE49-F238E27FC236}">
                <a16:creationId xmlns:a16="http://schemas.microsoft.com/office/drawing/2014/main" id="{225C8B42-73ED-610C-DE53-027FB1B1EC17}"/>
              </a:ext>
            </a:extLst>
          </p:cNvPr>
          <p:cNvPicPr>
            <a:picLocks noChangeAspect="1"/>
          </p:cNvPicPr>
          <p:nvPr/>
        </p:nvPicPr>
        <p:blipFill rotWithShape="1">
          <a:blip r:embed="rId3"/>
          <a:srcRect l="40884" t="18442" r="355" b="7717"/>
          <a:stretch/>
        </p:blipFill>
        <p:spPr>
          <a:xfrm>
            <a:off x="4838700" y="1892300"/>
            <a:ext cx="7112000" cy="4445000"/>
          </a:xfrm>
          <a:prstGeom prst="rect">
            <a:avLst/>
          </a:prstGeom>
          <a:ln w="76200">
            <a:solidFill>
              <a:schemeClr val="tx1"/>
            </a:solidFill>
          </a:ln>
        </p:spPr>
      </p:pic>
      <p:sp>
        <p:nvSpPr>
          <p:cNvPr id="17" name="TextBox 16">
            <a:extLst>
              <a:ext uri="{FF2B5EF4-FFF2-40B4-BE49-F238E27FC236}">
                <a16:creationId xmlns:a16="http://schemas.microsoft.com/office/drawing/2014/main" id="{A9323B22-CBA6-79E4-B0EC-9C2A62AD14C1}"/>
              </a:ext>
            </a:extLst>
          </p:cNvPr>
          <p:cNvSpPr txBox="1"/>
          <p:nvPr/>
        </p:nvSpPr>
        <p:spPr>
          <a:xfrm>
            <a:off x="9639300" y="6052749"/>
            <a:ext cx="2311400" cy="276999"/>
          </a:xfrm>
          <a:prstGeom prst="rect">
            <a:avLst/>
          </a:prstGeom>
          <a:noFill/>
        </p:spPr>
        <p:txBody>
          <a:bodyPr wrap="square">
            <a:spAutoFit/>
          </a:bodyPr>
          <a:lstStyle/>
          <a:p>
            <a:r>
              <a:rPr lang="en-GB" sz="1200" dirty="0"/>
              <a:t>(Public Health England, 2019)</a:t>
            </a:r>
          </a:p>
        </p:txBody>
      </p:sp>
      <p:sp>
        <p:nvSpPr>
          <p:cNvPr id="18" name="TextBox 17">
            <a:extLst>
              <a:ext uri="{FF2B5EF4-FFF2-40B4-BE49-F238E27FC236}">
                <a16:creationId xmlns:a16="http://schemas.microsoft.com/office/drawing/2014/main" id="{A4434840-933D-1538-5C48-0FF383C41053}"/>
              </a:ext>
            </a:extLst>
          </p:cNvPr>
          <p:cNvSpPr txBox="1"/>
          <p:nvPr/>
        </p:nvSpPr>
        <p:spPr>
          <a:xfrm flipH="1">
            <a:off x="3470694" y="320040"/>
            <a:ext cx="6330531" cy="923330"/>
          </a:xfrm>
          <a:prstGeom prst="rect">
            <a:avLst/>
          </a:prstGeom>
          <a:noFill/>
        </p:spPr>
        <p:txBody>
          <a:bodyPr wrap="square" rtlCol="0">
            <a:spAutoFit/>
          </a:bodyPr>
          <a:lstStyle/>
          <a:p>
            <a:r>
              <a:rPr lang="en-GB" sz="5400" b="1" dirty="0"/>
              <a:t>Settings of Death </a:t>
            </a:r>
          </a:p>
        </p:txBody>
      </p:sp>
    </p:spTree>
    <p:extLst>
      <p:ext uri="{BB962C8B-B14F-4D97-AF65-F5344CB8AC3E}">
        <p14:creationId xmlns:p14="http://schemas.microsoft.com/office/powerpoint/2010/main" val="1971160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0E30A-279A-F227-51A3-8EA546A2874F}"/>
              </a:ext>
            </a:extLst>
          </p:cNvPr>
          <p:cNvSpPr>
            <a:spLocks noGrp="1"/>
          </p:cNvSpPr>
          <p:nvPr>
            <p:ph type="title"/>
          </p:nvPr>
        </p:nvSpPr>
        <p:spPr/>
        <p:txBody>
          <a:bodyPr>
            <a:normAutofit/>
          </a:bodyPr>
          <a:lstStyle/>
          <a:p>
            <a:r>
              <a:rPr lang="en-GB" dirty="0"/>
              <a:t>Care Home Setting</a:t>
            </a:r>
          </a:p>
        </p:txBody>
      </p:sp>
      <p:sp>
        <p:nvSpPr>
          <p:cNvPr id="6" name="Slide Number Placeholder 5">
            <a:extLst>
              <a:ext uri="{FF2B5EF4-FFF2-40B4-BE49-F238E27FC236}">
                <a16:creationId xmlns:a16="http://schemas.microsoft.com/office/drawing/2014/main" id="{A21CBF8E-D452-FB94-32AD-C2D792A0ED00}"/>
              </a:ext>
            </a:extLst>
          </p:cNvPr>
          <p:cNvSpPr>
            <a:spLocks noGrp="1"/>
          </p:cNvSpPr>
          <p:nvPr>
            <p:ph type="sldNum" sz="quarter" idx="12"/>
          </p:nvPr>
        </p:nvSpPr>
        <p:spPr/>
        <p:txBody>
          <a:bodyPr/>
          <a:lstStyle/>
          <a:p>
            <a:pPr algn="ctr" rtl="0"/>
            <a:fld id="{294A09A9-5501-47C1-A89A-A340965A2BE2}" type="slidenum">
              <a:rPr lang="en-GB" noProof="0" smtClean="0"/>
              <a:pPr algn="ctr" rtl="0"/>
              <a:t>8</a:t>
            </a:fld>
            <a:endParaRPr lang="en-GB" noProof="0"/>
          </a:p>
        </p:txBody>
      </p:sp>
      <p:sp>
        <p:nvSpPr>
          <p:cNvPr id="7" name="Content Placeholder 6">
            <a:extLst>
              <a:ext uri="{FF2B5EF4-FFF2-40B4-BE49-F238E27FC236}">
                <a16:creationId xmlns:a16="http://schemas.microsoft.com/office/drawing/2014/main" id="{CF7D8733-A5B2-B39A-C8EA-DB825066CAD9}"/>
              </a:ext>
            </a:extLst>
          </p:cNvPr>
          <p:cNvSpPr>
            <a:spLocks noGrp="1"/>
          </p:cNvSpPr>
          <p:nvPr>
            <p:ph idx="4294967295"/>
          </p:nvPr>
        </p:nvSpPr>
        <p:spPr>
          <a:xfrm>
            <a:off x="5710751" y="2295083"/>
            <a:ext cx="6494649" cy="3621180"/>
          </a:xfrm>
        </p:spPr>
        <p:txBody>
          <a:bodyPr>
            <a:noAutofit/>
          </a:bodyPr>
          <a:lstStyle/>
          <a:p>
            <a:r>
              <a:rPr lang="en-GB" dirty="0">
                <a:solidFill>
                  <a:srgbClr val="303030"/>
                </a:solidFill>
              </a:rPr>
              <a:t>Fairness, personalisation, and consistent coordination of care access.  </a:t>
            </a:r>
          </a:p>
          <a:p>
            <a:r>
              <a:rPr lang="en-GB" dirty="0">
                <a:solidFill>
                  <a:srgbClr val="303030"/>
                </a:solidFill>
              </a:rPr>
              <a:t>Staff encourage the expression of preference</a:t>
            </a:r>
          </a:p>
          <a:p>
            <a:r>
              <a:rPr lang="en-GB" dirty="0">
                <a:solidFill>
                  <a:srgbClr val="303030"/>
                </a:solidFill>
              </a:rPr>
              <a:t> Preventative measures are in place to reduce hospitalisation </a:t>
            </a:r>
          </a:p>
          <a:p>
            <a:r>
              <a:rPr lang="en-GB" dirty="0">
                <a:solidFill>
                  <a:srgbClr val="303030"/>
                </a:solidFill>
              </a:rPr>
              <a:t>Optimise life quality, and discomfort and other unpleasant symptoms are managed </a:t>
            </a:r>
          </a:p>
          <a:p>
            <a:r>
              <a:rPr lang="en-GB" dirty="0">
                <a:solidFill>
                  <a:srgbClr val="303030"/>
                </a:solidFill>
              </a:rPr>
              <a:t>C</a:t>
            </a:r>
            <a:r>
              <a:rPr lang="en-GB" b="0" i="0" dirty="0">
                <a:solidFill>
                  <a:srgbClr val="303030"/>
                </a:solidFill>
                <a:effectLst/>
              </a:rPr>
              <a:t>arers are informed and supported</a:t>
            </a:r>
          </a:p>
          <a:p>
            <a:r>
              <a:rPr lang="en-GB" dirty="0">
                <a:solidFill>
                  <a:srgbClr val="303030"/>
                </a:solidFill>
              </a:rPr>
              <a:t>All religious or cultural requirements are respected </a:t>
            </a:r>
            <a:r>
              <a:rPr lang="en-GB" b="0" i="0" dirty="0">
                <a:solidFill>
                  <a:srgbClr val="303030"/>
                </a:solidFill>
                <a:effectLst/>
              </a:rPr>
              <a:t>	</a:t>
            </a:r>
            <a:r>
              <a:rPr lang="en-GB" dirty="0">
                <a:solidFill>
                  <a:srgbClr val="303030"/>
                </a:solidFill>
              </a:rPr>
              <a:t>    </a:t>
            </a:r>
            <a:r>
              <a:rPr lang="en-GB" dirty="0">
                <a:solidFill>
                  <a:srgbClr val="303030"/>
                </a:solidFill>
                <a:cs typeface="Arial" panose="020B0604020202020204" pitchFamily="34" charset="0"/>
              </a:rPr>
              <a:t>		</a:t>
            </a:r>
            <a:r>
              <a:rPr lang="en-GB" b="0" i="0" dirty="0">
                <a:solidFill>
                  <a:srgbClr val="303030"/>
                </a:solidFill>
                <a:effectLst/>
                <a:cs typeface="Arial" panose="020B0604020202020204" pitchFamily="34" charset="0"/>
              </a:rPr>
              <a:t> 		</a:t>
            </a:r>
            <a:r>
              <a:rPr lang="en-GB" sz="1200" b="0" i="0" dirty="0">
                <a:solidFill>
                  <a:srgbClr val="303030"/>
                </a:solidFill>
                <a:effectLst/>
                <a:cs typeface="Arial" panose="020B0604020202020204" pitchFamily="34" charset="0"/>
              </a:rPr>
              <a:t>(SCIE, 2017)</a:t>
            </a:r>
          </a:p>
        </p:txBody>
      </p:sp>
      <p:sp>
        <p:nvSpPr>
          <p:cNvPr id="9" name="Content Placeholder 8">
            <a:extLst>
              <a:ext uri="{FF2B5EF4-FFF2-40B4-BE49-F238E27FC236}">
                <a16:creationId xmlns:a16="http://schemas.microsoft.com/office/drawing/2014/main" id="{540FCC63-F3D7-A221-1384-8B7BC0C05492}"/>
              </a:ext>
            </a:extLst>
          </p:cNvPr>
          <p:cNvSpPr>
            <a:spLocks noGrp="1"/>
          </p:cNvSpPr>
          <p:nvPr>
            <p:ph idx="4294967295"/>
          </p:nvPr>
        </p:nvSpPr>
        <p:spPr>
          <a:xfrm>
            <a:off x="5712946" y="1296988"/>
            <a:ext cx="6490259" cy="698500"/>
          </a:xfrm>
        </p:spPr>
        <p:txBody>
          <a:bodyPr>
            <a:noAutofit/>
          </a:bodyPr>
          <a:lstStyle/>
          <a:p>
            <a:pPr algn="ctr"/>
            <a:endParaRPr lang="en-GB" b="1" dirty="0"/>
          </a:p>
          <a:p>
            <a:pPr algn="ctr"/>
            <a:r>
              <a:rPr lang="en-GB" b="1" dirty="0"/>
              <a:t>Framework in place that enables person-centred care.</a:t>
            </a:r>
          </a:p>
        </p:txBody>
      </p:sp>
      <p:pic>
        <p:nvPicPr>
          <p:cNvPr id="10" name="Picture 9" descr="A couple of people sitting at a table with a board game&#10;&#10;Description automatically generated with low confidence">
            <a:extLst>
              <a:ext uri="{FF2B5EF4-FFF2-40B4-BE49-F238E27FC236}">
                <a16:creationId xmlns:a16="http://schemas.microsoft.com/office/drawing/2014/main" id="{D0F35CEF-62FD-03C8-DE97-2C6B81C4FD57}"/>
              </a:ext>
            </a:extLst>
          </p:cNvPr>
          <p:cNvPicPr>
            <a:picLocks noChangeAspect="1"/>
          </p:cNvPicPr>
          <p:nvPr/>
        </p:nvPicPr>
        <p:blipFill>
          <a:blip r:embed="rId3"/>
          <a:stretch>
            <a:fillRect/>
          </a:stretch>
        </p:blipFill>
        <p:spPr>
          <a:xfrm>
            <a:off x="791680" y="2291938"/>
            <a:ext cx="3670592" cy="2579673"/>
          </a:xfrm>
          <a:prstGeom prst="rect">
            <a:avLst/>
          </a:prstGeom>
          <a:ln>
            <a:solidFill>
              <a:schemeClr val="accent1"/>
            </a:solidFill>
          </a:ln>
          <a:effectLst>
            <a:glow rad="228600">
              <a:schemeClr val="accent3">
                <a:satMod val="175000"/>
                <a:alpha val="40000"/>
              </a:schemeClr>
            </a:glow>
          </a:effectLst>
        </p:spPr>
      </p:pic>
      <p:sp>
        <p:nvSpPr>
          <p:cNvPr id="11" name="TextBox 10">
            <a:extLst>
              <a:ext uri="{FF2B5EF4-FFF2-40B4-BE49-F238E27FC236}">
                <a16:creationId xmlns:a16="http://schemas.microsoft.com/office/drawing/2014/main" id="{0C9E2452-90CE-93EC-B273-B580045B9F27}"/>
              </a:ext>
            </a:extLst>
          </p:cNvPr>
          <p:cNvSpPr txBox="1"/>
          <p:nvPr/>
        </p:nvSpPr>
        <p:spPr>
          <a:xfrm>
            <a:off x="422288" y="5186755"/>
            <a:ext cx="4272267" cy="1200329"/>
          </a:xfrm>
          <a:prstGeom prst="rect">
            <a:avLst/>
          </a:prstGeom>
          <a:noFill/>
        </p:spPr>
        <p:txBody>
          <a:bodyPr wrap="square" rtlCol="0">
            <a:spAutoFit/>
          </a:bodyPr>
          <a:lstStyle/>
          <a:p>
            <a:r>
              <a:rPr lang="en-GB" b="0" i="0" dirty="0">
                <a:solidFill>
                  <a:srgbClr val="0B0C0C"/>
                </a:solidFill>
                <a:effectLst/>
              </a:rPr>
              <a:t>“The Care Quality Commission (CQC) regulates all health and social care services in England”.										</a:t>
            </a:r>
            <a:r>
              <a:rPr lang="en-GB" sz="1200" dirty="0">
                <a:cs typeface="Arial" panose="020B0604020202020204" pitchFamily="34" charset="0"/>
              </a:rPr>
              <a:t>(GOV.UK, 2022)</a:t>
            </a:r>
          </a:p>
        </p:txBody>
      </p:sp>
      <p:sp>
        <p:nvSpPr>
          <p:cNvPr id="3" name="TextBox 2">
            <a:extLst>
              <a:ext uri="{FF2B5EF4-FFF2-40B4-BE49-F238E27FC236}">
                <a16:creationId xmlns:a16="http://schemas.microsoft.com/office/drawing/2014/main" id="{2DDEBB96-9B6D-0A64-9B15-77C81CC1DF9A}"/>
              </a:ext>
            </a:extLst>
          </p:cNvPr>
          <p:cNvSpPr txBox="1"/>
          <p:nvPr/>
        </p:nvSpPr>
        <p:spPr>
          <a:xfrm rot="10800000" flipV="1">
            <a:off x="2888658" y="308414"/>
            <a:ext cx="6669679" cy="923330"/>
          </a:xfrm>
          <a:prstGeom prst="rect">
            <a:avLst/>
          </a:prstGeom>
          <a:noFill/>
        </p:spPr>
        <p:txBody>
          <a:bodyPr wrap="square" rtlCol="0">
            <a:spAutoFit/>
          </a:bodyPr>
          <a:lstStyle/>
          <a:p>
            <a:r>
              <a:rPr lang="en-GB" sz="5400" b="1" dirty="0"/>
              <a:t>Care home setting</a:t>
            </a:r>
          </a:p>
        </p:txBody>
      </p:sp>
    </p:spTree>
    <p:extLst>
      <p:ext uri="{BB962C8B-B14F-4D97-AF65-F5344CB8AC3E}">
        <p14:creationId xmlns:p14="http://schemas.microsoft.com/office/powerpoint/2010/main" val="1272333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1D23E-061C-0489-0EB7-A3D23FE2D375}"/>
              </a:ext>
            </a:extLst>
          </p:cNvPr>
          <p:cNvSpPr>
            <a:spLocks noGrp="1"/>
          </p:cNvSpPr>
          <p:nvPr>
            <p:ph type="title"/>
          </p:nvPr>
        </p:nvSpPr>
        <p:spPr/>
        <p:txBody>
          <a:bodyPr/>
          <a:lstStyle/>
          <a:p>
            <a:endParaRPr lang="en-GB"/>
          </a:p>
        </p:txBody>
      </p:sp>
      <p:sp>
        <p:nvSpPr>
          <p:cNvPr id="6" name="Slide Number Placeholder 5">
            <a:extLst>
              <a:ext uri="{FF2B5EF4-FFF2-40B4-BE49-F238E27FC236}">
                <a16:creationId xmlns:a16="http://schemas.microsoft.com/office/drawing/2014/main" id="{55449A02-7AF5-48C3-8042-688997C036C7}"/>
              </a:ext>
            </a:extLst>
          </p:cNvPr>
          <p:cNvSpPr>
            <a:spLocks noGrp="1"/>
          </p:cNvSpPr>
          <p:nvPr>
            <p:ph type="sldNum" sz="quarter" idx="12"/>
          </p:nvPr>
        </p:nvSpPr>
        <p:spPr/>
        <p:txBody>
          <a:bodyPr/>
          <a:lstStyle/>
          <a:p>
            <a:pPr rtl="0"/>
            <a:fld id="{294A09A9-5501-47C1-A89A-A340965A2BE2}" type="slidenum">
              <a:rPr lang="en-GB" noProof="0" smtClean="0"/>
              <a:pPr rtl="0"/>
              <a:t>9</a:t>
            </a:fld>
            <a:endParaRPr lang="en-GB" noProof="0"/>
          </a:p>
        </p:txBody>
      </p:sp>
      <p:sp>
        <p:nvSpPr>
          <p:cNvPr id="13" name="TextBox 12">
            <a:extLst>
              <a:ext uri="{FF2B5EF4-FFF2-40B4-BE49-F238E27FC236}">
                <a16:creationId xmlns:a16="http://schemas.microsoft.com/office/drawing/2014/main" id="{A761C3C5-E50B-B5B3-EDA4-6BB21FFF204B}"/>
              </a:ext>
            </a:extLst>
          </p:cNvPr>
          <p:cNvSpPr txBox="1"/>
          <p:nvPr/>
        </p:nvSpPr>
        <p:spPr>
          <a:xfrm>
            <a:off x="3179300" y="212695"/>
            <a:ext cx="6807662" cy="923330"/>
          </a:xfrm>
          <a:prstGeom prst="rect">
            <a:avLst/>
          </a:prstGeom>
          <a:noFill/>
        </p:spPr>
        <p:txBody>
          <a:bodyPr wrap="square" rtlCol="0">
            <a:spAutoFit/>
          </a:bodyPr>
          <a:lstStyle/>
          <a:p>
            <a:pPr algn="ctr"/>
            <a:r>
              <a:rPr lang="en-GB" sz="5400" b="1" dirty="0"/>
              <a:t>Hospital Setting</a:t>
            </a:r>
          </a:p>
        </p:txBody>
      </p:sp>
      <p:pic>
        <p:nvPicPr>
          <p:cNvPr id="3" name="Picture 2">
            <a:extLst>
              <a:ext uri="{FF2B5EF4-FFF2-40B4-BE49-F238E27FC236}">
                <a16:creationId xmlns:a16="http://schemas.microsoft.com/office/drawing/2014/main" id="{655AC850-22DF-B980-A072-5BF684C5B91B}"/>
              </a:ext>
            </a:extLst>
          </p:cNvPr>
          <p:cNvPicPr>
            <a:picLocks noChangeAspect="1"/>
          </p:cNvPicPr>
          <p:nvPr/>
        </p:nvPicPr>
        <p:blipFill>
          <a:blip r:embed="rId3"/>
          <a:stretch>
            <a:fillRect/>
          </a:stretch>
        </p:blipFill>
        <p:spPr>
          <a:xfrm>
            <a:off x="732228" y="2324525"/>
            <a:ext cx="3657600" cy="2637344"/>
          </a:xfrm>
          <a:prstGeom prst="rect">
            <a:avLst/>
          </a:prstGeom>
          <a:ln>
            <a:solidFill>
              <a:schemeClr val="accent1"/>
            </a:solidFill>
          </a:ln>
          <a:effectLst>
            <a:glow rad="228600">
              <a:schemeClr val="accent3">
                <a:satMod val="175000"/>
                <a:alpha val="40000"/>
              </a:schemeClr>
            </a:glow>
          </a:effectLst>
        </p:spPr>
      </p:pic>
      <p:sp>
        <p:nvSpPr>
          <p:cNvPr id="8" name="TextBox 7">
            <a:extLst>
              <a:ext uri="{FF2B5EF4-FFF2-40B4-BE49-F238E27FC236}">
                <a16:creationId xmlns:a16="http://schemas.microsoft.com/office/drawing/2014/main" id="{D176B324-0342-1A98-804A-1AF74F9E1D03}"/>
              </a:ext>
            </a:extLst>
          </p:cNvPr>
          <p:cNvSpPr txBox="1"/>
          <p:nvPr/>
        </p:nvSpPr>
        <p:spPr>
          <a:xfrm>
            <a:off x="4853050" y="1724051"/>
            <a:ext cx="7338950" cy="646331"/>
          </a:xfrm>
          <a:prstGeom prst="rect">
            <a:avLst/>
          </a:prstGeom>
          <a:noFill/>
        </p:spPr>
        <p:txBody>
          <a:bodyPr wrap="square" rtlCol="0">
            <a:spAutoFit/>
          </a:bodyPr>
          <a:lstStyle/>
          <a:p>
            <a:pPr marL="285750" indent="-285750">
              <a:buClr>
                <a:schemeClr val="accent1"/>
              </a:buClr>
              <a:buFont typeface="Wingdings" panose="05000000000000000000" pitchFamily="2" charset="2"/>
              <a:buChar char="§"/>
            </a:pPr>
            <a:r>
              <a:rPr lang="en-GB" b="1" i="0" dirty="0">
                <a:solidFill>
                  <a:srgbClr val="212B32"/>
                </a:solidFill>
                <a:effectLst/>
              </a:rPr>
              <a:t> Uses the medical model of health to discover and distinguished ill health.</a:t>
            </a:r>
            <a:endParaRPr lang="en-GB" b="1" dirty="0"/>
          </a:p>
        </p:txBody>
      </p:sp>
      <p:sp>
        <p:nvSpPr>
          <p:cNvPr id="9" name="TextBox 8">
            <a:extLst>
              <a:ext uri="{FF2B5EF4-FFF2-40B4-BE49-F238E27FC236}">
                <a16:creationId xmlns:a16="http://schemas.microsoft.com/office/drawing/2014/main" id="{2EC13917-331F-AABA-191C-5C120DBD6B16}"/>
              </a:ext>
            </a:extLst>
          </p:cNvPr>
          <p:cNvSpPr txBox="1"/>
          <p:nvPr/>
        </p:nvSpPr>
        <p:spPr>
          <a:xfrm>
            <a:off x="4853050" y="3181532"/>
            <a:ext cx="7255268" cy="923330"/>
          </a:xfrm>
          <a:prstGeom prst="rect">
            <a:avLst/>
          </a:prstGeom>
          <a:noFill/>
        </p:spPr>
        <p:txBody>
          <a:bodyPr wrap="square" rtlCol="0">
            <a:spAutoFit/>
          </a:bodyPr>
          <a:lstStyle/>
          <a:p>
            <a:r>
              <a:rPr lang="en-GB" dirty="0">
                <a:solidFill>
                  <a:srgbClr val="2E2E2E"/>
                </a:solidFill>
              </a:rPr>
              <a:t>“</a:t>
            </a:r>
            <a:r>
              <a:rPr lang="en-GB" b="0" i="0" dirty="0">
                <a:solidFill>
                  <a:srgbClr val="2E2E2E"/>
                </a:solidFill>
                <a:effectLst/>
              </a:rPr>
              <a:t>It has been estimated that approximately 30% to 50% of deaths in Western countries occur in hospital settings</a:t>
            </a:r>
            <a:r>
              <a:rPr lang="en-GB" dirty="0">
                <a:solidFill>
                  <a:srgbClr val="2E2E2E"/>
                </a:solidFill>
              </a:rPr>
              <a:t>”</a:t>
            </a:r>
            <a:endParaRPr lang="en-GB" b="0" i="0" dirty="0">
              <a:solidFill>
                <a:srgbClr val="2E2E2E"/>
              </a:solidFill>
              <a:effectLst/>
            </a:endParaRPr>
          </a:p>
          <a:p>
            <a:r>
              <a:rPr lang="en-GB" b="0" i="0" dirty="0">
                <a:solidFill>
                  <a:srgbClr val="2E2E2E"/>
                </a:solidFill>
                <a:effectLst/>
              </a:rPr>
              <a:t>				</a:t>
            </a:r>
            <a:endParaRPr lang="en-GB" sz="1200" dirty="0"/>
          </a:p>
        </p:txBody>
      </p:sp>
      <p:sp>
        <p:nvSpPr>
          <p:cNvPr id="11" name="TextBox 10">
            <a:extLst>
              <a:ext uri="{FF2B5EF4-FFF2-40B4-BE49-F238E27FC236}">
                <a16:creationId xmlns:a16="http://schemas.microsoft.com/office/drawing/2014/main" id="{E3A1E912-3309-2B6B-3EC1-0CC879CEEAB9}"/>
              </a:ext>
            </a:extLst>
          </p:cNvPr>
          <p:cNvSpPr txBox="1"/>
          <p:nvPr/>
        </p:nvSpPr>
        <p:spPr>
          <a:xfrm>
            <a:off x="258407" y="5152796"/>
            <a:ext cx="11603339" cy="646331"/>
          </a:xfrm>
          <a:prstGeom prst="rect">
            <a:avLst/>
          </a:prstGeom>
          <a:noFill/>
        </p:spPr>
        <p:txBody>
          <a:bodyPr wrap="square" rtlCol="0">
            <a:spAutoFit/>
          </a:bodyPr>
          <a:lstStyle/>
          <a:p>
            <a:r>
              <a:rPr lang="en-GB" dirty="0">
                <a:solidFill>
                  <a:srgbClr val="2E2E2E"/>
                </a:solidFill>
              </a:rPr>
              <a:t>“E</a:t>
            </a:r>
            <a:r>
              <a:rPr lang="en-GB" b="0" i="0" dirty="0">
                <a:solidFill>
                  <a:srgbClr val="2E2E2E"/>
                </a:solidFill>
                <a:effectLst/>
              </a:rPr>
              <a:t>nd-of-life conversations occur very close to a patient's death in hospitals and this could possibly be due to the acute medical model of care” 														</a:t>
            </a:r>
            <a:r>
              <a:rPr lang="en-GB" sz="1200" b="0" i="0" dirty="0">
                <a:solidFill>
                  <a:srgbClr val="2E2E2E"/>
                </a:solidFill>
                <a:effectLst/>
              </a:rPr>
              <a:t>(Olsson et al., 2020)</a:t>
            </a:r>
            <a:endParaRPr lang="en-GB" sz="1200" dirty="0"/>
          </a:p>
        </p:txBody>
      </p:sp>
    </p:spTree>
    <p:extLst>
      <p:ext uri="{BB962C8B-B14F-4D97-AF65-F5344CB8AC3E}">
        <p14:creationId xmlns:p14="http://schemas.microsoft.com/office/powerpoint/2010/main" val="474489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25E3789-9314-42C8-68B3-D0CDDE040CE3}"/>
              </a:ext>
            </a:extLst>
          </p:cNvPr>
          <p:cNvSpPr>
            <a:spLocks noGrp="1"/>
          </p:cNvSpPr>
          <p:nvPr>
            <p:ph type="sldNum" sz="quarter" idx="12"/>
          </p:nvPr>
        </p:nvSpPr>
        <p:spPr/>
        <p:txBody>
          <a:bodyPr/>
          <a:lstStyle/>
          <a:p>
            <a:pPr rtl="0"/>
            <a:fld id="{294A09A9-5501-47C1-A89A-A340965A2BE2}" type="slidenum">
              <a:rPr lang="en-GB" noProof="0" smtClean="0"/>
              <a:pPr rtl="0"/>
              <a:t>10</a:t>
            </a:fld>
            <a:endParaRPr lang="en-GB" noProof="0"/>
          </a:p>
        </p:txBody>
      </p:sp>
      <p:sp>
        <p:nvSpPr>
          <p:cNvPr id="10" name="Content Placeholder 9">
            <a:extLst>
              <a:ext uri="{FF2B5EF4-FFF2-40B4-BE49-F238E27FC236}">
                <a16:creationId xmlns:a16="http://schemas.microsoft.com/office/drawing/2014/main" id="{21AACFBE-B23C-B3A8-9325-1AF252182B5A}"/>
              </a:ext>
            </a:extLst>
          </p:cNvPr>
          <p:cNvSpPr>
            <a:spLocks noGrp="1"/>
          </p:cNvSpPr>
          <p:nvPr>
            <p:ph idx="4294967295"/>
          </p:nvPr>
        </p:nvSpPr>
        <p:spPr>
          <a:xfrm>
            <a:off x="4546232" y="2441236"/>
            <a:ext cx="7645768" cy="3438525"/>
          </a:xfrm>
        </p:spPr>
        <p:txBody>
          <a:bodyPr>
            <a:noAutofit/>
          </a:bodyPr>
          <a:lstStyle/>
          <a:p>
            <a:pPr algn="l" fontAlgn="base"/>
            <a:r>
              <a:rPr lang="en-GB" b="1" i="0" dirty="0">
                <a:solidFill>
                  <a:srgbClr val="212121"/>
                </a:solidFill>
                <a:effectLst/>
              </a:rPr>
              <a:t>Routine home care: </a:t>
            </a:r>
            <a:r>
              <a:rPr lang="en-GB" b="0" i="0" dirty="0">
                <a:solidFill>
                  <a:srgbClr val="212121"/>
                </a:solidFill>
                <a:effectLst/>
              </a:rPr>
              <a:t>Services are provided in the older person’s home. </a:t>
            </a:r>
            <a:r>
              <a:rPr lang="en-GB" b="0" i="0" dirty="0" err="1">
                <a:solidFill>
                  <a:srgbClr val="212121"/>
                </a:solidFill>
                <a:effectLst/>
              </a:rPr>
              <a:t>E.g</a:t>
            </a:r>
            <a:r>
              <a:rPr lang="en-GB" b="0" i="0" dirty="0">
                <a:solidFill>
                  <a:srgbClr val="212121"/>
                </a:solidFill>
                <a:effectLst/>
              </a:rPr>
              <a:t> nurse care, medical equipment, and physical therapy.</a:t>
            </a:r>
          </a:p>
          <a:p>
            <a:pPr algn="l" fontAlgn="base"/>
            <a:r>
              <a:rPr lang="en-GB" b="1" i="0" dirty="0">
                <a:solidFill>
                  <a:srgbClr val="212121"/>
                </a:solidFill>
                <a:effectLst/>
              </a:rPr>
              <a:t>General inpatient hospice care:</a:t>
            </a:r>
            <a:r>
              <a:rPr lang="en-GB" b="0" i="0" dirty="0">
                <a:solidFill>
                  <a:srgbClr val="212121"/>
                </a:solidFill>
                <a:effectLst/>
              </a:rPr>
              <a:t> This also covers treatment for unpleasant side effects.</a:t>
            </a:r>
          </a:p>
          <a:p>
            <a:pPr algn="l" fontAlgn="base"/>
            <a:r>
              <a:rPr lang="en-GB" b="1" i="0" dirty="0">
                <a:solidFill>
                  <a:srgbClr val="212121"/>
                </a:solidFill>
                <a:effectLst/>
              </a:rPr>
              <a:t>Respite care: </a:t>
            </a:r>
            <a:r>
              <a:rPr lang="en-GB" b="0" i="0" dirty="0">
                <a:solidFill>
                  <a:srgbClr val="212121"/>
                </a:solidFill>
                <a:effectLst/>
              </a:rPr>
              <a:t>This is a temporary substitute for the main carer residential care.</a:t>
            </a:r>
          </a:p>
          <a:p>
            <a:pPr algn="l" fontAlgn="base"/>
            <a:r>
              <a:rPr lang="en-GB" b="1" i="0" dirty="0">
                <a:solidFill>
                  <a:srgbClr val="212121"/>
                </a:solidFill>
                <a:effectLst/>
              </a:rPr>
              <a:t>Continuous home care:</a:t>
            </a:r>
            <a:r>
              <a:rPr lang="en-GB" b="0" i="0" dirty="0">
                <a:solidFill>
                  <a:srgbClr val="212121"/>
                </a:solidFill>
                <a:effectLst/>
              </a:rPr>
              <a:t> Available 24 hours a day, the older person and the carer are supported.</a:t>
            </a:r>
            <a:r>
              <a:rPr lang="en-GB" sz="1800" b="0" i="0" dirty="0">
                <a:solidFill>
                  <a:srgbClr val="212121"/>
                </a:solidFill>
                <a:effectLst/>
              </a:rPr>
              <a:t>											</a:t>
            </a:r>
            <a:r>
              <a:rPr lang="en-GB" sz="1200" b="0" i="0" dirty="0">
                <a:solidFill>
                  <a:srgbClr val="212121"/>
                </a:solidFill>
                <a:effectLst/>
              </a:rPr>
              <a:t>(Morrow, 2022)</a:t>
            </a:r>
          </a:p>
          <a:p>
            <a:endParaRPr lang="en-GB" dirty="0"/>
          </a:p>
          <a:p>
            <a:pPr algn="l" fontAlgn="base"/>
            <a:endParaRPr lang="en-GB" b="0" i="0" dirty="0">
              <a:solidFill>
                <a:srgbClr val="212121"/>
              </a:solidFill>
              <a:effectLst/>
            </a:endParaRPr>
          </a:p>
          <a:p>
            <a:endParaRPr lang="en-GB" dirty="0"/>
          </a:p>
        </p:txBody>
      </p:sp>
      <p:pic>
        <p:nvPicPr>
          <p:cNvPr id="15" name="Picture 14" descr="Text&#10;&#10;Description automatically generated">
            <a:extLst>
              <a:ext uri="{FF2B5EF4-FFF2-40B4-BE49-F238E27FC236}">
                <a16:creationId xmlns:a16="http://schemas.microsoft.com/office/drawing/2014/main" id="{81912E8F-EA4E-C7E0-9E9D-9B7B2A76B5E6}"/>
              </a:ext>
            </a:extLst>
          </p:cNvPr>
          <p:cNvPicPr>
            <a:picLocks noChangeAspect="1"/>
          </p:cNvPicPr>
          <p:nvPr/>
        </p:nvPicPr>
        <p:blipFill>
          <a:blip r:embed="rId2"/>
          <a:stretch>
            <a:fillRect/>
          </a:stretch>
        </p:blipFill>
        <p:spPr>
          <a:xfrm>
            <a:off x="804672" y="2297358"/>
            <a:ext cx="3657600" cy="2619731"/>
          </a:xfrm>
          <a:prstGeom prst="rect">
            <a:avLst/>
          </a:prstGeom>
          <a:ln>
            <a:solidFill>
              <a:schemeClr val="accent1"/>
            </a:solidFill>
          </a:ln>
          <a:effectLst>
            <a:glow rad="228600">
              <a:schemeClr val="accent3">
                <a:satMod val="175000"/>
                <a:alpha val="40000"/>
              </a:schemeClr>
            </a:glow>
          </a:effectLst>
        </p:spPr>
      </p:pic>
      <p:sp>
        <p:nvSpPr>
          <p:cNvPr id="2" name="TextBox 1">
            <a:extLst>
              <a:ext uri="{FF2B5EF4-FFF2-40B4-BE49-F238E27FC236}">
                <a16:creationId xmlns:a16="http://schemas.microsoft.com/office/drawing/2014/main" id="{D73225A0-5B2D-EEBC-587B-8425538140D0}"/>
              </a:ext>
            </a:extLst>
          </p:cNvPr>
          <p:cNvSpPr txBox="1"/>
          <p:nvPr/>
        </p:nvSpPr>
        <p:spPr>
          <a:xfrm rot="10800000" flipV="1">
            <a:off x="3687351" y="205214"/>
            <a:ext cx="6271036" cy="923330"/>
          </a:xfrm>
          <a:prstGeom prst="rect">
            <a:avLst/>
          </a:prstGeom>
          <a:noFill/>
        </p:spPr>
        <p:txBody>
          <a:bodyPr wrap="square" rtlCol="0">
            <a:spAutoFit/>
          </a:bodyPr>
          <a:lstStyle/>
          <a:p>
            <a:r>
              <a:rPr lang="en-GB" sz="5400" b="1" dirty="0"/>
              <a:t>Hospice setting</a:t>
            </a:r>
          </a:p>
        </p:txBody>
      </p:sp>
      <p:sp>
        <p:nvSpPr>
          <p:cNvPr id="3" name="TextBox 2">
            <a:extLst>
              <a:ext uri="{FF2B5EF4-FFF2-40B4-BE49-F238E27FC236}">
                <a16:creationId xmlns:a16="http://schemas.microsoft.com/office/drawing/2014/main" id="{4C0D3A92-3F4A-8198-C93F-1B4F77F19F6A}"/>
              </a:ext>
            </a:extLst>
          </p:cNvPr>
          <p:cNvSpPr txBox="1"/>
          <p:nvPr/>
        </p:nvSpPr>
        <p:spPr>
          <a:xfrm>
            <a:off x="4546232" y="1564795"/>
            <a:ext cx="6672568" cy="646331"/>
          </a:xfrm>
          <a:prstGeom prst="rect">
            <a:avLst/>
          </a:prstGeom>
          <a:noFill/>
        </p:spPr>
        <p:txBody>
          <a:bodyPr wrap="square" rtlCol="0">
            <a:spAutoFit/>
          </a:bodyPr>
          <a:lstStyle/>
          <a:p>
            <a:pPr marL="285750" indent="-285750">
              <a:buClr>
                <a:schemeClr val="accent1"/>
              </a:buClr>
              <a:buFont typeface="Wingdings" panose="05000000000000000000" pitchFamily="2" charset="2"/>
              <a:buChar char="§"/>
            </a:pPr>
            <a:r>
              <a:rPr lang="en-GB" b="1" i="0" dirty="0">
                <a:solidFill>
                  <a:srgbClr val="202124"/>
                </a:solidFill>
                <a:effectLst/>
              </a:rPr>
              <a:t>Hospice is an approach to care, so it is not tied to a specific place</a:t>
            </a:r>
            <a:endParaRPr lang="en-GB" b="1" dirty="0"/>
          </a:p>
        </p:txBody>
      </p:sp>
    </p:spTree>
    <p:extLst>
      <p:ext uri="{BB962C8B-B14F-4D97-AF65-F5344CB8AC3E}">
        <p14:creationId xmlns:p14="http://schemas.microsoft.com/office/powerpoint/2010/main" val="3678534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0CA17-825E-37ED-C83E-1D72A401BDDA}"/>
              </a:ext>
            </a:extLst>
          </p:cNvPr>
          <p:cNvSpPr>
            <a:spLocks noGrp="1"/>
          </p:cNvSpPr>
          <p:nvPr>
            <p:ph type="title"/>
          </p:nvPr>
        </p:nvSpPr>
        <p:spPr>
          <a:xfrm>
            <a:off x="1384972" y="72161"/>
            <a:ext cx="9433261" cy="808681"/>
          </a:xfrm>
        </p:spPr>
        <p:txBody>
          <a:bodyPr/>
          <a:lstStyle/>
          <a:p>
            <a:pPr algn="l"/>
            <a:r>
              <a:rPr lang="en-GB" sz="5400" b="1" dirty="0">
                <a:solidFill>
                  <a:schemeClr val="tx1"/>
                </a:solidFill>
                <a:latin typeface="Rockwell"/>
              </a:rPr>
              <a:t>Home (domiciliary) setting</a:t>
            </a:r>
          </a:p>
        </p:txBody>
      </p:sp>
      <p:pic>
        <p:nvPicPr>
          <p:cNvPr id="9" name="Content Placeholder 8" descr="A couple of people sitting at a table with a board game&#10;&#10;Description automatically generated with low confidence">
            <a:extLst>
              <a:ext uri="{FF2B5EF4-FFF2-40B4-BE49-F238E27FC236}">
                <a16:creationId xmlns:a16="http://schemas.microsoft.com/office/drawing/2014/main" id="{A6DB15D3-267E-A36B-572C-5331A0F72CF3}"/>
              </a:ext>
            </a:extLst>
          </p:cNvPr>
          <p:cNvPicPr>
            <a:picLocks noGrp="1" noChangeAspect="1"/>
          </p:cNvPicPr>
          <p:nvPr>
            <p:ph idx="1"/>
          </p:nvPr>
        </p:nvPicPr>
        <p:blipFill>
          <a:blip r:embed="rId2"/>
          <a:stretch>
            <a:fillRect/>
          </a:stretch>
        </p:blipFill>
        <p:spPr>
          <a:xfrm>
            <a:off x="804672" y="2298700"/>
            <a:ext cx="3657600" cy="2578100"/>
          </a:xfrm>
          <a:ln>
            <a:solidFill>
              <a:schemeClr val="accent2"/>
            </a:solidFill>
          </a:ln>
          <a:effectLst>
            <a:glow rad="228600">
              <a:schemeClr val="accent3">
                <a:satMod val="175000"/>
                <a:alpha val="40000"/>
              </a:schemeClr>
            </a:glow>
          </a:effectLst>
        </p:spPr>
      </p:pic>
      <p:sp>
        <p:nvSpPr>
          <p:cNvPr id="4" name="Text Placeholder 3">
            <a:extLst>
              <a:ext uri="{FF2B5EF4-FFF2-40B4-BE49-F238E27FC236}">
                <a16:creationId xmlns:a16="http://schemas.microsoft.com/office/drawing/2014/main" id="{9271E33E-967D-8470-B0FF-492A0BDD7816}"/>
              </a:ext>
            </a:extLst>
          </p:cNvPr>
          <p:cNvSpPr>
            <a:spLocks noGrp="1"/>
          </p:cNvSpPr>
          <p:nvPr>
            <p:ph type="body" sz="half" idx="2"/>
          </p:nvPr>
        </p:nvSpPr>
        <p:spPr>
          <a:xfrm>
            <a:off x="5227287" y="1948180"/>
            <a:ext cx="6515534" cy="3474052"/>
          </a:xfrm>
        </p:spPr>
        <p:txBody>
          <a:bodyPr>
            <a:normAutofit/>
          </a:bodyPr>
          <a:lstStyle/>
          <a:p>
            <a:pPr marL="285750" indent="-285750" algn="l">
              <a:buFont typeface="Wingdings" panose="05000000000000000000" pitchFamily="2" charset="2"/>
              <a:buChar char="§"/>
            </a:pPr>
            <a:r>
              <a:rPr lang="en-GB" sz="1800" b="1" dirty="0">
                <a:solidFill>
                  <a:schemeClr val="tx1"/>
                </a:solidFill>
              </a:rPr>
              <a:t>C</a:t>
            </a:r>
            <a:r>
              <a:rPr lang="en-GB" sz="1800" b="1" i="0" dirty="0">
                <a:solidFill>
                  <a:schemeClr val="tx1"/>
                </a:solidFill>
                <a:effectLst/>
              </a:rPr>
              <a:t>are at home is designed for people who struggle with a range of activities and want to remain </a:t>
            </a:r>
            <a:r>
              <a:rPr lang="en-GB" sz="1800" b="1" dirty="0">
                <a:solidFill>
                  <a:schemeClr val="tx1"/>
                </a:solidFill>
              </a:rPr>
              <a:t>independent.</a:t>
            </a:r>
            <a:endParaRPr lang="en-GB" sz="1800" b="1" i="0" dirty="0">
              <a:solidFill>
                <a:schemeClr val="tx1"/>
              </a:solidFill>
              <a:effectLst/>
            </a:endParaRPr>
          </a:p>
          <a:p>
            <a:pPr marL="285750" indent="-285750" algn="l">
              <a:buFont typeface="Wingdings" panose="05000000000000000000" pitchFamily="2" charset="2"/>
              <a:buChar char="§"/>
            </a:pPr>
            <a:endParaRPr lang="en-GB" sz="1800" b="0" i="0" dirty="0">
              <a:solidFill>
                <a:srgbClr val="212B32"/>
              </a:solidFill>
              <a:effectLst/>
            </a:endParaRPr>
          </a:p>
          <a:p>
            <a:pPr marL="285750" indent="-285750" algn="l">
              <a:buFont typeface="Wingdings" panose="05000000000000000000" pitchFamily="2" charset="2"/>
              <a:buChar char="§"/>
            </a:pPr>
            <a:r>
              <a:rPr lang="en-GB" sz="1800" b="0" i="0" dirty="0">
                <a:solidFill>
                  <a:srgbClr val="212B32"/>
                </a:solidFill>
                <a:effectLst/>
              </a:rPr>
              <a:t>Your local authority's social services department may provide a range of services and equipment to help you remain at home as you approach the end of life. This could include home adaptations, such as hand rails</a:t>
            </a:r>
            <a:r>
              <a:rPr lang="en-GB" sz="1200" b="0" i="0" dirty="0">
                <a:solidFill>
                  <a:srgbClr val="212B32"/>
                </a:solidFill>
                <a:effectLst/>
              </a:rPr>
              <a:t>.(NHS Choices, 2021)</a:t>
            </a:r>
          </a:p>
          <a:p>
            <a:pPr marL="285750" indent="-285750" algn="l">
              <a:buFont typeface="Wingdings" panose="05000000000000000000" pitchFamily="2" charset="2"/>
              <a:buChar char="§"/>
            </a:pPr>
            <a:endParaRPr lang="en-GB" sz="1800" b="0" i="0" dirty="0">
              <a:solidFill>
                <a:srgbClr val="212B32"/>
              </a:solidFill>
              <a:effectLst/>
            </a:endParaRPr>
          </a:p>
          <a:p>
            <a:pPr marL="285750" indent="-285750">
              <a:buFont typeface="Wingdings" panose="05000000000000000000" pitchFamily="2" charset="2"/>
              <a:buChar char="§"/>
            </a:pPr>
            <a:endParaRPr lang="en-GB" sz="1800" dirty="0"/>
          </a:p>
        </p:txBody>
      </p:sp>
      <p:sp>
        <p:nvSpPr>
          <p:cNvPr id="7" name="Slide Number Placeholder 6">
            <a:extLst>
              <a:ext uri="{FF2B5EF4-FFF2-40B4-BE49-F238E27FC236}">
                <a16:creationId xmlns:a16="http://schemas.microsoft.com/office/drawing/2014/main" id="{CD951906-E0FC-6AF5-835F-1246E650668A}"/>
              </a:ext>
            </a:extLst>
          </p:cNvPr>
          <p:cNvSpPr>
            <a:spLocks noGrp="1"/>
          </p:cNvSpPr>
          <p:nvPr>
            <p:ph type="sldNum" sz="quarter" idx="12"/>
          </p:nvPr>
        </p:nvSpPr>
        <p:spPr/>
        <p:txBody>
          <a:bodyPr/>
          <a:lstStyle/>
          <a:p>
            <a:pPr rtl="0"/>
            <a:fld id="{294A09A9-5501-47C1-A89A-A340965A2BE2}" type="slidenum">
              <a:rPr lang="en-GB" noProof="0" smtClean="0"/>
              <a:pPr rtl="0"/>
              <a:t>11</a:t>
            </a:fld>
            <a:endParaRPr lang="en-GB" noProof="0"/>
          </a:p>
        </p:txBody>
      </p:sp>
    </p:spTree>
    <p:extLst>
      <p:ext uri="{BB962C8B-B14F-4D97-AF65-F5344CB8AC3E}">
        <p14:creationId xmlns:p14="http://schemas.microsoft.com/office/powerpoint/2010/main" val="288966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2"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44" name="Rectangle 43">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373112" y="15481"/>
            <a:ext cx="6774550" cy="1094789"/>
          </a:xfrm>
        </p:spPr>
        <p:txBody>
          <a:bodyPr rtlCol="0" anchor="ctr">
            <a:noAutofit/>
          </a:bodyPr>
          <a:lstStyle/>
          <a:p>
            <a:pPr rtl="0"/>
            <a:r>
              <a:rPr lang="en-GB" sz="5400" b="1" dirty="0">
                <a:solidFill>
                  <a:schemeClr val="tx1"/>
                </a:solidFill>
                <a:latin typeface="+mn-lt"/>
              </a:rPr>
              <a:t>Joint Primary goals</a:t>
            </a:r>
          </a:p>
        </p:txBody>
      </p:sp>
      <p:sp>
        <p:nvSpPr>
          <p:cNvPr id="13" name="Slide Number Placeholder 5">
            <a:extLst>
              <a:ext uri="{FF2B5EF4-FFF2-40B4-BE49-F238E27FC236}">
                <a16:creationId xmlns:a16="http://schemas.microsoft.com/office/drawing/2014/main" id="{BE62DDB7-A69F-B7A9-DC4F-087702C14A55}"/>
              </a:ext>
            </a:extLst>
          </p:cNvPr>
          <p:cNvSpPr>
            <a:spLocks noGrp="1"/>
          </p:cNvSpPr>
          <p:nvPr>
            <p:ph type="sldNum" sz="quarter" idx="12"/>
          </p:nvPr>
        </p:nvSpPr>
        <p:spPr>
          <a:xfrm>
            <a:off x="5804239" y="412055"/>
            <a:ext cx="914400" cy="320040"/>
          </a:xfrm>
        </p:spPr>
        <p:txBody>
          <a:bodyPr anchor="ctr">
            <a:normAutofit/>
          </a:bodyPr>
          <a:lstStyle/>
          <a:p>
            <a:pPr rtl="0">
              <a:spcAft>
                <a:spcPts val="600"/>
              </a:spcAft>
            </a:pPr>
            <a:fld id="{294A09A9-5501-47C1-A89A-A340965A2BE2}" type="slidenum">
              <a:rPr lang="en-GB" noProof="0" smtClean="0"/>
              <a:pPr rtl="0">
                <a:spcAft>
                  <a:spcPts val="600"/>
                </a:spcAft>
              </a:pPr>
              <a:t>12</a:t>
            </a:fld>
            <a:endParaRPr lang="en-GB" noProof="0"/>
          </a:p>
        </p:txBody>
      </p:sp>
      <p:sp>
        <p:nvSpPr>
          <p:cNvPr id="4" name="Text Placeholder 3">
            <a:extLst>
              <a:ext uri="{FF2B5EF4-FFF2-40B4-BE49-F238E27FC236}">
                <a16:creationId xmlns:a16="http://schemas.microsoft.com/office/drawing/2014/main" id="{D51A6D85-3837-435F-A342-5A3F98172B12}"/>
              </a:ext>
            </a:extLst>
          </p:cNvPr>
          <p:cNvSpPr>
            <a:spLocks noGrp="1"/>
          </p:cNvSpPr>
          <p:nvPr>
            <p:ph idx="1"/>
          </p:nvPr>
        </p:nvSpPr>
        <p:spPr>
          <a:xfrm>
            <a:off x="704370" y="1992992"/>
            <a:ext cx="5768442" cy="1933208"/>
          </a:xfrm>
        </p:spPr>
        <p:txBody>
          <a:bodyPr vert="horz" lIns="91440" tIns="45720" rIns="91440" bIns="45720" rtlCol="0">
            <a:noAutofit/>
          </a:bodyPr>
          <a:lstStyle/>
          <a:p>
            <a:pPr rtl="0"/>
            <a:r>
              <a:rPr lang="en-GB" b="0" i="0" dirty="0">
                <a:solidFill>
                  <a:srgbClr val="FFFFFE"/>
                </a:solidFill>
                <a:effectLst/>
              </a:rPr>
              <a:t>Wherever they are receiving care, older adults who are reaching the end of their lives have a right to high-quality </a:t>
            </a:r>
            <a:r>
              <a:rPr lang="en-GB" b="0" i="0" dirty="0" err="1">
                <a:solidFill>
                  <a:srgbClr val="FFFFFE"/>
                </a:solidFill>
                <a:effectLst/>
              </a:rPr>
              <a:t>care.“Care</a:t>
            </a:r>
            <a:r>
              <a:rPr lang="en-GB" b="0" i="0" dirty="0">
                <a:solidFill>
                  <a:srgbClr val="FFFFFE"/>
                </a:solidFill>
                <a:effectLst/>
              </a:rPr>
              <a:t> should be focused on maintaining the person's comfort and dignity, and any symptoms they have should be managed.” 	          					</a:t>
            </a:r>
            <a:r>
              <a:rPr lang="en-GB" sz="1200" b="0" i="0" dirty="0">
                <a:solidFill>
                  <a:srgbClr val="FFFFFE"/>
                </a:solidFill>
                <a:effectLst/>
              </a:rPr>
              <a:t>(NICE, 2015b)</a:t>
            </a:r>
            <a:endParaRPr lang="en-GB" sz="1200" dirty="0">
              <a:solidFill>
                <a:srgbClr val="FFFFFE"/>
              </a:solidFill>
            </a:endParaRPr>
          </a:p>
        </p:txBody>
      </p:sp>
      <p:pic>
        <p:nvPicPr>
          <p:cNvPr id="15" name="Picture 14" descr="Two people holding each other's hands">
            <a:extLst>
              <a:ext uri="{FF2B5EF4-FFF2-40B4-BE49-F238E27FC236}">
                <a16:creationId xmlns:a16="http://schemas.microsoft.com/office/drawing/2014/main" id="{C060EF42-FFA2-2614-639F-A312323B198C}"/>
              </a:ext>
            </a:extLst>
          </p:cNvPr>
          <p:cNvPicPr>
            <a:picLocks noChangeAspect="1"/>
          </p:cNvPicPr>
          <p:nvPr/>
        </p:nvPicPr>
        <p:blipFill rotWithShape="1">
          <a:blip r:embed="rId3"/>
          <a:srcRect l="24356" r="30463" b="-2"/>
          <a:stretch/>
        </p:blipFill>
        <p:spPr>
          <a:xfrm>
            <a:off x="7550167" y="266700"/>
            <a:ext cx="4641833" cy="6348109"/>
          </a:xfrm>
          <a:prstGeom prst="rect">
            <a:avLst/>
          </a:prstGeom>
          <a:ln>
            <a:solidFill>
              <a:schemeClr val="accent1"/>
            </a:solidFill>
          </a:ln>
          <a:effectLst>
            <a:softEdge rad="317500"/>
          </a:effectLst>
        </p:spPr>
      </p:pic>
      <p:sp>
        <p:nvSpPr>
          <p:cNvPr id="3" name="TextBox 2">
            <a:extLst>
              <a:ext uri="{FF2B5EF4-FFF2-40B4-BE49-F238E27FC236}">
                <a16:creationId xmlns:a16="http://schemas.microsoft.com/office/drawing/2014/main" id="{5C3E3AFB-0866-516E-55E1-6FBA37E2ADA3}"/>
              </a:ext>
            </a:extLst>
          </p:cNvPr>
          <p:cNvSpPr txBox="1"/>
          <p:nvPr/>
        </p:nvSpPr>
        <p:spPr>
          <a:xfrm>
            <a:off x="1066562" y="4300617"/>
            <a:ext cx="5748228" cy="1107996"/>
          </a:xfrm>
          <a:prstGeom prst="rect">
            <a:avLst/>
          </a:prstGeom>
          <a:noFill/>
        </p:spPr>
        <p:txBody>
          <a:bodyPr wrap="square" rtlCol="0">
            <a:spAutoFit/>
          </a:bodyPr>
          <a:lstStyle/>
          <a:p>
            <a:pPr algn="l"/>
            <a:r>
              <a:rPr lang="en-GB" b="0" i="0" dirty="0">
                <a:solidFill>
                  <a:schemeClr val="bg1"/>
                </a:solidFill>
                <a:effectLst/>
              </a:rPr>
              <a:t>“Human rights act: Article 3 protects you from:</a:t>
            </a:r>
          </a:p>
          <a:p>
            <a:pPr algn="l">
              <a:buFont typeface="Arial" panose="020B0604020202020204" pitchFamily="34" charset="0"/>
              <a:buChar char="•"/>
            </a:pPr>
            <a:r>
              <a:rPr lang="en-GB" b="0" i="0" dirty="0">
                <a:solidFill>
                  <a:schemeClr val="bg1"/>
                </a:solidFill>
                <a:effectLst/>
              </a:rPr>
              <a:t>torture (mental or physical)</a:t>
            </a:r>
          </a:p>
          <a:p>
            <a:pPr algn="l">
              <a:buFont typeface="Arial" panose="020B0604020202020204" pitchFamily="34" charset="0"/>
              <a:buChar char="•"/>
            </a:pPr>
            <a:r>
              <a:rPr lang="en-GB" b="0" i="0" dirty="0">
                <a:solidFill>
                  <a:schemeClr val="bg1"/>
                </a:solidFill>
                <a:effectLst/>
              </a:rPr>
              <a:t>inhuman or degrading treatment”</a:t>
            </a:r>
          </a:p>
          <a:p>
            <a:pPr algn="l"/>
            <a:r>
              <a:rPr lang="en-GB" sz="1200" dirty="0">
                <a:solidFill>
                  <a:schemeClr val="bg1"/>
                </a:solidFill>
              </a:rPr>
              <a:t>				</a:t>
            </a:r>
            <a:r>
              <a:rPr lang="en-GB" sz="1200" b="0" i="0" dirty="0">
                <a:solidFill>
                  <a:schemeClr val="bg1"/>
                </a:solidFill>
                <a:effectLst/>
              </a:rPr>
              <a:t>(Equality and Human Rights Commission, 2021)</a:t>
            </a:r>
            <a:endParaRPr lang="en-GB" sz="1200" dirty="0">
              <a:solidFill>
                <a:schemeClr val="bg1"/>
              </a:solidFill>
            </a:endParaRPr>
          </a:p>
        </p:txBody>
      </p:sp>
    </p:spTree>
    <p:extLst>
      <p:ext uri="{BB962C8B-B14F-4D97-AF65-F5344CB8AC3E}">
        <p14:creationId xmlns:p14="http://schemas.microsoft.com/office/powerpoint/2010/main" val="3446797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7"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3"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4"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9" name="Group 68">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0" name="Rectangle 69">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Rectangle 71">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74" name="Rectangle 73">
            <a:extLst>
              <a:ext uri="{FF2B5EF4-FFF2-40B4-BE49-F238E27FC236}">
                <a16:creationId xmlns:a16="http://schemas.microsoft.com/office/drawing/2014/main" id="{420F26D3-3E8E-4DBE-990B-7E0FA20C4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722ABC6A-2294-4E4E-AE51-D0B892F70C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7" name="Freeform 5">
              <a:extLst>
                <a:ext uri="{FF2B5EF4-FFF2-40B4-BE49-F238E27FC236}">
                  <a16:creationId xmlns:a16="http://schemas.microsoft.com/office/drawing/2014/main" id="{DDED3A7D-E641-4FF2-A4DD-FF60023FB4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6">
              <a:extLst>
                <a:ext uri="{FF2B5EF4-FFF2-40B4-BE49-F238E27FC236}">
                  <a16:creationId xmlns:a16="http://schemas.microsoft.com/office/drawing/2014/main" id="{7F95B9C2-76FC-4363-B454-2AE128BBE5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7">
              <a:extLst>
                <a:ext uri="{FF2B5EF4-FFF2-40B4-BE49-F238E27FC236}">
                  <a16:creationId xmlns:a16="http://schemas.microsoft.com/office/drawing/2014/main" id="{F87FA20A-DBB2-42E5-AD1F-F2B0482868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8">
              <a:extLst>
                <a:ext uri="{FF2B5EF4-FFF2-40B4-BE49-F238E27FC236}">
                  <a16:creationId xmlns:a16="http://schemas.microsoft.com/office/drawing/2014/main" id="{A4D7A641-E7DA-46C2-9FC5-709066A021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9">
              <a:extLst>
                <a:ext uri="{FF2B5EF4-FFF2-40B4-BE49-F238E27FC236}">
                  <a16:creationId xmlns:a16="http://schemas.microsoft.com/office/drawing/2014/main" id="{B144C8FF-827E-4B26-A81B-EE069A757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0">
              <a:extLst>
                <a:ext uri="{FF2B5EF4-FFF2-40B4-BE49-F238E27FC236}">
                  <a16:creationId xmlns:a16="http://schemas.microsoft.com/office/drawing/2014/main" id="{4309F392-A669-4107-9A04-2E91DAD732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1">
              <a:extLst>
                <a:ext uri="{FF2B5EF4-FFF2-40B4-BE49-F238E27FC236}">
                  <a16:creationId xmlns:a16="http://schemas.microsoft.com/office/drawing/2014/main" id="{30A90DD8-54A4-4B06-8B29-F26D44172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2">
              <a:extLst>
                <a:ext uri="{FF2B5EF4-FFF2-40B4-BE49-F238E27FC236}">
                  <a16:creationId xmlns:a16="http://schemas.microsoft.com/office/drawing/2014/main" id="{3129F41A-3A13-435E-AB01-AC1BC405C1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3">
              <a:extLst>
                <a:ext uri="{FF2B5EF4-FFF2-40B4-BE49-F238E27FC236}">
                  <a16:creationId xmlns:a16="http://schemas.microsoft.com/office/drawing/2014/main" id="{F4F94EFF-6BC5-484E-BB47-344F25AA9C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4">
              <a:extLst>
                <a:ext uri="{FF2B5EF4-FFF2-40B4-BE49-F238E27FC236}">
                  <a16:creationId xmlns:a16="http://schemas.microsoft.com/office/drawing/2014/main" id="{6928544C-6AAA-46A8-ACC3-9E23673862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5">
              <a:extLst>
                <a:ext uri="{FF2B5EF4-FFF2-40B4-BE49-F238E27FC236}">
                  <a16:creationId xmlns:a16="http://schemas.microsoft.com/office/drawing/2014/main" id="{9BE8861D-7F1A-48F1-8D6E-70813469FE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6">
              <a:extLst>
                <a:ext uri="{FF2B5EF4-FFF2-40B4-BE49-F238E27FC236}">
                  <a16:creationId xmlns:a16="http://schemas.microsoft.com/office/drawing/2014/main" id="{3A1607C3-2488-41F5-9F05-0BDB8E24F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7">
              <a:extLst>
                <a:ext uri="{FF2B5EF4-FFF2-40B4-BE49-F238E27FC236}">
                  <a16:creationId xmlns:a16="http://schemas.microsoft.com/office/drawing/2014/main" id="{C76259F9-A617-4C20-A516-A128B0E783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8">
              <a:extLst>
                <a:ext uri="{FF2B5EF4-FFF2-40B4-BE49-F238E27FC236}">
                  <a16:creationId xmlns:a16="http://schemas.microsoft.com/office/drawing/2014/main" id="{BE54BAF1-22B1-405F-A2AC-CDEEE99A9C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19">
              <a:extLst>
                <a:ext uri="{FF2B5EF4-FFF2-40B4-BE49-F238E27FC236}">
                  <a16:creationId xmlns:a16="http://schemas.microsoft.com/office/drawing/2014/main" id="{318574CB-E7D0-4018-8D70-AC03BEBB57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0">
              <a:extLst>
                <a:ext uri="{FF2B5EF4-FFF2-40B4-BE49-F238E27FC236}">
                  <a16:creationId xmlns:a16="http://schemas.microsoft.com/office/drawing/2014/main" id="{7558BCFB-BCA5-41AA-87BF-C1FA85D3DA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1">
              <a:extLst>
                <a:ext uri="{FF2B5EF4-FFF2-40B4-BE49-F238E27FC236}">
                  <a16:creationId xmlns:a16="http://schemas.microsoft.com/office/drawing/2014/main" id="{1EF129C8-B506-4845-B69B-EF9B51B4C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2">
              <a:extLst>
                <a:ext uri="{FF2B5EF4-FFF2-40B4-BE49-F238E27FC236}">
                  <a16:creationId xmlns:a16="http://schemas.microsoft.com/office/drawing/2014/main" id="{90C36F2C-3D19-4A3A-BB30-8A83E2011C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3">
              <a:extLst>
                <a:ext uri="{FF2B5EF4-FFF2-40B4-BE49-F238E27FC236}">
                  <a16:creationId xmlns:a16="http://schemas.microsoft.com/office/drawing/2014/main" id="{A73BD378-C2A0-4411-943F-EE57C1E876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4">
              <a:extLst>
                <a:ext uri="{FF2B5EF4-FFF2-40B4-BE49-F238E27FC236}">
                  <a16:creationId xmlns:a16="http://schemas.microsoft.com/office/drawing/2014/main" id="{C035DDCB-E85E-457F-A9D9-CEE3ED6C84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5">
              <a:extLst>
                <a:ext uri="{FF2B5EF4-FFF2-40B4-BE49-F238E27FC236}">
                  <a16:creationId xmlns:a16="http://schemas.microsoft.com/office/drawing/2014/main" id="{B2D31F78-2662-4262-B5C3-56B4A73328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9" name="Group 98">
            <a:extLst>
              <a:ext uri="{FF2B5EF4-FFF2-40B4-BE49-F238E27FC236}">
                <a16:creationId xmlns:a16="http://schemas.microsoft.com/office/drawing/2014/main" id="{D239098C-7E72-4888-8711-496779E310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00" name="Rectangle 99">
              <a:extLst>
                <a:ext uri="{FF2B5EF4-FFF2-40B4-BE49-F238E27FC236}">
                  <a16:creationId xmlns:a16="http://schemas.microsoft.com/office/drawing/2014/main" id="{6912FA91-F616-456E-A0E6-08FFDCF7E9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Isosceles Triangle 22">
              <a:extLst>
                <a:ext uri="{FF2B5EF4-FFF2-40B4-BE49-F238E27FC236}">
                  <a16:creationId xmlns:a16="http://schemas.microsoft.com/office/drawing/2014/main" id="{20FC58DF-B79E-40D6-A6D4-676AEFE32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799FFD69-1407-421A-8490-632440613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731202" y="2275661"/>
            <a:ext cx="3705225" cy="2444570"/>
          </a:xfrm>
        </p:spPr>
        <p:txBody>
          <a:bodyPr vert="horz" lIns="228600" tIns="228600" rIns="228600" bIns="228600" rtlCol="0" anchor="ctr">
            <a:noAutofit/>
          </a:bodyPr>
          <a:lstStyle/>
          <a:p>
            <a:pPr algn="just">
              <a:lnSpc>
                <a:spcPct val="150000"/>
              </a:lnSpc>
            </a:pPr>
            <a:r>
              <a:rPr lang="en-GB" sz="2000" b="1" i="0" dirty="0">
                <a:solidFill>
                  <a:schemeClr val="bg1"/>
                </a:solidFill>
                <a:effectLst/>
                <a:latin typeface="+mn-lt"/>
              </a:rPr>
              <a:t>“Social care requirements also increase with age. This rises to 34% of men and 42% of women at ages 85 years and over” </a:t>
            </a:r>
            <a:r>
              <a:rPr lang="en-GB" sz="2000" b="1" dirty="0">
                <a:solidFill>
                  <a:schemeClr val="bg1"/>
                </a:solidFill>
                <a:latin typeface="+mn-lt"/>
              </a:rPr>
              <a:t>.		</a:t>
            </a:r>
            <a:r>
              <a:rPr lang="en-GB" sz="1200" b="0" i="0" dirty="0">
                <a:solidFill>
                  <a:schemeClr val="tx1"/>
                </a:solidFill>
                <a:effectLst/>
                <a:latin typeface="+mn-lt"/>
              </a:rPr>
              <a:t> (ONS.gov, 2018a)</a:t>
            </a:r>
            <a:endParaRPr lang="en-US" sz="1200" b="1" dirty="0">
              <a:solidFill>
                <a:schemeClr val="bg1"/>
              </a:solidFill>
              <a:latin typeface="+mn-lt"/>
            </a:endParaRPr>
          </a:p>
        </p:txBody>
      </p:sp>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13</a:t>
            </a:fld>
            <a:endParaRPr lang="en-US"/>
          </a:p>
        </p:txBody>
      </p:sp>
      <p:pic>
        <p:nvPicPr>
          <p:cNvPr id="41" name="Picture Placeholder 40" descr="Chart&#10;&#10;Description automatically generated">
            <a:extLst>
              <a:ext uri="{FF2B5EF4-FFF2-40B4-BE49-F238E27FC236}">
                <a16:creationId xmlns:a16="http://schemas.microsoft.com/office/drawing/2014/main" id="{A920F753-A209-9C34-A9B6-E10DD3FADFD1}"/>
              </a:ext>
            </a:extLst>
          </p:cNvPr>
          <p:cNvPicPr>
            <a:picLocks noGrp="1" noChangeAspect="1"/>
          </p:cNvPicPr>
          <p:nvPr>
            <p:ph type="pic" idx="1"/>
          </p:nvPr>
        </p:nvPicPr>
        <p:blipFill rotWithShape="1">
          <a:blip r:embed="rId3"/>
          <a:srcRect l="3068" r="3074" b="6"/>
          <a:stretch/>
        </p:blipFill>
        <p:spPr>
          <a:xfrm>
            <a:off x="4983163" y="1304963"/>
            <a:ext cx="6274561" cy="2717616"/>
          </a:xfrm>
          <a:prstGeom prst="rect">
            <a:avLst/>
          </a:prstGeom>
          <a:ln w="76200">
            <a:solidFill>
              <a:schemeClr val="accent1">
                <a:alpha val="20000"/>
              </a:schemeClr>
            </a:solidFill>
          </a:ln>
          <a:effectLst>
            <a:glow rad="228600">
              <a:schemeClr val="accent4">
                <a:satMod val="175000"/>
                <a:alpha val="40000"/>
              </a:schemeClr>
            </a:glow>
          </a:effectLst>
        </p:spPr>
      </p:pic>
      <p:sp>
        <p:nvSpPr>
          <p:cNvPr id="39" name="Text Placeholder 38">
            <a:extLst>
              <a:ext uri="{FF2B5EF4-FFF2-40B4-BE49-F238E27FC236}">
                <a16:creationId xmlns:a16="http://schemas.microsoft.com/office/drawing/2014/main" id="{E71EE746-8125-6598-3185-93113A03C03E}"/>
              </a:ext>
            </a:extLst>
          </p:cNvPr>
          <p:cNvSpPr>
            <a:spLocks noGrp="1"/>
          </p:cNvSpPr>
          <p:nvPr>
            <p:ph type="body" sz="half" idx="2"/>
          </p:nvPr>
        </p:nvSpPr>
        <p:spPr>
          <a:xfrm>
            <a:off x="4930776" y="3665796"/>
            <a:ext cx="7178674" cy="2379405"/>
          </a:xfrm>
        </p:spPr>
        <p:txBody>
          <a:bodyPr vert="horz" lIns="91440" tIns="45720" rIns="91440" bIns="45720" rtlCol="0" anchor="ctr">
            <a:normAutofit/>
          </a:bodyPr>
          <a:lstStyle/>
          <a:p>
            <a:pPr indent="-228600" algn="l">
              <a:buFont typeface="Wingdings" panose="05000000000000000000" pitchFamily="2" charset="2"/>
              <a:buChar char="§"/>
            </a:pPr>
            <a:r>
              <a:rPr lang="en-GB" b="0" i="0" dirty="0">
                <a:solidFill>
                  <a:schemeClr val="tx1"/>
                </a:solidFill>
              </a:rPr>
              <a:t>The population of England is ageing. In the next 25 years, the number of persons over the age of 85 will </a:t>
            </a:r>
            <a:r>
              <a:rPr lang="en-GB" dirty="0">
                <a:solidFill>
                  <a:schemeClr val="tx1"/>
                </a:solidFill>
              </a:rPr>
              <a:t>raise </a:t>
            </a:r>
            <a:r>
              <a:rPr lang="en-GB" b="0" i="0" dirty="0">
                <a:solidFill>
                  <a:schemeClr val="tx1"/>
                </a:solidFill>
              </a:rPr>
              <a:t>to 2.6 million.</a:t>
            </a:r>
            <a:endParaRPr lang="en-US" b="0" i="0" dirty="0">
              <a:solidFill>
                <a:schemeClr val="tx1"/>
              </a:solidFill>
            </a:endParaRPr>
          </a:p>
          <a:p>
            <a:pPr indent="-228600" algn="l">
              <a:buFont typeface="Wingdings" panose="05000000000000000000" pitchFamily="2" charset="2"/>
              <a:buChar char="§"/>
            </a:pPr>
            <a:r>
              <a:rPr lang="en-US" b="0" i="0" dirty="0">
                <a:solidFill>
                  <a:schemeClr val="tx1"/>
                </a:solidFill>
              </a:rPr>
              <a:t>“The demand for hospice and palliative care is growing as a result of the increase of an ageing population”.</a:t>
            </a:r>
            <a:r>
              <a:rPr lang="en-GB" sz="1800" b="0" i="0" dirty="0">
                <a:solidFill>
                  <a:schemeClr val="tx1"/>
                </a:solidFill>
                <a:effectLst/>
                <a:latin typeface="+mn-lt"/>
              </a:rPr>
              <a:t>       </a:t>
            </a:r>
            <a:r>
              <a:rPr lang="en-GB" sz="1200" b="0" i="0" dirty="0">
                <a:solidFill>
                  <a:schemeClr val="tx1"/>
                </a:solidFill>
                <a:effectLst/>
                <a:latin typeface="+mn-lt"/>
              </a:rPr>
              <a:t>(ONS.gov, 2018a)</a:t>
            </a:r>
            <a:endParaRPr lang="en-US" sz="1200" dirty="0">
              <a:solidFill>
                <a:schemeClr val="tx1"/>
              </a:solidFill>
            </a:endParaRPr>
          </a:p>
        </p:txBody>
      </p:sp>
      <p:sp>
        <p:nvSpPr>
          <p:cNvPr id="43" name="TextBox 42">
            <a:extLst>
              <a:ext uri="{FF2B5EF4-FFF2-40B4-BE49-F238E27FC236}">
                <a16:creationId xmlns:a16="http://schemas.microsoft.com/office/drawing/2014/main" id="{A5C595AD-3340-AE93-EB91-BA115C1D5A07}"/>
              </a:ext>
            </a:extLst>
          </p:cNvPr>
          <p:cNvSpPr txBox="1"/>
          <p:nvPr/>
        </p:nvSpPr>
        <p:spPr>
          <a:xfrm>
            <a:off x="3230387" y="102345"/>
            <a:ext cx="7371867" cy="923330"/>
          </a:xfrm>
          <a:prstGeom prst="rect">
            <a:avLst/>
          </a:prstGeom>
          <a:noFill/>
        </p:spPr>
        <p:txBody>
          <a:bodyPr wrap="square" rtlCol="0">
            <a:spAutoFit/>
          </a:bodyPr>
          <a:lstStyle/>
          <a:p>
            <a:r>
              <a:rPr lang="en-GB" sz="5400" b="1" dirty="0"/>
              <a:t>Ageing population</a:t>
            </a:r>
          </a:p>
        </p:txBody>
      </p:sp>
      <p:sp>
        <p:nvSpPr>
          <p:cNvPr id="4" name="TextBox 3">
            <a:extLst>
              <a:ext uri="{FF2B5EF4-FFF2-40B4-BE49-F238E27FC236}">
                <a16:creationId xmlns:a16="http://schemas.microsoft.com/office/drawing/2014/main" id="{8755B0F1-2567-F1BE-D507-67C12E75E857}"/>
              </a:ext>
            </a:extLst>
          </p:cNvPr>
          <p:cNvSpPr txBox="1"/>
          <p:nvPr/>
        </p:nvSpPr>
        <p:spPr>
          <a:xfrm>
            <a:off x="310116" y="5789534"/>
            <a:ext cx="11405635" cy="646331"/>
          </a:xfrm>
          <a:prstGeom prst="rect">
            <a:avLst/>
          </a:prstGeom>
          <a:noFill/>
        </p:spPr>
        <p:txBody>
          <a:bodyPr wrap="square" rtlCol="0">
            <a:spAutoFit/>
          </a:bodyPr>
          <a:lstStyle/>
          <a:p>
            <a:r>
              <a:rPr lang="en-GB" dirty="0">
                <a:cs typeface="Arial" panose="020B0604020202020204" pitchFamily="34" charset="0"/>
              </a:rPr>
              <a:t>Every year unpaid carers save the economy over £132 billion	.	       </a:t>
            </a:r>
            <a:r>
              <a:rPr lang="en-GB" sz="1200" dirty="0">
                <a:cs typeface="Arial" panose="020B0604020202020204" pitchFamily="34" charset="0"/>
              </a:rPr>
              <a:t>(National Institute for Health and Care Research, 2022)</a:t>
            </a:r>
          </a:p>
          <a:p>
            <a:endParaRPr lang="en-GB" dirty="0"/>
          </a:p>
        </p:txBody>
      </p:sp>
    </p:spTree>
    <p:extLst>
      <p:ext uri="{BB962C8B-B14F-4D97-AF65-F5344CB8AC3E}">
        <p14:creationId xmlns:p14="http://schemas.microsoft.com/office/powerpoint/2010/main" val="1527386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14</a:t>
            </a:fld>
            <a:endParaRPr lang="en-US">
              <a:solidFill>
                <a:schemeClr val="tx1"/>
              </a:solidFill>
            </a:endParaRPr>
          </a:p>
        </p:txBody>
      </p:sp>
      <p:pic>
        <p:nvPicPr>
          <p:cNvPr id="41" name="Picture Placeholder 11" descr="A picture containing timeline&#10;&#10;Description automatically generated">
            <a:extLst>
              <a:ext uri="{FF2B5EF4-FFF2-40B4-BE49-F238E27FC236}">
                <a16:creationId xmlns:a16="http://schemas.microsoft.com/office/drawing/2014/main" id="{9D779600-82D7-74F6-2A03-CFBAC10152D4}"/>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hotocopy/>
                    </a14:imgEffect>
                  </a14:imgLayer>
                </a14:imgProps>
              </a:ext>
            </a:extLst>
          </a:blip>
          <a:srcRect l="3167" r="3164" b="-4"/>
          <a:stretch/>
        </p:blipFill>
        <p:spPr>
          <a:xfrm>
            <a:off x="371950" y="1371585"/>
            <a:ext cx="4856163" cy="3500438"/>
          </a:xfrm>
          <a:prstGeom prst="rect">
            <a:avLst/>
          </a:prstGeom>
          <a:ln w="12700">
            <a:solidFill>
              <a:schemeClr val="accent1"/>
            </a:solidFill>
          </a:ln>
          <a:effectLst>
            <a:glow rad="228600">
              <a:schemeClr val="accent3">
                <a:satMod val="175000"/>
                <a:alpha val="40000"/>
              </a:schemeClr>
            </a:glow>
          </a:effectLst>
        </p:spPr>
      </p:pic>
      <p:sp>
        <p:nvSpPr>
          <p:cNvPr id="62" name="Title 1">
            <a:extLst>
              <a:ext uri="{FF2B5EF4-FFF2-40B4-BE49-F238E27FC236}">
                <a16:creationId xmlns:a16="http://schemas.microsoft.com/office/drawing/2014/main" id="{E65AD6A0-4608-5DDD-FEEC-A043352F0D2C}"/>
              </a:ext>
            </a:extLst>
          </p:cNvPr>
          <p:cNvSpPr txBox="1">
            <a:spLocks/>
          </p:cNvSpPr>
          <p:nvPr/>
        </p:nvSpPr>
        <p:spPr>
          <a:xfrm>
            <a:off x="2798966" y="-54610"/>
            <a:ext cx="6919912" cy="1497147"/>
          </a:xfrm>
          <a:prstGeom prst="rect">
            <a:avLst/>
          </a:prstGeom>
        </p:spPr>
        <p:txBody>
          <a:bodyPr vert="horz" lIns="228600" tIns="228600" rIns="228600" bIns="228600" rtlCol="0" anchor="ctr">
            <a:normAutofit fontScale="92500" lnSpcReduction="20000"/>
          </a:bodyPr>
          <a:lst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a:lstStyle>
          <a:p>
            <a:r>
              <a:rPr lang="en-US" sz="5400" b="1" dirty="0">
                <a:latin typeface="+mn-lt"/>
              </a:rPr>
              <a:t>Gaps in social care needs</a:t>
            </a:r>
          </a:p>
        </p:txBody>
      </p:sp>
      <p:sp>
        <p:nvSpPr>
          <p:cNvPr id="64" name="Text Placeholder 9">
            <a:extLst>
              <a:ext uri="{FF2B5EF4-FFF2-40B4-BE49-F238E27FC236}">
                <a16:creationId xmlns:a16="http://schemas.microsoft.com/office/drawing/2014/main" id="{C4F41735-0E27-6C01-C9AF-4C957D7AD12D}"/>
              </a:ext>
            </a:extLst>
          </p:cNvPr>
          <p:cNvSpPr txBox="1">
            <a:spLocks/>
          </p:cNvSpPr>
          <p:nvPr/>
        </p:nvSpPr>
        <p:spPr>
          <a:xfrm>
            <a:off x="5817862" y="1559220"/>
            <a:ext cx="6184900" cy="3700463"/>
          </a:xfrm>
          <a:prstGeom prst="rect">
            <a:avLst/>
          </a:prstGeom>
        </p:spPr>
        <p:txBody>
          <a:bodyPr vert="horz" lIns="91440" tIns="45720" rIns="91440" bIns="45720" rtlCol="0" anchor="ctr">
            <a:no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marL="285750" indent="-285750"/>
            <a:r>
              <a:rPr lang="en-GB" dirty="0">
                <a:solidFill>
                  <a:srgbClr val="212121"/>
                </a:solidFill>
              </a:rPr>
              <a:t>“Providers are losing the battle to attract and retain enough staff.</a:t>
            </a:r>
          </a:p>
          <a:p>
            <a:pPr marL="285750" indent="-285750"/>
            <a:r>
              <a:rPr lang="en-GB" dirty="0">
                <a:solidFill>
                  <a:srgbClr val="212121"/>
                </a:solidFill>
              </a:rPr>
              <a:t>The persistent understaffing across health and social care poses a serious risk to the safety and wellbeing of people who use services”.</a:t>
            </a:r>
          </a:p>
          <a:p>
            <a:pPr marL="285750" indent="-285750"/>
            <a:r>
              <a:rPr lang="en-GB" dirty="0">
                <a:solidFill>
                  <a:srgbClr val="212121"/>
                </a:solidFill>
              </a:rPr>
              <a:t>A social care staffing shortage in over 90% of all  NHS trust areas.										</a:t>
            </a:r>
            <a:r>
              <a:rPr lang="en-GB" sz="1200" dirty="0">
                <a:solidFill>
                  <a:srgbClr val="212121"/>
                </a:solidFill>
              </a:rPr>
              <a:t>(CQC.org.uk, 2022)</a:t>
            </a:r>
          </a:p>
        </p:txBody>
      </p:sp>
      <p:sp>
        <p:nvSpPr>
          <p:cNvPr id="65" name="TextBox 64">
            <a:extLst>
              <a:ext uri="{FF2B5EF4-FFF2-40B4-BE49-F238E27FC236}">
                <a16:creationId xmlns:a16="http://schemas.microsoft.com/office/drawing/2014/main" id="{5DCB86D8-D488-A5CD-DD52-B4D216208262}"/>
              </a:ext>
            </a:extLst>
          </p:cNvPr>
          <p:cNvSpPr txBox="1"/>
          <p:nvPr/>
        </p:nvSpPr>
        <p:spPr>
          <a:xfrm>
            <a:off x="4225465" y="4859570"/>
            <a:ext cx="2403475" cy="276999"/>
          </a:xfrm>
          <a:prstGeom prst="rect">
            <a:avLst/>
          </a:prstGeom>
          <a:noFill/>
        </p:spPr>
        <p:txBody>
          <a:bodyPr wrap="square">
            <a:spAutoFit/>
          </a:bodyPr>
          <a:lstStyle/>
          <a:p>
            <a:r>
              <a:rPr lang="en-GB" sz="1200" dirty="0"/>
              <a:t>(ONS.gov, 2018b)</a:t>
            </a:r>
          </a:p>
        </p:txBody>
      </p:sp>
    </p:spTree>
    <p:extLst>
      <p:ext uri="{BB962C8B-B14F-4D97-AF65-F5344CB8AC3E}">
        <p14:creationId xmlns:p14="http://schemas.microsoft.com/office/powerpoint/2010/main" val="932498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4E4AB76-EFA6-ED87-34B7-56B39215D769}"/>
              </a:ext>
            </a:extLst>
          </p:cNvPr>
          <p:cNvSpPr>
            <a:spLocks noGrp="1"/>
          </p:cNvSpPr>
          <p:nvPr>
            <p:ph type="sldNum" sz="quarter" idx="12"/>
          </p:nvPr>
        </p:nvSpPr>
        <p:spPr/>
        <p:txBody>
          <a:bodyPr/>
          <a:lstStyle/>
          <a:p>
            <a:pPr rtl="0"/>
            <a:fld id="{294A09A9-5501-47C1-A89A-A340965A2BE2}" type="slidenum">
              <a:rPr lang="en-GB" noProof="0" smtClean="0"/>
              <a:pPr rtl="0"/>
              <a:t>15</a:t>
            </a:fld>
            <a:endParaRPr lang="en-GB" noProof="0"/>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3415924-3B2C-55B0-EACE-C3243400E94D}"/>
              </a:ext>
            </a:extLst>
          </p:cNvPr>
          <p:cNvPicPr>
            <a:picLocks noChangeAspect="1"/>
          </p:cNvPicPr>
          <p:nvPr/>
        </p:nvPicPr>
        <p:blipFill rotWithShape="1">
          <a:blip r:embed="rId2"/>
          <a:srcRect l="37422" t="23490" r="37422" b="25503"/>
          <a:stretch/>
        </p:blipFill>
        <p:spPr>
          <a:xfrm>
            <a:off x="4987303" y="1730666"/>
            <a:ext cx="6832235" cy="4686250"/>
          </a:xfrm>
          <a:prstGeom prst="rect">
            <a:avLst/>
          </a:prstGeom>
          <a:solidFill>
            <a:schemeClr val="accent1"/>
          </a:solidFill>
          <a:ln w="76200">
            <a:solidFill>
              <a:schemeClr val="tx1"/>
            </a:solidFill>
          </a:ln>
        </p:spPr>
      </p:pic>
      <p:sp>
        <p:nvSpPr>
          <p:cNvPr id="7" name="TextBox 1">
            <a:extLst>
              <a:ext uri="{FF2B5EF4-FFF2-40B4-BE49-F238E27FC236}">
                <a16:creationId xmlns:a16="http://schemas.microsoft.com/office/drawing/2014/main" id="{B2DEC3C3-55D8-232F-4961-C960968D0F3E}"/>
              </a:ext>
            </a:extLst>
          </p:cNvPr>
          <p:cNvSpPr txBox="1"/>
          <p:nvPr/>
        </p:nvSpPr>
        <p:spPr>
          <a:xfrm>
            <a:off x="367897" y="3938197"/>
            <a:ext cx="3820059" cy="923330"/>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dirty="0"/>
              <a:t>E.g. NHS policies, Local authority policies, Government policies.</a:t>
            </a:r>
          </a:p>
          <a:p>
            <a:endParaRPr lang="en-US" dirty="0"/>
          </a:p>
        </p:txBody>
      </p:sp>
      <p:sp>
        <p:nvSpPr>
          <p:cNvPr id="8" name="Content Placeholder 4">
            <a:extLst>
              <a:ext uri="{FF2B5EF4-FFF2-40B4-BE49-F238E27FC236}">
                <a16:creationId xmlns:a16="http://schemas.microsoft.com/office/drawing/2014/main" id="{A445D87D-A803-7F27-ECED-4F9FC66EFE87}"/>
              </a:ext>
            </a:extLst>
          </p:cNvPr>
          <p:cNvSpPr>
            <a:spLocks noGrp="1"/>
          </p:cNvSpPr>
          <p:nvPr/>
        </p:nvSpPr>
        <p:spPr>
          <a:xfrm>
            <a:off x="372462" y="2656454"/>
            <a:ext cx="3919729" cy="153648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marL="0" indent="0">
              <a:buNone/>
            </a:pPr>
            <a:r>
              <a:rPr lang="en-GB" b="1" u="sng" dirty="0"/>
              <a:t>A policy is a set of principles to guide actions in order to achieve a goal.</a:t>
            </a:r>
          </a:p>
          <a:p>
            <a:pPr marL="0" indent="0">
              <a:buNone/>
            </a:pPr>
            <a:endParaRPr lang="en-GB" b="1" u="sng" dirty="0"/>
          </a:p>
        </p:txBody>
      </p:sp>
      <p:sp>
        <p:nvSpPr>
          <p:cNvPr id="9" name="TextBox 8">
            <a:extLst>
              <a:ext uri="{FF2B5EF4-FFF2-40B4-BE49-F238E27FC236}">
                <a16:creationId xmlns:a16="http://schemas.microsoft.com/office/drawing/2014/main" id="{E740BF87-D329-AF25-0E8C-5AB265A1E0EB}"/>
              </a:ext>
            </a:extLst>
          </p:cNvPr>
          <p:cNvSpPr txBox="1"/>
          <p:nvPr/>
        </p:nvSpPr>
        <p:spPr>
          <a:xfrm>
            <a:off x="1787014" y="644013"/>
            <a:ext cx="86056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Policy and Legislation ​</a:t>
            </a:r>
          </a:p>
        </p:txBody>
      </p:sp>
      <p:sp>
        <p:nvSpPr>
          <p:cNvPr id="10" name="TextBox 9">
            <a:extLst>
              <a:ext uri="{FF2B5EF4-FFF2-40B4-BE49-F238E27FC236}">
                <a16:creationId xmlns:a16="http://schemas.microsoft.com/office/drawing/2014/main" id="{486355B3-AAB6-6348-11EC-97FF4141C530}"/>
              </a:ext>
            </a:extLst>
          </p:cNvPr>
          <p:cNvSpPr txBox="1"/>
          <p:nvPr/>
        </p:nvSpPr>
        <p:spPr>
          <a:xfrm>
            <a:off x="7526592" y="6580239"/>
            <a:ext cx="42426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(East Suffolk and North Essex NHS foundation Trust, 2022)</a:t>
            </a:r>
          </a:p>
        </p:txBody>
      </p:sp>
    </p:spTree>
    <p:extLst>
      <p:ext uri="{BB962C8B-B14F-4D97-AF65-F5344CB8AC3E}">
        <p14:creationId xmlns:p14="http://schemas.microsoft.com/office/powerpoint/2010/main" val="219248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804672" y="2339669"/>
            <a:ext cx="3500828" cy="2678898"/>
          </a:xfrm>
        </p:spPr>
        <p:txBody>
          <a:bodyPr rtlCol="0">
            <a:normAutofit/>
          </a:bodyPr>
          <a:lstStyle/>
          <a:p>
            <a:pPr rtl="0"/>
            <a:r>
              <a:rPr lang="en-GB" sz="2800" dirty="0">
                <a:latin typeface="+mn-lt"/>
              </a:rPr>
              <a:t>Although policy and legislation are interrelated, each has a distinct function</a:t>
            </a:r>
            <a:br>
              <a:rPr lang="en-GB" sz="1800" dirty="0">
                <a:latin typeface="+mn-lt"/>
              </a:rPr>
            </a:br>
            <a:r>
              <a:rPr lang="en-GB" sz="1200" dirty="0">
                <a:latin typeface="+mn-lt"/>
                <a:cs typeface="Arial" panose="020B0604020202020204" pitchFamily="34" charset="0"/>
              </a:rPr>
              <a:t>(British Ecological Society, 2017)</a:t>
            </a:r>
          </a:p>
        </p:txBody>
      </p:sp>
      <p:sp>
        <p:nvSpPr>
          <p:cNvPr id="13" name="Content Placeholder 12">
            <a:extLst>
              <a:ext uri="{FF2B5EF4-FFF2-40B4-BE49-F238E27FC236}">
                <a16:creationId xmlns:a16="http://schemas.microsoft.com/office/drawing/2014/main" id="{FC5829AE-E90E-7FE9-6401-354565B2E13E}"/>
              </a:ext>
            </a:extLst>
          </p:cNvPr>
          <p:cNvSpPr>
            <a:spLocks noGrp="1"/>
          </p:cNvSpPr>
          <p:nvPr>
            <p:ph sz="half" idx="2"/>
          </p:nvPr>
        </p:nvSpPr>
        <p:spPr>
          <a:xfrm>
            <a:off x="4661783" y="1807588"/>
            <a:ext cx="7603957" cy="3907930"/>
          </a:xfrm>
        </p:spPr>
        <p:txBody>
          <a:bodyPr vert="horz" lIns="91440" tIns="45720" rIns="91440" bIns="45720" rtlCol="0" anchor="t">
            <a:noAutofit/>
          </a:bodyPr>
          <a:lstStyle/>
          <a:p>
            <a:pPr>
              <a:lnSpc>
                <a:spcPct val="100000"/>
              </a:lnSpc>
            </a:pPr>
            <a:r>
              <a:rPr lang="en-GB" b="1" u="sng" dirty="0"/>
              <a:t> Legislation sets out the law and therefore, the procedure or standard that people and organisations must follow. </a:t>
            </a:r>
            <a:endParaRPr lang="en-US"/>
          </a:p>
          <a:p>
            <a:pPr>
              <a:lnSpc>
                <a:spcPct val="100000"/>
              </a:lnSpc>
            </a:pPr>
            <a:endParaRPr lang="en-GB" b="1" u="sng" dirty="0"/>
          </a:p>
          <a:p>
            <a:pPr>
              <a:lnSpc>
                <a:spcPct val="100000"/>
              </a:lnSpc>
              <a:spcAft>
                <a:spcPts val="800"/>
              </a:spcAft>
              <a:tabLst>
                <a:tab pos="457200" algn="l"/>
              </a:tabLst>
            </a:pPr>
            <a:endParaRPr lang="en-GB" spc="-25" dirty="0">
              <a:solidFill>
                <a:srgbClr val="212121"/>
              </a:solidFill>
              <a:ea typeface="Calibri" panose="020F0502020204030204" pitchFamily="34" charset="0"/>
              <a:cs typeface="Times New Roman"/>
            </a:endParaRPr>
          </a:p>
          <a:p>
            <a:pPr lvl="0">
              <a:lnSpc>
                <a:spcPct val="100000"/>
              </a:lnSpc>
              <a:spcAft>
                <a:spcPts val="800"/>
              </a:spcAft>
              <a:tabLst>
                <a:tab pos="457200" algn="l"/>
              </a:tabLst>
            </a:pPr>
            <a:r>
              <a:rPr lang="en-GB" spc="-25" dirty="0">
                <a:solidFill>
                  <a:srgbClr val="212121"/>
                </a:solidFill>
                <a:effectLst/>
                <a:ea typeface="Calibri" panose="020F0502020204030204" pitchFamily="34" charset="0"/>
                <a:cs typeface="Times New Roman"/>
              </a:rPr>
              <a:t>Human Rights Act (1998) -</a:t>
            </a:r>
            <a:r>
              <a:rPr lang="en-GB" b="1" kern="1200" dirty="0">
                <a:solidFill>
                  <a:srgbClr val="262626"/>
                </a:solidFill>
                <a:effectLst/>
                <a:ea typeface="Times New Roman" panose="02020603050405020304" pitchFamily="18" charset="0"/>
                <a:cs typeface="Times New Roman"/>
              </a:rPr>
              <a:t> </a:t>
            </a:r>
            <a:r>
              <a:rPr lang="en-GB" b="1" spc="-25" dirty="0">
                <a:solidFill>
                  <a:srgbClr val="212121"/>
                </a:solidFill>
                <a:effectLst/>
                <a:ea typeface="Calibri" panose="020F0502020204030204" pitchFamily="34" charset="0"/>
                <a:cs typeface="Times New Roman"/>
              </a:rPr>
              <a:t>10 Basic Human Rights</a:t>
            </a:r>
            <a:endParaRPr lang="en-GB" dirty="0">
              <a:effectLst/>
              <a:ea typeface="Calibri" panose="020F0502020204030204" pitchFamily="34" charset="0"/>
              <a:cs typeface="Times New Roman"/>
            </a:endParaRPr>
          </a:p>
          <a:p>
            <a:pPr lvl="0">
              <a:lnSpc>
                <a:spcPct val="100000"/>
              </a:lnSpc>
              <a:spcAft>
                <a:spcPts val="800"/>
              </a:spcAft>
              <a:tabLst>
                <a:tab pos="457200" algn="l"/>
              </a:tabLst>
            </a:pPr>
            <a:r>
              <a:rPr lang="en-GB" spc="-25" dirty="0">
                <a:solidFill>
                  <a:srgbClr val="212121"/>
                </a:solidFill>
                <a:effectLst/>
                <a:ea typeface="Calibri" panose="020F0502020204030204" pitchFamily="34" charset="0"/>
                <a:cs typeface="Times New Roman"/>
              </a:rPr>
              <a:t>The Equality Act (2010) - </a:t>
            </a:r>
            <a:r>
              <a:rPr lang="en-GB" dirty="0">
                <a:solidFill>
                  <a:srgbClr val="0B0C0C"/>
                </a:solidFill>
                <a:effectLst/>
                <a:ea typeface="Calibri" panose="020F0502020204030204" pitchFamily="34" charset="0"/>
                <a:cs typeface="Times New Roman"/>
              </a:rPr>
              <a:t>legally protects people from discrimination in the workplace and in wider society</a:t>
            </a:r>
            <a:r>
              <a:rPr lang="en-GB" dirty="0">
                <a:effectLst/>
                <a:ea typeface="Calibri" panose="020F0502020204030204" pitchFamily="34" charset="0"/>
                <a:cs typeface="Times New Roman"/>
              </a:rPr>
              <a:t> </a:t>
            </a:r>
            <a:r>
              <a:rPr lang="en-GB" sz="1200" dirty="0">
                <a:solidFill>
                  <a:srgbClr val="0B0C0C"/>
                </a:solidFill>
                <a:effectLst/>
                <a:ea typeface="Calibri" panose="020F0502020204030204" pitchFamily="34" charset="0"/>
                <a:cs typeface="Times New Roman"/>
              </a:rPr>
              <a:t>(GOV.UK, 2013)</a:t>
            </a:r>
            <a:endParaRPr lang="en-GB" sz="1200" dirty="0">
              <a:effectLst/>
              <a:ea typeface="Calibri" panose="020F0502020204030204" pitchFamily="34" charset="0"/>
              <a:cs typeface="Times New Roman"/>
            </a:endParaRPr>
          </a:p>
          <a:p>
            <a:pPr lvl="0">
              <a:lnSpc>
                <a:spcPct val="100000"/>
              </a:lnSpc>
              <a:spcAft>
                <a:spcPts val="800"/>
              </a:spcAft>
              <a:tabLst>
                <a:tab pos="457200" algn="l"/>
              </a:tabLst>
            </a:pPr>
            <a:r>
              <a:rPr lang="en-GB" spc="-25" dirty="0">
                <a:solidFill>
                  <a:srgbClr val="212121"/>
                </a:solidFill>
                <a:effectLst/>
                <a:ea typeface="Calibri" panose="020F0502020204030204" pitchFamily="34" charset="0"/>
                <a:cs typeface="Times New Roman"/>
              </a:rPr>
              <a:t>The Care Act (2014) - </a:t>
            </a:r>
            <a:r>
              <a:rPr lang="en-GB" dirty="0">
                <a:solidFill>
                  <a:srgbClr val="303030"/>
                </a:solidFill>
                <a:effectLst/>
                <a:ea typeface="Calibri" panose="020F0502020204030204" pitchFamily="34" charset="0"/>
                <a:cs typeface="Times New Roman"/>
              </a:rPr>
              <a:t>The Act seeks to ensure that carers are identified and informed of their rights</a:t>
            </a:r>
            <a:r>
              <a:rPr lang="en-GB" sz="1200" dirty="0">
                <a:solidFill>
                  <a:srgbClr val="303030"/>
                </a:solidFill>
                <a:effectLst/>
                <a:ea typeface="Calibri" panose="020F0502020204030204" pitchFamily="34" charset="0"/>
                <a:cs typeface="Times New Roman"/>
              </a:rPr>
              <a:t>,.</a:t>
            </a:r>
            <a:r>
              <a:rPr lang="en-GB" sz="1200" dirty="0">
                <a:effectLst/>
                <a:ea typeface="Calibri" panose="020F0502020204030204" pitchFamily="34" charset="0"/>
                <a:cs typeface="Times New Roman"/>
              </a:rPr>
              <a:t> </a:t>
            </a:r>
            <a:r>
              <a:rPr lang="en-GB" sz="1200" dirty="0">
                <a:solidFill>
                  <a:srgbClr val="303030"/>
                </a:solidFill>
                <a:effectLst/>
                <a:ea typeface="Calibri" panose="020F0502020204030204" pitchFamily="34" charset="0"/>
                <a:cs typeface="Times New Roman"/>
              </a:rPr>
              <a:t>(scie.org.uk, 2007) </a:t>
            </a:r>
            <a:r>
              <a:rPr lang="en-GB" b="1" dirty="0">
                <a:solidFill>
                  <a:srgbClr val="303030"/>
                </a:solidFill>
                <a:effectLst/>
                <a:ea typeface="Calibri" panose="020F0502020204030204" pitchFamily="34" charset="0"/>
                <a:cs typeface="Times New Roman"/>
              </a:rPr>
              <a:t>Six Principles</a:t>
            </a:r>
            <a:endParaRPr lang="en-GB" b="1" dirty="0">
              <a:solidFill>
                <a:srgbClr val="303030"/>
              </a:solidFill>
              <a:ea typeface="Calibri" panose="020F0502020204030204" pitchFamily="34" charset="0"/>
              <a:cs typeface="Times New Roman"/>
            </a:endParaRPr>
          </a:p>
          <a:p>
            <a:pPr lvl="0">
              <a:lnSpc>
                <a:spcPct val="100000"/>
              </a:lnSpc>
              <a:spcAft>
                <a:spcPts val="800"/>
              </a:spcAft>
              <a:tabLst>
                <a:tab pos="457200" algn="l"/>
              </a:tabLst>
            </a:pPr>
            <a:endParaRPr lang="en-GB" dirty="0">
              <a:effectLst/>
              <a:ea typeface="Calibri" panose="020F0502020204030204" pitchFamily="34" charset="0"/>
              <a:cs typeface="Times New Roman" panose="02020603050405020304" pitchFamily="18" charset="0"/>
            </a:endParaRPr>
          </a:p>
          <a:p>
            <a:pPr>
              <a:lnSpc>
                <a:spcPct val="100000"/>
              </a:lnSpc>
            </a:pPr>
            <a:endParaRPr lang="en-GB" dirty="0">
              <a:effectLst/>
              <a:ea typeface="Calibri" panose="020F0502020204030204" pitchFamily="34" charset="0"/>
              <a:cs typeface="Times New Roman" panose="02020603050405020304" pitchFamily="18" charset="0"/>
            </a:endParaRPr>
          </a:p>
          <a:p>
            <a:pPr>
              <a:lnSpc>
                <a:spcPct val="100000"/>
              </a:lnSpc>
            </a:pPr>
            <a:endParaRPr lang="en-GB" dirty="0"/>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12"/>
          </p:nvPr>
        </p:nvSpPr>
        <p:spPr/>
        <p:txBody>
          <a:bodyPr rtlCol="0"/>
          <a:lstStyle/>
          <a:p>
            <a:pPr rtl="0"/>
            <a:fld id="{294A09A9-5501-47C1-A89A-A340965A2BE2}" type="slidenum">
              <a:rPr lang="en-GB" smtClean="0"/>
              <a:pPr rtl="0"/>
              <a:t>16</a:t>
            </a:fld>
            <a:endParaRPr lang="en-GB" dirty="0"/>
          </a:p>
        </p:txBody>
      </p:sp>
      <p:sp>
        <p:nvSpPr>
          <p:cNvPr id="14" name="TextBox 13">
            <a:extLst>
              <a:ext uri="{FF2B5EF4-FFF2-40B4-BE49-F238E27FC236}">
                <a16:creationId xmlns:a16="http://schemas.microsoft.com/office/drawing/2014/main" id="{47538CA7-5E73-20B5-51CE-1514B00339D6}"/>
              </a:ext>
            </a:extLst>
          </p:cNvPr>
          <p:cNvSpPr txBox="1"/>
          <p:nvPr/>
        </p:nvSpPr>
        <p:spPr>
          <a:xfrm>
            <a:off x="2681386" y="149282"/>
            <a:ext cx="7914042" cy="923330"/>
          </a:xfrm>
          <a:prstGeom prst="rect">
            <a:avLst/>
          </a:prstGeom>
          <a:noFill/>
        </p:spPr>
        <p:txBody>
          <a:bodyPr wrap="square" rtlCol="0">
            <a:spAutoFit/>
          </a:bodyPr>
          <a:lstStyle/>
          <a:p>
            <a:r>
              <a:rPr lang="en-GB" sz="5400" b="1" dirty="0"/>
              <a:t>Policy and Legislation </a:t>
            </a:r>
          </a:p>
        </p:txBody>
      </p:sp>
      <p:sp>
        <p:nvSpPr>
          <p:cNvPr id="18" name="TextBox 17">
            <a:extLst>
              <a:ext uri="{FF2B5EF4-FFF2-40B4-BE49-F238E27FC236}">
                <a16:creationId xmlns:a16="http://schemas.microsoft.com/office/drawing/2014/main" id="{57AC94B6-40E8-9F8D-D9F3-26997482E581}"/>
              </a:ext>
            </a:extLst>
          </p:cNvPr>
          <p:cNvSpPr txBox="1"/>
          <p:nvPr/>
        </p:nvSpPr>
        <p:spPr>
          <a:xfrm flipH="1">
            <a:off x="311537" y="6017752"/>
            <a:ext cx="11081887" cy="369332"/>
          </a:xfrm>
          <a:prstGeom prst="rect">
            <a:avLst/>
          </a:prstGeom>
          <a:noFill/>
        </p:spPr>
        <p:txBody>
          <a:bodyPr wrap="square" rtlCol="0">
            <a:spAutoFit/>
          </a:bodyPr>
          <a:lstStyle/>
          <a:p>
            <a:r>
              <a:rPr lang="en-GB" b="0" i="0" dirty="0">
                <a:solidFill>
                  <a:srgbClr val="1C1D1E"/>
                </a:solidFill>
                <a:effectLst/>
                <a:latin typeface="Open Sans" panose="020B0606030504020204" pitchFamily="34" charset="0"/>
              </a:rPr>
              <a:t>“Dysfunctional government rules and regulations has a long tradition”</a:t>
            </a:r>
            <a:r>
              <a:rPr lang="nb-NO" b="0" i="0" dirty="0">
                <a:solidFill>
                  <a:srgbClr val="1C1D1E"/>
                </a:solidFill>
                <a:effectLst/>
                <a:latin typeface="Open Sans" panose="020B0606030504020204" pitchFamily="34" charset="0"/>
              </a:rPr>
              <a:t> </a:t>
            </a:r>
            <a:r>
              <a:rPr lang="nb-NO" sz="1200" b="0" i="0" dirty="0">
                <a:solidFill>
                  <a:srgbClr val="1C1D1E"/>
                </a:solidFill>
                <a:effectLst/>
                <a:latin typeface="Open Sans" panose="020B0606030504020204" pitchFamily="34" charset="0"/>
              </a:rPr>
              <a:t>(Hattke, Hensel and Kalucza, 2019</a:t>
            </a:r>
            <a:r>
              <a:rPr lang="nb-NO" b="0" i="0" dirty="0">
                <a:solidFill>
                  <a:srgbClr val="1C1D1E"/>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2222103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17</a:t>
            </a:fld>
            <a:endParaRPr lang="en-US">
              <a:solidFill>
                <a:schemeClr val="tx1"/>
              </a:solidFill>
            </a:endParaRPr>
          </a:p>
        </p:txBody>
      </p:sp>
      <p:sp>
        <p:nvSpPr>
          <p:cNvPr id="13" name="Title 12">
            <a:extLst>
              <a:ext uri="{FF2B5EF4-FFF2-40B4-BE49-F238E27FC236}">
                <a16:creationId xmlns:a16="http://schemas.microsoft.com/office/drawing/2014/main" id="{A5603841-B113-D164-B7C3-CBEE383E9F85}"/>
              </a:ext>
            </a:extLst>
          </p:cNvPr>
          <p:cNvSpPr>
            <a:spLocks noGrp="1"/>
          </p:cNvSpPr>
          <p:nvPr>
            <p:ph type="title"/>
          </p:nvPr>
        </p:nvSpPr>
        <p:spPr>
          <a:xfrm>
            <a:off x="5824" y="1776900"/>
            <a:ext cx="12187236" cy="843632"/>
          </a:xfrm>
        </p:spPr>
        <p:txBody>
          <a:bodyPr/>
          <a:lstStyle/>
          <a:p>
            <a:pPr marL="285750" indent="-285750">
              <a:buClr>
                <a:schemeClr val="accent1"/>
              </a:buClr>
              <a:buFont typeface="Wingdings" panose="05000000000000000000" pitchFamily="2" charset="2"/>
              <a:buChar char="§"/>
            </a:pPr>
            <a:r>
              <a:rPr lang="en-GB" sz="2400" b="1" dirty="0">
                <a:solidFill>
                  <a:schemeClr val="tx1"/>
                </a:solidFill>
                <a:latin typeface="+mn-lt"/>
                <a:cs typeface="Arial"/>
              </a:rPr>
              <a:t>Definition: Euthanasia is the act of deliberately ending a person's life to relieve suffering​</a:t>
            </a:r>
            <a:br>
              <a:rPr lang="en-US" sz="2400" b="1" dirty="0">
                <a:solidFill>
                  <a:schemeClr val="tx1"/>
                </a:solidFill>
                <a:latin typeface="+mn-lt"/>
              </a:rPr>
            </a:br>
            <a:endParaRPr lang="en-GB" sz="2400" b="1" dirty="0">
              <a:solidFill>
                <a:schemeClr val="tx1"/>
              </a:solidFill>
              <a:latin typeface="+mn-lt"/>
            </a:endParaRPr>
          </a:p>
        </p:txBody>
      </p:sp>
      <p:sp>
        <p:nvSpPr>
          <p:cNvPr id="7" name="TextBox 6">
            <a:extLst>
              <a:ext uri="{FF2B5EF4-FFF2-40B4-BE49-F238E27FC236}">
                <a16:creationId xmlns:a16="http://schemas.microsoft.com/office/drawing/2014/main" id="{F0BA585F-0102-245C-4B67-E073A0B939C7}"/>
              </a:ext>
            </a:extLst>
          </p:cNvPr>
          <p:cNvSpPr txBox="1"/>
          <p:nvPr/>
        </p:nvSpPr>
        <p:spPr>
          <a:xfrm flipH="1">
            <a:off x="3812787" y="251511"/>
            <a:ext cx="4610220" cy="1754326"/>
          </a:xfrm>
          <a:prstGeom prst="rect">
            <a:avLst/>
          </a:prstGeom>
          <a:noFill/>
        </p:spPr>
        <p:txBody>
          <a:bodyPr wrap="square" rtlCol="0">
            <a:spAutoFit/>
          </a:bodyPr>
          <a:lstStyle/>
          <a:p>
            <a:r>
              <a:rPr lang="en-GB" sz="5400" b="1" dirty="0"/>
              <a:t>Euthanasia</a:t>
            </a:r>
            <a:r>
              <a:rPr lang="en-GB" sz="5400" dirty="0"/>
              <a:t>​</a:t>
            </a:r>
          </a:p>
          <a:p>
            <a:endParaRPr lang="en-GB" sz="5400" b="1" dirty="0">
              <a:latin typeface="+mj-lt"/>
            </a:endParaRPr>
          </a:p>
        </p:txBody>
      </p:sp>
      <p:sp>
        <p:nvSpPr>
          <p:cNvPr id="3" name="TextBox 2">
            <a:extLst>
              <a:ext uri="{FF2B5EF4-FFF2-40B4-BE49-F238E27FC236}">
                <a16:creationId xmlns:a16="http://schemas.microsoft.com/office/drawing/2014/main" id="{550E9D41-5C19-9C01-A544-1836B0370A79}"/>
              </a:ext>
            </a:extLst>
          </p:cNvPr>
          <p:cNvSpPr txBox="1"/>
          <p:nvPr/>
        </p:nvSpPr>
        <p:spPr>
          <a:xfrm>
            <a:off x="409253" y="2901250"/>
            <a:ext cx="3813175" cy="1754326"/>
          </a:xfrm>
          <a:prstGeom prst="rect">
            <a:avLst/>
          </a:prstGeom>
          <a:noFill/>
        </p:spPr>
        <p:txBody>
          <a:bodyPr wrap="square">
            <a:spAutoFit/>
          </a:bodyPr>
          <a:lstStyle/>
          <a:p>
            <a:pPr marL="742950" lvl="1" indent="-285750">
              <a:buClr>
                <a:schemeClr val="accent1"/>
              </a:buClr>
              <a:buFont typeface="Wingdings" panose="05000000000000000000" pitchFamily="2" charset="2"/>
              <a:buChar char="§"/>
            </a:pPr>
            <a:r>
              <a:rPr lang="en-GB" dirty="0">
                <a:cs typeface="Arial"/>
              </a:rPr>
              <a:t>Passive Euthanasia ​</a:t>
            </a:r>
          </a:p>
          <a:p>
            <a:pPr marL="742950" lvl="1" indent="-285750">
              <a:buClr>
                <a:schemeClr val="accent1"/>
              </a:buClr>
              <a:buFont typeface="Wingdings" panose="05000000000000000000" pitchFamily="2" charset="2"/>
              <a:buChar char="§"/>
            </a:pPr>
            <a:r>
              <a:rPr lang="en-GB" dirty="0">
                <a:cs typeface="Arial"/>
              </a:rPr>
              <a:t>Active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Involuntary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Indirect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Voluntary Euthanasia</a:t>
            </a:r>
            <a:r>
              <a:rPr lang="en-US" dirty="0">
                <a:cs typeface="Arial"/>
              </a:rPr>
              <a:t>​</a:t>
            </a:r>
          </a:p>
          <a:p>
            <a:pPr marL="742950" lvl="1" indent="-285750">
              <a:buClr>
                <a:schemeClr val="accent1"/>
              </a:buClr>
              <a:buFont typeface="Wingdings" panose="05000000000000000000" pitchFamily="2" charset="2"/>
              <a:buChar char="§"/>
            </a:pPr>
            <a:r>
              <a:rPr lang="en-GB" dirty="0">
                <a:cs typeface="Arial"/>
              </a:rPr>
              <a:t>Non-voluntary Euthanasia</a:t>
            </a:r>
            <a:r>
              <a:rPr lang="en-US" dirty="0">
                <a:cs typeface="Arial"/>
              </a:rPr>
              <a:t>​</a:t>
            </a:r>
          </a:p>
        </p:txBody>
      </p:sp>
      <p:pic>
        <p:nvPicPr>
          <p:cNvPr id="4" name="Picture 13" descr="A picture containing person, indoor&#10;&#10;Description automatically generated">
            <a:extLst>
              <a:ext uri="{FF2B5EF4-FFF2-40B4-BE49-F238E27FC236}">
                <a16:creationId xmlns:a16="http://schemas.microsoft.com/office/drawing/2014/main" id="{E70C00DB-2CBA-4ADF-F909-DC9A6BC1A77F}"/>
              </a:ext>
            </a:extLst>
          </p:cNvPr>
          <p:cNvPicPr>
            <a:picLocks noChangeAspect="1"/>
          </p:cNvPicPr>
          <p:nvPr/>
        </p:nvPicPr>
        <p:blipFill>
          <a:blip r:embed="rId3"/>
          <a:stretch>
            <a:fillRect/>
          </a:stretch>
        </p:blipFill>
        <p:spPr>
          <a:xfrm>
            <a:off x="6992011" y="2911730"/>
            <a:ext cx="4986067" cy="2750747"/>
          </a:xfrm>
          <a:prstGeom prst="rect">
            <a:avLst/>
          </a:prstGeom>
          <a:ln w="76200">
            <a:solidFill>
              <a:schemeClr val="accent1">
                <a:lumMod val="75000"/>
              </a:schemeClr>
            </a:solidFill>
          </a:ln>
          <a:effectLst>
            <a:outerShdw blurRad="50800" dist="38100" dir="16200000" rotWithShape="0">
              <a:prstClr val="black">
                <a:alpha val="40000"/>
              </a:prstClr>
            </a:outerShdw>
          </a:effectLst>
          <a:scene3d>
            <a:camera prst="isometricOffAxis2Left"/>
            <a:lightRig rig="threePt" dir="t"/>
          </a:scene3d>
        </p:spPr>
      </p:pic>
      <p:sp>
        <p:nvSpPr>
          <p:cNvPr id="5" name="TextBox 4">
            <a:extLst>
              <a:ext uri="{FF2B5EF4-FFF2-40B4-BE49-F238E27FC236}">
                <a16:creationId xmlns:a16="http://schemas.microsoft.com/office/drawing/2014/main" id="{994E7678-64FC-24F8-315C-12874C855928}"/>
              </a:ext>
            </a:extLst>
          </p:cNvPr>
          <p:cNvSpPr txBox="1"/>
          <p:nvPr/>
        </p:nvSpPr>
        <p:spPr>
          <a:xfrm>
            <a:off x="10501556" y="1930473"/>
            <a:ext cx="1502342" cy="28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(NHS, 2020)</a:t>
            </a:r>
          </a:p>
        </p:txBody>
      </p:sp>
      <p:sp>
        <p:nvSpPr>
          <p:cNvPr id="8" name="TextBox 7">
            <a:extLst>
              <a:ext uri="{FF2B5EF4-FFF2-40B4-BE49-F238E27FC236}">
                <a16:creationId xmlns:a16="http://schemas.microsoft.com/office/drawing/2014/main" id="{3433BA95-8F96-216C-CE43-11F63C92315A}"/>
              </a:ext>
            </a:extLst>
          </p:cNvPr>
          <p:cNvSpPr txBox="1"/>
          <p:nvPr/>
        </p:nvSpPr>
        <p:spPr>
          <a:xfrm>
            <a:off x="2958038" y="449730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(BBC, 2014b)​</a:t>
            </a:r>
          </a:p>
        </p:txBody>
      </p:sp>
    </p:spTree>
    <p:extLst>
      <p:ext uri="{BB962C8B-B14F-4D97-AF65-F5344CB8AC3E}">
        <p14:creationId xmlns:p14="http://schemas.microsoft.com/office/powerpoint/2010/main" val="2034741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18</a:t>
            </a:fld>
            <a:endParaRPr lang="en-US">
              <a:solidFill>
                <a:schemeClr val="tx1"/>
              </a:solidFill>
            </a:endParaRPr>
          </a:p>
        </p:txBody>
      </p:sp>
      <p:pic>
        <p:nvPicPr>
          <p:cNvPr id="9" name="Picture 8" descr="A picture containing text, person&#10;&#10;Description automatically generated">
            <a:extLst>
              <a:ext uri="{FF2B5EF4-FFF2-40B4-BE49-F238E27FC236}">
                <a16:creationId xmlns:a16="http://schemas.microsoft.com/office/drawing/2014/main" id="{E304F3F4-8F52-01AC-7451-85CBC1735BBE}"/>
              </a:ext>
            </a:extLst>
          </p:cNvPr>
          <p:cNvPicPr>
            <a:picLocks noChangeAspect="1"/>
          </p:cNvPicPr>
          <p:nvPr/>
        </p:nvPicPr>
        <p:blipFill>
          <a:blip r:embed="rId3"/>
          <a:stretch>
            <a:fillRect/>
          </a:stretch>
        </p:blipFill>
        <p:spPr>
          <a:xfrm>
            <a:off x="1946542" y="2498908"/>
            <a:ext cx="8298915" cy="3477422"/>
          </a:xfrm>
          <a:prstGeom prst="roundRect">
            <a:avLst>
              <a:gd name="adj" fmla="val 11111"/>
            </a:avLst>
          </a:prstGeom>
          <a:ln w="190500" cap="rnd">
            <a:solidFill>
              <a:schemeClr val="tx2">
                <a:lumMod val="60000"/>
                <a:lumOff val="40000"/>
              </a:schemeClr>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13" name="Title 12">
            <a:extLst>
              <a:ext uri="{FF2B5EF4-FFF2-40B4-BE49-F238E27FC236}">
                <a16:creationId xmlns:a16="http://schemas.microsoft.com/office/drawing/2014/main" id="{A5603841-B113-D164-B7C3-CBEE383E9F85}"/>
              </a:ext>
            </a:extLst>
          </p:cNvPr>
          <p:cNvSpPr>
            <a:spLocks noGrp="1"/>
          </p:cNvSpPr>
          <p:nvPr>
            <p:ph type="title"/>
          </p:nvPr>
        </p:nvSpPr>
        <p:spPr>
          <a:xfrm>
            <a:off x="407840" y="1094591"/>
            <a:ext cx="11778336" cy="1365165"/>
          </a:xfrm>
        </p:spPr>
        <p:txBody>
          <a:bodyPr anchor="t"/>
          <a:lstStyle/>
          <a:p>
            <a:pPr marL="342900" indent="-342900">
              <a:lnSpc>
                <a:spcPct val="100000"/>
              </a:lnSpc>
              <a:buClr>
                <a:schemeClr val="accent1"/>
              </a:buClr>
              <a:buFont typeface="Wingdings" panose="05000000000000000000" pitchFamily="2" charset="2"/>
              <a:buChar char="§"/>
            </a:pPr>
            <a:r>
              <a:rPr lang="en-GB" sz="2400" b="1" dirty="0">
                <a:solidFill>
                  <a:srgbClr val="212B32"/>
                </a:solidFill>
                <a:latin typeface="+mn-lt"/>
              </a:rPr>
              <a:t>Definition :  Assisted</a:t>
            </a:r>
            <a:r>
              <a:rPr lang="en-GB" sz="2400" b="1" i="0" dirty="0">
                <a:solidFill>
                  <a:srgbClr val="212B32"/>
                </a:solidFill>
                <a:effectLst/>
                <a:latin typeface="+mn-lt"/>
              </a:rPr>
              <a:t> suicide is the act of deliberately assisting another person to kill themselves.</a:t>
            </a:r>
            <a:r>
              <a:rPr lang="en-GB" sz="2400" b="1" dirty="0">
                <a:solidFill>
                  <a:srgbClr val="212B32"/>
                </a:solidFill>
                <a:latin typeface="+mn-lt"/>
              </a:rPr>
              <a:t> </a:t>
            </a:r>
            <a:r>
              <a:rPr lang="en-GB" sz="1200" b="1" dirty="0">
                <a:solidFill>
                  <a:srgbClr val="212B32"/>
                </a:solidFill>
                <a:latin typeface="+mn-lt"/>
              </a:rPr>
              <a:t>  </a:t>
            </a:r>
            <a:r>
              <a:rPr lang="en-GB" sz="1200" b="1" i="0" dirty="0">
                <a:solidFill>
                  <a:srgbClr val="212B32"/>
                </a:solidFill>
                <a:effectLst/>
                <a:latin typeface="+mn-lt"/>
              </a:rPr>
              <a:t>(NHS, 2020) </a:t>
            </a:r>
            <a:endParaRPr lang="en-GB" sz="1200" b="1" dirty="0">
              <a:latin typeface="+mn-lt"/>
            </a:endParaRPr>
          </a:p>
        </p:txBody>
      </p:sp>
      <p:sp>
        <p:nvSpPr>
          <p:cNvPr id="7" name="TextBox 6">
            <a:extLst>
              <a:ext uri="{FF2B5EF4-FFF2-40B4-BE49-F238E27FC236}">
                <a16:creationId xmlns:a16="http://schemas.microsoft.com/office/drawing/2014/main" id="{F0BA585F-0102-245C-4B67-E073A0B939C7}"/>
              </a:ext>
            </a:extLst>
          </p:cNvPr>
          <p:cNvSpPr txBox="1"/>
          <p:nvPr/>
        </p:nvSpPr>
        <p:spPr>
          <a:xfrm flipH="1">
            <a:off x="3847346" y="211959"/>
            <a:ext cx="4757162" cy="923330"/>
          </a:xfrm>
          <a:prstGeom prst="rect">
            <a:avLst/>
          </a:prstGeom>
          <a:noFill/>
        </p:spPr>
        <p:txBody>
          <a:bodyPr wrap="square" rtlCol="0">
            <a:spAutoFit/>
          </a:bodyPr>
          <a:lstStyle/>
          <a:p>
            <a:r>
              <a:rPr lang="en-GB" sz="5400" b="1" dirty="0">
                <a:latin typeface="+mj-lt"/>
              </a:rPr>
              <a:t>Assisted Suicide</a:t>
            </a:r>
          </a:p>
        </p:txBody>
      </p:sp>
    </p:spTree>
    <p:extLst>
      <p:ext uri="{BB962C8B-B14F-4D97-AF65-F5344CB8AC3E}">
        <p14:creationId xmlns:p14="http://schemas.microsoft.com/office/powerpoint/2010/main" val="3730836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6" name="Rectangle 35">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36">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3" name="Freeform: Shape 62">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a:solidFill>
                  <a:schemeClr val="tx1"/>
                </a:solidFill>
              </a:rPr>
              <a:pPr>
                <a:spcAft>
                  <a:spcPts val="600"/>
                </a:spcAft>
              </a:pPr>
              <a:t>19</a:t>
            </a:fld>
            <a:endParaRPr lang="en-US">
              <a:solidFill>
                <a:schemeClr val="tx1"/>
              </a:solidFill>
            </a:endParaRPr>
          </a:p>
        </p:txBody>
      </p:sp>
      <p:sp>
        <p:nvSpPr>
          <p:cNvPr id="7" name="TextBox 6">
            <a:extLst>
              <a:ext uri="{FF2B5EF4-FFF2-40B4-BE49-F238E27FC236}">
                <a16:creationId xmlns:a16="http://schemas.microsoft.com/office/drawing/2014/main" id="{F0BA585F-0102-245C-4B67-E073A0B939C7}"/>
              </a:ext>
            </a:extLst>
          </p:cNvPr>
          <p:cNvSpPr txBox="1"/>
          <p:nvPr/>
        </p:nvSpPr>
        <p:spPr>
          <a:xfrm flipH="1">
            <a:off x="3847346" y="211959"/>
            <a:ext cx="4757162" cy="923330"/>
          </a:xfrm>
          <a:prstGeom prst="rect">
            <a:avLst/>
          </a:prstGeom>
          <a:noFill/>
        </p:spPr>
        <p:txBody>
          <a:bodyPr wrap="square" rtlCol="0">
            <a:spAutoFit/>
          </a:bodyPr>
          <a:lstStyle/>
          <a:p>
            <a:r>
              <a:rPr lang="en-GB" sz="5400" b="1" dirty="0">
                <a:latin typeface="+mj-lt"/>
              </a:rPr>
              <a:t>Assisted Suicide</a:t>
            </a:r>
          </a:p>
        </p:txBody>
      </p:sp>
      <p:pic>
        <p:nvPicPr>
          <p:cNvPr id="5" name="Picture 7" descr="Graphical user interface&#10;&#10;Description automatically generated">
            <a:extLst>
              <a:ext uri="{FF2B5EF4-FFF2-40B4-BE49-F238E27FC236}">
                <a16:creationId xmlns:a16="http://schemas.microsoft.com/office/drawing/2014/main" id="{D3E31FE2-B84D-A4C8-AE77-303367CF0CD0}"/>
              </a:ext>
            </a:extLst>
          </p:cNvPr>
          <p:cNvPicPr>
            <a:picLocks noChangeAspect="1"/>
          </p:cNvPicPr>
          <p:nvPr/>
        </p:nvPicPr>
        <p:blipFill>
          <a:blip r:embed="rId3"/>
          <a:stretch>
            <a:fillRect/>
          </a:stretch>
        </p:blipFill>
        <p:spPr>
          <a:xfrm>
            <a:off x="1783569" y="1042303"/>
            <a:ext cx="8882331" cy="5136448"/>
          </a:xfrm>
          <a:prstGeom prst="rect">
            <a:avLst/>
          </a:prstGeom>
          <a:solidFill>
            <a:schemeClr val="accent1"/>
          </a:solidFill>
          <a:ln w="76200">
            <a:solidFill>
              <a:schemeClr val="tx1"/>
            </a:solidFill>
          </a:ln>
          <a:effectLst>
            <a:glow rad="63500">
              <a:schemeClr val="accent4">
                <a:satMod val="175000"/>
                <a:alpha val="40000"/>
              </a:schemeClr>
            </a:glow>
          </a:effectLst>
        </p:spPr>
      </p:pic>
    </p:spTree>
    <p:extLst>
      <p:ext uri="{BB962C8B-B14F-4D97-AF65-F5344CB8AC3E}">
        <p14:creationId xmlns:p14="http://schemas.microsoft.com/office/powerpoint/2010/main" val="3613697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8"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1" name="Rectangle 40">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2"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45" name="Rectangle 44">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Shape 48">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Shape 50">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Shape 52">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41F021A4-419B-C8D7-7C80-092C4D30AFB7}"/>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a:solidFill>
                  <a:srgbClr val="FFFFFF"/>
                </a:solidFill>
                <a:latin typeface="+mn-lt"/>
                <a:ea typeface="+mn-ea"/>
                <a:cs typeface="+mn-cs"/>
              </a:rPr>
              <a:pPr>
                <a:spcAft>
                  <a:spcPts val="600"/>
                </a:spcAft>
              </a:pPr>
              <a:t>20</a:t>
            </a:fld>
            <a:endParaRPr lang="en-US" kern="1200" noProof="0">
              <a:solidFill>
                <a:srgbClr val="FFFFFF"/>
              </a:solidFill>
              <a:latin typeface="+mn-lt"/>
              <a:ea typeface="+mn-ea"/>
              <a:cs typeface="+mn-cs"/>
            </a:endParaRPr>
          </a:p>
        </p:txBody>
      </p:sp>
      <p:sp>
        <p:nvSpPr>
          <p:cNvPr id="8" name="TextBox 7">
            <a:extLst>
              <a:ext uri="{FF2B5EF4-FFF2-40B4-BE49-F238E27FC236}">
                <a16:creationId xmlns:a16="http://schemas.microsoft.com/office/drawing/2014/main" id="{33A80BA3-3694-9486-0DF9-50C5DB2CFB04}"/>
              </a:ext>
            </a:extLst>
          </p:cNvPr>
          <p:cNvSpPr txBox="1"/>
          <p:nvPr/>
        </p:nvSpPr>
        <p:spPr>
          <a:xfrm>
            <a:off x="331345" y="2104005"/>
            <a:ext cx="5773075" cy="2538315"/>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b="1" i="0" u="sng" dirty="0"/>
              <a:t>Coroners and Justice Act 2009</a:t>
            </a:r>
            <a:r>
              <a:rPr lang="en-US" b="1" i="0" dirty="0"/>
              <a:t> </a:t>
            </a:r>
          </a:p>
          <a:p>
            <a:pPr defTabSz="914400">
              <a:lnSpc>
                <a:spcPct val="120000"/>
              </a:lnSpc>
              <a:spcAft>
                <a:spcPts val="600"/>
              </a:spcAft>
              <a:buClr>
                <a:schemeClr val="accent1"/>
              </a:buClr>
              <a:buSzPct val="110000"/>
            </a:pPr>
            <a:r>
              <a:rPr lang="en-US" b="1" i="0" dirty="0"/>
              <a:t>These guidelines advised against prosecution if “the victim had reached a voluntary, clear, settled and informed decision to commit suicide”, and anybody assisting was “wholly motivated by compassion”. </a:t>
            </a:r>
            <a:r>
              <a:rPr lang="en-US" sz="1200" b="1" i="0" dirty="0"/>
              <a:t>(Lewis, 2021b)</a:t>
            </a:r>
            <a:endParaRPr lang="en-US" sz="1200" b="1" dirty="0"/>
          </a:p>
        </p:txBody>
      </p:sp>
      <p:sp>
        <p:nvSpPr>
          <p:cNvPr id="10" name="TextBox 9">
            <a:extLst>
              <a:ext uri="{FF2B5EF4-FFF2-40B4-BE49-F238E27FC236}">
                <a16:creationId xmlns:a16="http://schemas.microsoft.com/office/drawing/2014/main" id="{D0CAE8E3-2EE4-05BA-7C2D-84F7790C7A3F}"/>
              </a:ext>
            </a:extLst>
          </p:cNvPr>
          <p:cNvSpPr txBox="1"/>
          <p:nvPr/>
        </p:nvSpPr>
        <p:spPr>
          <a:xfrm>
            <a:off x="1901949" y="1001904"/>
            <a:ext cx="6096000" cy="723275"/>
          </a:xfrm>
          <a:prstGeom prst="rect">
            <a:avLst/>
          </a:prstGeom>
          <a:noFill/>
        </p:spPr>
        <p:txBody>
          <a:bodyPr wrap="square" lIns="91440" tIns="45720" rIns="91440" bIns="45720" anchor="t">
            <a:spAutoFit/>
          </a:bodyPr>
          <a:lstStyle/>
          <a:p>
            <a:pPr marL="285750" indent="-285750">
              <a:spcAft>
                <a:spcPts val="600"/>
              </a:spcAft>
              <a:buClr>
                <a:schemeClr val="accent1"/>
              </a:buClr>
              <a:buFont typeface="Wingdings" panose="05000000000000000000" pitchFamily="2" charset="2"/>
              <a:buChar char="§"/>
            </a:pPr>
            <a:r>
              <a:rPr lang="en-GB" sz="1800" b="1" i="0" dirty="0">
                <a:effectLst/>
              </a:rPr>
              <a:t> Section two of the Suicide Act 1961.</a:t>
            </a:r>
            <a:endParaRPr lang="en-GB" sz="1800" b="1" i="0">
              <a:effectLst/>
            </a:endParaRPr>
          </a:p>
          <a:p>
            <a:pPr>
              <a:spcAft>
                <a:spcPts val="600"/>
              </a:spcAft>
              <a:buClr>
                <a:schemeClr val="accent1"/>
              </a:buClr>
            </a:pPr>
            <a:r>
              <a:rPr lang="en-GB" b="1" dirty="0"/>
              <a:t>I</a:t>
            </a:r>
            <a:r>
              <a:rPr lang="en-GB" sz="1800" b="1" i="0" dirty="0">
                <a:effectLst/>
              </a:rPr>
              <a:t>mprisonment for up to 14 years.</a:t>
            </a:r>
            <a:r>
              <a:rPr lang="en-GB" sz="1200" i="0" dirty="0">
                <a:effectLst/>
              </a:rPr>
              <a:t> (Lewis, 2021a)</a:t>
            </a:r>
            <a:endParaRPr lang="en-GB" sz="1200" dirty="0"/>
          </a:p>
        </p:txBody>
      </p:sp>
      <p:sp>
        <p:nvSpPr>
          <p:cNvPr id="12" name="TextBox 11">
            <a:extLst>
              <a:ext uri="{FF2B5EF4-FFF2-40B4-BE49-F238E27FC236}">
                <a16:creationId xmlns:a16="http://schemas.microsoft.com/office/drawing/2014/main" id="{EE89E2FB-72D9-833E-5CA9-A8DDF58FFEDE}"/>
              </a:ext>
            </a:extLst>
          </p:cNvPr>
          <p:cNvSpPr txBox="1"/>
          <p:nvPr/>
        </p:nvSpPr>
        <p:spPr>
          <a:xfrm>
            <a:off x="1330877" y="4865462"/>
            <a:ext cx="6096000" cy="1200329"/>
          </a:xfrm>
          <a:prstGeom prst="rect">
            <a:avLst/>
          </a:prstGeom>
          <a:noFill/>
        </p:spPr>
        <p:txBody>
          <a:bodyPr wrap="square" lIns="91440" tIns="45720" rIns="91440" bIns="45720" anchor="t">
            <a:spAutoFit/>
          </a:bodyPr>
          <a:lstStyle/>
          <a:p>
            <a:pPr>
              <a:spcAft>
                <a:spcPts val="600"/>
              </a:spcAft>
            </a:pPr>
            <a:r>
              <a:rPr lang="en-GB" b="1" dirty="0">
                <a:solidFill>
                  <a:srgbClr val="000000"/>
                </a:solidFill>
              </a:rPr>
              <a:t>“Es</a:t>
            </a:r>
            <a:r>
              <a:rPr lang="en-GB" b="1" i="0" dirty="0">
                <a:solidFill>
                  <a:srgbClr val="000000"/>
                </a:solidFill>
                <a:effectLst/>
              </a:rPr>
              <a:t>timates suggest 300-650 dying citizens take their own lives every year, with 3000-6500 attempting to do so, in addition to 50 Brits a year who travel to Switzerland for assisted death” </a:t>
            </a:r>
            <a:r>
              <a:rPr lang="en-GB" sz="1200" b="1" i="0" dirty="0">
                <a:solidFill>
                  <a:srgbClr val="000000"/>
                </a:solidFill>
                <a:effectLst/>
              </a:rPr>
              <a:t>(Dignity in dying, 2021)</a:t>
            </a:r>
            <a:endParaRPr lang="en-GB" sz="1200" b="1" dirty="0"/>
          </a:p>
        </p:txBody>
      </p:sp>
      <p:sp>
        <p:nvSpPr>
          <p:cNvPr id="13" name="TextBox 12">
            <a:extLst>
              <a:ext uri="{FF2B5EF4-FFF2-40B4-BE49-F238E27FC236}">
                <a16:creationId xmlns:a16="http://schemas.microsoft.com/office/drawing/2014/main" id="{5EEC896E-0A46-FE7C-9315-4074E57B6023}"/>
              </a:ext>
            </a:extLst>
          </p:cNvPr>
          <p:cNvSpPr txBox="1"/>
          <p:nvPr/>
        </p:nvSpPr>
        <p:spPr>
          <a:xfrm>
            <a:off x="7895876" y="1982847"/>
            <a:ext cx="3538886" cy="2308324"/>
          </a:xfrm>
          <a:prstGeom prst="rect">
            <a:avLst/>
          </a:prstGeom>
          <a:noFill/>
        </p:spPr>
        <p:txBody>
          <a:bodyPr wrap="square" rtlCol="0">
            <a:spAutoFit/>
          </a:bodyPr>
          <a:lstStyle/>
          <a:p>
            <a:r>
              <a:rPr lang="en-GB" sz="4800" dirty="0">
                <a:solidFill>
                  <a:schemeClr val="bg1"/>
                </a:solidFill>
              </a:rPr>
              <a:t>Current UK law on Euthanasia</a:t>
            </a:r>
          </a:p>
        </p:txBody>
      </p:sp>
    </p:spTree>
    <p:extLst>
      <p:ext uri="{BB962C8B-B14F-4D97-AF65-F5344CB8AC3E}">
        <p14:creationId xmlns:p14="http://schemas.microsoft.com/office/powerpoint/2010/main" val="132362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F68FF78-DD1D-2659-526E-A209B93E23FD}"/>
              </a:ext>
            </a:extLst>
          </p:cNvPr>
          <p:cNvSpPr>
            <a:spLocks noGrp="1"/>
          </p:cNvSpPr>
          <p:nvPr>
            <p:ph type="title"/>
          </p:nvPr>
        </p:nvSpPr>
        <p:spPr>
          <a:xfrm>
            <a:off x="1624475" y="320040"/>
            <a:ext cx="8943050" cy="923331"/>
          </a:xfrm>
        </p:spPr>
        <p:txBody>
          <a:bodyPr>
            <a:noAutofit/>
          </a:bodyPr>
          <a:lstStyle/>
          <a:p>
            <a:r>
              <a:rPr lang="en-GB" sz="5400" b="1" dirty="0">
                <a:solidFill>
                  <a:schemeClr val="tx1"/>
                </a:solidFill>
                <a:latin typeface="+mn-lt"/>
              </a:rPr>
              <a:t>Arguments in Support of Euthanasia </a:t>
            </a:r>
          </a:p>
        </p:txBody>
      </p:sp>
      <p:sp>
        <p:nvSpPr>
          <p:cNvPr id="7" name="Slide Number Placeholder 6">
            <a:extLst>
              <a:ext uri="{FF2B5EF4-FFF2-40B4-BE49-F238E27FC236}">
                <a16:creationId xmlns:a16="http://schemas.microsoft.com/office/drawing/2014/main" id="{E41A8B0A-258D-7693-C1B0-43C238E4D6EA}"/>
              </a:ext>
            </a:extLst>
          </p:cNvPr>
          <p:cNvSpPr>
            <a:spLocks noGrp="1"/>
          </p:cNvSpPr>
          <p:nvPr>
            <p:ph type="sldNum" sz="quarter" idx="12"/>
          </p:nvPr>
        </p:nvSpPr>
        <p:spPr/>
        <p:txBody>
          <a:bodyPr/>
          <a:lstStyle/>
          <a:p>
            <a:pPr rtl="0"/>
            <a:fld id="{294A09A9-5501-47C1-A89A-A340965A2BE2}" type="slidenum">
              <a:rPr lang="en-GB" noProof="0" smtClean="0"/>
              <a:pPr rtl="0"/>
              <a:t>21</a:t>
            </a:fld>
            <a:endParaRPr lang="en-GB" noProof="0"/>
          </a:p>
        </p:txBody>
      </p:sp>
      <p:sp>
        <p:nvSpPr>
          <p:cNvPr id="3" name="Text Placeholder 2">
            <a:extLst>
              <a:ext uri="{FF2B5EF4-FFF2-40B4-BE49-F238E27FC236}">
                <a16:creationId xmlns:a16="http://schemas.microsoft.com/office/drawing/2014/main" id="{CB3BD56D-204B-67B0-61F4-37639245EFFC}"/>
              </a:ext>
            </a:extLst>
          </p:cNvPr>
          <p:cNvSpPr>
            <a:spLocks noGrp="1"/>
          </p:cNvSpPr>
          <p:nvPr>
            <p:ph idx="4294967295"/>
          </p:nvPr>
        </p:nvSpPr>
        <p:spPr>
          <a:xfrm>
            <a:off x="4718416" y="1649117"/>
            <a:ext cx="7175500" cy="1144955"/>
          </a:xfrm>
        </p:spPr>
        <p:txBody>
          <a:bodyPr>
            <a:noAutofit/>
          </a:bodyPr>
          <a:lstStyle/>
          <a:p>
            <a:r>
              <a:rPr lang="en-GB" b="1" i="0" dirty="0">
                <a:effectLst/>
              </a:rPr>
              <a:t>We need it.</a:t>
            </a:r>
          </a:p>
          <a:p>
            <a:pPr algn="l"/>
            <a:r>
              <a:rPr lang="en-GB" b="0" i="0" dirty="0">
                <a:solidFill>
                  <a:srgbClr val="364546"/>
                </a:solidFill>
                <a:effectLst/>
              </a:rPr>
              <a:t>Human rights Act: Article 3 protects you from:</a:t>
            </a:r>
          </a:p>
          <a:p>
            <a:pPr algn="l">
              <a:buFont typeface="Arial" panose="020B0604020202020204" pitchFamily="34" charset="0"/>
              <a:buChar char="•"/>
            </a:pPr>
            <a:r>
              <a:rPr lang="en-GB" b="0" i="0" dirty="0">
                <a:solidFill>
                  <a:srgbClr val="364546"/>
                </a:solidFill>
                <a:effectLst/>
              </a:rPr>
              <a:t>torture (mental or physical)</a:t>
            </a:r>
          </a:p>
          <a:p>
            <a:pPr algn="l">
              <a:buFont typeface="Arial" panose="020B0604020202020204" pitchFamily="34" charset="0"/>
              <a:buChar char="•"/>
            </a:pPr>
            <a:r>
              <a:rPr lang="en-GB" b="0" i="0" dirty="0">
                <a:solidFill>
                  <a:srgbClr val="364546"/>
                </a:solidFill>
                <a:effectLst/>
              </a:rPr>
              <a:t>inhuman or degrading treatment or punishment</a:t>
            </a:r>
          </a:p>
        </p:txBody>
      </p:sp>
      <p:sp>
        <p:nvSpPr>
          <p:cNvPr id="4" name="TextBox 3">
            <a:extLst>
              <a:ext uri="{FF2B5EF4-FFF2-40B4-BE49-F238E27FC236}">
                <a16:creationId xmlns:a16="http://schemas.microsoft.com/office/drawing/2014/main" id="{F93E3D24-E6CD-88CF-0030-CB3578042A4D}"/>
              </a:ext>
            </a:extLst>
          </p:cNvPr>
          <p:cNvSpPr txBox="1"/>
          <p:nvPr/>
        </p:nvSpPr>
        <p:spPr>
          <a:xfrm flipH="1">
            <a:off x="4641066" y="3485843"/>
            <a:ext cx="3665100" cy="923330"/>
          </a:xfrm>
          <a:prstGeom prst="rect">
            <a:avLst/>
          </a:prstGeom>
          <a:noFill/>
        </p:spPr>
        <p:txBody>
          <a:bodyPr wrap="square" rtlCol="0">
            <a:spAutoFit/>
          </a:bodyPr>
          <a:lstStyle/>
          <a:p>
            <a:pPr marL="285750" indent="-285750">
              <a:buFont typeface="Arial" panose="020B0604020202020204" pitchFamily="34" charset="0"/>
              <a:buChar char="•"/>
            </a:pPr>
            <a:r>
              <a:rPr lang="en-GB" sz="1800" b="1" i="0" dirty="0">
                <a:effectLst/>
              </a:rPr>
              <a:t>We want it.</a:t>
            </a:r>
          </a:p>
          <a:p>
            <a:pPr marL="285750" indent="-285750">
              <a:buFont typeface="Arial" panose="020B0604020202020204" pitchFamily="34" charset="0"/>
              <a:buChar char="•"/>
            </a:pPr>
            <a:r>
              <a:rPr lang="en-GB" dirty="0"/>
              <a:t>Autonomy</a:t>
            </a:r>
            <a:r>
              <a:rPr lang="en-GB" b="1" dirty="0"/>
              <a:t> </a:t>
            </a:r>
            <a:endParaRPr lang="en-GB" sz="1800" b="1" i="0" dirty="0">
              <a:effectLst/>
            </a:endParaRPr>
          </a:p>
          <a:p>
            <a:endParaRPr lang="en-GB" dirty="0"/>
          </a:p>
        </p:txBody>
      </p:sp>
      <p:sp>
        <p:nvSpPr>
          <p:cNvPr id="13" name="TextBox 12">
            <a:extLst>
              <a:ext uri="{FF2B5EF4-FFF2-40B4-BE49-F238E27FC236}">
                <a16:creationId xmlns:a16="http://schemas.microsoft.com/office/drawing/2014/main" id="{351FFF35-23E8-9D7C-3C11-F0604B2E1EDA}"/>
              </a:ext>
            </a:extLst>
          </p:cNvPr>
          <p:cNvSpPr txBox="1"/>
          <p:nvPr/>
        </p:nvSpPr>
        <p:spPr>
          <a:xfrm flipH="1">
            <a:off x="4641066" y="4472412"/>
            <a:ext cx="7175499" cy="923330"/>
          </a:xfrm>
          <a:prstGeom prst="rect">
            <a:avLst/>
          </a:prstGeom>
          <a:noFill/>
        </p:spPr>
        <p:txBody>
          <a:bodyPr wrap="square" rtlCol="0">
            <a:spAutoFit/>
          </a:bodyPr>
          <a:lstStyle/>
          <a:p>
            <a:pPr marL="285750" indent="-285750" algn="l">
              <a:buFont typeface="Arial" panose="020B0604020202020204" pitchFamily="34" charset="0"/>
              <a:buChar char="•"/>
            </a:pPr>
            <a:r>
              <a:rPr lang="en-GB" sz="1800" b="1" i="0" dirty="0">
                <a:effectLst/>
              </a:rPr>
              <a:t>We can con­trol it:</a:t>
            </a:r>
          </a:p>
          <a:p>
            <a:pPr marL="285750" indent="-285750" algn="l">
              <a:buFont typeface="Arial" panose="020B0604020202020204" pitchFamily="34" charset="0"/>
              <a:buChar char="•"/>
            </a:pPr>
            <a:r>
              <a:rPr lang="en-GB" b="0" i="0" dirty="0">
                <a:solidFill>
                  <a:srgbClr val="3C4245"/>
                </a:solidFill>
                <a:effectLst/>
              </a:rPr>
              <a:t> To enable cooperation and achieve health goals, people use law to create different organizations </a:t>
            </a:r>
            <a:endParaRPr lang="en-GB" sz="1800" b="1" i="0" dirty="0">
              <a:effectLst/>
            </a:endParaRPr>
          </a:p>
        </p:txBody>
      </p:sp>
      <p:sp>
        <p:nvSpPr>
          <p:cNvPr id="14" name="TextBox 13">
            <a:extLst>
              <a:ext uri="{FF2B5EF4-FFF2-40B4-BE49-F238E27FC236}">
                <a16:creationId xmlns:a16="http://schemas.microsoft.com/office/drawing/2014/main" id="{2579622B-C4F7-4DEA-0471-3CFB4BE30CA6}"/>
              </a:ext>
            </a:extLst>
          </p:cNvPr>
          <p:cNvSpPr txBox="1"/>
          <p:nvPr/>
        </p:nvSpPr>
        <p:spPr>
          <a:xfrm rot="10800000" flipV="1">
            <a:off x="4178567" y="6476946"/>
            <a:ext cx="8100495" cy="276999"/>
          </a:xfrm>
          <a:prstGeom prst="rect">
            <a:avLst/>
          </a:prstGeom>
          <a:noFill/>
        </p:spPr>
        <p:txBody>
          <a:bodyPr wrap="square" rtlCol="0">
            <a:spAutoFit/>
          </a:bodyPr>
          <a:lstStyle/>
          <a:p>
            <a:r>
              <a:rPr lang="en-GB" sz="1200" dirty="0"/>
              <a:t>(CARE.org.uk, no date; World Health Organization, 2022; Equality And Human Rights Commission, 2021b)</a:t>
            </a:r>
          </a:p>
        </p:txBody>
      </p:sp>
      <p:sp>
        <p:nvSpPr>
          <p:cNvPr id="17" name="TextBox 16">
            <a:extLst>
              <a:ext uri="{FF2B5EF4-FFF2-40B4-BE49-F238E27FC236}">
                <a16:creationId xmlns:a16="http://schemas.microsoft.com/office/drawing/2014/main" id="{DF20CFD9-BD60-9157-271B-5A47E6293597}"/>
              </a:ext>
            </a:extLst>
          </p:cNvPr>
          <p:cNvSpPr txBox="1"/>
          <p:nvPr/>
        </p:nvSpPr>
        <p:spPr>
          <a:xfrm>
            <a:off x="804672" y="2274838"/>
            <a:ext cx="3665100" cy="2800767"/>
          </a:xfrm>
          <a:prstGeom prst="rect">
            <a:avLst/>
          </a:prstGeom>
          <a:noFill/>
        </p:spPr>
        <p:txBody>
          <a:bodyPr wrap="square">
            <a:spAutoFit/>
          </a:bodyPr>
          <a:lstStyle/>
          <a:p>
            <a:r>
              <a:rPr lang="en-GB" sz="2200" i="0" u="none" strike="noStrike" dirty="0">
                <a:solidFill>
                  <a:schemeClr val="bg1"/>
                </a:solidFill>
                <a:effectLst/>
              </a:rPr>
              <a:t>Is death a bad thing? Is it </a:t>
            </a:r>
            <a:r>
              <a:rPr lang="en-GB" sz="2200" i="0" dirty="0">
                <a:solidFill>
                  <a:schemeClr val="bg1"/>
                </a:solidFill>
                <a:effectLst/>
              </a:rPr>
              <a:t>because most people don't want to die</a:t>
            </a:r>
            <a:r>
              <a:rPr lang="en-GB" sz="1200" i="0" dirty="0">
                <a:solidFill>
                  <a:schemeClr val="bg1"/>
                </a:solidFill>
                <a:effectLst/>
              </a:rPr>
              <a:t>(BBC, 2014b), </a:t>
            </a:r>
            <a:r>
              <a:rPr lang="en-GB" sz="2200" i="0" dirty="0">
                <a:solidFill>
                  <a:schemeClr val="bg1"/>
                </a:solidFill>
                <a:effectLst/>
              </a:rPr>
              <a:t>but the other side of the coin says differently. If you lost all dignity should it be your decision ?</a:t>
            </a:r>
          </a:p>
          <a:p>
            <a:pPr algn="l">
              <a:buFont typeface="Arial" panose="020B0604020202020204" pitchFamily="34" charset="0"/>
              <a:buChar char="•"/>
            </a:pPr>
            <a:endParaRPr lang="en-GB" sz="2200" i="0" dirty="0">
              <a:solidFill>
                <a:schemeClr val="bg1"/>
              </a:solidFill>
              <a:effectLst/>
            </a:endParaRPr>
          </a:p>
        </p:txBody>
      </p:sp>
    </p:spTree>
    <p:extLst>
      <p:ext uri="{BB962C8B-B14F-4D97-AF65-F5344CB8AC3E}">
        <p14:creationId xmlns:p14="http://schemas.microsoft.com/office/powerpoint/2010/main" val="32736836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9767B1B0-CC42-9462-F0DE-DB8F64284049}"/>
              </a:ext>
            </a:extLst>
          </p:cNvPr>
          <p:cNvSpPr>
            <a:spLocks noGrp="1"/>
          </p:cNvSpPr>
          <p:nvPr>
            <p:ph type="body" sz="half" idx="2"/>
          </p:nvPr>
        </p:nvSpPr>
        <p:spPr>
          <a:xfrm>
            <a:off x="888631" y="2435270"/>
            <a:ext cx="3501197" cy="2366080"/>
          </a:xfrm>
        </p:spPr>
        <p:txBody>
          <a:bodyPr>
            <a:noAutofit/>
          </a:bodyPr>
          <a:lstStyle/>
          <a:p>
            <a:r>
              <a:rPr lang="en-GB" sz="2600" b="0" i="0" dirty="0">
                <a:solidFill>
                  <a:schemeClr val="bg1"/>
                </a:solidFill>
                <a:effectLst/>
              </a:rPr>
              <a:t>Religiously: ‘Should the quality of a person's life overrule the sanctity of human life’? </a:t>
            </a:r>
            <a:r>
              <a:rPr lang="en-GB" sz="1200" b="0" i="0" dirty="0">
                <a:solidFill>
                  <a:schemeClr val="bg1"/>
                </a:solidFill>
                <a:effectLst/>
              </a:rPr>
              <a:t>(</a:t>
            </a:r>
            <a:r>
              <a:rPr lang="en-GB" sz="1200" b="0" i="0" dirty="0" err="1">
                <a:solidFill>
                  <a:schemeClr val="bg1"/>
                </a:solidFill>
                <a:effectLst/>
              </a:rPr>
              <a:t>Boaheng</a:t>
            </a:r>
            <a:r>
              <a:rPr lang="en-GB" sz="1200" b="0" i="0" dirty="0">
                <a:solidFill>
                  <a:schemeClr val="bg1"/>
                </a:solidFill>
                <a:effectLst/>
              </a:rPr>
              <a:t>, 2020)</a:t>
            </a:r>
            <a:endParaRPr lang="en-GB" sz="1200" dirty="0">
              <a:solidFill>
                <a:schemeClr val="bg1"/>
              </a:solidFill>
            </a:endParaRPr>
          </a:p>
        </p:txBody>
      </p:sp>
      <p:sp>
        <p:nvSpPr>
          <p:cNvPr id="7" name="Slide Number Placeholder 6">
            <a:extLst>
              <a:ext uri="{FF2B5EF4-FFF2-40B4-BE49-F238E27FC236}">
                <a16:creationId xmlns:a16="http://schemas.microsoft.com/office/drawing/2014/main" id="{E41A8B0A-258D-7693-C1B0-43C238E4D6EA}"/>
              </a:ext>
            </a:extLst>
          </p:cNvPr>
          <p:cNvSpPr>
            <a:spLocks noGrp="1"/>
          </p:cNvSpPr>
          <p:nvPr>
            <p:ph type="sldNum" sz="quarter" idx="12"/>
          </p:nvPr>
        </p:nvSpPr>
        <p:spPr/>
        <p:txBody>
          <a:bodyPr/>
          <a:lstStyle/>
          <a:p>
            <a:pPr rtl="0"/>
            <a:fld id="{294A09A9-5501-47C1-A89A-A340965A2BE2}" type="slidenum">
              <a:rPr lang="en-GB" noProof="0" smtClean="0"/>
              <a:pPr rtl="0"/>
              <a:t>22</a:t>
            </a:fld>
            <a:endParaRPr lang="en-GB" noProof="0"/>
          </a:p>
        </p:txBody>
      </p:sp>
      <p:sp>
        <p:nvSpPr>
          <p:cNvPr id="20" name="TextBox 19">
            <a:extLst>
              <a:ext uri="{FF2B5EF4-FFF2-40B4-BE49-F238E27FC236}">
                <a16:creationId xmlns:a16="http://schemas.microsoft.com/office/drawing/2014/main" id="{07BA27E4-B19A-48EB-6F78-0A4623668C38}"/>
              </a:ext>
            </a:extLst>
          </p:cNvPr>
          <p:cNvSpPr txBox="1"/>
          <p:nvPr/>
        </p:nvSpPr>
        <p:spPr>
          <a:xfrm flipH="1">
            <a:off x="1104782" y="271968"/>
            <a:ext cx="10811445" cy="923330"/>
          </a:xfrm>
          <a:prstGeom prst="rect">
            <a:avLst/>
          </a:prstGeom>
          <a:noFill/>
        </p:spPr>
        <p:txBody>
          <a:bodyPr wrap="square" rtlCol="0">
            <a:spAutoFit/>
          </a:bodyPr>
          <a:lstStyle/>
          <a:p>
            <a:r>
              <a:rPr lang="en-GB" sz="5400" b="1" dirty="0"/>
              <a:t>Arguments against Euthanasia</a:t>
            </a:r>
          </a:p>
        </p:txBody>
      </p:sp>
      <p:sp>
        <p:nvSpPr>
          <p:cNvPr id="21" name="Content Placeholder 20">
            <a:extLst>
              <a:ext uri="{FF2B5EF4-FFF2-40B4-BE49-F238E27FC236}">
                <a16:creationId xmlns:a16="http://schemas.microsoft.com/office/drawing/2014/main" id="{ED102F31-531F-CD5A-0924-AA7D6CB93391}"/>
              </a:ext>
            </a:extLst>
          </p:cNvPr>
          <p:cNvSpPr>
            <a:spLocks noGrp="1"/>
          </p:cNvSpPr>
          <p:nvPr>
            <p:ph idx="1"/>
          </p:nvPr>
        </p:nvSpPr>
        <p:spPr>
          <a:xfrm>
            <a:off x="5109245" y="1744119"/>
            <a:ext cx="6275035" cy="4578859"/>
          </a:xfrm>
        </p:spPr>
        <p:txBody>
          <a:bodyPr>
            <a:noAutofit/>
          </a:bodyPr>
          <a:lstStyle/>
          <a:p>
            <a:pPr lvl="0"/>
            <a:r>
              <a:rPr lang="en-GB" b="1" i="0" dirty="0"/>
              <a:t> Altern­at­ive treat­ments are available.</a:t>
            </a:r>
          </a:p>
          <a:p>
            <a:pPr marL="0" indent="0" algn="l">
              <a:buNone/>
            </a:pPr>
            <a:r>
              <a:rPr lang="en-GB" i="0" dirty="0">
                <a:effectLst/>
              </a:rPr>
              <a:t>Proper </a:t>
            </a:r>
            <a:r>
              <a:rPr lang="en-GB" i="0" strike="noStrike" dirty="0">
                <a:effectLst/>
              </a:rPr>
              <a:t>palliative care</a:t>
            </a:r>
            <a:r>
              <a:rPr lang="en-GB" i="0" dirty="0">
                <a:effectLst/>
              </a:rPr>
              <a:t> makes euthanasia unnecessary</a:t>
            </a:r>
            <a:endParaRPr lang="en-US" dirty="0"/>
          </a:p>
          <a:p>
            <a:pPr lvl="0"/>
            <a:r>
              <a:rPr lang="en-GB" b="1" i="0" dirty="0"/>
              <a:t>There is no ​‘right’ to be killed.</a:t>
            </a:r>
          </a:p>
          <a:p>
            <a:pPr lvl="0"/>
            <a:r>
              <a:rPr lang="en-GB" b="1" i="0" dirty="0"/>
              <a:t> Its a slip­pery slope.</a:t>
            </a:r>
          </a:p>
          <a:p>
            <a:pPr marL="0" lvl="0" indent="0">
              <a:buNone/>
            </a:pPr>
            <a:r>
              <a:rPr lang="en-GB" i="0" dirty="0">
                <a:effectLst/>
              </a:rPr>
              <a:t>leads to </a:t>
            </a:r>
            <a:r>
              <a:rPr lang="en-GB" i="0" strike="noStrike" dirty="0">
                <a:effectLst/>
              </a:rPr>
              <a:t>involuntary euthanasia</a:t>
            </a:r>
            <a:r>
              <a:rPr lang="en-GB" i="0" dirty="0">
                <a:effectLst/>
              </a:rPr>
              <a:t> and the killing of people who are thought undesirable</a:t>
            </a:r>
            <a:endParaRPr lang="en-US" dirty="0"/>
          </a:p>
          <a:p>
            <a:pPr lvl="0"/>
            <a:r>
              <a:rPr lang="en-GB" b="1" i="0" dirty="0"/>
              <a:t> </a:t>
            </a:r>
            <a:r>
              <a:rPr lang="en-GB" b="1" dirty="0"/>
              <a:t>C</a:t>
            </a:r>
            <a:r>
              <a:rPr lang="en-GB" b="1" i="0" dirty="0"/>
              <a:t>ould we truly control it?</a:t>
            </a:r>
            <a:endParaRPr lang="en-US" b="1" dirty="0"/>
          </a:p>
          <a:p>
            <a:pPr lvl="0"/>
            <a:r>
              <a:rPr lang="en-GB" b="1" i="0" dirty="0"/>
              <a:t> </a:t>
            </a:r>
            <a:r>
              <a:rPr lang="en-GB" i="0" dirty="0"/>
              <a:t>The assump­tion that patients should have a right to die would impose on doc­tors a duty to kill. </a:t>
            </a:r>
            <a:r>
              <a:rPr lang="en-GB" i="0" dirty="0">
                <a:effectLst/>
              </a:rPr>
              <a:t>"First do no harm"</a:t>
            </a:r>
            <a:r>
              <a:rPr lang="en-GB" b="0" i="0" dirty="0"/>
              <a:t>			          </a:t>
            </a:r>
            <a:r>
              <a:rPr lang="en-GB" sz="1200" b="0" i="0" dirty="0"/>
              <a:t>(CARE.org.uk, no date</a:t>
            </a:r>
            <a:r>
              <a:rPr lang="en-GB" sz="1200" dirty="0"/>
              <a:t>, </a:t>
            </a:r>
            <a:r>
              <a:rPr lang="en-GB" sz="1200" b="0" i="0" dirty="0"/>
              <a:t>BBC, 2014)</a:t>
            </a:r>
            <a:endParaRPr lang="en-US" sz="1200" b="0" dirty="0"/>
          </a:p>
        </p:txBody>
      </p:sp>
    </p:spTree>
    <p:extLst>
      <p:ext uri="{BB962C8B-B14F-4D97-AF65-F5344CB8AC3E}">
        <p14:creationId xmlns:p14="http://schemas.microsoft.com/office/powerpoint/2010/main" val="13606794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7" name="Group 176">
            <a:extLst>
              <a:ext uri="{FF2B5EF4-FFF2-40B4-BE49-F238E27FC236}">
                <a16:creationId xmlns:a16="http://schemas.microsoft.com/office/drawing/2014/main" id="{9A517D76-CE12-47A5-BD95-9A8F05070B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78" name="Freeform 5">
              <a:extLst>
                <a:ext uri="{FF2B5EF4-FFF2-40B4-BE49-F238E27FC236}">
                  <a16:creationId xmlns:a16="http://schemas.microsoft.com/office/drawing/2014/main" id="{A2F2F994-D93C-4552-B9AD-DA9E8C94B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9" name="Freeform 6">
              <a:extLst>
                <a:ext uri="{FF2B5EF4-FFF2-40B4-BE49-F238E27FC236}">
                  <a16:creationId xmlns:a16="http://schemas.microsoft.com/office/drawing/2014/main" id="{502B8064-B713-4DB8-AC36-3E576B348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0" name="Freeform 7">
              <a:extLst>
                <a:ext uri="{FF2B5EF4-FFF2-40B4-BE49-F238E27FC236}">
                  <a16:creationId xmlns:a16="http://schemas.microsoft.com/office/drawing/2014/main" id="{1D700A84-AE55-4EDE-A656-62806F504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1" name="Freeform 8">
              <a:extLst>
                <a:ext uri="{FF2B5EF4-FFF2-40B4-BE49-F238E27FC236}">
                  <a16:creationId xmlns:a16="http://schemas.microsoft.com/office/drawing/2014/main" id="{E04FC3D0-B839-4900-B5C8-86C794457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2" name="Freeform 9">
              <a:extLst>
                <a:ext uri="{FF2B5EF4-FFF2-40B4-BE49-F238E27FC236}">
                  <a16:creationId xmlns:a16="http://schemas.microsoft.com/office/drawing/2014/main" id="{731A8D63-72B9-496F-BB43-DDD90FC7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3" name="Freeform 10">
              <a:extLst>
                <a:ext uri="{FF2B5EF4-FFF2-40B4-BE49-F238E27FC236}">
                  <a16:creationId xmlns:a16="http://schemas.microsoft.com/office/drawing/2014/main" id="{5B167ED7-B36F-4DDE-B273-7A309BD0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4" name="Freeform 11">
              <a:extLst>
                <a:ext uri="{FF2B5EF4-FFF2-40B4-BE49-F238E27FC236}">
                  <a16:creationId xmlns:a16="http://schemas.microsoft.com/office/drawing/2014/main" id="{1178D32B-E32A-4691-84EB-5FE693D3B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5" name="Freeform 12">
              <a:extLst>
                <a:ext uri="{FF2B5EF4-FFF2-40B4-BE49-F238E27FC236}">
                  <a16:creationId xmlns:a16="http://schemas.microsoft.com/office/drawing/2014/main" id="{AB800FF0-63F8-4B30-96F4-E9601D02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6" name="Freeform 13">
              <a:extLst>
                <a:ext uri="{FF2B5EF4-FFF2-40B4-BE49-F238E27FC236}">
                  <a16:creationId xmlns:a16="http://schemas.microsoft.com/office/drawing/2014/main" id="{A4616F81-02F6-4A18-949C-FB6CBA200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7" name="Freeform 14">
              <a:extLst>
                <a:ext uri="{FF2B5EF4-FFF2-40B4-BE49-F238E27FC236}">
                  <a16:creationId xmlns:a16="http://schemas.microsoft.com/office/drawing/2014/main" id="{D31D2123-B363-42F3-8A04-43048C7B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8" name="Freeform 15">
              <a:extLst>
                <a:ext uri="{FF2B5EF4-FFF2-40B4-BE49-F238E27FC236}">
                  <a16:creationId xmlns:a16="http://schemas.microsoft.com/office/drawing/2014/main" id="{C60973D3-0B9D-465C-8FD3-266BBA49E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89" name="Freeform 16">
              <a:extLst>
                <a:ext uri="{FF2B5EF4-FFF2-40B4-BE49-F238E27FC236}">
                  <a16:creationId xmlns:a16="http://schemas.microsoft.com/office/drawing/2014/main" id="{C6655AC3-A1D6-4A0B-861F-F94CB5F0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0" name="Freeform 17">
              <a:extLst>
                <a:ext uri="{FF2B5EF4-FFF2-40B4-BE49-F238E27FC236}">
                  <a16:creationId xmlns:a16="http://schemas.microsoft.com/office/drawing/2014/main" id="{E8850C4A-AFA5-499E-8E1C-176A59C8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1" name="Freeform 18">
              <a:extLst>
                <a:ext uri="{FF2B5EF4-FFF2-40B4-BE49-F238E27FC236}">
                  <a16:creationId xmlns:a16="http://schemas.microsoft.com/office/drawing/2014/main" id="{8C06F8D4-97B5-4836-AD19-2151421B0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2" name="Freeform 19">
              <a:extLst>
                <a:ext uri="{FF2B5EF4-FFF2-40B4-BE49-F238E27FC236}">
                  <a16:creationId xmlns:a16="http://schemas.microsoft.com/office/drawing/2014/main" id="{89A2942D-1C1B-4AFF-9818-DA7B73EA4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3" name="Freeform 20">
              <a:extLst>
                <a:ext uri="{FF2B5EF4-FFF2-40B4-BE49-F238E27FC236}">
                  <a16:creationId xmlns:a16="http://schemas.microsoft.com/office/drawing/2014/main" id="{2B61C5D3-5852-403F-B4BA-A64B9331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4" name="Freeform 21">
              <a:extLst>
                <a:ext uri="{FF2B5EF4-FFF2-40B4-BE49-F238E27FC236}">
                  <a16:creationId xmlns:a16="http://schemas.microsoft.com/office/drawing/2014/main" id="{EF62A1A7-26C1-4804-93CB-A07F356CA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22">
              <a:extLst>
                <a:ext uri="{FF2B5EF4-FFF2-40B4-BE49-F238E27FC236}">
                  <a16:creationId xmlns:a16="http://schemas.microsoft.com/office/drawing/2014/main" id="{490A1082-3E3A-4C61-9613-910BB024A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6" name="Freeform 23">
              <a:extLst>
                <a:ext uri="{FF2B5EF4-FFF2-40B4-BE49-F238E27FC236}">
                  <a16:creationId xmlns:a16="http://schemas.microsoft.com/office/drawing/2014/main" id="{5F452D69-A1DB-4A06-B933-896AED861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98" name="Group 197">
            <a:extLst>
              <a:ext uri="{FF2B5EF4-FFF2-40B4-BE49-F238E27FC236}">
                <a16:creationId xmlns:a16="http://schemas.microsoft.com/office/drawing/2014/main" id="{445D6626-A6F2-4475-922C-BE42D3365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99" name="Rectangle 198">
              <a:extLst>
                <a:ext uri="{FF2B5EF4-FFF2-40B4-BE49-F238E27FC236}">
                  <a16:creationId xmlns:a16="http://schemas.microsoft.com/office/drawing/2014/main" id="{0ECFEB13-5D98-43DB-8DFF-78327AE1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 name="Isosceles Triangle 199">
              <a:extLst>
                <a:ext uri="{FF2B5EF4-FFF2-40B4-BE49-F238E27FC236}">
                  <a16:creationId xmlns:a16="http://schemas.microsoft.com/office/drawing/2014/main" id="{29DA4AFD-8D10-4660-A842-40F4D1434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1" name="Rectangle 200">
              <a:extLst>
                <a:ext uri="{FF2B5EF4-FFF2-40B4-BE49-F238E27FC236}">
                  <a16:creationId xmlns:a16="http://schemas.microsoft.com/office/drawing/2014/main" id="{F2DBAFF0-48F5-43BB-87C6-CE56A16B6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03" name="Rectangle 20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 name="Group 20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0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9"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2" name="Title 11">
            <a:extLst>
              <a:ext uri="{FF2B5EF4-FFF2-40B4-BE49-F238E27FC236}">
                <a16:creationId xmlns:a16="http://schemas.microsoft.com/office/drawing/2014/main" id="{06A9CDD3-33B3-0CBF-765C-14DA4669E4E1}"/>
              </a:ext>
            </a:extLst>
          </p:cNvPr>
          <p:cNvSpPr>
            <a:spLocks noGrp="1"/>
          </p:cNvSpPr>
          <p:nvPr>
            <p:ph type="title" idx="4294967295"/>
          </p:nvPr>
        </p:nvSpPr>
        <p:spPr>
          <a:xfrm>
            <a:off x="1378425" y="5199797"/>
            <a:ext cx="9435152" cy="789673"/>
          </a:xfrm>
        </p:spPr>
        <p:txBody>
          <a:bodyPr vert="horz" lIns="228600" tIns="228600" rIns="228600" bIns="0" rtlCol="0" anchor="ctr">
            <a:noAutofit/>
          </a:bodyPr>
          <a:lstStyle/>
          <a:p>
            <a:pPr>
              <a:lnSpc>
                <a:spcPct val="80000"/>
              </a:lnSpc>
            </a:pPr>
            <a:r>
              <a:rPr lang="en-US" sz="5400" b="1" dirty="0"/>
              <a:t>Maslow's hierarchy of needs</a:t>
            </a:r>
          </a:p>
        </p:txBody>
      </p:sp>
      <p:sp>
        <p:nvSpPr>
          <p:cNvPr id="226" name="Freeform: Shape 225">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1" name="Slide Number Placeholder 10">
            <a:extLst>
              <a:ext uri="{FF2B5EF4-FFF2-40B4-BE49-F238E27FC236}">
                <a16:creationId xmlns:a16="http://schemas.microsoft.com/office/drawing/2014/main" id="{E533965B-BC40-C447-D407-0BA7C58114C9}"/>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noProof="0">
                <a:solidFill>
                  <a:schemeClr val="tx1"/>
                </a:solidFill>
              </a:rPr>
              <a:pPr>
                <a:spcAft>
                  <a:spcPts val="600"/>
                </a:spcAft>
              </a:pPr>
              <a:t>23</a:t>
            </a:fld>
            <a:endParaRPr lang="en-US" noProof="0">
              <a:solidFill>
                <a:schemeClr val="tx1"/>
              </a:solidFill>
            </a:endParaRPr>
          </a:p>
        </p:txBody>
      </p:sp>
      <p:pic>
        <p:nvPicPr>
          <p:cNvPr id="172" name="Picture 171" descr="Chart, funnel chart&#10;&#10;Description automatically generated">
            <a:extLst>
              <a:ext uri="{FF2B5EF4-FFF2-40B4-BE49-F238E27FC236}">
                <a16:creationId xmlns:a16="http://schemas.microsoft.com/office/drawing/2014/main" id="{39FCFFB1-04C0-F4E1-555A-7D8F87CED0B5}"/>
              </a:ext>
            </a:extLst>
          </p:cNvPr>
          <p:cNvPicPr>
            <a:picLocks noChangeAspect="1"/>
          </p:cNvPicPr>
          <p:nvPr/>
        </p:nvPicPr>
        <p:blipFill>
          <a:blip r:embed="rId3"/>
          <a:stretch>
            <a:fillRect/>
          </a:stretch>
        </p:blipFill>
        <p:spPr>
          <a:xfrm>
            <a:off x="6480338" y="1483438"/>
            <a:ext cx="5295896" cy="3292596"/>
          </a:xfrm>
          <a:prstGeom prst="rect">
            <a:avLst/>
          </a:prstGeom>
        </p:spPr>
      </p:pic>
      <p:pic>
        <p:nvPicPr>
          <p:cNvPr id="131" name="Picture 130" descr="Chart&#10;&#10;Description automatically generated with medium confidence">
            <a:extLst>
              <a:ext uri="{FF2B5EF4-FFF2-40B4-BE49-F238E27FC236}">
                <a16:creationId xmlns:a16="http://schemas.microsoft.com/office/drawing/2014/main" id="{F45B5272-C547-8177-75E8-9E75BD13B41F}"/>
              </a:ext>
            </a:extLst>
          </p:cNvPr>
          <p:cNvPicPr>
            <a:picLocks noChangeAspect="1"/>
          </p:cNvPicPr>
          <p:nvPr/>
        </p:nvPicPr>
        <p:blipFill>
          <a:blip r:embed="rId4"/>
          <a:stretch>
            <a:fillRect/>
          </a:stretch>
        </p:blipFill>
        <p:spPr>
          <a:xfrm>
            <a:off x="638703" y="1443052"/>
            <a:ext cx="5300660" cy="3268432"/>
          </a:xfrm>
          <a:prstGeom prst="rect">
            <a:avLst/>
          </a:prstGeom>
        </p:spPr>
      </p:pic>
      <p:sp>
        <p:nvSpPr>
          <p:cNvPr id="174" name="TextBox 173">
            <a:extLst>
              <a:ext uri="{FF2B5EF4-FFF2-40B4-BE49-F238E27FC236}">
                <a16:creationId xmlns:a16="http://schemas.microsoft.com/office/drawing/2014/main" id="{DFFA2950-C907-8A89-F2AB-31AB22F17784}"/>
              </a:ext>
            </a:extLst>
          </p:cNvPr>
          <p:cNvSpPr txBox="1"/>
          <p:nvPr/>
        </p:nvSpPr>
        <p:spPr>
          <a:xfrm>
            <a:off x="10402204" y="4490745"/>
            <a:ext cx="1572701" cy="276999"/>
          </a:xfrm>
          <a:prstGeom prst="rect">
            <a:avLst/>
          </a:prstGeom>
          <a:noFill/>
        </p:spPr>
        <p:txBody>
          <a:bodyPr wrap="square">
            <a:spAutoFit/>
          </a:bodyPr>
          <a:lstStyle/>
          <a:p>
            <a:r>
              <a:rPr lang="en-GB" sz="1200" dirty="0"/>
              <a:t>(Teach Well, 2016)</a:t>
            </a:r>
          </a:p>
        </p:txBody>
      </p:sp>
      <p:sp>
        <p:nvSpPr>
          <p:cNvPr id="176" name="TextBox 175">
            <a:extLst>
              <a:ext uri="{FF2B5EF4-FFF2-40B4-BE49-F238E27FC236}">
                <a16:creationId xmlns:a16="http://schemas.microsoft.com/office/drawing/2014/main" id="{3174F1C1-A60E-D478-B7BF-6944CF581AD8}"/>
              </a:ext>
            </a:extLst>
          </p:cNvPr>
          <p:cNvSpPr txBox="1"/>
          <p:nvPr/>
        </p:nvSpPr>
        <p:spPr>
          <a:xfrm>
            <a:off x="4383564" y="4781904"/>
            <a:ext cx="1966069" cy="276999"/>
          </a:xfrm>
          <a:prstGeom prst="rect">
            <a:avLst/>
          </a:prstGeom>
          <a:noFill/>
        </p:spPr>
        <p:txBody>
          <a:bodyPr wrap="square">
            <a:spAutoFit/>
          </a:bodyPr>
          <a:lstStyle/>
          <a:p>
            <a:r>
              <a:rPr lang="en-GB" sz="1200" dirty="0"/>
              <a:t>(McLeod, 2022)</a:t>
            </a:r>
          </a:p>
        </p:txBody>
      </p:sp>
      <p:sp>
        <p:nvSpPr>
          <p:cNvPr id="197" name="TextBox 196">
            <a:extLst>
              <a:ext uri="{FF2B5EF4-FFF2-40B4-BE49-F238E27FC236}">
                <a16:creationId xmlns:a16="http://schemas.microsoft.com/office/drawing/2014/main" id="{2811873E-8436-0909-02B4-2FFDED3C55A4}"/>
              </a:ext>
            </a:extLst>
          </p:cNvPr>
          <p:cNvSpPr txBox="1"/>
          <p:nvPr/>
        </p:nvSpPr>
        <p:spPr>
          <a:xfrm>
            <a:off x="3157016" y="248549"/>
            <a:ext cx="6215084" cy="923330"/>
          </a:xfrm>
          <a:prstGeom prst="rect">
            <a:avLst/>
          </a:prstGeom>
          <a:noFill/>
        </p:spPr>
        <p:txBody>
          <a:bodyPr wrap="square" rtlCol="0">
            <a:spAutoFit/>
          </a:bodyPr>
          <a:lstStyle/>
          <a:p>
            <a:r>
              <a:rPr lang="en-GB" sz="5400" b="1" dirty="0"/>
              <a:t>Maslow’s theory</a:t>
            </a:r>
          </a:p>
        </p:txBody>
      </p:sp>
    </p:spTree>
    <p:extLst>
      <p:ext uri="{BB962C8B-B14F-4D97-AF65-F5344CB8AC3E}">
        <p14:creationId xmlns:p14="http://schemas.microsoft.com/office/powerpoint/2010/main" val="3188077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4AF7B730-88CF-06F1-E918-F5AA01DCCEF7}"/>
              </a:ext>
            </a:extLst>
          </p:cNvPr>
          <p:cNvSpPr>
            <a:spLocks noGrp="1"/>
          </p:cNvSpPr>
          <p:nvPr>
            <p:ph type="title"/>
          </p:nvPr>
        </p:nvSpPr>
        <p:spPr>
          <a:xfrm>
            <a:off x="2640208" y="305406"/>
            <a:ext cx="6705918" cy="726902"/>
          </a:xfrm>
        </p:spPr>
        <p:txBody>
          <a:bodyPr>
            <a:noAutofit/>
          </a:bodyPr>
          <a:lstStyle/>
          <a:p>
            <a:r>
              <a:rPr lang="en-GB" sz="5400" b="1" dirty="0">
                <a:solidFill>
                  <a:schemeClr val="tx1"/>
                </a:solidFill>
                <a:latin typeface="+mn-lt"/>
              </a:rPr>
              <a:t>Theories of ageing</a:t>
            </a:r>
          </a:p>
        </p:txBody>
      </p:sp>
      <p:sp>
        <p:nvSpPr>
          <p:cNvPr id="12" name="Content Placeholder 11">
            <a:extLst>
              <a:ext uri="{FF2B5EF4-FFF2-40B4-BE49-F238E27FC236}">
                <a16:creationId xmlns:a16="http://schemas.microsoft.com/office/drawing/2014/main" id="{B360A9FA-509A-CA1C-1571-7D8643828BC2}"/>
              </a:ext>
            </a:extLst>
          </p:cNvPr>
          <p:cNvSpPr>
            <a:spLocks noGrp="1"/>
          </p:cNvSpPr>
          <p:nvPr>
            <p:ph sz="half" idx="1"/>
          </p:nvPr>
        </p:nvSpPr>
        <p:spPr>
          <a:xfrm>
            <a:off x="4620126" y="4736109"/>
            <a:ext cx="7571874" cy="1867267"/>
          </a:xfrm>
        </p:spPr>
        <p:txBody>
          <a:bodyPr>
            <a:noAutofit/>
          </a:bodyPr>
          <a:lstStyle/>
          <a:p>
            <a:r>
              <a:rPr lang="en-GB" dirty="0"/>
              <a:t>Older people are happiest when they stay active and retain social ties. In response to the disengagement theory Robert J. Havighurst developed the hypothesis. 			        </a:t>
            </a:r>
            <a:r>
              <a:rPr lang="en-GB" sz="1200" dirty="0"/>
              <a:t>(</a:t>
            </a:r>
            <a:r>
              <a:rPr lang="en-GB" sz="1200" dirty="0" err="1"/>
              <a:t>LibreTexts</a:t>
            </a:r>
            <a:r>
              <a:rPr lang="en-GB" sz="1200" dirty="0"/>
              <a:t>, 2018)</a:t>
            </a:r>
          </a:p>
          <a:p>
            <a:endParaRPr lang="en-GB" dirty="0"/>
          </a:p>
        </p:txBody>
      </p:sp>
      <p:sp>
        <p:nvSpPr>
          <p:cNvPr id="13" name="Content Placeholder 12">
            <a:extLst>
              <a:ext uri="{FF2B5EF4-FFF2-40B4-BE49-F238E27FC236}">
                <a16:creationId xmlns:a16="http://schemas.microsoft.com/office/drawing/2014/main" id="{CEFC8CBB-8EA3-029E-61C8-7BBFC555D38E}"/>
              </a:ext>
            </a:extLst>
          </p:cNvPr>
          <p:cNvSpPr>
            <a:spLocks noGrp="1"/>
          </p:cNvSpPr>
          <p:nvPr>
            <p:ph sz="half" idx="2"/>
          </p:nvPr>
        </p:nvSpPr>
        <p:spPr>
          <a:xfrm>
            <a:off x="4791817" y="1810383"/>
            <a:ext cx="7518776" cy="1867267"/>
          </a:xfrm>
        </p:spPr>
        <p:txBody>
          <a:bodyPr>
            <a:noAutofit/>
          </a:bodyPr>
          <a:lstStyle/>
          <a:p>
            <a:r>
              <a:rPr lang="en-GB" dirty="0"/>
              <a:t>Natural and fair for older people to retreat from societal and personal connections and this is mutual as society also retreats from the older person.</a:t>
            </a:r>
          </a:p>
          <a:p>
            <a:r>
              <a:rPr lang="en-GB" dirty="0"/>
              <a:t> This was the initial ageing hypothesis, Elaine Cumming and Warren Earl Henry in 1961. 	</a:t>
            </a:r>
            <a:r>
              <a:rPr lang="en-GB" sz="1200" dirty="0"/>
              <a:t>   (</a:t>
            </a:r>
            <a:r>
              <a:rPr lang="en-GB" sz="1200" dirty="0" err="1"/>
              <a:t>LibreTexts</a:t>
            </a:r>
            <a:r>
              <a:rPr lang="en-GB" sz="1200" dirty="0"/>
              <a:t>, 2018)</a:t>
            </a:r>
          </a:p>
        </p:txBody>
      </p:sp>
      <p:sp>
        <p:nvSpPr>
          <p:cNvPr id="9" name="Slide Number Placeholder 8">
            <a:extLst>
              <a:ext uri="{FF2B5EF4-FFF2-40B4-BE49-F238E27FC236}">
                <a16:creationId xmlns:a16="http://schemas.microsoft.com/office/drawing/2014/main" id="{0844027F-D33F-9932-47B1-E3CBA1BECAF8}"/>
              </a:ext>
            </a:extLst>
          </p:cNvPr>
          <p:cNvSpPr>
            <a:spLocks noGrp="1"/>
          </p:cNvSpPr>
          <p:nvPr>
            <p:ph type="sldNum" sz="quarter" idx="12"/>
          </p:nvPr>
        </p:nvSpPr>
        <p:spPr/>
        <p:txBody>
          <a:bodyPr/>
          <a:lstStyle/>
          <a:p>
            <a:pPr rtl="0"/>
            <a:fld id="{294A09A9-5501-47C1-A89A-A340965A2BE2}" type="slidenum">
              <a:rPr lang="en-GB" noProof="0" smtClean="0"/>
              <a:pPr rtl="0"/>
              <a:t>24</a:t>
            </a:fld>
            <a:endParaRPr lang="en-GB" noProof="0"/>
          </a:p>
        </p:txBody>
      </p:sp>
      <p:sp>
        <p:nvSpPr>
          <p:cNvPr id="14" name="Content Placeholder 13">
            <a:extLst>
              <a:ext uri="{FF2B5EF4-FFF2-40B4-BE49-F238E27FC236}">
                <a16:creationId xmlns:a16="http://schemas.microsoft.com/office/drawing/2014/main" id="{C28FCC52-9619-15BB-0C31-2A9D1FE69D57}"/>
              </a:ext>
            </a:extLst>
          </p:cNvPr>
          <p:cNvSpPr>
            <a:spLocks noGrp="1"/>
          </p:cNvSpPr>
          <p:nvPr>
            <p:ph idx="4294967295"/>
          </p:nvPr>
        </p:nvSpPr>
        <p:spPr>
          <a:xfrm>
            <a:off x="4620125" y="1238925"/>
            <a:ext cx="4664075" cy="523875"/>
          </a:xfrm>
        </p:spPr>
        <p:txBody>
          <a:bodyPr/>
          <a:lstStyle/>
          <a:p>
            <a:pPr marL="0" indent="0">
              <a:buNone/>
            </a:pPr>
            <a:r>
              <a:rPr lang="en-GB" altLang="en-US" b="1" dirty="0">
                <a:cs typeface="Arial" panose="020B0604020202020204" pitchFamily="34" charset="0"/>
              </a:rPr>
              <a:t>Disengagement</a:t>
            </a:r>
            <a:r>
              <a:rPr lang="en-GB" altLang="en-US" b="1" dirty="0">
                <a:ln>
                  <a:noFill/>
                </a:ln>
                <a:cs typeface="Arial" panose="020B0604020202020204" pitchFamily="34" charset="0"/>
              </a:rPr>
              <a:t> Theory</a:t>
            </a:r>
            <a:endParaRPr lang="en-GB" dirty="0"/>
          </a:p>
        </p:txBody>
      </p:sp>
      <p:sp>
        <p:nvSpPr>
          <p:cNvPr id="15" name="Content Placeholder 14">
            <a:extLst>
              <a:ext uri="{FF2B5EF4-FFF2-40B4-BE49-F238E27FC236}">
                <a16:creationId xmlns:a16="http://schemas.microsoft.com/office/drawing/2014/main" id="{B4FB7FF7-265B-0009-7722-3F432007983E}"/>
              </a:ext>
            </a:extLst>
          </p:cNvPr>
          <p:cNvSpPr>
            <a:spLocks noGrp="1"/>
          </p:cNvSpPr>
          <p:nvPr>
            <p:ph idx="4294967295"/>
          </p:nvPr>
        </p:nvSpPr>
        <p:spPr>
          <a:xfrm>
            <a:off x="4620125" y="4069878"/>
            <a:ext cx="4664075" cy="523875"/>
          </a:xfrm>
        </p:spPr>
        <p:txBody>
          <a:bodyPr/>
          <a:lstStyle/>
          <a:p>
            <a:pPr marL="0" indent="0">
              <a:buNone/>
            </a:pPr>
            <a:r>
              <a:rPr lang="en-GB" altLang="en-US" b="1" dirty="0">
                <a:cs typeface="Arial" panose="020B0604020202020204" pitchFamily="34" charset="0"/>
              </a:rPr>
              <a:t>Activity</a:t>
            </a:r>
            <a:r>
              <a:rPr lang="en-GB" altLang="en-US" b="1" dirty="0">
                <a:ln>
                  <a:noFill/>
                </a:ln>
                <a:cs typeface="Arial" panose="020B0604020202020204" pitchFamily="34" charset="0"/>
              </a:rPr>
              <a:t> Theory </a:t>
            </a:r>
            <a:endParaRPr lang="en-GB" dirty="0"/>
          </a:p>
        </p:txBody>
      </p:sp>
      <p:pic>
        <p:nvPicPr>
          <p:cNvPr id="10" name="Picture 9" descr="Graphical user interface, text, application&#10;&#10;Description automatically generated">
            <a:extLst>
              <a:ext uri="{FF2B5EF4-FFF2-40B4-BE49-F238E27FC236}">
                <a16:creationId xmlns:a16="http://schemas.microsoft.com/office/drawing/2014/main" id="{39CE0FC7-96BB-03DA-65A1-9B595E68AC98}"/>
              </a:ext>
            </a:extLst>
          </p:cNvPr>
          <p:cNvPicPr>
            <a:picLocks noChangeAspect="1"/>
          </p:cNvPicPr>
          <p:nvPr/>
        </p:nvPicPr>
        <p:blipFill rotWithShape="1">
          <a:blip r:embed="rId3"/>
          <a:srcRect l="7782" t="11588" r="10611" b="29877"/>
          <a:stretch/>
        </p:blipFill>
        <p:spPr>
          <a:xfrm>
            <a:off x="804671" y="2290827"/>
            <a:ext cx="3671075" cy="25722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9" name="TextBox 18">
            <a:extLst>
              <a:ext uri="{FF2B5EF4-FFF2-40B4-BE49-F238E27FC236}">
                <a16:creationId xmlns:a16="http://schemas.microsoft.com/office/drawing/2014/main" id="{A68BD369-B064-E8BA-C0C4-E870E7EAE5C0}"/>
              </a:ext>
            </a:extLst>
          </p:cNvPr>
          <p:cNvSpPr txBox="1"/>
          <p:nvPr/>
        </p:nvSpPr>
        <p:spPr>
          <a:xfrm>
            <a:off x="2855936" y="4891050"/>
            <a:ext cx="2470484" cy="276999"/>
          </a:xfrm>
          <a:prstGeom prst="rect">
            <a:avLst/>
          </a:prstGeom>
          <a:noFill/>
        </p:spPr>
        <p:txBody>
          <a:bodyPr wrap="square">
            <a:spAutoFit/>
          </a:bodyPr>
          <a:lstStyle/>
          <a:p>
            <a:r>
              <a:rPr lang="en-GB" sz="1200" dirty="0"/>
              <a:t>(Rahman Miah, 2019)</a:t>
            </a:r>
          </a:p>
        </p:txBody>
      </p:sp>
    </p:spTree>
    <p:extLst>
      <p:ext uri="{BB962C8B-B14F-4D97-AF65-F5344CB8AC3E}">
        <p14:creationId xmlns:p14="http://schemas.microsoft.com/office/powerpoint/2010/main" val="582212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28" name="Group 1444">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46"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9"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0"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31"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0"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1"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2"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3"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4"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55"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56"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57"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58"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9"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0"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1"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2"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3"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64"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532" name="Group 1465">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467" name="Rectangle 1466">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68" name="Isosceles Triangle 1467">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3" name="Rectangle 1468">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534" name="Rectangle 1470">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5" name="Group 1472">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536"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7"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8"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9"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0"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1"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2"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3"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4"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5"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6"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7"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8"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9"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0"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1"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2"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3"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4"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 name="Title 1">
            <a:extLst>
              <a:ext uri="{FF2B5EF4-FFF2-40B4-BE49-F238E27FC236}">
                <a16:creationId xmlns:a16="http://schemas.microsoft.com/office/drawing/2014/main" id="{A881B27D-0786-C179-E2E3-56402E67456A}"/>
              </a:ext>
            </a:extLst>
          </p:cNvPr>
          <p:cNvSpPr txBox="1">
            <a:spLocks/>
          </p:cNvSpPr>
          <p:nvPr/>
        </p:nvSpPr>
        <p:spPr>
          <a:xfrm>
            <a:off x="1970872" y="43686"/>
            <a:ext cx="8081960" cy="943954"/>
          </a:xfrm>
          <a:prstGeom prst="rect">
            <a:avLst/>
          </a:prstGeom>
        </p:spPr>
        <p:txBody>
          <a:bodyPr vert="horz" lIns="228600" tIns="228600" rIns="228600" bIns="0" rtlCol="0" anchor="b">
            <a:normAutofit/>
          </a:bodyPr>
          <a:lst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a:lstStyle>
          <a:p>
            <a:pPr>
              <a:lnSpc>
                <a:spcPct val="80000"/>
              </a:lnSpc>
              <a:spcAft>
                <a:spcPts val="600"/>
              </a:spcAft>
            </a:pPr>
            <a:r>
              <a:rPr lang="en-US" sz="5400" b="1" dirty="0">
                <a:latin typeface="+mn-lt"/>
              </a:rPr>
              <a:t>Planning end of life</a:t>
            </a:r>
          </a:p>
        </p:txBody>
      </p:sp>
      <p:sp>
        <p:nvSpPr>
          <p:cNvPr id="5" name="Slide Number Placeholder 4">
            <a:extLst>
              <a:ext uri="{FF2B5EF4-FFF2-40B4-BE49-F238E27FC236}">
                <a16:creationId xmlns:a16="http://schemas.microsoft.com/office/drawing/2014/main" id="{95532DF9-003F-3D19-38CD-1D8E53A05CFA}"/>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noProof="0" smtClean="0"/>
              <a:pPr>
                <a:spcAft>
                  <a:spcPts val="600"/>
                </a:spcAft>
              </a:pPr>
              <a:t>25</a:t>
            </a:fld>
            <a:endParaRPr lang="en-US" noProof="0"/>
          </a:p>
        </p:txBody>
      </p:sp>
      <p:sp>
        <p:nvSpPr>
          <p:cNvPr id="1555"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AE21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6" name="Rectangle 1495">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AE21C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10;&#10;Description automatically generated">
            <a:extLst>
              <a:ext uri="{FF2B5EF4-FFF2-40B4-BE49-F238E27FC236}">
                <a16:creationId xmlns:a16="http://schemas.microsoft.com/office/drawing/2014/main" id="{D57C9601-0DBA-D2D8-CE16-4F6CEA14B4F5}"/>
              </a:ext>
            </a:extLst>
          </p:cNvPr>
          <p:cNvPicPr>
            <a:picLocks noChangeAspect="1"/>
          </p:cNvPicPr>
          <p:nvPr/>
        </p:nvPicPr>
        <p:blipFill rotWithShape="1">
          <a:blip r:embed="rId3"/>
          <a:srcRect l="30811" r="15353" b="2"/>
          <a:stretch/>
        </p:blipFill>
        <p:spPr>
          <a:xfrm>
            <a:off x="3242390" y="1031883"/>
            <a:ext cx="2844612" cy="3296133"/>
          </a:xfrm>
          <a:prstGeom prst="rect">
            <a:avLst/>
          </a:prstGeom>
          <a:solidFill>
            <a:srgbClr val="FFFFFF"/>
          </a:solidFill>
          <a:ln w="12700">
            <a:noFill/>
          </a:ln>
          <a:effectLst>
            <a:glow rad="228600">
              <a:schemeClr val="accent1">
                <a:satMod val="175000"/>
                <a:alpha val="40000"/>
              </a:schemeClr>
            </a:glow>
          </a:effectLst>
          <a:scene3d>
            <a:camera prst="orthographicFront"/>
            <a:lightRig rig="threePt" dir="t">
              <a:rot lat="0" lon="0" rev="2700000"/>
            </a:lightRig>
          </a:scene3d>
          <a:sp3d>
            <a:bevelT h="38100"/>
            <a:contourClr>
              <a:srgbClr val="C0C0C0"/>
            </a:contourClr>
          </a:sp3d>
        </p:spPr>
      </p:pic>
      <p:pic>
        <p:nvPicPr>
          <p:cNvPr id="10" name="Picture 6">
            <a:extLst>
              <a:ext uri="{FF2B5EF4-FFF2-40B4-BE49-F238E27FC236}">
                <a16:creationId xmlns:a16="http://schemas.microsoft.com/office/drawing/2014/main" id="{059A3D3E-A4EC-DBE5-3E4A-62ABE12D59D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1999"/>
          <a:stretch/>
        </p:blipFill>
        <p:spPr bwMode="auto">
          <a:xfrm>
            <a:off x="5936189" y="1067764"/>
            <a:ext cx="2979738" cy="3260253"/>
          </a:xfrm>
          <a:prstGeom prst="rect">
            <a:avLst/>
          </a:prstGeom>
          <a:noFill/>
          <a:effectLst>
            <a:glow rad="228600">
              <a:schemeClr val="accent1">
                <a:satMod val="175000"/>
                <a:alpha val="40000"/>
              </a:schemeClr>
            </a:glow>
          </a:effectLst>
          <a:extLst>
            <a:ext uri="{909E8E84-426E-40DD-AFC4-6F175D3DCCD1}">
              <a14:hiddenFill xmlns:a14="http://schemas.microsoft.com/office/drawing/2010/main">
                <a:solidFill>
                  <a:srgbClr val="FFFFFF"/>
                </a:solidFill>
              </a14:hiddenFill>
            </a:ext>
          </a:extLst>
        </p:spPr>
      </p:pic>
      <p:sp>
        <p:nvSpPr>
          <p:cNvPr id="11" name="Content Placeholder 30">
            <a:extLst>
              <a:ext uri="{FF2B5EF4-FFF2-40B4-BE49-F238E27FC236}">
                <a16:creationId xmlns:a16="http://schemas.microsoft.com/office/drawing/2014/main" id="{FC1044F4-4AC8-0138-3EA8-EE7EC19798F9}"/>
              </a:ext>
            </a:extLst>
          </p:cNvPr>
          <p:cNvSpPr txBox="1">
            <a:spLocks/>
          </p:cNvSpPr>
          <p:nvPr/>
        </p:nvSpPr>
        <p:spPr>
          <a:xfrm>
            <a:off x="315386" y="2740150"/>
            <a:ext cx="3137250" cy="1436203"/>
          </a:xfrm>
          <a:prstGeom prst="rect">
            <a:avLst/>
          </a:prstGeom>
        </p:spPr>
        <p:txBody>
          <a:bodyPr vert="horz" lIns="91440" tIns="45720" rIns="91440" bIns="45720" rtlCol="0" anchor="ctr">
            <a:no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pPr>
              <a:lnSpc>
                <a:spcPct val="110000"/>
              </a:lnSpc>
            </a:pPr>
            <a:r>
              <a:rPr lang="en-US" b="1" dirty="0"/>
              <a:t>Living Wills</a:t>
            </a:r>
            <a:br>
              <a:rPr lang="en-US" b="1" dirty="0"/>
            </a:br>
            <a:r>
              <a:rPr lang="en-US" b="1" dirty="0"/>
              <a:t>Advance Decision to Refuse Treatment (ADRT)</a:t>
            </a:r>
            <a:endParaRPr lang="en-US" dirty="0"/>
          </a:p>
        </p:txBody>
      </p:sp>
      <p:sp>
        <p:nvSpPr>
          <p:cNvPr id="12" name="TextBox 11">
            <a:extLst>
              <a:ext uri="{FF2B5EF4-FFF2-40B4-BE49-F238E27FC236}">
                <a16:creationId xmlns:a16="http://schemas.microsoft.com/office/drawing/2014/main" id="{C4F77D6F-4F98-A7A0-4A99-B53EF85F2C39}"/>
              </a:ext>
            </a:extLst>
          </p:cNvPr>
          <p:cNvSpPr txBox="1"/>
          <p:nvPr/>
        </p:nvSpPr>
        <p:spPr>
          <a:xfrm>
            <a:off x="9305156" y="2885512"/>
            <a:ext cx="3129485" cy="923330"/>
          </a:xfrm>
          <a:prstGeom prst="rect">
            <a:avLst/>
          </a:prstGeom>
          <a:noFill/>
        </p:spPr>
        <p:txBody>
          <a:bodyPr wrap="square" rtlCol="0">
            <a:spAutoFit/>
          </a:bodyPr>
          <a:lstStyle/>
          <a:p>
            <a:pPr marL="285750" indent="-285750">
              <a:buClr>
                <a:schemeClr val="accent1"/>
              </a:buClr>
              <a:buFont typeface="Wingdings" panose="05000000000000000000" pitchFamily="2" charset="2"/>
              <a:buChar char="§"/>
            </a:pPr>
            <a:r>
              <a:rPr lang="en-GB" b="1" i="0" strike="noStrike" dirty="0">
                <a:effectLst/>
                <a:cs typeface="Arial" panose="020B0604020202020204" pitchFamily="34" charset="0"/>
              </a:rPr>
              <a:t>lasting power of attorney</a:t>
            </a:r>
            <a:r>
              <a:rPr lang="en-GB" b="1" i="0" dirty="0">
                <a:effectLst/>
                <a:cs typeface="Arial" panose="020B0604020202020204" pitchFamily="34" charset="0"/>
              </a:rPr>
              <a:t>, </a:t>
            </a:r>
            <a:endParaRPr lang="en-GB" b="1" dirty="0">
              <a:cs typeface="Arial" panose="020B0604020202020204" pitchFamily="34" charset="0"/>
            </a:endParaRPr>
          </a:p>
          <a:p>
            <a:endParaRPr lang="en-GB" dirty="0"/>
          </a:p>
        </p:txBody>
      </p:sp>
      <p:sp>
        <p:nvSpPr>
          <p:cNvPr id="14" name="TextBox 13">
            <a:extLst>
              <a:ext uri="{FF2B5EF4-FFF2-40B4-BE49-F238E27FC236}">
                <a16:creationId xmlns:a16="http://schemas.microsoft.com/office/drawing/2014/main" id="{3D2A62FD-E89D-A67C-EC68-D09E915E3CF8}"/>
              </a:ext>
            </a:extLst>
          </p:cNvPr>
          <p:cNvSpPr txBox="1"/>
          <p:nvPr/>
        </p:nvSpPr>
        <p:spPr>
          <a:xfrm>
            <a:off x="4521726" y="4993071"/>
            <a:ext cx="3685961" cy="1323439"/>
          </a:xfrm>
          <a:prstGeom prst="rect">
            <a:avLst/>
          </a:prstGeom>
          <a:noFill/>
        </p:spPr>
        <p:txBody>
          <a:bodyPr wrap="square">
            <a:spAutoFit/>
          </a:bodyPr>
          <a:lstStyle/>
          <a:p>
            <a:pPr algn="l">
              <a:buFont typeface="Arial" panose="020B0604020202020204" pitchFamily="34" charset="0"/>
              <a:buChar char="•"/>
            </a:pPr>
            <a:r>
              <a:rPr lang="en-GB" sz="2000" b="1" i="0" dirty="0">
                <a:solidFill>
                  <a:srgbClr val="212B32"/>
                </a:solidFill>
                <a:effectLst/>
              </a:rPr>
              <a:t>"I know it might be difficult, but do you think we should talk about what's going to happen?"</a:t>
            </a:r>
          </a:p>
        </p:txBody>
      </p:sp>
    </p:spTree>
    <p:extLst>
      <p:ext uri="{BB962C8B-B14F-4D97-AF65-F5344CB8AC3E}">
        <p14:creationId xmlns:p14="http://schemas.microsoft.com/office/powerpoint/2010/main" val="2126425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4000"/>
                <a:lumMod val="116000"/>
              </a:schemeClr>
            </a:gs>
            <a:gs pos="100000">
              <a:schemeClr val="bg2">
                <a:tint val="98000"/>
                <a:shade val="86000"/>
                <a:satMod val="90000"/>
                <a:lumMod val="88000"/>
              </a:schemeClr>
            </a:gs>
          </a:gsLst>
          <a:path path="circle">
            <a:fillToRect l="50000" t="15000" r="50000" b="169000"/>
          </a:path>
        </a:gra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7"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3"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4"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9" name="Group 38">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0" name="Rectangle 39">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1"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44" name="Rectangle 43">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9">
            <a:extLst>
              <a:ext uri="{FF2B5EF4-FFF2-40B4-BE49-F238E27FC236}">
                <a16:creationId xmlns:a16="http://schemas.microsoft.com/office/drawing/2014/main" id="{CFC358AA-3E92-79D0-8678-59B939FCC02E}"/>
              </a:ext>
            </a:extLst>
          </p:cNvPr>
          <p:cNvSpPr>
            <a:spLocks noGrp="1"/>
          </p:cNvSpPr>
          <p:nvPr>
            <p:ph type="title"/>
          </p:nvPr>
        </p:nvSpPr>
        <p:spPr>
          <a:xfrm>
            <a:off x="807720" y="2349925"/>
            <a:ext cx="2441894" cy="2456442"/>
          </a:xfrm>
        </p:spPr>
        <p:txBody>
          <a:bodyPr vert="horz" lIns="228600" tIns="228600" rIns="228600" bIns="228600" rtlCol="0" anchor="ctr">
            <a:normAutofit/>
          </a:bodyPr>
          <a:lstStyle/>
          <a:p>
            <a:pPr algn="l"/>
            <a:r>
              <a:rPr lang="en-US" sz="3200" b="0" dirty="0">
                <a:solidFill>
                  <a:srgbClr val="FFFEFF"/>
                </a:solidFill>
                <a:latin typeface="+mn-lt"/>
              </a:rPr>
              <a:t>Conclusion</a:t>
            </a:r>
            <a:r>
              <a:rPr lang="en-US" sz="3200" b="0" dirty="0">
                <a:solidFill>
                  <a:srgbClr val="FFFEFF"/>
                </a:solidFill>
              </a:rPr>
              <a:t> </a:t>
            </a:r>
          </a:p>
        </p:txBody>
      </p:sp>
      <p:sp>
        <p:nvSpPr>
          <p:cNvPr id="6" name="Slide Number Placeholder 5">
            <a:extLst>
              <a:ext uri="{FF2B5EF4-FFF2-40B4-BE49-F238E27FC236}">
                <a16:creationId xmlns:a16="http://schemas.microsoft.com/office/drawing/2014/main" id="{80BA6C95-3C38-C008-72F0-AA49BAF5B5A4}"/>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a:solidFill>
                  <a:schemeClr val="tx1"/>
                </a:solidFill>
                <a:latin typeface="+mn-lt"/>
                <a:ea typeface="+mn-ea"/>
                <a:cs typeface="+mn-cs"/>
              </a:rPr>
              <a:pPr>
                <a:spcAft>
                  <a:spcPts val="600"/>
                </a:spcAft>
              </a:pPr>
              <a:t>26</a:t>
            </a:fld>
            <a:endParaRPr lang="en-US" kern="1200" noProof="0">
              <a:solidFill>
                <a:schemeClr val="tx1"/>
              </a:solidFill>
              <a:latin typeface="+mn-lt"/>
              <a:ea typeface="+mn-ea"/>
              <a:cs typeface="+mn-cs"/>
            </a:endParaRPr>
          </a:p>
        </p:txBody>
      </p:sp>
      <p:sp>
        <p:nvSpPr>
          <p:cNvPr id="11" name="Text Placeholder 10">
            <a:extLst>
              <a:ext uri="{FF2B5EF4-FFF2-40B4-BE49-F238E27FC236}">
                <a16:creationId xmlns:a16="http://schemas.microsoft.com/office/drawing/2014/main" id="{6C0A6511-9FE8-C3F3-140B-9C665F9E05A7}"/>
              </a:ext>
            </a:extLst>
          </p:cNvPr>
          <p:cNvSpPr>
            <a:spLocks noGrp="1"/>
          </p:cNvSpPr>
          <p:nvPr>
            <p:ph type="body" idx="1"/>
          </p:nvPr>
        </p:nvSpPr>
        <p:spPr>
          <a:xfrm>
            <a:off x="4432301" y="1111249"/>
            <a:ext cx="6968019" cy="4635503"/>
          </a:xfrm>
        </p:spPr>
        <p:txBody>
          <a:bodyPr vert="horz" lIns="91440" tIns="45720" rIns="91440" bIns="45720" rtlCol="0" anchor="ctr">
            <a:normAutofit fontScale="92500" lnSpcReduction="10000"/>
          </a:bodyPr>
          <a:lstStyle/>
          <a:p>
            <a:pPr>
              <a:lnSpc>
                <a:spcPct val="120000"/>
              </a:lnSpc>
            </a:pPr>
            <a:r>
              <a:rPr lang="en-US" dirty="0">
                <a:solidFill>
                  <a:schemeClr val="tx1"/>
                </a:solidFill>
              </a:rPr>
              <a:t>With human rights and a social health model, legislations and policies help to ensure that ageing in the UK is as dignified and supported as possible. The need to ‘plan ahead’ to ensure a person’s wishes are fulfilled and that the right decisions are made on their behalf is significant. Important conversations need to be had, discussions of pathways of care and views on euthanasia and palliative care need to be addressed with the right people as early on as possible. Social theories of aging prove that aging can be successful when we address the barriers and inequalities.  </a:t>
            </a:r>
          </a:p>
        </p:txBody>
      </p:sp>
    </p:spTree>
    <p:extLst>
      <p:ext uri="{BB962C8B-B14F-4D97-AF65-F5344CB8AC3E}">
        <p14:creationId xmlns:p14="http://schemas.microsoft.com/office/powerpoint/2010/main" val="492701628"/>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5E1AC81-83F2-45A8-9054-15570F4E25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B15AA7C5-9BFE-4B90-A119-467AFACE9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944AB87D-35AF-4719-9940-5822E7702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E8B33BE3-7890-4628-9322-7EFBA3375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01AD3ECF-519E-45E2-99DA-F5C1B5071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C050E700-0FF1-4D25-B54C-84BA04FCD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720D9C11-F5C9-41B0-B2F2-EE20BC3D0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623A9DA0-857E-4CDE-80EA-F30F1CE55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C48B8F4C-2C83-46F6-AFCD-58166AEB1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234C3795-C44D-41A7-A8F6-891387A66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1CC36F4-5DFA-4954-B354-97B180E98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7087A08E-C024-457D-8F99-1F340CED6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1CFBC61-7F57-45D7-860E-BF51B0EDA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2591C3DB-4880-431E-BC3D-37F1378A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79557EFE-4199-4E24-8A13-1B9CC1715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0B965615-6052-4907-A136-9CAD14604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F788FFC4-205D-47C1-91E7-DD1A52E0A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462FADD6-C927-46ED-A6E6-273B35C2F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AF64005E-134D-4444-9425-FB1C18898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E2565CA7-A8CB-463D-8D25-4F41235BC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4">
              <a:extLst>
                <a:ext uri="{FF2B5EF4-FFF2-40B4-BE49-F238E27FC236}">
                  <a16:creationId xmlns:a16="http://schemas.microsoft.com/office/drawing/2014/main" id="{41ABBFC0-4EEA-4634-A73B-945729D6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5">
              <a:extLst>
                <a:ext uri="{FF2B5EF4-FFF2-40B4-BE49-F238E27FC236}">
                  <a16:creationId xmlns:a16="http://schemas.microsoft.com/office/drawing/2014/main" id="{E422F11F-726A-4A93-9D1B-B1400B061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4" name="Group 33">
            <a:extLst>
              <a:ext uri="{FF2B5EF4-FFF2-40B4-BE49-F238E27FC236}">
                <a16:creationId xmlns:a16="http://schemas.microsoft.com/office/drawing/2014/main" id="{FBF129BC-EA9E-4D20-898B-399F7727DF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5" name="Rectangle 34">
              <a:extLst>
                <a:ext uri="{FF2B5EF4-FFF2-40B4-BE49-F238E27FC236}">
                  <a16:creationId xmlns:a16="http://schemas.microsoft.com/office/drawing/2014/main" id="{CFF42BAE-3249-46C8-9108-A83C87206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6" name="Isosceles Triangle 22">
              <a:extLst>
                <a:ext uri="{FF2B5EF4-FFF2-40B4-BE49-F238E27FC236}">
                  <a16:creationId xmlns:a16="http://schemas.microsoft.com/office/drawing/2014/main" id="{4DDE2BA8-4174-4A99-BB09-0BA28F26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4A893933-F7DD-4DA6-85C7-4CFF58741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9" name="Rectangle 38">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2"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64" name="Rectangle 63">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A7118-DFA6-84AF-F601-3044F458EB92}"/>
              </a:ext>
            </a:extLst>
          </p:cNvPr>
          <p:cNvSpPr>
            <a:spLocks noGrp="1"/>
          </p:cNvSpPr>
          <p:nvPr>
            <p:ph type="title"/>
          </p:nvPr>
        </p:nvSpPr>
        <p:spPr>
          <a:xfrm>
            <a:off x="3344478" y="191921"/>
            <a:ext cx="7179551" cy="1230570"/>
          </a:xfrm>
        </p:spPr>
        <p:txBody>
          <a:bodyPr vert="horz" lIns="228600" tIns="228600" rIns="228600" bIns="228600" rtlCol="0" anchor="t">
            <a:normAutofit/>
          </a:bodyPr>
          <a:lstStyle/>
          <a:p>
            <a:pPr algn="l"/>
            <a:r>
              <a:rPr lang="en-US" sz="5400" dirty="0">
                <a:latin typeface="+mn-lt"/>
              </a:rPr>
              <a:t>Recommendations</a:t>
            </a:r>
          </a:p>
        </p:txBody>
      </p:sp>
      <p:sp>
        <p:nvSpPr>
          <p:cNvPr id="6" name="Slide Number Placeholder 5">
            <a:extLst>
              <a:ext uri="{FF2B5EF4-FFF2-40B4-BE49-F238E27FC236}">
                <a16:creationId xmlns:a16="http://schemas.microsoft.com/office/drawing/2014/main" id="{0E2541AD-EAB1-4E1E-D2E0-75E56E942758}"/>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a:solidFill>
                  <a:schemeClr val="tx1">
                    <a:lumMod val="65000"/>
                    <a:lumOff val="35000"/>
                  </a:schemeClr>
                </a:solidFill>
                <a:latin typeface="+mn-lt"/>
                <a:ea typeface="+mn-ea"/>
                <a:cs typeface="+mn-cs"/>
              </a:rPr>
              <a:pPr>
                <a:spcAft>
                  <a:spcPts val="600"/>
                </a:spcAft>
              </a:pPr>
              <a:t>27</a:t>
            </a:fld>
            <a:endParaRPr lang="en-US" kern="1200" noProof="0">
              <a:solidFill>
                <a:schemeClr val="tx1">
                  <a:lumMod val="65000"/>
                  <a:lumOff val="35000"/>
                </a:schemeClr>
              </a:solidFill>
              <a:latin typeface="+mn-lt"/>
              <a:ea typeface="+mn-ea"/>
              <a:cs typeface="+mn-cs"/>
            </a:endParaRPr>
          </a:p>
        </p:txBody>
      </p:sp>
      <p:sp>
        <p:nvSpPr>
          <p:cNvPr id="66" name="Isosceles Triangle 65">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Placeholder 2">
            <a:extLst>
              <a:ext uri="{FF2B5EF4-FFF2-40B4-BE49-F238E27FC236}">
                <a16:creationId xmlns:a16="http://schemas.microsoft.com/office/drawing/2014/main" id="{446F779A-7DE1-5D20-D56B-F52B45F6E1BA}"/>
              </a:ext>
            </a:extLst>
          </p:cNvPr>
          <p:cNvSpPr>
            <a:spLocks noGrp="1"/>
          </p:cNvSpPr>
          <p:nvPr>
            <p:ph type="body" idx="1"/>
          </p:nvPr>
        </p:nvSpPr>
        <p:spPr>
          <a:xfrm>
            <a:off x="2434427" y="1230517"/>
            <a:ext cx="9551303" cy="5303385"/>
          </a:xfrm>
        </p:spPr>
        <p:txBody>
          <a:bodyPr vert="horz" lIns="91440" tIns="45720" rIns="91440" bIns="45720" rtlCol="0" anchor="t">
            <a:normAutofit/>
          </a:bodyPr>
          <a:lstStyle/>
          <a:p>
            <a:pPr indent="-228600">
              <a:lnSpc>
                <a:spcPct val="120000"/>
              </a:lnSpc>
              <a:buFont typeface="Wingdings" panose="05000000000000000000" pitchFamily="2" charset="2"/>
              <a:buChar char="§"/>
            </a:pPr>
            <a:r>
              <a:rPr lang="en-US" sz="1800" dirty="0">
                <a:solidFill>
                  <a:schemeClr val="tx1"/>
                </a:solidFill>
              </a:rPr>
              <a:t>I would recommend that while assessments for care needs are conducted in any setting, a mandatory introduction of  end-of-life planning materials such as wills, LPA’s and DNR’s should be included.</a:t>
            </a:r>
          </a:p>
          <a:p>
            <a:pPr lvl="1" indent="-228600">
              <a:buFont typeface="Wingdings" panose="05000000000000000000" pitchFamily="2" charset="2"/>
              <a:buChar char="§"/>
            </a:pPr>
            <a:r>
              <a:rPr lang="en-US" sz="1400" dirty="0">
                <a:solidFill>
                  <a:schemeClr val="tx1"/>
                </a:solidFill>
              </a:rPr>
              <a:t>Due to admission and assessment differences in different settings this will need to be governed by legislation or law to help enforce its consistency. </a:t>
            </a:r>
          </a:p>
          <a:p>
            <a:pPr indent="-228600">
              <a:buFont typeface="Wingdings" panose="05000000000000000000" pitchFamily="2" charset="2"/>
              <a:buChar char="§"/>
            </a:pPr>
            <a:r>
              <a:rPr lang="en-US" sz="1800" dirty="0">
                <a:solidFill>
                  <a:schemeClr val="tx1"/>
                </a:solidFill>
              </a:rPr>
              <a:t>I also recommend that older people should have regular palliative care discussions where possible before the need of such services are required to identify how they wish to spend their final days be it with holistic or medical resources. </a:t>
            </a:r>
            <a:endParaRPr lang="en-US" dirty="0">
              <a:solidFill>
                <a:schemeClr val="tx1"/>
              </a:solidFill>
            </a:endParaRPr>
          </a:p>
          <a:p>
            <a:pPr lvl="1">
              <a:buFont typeface="Wingdings" panose="05000000000000000000" pitchFamily="2" charset="2"/>
              <a:buChar char="§"/>
            </a:pPr>
            <a:r>
              <a:rPr lang="en-US" sz="1400" dirty="0">
                <a:solidFill>
                  <a:schemeClr val="tx1"/>
                </a:solidFill>
              </a:rPr>
              <a:t>Possible change in services available may mean that the options requested may become unavailable and will take some monitoring to maintain an up-to-date window of opportunity</a:t>
            </a:r>
          </a:p>
          <a:p>
            <a:pPr indent="-228600">
              <a:lnSpc>
                <a:spcPct val="120000"/>
              </a:lnSpc>
              <a:buFont typeface="Wingdings" panose="05000000000000000000" pitchFamily="2" charset="2"/>
              <a:buChar char="§"/>
            </a:pPr>
            <a:r>
              <a:rPr lang="en-US" sz="1800" dirty="0">
                <a:solidFill>
                  <a:schemeClr val="tx1"/>
                </a:solidFill>
              </a:rPr>
              <a:t>My final recommendation  is for advocacy marketing and availability to be improved in arears where older people have the greatest access. There should be a single platform for the service or go as far as offer an op-out service</a:t>
            </a:r>
          </a:p>
          <a:p>
            <a:pPr lvl="1">
              <a:buChar char="§"/>
            </a:pPr>
            <a:r>
              <a:rPr lang="en-US" sz="1400" dirty="0">
                <a:solidFill>
                  <a:schemeClr val="tx1"/>
                </a:solidFill>
              </a:rPr>
              <a:t>Availability due to funding is limited and this would require more voluntary advocacy work .</a:t>
            </a:r>
          </a:p>
        </p:txBody>
      </p:sp>
    </p:spTree>
    <p:extLst>
      <p:ext uri="{BB962C8B-B14F-4D97-AF65-F5344CB8AC3E}">
        <p14:creationId xmlns:p14="http://schemas.microsoft.com/office/powerpoint/2010/main" val="5870560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7" name="Group 36">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9"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Slide Number Placeholder 3">
            <a:extLst>
              <a:ext uri="{FF2B5EF4-FFF2-40B4-BE49-F238E27FC236}">
                <a16:creationId xmlns:a16="http://schemas.microsoft.com/office/drawing/2014/main" id="{DAA9B511-0E6C-526C-5737-E680A0DAD170}"/>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294A09A9-5501-47C1-A89A-A340965A2BE2}" type="slidenum">
              <a:rPr lang="en-US" kern="1200" noProof="0" dirty="0">
                <a:solidFill>
                  <a:schemeClr val="tx1">
                    <a:tint val="75000"/>
                  </a:schemeClr>
                </a:solidFill>
                <a:latin typeface="+mn-lt"/>
                <a:ea typeface="+mn-ea"/>
                <a:cs typeface="+mn-cs"/>
              </a:rPr>
              <a:pPr>
                <a:spcAft>
                  <a:spcPts val="600"/>
                </a:spcAft>
              </a:pPr>
              <a:t>28</a:t>
            </a:fld>
            <a:endParaRPr lang="en-US" kern="1200" noProof="0" dirty="0">
              <a:solidFill>
                <a:schemeClr val="tx1">
                  <a:tint val="75000"/>
                </a:schemeClr>
              </a:solidFill>
              <a:latin typeface="+mn-lt"/>
              <a:ea typeface="+mn-ea"/>
              <a:cs typeface="+mn-cs"/>
            </a:endParaRPr>
          </a:p>
        </p:txBody>
      </p:sp>
      <p:sp>
        <p:nvSpPr>
          <p:cNvPr id="58" name="Freeform: Shape 57">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21C39-D116-BA48-DA0F-7E8BAB4A90D1}"/>
              </a:ext>
            </a:extLst>
          </p:cNvPr>
          <p:cNvSpPr>
            <a:spLocks noGrp="1"/>
          </p:cNvSpPr>
          <p:nvPr>
            <p:ph type="title"/>
          </p:nvPr>
        </p:nvSpPr>
        <p:spPr>
          <a:xfrm>
            <a:off x="2616277" y="2061838"/>
            <a:ext cx="6959446" cy="1662475"/>
          </a:xfrm>
        </p:spPr>
        <p:txBody>
          <a:bodyPr vert="horz" lIns="228600" tIns="228600" rIns="228600" bIns="0" rtlCol="0" anchor="b">
            <a:normAutofit/>
          </a:bodyPr>
          <a:lstStyle/>
          <a:p>
            <a:pPr>
              <a:lnSpc>
                <a:spcPct val="80000"/>
              </a:lnSpc>
            </a:pPr>
            <a:r>
              <a:rPr lang="en-US" sz="6400" b="0" dirty="0">
                <a:latin typeface="+mn-lt"/>
              </a:rPr>
              <a:t>Thank you</a:t>
            </a:r>
          </a:p>
        </p:txBody>
      </p:sp>
    </p:spTree>
    <p:extLst>
      <p:ext uri="{BB962C8B-B14F-4D97-AF65-F5344CB8AC3E}">
        <p14:creationId xmlns:p14="http://schemas.microsoft.com/office/powerpoint/2010/main" val="2254283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B267CD-D6C3-778B-1CA3-E56A70E08B5E}"/>
              </a:ext>
            </a:extLst>
          </p:cNvPr>
          <p:cNvSpPr txBox="1"/>
          <p:nvPr/>
        </p:nvSpPr>
        <p:spPr>
          <a:xfrm flipH="1">
            <a:off x="3169020" y="320040"/>
            <a:ext cx="6337836" cy="923330"/>
          </a:xfrm>
          <a:prstGeom prst="rect">
            <a:avLst/>
          </a:prstGeom>
          <a:noFill/>
        </p:spPr>
        <p:txBody>
          <a:bodyPr wrap="square" rtlCol="0">
            <a:spAutoFit/>
          </a:bodyPr>
          <a:lstStyle/>
          <a:p>
            <a:r>
              <a:rPr lang="en-GB" sz="5400" b="1" dirty="0"/>
              <a:t>Reference List</a:t>
            </a:r>
          </a:p>
        </p:txBody>
      </p:sp>
      <p:sp>
        <p:nvSpPr>
          <p:cNvPr id="6" name="Slide Number Placeholder 5">
            <a:extLst>
              <a:ext uri="{FF2B5EF4-FFF2-40B4-BE49-F238E27FC236}">
                <a16:creationId xmlns:a16="http://schemas.microsoft.com/office/drawing/2014/main" id="{F637599B-02BB-C6EC-A3D4-6287D820639D}"/>
              </a:ext>
            </a:extLst>
          </p:cNvPr>
          <p:cNvSpPr>
            <a:spLocks noGrp="1"/>
          </p:cNvSpPr>
          <p:nvPr>
            <p:ph type="sldNum" sz="quarter" idx="12"/>
          </p:nvPr>
        </p:nvSpPr>
        <p:spPr/>
        <p:txBody>
          <a:bodyPr/>
          <a:lstStyle/>
          <a:p>
            <a:pPr rtl="0"/>
            <a:fld id="{294A09A9-5501-47C1-A89A-A340965A2BE2}" type="slidenum">
              <a:rPr lang="en-GB" noProof="0" smtClean="0"/>
              <a:pPr rtl="0"/>
              <a:t>29</a:t>
            </a:fld>
            <a:endParaRPr lang="en-GB" noProof="0"/>
          </a:p>
        </p:txBody>
      </p:sp>
      <p:sp>
        <p:nvSpPr>
          <p:cNvPr id="10" name="TextBox 9">
            <a:extLst>
              <a:ext uri="{FF2B5EF4-FFF2-40B4-BE49-F238E27FC236}">
                <a16:creationId xmlns:a16="http://schemas.microsoft.com/office/drawing/2014/main" id="{703DC0BB-23EA-4979-C066-E371250672F2}"/>
              </a:ext>
            </a:extLst>
          </p:cNvPr>
          <p:cNvSpPr txBox="1"/>
          <p:nvPr/>
        </p:nvSpPr>
        <p:spPr>
          <a:xfrm>
            <a:off x="0" y="1815120"/>
            <a:ext cx="12192000" cy="5655202"/>
          </a:xfrm>
          <a:prstGeom prst="rect">
            <a:avLst/>
          </a:prstGeom>
          <a:noFill/>
        </p:spPr>
        <p:txBody>
          <a:bodyPr wrap="square" lIns="91440" tIns="45720" rIns="91440" bIns="45720" rtlCol="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AgeUK.org.uk (2022). </a:t>
            </a:r>
            <a:r>
              <a:rPr lang="en-GB" sz="1400" i="1" dirty="0">
                <a:effectLst/>
                <a:latin typeface="Arial"/>
                <a:ea typeface="Times New Roman" panose="02020603050405020304" pitchFamily="18" charset="0"/>
                <a:cs typeface="Arial"/>
              </a:rPr>
              <a:t>Care homes | Information and Advice </a:t>
            </a:r>
            <a:r>
              <a:rPr lang="en-GB" sz="1400" dirty="0">
                <a:effectLst/>
                <a:latin typeface="Arial"/>
                <a:ea typeface="Times New Roman" panose="02020603050405020304" pitchFamily="18" charset="0"/>
                <a:cs typeface="Arial"/>
              </a:rPr>
              <a:t>Available at: https://www.ageuk.org.uk/information-advice/care/arranging-care/care-homes/#:~:text=Care%20homes%20provide%20accommodation%20and (Accessed: 9 February 2023).</a:t>
            </a:r>
          </a:p>
          <a:p>
            <a:pPr>
              <a:lnSpc>
                <a:spcPct val="150000"/>
              </a:lnSpc>
              <a:spcAft>
                <a:spcPts val="1200"/>
              </a:spcAft>
            </a:pPr>
            <a:r>
              <a:rPr lang="en-GB" sz="1400" dirty="0">
                <a:effectLst/>
                <a:latin typeface="Arial"/>
                <a:ea typeface="Times New Roman" panose="02020603050405020304" pitchFamily="18" charset="0"/>
                <a:cs typeface="Arial"/>
              </a:rPr>
              <a:t>Alzheimer’s Society (2021). </a:t>
            </a:r>
            <a:r>
              <a:rPr lang="en-GB" sz="1400" i="1" dirty="0">
                <a:effectLst/>
                <a:latin typeface="Arial"/>
                <a:ea typeface="Times New Roman" panose="02020603050405020304" pitchFamily="18" charset="0"/>
                <a:cs typeface="Arial"/>
              </a:rPr>
              <a:t>Factsheet 531LP-End of Life Care</a:t>
            </a:r>
            <a:r>
              <a:rPr lang="en-GB" sz="1400" dirty="0">
                <a:effectLst/>
                <a:latin typeface="Arial"/>
                <a:ea typeface="Times New Roman" panose="02020603050405020304" pitchFamily="18" charset="0"/>
                <a:cs typeface="Arial"/>
              </a:rPr>
              <a:t>. Available at: https://www.alzheimers.org.uk/sites/default/files/pdf/factsheet_end-of-life_care.pdf (Accessed: 9 February 2023).</a:t>
            </a:r>
          </a:p>
          <a:p>
            <a:pPr>
              <a:lnSpc>
                <a:spcPct val="150000"/>
              </a:lnSpc>
              <a:spcAft>
                <a:spcPts val="1200"/>
              </a:spcAft>
            </a:pPr>
            <a:r>
              <a:rPr lang="en-GB" sz="1400" dirty="0">
                <a:effectLst/>
                <a:latin typeface="Arial"/>
                <a:ea typeface="Times New Roman" panose="02020603050405020304" pitchFamily="18" charset="0"/>
                <a:cs typeface="Arial"/>
              </a:rPr>
              <a:t>BBC (2014a). </a:t>
            </a:r>
            <a:r>
              <a:rPr lang="en-GB" sz="1400" i="1" dirty="0">
                <a:effectLst/>
                <a:latin typeface="Arial"/>
                <a:ea typeface="Times New Roman" panose="02020603050405020304" pitchFamily="18" charset="0"/>
                <a:cs typeface="Arial"/>
              </a:rPr>
              <a:t>BBC - Ethics - Euthanasia: Anti-euthanasia arguments</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3"/>
              </a:rPr>
              <a:t>https://www.bbc.co.uk/ethics/euthanasia/against/against_1.shtml</a:t>
            </a:r>
            <a:r>
              <a:rPr lang="en-GB" sz="1400" dirty="0">
                <a:effectLst/>
                <a:latin typeface="Arial"/>
                <a:ea typeface="Times New Roman" panose="02020603050405020304" pitchFamily="18" charset="0"/>
                <a:cs typeface="Arial"/>
              </a:rPr>
              <a:t>. (Accessed: 9 February 2023).</a:t>
            </a:r>
          </a:p>
          <a:p>
            <a:pPr>
              <a:lnSpc>
                <a:spcPct val="150000"/>
              </a:lnSpc>
              <a:spcAft>
                <a:spcPts val="1200"/>
              </a:spcAft>
            </a:pPr>
            <a:r>
              <a:rPr lang="en-GB" sz="1400" dirty="0">
                <a:effectLst/>
                <a:latin typeface="Arial"/>
                <a:ea typeface="Times New Roman" panose="02020603050405020304" pitchFamily="18" charset="0"/>
                <a:cs typeface="Arial"/>
              </a:rPr>
              <a:t>BBC (2014b). </a:t>
            </a:r>
            <a:r>
              <a:rPr lang="en-GB" sz="1400" i="1" dirty="0">
                <a:effectLst/>
                <a:latin typeface="Arial"/>
                <a:ea typeface="Times New Roman" panose="02020603050405020304" pitchFamily="18" charset="0"/>
                <a:cs typeface="Arial"/>
              </a:rPr>
              <a:t>BBC - Ethics - Euthanasia: Forms of euthanasia </a:t>
            </a:r>
            <a:r>
              <a:rPr lang="en-GB" sz="1400" dirty="0">
                <a:effectLst/>
                <a:latin typeface="Arial"/>
                <a:ea typeface="Times New Roman" panose="02020603050405020304" pitchFamily="18" charset="0"/>
                <a:cs typeface="Arial"/>
              </a:rPr>
              <a:t>Available at: https://www.bbc.co.uk/ethics/euthanasia/overview/forms.shtml. (Accessed: 9 February 2023).</a:t>
            </a:r>
          </a:p>
          <a:p>
            <a:pPr>
              <a:lnSpc>
                <a:spcPct val="150000"/>
              </a:lnSpc>
              <a:spcAft>
                <a:spcPts val="1200"/>
              </a:spcAft>
            </a:pPr>
            <a:r>
              <a:rPr lang="en-GB" sz="1400" dirty="0">
                <a:latin typeface="Arial"/>
                <a:cs typeface="Arial"/>
              </a:rPr>
              <a:t>BBC (2014c). </a:t>
            </a:r>
            <a:r>
              <a:rPr lang="en-GB" sz="1400" i="1" dirty="0">
                <a:latin typeface="Arial"/>
                <a:cs typeface="Arial"/>
              </a:rPr>
              <a:t>BBC - Ethics - Euthanasia: Pro-euthanasia arguments</a:t>
            </a:r>
            <a:r>
              <a:rPr lang="en-GB" sz="1400" dirty="0">
                <a:latin typeface="Arial"/>
                <a:cs typeface="Arial"/>
              </a:rPr>
              <a:t>. Available at: https://www.bbc.co.uk/ethics/euthanasia/infavour/infavour_1.shtml. (Accessed: 9 February 2023).</a:t>
            </a:r>
            <a:endParaRPr lang="en-GB" sz="1400"/>
          </a:p>
          <a:p>
            <a:pPr>
              <a:lnSpc>
                <a:spcPct val="150000"/>
              </a:lnSpc>
              <a:spcAft>
                <a:spcPts val="1200"/>
              </a:spcAft>
            </a:pPr>
            <a:r>
              <a:rPr lang="en-GB" sz="1400" dirty="0" err="1">
                <a:latin typeface="Arial"/>
                <a:cs typeface="Arial"/>
              </a:rPr>
              <a:t>Boaheng</a:t>
            </a:r>
            <a:r>
              <a:rPr lang="en-GB" sz="1400" dirty="0">
                <a:latin typeface="Arial"/>
                <a:cs typeface="Arial"/>
              </a:rPr>
              <a:t>, I. (2020). The Doctrine of Imago Dei and the Challenge of Euthanasia. </a:t>
            </a:r>
            <a:r>
              <a:rPr lang="en-GB" sz="1400" i="1" dirty="0">
                <a:latin typeface="Arial"/>
                <a:cs typeface="Arial"/>
              </a:rPr>
              <a:t>E-Journal of Religious and Theological Studies</a:t>
            </a:r>
            <a:r>
              <a:rPr lang="en-GB" sz="1400" dirty="0">
                <a:latin typeface="Arial"/>
                <a:cs typeface="Arial"/>
              </a:rPr>
              <a:t>, 6(3), pp.158–168. </a:t>
            </a:r>
            <a:r>
              <a:rPr lang="en-GB" sz="1400" dirty="0" err="1">
                <a:latin typeface="Arial"/>
                <a:cs typeface="Arial"/>
              </a:rPr>
              <a:t>doi:https</a:t>
            </a:r>
            <a:r>
              <a:rPr lang="en-GB" sz="1400" dirty="0">
                <a:latin typeface="Arial"/>
                <a:cs typeface="Arial"/>
              </a:rPr>
              <a:t>://doi.org/10.38159/erats.2020062.</a:t>
            </a:r>
            <a:endParaRPr lang="en-GB" dirty="0"/>
          </a:p>
          <a:p>
            <a:pPr>
              <a:lnSpc>
                <a:spcPct val="150000"/>
              </a:lnSpc>
              <a:spcAft>
                <a:spcPts val="1200"/>
              </a:spcAft>
            </a:pPr>
            <a:endParaRPr lang="en-GB" sz="14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Aft>
                <a:spcPts val="1200"/>
              </a:spcAft>
            </a:pPr>
            <a:endParaRPr lang="en-GB" sz="14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61845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41FAF6A-91FE-DF1C-71ED-F746550927E0}"/>
              </a:ext>
            </a:extLst>
          </p:cNvPr>
          <p:cNvSpPr>
            <a:spLocks noGrp="1"/>
          </p:cNvSpPr>
          <p:nvPr>
            <p:ph type="sldNum" sz="quarter" idx="12"/>
          </p:nvPr>
        </p:nvSpPr>
        <p:spPr/>
        <p:txBody>
          <a:bodyPr/>
          <a:lstStyle/>
          <a:p>
            <a:pPr rtl="0"/>
            <a:fld id="{294A09A9-5501-47C1-A89A-A340965A2BE2}" type="slidenum">
              <a:rPr lang="en-GB" noProof="0" smtClean="0"/>
              <a:pPr rtl="0"/>
              <a:t>30</a:t>
            </a:fld>
            <a:endParaRPr lang="en-GB" noProof="0"/>
          </a:p>
        </p:txBody>
      </p:sp>
      <p:sp>
        <p:nvSpPr>
          <p:cNvPr id="5" name="TextBox 4">
            <a:extLst>
              <a:ext uri="{FF2B5EF4-FFF2-40B4-BE49-F238E27FC236}">
                <a16:creationId xmlns:a16="http://schemas.microsoft.com/office/drawing/2014/main" id="{E5E28E4A-4EC4-ABD7-6918-F762AABEBFCC}"/>
              </a:ext>
            </a:extLst>
          </p:cNvPr>
          <p:cNvSpPr txBox="1"/>
          <p:nvPr/>
        </p:nvSpPr>
        <p:spPr>
          <a:xfrm>
            <a:off x="1" y="1240036"/>
            <a:ext cx="12192000" cy="5824480"/>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British Ecological Society (2017). </a:t>
            </a:r>
            <a:r>
              <a:rPr lang="en-GB" sz="1400" i="1" dirty="0">
                <a:effectLst/>
                <a:latin typeface="Arial"/>
                <a:ea typeface="Times New Roman" panose="02020603050405020304" pitchFamily="18" charset="0"/>
                <a:cs typeface="Arial"/>
              </a:rPr>
              <a:t>AN INTRODUCTION TO POLICY IN THE UK</a:t>
            </a:r>
            <a:r>
              <a:rPr lang="en-GB" sz="1400" dirty="0">
                <a:effectLst/>
                <a:latin typeface="Arial"/>
                <a:ea typeface="Times New Roman" panose="02020603050405020304" pitchFamily="18" charset="0"/>
                <a:cs typeface="Arial"/>
              </a:rPr>
              <a:t>. Available at: https://www.britishecologicalsociety.org/wp-content/uploads/2017/05/An-introduction-to-policymaking-in-the-UK.pdf. (Accessed: 9 February 2023).</a:t>
            </a:r>
            <a:endParaRPr lang="en-US" dirty="0"/>
          </a:p>
          <a:p>
            <a:pPr>
              <a:lnSpc>
                <a:spcPct val="150000"/>
              </a:lnSpc>
              <a:spcAft>
                <a:spcPts val="1200"/>
              </a:spcAft>
            </a:pPr>
            <a:r>
              <a:rPr lang="en-GB" sz="1400" dirty="0">
                <a:effectLst/>
                <a:latin typeface="Arial"/>
                <a:ea typeface="Times New Roman" panose="02020603050405020304" pitchFamily="18" charset="0"/>
                <a:cs typeface="Arial"/>
              </a:rPr>
              <a:t>Buchholz, K. (2022). </a:t>
            </a:r>
            <a:r>
              <a:rPr lang="en-GB" sz="1400" i="1" dirty="0">
                <a:effectLst/>
                <a:latin typeface="Arial"/>
                <a:ea typeface="Times New Roman" panose="02020603050405020304" pitchFamily="18" charset="0"/>
                <a:cs typeface="Arial"/>
              </a:rPr>
              <a:t>Infographic: Where Most People Die by Assisted Suicide</a:t>
            </a:r>
            <a:r>
              <a:rPr lang="en-GB" sz="1400" dirty="0">
                <a:effectLst/>
                <a:latin typeface="Arial"/>
                <a:ea typeface="Times New Roman" panose="02020603050405020304" pitchFamily="18" charset="0"/>
                <a:cs typeface="Arial"/>
              </a:rPr>
              <a:t>. Available at: https://www.statista.com/chart/28130/assisted-suicide-numbers/. (Accessed: 9 February 2023).</a:t>
            </a:r>
          </a:p>
          <a:p>
            <a:pPr>
              <a:lnSpc>
                <a:spcPct val="150000"/>
              </a:lnSpc>
              <a:spcAft>
                <a:spcPts val="1200"/>
              </a:spcAft>
            </a:pPr>
            <a:r>
              <a:rPr lang="en-GB" sz="1400" dirty="0">
                <a:effectLst/>
                <a:latin typeface="Arial"/>
                <a:ea typeface="Times New Roman" panose="02020603050405020304" pitchFamily="18" charset="0"/>
                <a:cs typeface="Arial"/>
              </a:rPr>
              <a:t>Byrne, A.-L., Baldwin, A. and Harvey, C. (2020). Whose centre is it anyway? Defining person-centred care in nursing: An integrative review. </a:t>
            </a:r>
            <a:r>
              <a:rPr lang="en-GB" sz="1400" i="1" dirty="0">
                <a:effectLst/>
                <a:latin typeface="Arial"/>
                <a:ea typeface="Times New Roman" panose="02020603050405020304" pitchFamily="18" charset="0"/>
                <a:cs typeface="Arial"/>
              </a:rPr>
              <a:t>PLOS ONE</a:t>
            </a:r>
            <a:r>
              <a:rPr lang="en-GB" sz="1400" dirty="0">
                <a:effectLst/>
                <a:latin typeface="Arial"/>
                <a:ea typeface="Times New Roman" panose="02020603050405020304" pitchFamily="18" charset="0"/>
                <a:cs typeface="Arial"/>
              </a:rPr>
              <a:t>, [online] 15(3).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://doi.org/10.1371/journal.pone.0229923. (Accessed: 9 February 2023).</a:t>
            </a:r>
            <a:r>
              <a:rPr lang="en-GB" sz="1400" dirty="0">
                <a:latin typeface="Arial"/>
                <a:ea typeface="Times New Roman" panose="02020603050405020304" pitchFamily="18" charset="0"/>
                <a:cs typeface="Arial"/>
              </a:rPr>
              <a:t> </a:t>
            </a:r>
            <a:endParaRPr lang="en-GB" sz="1400" dirty="0">
              <a:effectLst/>
              <a:latin typeface="Arial" panose="020B0604020202020204" pitchFamily="34" charset="0"/>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CARE.org.uk (no date). </a:t>
            </a:r>
            <a:r>
              <a:rPr lang="en-GB" sz="1400" i="1" dirty="0">
                <a:effectLst/>
                <a:latin typeface="Arial"/>
                <a:ea typeface="Times New Roman" panose="02020603050405020304" pitchFamily="18" charset="0"/>
                <a:cs typeface="Arial"/>
              </a:rPr>
              <a:t>Arguments for and against Assisted Suicide and Euthanasia</a:t>
            </a:r>
            <a:r>
              <a:rPr lang="en-GB" sz="1400" dirty="0">
                <a:effectLst/>
                <a:latin typeface="Arial"/>
                <a:ea typeface="Times New Roman" panose="02020603050405020304" pitchFamily="18" charset="0"/>
                <a:cs typeface="Arial"/>
              </a:rPr>
              <a:t>. Available at: https://care.org.uk/cause/assisted-suicide/arguments-for-and-against-assisted-suicide-and-euthanasia?gclid=Cj0KCQiA6fafBhC1ARIsAIJjL8l4V-rHGz_sV5MMXgU_GQ6IcY8o9opge -VVjdKiFvP5WWm08YVO9doaAjrmEALw_wcB (Accessed 28 February 2023).</a:t>
            </a:r>
          </a:p>
          <a:p>
            <a:pPr>
              <a:lnSpc>
                <a:spcPct val="150000"/>
              </a:lnSpc>
              <a:spcAft>
                <a:spcPts val="1200"/>
              </a:spcAft>
            </a:pPr>
            <a:r>
              <a:rPr lang="en-GB" sz="1400" dirty="0">
                <a:latin typeface="Arial"/>
                <a:ea typeface="+mn-lt"/>
                <a:cs typeface="Arial"/>
              </a:rPr>
              <a:t>CARE.org.uk (no date). </a:t>
            </a:r>
            <a:r>
              <a:rPr lang="en-GB" sz="1400" i="1" dirty="0">
                <a:latin typeface="Arial"/>
                <a:ea typeface="+mn-lt"/>
                <a:cs typeface="Arial"/>
              </a:rPr>
              <a:t>Arguments for and against assisted suicide and euthanasia</a:t>
            </a:r>
            <a:r>
              <a:rPr lang="en-GB" sz="1400" dirty="0">
                <a:latin typeface="Arial"/>
                <a:ea typeface="+mn-lt"/>
                <a:cs typeface="Arial"/>
              </a:rPr>
              <a:t>. Available at: </a:t>
            </a:r>
            <a:r>
              <a:rPr lang="en-GB" sz="1400" dirty="0">
                <a:latin typeface="Arial"/>
                <a:ea typeface="+mn-lt"/>
                <a:cs typeface="Arial"/>
                <a:hlinkClick r:id="rId3"/>
              </a:rPr>
              <a:t>https://care.org.uk/cause/assisted-suicide/arguments-for-and-against-assisted-suicide-and-euthanasia?gclid=Cj0KCQiA6fafBhC1ARIsAIJjL8l4V-rHGz_sV5MMXgU_GQ6IcY8o9opge-VVjdKiFvP5WWm08YVO9doaAjrmEALw_wcB</a:t>
            </a:r>
            <a:r>
              <a:rPr lang="en-GB" sz="1400" dirty="0">
                <a:latin typeface="Arial"/>
                <a:ea typeface="+mn-lt"/>
                <a:cs typeface="Arial"/>
              </a:rPr>
              <a:t> (Accessed: 28 February 2023).</a:t>
            </a:r>
            <a:endParaRPr lang="en-GB" sz="1400" dirty="0">
              <a:ea typeface="+mn-lt"/>
              <a:cs typeface="+mn-lt"/>
            </a:endParaRPr>
          </a:p>
          <a:p>
            <a:pPr>
              <a:lnSpc>
                <a:spcPct val="150000"/>
              </a:lnSpc>
              <a:spcAft>
                <a:spcPts val="1200"/>
              </a:spcAft>
            </a:pPr>
            <a:r>
              <a:rPr lang="en-GB" sz="1400" dirty="0">
                <a:latin typeface="Arial"/>
                <a:cs typeface="Arial"/>
              </a:rPr>
              <a:t>CQC.org.uk (2022). </a:t>
            </a:r>
            <a:r>
              <a:rPr lang="en-GB" sz="1400" i="1" dirty="0">
                <a:latin typeface="Arial"/>
                <a:cs typeface="Arial"/>
              </a:rPr>
              <a:t>Workforce - Care Quality Commission</a:t>
            </a:r>
            <a:r>
              <a:rPr lang="en-GB" sz="1400" dirty="0">
                <a:latin typeface="Arial"/>
                <a:cs typeface="Arial"/>
              </a:rPr>
              <a:t>. Available at: </a:t>
            </a:r>
            <a:r>
              <a:rPr lang="en-GB" sz="1400" dirty="0">
                <a:latin typeface="Arial"/>
                <a:cs typeface="Arial"/>
                <a:hlinkClick r:id="rId4"/>
              </a:rPr>
              <a:t>https://www.cqc.org.uk/publication/state-care-202122/workforce</a:t>
            </a:r>
            <a:r>
              <a:rPr lang="en-GB" sz="1400" dirty="0">
                <a:latin typeface="Arial"/>
                <a:cs typeface="Arial"/>
              </a:rPr>
              <a:t>. (Accessed: 9 February 2023).</a:t>
            </a:r>
            <a:endParaRPr lang="en-GB" dirty="0"/>
          </a:p>
          <a:p>
            <a:pPr>
              <a:lnSpc>
                <a:spcPct val="150000"/>
              </a:lnSpc>
              <a:spcAft>
                <a:spcPts val="1200"/>
              </a:spcAft>
            </a:pPr>
            <a:endParaRPr lang="en-GB" sz="1400" dirty="0">
              <a:latin typeface="Times New Roman" panose="02020603050405020304" pitchFamily="18" charset="0"/>
              <a:ea typeface="Times New Roman" panose="02020603050405020304" pitchFamily="18" charset="0"/>
              <a:cs typeface="Times New Roman"/>
            </a:endParaRPr>
          </a:p>
        </p:txBody>
      </p:sp>
      <p:sp>
        <p:nvSpPr>
          <p:cNvPr id="2" name="TextBox 1">
            <a:extLst>
              <a:ext uri="{FF2B5EF4-FFF2-40B4-BE49-F238E27FC236}">
                <a16:creationId xmlns:a16="http://schemas.microsoft.com/office/drawing/2014/main" id="{31B86BDA-E2FD-049F-7005-93BF35494A98}"/>
              </a:ext>
            </a:extLst>
          </p:cNvPr>
          <p:cNvSpPr txBox="1"/>
          <p:nvPr/>
        </p:nvSpPr>
        <p:spPr>
          <a:xfrm>
            <a:off x="1868069" y="180449"/>
            <a:ext cx="84558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r>
              <a:rPr lang="en-GB" sz="5400" dirty="0"/>
              <a:t>​</a:t>
            </a:r>
          </a:p>
        </p:txBody>
      </p:sp>
    </p:spTree>
    <p:extLst>
      <p:ext uri="{BB962C8B-B14F-4D97-AF65-F5344CB8AC3E}">
        <p14:creationId xmlns:p14="http://schemas.microsoft.com/office/powerpoint/2010/main" val="4156309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1E4F7E9-BAC4-0AE9-6D9F-D5B6543D9CA0}"/>
              </a:ext>
            </a:extLst>
          </p:cNvPr>
          <p:cNvSpPr>
            <a:spLocks noGrp="1"/>
          </p:cNvSpPr>
          <p:nvPr>
            <p:ph type="sldNum" sz="quarter" idx="12"/>
          </p:nvPr>
        </p:nvSpPr>
        <p:spPr/>
        <p:txBody>
          <a:bodyPr/>
          <a:lstStyle/>
          <a:p>
            <a:pPr rtl="0"/>
            <a:fld id="{294A09A9-5501-47C1-A89A-A340965A2BE2}" type="slidenum">
              <a:rPr lang="en-GB" noProof="0" smtClean="0"/>
              <a:pPr rtl="0"/>
              <a:t>31</a:t>
            </a:fld>
            <a:endParaRPr lang="en-GB" noProof="0"/>
          </a:p>
        </p:txBody>
      </p:sp>
      <p:sp>
        <p:nvSpPr>
          <p:cNvPr id="5" name="TextBox 4">
            <a:extLst>
              <a:ext uri="{FF2B5EF4-FFF2-40B4-BE49-F238E27FC236}">
                <a16:creationId xmlns:a16="http://schemas.microsoft.com/office/drawing/2014/main" id="{DFD7C62F-160D-F9B2-8EE0-424C25E6083E}"/>
              </a:ext>
            </a:extLst>
          </p:cNvPr>
          <p:cNvSpPr txBox="1"/>
          <p:nvPr/>
        </p:nvSpPr>
        <p:spPr>
          <a:xfrm>
            <a:off x="112295" y="1589447"/>
            <a:ext cx="12079705" cy="5023876"/>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Dignity in dying (2021). </a:t>
            </a:r>
            <a:r>
              <a:rPr lang="en-GB" sz="1400" i="1" dirty="0">
                <a:effectLst/>
                <a:latin typeface="Arial"/>
                <a:ea typeface="Times New Roman" panose="02020603050405020304" pitchFamily="18" charset="0"/>
                <a:cs typeface="Arial"/>
              </a:rPr>
              <a:t>Each year hundreds of terminally ill Brits take their own lives</a:t>
            </a:r>
            <a:r>
              <a:rPr lang="en-GB" sz="1400" dirty="0">
                <a:effectLst/>
                <a:latin typeface="Arial"/>
                <a:ea typeface="Times New Roman" panose="02020603050405020304" pitchFamily="18" charset="0"/>
                <a:cs typeface="Arial"/>
              </a:rPr>
              <a:t>. Available at: https://www.dignityindying.org.uk/news/hundreds-of-terminally-ill-brits-take-their-own-lives-in-uk-each-year-latest-estimates-suggest/. (Accessed: 9 February 2023).</a:t>
            </a:r>
          </a:p>
          <a:p>
            <a:pPr>
              <a:lnSpc>
                <a:spcPct val="150000"/>
              </a:lnSpc>
              <a:spcAft>
                <a:spcPts val="1200"/>
              </a:spcAft>
            </a:pPr>
            <a:r>
              <a:rPr lang="en-GB" sz="1400" dirty="0">
                <a:effectLst/>
                <a:latin typeface="Arial"/>
                <a:ea typeface="Times New Roman" panose="02020603050405020304" pitchFamily="18" charset="0"/>
                <a:cs typeface="Arial"/>
              </a:rPr>
              <a:t>Equality And Human Rights Commission (2021a). </a:t>
            </a:r>
            <a:r>
              <a:rPr lang="en-GB" sz="1400" i="1" dirty="0">
                <a:effectLst/>
                <a:latin typeface="Arial"/>
                <a:ea typeface="Times New Roman" panose="02020603050405020304" pitchFamily="18" charset="0"/>
                <a:cs typeface="Arial"/>
              </a:rPr>
              <a:t>Article 3: Freedom from torture and inhuman or degrading treatment | Equality and Human Rights Commission</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https://www.equalityhumanrights.com/en/human-rights-act/article-3-freedom-torture-and-inhuman-or-degrading-treatment</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p>
          <a:p>
            <a:pPr>
              <a:lnSpc>
                <a:spcPct val="150000"/>
              </a:lnSpc>
              <a:spcAft>
                <a:spcPts val="1200"/>
              </a:spcAft>
            </a:pPr>
            <a:r>
              <a:rPr lang="en-GB" sz="1400" dirty="0">
                <a:latin typeface="Arial"/>
                <a:ea typeface="+mn-lt"/>
                <a:cs typeface="Arial"/>
              </a:rPr>
              <a:t>Equality And Human Rights Commission (2021b). </a:t>
            </a:r>
            <a:r>
              <a:rPr lang="en-GB" sz="1400" i="1" dirty="0">
                <a:latin typeface="Arial"/>
                <a:ea typeface="+mn-lt"/>
                <a:cs typeface="Arial"/>
              </a:rPr>
              <a:t>Article 3: Freedom from torture and inhuman or degrading treatment | Equality and Human Rights Commission</a:t>
            </a:r>
            <a:r>
              <a:rPr lang="en-GB" sz="1400" dirty="0">
                <a:latin typeface="Arial"/>
                <a:ea typeface="+mn-lt"/>
                <a:cs typeface="Arial"/>
              </a:rPr>
              <a:t>. Available at: </a:t>
            </a:r>
            <a:r>
              <a:rPr lang="en-GB" sz="1400" dirty="0">
                <a:latin typeface="Arial"/>
                <a:ea typeface="+mn-lt"/>
                <a:cs typeface="Arial"/>
                <a:hlinkClick r:id="rId2"/>
              </a:rPr>
              <a:t>https://www.equalityhumanrights.com/en/human-rights-act/article-3-freedom-torture-and-inhuman-or-degrading-treatment</a:t>
            </a:r>
            <a:r>
              <a:rPr lang="en-GB" sz="1400" dirty="0">
                <a:latin typeface="Arial"/>
                <a:ea typeface="+mn-lt"/>
                <a:cs typeface="Arial"/>
              </a:rPr>
              <a:t>. (Accessed: 28 February 2023)</a:t>
            </a:r>
            <a:endParaRPr lang="en-GB" sz="1400" dirty="0">
              <a:ea typeface="+mn-lt"/>
              <a:cs typeface="+mn-lt"/>
            </a:endParaRPr>
          </a:p>
          <a:p>
            <a:pPr>
              <a:lnSpc>
                <a:spcPct val="150000"/>
              </a:lnSpc>
              <a:spcAft>
                <a:spcPts val="1200"/>
              </a:spcAft>
            </a:pPr>
            <a:r>
              <a:rPr lang="en-GB" sz="1400" dirty="0" err="1">
                <a:latin typeface="Arial"/>
                <a:ea typeface="+mn-lt"/>
                <a:cs typeface="Arial"/>
              </a:rPr>
              <a:t>Forbat</a:t>
            </a:r>
            <a:r>
              <a:rPr lang="en-GB" sz="1400" dirty="0">
                <a:latin typeface="Arial"/>
                <a:ea typeface="+mn-lt"/>
                <a:cs typeface="Arial"/>
              </a:rPr>
              <a:t>, L. (2005). 'Advocacy in Practice: The Troubled Position of Advocates in Adult Services', </a:t>
            </a:r>
            <a:r>
              <a:rPr lang="en-GB" sz="1400" i="1" dirty="0">
                <a:latin typeface="Arial"/>
                <a:ea typeface="+mn-lt"/>
                <a:cs typeface="Arial"/>
              </a:rPr>
              <a:t>British Journal of Social Work</a:t>
            </a:r>
            <a:r>
              <a:rPr lang="en-GB" sz="1400" dirty="0">
                <a:latin typeface="Arial"/>
                <a:ea typeface="+mn-lt"/>
                <a:cs typeface="Arial"/>
              </a:rPr>
              <a:t>, 35(3), pp.321–335. </a:t>
            </a:r>
            <a:r>
              <a:rPr lang="en-GB" sz="1400" dirty="0" err="1">
                <a:latin typeface="Arial"/>
                <a:ea typeface="+mn-lt"/>
                <a:cs typeface="Arial"/>
              </a:rPr>
              <a:t>doi:https</a:t>
            </a:r>
            <a:r>
              <a:rPr lang="en-GB" sz="1400" dirty="0">
                <a:latin typeface="Arial"/>
                <a:ea typeface="+mn-lt"/>
                <a:cs typeface="Arial"/>
              </a:rPr>
              <a:t>://doi.org/10.1093/</a:t>
            </a:r>
            <a:r>
              <a:rPr lang="en-GB" sz="1400" dirty="0" err="1">
                <a:latin typeface="Arial"/>
                <a:ea typeface="+mn-lt"/>
                <a:cs typeface="Arial"/>
              </a:rPr>
              <a:t>bjsw</a:t>
            </a:r>
            <a:r>
              <a:rPr lang="en-GB" sz="1400" dirty="0">
                <a:latin typeface="Arial"/>
                <a:ea typeface="+mn-lt"/>
                <a:cs typeface="Arial"/>
              </a:rPr>
              <a:t>/bch184.</a:t>
            </a:r>
            <a:endParaRPr lang="en-GB" sz="1400" dirty="0">
              <a:ea typeface="+mn-lt"/>
              <a:cs typeface="+mn-lt"/>
            </a:endParaRPr>
          </a:p>
          <a:p>
            <a:pPr>
              <a:lnSpc>
                <a:spcPct val="150000"/>
              </a:lnSpc>
              <a:spcAft>
                <a:spcPts val="1200"/>
              </a:spcAft>
            </a:pPr>
            <a:r>
              <a:rPr lang="en-GB" sz="1400" dirty="0">
                <a:latin typeface="Arial"/>
                <a:ea typeface="+mn-lt"/>
                <a:cs typeface="Arial"/>
              </a:rPr>
              <a:t>GOV.UK (2013). </a:t>
            </a:r>
            <a:r>
              <a:rPr lang="en-GB" sz="1400" i="1" dirty="0">
                <a:latin typeface="Arial"/>
                <a:ea typeface="+mn-lt"/>
                <a:cs typeface="Arial"/>
              </a:rPr>
              <a:t>Equality Act 2010</a:t>
            </a:r>
            <a:r>
              <a:rPr lang="en-GB" sz="1400" dirty="0">
                <a:latin typeface="Arial"/>
                <a:ea typeface="+mn-lt"/>
                <a:cs typeface="Arial"/>
              </a:rPr>
              <a:t>. Available at: </a:t>
            </a:r>
            <a:r>
              <a:rPr lang="en-GB" sz="1400" dirty="0">
                <a:latin typeface="Arial"/>
                <a:ea typeface="+mn-lt"/>
                <a:cs typeface="Arial"/>
                <a:hlinkClick r:id="rId3"/>
              </a:rPr>
              <a:t>https://www.gov.uk/guidance/equality-act-2010-guidance</a:t>
            </a:r>
            <a:r>
              <a:rPr lang="en-GB" sz="1400" dirty="0">
                <a:latin typeface="Arial"/>
                <a:ea typeface="+mn-lt"/>
                <a:cs typeface="Arial"/>
              </a:rPr>
              <a:t>. (Accessed: 8 February 2023)</a:t>
            </a:r>
            <a:endParaRPr lang="en-GB" sz="1400" dirty="0">
              <a:ea typeface="+mn-lt"/>
              <a:cs typeface="+mn-lt"/>
            </a:endParaRPr>
          </a:p>
          <a:p>
            <a:pPr>
              <a:lnSpc>
                <a:spcPct val="150000"/>
              </a:lnSpc>
              <a:spcAft>
                <a:spcPts val="1200"/>
              </a:spcAft>
            </a:pPr>
            <a:r>
              <a:rPr lang="en-GB" sz="1400" dirty="0">
                <a:latin typeface="Arial"/>
                <a:cs typeface="Arial"/>
              </a:rPr>
              <a:t>GOV.UK (2022). </a:t>
            </a:r>
            <a:r>
              <a:rPr lang="en-GB" sz="1400" i="1" dirty="0">
                <a:latin typeface="Arial"/>
                <a:cs typeface="Arial"/>
              </a:rPr>
              <a:t>Care Quality Commission </a:t>
            </a:r>
            <a:r>
              <a:rPr lang="en-GB" sz="1400" dirty="0">
                <a:latin typeface="Arial"/>
                <a:cs typeface="Arial"/>
              </a:rPr>
              <a:t>Available at: </a:t>
            </a:r>
            <a:r>
              <a:rPr lang="en-GB" sz="1400" dirty="0">
                <a:latin typeface="Arial"/>
                <a:cs typeface="Arial"/>
                <a:hlinkClick r:id="rId4"/>
              </a:rPr>
              <a:t>https://www.gov.uk/government/organisations/care-quality-commission#:~:text=The%20Care%20Quality%20Commission%20(CQC</a:t>
            </a:r>
            <a:r>
              <a:rPr lang="en-GB" sz="1400" dirty="0">
                <a:latin typeface="Arial"/>
                <a:cs typeface="Arial"/>
              </a:rPr>
              <a:t> (Accessed: 21 February 2023).</a:t>
            </a:r>
            <a:endParaRPr lang="en-GB" dirty="0"/>
          </a:p>
        </p:txBody>
      </p:sp>
      <p:sp>
        <p:nvSpPr>
          <p:cNvPr id="2" name="TextBox 1">
            <a:extLst>
              <a:ext uri="{FF2B5EF4-FFF2-40B4-BE49-F238E27FC236}">
                <a16:creationId xmlns:a16="http://schemas.microsoft.com/office/drawing/2014/main" id="{10295B2E-1C58-DCF8-ACE6-1C94CC68401B}"/>
              </a:ext>
            </a:extLst>
          </p:cNvPr>
          <p:cNvSpPr txBox="1"/>
          <p:nvPr/>
        </p:nvSpPr>
        <p:spPr>
          <a:xfrm>
            <a:off x="1844695" y="320695"/>
            <a:ext cx="8507285" cy="918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r>
              <a:rPr lang="en-GB" sz="5400" dirty="0"/>
              <a:t>​</a:t>
            </a:r>
          </a:p>
        </p:txBody>
      </p:sp>
    </p:spTree>
    <p:extLst>
      <p:ext uri="{BB962C8B-B14F-4D97-AF65-F5344CB8AC3E}">
        <p14:creationId xmlns:p14="http://schemas.microsoft.com/office/powerpoint/2010/main" val="24376096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4643543-9220-1762-9891-006AF3D109A6}"/>
              </a:ext>
            </a:extLst>
          </p:cNvPr>
          <p:cNvSpPr>
            <a:spLocks noGrp="1"/>
          </p:cNvSpPr>
          <p:nvPr>
            <p:ph type="sldNum" sz="quarter" idx="12"/>
          </p:nvPr>
        </p:nvSpPr>
        <p:spPr/>
        <p:txBody>
          <a:bodyPr/>
          <a:lstStyle/>
          <a:p>
            <a:pPr rtl="0"/>
            <a:fld id="{294A09A9-5501-47C1-A89A-A340965A2BE2}" type="slidenum">
              <a:rPr lang="en-GB" noProof="0" smtClean="0"/>
              <a:pPr rtl="0"/>
              <a:t>32</a:t>
            </a:fld>
            <a:endParaRPr lang="en-GB" noProof="0"/>
          </a:p>
        </p:txBody>
      </p:sp>
      <p:sp>
        <p:nvSpPr>
          <p:cNvPr id="5" name="TextBox 4">
            <a:extLst>
              <a:ext uri="{FF2B5EF4-FFF2-40B4-BE49-F238E27FC236}">
                <a16:creationId xmlns:a16="http://schemas.microsoft.com/office/drawing/2014/main" id="{026CDA52-0BE5-B32A-55CC-ADD20496F5D0}"/>
              </a:ext>
            </a:extLst>
          </p:cNvPr>
          <p:cNvSpPr txBox="1"/>
          <p:nvPr/>
        </p:nvSpPr>
        <p:spPr>
          <a:xfrm>
            <a:off x="0" y="1387912"/>
            <a:ext cx="12192000" cy="4854599"/>
          </a:xfrm>
          <a:prstGeom prst="rect">
            <a:avLst/>
          </a:prstGeom>
          <a:noFill/>
        </p:spPr>
        <p:txBody>
          <a:bodyPr wrap="square" lIns="91440" tIns="45720" rIns="91440" bIns="45720" anchor="t">
            <a:spAutoFit/>
          </a:bodyPr>
          <a:lstStyle/>
          <a:p>
            <a:pPr>
              <a:lnSpc>
                <a:spcPct val="150000"/>
              </a:lnSpc>
              <a:spcAft>
                <a:spcPts val="1200"/>
              </a:spcAft>
            </a:pPr>
            <a:r>
              <a:rPr lang="en-GB" sz="1400" dirty="0" err="1">
                <a:effectLst/>
                <a:latin typeface="Arial"/>
                <a:ea typeface="Times New Roman" panose="02020603050405020304" pitchFamily="18" charset="0"/>
                <a:cs typeface="Arial"/>
              </a:rPr>
              <a:t>Hattke</a:t>
            </a:r>
            <a:r>
              <a:rPr lang="en-GB" sz="1400" dirty="0">
                <a:effectLst/>
                <a:latin typeface="Arial"/>
                <a:ea typeface="Times New Roman" panose="02020603050405020304" pitchFamily="18" charset="0"/>
                <a:cs typeface="Arial"/>
              </a:rPr>
              <a:t>, F., Hensel, D. and </a:t>
            </a:r>
            <a:r>
              <a:rPr lang="en-GB" sz="1400" dirty="0" err="1">
                <a:effectLst/>
                <a:latin typeface="Arial"/>
                <a:ea typeface="Times New Roman" panose="02020603050405020304" pitchFamily="18" charset="0"/>
                <a:cs typeface="Arial"/>
              </a:rPr>
              <a:t>Kalucza</a:t>
            </a:r>
            <a:r>
              <a:rPr lang="en-GB" sz="1400" dirty="0">
                <a:effectLst/>
                <a:latin typeface="Arial"/>
                <a:ea typeface="Times New Roman" panose="02020603050405020304" pitchFamily="18" charset="0"/>
                <a:cs typeface="Arial"/>
              </a:rPr>
              <a:t>, J. (2019). </a:t>
            </a:r>
            <a:r>
              <a:rPr lang="en-GB" sz="1400" dirty="0">
                <a:latin typeface="Arial"/>
                <a:ea typeface="Times New Roman" panose="02020603050405020304" pitchFamily="18" charset="0"/>
                <a:cs typeface="Arial"/>
              </a:rPr>
              <a:t>'Emotional</a:t>
            </a:r>
            <a:r>
              <a:rPr lang="en-GB" sz="1400" dirty="0">
                <a:effectLst/>
                <a:latin typeface="Arial"/>
                <a:ea typeface="Times New Roman" panose="02020603050405020304" pitchFamily="18" charset="0"/>
                <a:cs typeface="Arial"/>
              </a:rPr>
              <a:t> Responses to Bureaucratic Red Tape</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Public Administration Review</a:t>
            </a:r>
            <a:r>
              <a:rPr lang="en-GB" sz="1400" dirty="0">
                <a:effectLst/>
                <a:latin typeface="Arial"/>
                <a:ea typeface="Times New Roman" panose="02020603050405020304" pitchFamily="18" charset="0"/>
                <a:cs typeface="Arial"/>
              </a:rPr>
              <a:t>, 80(1).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://doi.org/10.1111/puar.13116.</a:t>
            </a:r>
          </a:p>
          <a:p>
            <a:pPr>
              <a:lnSpc>
                <a:spcPct val="150000"/>
              </a:lnSpc>
              <a:spcAft>
                <a:spcPts val="1200"/>
              </a:spcAft>
            </a:pPr>
            <a:r>
              <a:rPr lang="en-GB" sz="1400" dirty="0">
                <a:latin typeface="Arial"/>
                <a:ea typeface="+mn-lt"/>
                <a:cs typeface="Arial"/>
              </a:rPr>
              <a:t>Hospice UK (2022). </a:t>
            </a:r>
            <a:r>
              <a:rPr lang="en-GB" sz="1400" i="1" dirty="0">
                <a:latin typeface="Arial"/>
                <a:ea typeface="+mn-lt"/>
                <a:cs typeface="Arial"/>
              </a:rPr>
              <a:t>Dying Matters</a:t>
            </a:r>
            <a:r>
              <a:rPr lang="en-GB" sz="1400" dirty="0">
                <a:latin typeface="Arial"/>
                <a:ea typeface="+mn-lt"/>
                <a:cs typeface="Arial"/>
              </a:rPr>
              <a:t>. Available at: </a:t>
            </a:r>
            <a:r>
              <a:rPr lang="en-GB" sz="1400" dirty="0">
                <a:latin typeface="Arial"/>
                <a:ea typeface="+mn-lt"/>
                <a:cs typeface="Arial"/>
                <a:hlinkClick r:id="rId2"/>
              </a:rPr>
              <a:t>https://www.hospiceuk.org/our-campaigns/dying-matters</a:t>
            </a:r>
            <a:r>
              <a:rPr lang="en-GB" sz="1400" dirty="0">
                <a:latin typeface="Arial"/>
                <a:ea typeface="+mn-lt"/>
                <a:cs typeface="Arial"/>
              </a:rPr>
              <a:t> (Accessed: 10 February 2023).</a:t>
            </a:r>
            <a:endParaRPr lang="en-GB" sz="1400" dirty="0">
              <a:ea typeface="+mn-lt"/>
              <a:cs typeface="+mn-lt"/>
            </a:endParaRPr>
          </a:p>
          <a:p>
            <a:pPr>
              <a:lnSpc>
                <a:spcPct val="150000"/>
              </a:lnSpc>
              <a:spcAft>
                <a:spcPts val="1200"/>
              </a:spcAft>
            </a:pPr>
            <a:r>
              <a:rPr lang="en-GB" sz="1400" dirty="0">
                <a:latin typeface="Arial"/>
                <a:ea typeface="+mn-lt"/>
                <a:cs typeface="Arial"/>
              </a:rPr>
              <a:t>Jefferson, M. (2018). 'Book Review'. </a:t>
            </a:r>
            <a:r>
              <a:rPr lang="en-GB" sz="1400" i="1" dirty="0">
                <a:latin typeface="Arial"/>
                <a:ea typeface="+mn-lt"/>
                <a:cs typeface="Arial"/>
              </a:rPr>
              <a:t>Energy Research &amp; Social Science</a:t>
            </a:r>
            <a:r>
              <a:rPr lang="en-GB" sz="1400" dirty="0">
                <a:latin typeface="Arial"/>
                <a:ea typeface="+mn-lt"/>
                <a:cs typeface="Arial"/>
              </a:rPr>
              <a:t>, 39, pp.35–36. </a:t>
            </a:r>
            <a:r>
              <a:rPr lang="en-GB" sz="1400" dirty="0" err="1">
                <a:latin typeface="Arial"/>
                <a:ea typeface="+mn-lt"/>
                <a:cs typeface="Arial"/>
              </a:rPr>
              <a:t>doi:https</a:t>
            </a:r>
            <a:r>
              <a:rPr lang="en-GB" sz="1400" dirty="0">
                <a:latin typeface="Arial"/>
                <a:ea typeface="+mn-lt"/>
                <a:cs typeface="Arial"/>
              </a:rPr>
              <a:t>://doi.org/10.1016/j.erss.2017.10.026.</a:t>
            </a:r>
            <a:endParaRPr lang="en-GB" sz="1400" dirty="0">
              <a:ea typeface="+mn-lt"/>
              <a:cs typeface="+mn-lt"/>
            </a:endParaRPr>
          </a:p>
          <a:p>
            <a:pPr>
              <a:lnSpc>
                <a:spcPct val="150000"/>
              </a:lnSpc>
              <a:spcAft>
                <a:spcPts val="1200"/>
              </a:spcAft>
            </a:pPr>
            <a:r>
              <a:rPr lang="en-GB" sz="1400" dirty="0">
                <a:latin typeface="Arial"/>
                <a:ea typeface="+mn-lt"/>
                <a:cs typeface="Arial"/>
              </a:rPr>
              <a:t>Lewis, P. (2021a). Assisted Dying Bill [HL]. </a:t>
            </a:r>
            <a:r>
              <a:rPr lang="en-GB" sz="1400" i="1" dirty="0">
                <a:latin typeface="Arial"/>
                <a:ea typeface="+mn-lt"/>
                <a:cs typeface="Arial"/>
              </a:rPr>
              <a:t>lordslibrary.parliament.uk</a:t>
            </a:r>
            <a:r>
              <a:rPr lang="en-GB" sz="1400" dirty="0">
                <a:latin typeface="Arial"/>
                <a:ea typeface="+mn-lt"/>
                <a:cs typeface="Arial"/>
              </a:rPr>
              <a:t>. Available at: </a:t>
            </a:r>
            <a:r>
              <a:rPr lang="en-GB" sz="1400" dirty="0">
                <a:latin typeface="Arial"/>
                <a:ea typeface="+mn-lt"/>
                <a:cs typeface="Arial"/>
                <a:hlinkClick r:id="rId3"/>
              </a:rPr>
              <a:t>https://lordslibrary.parliament.uk/assisted-dying-bill-hl/</a:t>
            </a:r>
            <a:r>
              <a:rPr lang="en-GB" sz="1400" dirty="0">
                <a:latin typeface="Arial"/>
                <a:ea typeface="+mn-lt"/>
                <a:cs typeface="Arial"/>
              </a:rPr>
              <a:t>. (Accessed: 8 February 2023)</a:t>
            </a:r>
            <a:endParaRPr lang="en-GB" sz="1400" dirty="0">
              <a:ea typeface="+mn-lt"/>
              <a:cs typeface="+mn-lt"/>
            </a:endParaRPr>
          </a:p>
          <a:p>
            <a:pPr>
              <a:lnSpc>
                <a:spcPct val="150000"/>
              </a:lnSpc>
              <a:spcAft>
                <a:spcPts val="1200"/>
              </a:spcAft>
            </a:pPr>
            <a:r>
              <a:rPr lang="en-GB" sz="1400" dirty="0">
                <a:latin typeface="Arial"/>
                <a:ea typeface="+mn-lt"/>
                <a:cs typeface="Arial"/>
              </a:rPr>
              <a:t>Lewis, P. (2021b). Assisted Dying Bill [HL]. </a:t>
            </a:r>
            <a:r>
              <a:rPr lang="en-GB" sz="1400" i="1" dirty="0">
                <a:latin typeface="Arial"/>
                <a:ea typeface="+mn-lt"/>
                <a:cs typeface="Arial"/>
              </a:rPr>
              <a:t>lordslibrary.parliament.uk</a:t>
            </a:r>
            <a:r>
              <a:rPr lang="en-GB" sz="1400" dirty="0">
                <a:latin typeface="Arial"/>
                <a:ea typeface="+mn-lt"/>
                <a:cs typeface="Arial"/>
              </a:rPr>
              <a:t>. Available at: </a:t>
            </a:r>
            <a:r>
              <a:rPr lang="en-GB" sz="1400" dirty="0">
                <a:latin typeface="Arial"/>
                <a:ea typeface="+mn-lt"/>
                <a:cs typeface="Arial"/>
                <a:hlinkClick r:id="rId3"/>
              </a:rPr>
              <a:t>https://lordslibrary.parliament.uk/assisted-dying-bill-hl/</a:t>
            </a:r>
            <a:r>
              <a:rPr lang="en-GB" sz="1400" dirty="0">
                <a:latin typeface="Arial"/>
                <a:ea typeface="+mn-lt"/>
                <a:cs typeface="Arial"/>
              </a:rPr>
              <a:t>. (Accessed: 8 February 2023)</a:t>
            </a:r>
            <a:endParaRPr lang="en-US" sz="1400" dirty="0">
              <a:ea typeface="+mn-lt"/>
              <a:cs typeface="+mn-lt"/>
            </a:endParaRPr>
          </a:p>
          <a:p>
            <a:pPr>
              <a:lnSpc>
                <a:spcPct val="150000"/>
              </a:lnSpc>
              <a:spcAft>
                <a:spcPts val="1200"/>
              </a:spcAft>
            </a:pPr>
            <a:r>
              <a:rPr lang="en-GB" sz="1400" dirty="0" err="1">
                <a:latin typeface="Arial"/>
                <a:ea typeface="+mn-lt"/>
                <a:cs typeface="Arial"/>
              </a:rPr>
              <a:t>LibreTexts</a:t>
            </a:r>
            <a:r>
              <a:rPr lang="en-GB" sz="1400" dirty="0">
                <a:latin typeface="Arial"/>
                <a:ea typeface="+mn-lt"/>
                <a:cs typeface="Arial"/>
              </a:rPr>
              <a:t> (2018). </a:t>
            </a:r>
            <a:r>
              <a:rPr lang="en-GB" sz="1400" i="1" dirty="0">
                <a:latin typeface="Arial"/>
                <a:ea typeface="+mn-lt"/>
                <a:cs typeface="Arial"/>
              </a:rPr>
              <a:t>18.3A: Disengagement Theory</a:t>
            </a:r>
            <a:r>
              <a:rPr lang="en-GB" sz="1400" dirty="0">
                <a:latin typeface="Arial"/>
                <a:ea typeface="+mn-lt"/>
                <a:cs typeface="Arial"/>
              </a:rPr>
              <a:t>. Available at: </a:t>
            </a:r>
            <a:r>
              <a:rPr lang="en-GB" sz="1400" dirty="0">
                <a:latin typeface="Arial"/>
                <a:ea typeface="+mn-lt"/>
                <a:cs typeface="Arial"/>
                <a:hlinkClick r:id="rId4"/>
              </a:rPr>
              <a:t>https://socialsci.libretexts.org/Bookshelves/Sociology/Introduction_to_Sociology/Book%3A_Sociology_(Boundless)/18%3A_Aging/18.03%3A_The_Functionalist_Perspective_on_Aging/18.3A%3A_Disengagement_Theory#:~:text=they%20get%20older.-.(Accessed</a:t>
            </a:r>
            <a:r>
              <a:rPr lang="en-GB" sz="1400" dirty="0">
                <a:latin typeface="Arial"/>
                <a:ea typeface="+mn-lt"/>
                <a:cs typeface="Arial"/>
              </a:rPr>
              <a:t>: 9 February 2023)</a:t>
            </a:r>
            <a:endParaRPr lang="en-US" sz="1400" dirty="0">
              <a:ea typeface="+mn-lt"/>
              <a:cs typeface="+mn-lt"/>
            </a:endParaRPr>
          </a:p>
          <a:p>
            <a:pPr>
              <a:lnSpc>
                <a:spcPct val="150000"/>
              </a:lnSpc>
              <a:spcAft>
                <a:spcPts val="1200"/>
              </a:spcAft>
            </a:pPr>
            <a:r>
              <a:rPr lang="en-GB" sz="1400" dirty="0">
                <a:latin typeface="Arial"/>
                <a:cs typeface="Arial"/>
              </a:rPr>
              <a:t>McLeod, S. (2022). </a:t>
            </a:r>
            <a:r>
              <a:rPr lang="en-GB" sz="1400" i="1" dirty="0">
                <a:latin typeface="Arial"/>
                <a:cs typeface="Arial"/>
              </a:rPr>
              <a:t>Maslow’s Hierarchy of Needs</a:t>
            </a:r>
            <a:r>
              <a:rPr lang="en-GB" sz="1400" dirty="0">
                <a:latin typeface="Arial"/>
                <a:cs typeface="Arial"/>
              </a:rPr>
              <a:t>. Available at: </a:t>
            </a:r>
            <a:r>
              <a:rPr lang="en-GB" sz="1400" dirty="0">
                <a:latin typeface="Arial"/>
                <a:cs typeface="Arial"/>
                <a:hlinkClick r:id="rId5"/>
              </a:rPr>
              <a:t>https://www.simplypsychology.org/maslow.html</a:t>
            </a:r>
            <a:r>
              <a:rPr lang="en-GB" sz="1400" dirty="0">
                <a:latin typeface="Arial"/>
                <a:cs typeface="Arial"/>
              </a:rPr>
              <a:t>. (Accessed: 28 February 2023)</a:t>
            </a:r>
            <a:endParaRPr lang="en-GB" dirty="0"/>
          </a:p>
        </p:txBody>
      </p:sp>
      <p:sp>
        <p:nvSpPr>
          <p:cNvPr id="2" name="TextBox 1">
            <a:extLst>
              <a:ext uri="{FF2B5EF4-FFF2-40B4-BE49-F238E27FC236}">
                <a16:creationId xmlns:a16="http://schemas.microsoft.com/office/drawing/2014/main" id="{59E7B294-8694-6649-1A80-9B078CF7BEF9}"/>
              </a:ext>
            </a:extLst>
          </p:cNvPr>
          <p:cNvSpPr txBox="1"/>
          <p:nvPr/>
        </p:nvSpPr>
        <p:spPr>
          <a:xfrm>
            <a:off x="1854045" y="180449"/>
            <a:ext cx="84839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3469227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638B2B4-DB84-36AC-8F2B-6147D89944E8}"/>
              </a:ext>
            </a:extLst>
          </p:cNvPr>
          <p:cNvSpPr>
            <a:spLocks noGrp="1"/>
          </p:cNvSpPr>
          <p:nvPr>
            <p:ph type="sldNum" sz="quarter" idx="12"/>
          </p:nvPr>
        </p:nvSpPr>
        <p:spPr/>
        <p:txBody>
          <a:bodyPr/>
          <a:lstStyle/>
          <a:p>
            <a:pPr rtl="0"/>
            <a:fld id="{294A09A9-5501-47C1-A89A-A340965A2BE2}" type="slidenum">
              <a:rPr lang="en-GB" noProof="0" smtClean="0"/>
              <a:pPr rtl="0"/>
              <a:t>33</a:t>
            </a:fld>
            <a:endParaRPr lang="en-GB" noProof="0"/>
          </a:p>
        </p:txBody>
      </p:sp>
      <p:sp>
        <p:nvSpPr>
          <p:cNvPr id="5" name="TextBox 4">
            <a:extLst>
              <a:ext uri="{FF2B5EF4-FFF2-40B4-BE49-F238E27FC236}">
                <a16:creationId xmlns:a16="http://schemas.microsoft.com/office/drawing/2014/main" id="{8575783E-24F2-6C7F-C14F-E65F470C5EEB}"/>
              </a:ext>
            </a:extLst>
          </p:cNvPr>
          <p:cNvSpPr txBox="1"/>
          <p:nvPr/>
        </p:nvSpPr>
        <p:spPr>
          <a:xfrm>
            <a:off x="126221" y="1318307"/>
            <a:ext cx="12192000" cy="5023876"/>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Mind (2018a). </a:t>
            </a:r>
            <a:r>
              <a:rPr lang="en-GB" sz="1400" i="1" dirty="0">
                <a:effectLst/>
                <a:latin typeface="Arial"/>
                <a:ea typeface="Times New Roman" panose="02020603050405020304" pitchFamily="18" charset="0"/>
                <a:cs typeface="Arial"/>
              </a:rPr>
              <a:t>Social Care Advocates</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https://www.mind.org.uk/information-support/guides-to-support-and-services/advocacy/social-care-advocates/</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Mind (2018b). </a:t>
            </a:r>
            <a:r>
              <a:rPr lang="en-GB" sz="1400" i="1" dirty="0">
                <a:effectLst/>
                <a:latin typeface="Arial"/>
                <a:ea typeface="Times New Roman" panose="02020603050405020304" pitchFamily="18" charset="0"/>
                <a:cs typeface="Arial"/>
              </a:rPr>
              <a:t>Social Care Advocates</a:t>
            </a:r>
            <a:r>
              <a:rPr lang="en-GB" sz="1400" dirty="0">
                <a:effectLst/>
                <a:latin typeface="Arial"/>
                <a:ea typeface="Times New Roman" panose="02020603050405020304" pitchFamily="18" charset="0"/>
                <a:cs typeface="Arial"/>
              </a:rPr>
              <a:t>. Available at: https://www.mind.org.uk/information-support/guides-to-support-and-services/advocacy/social-care-advocates</a:t>
            </a:r>
            <a:r>
              <a:rPr lang="en-GB" sz="1400" dirty="0">
                <a:latin typeface="Arial"/>
                <a:ea typeface="Times New Roman" panose="02020603050405020304" pitchFamily="18" charset="0"/>
                <a:cs typeface="Arial"/>
              </a:rPr>
              <a:t>/.(Accessed: 28 February 2023)</a:t>
            </a:r>
            <a:endParaRPr lang="en-GB" sz="1400">
              <a:effectLst/>
              <a:latin typeface="Times New Roman"/>
              <a:ea typeface="Times New Roman" panose="02020603050405020304" pitchFamily="18" charset="0"/>
              <a:cs typeface="Times New Roman"/>
            </a:endParaRPr>
          </a:p>
          <a:p>
            <a:pPr>
              <a:lnSpc>
                <a:spcPct val="150000"/>
              </a:lnSpc>
              <a:spcAft>
                <a:spcPts val="1200"/>
              </a:spcAft>
            </a:pPr>
            <a:r>
              <a:rPr lang="en-GB" sz="1400" dirty="0">
                <a:effectLst/>
                <a:latin typeface="Arial"/>
                <a:ea typeface="Times New Roman" panose="02020603050405020304" pitchFamily="18" charset="0"/>
                <a:cs typeface="Arial"/>
              </a:rPr>
              <a:t>Moore, L., Britten, N., Lydahl, D., </a:t>
            </a:r>
            <a:r>
              <a:rPr lang="en-GB" sz="1400" dirty="0" err="1">
                <a:effectLst/>
                <a:latin typeface="Arial"/>
                <a:ea typeface="Times New Roman" panose="02020603050405020304" pitchFamily="18" charset="0"/>
                <a:cs typeface="Arial"/>
              </a:rPr>
              <a:t>Naldemirci</a:t>
            </a:r>
            <a:r>
              <a:rPr lang="en-GB" sz="1400" dirty="0">
                <a:effectLst/>
                <a:latin typeface="Arial"/>
                <a:ea typeface="Times New Roman" panose="02020603050405020304" pitchFamily="18" charset="0"/>
                <a:cs typeface="Arial"/>
              </a:rPr>
              <a:t>, Ö., Elam, M. and Wolf, A. (2016). </a:t>
            </a:r>
            <a:r>
              <a:rPr lang="en-GB" sz="1400" dirty="0">
                <a:latin typeface="Arial"/>
                <a:ea typeface="Times New Roman" panose="02020603050405020304" pitchFamily="18" charset="0"/>
                <a:cs typeface="Arial"/>
              </a:rPr>
              <a:t>'Barriers</a:t>
            </a:r>
            <a:r>
              <a:rPr lang="en-GB" sz="1400" dirty="0">
                <a:effectLst/>
                <a:latin typeface="Arial"/>
                <a:ea typeface="Times New Roman" panose="02020603050405020304" pitchFamily="18" charset="0"/>
                <a:cs typeface="Arial"/>
              </a:rPr>
              <a:t> and Facilitators to the Implementation of person-centred Care in Different Healthcare Contexts</a:t>
            </a:r>
            <a:r>
              <a:rPr lang="en-GB" sz="1400" dirty="0">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Scandinavian Journal of Caring Sciences</a:t>
            </a:r>
            <a:r>
              <a:rPr lang="en-GB" sz="1400" dirty="0">
                <a:effectLst/>
                <a:latin typeface="Arial"/>
                <a:ea typeface="Times New Roman" panose="02020603050405020304" pitchFamily="18" charset="0"/>
                <a:cs typeface="Arial"/>
              </a:rPr>
              <a:t>, 31(4), pp.662–673.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://doi.org/10.1111/scs.12376.</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Morrow, A. (2022). </a:t>
            </a:r>
            <a:r>
              <a:rPr lang="en-GB" sz="1400" i="1" dirty="0">
                <a:effectLst/>
                <a:latin typeface="Arial"/>
                <a:ea typeface="Times New Roman" panose="02020603050405020304" pitchFamily="18" charset="0"/>
                <a:cs typeface="Arial"/>
              </a:rPr>
              <a:t>Understanding If Choosing Hospice Care Mean Giving up Hope</a:t>
            </a:r>
            <a:r>
              <a:rPr lang="en-GB" sz="1400" dirty="0">
                <a:effectLst/>
                <a:latin typeface="Arial"/>
                <a:ea typeface="Times New Roman" panose="02020603050405020304" pitchFamily="18" charset="0"/>
                <a:cs typeface="Arial"/>
              </a:rPr>
              <a:t>. Available at: https://www.verywellhealth.com/does-choosing-hospice-care-mean-im-giving-up-hope-1132619 (</a:t>
            </a:r>
            <a:r>
              <a:rPr lang="en-GB" sz="1400" dirty="0">
                <a:latin typeface="Arial"/>
                <a:ea typeface="Times New Roman" panose="02020603050405020304" pitchFamily="18" charset="0"/>
                <a:cs typeface="Arial"/>
              </a:rPr>
              <a:t>Accessed: 10</a:t>
            </a:r>
            <a:r>
              <a:rPr lang="en-GB" sz="1400" dirty="0">
                <a:effectLst/>
                <a:latin typeface="Arial"/>
                <a:ea typeface="Times New Roman" panose="02020603050405020304" pitchFamily="18" charset="0"/>
                <a:cs typeface="Arial"/>
              </a:rPr>
              <a:t>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National Institute for Health and Care Research (2022). </a:t>
            </a:r>
            <a:r>
              <a:rPr lang="en-GB" sz="1400" i="1" dirty="0">
                <a:effectLst/>
                <a:latin typeface="Arial"/>
                <a:ea typeface="Times New Roman" panose="02020603050405020304" pitchFamily="18" charset="0"/>
                <a:cs typeface="Arial"/>
              </a:rPr>
              <a:t>22/21 Interventions to support the health of unpaid carers</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t>
            </a:r>
            <a:r>
              <a:rPr lang="en-GB" sz="1400" dirty="0">
                <a:effectLst/>
                <a:latin typeface="Arial"/>
                <a:ea typeface="Times New Roman" panose="02020603050405020304" pitchFamily="18" charset="0"/>
                <a:cs typeface="Arial"/>
              </a:rPr>
              <a:t>Available at: https://www.nihr.ac.uk/documents/2221-interventions-to-support-the-health-of-unpaid-carers/29966#:~:text=It%20can%20be%20a%20fulfilling (Accessed</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1 March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latin typeface="Arial"/>
                <a:cs typeface="Arial"/>
              </a:rPr>
              <a:t>NHS (2018a). </a:t>
            </a:r>
            <a:r>
              <a:rPr lang="en-GB" sz="1400" i="1" dirty="0">
                <a:latin typeface="Arial"/>
                <a:cs typeface="Arial"/>
              </a:rPr>
              <a:t>Being Cared for in Hospital</a:t>
            </a:r>
            <a:r>
              <a:rPr lang="en-GB" sz="1400" dirty="0">
                <a:latin typeface="Arial"/>
                <a:cs typeface="Arial"/>
              </a:rPr>
              <a:t>. Available at: https://www.nhs.uk/conditions/end-of-life-care/hospital-care/#:~:text=In%20hospital%2C%20you%20will%20be (Accessed: 10 Feb. 2023).</a:t>
            </a:r>
            <a:endParaRPr lang="en-GB" dirty="0"/>
          </a:p>
        </p:txBody>
      </p:sp>
      <p:sp>
        <p:nvSpPr>
          <p:cNvPr id="4" name="TextBox 3">
            <a:extLst>
              <a:ext uri="{FF2B5EF4-FFF2-40B4-BE49-F238E27FC236}">
                <a16:creationId xmlns:a16="http://schemas.microsoft.com/office/drawing/2014/main" id="{D75CAA8E-7ED7-2CEE-896F-983473BE6A49}"/>
              </a:ext>
            </a:extLst>
          </p:cNvPr>
          <p:cNvSpPr txBox="1"/>
          <p:nvPr/>
        </p:nvSpPr>
        <p:spPr>
          <a:xfrm>
            <a:off x="1854045" y="320694"/>
            <a:ext cx="87363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383975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4698784-6D74-4587-408D-8D90FC2E5A37}"/>
              </a:ext>
            </a:extLst>
          </p:cNvPr>
          <p:cNvSpPr>
            <a:spLocks noGrp="1"/>
          </p:cNvSpPr>
          <p:nvPr>
            <p:ph type="sldNum" sz="quarter" idx="12"/>
          </p:nvPr>
        </p:nvSpPr>
        <p:spPr/>
        <p:txBody>
          <a:bodyPr/>
          <a:lstStyle/>
          <a:p>
            <a:pPr rtl="0"/>
            <a:fld id="{294A09A9-5501-47C1-A89A-A340965A2BE2}" type="slidenum">
              <a:rPr lang="en-GB" noProof="0" smtClean="0"/>
              <a:pPr rtl="0"/>
              <a:t>34</a:t>
            </a:fld>
            <a:endParaRPr lang="en-GB" noProof="0"/>
          </a:p>
        </p:txBody>
      </p:sp>
      <p:sp>
        <p:nvSpPr>
          <p:cNvPr id="5" name="TextBox 4">
            <a:extLst>
              <a:ext uri="{FF2B5EF4-FFF2-40B4-BE49-F238E27FC236}">
                <a16:creationId xmlns:a16="http://schemas.microsoft.com/office/drawing/2014/main" id="{A650C77C-3B2B-89CD-A8AC-730764B0EEA4}"/>
              </a:ext>
            </a:extLst>
          </p:cNvPr>
          <p:cNvSpPr txBox="1"/>
          <p:nvPr/>
        </p:nvSpPr>
        <p:spPr>
          <a:xfrm>
            <a:off x="0" y="1251410"/>
            <a:ext cx="12192000" cy="5176866"/>
          </a:xfrm>
          <a:prstGeom prst="rect">
            <a:avLst/>
          </a:prstGeom>
          <a:noFill/>
        </p:spPr>
        <p:txBody>
          <a:bodyPr wrap="square" lIns="91440" tIns="45720" rIns="91440" bIns="45720" anchor="t">
            <a:spAutoFit/>
          </a:bodyPr>
          <a:lstStyle/>
          <a:p>
            <a:pPr>
              <a:lnSpc>
                <a:spcPct val="150000"/>
              </a:lnSpc>
              <a:spcAft>
                <a:spcPts val="1200"/>
              </a:spcAft>
            </a:pPr>
            <a:r>
              <a:rPr lang="en-GB" sz="1400" dirty="0">
                <a:effectLst/>
                <a:latin typeface="Arial"/>
                <a:ea typeface="Times New Roman" panose="02020603050405020304" pitchFamily="18" charset="0"/>
                <a:cs typeface="Arial"/>
              </a:rPr>
              <a:t>NHS (2018b). </a:t>
            </a:r>
            <a:r>
              <a:rPr lang="en-GB" sz="1400" i="1" dirty="0">
                <a:effectLst/>
                <a:latin typeface="Arial"/>
                <a:ea typeface="Times New Roman" panose="02020603050405020304" pitchFamily="18" charset="0"/>
                <a:cs typeface="Arial"/>
              </a:rPr>
              <a:t>End of life care</a:t>
            </a:r>
            <a:r>
              <a:rPr lang="en-GB" sz="1400" dirty="0">
                <a:effectLst/>
                <a:latin typeface="Arial"/>
                <a:ea typeface="Times New Roman" panose="02020603050405020304" pitchFamily="18" charset="0"/>
                <a:cs typeface="Arial"/>
              </a:rPr>
              <a:t>. Available at: https://www.nhs.uk/conditions/end-of-life-care/what-it-involves-and-when-it-starts/ (Accessed</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9 February 2023).</a:t>
            </a:r>
          </a:p>
          <a:p>
            <a:pPr>
              <a:lnSpc>
                <a:spcPct val="150000"/>
              </a:lnSpc>
              <a:spcAft>
                <a:spcPts val="1200"/>
              </a:spcAft>
            </a:pPr>
            <a:r>
              <a:rPr lang="en-GB" sz="1400" dirty="0">
                <a:effectLst/>
                <a:latin typeface="Arial"/>
                <a:ea typeface="Times New Roman" panose="02020603050405020304" pitchFamily="18" charset="0"/>
                <a:cs typeface="Arial"/>
              </a:rPr>
              <a:t>NHS (2018c). </a:t>
            </a:r>
            <a:r>
              <a:rPr lang="en-GB" sz="1400" i="1" dirty="0">
                <a:effectLst/>
                <a:latin typeface="Arial"/>
                <a:ea typeface="Times New Roman" panose="02020603050405020304" pitchFamily="18" charset="0"/>
                <a:cs typeface="Arial"/>
              </a:rPr>
              <a:t>Lasting power of attorney</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https://www.nhs.uk/conditions/end-of-life-care/lasting-power-of-attorney</a:t>
            </a:r>
            <a:r>
              <a:rPr lang="en-GB" sz="14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a:t>
            </a:r>
            <a:r>
              <a:rPr lang="en-GB" sz="1400" dirty="0">
                <a:latin typeface="Arial"/>
                <a:ea typeface="Times New Roman" panose="02020603050405020304" pitchFamily="18" charset="0"/>
                <a:cs typeface="Arial"/>
              </a:rPr>
              <a:t>. (Accessed: 28 February 2023).</a:t>
            </a:r>
            <a:endParaRPr lang="en-GB" sz="1400">
              <a:effectLst/>
              <a:latin typeface="Times New Roman"/>
              <a:ea typeface="Times New Roman" panose="02020603050405020304" pitchFamily="18" charset="0"/>
              <a:cs typeface="Times New Roman"/>
            </a:endParaRPr>
          </a:p>
          <a:p>
            <a:pPr>
              <a:lnSpc>
                <a:spcPct val="150000"/>
              </a:lnSpc>
              <a:spcAft>
                <a:spcPts val="1200"/>
              </a:spcAft>
            </a:pPr>
            <a:r>
              <a:rPr lang="en-GB" sz="1400" dirty="0">
                <a:effectLst/>
                <a:latin typeface="Arial"/>
                <a:ea typeface="Times New Roman" panose="02020603050405020304" pitchFamily="18" charset="0"/>
                <a:cs typeface="Arial"/>
              </a:rPr>
              <a:t>NHS (2020). </a:t>
            </a:r>
            <a:r>
              <a:rPr lang="en-GB" sz="1400" i="1" dirty="0">
                <a:effectLst/>
                <a:latin typeface="Arial"/>
                <a:ea typeface="Times New Roman" panose="02020603050405020304" pitchFamily="18" charset="0"/>
                <a:cs typeface="Arial"/>
              </a:rPr>
              <a:t>Euthanasia and assisted suicide</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3">
                  <a:extLst>
                    <a:ext uri="{A12FA001-AC4F-418D-AE19-62706E023703}">
                      <ahyp:hlinkClr xmlns:ahyp="http://schemas.microsoft.com/office/drawing/2018/hyperlinkcolor" val="tx"/>
                    </a:ext>
                  </a:extLst>
                </a:hlinkClick>
              </a:rPr>
              <a:t>https://www.nhs.uk/conditions/euthanasia-and-assisted-suicide/#:~:text=For%20example%2C%20it%20could%20be</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NHS Choices (2019). </a:t>
            </a:r>
            <a:r>
              <a:rPr lang="en-GB" sz="1400" i="1" dirty="0">
                <a:effectLst/>
                <a:latin typeface="Arial"/>
                <a:ea typeface="Times New Roman" panose="02020603050405020304" pitchFamily="18" charset="0"/>
                <a:cs typeface="Arial"/>
              </a:rPr>
              <a:t>End of life care</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4">
                  <a:extLst>
                    <a:ext uri="{A12FA001-AC4F-418D-AE19-62706E023703}">
                      <ahyp:hlinkClr xmlns:ahyp="http://schemas.microsoft.com/office/drawing/2018/hyperlinkcolor" val="tx"/>
                    </a:ext>
                  </a:extLst>
                </a:hlinkClick>
              </a:rPr>
              <a:t>https://www.nhs.uk/conditions/end-of-life-care/hospice-care/</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28 February 2023).</a:t>
            </a:r>
            <a:endParaRPr lang="en-GB" sz="1400">
              <a:effectLst/>
              <a:latin typeface="Times New Roman"/>
              <a:ea typeface="Times New Roman" panose="02020603050405020304" pitchFamily="18" charset="0"/>
              <a:cs typeface="Times New Roman"/>
            </a:endParaRPr>
          </a:p>
          <a:p>
            <a:pPr>
              <a:lnSpc>
                <a:spcPct val="150000"/>
              </a:lnSpc>
              <a:spcAft>
                <a:spcPts val="1200"/>
              </a:spcAft>
            </a:pPr>
            <a:r>
              <a:rPr lang="en-GB" sz="1400" dirty="0">
                <a:effectLst/>
                <a:latin typeface="Arial"/>
                <a:ea typeface="Times New Roman" panose="02020603050405020304" pitchFamily="18" charset="0"/>
                <a:cs typeface="Arial"/>
              </a:rPr>
              <a:t>NHS Choices (2021). </a:t>
            </a:r>
            <a:r>
              <a:rPr lang="en-GB" sz="1400" i="1" dirty="0">
                <a:effectLst/>
                <a:latin typeface="Arial"/>
                <a:ea typeface="Times New Roman" panose="02020603050405020304" pitchFamily="18" charset="0"/>
                <a:cs typeface="Arial"/>
              </a:rPr>
              <a:t>Care at home - End of life care</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https://www.nhs.uk/conditions/end-of-life-care/care-at-home/ (Accessed</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28 February 2023).</a:t>
            </a:r>
            <a:r>
              <a:rPr lang="en-GB" sz="1400" dirty="0">
                <a:latin typeface="Arial"/>
                <a:ea typeface="Times New Roman" panose="02020603050405020304" pitchFamily="18" charset="0"/>
                <a:cs typeface="Arial"/>
              </a:rPr>
              <a:t>NHS Choices (2021). </a:t>
            </a:r>
            <a:r>
              <a:rPr lang="en-GB" sz="1400" i="1" dirty="0">
                <a:latin typeface="Arial"/>
                <a:ea typeface="Times New Roman" panose="02020603050405020304" pitchFamily="18" charset="0"/>
                <a:cs typeface="Arial"/>
              </a:rPr>
              <a:t>Care at home - End of life care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5">
                  <a:extLst>
                    <a:ext uri="{A12FA001-AC4F-418D-AE19-62706E023703}">
                      <ahyp:hlinkClr xmlns:ahyp="http://schemas.microsoft.com/office/drawing/2018/hyperlinkcolor" val="tx"/>
                    </a:ext>
                  </a:extLst>
                </a:hlinkClick>
              </a:rPr>
              <a:t>https://www.nhs.uk/conditions/end-of-life-care/care-at-home/</a:t>
            </a:r>
            <a:r>
              <a:rPr lang="en-GB" sz="1400" dirty="0">
                <a:latin typeface="Arial"/>
                <a:ea typeface="Times New Roman" panose="02020603050405020304" pitchFamily="18" charset="0"/>
                <a:cs typeface="Arial"/>
              </a:rPr>
              <a:t> (Accessed: 28 February 2023).</a:t>
            </a:r>
            <a:endParaRPr lang="en-US" sz="1400" dirty="0">
              <a:ea typeface="+mn-lt"/>
              <a:cs typeface="+mn-lt"/>
            </a:endParaRPr>
          </a:p>
          <a:p>
            <a:pPr>
              <a:lnSpc>
                <a:spcPct val="150000"/>
              </a:lnSpc>
              <a:spcAft>
                <a:spcPts val="1200"/>
              </a:spcAft>
            </a:pPr>
            <a:r>
              <a:rPr lang="en-GB" sz="1400" dirty="0">
                <a:latin typeface="Arial"/>
                <a:ea typeface="Times New Roman" panose="02020603050405020304" pitchFamily="18" charset="0"/>
                <a:cs typeface="Arial"/>
              </a:rPr>
              <a:t>NICE (2015a). </a:t>
            </a:r>
            <a:r>
              <a:rPr lang="en-GB" sz="1400" i="1" dirty="0">
                <a:latin typeface="Arial"/>
                <a:ea typeface="Times New Roman" panose="02020603050405020304" pitchFamily="18" charset="0"/>
                <a:cs typeface="Arial"/>
              </a:rPr>
              <a:t>About this information | Information for the public | Care of dying adults in the last days of life | Guidance | NICE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6"/>
              </a:rPr>
              <a:t>https://www.nice.org.uk/guidance/ng31/ifp/chapter/About-this-information</a:t>
            </a:r>
            <a:r>
              <a:rPr lang="en-GB" sz="1400" dirty="0">
                <a:latin typeface="Arial"/>
                <a:ea typeface="Times New Roman" panose="02020603050405020304" pitchFamily="18" charset="0"/>
                <a:cs typeface="Arial"/>
              </a:rPr>
              <a:t> (Accessed: 9 Feb. 2023).</a:t>
            </a:r>
            <a:endParaRPr lang="en-GB" sz="1400" dirty="0">
              <a:ea typeface="+mn-lt"/>
              <a:cs typeface="+mn-lt"/>
            </a:endParaRPr>
          </a:p>
          <a:p>
            <a:pPr>
              <a:lnSpc>
                <a:spcPct val="150000"/>
              </a:lnSpc>
              <a:spcAft>
                <a:spcPts val="1200"/>
              </a:spcAft>
            </a:pPr>
            <a:endParaRPr lang="en-GB" sz="1400" dirty="0">
              <a:latin typeface="Arial"/>
              <a:ea typeface="+mn-lt"/>
              <a:cs typeface="Arial"/>
            </a:endParaRPr>
          </a:p>
        </p:txBody>
      </p:sp>
      <p:sp>
        <p:nvSpPr>
          <p:cNvPr id="2" name="TextBox 1">
            <a:extLst>
              <a:ext uri="{FF2B5EF4-FFF2-40B4-BE49-F238E27FC236}">
                <a16:creationId xmlns:a16="http://schemas.microsoft.com/office/drawing/2014/main" id="{B862F849-56F0-3D04-AC10-A2DA98CBFA2F}"/>
              </a:ext>
            </a:extLst>
          </p:cNvPr>
          <p:cNvSpPr txBox="1"/>
          <p:nvPr/>
        </p:nvSpPr>
        <p:spPr>
          <a:xfrm>
            <a:off x="1685750" y="180449"/>
            <a:ext cx="878777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32475011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B5B5AE7-C0CB-7AAC-9428-784215842414}"/>
              </a:ext>
            </a:extLst>
          </p:cNvPr>
          <p:cNvSpPr>
            <a:spLocks noGrp="1"/>
          </p:cNvSpPr>
          <p:nvPr>
            <p:ph type="sldNum" sz="quarter" idx="12"/>
          </p:nvPr>
        </p:nvSpPr>
        <p:spPr/>
        <p:txBody>
          <a:bodyPr/>
          <a:lstStyle/>
          <a:p>
            <a:pPr rtl="0"/>
            <a:fld id="{294A09A9-5501-47C1-A89A-A340965A2BE2}" type="slidenum">
              <a:rPr lang="en-GB" noProof="0" smtClean="0"/>
              <a:pPr rtl="0"/>
              <a:t>35</a:t>
            </a:fld>
            <a:endParaRPr lang="en-GB" noProof="0"/>
          </a:p>
        </p:txBody>
      </p:sp>
      <p:sp>
        <p:nvSpPr>
          <p:cNvPr id="5" name="TextBox 4">
            <a:extLst>
              <a:ext uri="{FF2B5EF4-FFF2-40B4-BE49-F238E27FC236}">
                <a16:creationId xmlns:a16="http://schemas.microsoft.com/office/drawing/2014/main" id="{12F7E762-C005-14C7-44F4-AF4831DCBC2B}"/>
              </a:ext>
            </a:extLst>
          </p:cNvPr>
          <p:cNvSpPr txBox="1"/>
          <p:nvPr/>
        </p:nvSpPr>
        <p:spPr>
          <a:xfrm>
            <a:off x="86431" y="1187023"/>
            <a:ext cx="12192000" cy="5515421"/>
          </a:xfrm>
          <a:prstGeom prst="rect">
            <a:avLst/>
          </a:prstGeom>
          <a:noFill/>
        </p:spPr>
        <p:txBody>
          <a:bodyPr wrap="square" lIns="91440" tIns="45720" rIns="91440" bIns="45720" anchor="t">
            <a:spAutoFit/>
          </a:bodyPr>
          <a:lstStyle/>
          <a:p>
            <a:pPr>
              <a:lnSpc>
                <a:spcPct val="150000"/>
              </a:lnSpc>
              <a:spcAft>
                <a:spcPts val="1200"/>
              </a:spcAft>
            </a:pPr>
            <a:r>
              <a:rPr lang="en-GB" sz="1400" dirty="0">
                <a:latin typeface="Arial"/>
                <a:ea typeface="Times New Roman" panose="02020603050405020304" pitchFamily="18" charset="0"/>
                <a:cs typeface="Arial"/>
              </a:rPr>
              <a:t>NICE (2015b). </a:t>
            </a:r>
            <a:r>
              <a:rPr lang="en-GB" sz="1400" i="1" dirty="0">
                <a:latin typeface="Arial"/>
                <a:ea typeface="Times New Roman" panose="02020603050405020304" pitchFamily="18" charset="0"/>
                <a:cs typeface="Arial"/>
              </a:rPr>
              <a:t>About this information | Information for the public | Care of dying adults in the last days of life | Guidance | NICE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https://www.nice.org.uk/guidance/ng31/ifp/chapter/About-this-information</a:t>
            </a:r>
            <a:r>
              <a:rPr lang="en-GB" sz="1400" dirty="0">
                <a:latin typeface="Arial"/>
                <a:ea typeface="Times New Roman" panose="02020603050405020304" pitchFamily="18" charset="0"/>
                <a:cs typeface="Arial"/>
              </a:rPr>
              <a:t> (Accessed: 9 February 2023).</a:t>
            </a:r>
            <a:r>
              <a:rPr lang="en-GB" sz="1400" dirty="0">
                <a:effectLst/>
                <a:latin typeface="Arial"/>
                <a:ea typeface="Times New Roman" panose="02020603050405020304" pitchFamily="18" charset="0"/>
                <a:cs typeface="Arial"/>
              </a:rPr>
              <a:t>Olsson, M.M., Windsor, C., Chambers, S. and Green, T.L. (2020). </a:t>
            </a:r>
            <a:r>
              <a:rPr lang="en-GB" sz="1400" dirty="0">
                <a:latin typeface="Arial"/>
                <a:ea typeface="Times New Roman" panose="02020603050405020304" pitchFamily="18" charset="0"/>
                <a:cs typeface="Arial"/>
              </a:rPr>
              <a:t>'A</a:t>
            </a:r>
            <a:r>
              <a:rPr lang="en-GB" sz="1400" dirty="0">
                <a:effectLst/>
                <a:latin typeface="Arial"/>
                <a:ea typeface="Times New Roman" panose="02020603050405020304" pitchFamily="18" charset="0"/>
                <a:cs typeface="Arial"/>
              </a:rPr>
              <a:t> Scoping Review of End-of-Life Communication in International Palliative Care Guidelines for Acute Care Settings</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Journal of Pain and Symptom Management</a:t>
            </a:r>
            <a:r>
              <a:rPr lang="en-GB" sz="1400" dirty="0">
                <a:effectLst/>
                <a:latin typeface="Arial"/>
                <a:ea typeface="Times New Roman" panose="02020603050405020304" pitchFamily="18" charset="0"/>
                <a:cs typeface="Arial"/>
              </a:rPr>
              <a:t>, 62(2).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://doi.org/10.1016/j.jpainsymman.2020.11.032.</a:t>
            </a:r>
            <a:endParaRPr lang="en-US"/>
          </a:p>
          <a:p>
            <a:pPr>
              <a:lnSpc>
                <a:spcPct val="150000"/>
              </a:lnSpc>
              <a:spcAft>
                <a:spcPts val="1200"/>
              </a:spcAft>
            </a:pPr>
            <a:r>
              <a:rPr lang="en-GB" sz="1400" dirty="0">
                <a:latin typeface="Arial"/>
                <a:ea typeface="+mn-lt"/>
                <a:cs typeface="Arial"/>
              </a:rPr>
              <a:t>ONS.gov (2018a). </a:t>
            </a:r>
            <a:r>
              <a:rPr lang="en-GB" sz="1400" i="1" dirty="0">
                <a:latin typeface="Arial"/>
                <a:ea typeface="+mn-lt"/>
                <a:cs typeface="Arial"/>
              </a:rPr>
              <a:t>Living longer - Office for National Statistics</a:t>
            </a:r>
            <a:r>
              <a:rPr lang="en-GB" sz="1400" dirty="0">
                <a:latin typeface="Arial"/>
                <a:ea typeface="+mn-lt"/>
                <a:cs typeface="Arial"/>
              </a:rPr>
              <a:t>. Available at: </a:t>
            </a:r>
            <a:r>
              <a:rPr lang="en-GB" sz="1400" dirty="0">
                <a:latin typeface="Arial"/>
                <a:ea typeface="+mn-lt"/>
                <a:cs typeface="Arial"/>
                <a:hlinkClick r:id="rId3"/>
              </a:rPr>
              <a:t>https://www.ons.gov.uk/peoplepopulationandcommunity/birthsdeathsandmarriages/ageing/articles/livinglongerhowourpopulationischangingandwhyitmatters/2018-08-13#what-are-the-implications-of-living-longer-for-services</a:t>
            </a:r>
            <a:r>
              <a:rPr lang="en-GB" sz="1400" dirty="0">
                <a:latin typeface="Arial"/>
                <a:ea typeface="+mn-lt"/>
                <a:cs typeface="Arial"/>
              </a:rPr>
              <a:t>. (Accessed: 28 February 2023).</a:t>
            </a:r>
            <a:endParaRPr lang="en-US" sz="1400" dirty="0">
              <a:ea typeface="+mn-lt"/>
              <a:cs typeface="+mn-lt"/>
            </a:endParaRPr>
          </a:p>
          <a:p>
            <a:pPr>
              <a:lnSpc>
                <a:spcPct val="150000"/>
              </a:lnSpc>
              <a:spcAft>
                <a:spcPts val="1200"/>
              </a:spcAft>
            </a:pPr>
            <a:r>
              <a:rPr lang="en-GB" sz="1400" dirty="0">
                <a:latin typeface="Arial"/>
                <a:ea typeface="+mn-lt"/>
                <a:cs typeface="Arial"/>
              </a:rPr>
              <a:t>ONS.gov (2018b). </a:t>
            </a:r>
            <a:r>
              <a:rPr lang="en-GB" sz="1400" i="1" dirty="0">
                <a:latin typeface="Arial"/>
                <a:ea typeface="+mn-lt"/>
                <a:cs typeface="Arial"/>
              </a:rPr>
              <a:t>Living longer - Office for National Statistics</a:t>
            </a:r>
            <a:r>
              <a:rPr lang="en-GB" sz="1400" dirty="0">
                <a:latin typeface="Arial"/>
                <a:ea typeface="+mn-lt"/>
                <a:cs typeface="Arial"/>
              </a:rPr>
              <a:t>.  Available at: </a:t>
            </a:r>
            <a:r>
              <a:rPr lang="en-GB" sz="1400" dirty="0">
                <a:latin typeface="Arial"/>
                <a:ea typeface="+mn-lt"/>
                <a:cs typeface="Arial"/>
                <a:hlinkClick r:id="rId4"/>
              </a:rPr>
              <a:t>https://www.ons.gov.uk/peoplepopulationandcommunity/birthsdeathsandmarriages/ageing/articles/livinglongerhowourpopulationischangingandwhyitmatters/2018-08-13#what-are-the-implications-of-living-longer-for-services.(Accessed</a:t>
            </a:r>
            <a:r>
              <a:rPr lang="en-GB" sz="1400" dirty="0">
                <a:latin typeface="Arial"/>
                <a:ea typeface="+mn-lt"/>
                <a:cs typeface="Arial"/>
              </a:rPr>
              <a:t>: 9 February 2023).</a:t>
            </a:r>
            <a:endParaRPr lang="en-GB" sz="1400" dirty="0">
              <a:ea typeface="+mn-lt"/>
              <a:cs typeface="+mn-lt"/>
            </a:endParaRPr>
          </a:p>
          <a:p>
            <a:pPr>
              <a:lnSpc>
                <a:spcPct val="150000"/>
              </a:lnSpc>
              <a:spcAft>
                <a:spcPts val="1200"/>
              </a:spcAft>
            </a:pPr>
            <a:r>
              <a:rPr lang="en-GB" sz="1400" dirty="0">
                <a:latin typeface="Arial"/>
                <a:cs typeface="Arial"/>
              </a:rPr>
              <a:t>Public Health England (2019). </a:t>
            </a:r>
            <a:r>
              <a:rPr lang="en-GB" sz="1400" i="1" dirty="0">
                <a:latin typeface="Arial"/>
                <a:cs typeface="Arial"/>
              </a:rPr>
              <a:t>Death in people aged 75 years and older in England in 2017</a:t>
            </a:r>
            <a:r>
              <a:rPr lang="en-GB" sz="1400" dirty="0">
                <a:latin typeface="Arial"/>
                <a:cs typeface="Arial"/>
              </a:rPr>
              <a:t>. Available at: </a:t>
            </a:r>
            <a:r>
              <a:rPr lang="en-GB" sz="1400" dirty="0">
                <a:latin typeface="Arial"/>
                <a:cs typeface="Arial"/>
                <a:hlinkClick r:id="rId5"/>
              </a:rPr>
              <a:t>https://www.gov.uk/government/publications/death-in-people-aged-75-years-and-older-in-england-in-2017/death-in-people-aged-75-years-and-older-in-england-in-2017</a:t>
            </a:r>
            <a:r>
              <a:rPr lang="en-GB" sz="1400" dirty="0">
                <a:latin typeface="Arial"/>
                <a:cs typeface="Arial"/>
              </a:rPr>
              <a:t>. (Accessed: 28 February 2023).</a:t>
            </a:r>
          </a:p>
          <a:p>
            <a:pPr>
              <a:lnSpc>
                <a:spcPct val="150000"/>
              </a:lnSpc>
              <a:spcAft>
                <a:spcPts val="1200"/>
              </a:spcAft>
            </a:pPr>
            <a:r>
              <a:rPr lang="en-GB" sz="1400" dirty="0">
                <a:latin typeface="Arial"/>
                <a:cs typeface="Arial"/>
              </a:rPr>
              <a:t>Rahman Miah, A. (2019). </a:t>
            </a:r>
            <a:r>
              <a:rPr lang="en-GB" sz="1400" i="1" dirty="0">
                <a:latin typeface="Arial"/>
                <a:cs typeface="Arial"/>
              </a:rPr>
              <a:t>(PDF) SOCIAL THEORIES OF AGEING</a:t>
            </a:r>
            <a:r>
              <a:rPr lang="en-GB" sz="1400" dirty="0">
                <a:latin typeface="Arial"/>
                <a:cs typeface="Arial"/>
              </a:rPr>
              <a:t>. Available at: </a:t>
            </a:r>
            <a:r>
              <a:rPr lang="en-GB" sz="1400" dirty="0">
                <a:latin typeface="Arial"/>
                <a:cs typeface="Arial"/>
                <a:hlinkClick r:id="rId6"/>
              </a:rPr>
              <a:t>https://www.researchgate.net/publication/337622643_SOCIAL_THEORIES_OF_AGEING</a:t>
            </a:r>
            <a:r>
              <a:rPr lang="en-GB" sz="1400" dirty="0">
                <a:latin typeface="Arial"/>
                <a:cs typeface="Arial"/>
              </a:rPr>
              <a:t>. (Accessed: 18 February 2023)</a:t>
            </a:r>
          </a:p>
        </p:txBody>
      </p:sp>
      <p:sp>
        <p:nvSpPr>
          <p:cNvPr id="2" name="TextBox 1">
            <a:extLst>
              <a:ext uri="{FF2B5EF4-FFF2-40B4-BE49-F238E27FC236}">
                <a16:creationId xmlns:a16="http://schemas.microsoft.com/office/drawing/2014/main" id="{E4436253-E3E5-0E2F-2774-006B7701B392}"/>
              </a:ext>
            </a:extLst>
          </p:cNvPr>
          <p:cNvSpPr txBox="1"/>
          <p:nvPr/>
        </p:nvSpPr>
        <p:spPr>
          <a:xfrm>
            <a:off x="1825996" y="96301"/>
            <a:ext cx="85446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5344012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E4E3C50-6A51-C9A4-34B6-65E7B5CC6B5C}"/>
              </a:ext>
            </a:extLst>
          </p:cNvPr>
          <p:cNvSpPr>
            <a:spLocks noGrp="1"/>
          </p:cNvSpPr>
          <p:nvPr>
            <p:ph type="sldNum" sz="quarter" idx="12"/>
          </p:nvPr>
        </p:nvSpPr>
        <p:spPr/>
        <p:txBody>
          <a:bodyPr/>
          <a:lstStyle/>
          <a:p>
            <a:pPr rtl="0"/>
            <a:fld id="{294A09A9-5501-47C1-A89A-A340965A2BE2}" type="slidenum">
              <a:rPr lang="en-GB" noProof="0" smtClean="0"/>
              <a:pPr rtl="0"/>
              <a:t>36</a:t>
            </a:fld>
            <a:endParaRPr lang="en-GB" noProof="0"/>
          </a:p>
        </p:txBody>
      </p:sp>
      <p:sp>
        <p:nvSpPr>
          <p:cNvPr id="5" name="TextBox 4">
            <a:extLst>
              <a:ext uri="{FF2B5EF4-FFF2-40B4-BE49-F238E27FC236}">
                <a16:creationId xmlns:a16="http://schemas.microsoft.com/office/drawing/2014/main" id="{06CCE31B-8563-DAE8-8E48-64D2E7440791}"/>
              </a:ext>
            </a:extLst>
          </p:cNvPr>
          <p:cNvSpPr txBox="1"/>
          <p:nvPr/>
        </p:nvSpPr>
        <p:spPr>
          <a:xfrm>
            <a:off x="148856" y="1808791"/>
            <a:ext cx="12192000" cy="4376647"/>
          </a:xfrm>
          <a:prstGeom prst="rect">
            <a:avLst/>
          </a:prstGeom>
          <a:noFill/>
        </p:spPr>
        <p:txBody>
          <a:bodyPr wrap="square" lIns="91440" tIns="45720" rIns="91440" bIns="45720" anchor="t">
            <a:spAutoFit/>
          </a:bodyPr>
          <a:lstStyle/>
          <a:p>
            <a:pPr>
              <a:lnSpc>
                <a:spcPct val="150000"/>
              </a:lnSpc>
              <a:spcAft>
                <a:spcPts val="1200"/>
              </a:spcAft>
            </a:pPr>
            <a:r>
              <a:rPr lang="en-GB" sz="1400" dirty="0">
                <a:latin typeface="Arial"/>
                <a:cs typeface="Arial"/>
              </a:rPr>
              <a:t>SCIE (2017). </a:t>
            </a:r>
            <a:r>
              <a:rPr lang="en-GB" sz="1400" i="1" dirty="0">
                <a:latin typeface="Arial"/>
                <a:cs typeface="Arial"/>
              </a:rPr>
              <a:t>End of Life Care in Care Homes - SCIE</a:t>
            </a:r>
            <a:r>
              <a:rPr lang="en-GB" sz="1400" dirty="0">
                <a:latin typeface="Arial"/>
                <a:cs typeface="Arial"/>
              </a:rPr>
              <a:t>. Available at: </a:t>
            </a:r>
            <a:r>
              <a:rPr lang="en-GB" sz="1400" dirty="0">
                <a:latin typeface="Arial"/>
                <a:cs typeface="Arial"/>
                <a:hlinkClick r:id="rId2"/>
              </a:rPr>
              <a:t>https://www.scie.org.uk/person-centred-care/older-people-care-homes/end-of-life-care</a:t>
            </a:r>
            <a:r>
              <a:rPr lang="en-GB" sz="1400" dirty="0">
                <a:latin typeface="Arial"/>
                <a:cs typeface="Arial"/>
              </a:rPr>
              <a:t> (Accessed 9 February 202</a:t>
            </a:r>
            <a:endParaRPr lang="en-US" dirty="0"/>
          </a:p>
          <a:p>
            <a:pPr>
              <a:lnSpc>
                <a:spcPct val="150000"/>
              </a:lnSpc>
              <a:spcAft>
                <a:spcPts val="1200"/>
              </a:spcAft>
            </a:pPr>
            <a:r>
              <a:rPr lang="en-GB" sz="1400" dirty="0">
                <a:latin typeface="Arial"/>
                <a:ea typeface="Times New Roman" panose="02020603050405020304" pitchFamily="18" charset="0"/>
                <a:cs typeface="Arial"/>
              </a:rPr>
              <a:t>SCIE.org.uk (2007). </a:t>
            </a:r>
            <a:r>
              <a:rPr lang="en-GB" sz="1400" i="1" dirty="0">
                <a:latin typeface="Arial"/>
                <a:ea typeface="Times New Roman" panose="02020603050405020304" pitchFamily="18" charset="0"/>
                <a:cs typeface="Arial"/>
              </a:rPr>
              <a:t>Implementing the Carers (Equal Opportunities) Act 2004 - Home</a:t>
            </a:r>
            <a:r>
              <a:rPr lang="en-GB" sz="1400" dirty="0">
                <a:latin typeface="Arial"/>
                <a:ea typeface="Times New Roman" panose="02020603050405020304" pitchFamily="18" charset="0"/>
                <a:cs typeface="Arial"/>
              </a:rPr>
              <a:t>.  Available at: </a:t>
            </a:r>
            <a:r>
              <a:rPr lang="en-GB" sz="1400" dirty="0">
                <a:latin typeface="Arial"/>
                <a:ea typeface="Times New Roman" panose="02020603050405020304" pitchFamily="18" charset="0"/>
                <a:cs typeface="Arial"/>
                <a:hlinkClick r:id="rId3">
                  <a:extLst>
                    <a:ext uri="{A12FA001-AC4F-418D-AE19-62706E023703}">
                      <ahyp:hlinkClr xmlns:ahyp="http://schemas.microsoft.com/office/drawing/2018/hyperlinkcolor" val="tx"/>
                    </a:ext>
                  </a:extLst>
                </a:hlinkClick>
              </a:rPr>
              <a:t>https://www.scie.org.uk/publications/guides/guide09/#:~:text=In%202004%2C%20the%20government%20introduced</a:t>
            </a:r>
            <a:r>
              <a:rPr lang="en-GB" sz="1400" dirty="0">
                <a:latin typeface="Arial"/>
                <a:ea typeface="Times New Roman" panose="02020603050405020304" pitchFamily="18" charset="0"/>
                <a:cs typeface="Arial"/>
              </a:rPr>
              <a:t>. (Accessed: 28 February 2023).</a:t>
            </a:r>
            <a:endParaRPr lang="en-GB"/>
          </a:p>
          <a:p>
            <a:pPr>
              <a:lnSpc>
                <a:spcPct val="150000"/>
              </a:lnSpc>
              <a:spcAft>
                <a:spcPts val="1200"/>
              </a:spcAft>
            </a:pPr>
            <a:r>
              <a:rPr lang="en-GB" sz="1400" dirty="0">
                <a:effectLst/>
                <a:latin typeface="Arial"/>
                <a:ea typeface="Times New Roman" panose="02020603050405020304" pitchFamily="18" charset="0"/>
                <a:cs typeface="Arial"/>
              </a:rPr>
              <a:t>Teach Well (2016). </a:t>
            </a:r>
            <a:r>
              <a:rPr lang="en-GB" sz="1400" i="1" dirty="0">
                <a:effectLst/>
                <a:latin typeface="Arial"/>
                <a:ea typeface="Times New Roman" panose="02020603050405020304" pitchFamily="18" charset="0"/>
                <a:cs typeface="Arial"/>
              </a:rPr>
              <a:t>Maslow’s Hierarchy – Critique Part One</a:t>
            </a:r>
            <a:r>
              <a:rPr lang="en-GB" sz="1400" i="1"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Available at: https://www.teach-well.com/maslows-hierarchy-critique-part-one/ (Accessed </a:t>
            </a:r>
            <a:r>
              <a:rPr lang="en-GB" sz="1400" dirty="0">
                <a:latin typeface="Arial"/>
                <a:ea typeface="Times New Roman" panose="02020603050405020304" pitchFamily="18" charset="0"/>
                <a:cs typeface="Arial"/>
              </a:rPr>
              <a:t>8</a:t>
            </a:r>
            <a:r>
              <a:rPr lang="en-GB" sz="1400" dirty="0">
                <a:effectLst/>
                <a:latin typeface="Arial"/>
                <a:ea typeface="Times New Roman" panose="02020603050405020304" pitchFamily="18" charset="0"/>
                <a:cs typeface="Arial"/>
              </a:rPr>
              <a:t>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World Health Organization (2022). </a:t>
            </a:r>
            <a:r>
              <a:rPr lang="en-GB" sz="1400" i="1" dirty="0">
                <a:effectLst/>
                <a:latin typeface="Arial"/>
                <a:ea typeface="Times New Roman" panose="02020603050405020304" pitchFamily="18" charset="0"/>
                <a:cs typeface="Arial"/>
              </a:rPr>
              <a:t>Health Law</a:t>
            </a:r>
            <a:r>
              <a:rPr lang="en-GB" sz="1400" dirty="0">
                <a:effectLst/>
                <a:latin typeface="Arial"/>
                <a:ea typeface="Times New Roman" panose="02020603050405020304" pitchFamily="18" charset="0"/>
                <a:cs typeface="Arial"/>
              </a:rPr>
              <a:t>. Available at: </a:t>
            </a:r>
            <a:r>
              <a:rPr lang="en-GB" sz="1400" dirty="0">
                <a:effectLst/>
                <a:latin typeface="Arial"/>
                <a:ea typeface="Times New Roman" panose="02020603050405020304" pitchFamily="18" charset="0"/>
                <a:cs typeface="Arial"/>
                <a:hlinkClick r:id="rId4">
                  <a:extLst>
                    <a:ext uri="{A12FA001-AC4F-418D-AE19-62706E023703}">
                      <ahyp:hlinkClr xmlns:ahyp="http://schemas.microsoft.com/office/drawing/2018/hyperlinkcolor" val="tx"/>
                    </a:ext>
                  </a:extLst>
                </a:hlinkClick>
              </a:rPr>
              <a:t>https://www.who.int/health-topics/health-law#tab=tab_1</a:t>
            </a:r>
            <a:r>
              <a:rPr lang="en-GB" sz="1400" dirty="0">
                <a:effectLst/>
                <a:latin typeface="Arial"/>
                <a:ea typeface="Times New Roman" panose="02020603050405020304" pitchFamily="18" charset="0"/>
                <a:cs typeface="Arial"/>
              </a:rPr>
              <a:t>.</a:t>
            </a:r>
            <a:r>
              <a:rPr lang="en-GB" sz="1400" dirty="0">
                <a:latin typeface="Arial"/>
                <a:ea typeface="Times New Roman" panose="02020603050405020304" pitchFamily="18" charset="0"/>
                <a:cs typeface="Arial"/>
              </a:rPr>
              <a:t> (Accessed: 9 February 2023).</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Yoong, S.Q., Goh, H.S. and Zhang, H. (2022a). </a:t>
            </a:r>
            <a:r>
              <a:rPr lang="en-GB" sz="1400" dirty="0">
                <a:latin typeface="Arial"/>
                <a:ea typeface="Times New Roman" panose="02020603050405020304" pitchFamily="18" charset="0"/>
                <a:cs typeface="Arial"/>
              </a:rPr>
              <a:t>'Death</a:t>
            </a:r>
            <a:r>
              <a:rPr lang="en-GB" sz="1400" dirty="0">
                <a:effectLst/>
                <a:latin typeface="Arial"/>
                <a:ea typeface="Times New Roman" panose="02020603050405020304" pitchFamily="18" charset="0"/>
                <a:cs typeface="Arial"/>
              </a:rPr>
              <a:t> doulas as supportive companions in end-of-life care: A scoping review</a:t>
            </a:r>
            <a:r>
              <a:rPr lang="en-GB" sz="1400" dirty="0">
                <a:latin typeface="Arial"/>
                <a:ea typeface="Times New Roman" panose="02020603050405020304" pitchFamily="18" charset="0"/>
                <a:cs typeface="Arial"/>
              </a:rPr>
              <a:t>',</a:t>
            </a:r>
            <a:r>
              <a:rPr lang="en-GB" sz="1400" dirty="0">
                <a:effectLst/>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Palliative Medicine</a:t>
            </a:r>
            <a:r>
              <a:rPr lang="en-GB" sz="1400" dirty="0">
                <a:effectLst/>
                <a:latin typeface="Arial"/>
                <a:ea typeface="Times New Roman" panose="02020603050405020304" pitchFamily="18" charset="0"/>
                <a:cs typeface="Arial"/>
              </a:rPr>
              <a:t>, 36(5), p.026921632210806.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://doi.org/10.1177/02692163221080659.</a:t>
            </a:r>
            <a:endParaRPr lang="en-GB" sz="1400">
              <a:effectLst/>
              <a:latin typeface="Arial"/>
              <a:ea typeface="Times New Roman" panose="02020603050405020304" pitchFamily="18" charset="0"/>
              <a:cs typeface="Arial"/>
            </a:endParaRPr>
          </a:p>
          <a:p>
            <a:pPr>
              <a:lnSpc>
                <a:spcPct val="150000"/>
              </a:lnSpc>
              <a:spcAft>
                <a:spcPts val="1200"/>
              </a:spcAft>
            </a:pPr>
            <a:r>
              <a:rPr lang="en-GB" sz="1400" dirty="0">
                <a:effectLst/>
                <a:latin typeface="Arial"/>
                <a:ea typeface="Times New Roman" panose="02020603050405020304" pitchFamily="18" charset="0"/>
                <a:cs typeface="Arial"/>
              </a:rPr>
              <a:t>Yoong, S.Q., Goh, H.S. and Zhang, H. (2022b). </a:t>
            </a:r>
            <a:r>
              <a:rPr lang="en-GB" sz="1400" dirty="0">
                <a:latin typeface="Arial"/>
                <a:ea typeface="Times New Roman" panose="02020603050405020304" pitchFamily="18" charset="0"/>
                <a:cs typeface="Arial"/>
              </a:rPr>
              <a:t>'Death</a:t>
            </a:r>
            <a:r>
              <a:rPr lang="en-GB" sz="1400" dirty="0">
                <a:effectLst/>
                <a:latin typeface="Arial"/>
                <a:ea typeface="Times New Roman" panose="02020603050405020304" pitchFamily="18" charset="0"/>
                <a:cs typeface="Arial"/>
              </a:rPr>
              <a:t> doulas as supportive companions in end-of-life care: A scoping review</a:t>
            </a:r>
            <a:r>
              <a:rPr lang="en-GB" sz="1400" dirty="0">
                <a:latin typeface="Arial"/>
                <a:ea typeface="Times New Roman" panose="02020603050405020304" pitchFamily="18" charset="0"/>
                <a:cs typeface="Arial"/>
              </a:rPr>
              <a:t>', </a:t>
            </a:r>
            <a:r>
              <a:rPr lang="en-GB" sz="1400" i="1" dirty="0">
                <a:effectLst/>
                <a:latin typeface="Arial"/>
                <a:ea typeface="Times New Roman" panose="02020603050405020304" pitchFamily="18" charset="0"/>
                <a:cs typeface="Arial"/>
              </a:rPr>
              <a:t>Palliative Medicine</a:t>
            </a:r>
            <a:r>
              <a:rPr lang="en-GB" sz="1400" dirty="0">
                <a:effectLst/>
                <a:latin typeface="Arial"/>
                <a:ea typeface="Times New Roman" panose="02020603050405020304" pitchFamily="18" charset="0"/>
                <a:cs typeface="Arial"/>
              </a:rPr>
              <a:t>, 36(5), p.026921632210806. </a:t>
            </a:r>
            <a:r>
              <a:rPr lang="en-GB" sz="1400" dirty="0" err="1">
                <a:effectLst/>
                <a:latin typeface="Arial"/>
                <a:ea typeface="Times New Roman" panose="02020603050405020304" pitchFamily="18" charset="0"/>
                <a:cs typeface="Arial"/>
              </a:rPr>
              <a:t>doi:https</a:t>
            </a:r>
            <a:r>
              <a:rPr lang="en-GB" sz="1400" dirty="0">
                <a:effectLst/>
                <a:latin typeface="Arial"/>
                <a:ea typeface="Times New Roman" panose="02020603050405020304" pitchFamily="18" charset="0"/>
                <a:cs typeface="Arial"/>
              </a:rPr>
              <a:t>://doi.org/10.1177/02692163221080659.</a:t>
            </a:r>
            <a:endParaRPr lang="en-GB" sz="1400">
              <a:effectLst/>
              <a:latin typeface="Arial"/>
              <a:ea typeface="Times New Roman" panose="02020603050405020304" pitchFamily="18" charset="0"/>
              <a:cs typeface="Arial"/>
            </a:endParaRPr>
          </a:p>
        </p:txBody>
      </p:sp>
      <p:sp>
        <p:nvSpPr>
          <p:cNvPr id="2" name="TextBox 1">
            <a:extLst>
              <a:ext uri="{FF2B5EF4-FFF2-40B4-BE49-F238E27FC236}">
                <a16:creationId xmlns:a16="http://schemas.microsoft.com/office/drawing/2014/main" id="{AF51A91E-1BCD-C6DB-9B74-D43F4DD09E21}"/>
              </a:ext>
            </a:extLst>
          </p:cNvPr>
          <p:cNvSpPr txBox="1"/>
          <p:nvPr/>
        </p:nvSpPr>
        <p:spPr>
          <a:xfrm>
            <a:off x="1755873" y="96303"/>
            <a:ext cx="86802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t>Reference list continued​​​​</a:t>
            </a:r>
          </a:p>
        </p:txBody>
      </p:sp>
    </p:spTree>
    <p:extLst>
      <p:ext uri="{BB962C8B-B14F-4D97-AF65-F5344CB8AC3E}">
        <p14:creationId xmlns:p14="http://schemas.microsoft.com/office/powerpoint/2010/main" val="998262619"/>
      </p:ext>
    </p:extLst>
  </p:cSld>
  <p:clrMapOvr>
    <a:masterClrMapping/>
  </p:clrMapOvr>
</p:sld>
</file>

<file path=ppt/theme/theme1.xml><?xml version="1.0" encoding="utf-8"?>
<a:theme xmlns:a="http://schemas.openxmlformats.org/drawingml/2006/main" name="Atlas">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4" ma:contentTypeDescription="Create a new document." ma:contentTypeScope="" ma:versionID="9c152dc4c7669b4cfe6f6b4428d02ea6">
  <xsd:schema xmlns:xsd="http://www.w3.org/2001/XMLSchema" xmlns:xs="http://www.w3.org/2001/XMLSchema" xmlns:p="http://schemas.microsoft.com/office/2006/metadata/properties" xmlns:ns3="d6f7a6e2-a2bb-432a-b406-760b1b1769a2" xmlns:ns4="dd7bbc2b-1d05-4a2b-aef3-b6f0207d1649" targetNamespace="http://schemas.microsoft.com/office/2006/metadata/properties" ma:root="true" ma:fieldsID="4846d5f2de7d1b1e8a2384b45217f9e1" ns3:_="" ns4:_="">
    <xsd:import namespace="d6f7a6e2-a2bb-432a-b406-760b1b1769a2"/>
    <xsd:import namespace="dd7bbc2b-1d05-4a2b-aef3-b6f0207d1649"/>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LengthInSecond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dd7bbc2b-1d05-4a2b-aef3-b6f0207d1649"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06C53087-2482-4924-B460-ED4226AC15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f7a6e2-a2bb-432a-b406-760b1b1769a2"/>
    <ds:schemaRef ds:uri="dd7bbc2b-1d05-4a2b-aef3-b6f0207d16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documentManagement/types"/>
    <ds:schemaRef ds:uri="http://purl.org/dc/elements/1.1/"/>
    <ds:schemaRef ds:uri="dd7bbc2b-1d05-4a2b-aef3-b6f0207d1649"/>
    <ds:schemaRef ds:uri="http://schemas.microsoft.com/office/infopath/2007/PartnerControls"/>
    <ds:schemaRef ds:uri="http://www.w3.org/XML/1998/namespace"/>
    <ds:schemaRef ds:uri="http://purl.org/dc/dcmitype/"/>
    <ds:schemaRef ds:uri="http://schemas.microsoft.com/office/2006/metadata/properties"/>
    <ds:schemaRef ds:uri="http://schemas.openxmlformats.org/package/2006/metadata/core-properties"/>
    <ds:schemaRef ds:uri="d6f7a6e2-a2bb-432a-b406-760b1b1769a2"/>
    <ds:schemaRef ds:uri="http://purl.org/dc/te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TM16401371[[fn=Atlas]]</Template>
  <TotalTime>15035</TotalTime>
  <Words>6074</Words>
  <Application>Microsoft Office PowerPoint</Application>
  <PresentationFormat>Widescreen</PresentationFormat>
  <Paragraphs>356</Paragraphs>
  <Slides>36</Slides>
  <Notes>22</Notes>
  <HiddenSlides>0</HiddenSlides>
  <MMClips>0</MMClips>
  <ScaleCrop>false</ScaleCrop>
  <HeadingPairs>
    <vt:vector size="6" baseType="variant">
      <vt:variant>
        <vt:lpstr>Fonts Used</vt:lpstr>
      </vt:variant>
      <vt:variant>
        <vt:i4>22</vt:i4>
      </vt:variant>
      <vt:variant>
        <vt:lpstr>Theme</vt:lpstr>
      </vt:variant>
      <vt:variant>
        <vt:i4>1</vt:i4>
      </vt:variant>
      <vt:variant>
        <vt:lpstr>Slide Titles</vt:lpstr>
      </vt:variant>
      <vt:variant>
        <vt:i4>36</vt:i4>
      </vt:variant>
    </vt:vector>
  </HeadingPairs>
  <TitlesOfParts>
    <vt:vector size="59" baseType="lpstr">
      <vt:lpstr>Arial</vt:lpstr>
      <vt:lpstr>Arial</vt:lpstr>
      <vt:lpstr>Arial Black</vt:lpstr>
      <vt:lpstr>Calibri</vt:lpstr>
      <vt:lpstr>Calibri Light</vt:lpstr>
      <vt:lpstr>Cambria</vt:lpstr>
      <vt:lpstr>Cambria Math</vt:lpstr>
      <vt:lpstr>ff4</vt:lpstr>
      <vt:lpstr>Frutiger W01</vt:lpstr>
      <vt:lpstr>Georgia</vt:lpstr>
      <vt:lpstr>Helvetica</vt:lpstr>
      <vt:lpstr>Merriweather</vt:lpstr>
      <vt:lpstr>MindMeridian-Regular</vt:lpstr>
      <vt:lpstr>Montserrat</vt:lpstr>
      <vt:lpstr>open sans</vt:lpstr>
      <vt:lpstr>open sans</vt:lpstr>
      <vt:lpstr>Raleway</vt:lpstr>
      <vt:lpstr>Rockwell</vt:lpstr>
      <vt:lpstr>Sorts Mill Goudy</vt:lpstr>
      <vt:lpstr>system-ui</vt:lpstr>
      <vt:lpstr>Times New Roman</vt:lpstr>
      <vt:lpstr>Wingdings</vt:lpstr>
      <vt:lpstr>Atlas</vt:lpstr>
      <vt:lpstr>End-of-life care and support The Older Person</vt:lpstr>
      <vt:lpstr>Introduction</vt:lpstr>
      <vt:lpstr>PowerPoint Presentation</vt:lpstr>
      <vt:lpstr>Support and Care team</vt:lpstr>
      <vt:lpstr>Advocates in social care are independent from the local authority (local council) and the NHS.  (Mind, 2018a)</vt:lpstr>
      <vt:lpstr>Person Centered Care</vt:lpstr>
      <vt:lpstr>Settings of death for the older person</vt:lpstr>
      <vt:lpstr>Care Home Setting</vt:lpstr>
      <vt:lpstr>PowerPoint Presentation</vt:lpstr>
      <vt:lpstr>PowerPoint Presentation</vt:lpstr>
      <vt:lpstr>Home (domiciliary) setting</vt:lpstr>
      <vt:lpstr>Joint Primary goals</vt:lpstr>
      <vt:lpstr>“Social care requirements also increase with age. This rises to 34% of men and 42% of women at ages 85 years and over” .   (ONS.gov, 2018a)</vt:lpstr>
      <vt:lpstr>PowerPoint Presentation</vt:lpstr>
      <vt:lpstr>PowerPoint Presentation</vt:lpstr>
      <vt:lpstr>Although policy and legislation are interrelated, each has a distinct function (British Ecological Society, 2017)</vt:lpstr>
      <vt:lpstr>Definition: Euthanasia is the act of deliberately ending a person's life to relieve suffering​ </vt:lpstr>
      <vt:lpstr>Definition :  Assisted suicide is the act of deliberately assisting another person to kill themselves.   (NHS, 2020) </vt:lpstr>
      <vt:lpstr>PowerPoint Presentation</vt:lpstr>
      <vt:lpstr>PowerPoint Presentation</vt:lpstr>
      <vt:lpstr>Arguments in Support of Euthanasia </vt:lpstr>
      <vt:lpstr>PowerPoint Presentation</vt:lpstr>
      <vt:lpstr>Maslow's hierarchy of needs</vt:lpstr>
      <vt:lpstr>Theories of ageing</vt:lpstr>
      <vt:lpstr>PowerPoint Presentation</vt:lpstr>
      <vt:lpstr>Conclusion </vt:lpstr>
      <vt:lpstr>Recommendations</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End-of-life care  and support. UK</dc:title>
  <dc:creator>Sharette Lawrence (2017889)</dc:creator>
  <cp:lastModifiedBy>Sharette Lawrence (2017889)</cp:lastModifiedBy>
  <cp:revision>733</cp:revision>
  <dcterms:created xsi:type="dcterms:W3CDTF">2023-02-08T14:14:24Z</dcterms:created>
  <dcterms:modified xsi:type="dcterms:W3CDTF">2023-03-03T13:08:09Z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