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2"/>
  </p:sldMasterIdLst>
  <p:notesMasterIdLst>
    <p:notesMasterId r:id="rId5"/>
  </p:notesMasterIdLst>
  <p:handoutMasterIdLst>
    <p:handoutMasterId r:id="rId6"/>
  </p:handoutMasterIdLst>
  <p:sldIdLst>
    <p:sldId id="263" r:id="rId3"/>
    <p:sldId id="264" r:id="rId4"/>
  </p:sldIdLst>
  <p:sldSz cx="51206400" cy="36576000"/>
  <p:notesSz cx="9236075" cy="7010400"/>
  <p:defaultTextStyle>
    <a:defPPr>
      <a:defRPr lang="en-US"/>
    </a:defPPr>
    <a:lvl1pPr algn="l" rtl="0" eaLnBrk="0" fontAlgn="base" hangingPunct="0">
      <a:spcBef>
        <a:spcPct val="20000"/>
      </a:spcBef>
      <a:spcAft>
        <a:spcPct val="0"/>
      </a:spcAft>
      <a:buChar char="•"/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20000"/>
      </a:spcBef>
      <a:spcAft>
        <a:spcPct val="0"/>
      </a:spcAft>
      <a:buChar char="•"/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20000"/>
      </a:spcBef>
      <a:spcAft>
        <a:spcPct val="0"/>
      </a:spcAft>
      <a:buChar char="•"/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20000"/>
      </a:spcBef>
      <a:spcAft>
        <a:spcPct val="0"/>
      </a:spcAft>
      <a:buChar char="•"/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20000"/>
      </a:spcBef>
      <a:spcAft>
        <a:spcPct val="0"/>
      </a:spcAft>
      <a:buChar char="•"/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99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1520">
          <p15:clr>
            <a:srgbClr val="A4A3A4"/>
          </p15:clr>
        </p15:guide>
        <p15:guide id="2" pos="16128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ark Johnson (IWNM)" initials="" lastIdx="4" clrIdx="0"/>
  <p:cmAuthor id="1" name="v-debuye" initials="" lastIdx="8" clrIdx="1"/>
  <p:cmAuthor id="2" name="a-bumont" initials="" lastIdx="1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"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333333"/>
    <a:srgbClr val="8AA5DC"/>
    <a:srgbClr val="FFFFFF"/>
    <a:srgbClr val="FF33CC"/>
    <a:srgbClr val="FFFFCC"/>
    <a:srgbClr val="004442"/>
    <a:srgbClr val="008080"/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249" autoAdjust="0"/>
  </p:normalViewPr>
  <p:slideViewPr>
    <p:cSldViewPr>
      <p:cViewPr varScale="1">
        <p:scale>
          <a:sx n="13" d="100"/>
          <a:sy n="13" d="100"/>
        </p:scale>
        <p:origin x="1404" y="84"/>
      </p:cViewPr>
      <p:guideLst>
        <p:guide orient="horz" pos="11520"/>
        <p:guide pos="16128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commentAuthors" Target="commentAuthors.xml"/><Relationship Id="rId12" Type="http://schemas.microsoft.com/office/2015/10/relationships/revisionInfo" Target="revisionInfo.xml"/><Relationship Id="rId2" Type="http://schemas.openxmlformats.org/officeDocument/2006/relationships/slideMaster" Target="slideMasters/slideMaster1.xml"/><Relationship Id="rId1" Type="http://schemas.openxmlformats.org/officeDocument/2006/relationships/customXml" Target="../customXml/item1.xml"/><Relationship Id="rId6" Type="http://schemas.openxmlformats.org/officeDocument/2006/relationships/handoutMaster" Target="handoutMasters/handoutMaster1.xml"/><Relationship Id="rId11" Type="http://schemas.openxmlformats.org/officeDocument/2006/relationships/tableStyles" Target="tableStyles.xml"/><Relationship Id="rId5" Type="http://schemas.openxmlformats.org/officeDocument/2006/relationships/notesMaster" Target="notesMasters/notesMaster1.xml"/><Relationship Id="rId1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C70ABA-EF16-47FD-96A7-073762E1D4F7}" type="doc">
      <dgm:prSet loTypeId="urn:microsoft.com/office/officeart/2005/8/layout/cycle2" loCatId="cycle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6BC38D4E-4C7B-4D05-A45C-FF639E406763}">
      <dgm:prSet phldrT="[Text]" custT="1"/>
      <dgm:spPr>
        <a:solidFill>
          <a:srgbClr val="FFFF00"/>
        </a:solidFill>
      </dgm:spPr>
      <dgm:t>
        <a:bodyPr/>
        <a:lstStyle/>
        <a:p>
          <a:r>
            <a:rPr lang="en-GB" sz="4400" dirty="0">
              <a:solidFill>
                <a:schemeClr val="tx1"/>
              </a:solidFill>
              <a:latin typeface="Segoe UI Symbol" panose="020B0502040204020203" pitchFamily="34" charset="0"/>
              <a:ea typeface="Segoe UI Symbol" panose="020B0502040204020203" pitchFamily="34" charset="0"/>
            </a:rPr>
            <a:t>Research Skills</a:t>
          </a:r>
        </a:p>
      </dgm:t>
    </dgm:pt>
    <dgm:pt modelId="{81D85759-FA7C-49A5-8A5A-25F56EE1EE3C}" type="parTrans" cxnId="{8250E39E-A7E3-4B81-927B-972E4F88C0DB}">
      <dgm:prSet/>
      <dgm:spPr/>
      <dgm:t>
        <a:bodyPr/>
        <a:lstStyle/>
        <a:p>
          <a:endParaRPr lang="en-GB"/>
        </a:p>
      </dgm:t>
    </dgm:pt>
    <dgm:pt modelId="{FD19264D-4F45-4E28-8130-9CD3F2D9D0E5}" type="sibTrans" cxnId="{8250E39E-A7E3-4B81-927B-972E4F88C0DB}">
      <dgm:prSet/>
      <dgm:spPr/>
      <dgm:t>
        <a:bodyPr/>
        <a:lstStyle/>
        <a:p>
          <a:endParaRPr lang="en-GB"/>
        </a:p>
      </dgm:t>
    </dgm:pt>
    <dgm:pt modelId="{6FA3C735-D24C-429E-A158-2E62FF4C9508}">
      <dgm:prSet phldrT="[Text]" custT="1"/>
      <dgm:spPr>
        <a:solidFill>
          <a:srgbClr val="FF0000"/>
        </a:solidFill>
      </dgm:spPr>
      <dgm:t>
        <a:bodyPr/>
        <a:lstStyle/>
        <a:p>
          <a:r>
            <a:rPr lang="en-GB" sz="4000" dirty="0"/>
            <a:t>Presentation </a:t>
          </a:r>
        </a:p>
        <a:p>
          <a:r>
            <a:rPr lang="en-GB" sz="4000" dirty="0"/>
            <a:t>Skills</a:t>
          </a:r>
        </a:p>
      </dgm:t>
    </dgm:pt>
    <dgm:pt modelId="{466482EC-A849-4A16-99AD-4A09F6F4575E}" type="parTrans" cxnId="{81B8C37C-F813-4606-8F7D-1685190CC724}">
      <dgm:prSet/>
      <dgm:spPr/>
      <dgm:t>
        <a:bodyPr/>
        <a:lstStyle/>
        <a:p>
          <a:endParaRPr lang="en-GB"/>
        </a:p>
      </dgm:t>
    </dgm:pt>
    <dgm:pt modelId="{262C3EAD-F1B5-4180-BA2F-CE4569226864}" type="sibTrans" cxnId="{81B8C37C-F813-4606-8F7D-1685190CC724}">
      <dgm:prSet/>
      <dgm:spPr/>
      <dgm:t>
        <a:bodyPr/>
        <a:lstStyle/>
        <a:p>
          <a:endParaRPr lang="en-GB"/>
        </a:p>
      </dgm:t>
    </dgm:pt>
    <dgm:pt modelId="{864BF83F-EAE8-4126-90C7-2E0DD8A36AAB}">
      <dgm:prSet phldrT="[Text]" custT="1"/>
      <dgm:spPr>
        <a:solidFill>
          <a:srgbClr val="00B050"/>
        </a:solidFill>
      </dgm:spPr>
      <dgm:t>
        <a:bodyPr/>
        <a:lstStyle/>
        <a:p>
          <a:r>
            <a:rPr lang="en-GB" sz="4000" dirty="0">
              <a:solidFill>
                <a:schemeClr val="bg1"/>
              </a:solidFill>
              <a:latin typeface="Segoe UI Symbol" panose="020B0502040204020203" pitchFamily="34" charset="0"/>
              <a:ea typeface="Segoe UI Symbol" panose="020B0502040204020203" pitchFamily="34" charset="0"/>
            </a:rPr>
            <a:t>Time management skills</a:t>
          </a:r>
        </a:p>
      </dgm:t>
    </dgm:pt>
    <dgm:pt modelId="{B0866FA7-3741-4B60-9604-B9D560C0868E}" type="parTrans" cxnId="{E1AD76BE-BB1F-4C68-8D79-F34EE84508A8}">
      <dgm:prSet/>
      <dgm:spPr/>
      <dgm:t>
        <a:bodyPr/>
        <a:lstStyle/>
        <a:p>
          <a:endParaRPr lang="en-GB"/>
        </a:p>
      </dgm:t>
    </dgm:pt>
    <dgm:pt modelId="{DE448DF8-CA58-4D99-A614-4E0A874DC49A}" type="sibTrans" cxnId="{E1AD76BE-BB1F-4C68-8D79-F34EE84508A8}">
      <dgm:prSet/>
      <dgm:spPr/>
      <dgm:t>
        <a:bodyPr/>
        <a:lstStyle/>
        <a:p>
          <a:endParaRPr lang="en-GB"/>
        </a:p>
      </dgm:t>
    </dgm:pt>
    <dgm:pt modelId="{64F32027-2E8A-48B0-B7FB-74CA58DE6438}">
      <dgm:prSet phldrT="[Text]"/>
      <dgm:spPr>
        <a:solidFill>
          <a:srgbClr val="7030A0"/>
        </a:solidFill>
        <a:ln>
          <a:noFill/>
        </a:ln>
      </dgm:spPr>
      <dgm:t>
        <a:bodyPr/>
        <a:lstStyle/>
        <a:p>
          <a:r>
            <a:rPr lang="en-GB" dirty="0">
              <a:solidFill>
                <a:schemeClr val="bg1"/>
              </a:solidFill>
              <a:latin typeface="Segoe UI Symbol" panose="020B0502040204020203" pitchFamily="34" charset="0"/>
              <a:ea typeface="Segoe UI Symbol" panose="020B0502040204020203" pitchFamily="34" charset="0"/>
            </a:rPr>
            <a:t>Note Taking </a:t>
          </a:r>
        </a:p>
      </dgm:t>
    </dgm:pt>
    <dgm:pt modelId="{5DBD7A2C-673D-44DE-884B-BC8F1836F26D}" type="parTrans" cxnId="{42AEED1F-1306-47FA-BC36-8E158EF457B1}">
      <dgm:prSet/>
      <dgm:spPr/>
      <dgm:t>
        <a:bodyPr/>
        <a:lstStyle/>
        <a:p>
          <a:endParaRPr lang="en-GB"/>
        </a:p>
      </dgm:t>
    </dgm:pt>
    <dgm:pt modelId="{D7D0D25E-7440-4D23-A02D-45E600DEA711}" type="sibTrans" cxnId="{42AEED1F-1306-47FA-BC36-8E158EF457B1}">
      <dgm:prSet/>
      <dgm:spPr/>
      <dgm:t>
        <a:bodyPr/>
        <a:lstStyle/>
        <a:p>
          <a:endParaRPr lang="en-GB"/>
        </a:p>
      </dgm:t>
    </dgm:pt>
    <dgm:pt modelId="{A775E2A5-058C-4C3F-A5D3-401325EA3234}">
      <dgm:prSet phldrT="[Text]"/>
      <dgm:spPr/>
      <dgm:t>
        <a:bodyPr/>
        <a:lstStyle/>
        <a:p>
          <a:r>
            <a:rPr lang="en-GB" dirty="0">
              <a:latin typeface="Segoe UI Symbol" panose="020B0502040204020203" pitchFamily="34" charset="0"/>
              <a:ea typeface="Segoe UI Symbol" panose="020B0502040204020203" pitchFamily="34" charset="0"/>
            </a:rPr>
            <a:t>Independent study</a:t>
          </a:r>
        </a:p>
      </dgm:t>
    </dgm:pt>
    <dgm:pt modelId="{60DD3CCD-CDC9-405E-848C-C50E4875C26F}" type="parTrans" cxnId="{751CB9C0-2768-4866-B969-5E9534681FB4}">
      <dgm:prSet/>
      <dgm:spPr/>
      <dgm:t>
        <a:bodyPr/>
        <a:lstStyle/>
        <a:p>
          <a:endParaRPr lang="en-GB"/>
        </a:p>
      </dgm:t>
    </dgm:pt>
    <dgm:pt modelId="{F20999DC-4B56-45A4-8A9F-6E5E8EADB343}" type="sibTrans" cxnId="{751CB9C0-2768-4866-B969-5E9534681FB4}">
      <dgm:prSet/>
      <dgm:spPr/>
      <dgm:t>
        <a:bodyPr/>
        <a:lstStyle/>
        <a:p>
          <a:endParaRPr lang="en-GB"/>
        </a:p>
      </dgm:t>
    </dgm:pt>
    <dgm:pt modelId="{473C971D-35A7-42D6-9EB7-47121AA03D3A}" type="pres">
      <dgm:prSet presAssocID="{D3C70ABA-EF16-47FD-96A7-073762E1D4F7}" presName="cycle" presStyleCnt="0">
        <dgm:presLayoutVars>
          <dgm:dir/>
          <dgm:resizeHandles val="exact"/>
        </dgm:presLayoutVars>
      </dgm:prSet>
      <dgm:spPr/>
    </dgm:pt>
    <dgm:pt modelId="{F1EC7F97-2B1D-4C97-AC15-A1447619FF0F}" type="pres">
      <dgm:prSet presAssocID="{6BC38D4E-4C7B-4D05-A45C-FF639E406763}" presName="node" presStyleLbl="node1" presStyleIdx="0" presStyleCnt="5" custScaleX="115656" custScaleY="96515" custRadScaleRad="130495" custRadScaleInc="624">
        <dgm:presLayoutVars>
          <dgm:bulletEnabled val="1"/>
        </dgm:presLayoutVars>
      </dgm:prSet>
      <dgm:spPr/>
    </dgm:pt>
    <dgm:pt modelId="{FCA63B76-B60C-4489-86A3-384ED3A0E6CA}" type="pres">
      <dgm:prSet presAssocID="{FD19264D-4F45-4E28-8130-9CD3F2D9D0E5}" presName="sibTrans" presStyleLbl="sibTrans2D1" presStyleIdx="0" presStyleCnt="5"/>
      <dgm:spPr/>
    </dgm:pt>
    <dgm:pt modelId="{9A329D7D-692A-4001-9690-F388E03395DC}" type="pres">
      <dgm:prSet presAssocID="{FD19264D-4F45-4E28-8130-9CD3F2D9D0E5}" presName="connectorText" presStyleLbl="sibTrans2D1" presStyleIdx="0" presStyleCnt="5"/>
      <dgm:spPr/>
    </dgm:pt>
    <dgm:pt modelId="{4CCF90F0-5B4C-4E53-8CAF-317016125F01}" type="pres">
      <dgm:prSet presAssocID="{6FA3C735-D24C-429E-A158-2E62FF4C9508}" presName="node" presStyleLbl="node1" presStyleIdx="1" presStyleCnt="5" custScaleX="132112" custRadScaleRad="84304" custRadScaleInc="-383">
        <dgm:presLayoutVars>
          <dgm:bulletEnabled val="1"/>
        </dgm:presLayoutVars>
      </dgm:prSet>
      <dgm:spPr/>
    </dgm:pt>
    <dgm:pt modelId="{4E87316E-4745-4CA0-99B4-C4607083684A}" type="pres">
      <dgm:prSet presAssocID="{262C3EAD-F1B5-4180-BA2F-CE4569226864}" presName="sibTrans" presStyleLbl="sibTrans2D1" presStyleIdx="1" presStyleCnt="5"/>
      <dgm:spPr/>
    </dgm:pt>
    <dgm:pt modelId="{1652644A-BB84-405A-A342-208258B77E6E}" type="pres">
      <dgm:prSet presAssocID="{262C3EAD-F1B5-4180-BA2F-CE4569226864}" presName="connectorText" presStyleLbl="sibTrans2D1" presStyleIdx="1" presStyleCnt="5"/>
      <dgm:spPr/>
    </dgm:pt>
    <dgm:pt modelId="{163827D8-E442-4A07-A449-1D4AEA553F9A}" type="pres">
      <dgm:prSet presAssocID="{864BF83F-EAE8-4126-90C7-2E0DD8A36AAB}" presName="node" presStyleLbl="node1" presStyleIdx="2" presStyleCnt="5" custScaleX="136191" custRadScaleRad="126469" custRadScaleInc="-11425">
        <dgm:presLayoutVars>
          <dgm:bulletEnabled val="1"/>
        </dgm:presLayoutVars>
      </dgm:prSet>
      <dgm:spPr/>
    </dgm:pt>
    <dgm:pt modelId="{8D05019E-46F5-459E-9887-6F494714B24B}" type="pres">
      <dgm:prSet presAssocID="{DE448DF8-CA58-4D99-A614-4E0A874DC49A}" presName="sibTrans" presStyleLbl="sibTrans2D1" presStyleIdx="2" presStyleCnt="5"/>
      <dgm:spPr/>
    </dgm:pt>
    <dgm:pt modelId="{5C6B7E54-17AB-4554-B6F4-F83A1C2853ED}" type="pres">
      <dgm:prSet presAssocID="{DE448DF8-CA58-4D99-A614-4E0A874DC49A}" presName="connectorText" presStyleLbl="sibTrans2D1" presStyleIdx="2" presStyleCnt="5"/>
      <dgm:spPr/>
    </dgm:pt>
    <dgm:pt modelId="{51760FBD-3705-4343-A07B-2FE4A6C0D486}" type="pres">
      <dgm:prSet presAssocID="{64F32027-2E8A-48B0-B7FB-74CA58DE6438}" presName="node" presStyleLbl="node1" presStyleIdx="3" presStyleCnt="5" custScaleX="135287" custScaleY="110065" custRadScaleRad="128716" custRadScaleInc="6774">
        <dgm:presLayoutVars>
          <dgm:bulletEnabled val="1"/>
        </dgm:presLayoutVars>
      </dgm:prSet>
      <dgm:spPr/>
    </dgm:pt>
    <dgm:pt modelId="{A81FD6B4-3032-4C78-9910-9BF89D160CF4}" type="pres">
      <dgm:prSet presAssocID="{D7D0D25E-7440-4D23-A02D-45E600DEA711}" presName="sibTrans" presStyleLbl="sibTrans2D1" presStyleIdx="3" presStyleCnt="5"/>
      <dgm:spPr/>
    </dgm:pt>
    <dgm:pt modelId="{3E8ED0C2-1BA2-4A18-B069-3958EFE2FCEF}" type="pres">
      <dgm:prSet presAssocID="{D7D0D25E-7440-4D23-A02D-45E600DEA711}" presName="connectorText" presStyleLbl="sibTrans2D1" presStyleIdx="3" presStyleCnt="5"/>
      <dgm:spPr/>
    </dgm:pt>
    <dgm:pt modelId="{69C10537-2649-41FD-A1AE-33885D6E8BFF}" type="pres">
      <dgm:prSet presAssocID="{A775E2A5-058C-4C3F-A5D3-401325EA3234}" presName="node" presStyleLbl="node1" presStyleIdx="4" presStyleCnt="5" custScaleX="135080" custScaleY="108401" custRadScaleRad="84956" custRadScaleInc="3200">
        <dgm:presLayoutVars>
          <dgm:bulletEnabled val="1"/>
        </dgm:presLayoutVars>
      </dgm:prSet>
      <dgm:spPr/>
    </dgm:pt>
    <dgm:pt modelId="{9CFFD3E6-C5E1-4A89-BB76-B5C98AD0356D}" type="pres">
      <dgm:prSet presAssocID="{F20999DC-4B56-45A4-8A9F-6E5E8EADB343}" presName="sibTrans" presStyleLbl="sibTrans2D1" presStyleIdx="4" presStyleCnt="5"/>
      <dgm:spPr/>
    </dgm:pt>
    <dgm:pt modelId="{22BE157C-E6C6-47F9-9C43-4E01213C674E}" type="pres">
      <dgm:prSet presAssocID="{F20999DC-4B56-45A4-8A9F-6E5E8EADB343}" presName="connectorText" presStyleLbl="sibTrans2D1" presStyleIdx="4" presStyleCnt="5"/>
      <dgm:spPr/>
    </dgm:pt>
  </dgm:ptLst>
  <dgm:cxnLst>
    <dgm:cxn modelId="{88A4CB06-49AE-4C1B-ADC6-12805F7DF1F7}" type="presOf" srcId="{FD19264D-4F45-4E28-8130-9CD3F2D9D0E5}" destId="{FCA63B76-B60C-4489-86A3-384ED3A0E6CA}" srcOrd="0" destOrd="0" presId="urn:microsoft.com/office/officeart/2005/8/layout/cycle2"/>
    <dgm:cxn modelId="{122AE00A-F483-47DE-9047-B22BAF527CB7}" type="presOf" srcId="{F20999DC-4B56-45A4-8A9F-6E5E8EADB343}" destId="{22BE157C-E6C6-47F9-9C43-4E01213C674E}" srcOrd="1" destOrd="0" presId="urn:microsoft.com/office/officeart/2005/8/layout/cycle2"/>
    <dgm:cxn modelId="{9A3DED0E-5D32-44BA-ABC5-38C54AFD3896}" type="presOf" srcId="{FD19264D-4F45-4E28-8130-9CD3F2D9D0E5}" destId="{9A329D7D-692A-4001-9690-F388E03395DC}" srcOrd="1" destOrd="0" presId="urn:microsoft.com/office/officeart/2005/8/layout/cycle2"/>
    <dgm:cxn modelId="{2F458611-A039-4E4B-B045-8C9027646EC5}" type="presOf" srcId="{D7D0D25E-7440-4D23-A02D-45E600DEA711}" destId="{3E8ED0C2-1BA2-4A18-B069-3958EFE2FCEF}" srcOrd="1" destOrd="0" presId="urn:microsoft.com/office/officeart/2005/8/layout/cycle2"/>
    <dgm:cxn modelId="{42AEED1F-1306-47FA-BC36-8E158EF457B1}" srcId="{D3C70ABA-EF16-47FD-96A7-073762E1D4F7}" destId="{64F32027-2E8A-48B0-B7FB-74CA58DE6438}" srcOrd="3" destOrd="0" parTransId="{5DBD7A2C-673D-44DE-884B-BC8F1836F26D}" sibTransId="{D7D0D25E-7440-4D23-A02D-45E600DEA711}"/>
    <dgm:cxn modelId="{EB17B839-8740-418A-9369-09C310F7A283}" type="presOf" srcId="{262C3EAD-F1B5-4180-BA2F-CE4569226864}" destId="{1652644A-BB84-405A-A342-208258B77E6E}" srcOrd="1" destOrd="0" presId="urn:microsoft.com/office/officeart/2005/8/layout/cycle2"/>
    <dgm:cxn modelId="{3EBA7765-F06D-46CC-9F26-F6B68732399F}" type="presOf" srcId="{64F32027-2E8A-48B0-B7FB-74CA58DE6438}" destId="{51760FBD-3705-4343-A07B-2FE4A6C0D486}" srcOrd="0" destOrd="0" presId="urn:microsoft.com/office/officeart/2005/8/layout/cycle2"/>
    <dgm:cxn modelId="{AAF26E73-CE46-4772-AE5A-74B6D6AA086D}" type="presOf" srcId="{6BC38D4E-4C7B-4D05-A45C-FF639E406763}" destId="{F1EC7F97-2B1D-4C97-AC15-A1447619FF0F}" srcOrd="0" destOrd="0" presId="urn:microsoft.com/office/officeart/2005/8/layout/cycle2"/>
    <dgm:cxn modelId="{81B8C37C-F813-4606-8F7D-1685190CC724}" srcId="{D3C70ABA-EF16-47FD-96A7-073762E1D4F7}" destId="{6FA3C735-D24C-429E-A158-2E62FF4C9508}" srcOrd="1" destOrd="0" parTransId="{466482EC-A849-4A16-99AD-4A09F6F4575E}" sibTransId="{262C3EAD-F1B5-4180-BA2F-CE4569226864}"/>
    <dgm:cxn modelId="{03441A7E-CC2D-4ACA-BC83-00820ED61795}" type="presOf" srcId="{D3C70ABA-EF16-47FD-96A7-073762E1D4F7}" destId="{473C971D-35A7-42D6-9EB7-47121AA03D3A}" srcOrd="0" destOrd="0" presId="urn:microsoft.com/office/officeart/2005/8/layout/cycle2"/>
    <dgm:cxn modelId="{9E56ED81-A749-451A-B160-157E9012CAA3}" type="presOf" srcId="{6FA3C735-D24C-429E-A158-2E62FF4C9508}" destId="{4CCF90F0-5B4C-4E53-8CAF-317016125F01}" srcOrd="0" destOrd="0" presId="urn:microsoft.com/office/officeart/2005/8/layout/cycle2"/>
    <dgm:cxn modelId="{F8E6EB84-AEAA-42DC-A4CF-05B4CC00EDFF}" type="presOf" srcId="{A775E2A5-058C-4C3F-A5D3-401325EA3234}" destId="{69C10537-2649-41FD-A1AE-33885D6E8BFF}" srcOrd="0" destOrd="0" presId="urn:microsoft.com/office/officeart/2005/8/layout/cycle2"/>
    <dgm:cxn modelId="{2FEC158E-51B9-4C10-BF9D-C897B6151A4E}" type="presOf" srcId="{DE448DF8-CA58-4D99-A614-4E0A874DC49A}" destId="{5C6B7E54-17AB-4554-B6F4-F83A1C2853ED}" srcOrd="1" destOrd="0" presId="urn:microsoft.com/office/officeart/2005/8/layout/cycle2"/>
    <dgm:cxn modelId="{8250E39E-A7E3-4B81-927B-972E4F88C0DB}" srcId="{D3C70ABA-EF16-47FD-96A7-073762E1D4F7}" destId="{6BC38D4E-4C7B-4D05-A45C-FF639E406763}" srcOrd="0" destOrd="0" parTransId="{81D85759-FA7C-49A5-8A5A-25F56EE1EE3C}" sibTransId="{FD19264D-4F45-4E28-8130-9CD3F2D9D0E5}"/>
    <dgm:cxn modelId="{303162B3-4ADF-4F9F-B4CD-7FDBCDD7C15A}" type="presOf" srcId="{DE448DF8-CA58-4D99-A614-4E0A874DC49A}" destId="{8D05019E-46F5-459E-9887-6F494714B24B}" srcOrd="0" destOrd="0" presId="urn:microsoft.com/office/officeart/2005/8/layout/cycle2"/>
    <dgm:cxn modelId="{212D7FB3-28D6-4692-BE1A-0DF5B397C2E7}" type="presOf" srcId="{864BF83F-EAE8-4126-90C7-2E0DD8A36AAB}" destId="{163827D8-E442-4A07-A449-1D4AEA553F9A}" srcOrd="0" destOrd="0" presId="urn:microsoft.com/office/officeart/2005/8/layout/cycle2"/>
    <dgm:cxn modelId="{E1AD76BE-BB1F-4C68-8D79-F34EE84508A8}" srcId="{D3C70ABA-EF16-47FD-96A7-073762E1D4F7}" destId="{864BF83F-EAE8-4126-90C7-2E0DD8A36AAB}" srcOrd="2" destOrd="0" parTransId="{B0866FA7-3741-4B60-9604-B9D560C0868E}" sibTransId="{DE448DF8-CA58-4D99-A614-4E0A874DC49A}"/>
    <dgm:cxn modelId="{751CB9C0-2768-4866-B969-5E9534681FB4}" srcId="{D3C70ABA-EF16-47FD-96A7-073762E1D4F7}" destId="{A775E2A5-058C-4C3F-A5D3-401325EA3234}" srcOrd="4" destOrd="0" parTransId="{60DD3CCD-CDC9-405E-848C-C50E4875C26F}" sibTransId="{F20999DC-4B56-45A4-8A9F-6E5E8EADB343}"/>
    <dgm:cxn modelId="{C8993ECE-765C-454B-951A-325D89B346E3}" type="presOf" srcId="{D7D0D25E-7440-4D23-A02D-45E600DEA711}" destId="{A81FD6B4-3032-4C78-9910-9BF89D160CF4}" srcOrd="0" destOrd="0" presId="urn:microsoft.com/office/officeart/2005/8/layout/cycle2"/>
    <dgm:cxn modelId="{E0CE47D8-4914-463A-BC10-925614756392}" type="presOf" srcId="{262C3EAD-F1B5-4180-BA2F-CE4569226864}" destId="{4E87316E-4745-4CA0-99B4-C4607083684A}" srcOrd="0" destOrd="0" presId="urn:microsoft.com/office/officeart/2005/8/layout/cycle2"/>
    <dgm:cxn modelId="{B08108F5-4A61-4D73-869D-7926D945D1A5}" type="presOf" srcId="{F20999DC-4B56-45A4-8A9F-6E5E8EADB343}" destId="{9CFFD3E6-C5E1-4A89-BB76-B5C98AD0356D}" srcOrd="0" destOrd="0" presId="urn:microsoft.com/office/officeart/2005/8/layout/cycle2"/>
    <dgm:cxn modelId="{E3C31116-0965-4029-BC4D-0547045259BF}" type="presParOf" srcId="{473C971D-35A7-42D6-9EB7-47121AA03D3A}" destId="{F1EC7F97-2B1D-4C97-AC15-A1447619FF0F}" srcOrd="0" destOrd="0" presId="urn:microsoft.com/office/officeart/2005/8/layout/cycle2"/>
    <dgm:cxn modelId="{A82C9823-E2E1-4514-9A22-01FA2C54606E}" type="presParOf" srcId="{473C971D-35A7-42D6-9EB7-47121AA03D3A}" destId="{FCA63B76-B60C-4489-86A3-384ED3A0E6CA}" srcOrd="1" destOrd="0" presId="urn:microsoft.com/office/officeart/2005/8/layout/cycle2"/>
    <dgm:cxn modelId="{06BC163B-A59E-4F5F-81D2-8F10BF49C88A}" type="presParOf" srcId="{FCA63B76-B60C-4489-86A3-384ED3A0E6CA}" destId="{9A329D7D-692A-4001-9690-F388E03395DC}" srcOrd="0" destOrd="0" presId="urn:microsoft.com/office/officeart/2005/8/layout/cycle2"/>
    <dgm:cxn modelId="{7A8CB49B-A5E7-4226-8683-E84A18EE5BD3}" type="presParOf" srcId="{473C971D-35A7-42D6-9EB7-47121AA03D3A}" destId="{4CCF90F0-5B4C-4E53-8CAF-317016125F01}" srcOrd="2" destOrd="0" presId="urn:microsoft.com/office/officeart/2005/8/layout/cycle2"/>
    <dgm:cxn modelId="{DD8FE030-EB95-4CEC-BC06-8DF6AE8A72EF}" type="presParOf" srcId="{473C971D-35A7-42D6-9EB7-47121AA03D3A}" destId="{4E87316E-4745-4CA0-99B4-C4607083684A}" srcOrd="3" destOrd="0" presId="urn:microsoft.com/office/officeart/2005/8/layout/cycle2"/>
    <dgm:cxn modelId="{000AAD24-1994-4AE5-B24F-DB096D4F1EA9}" type="presParOf" srcId="{4E87316E-4745-4CA0-99B4-C4607083684A}" destId="{1652644A-BB84-405A-A342-208258B77E6E}" srcOrd="0" destOrd="0" presId="urn:microsoft.com/office/officeart/2005/8/layout/cycle2"/>
    <dgm:cxn modelId="{5C2D68E0-2B87-410F-86A2-1FB837BC11AA}" type="presParOf" srcId="{473C971D-35A7-42D6-9EB7-47121AA03D3A}" destId="{163827D8-E442-4A07-A449-1D4AEA553F9A}" srcOrd="4" destOrd="0" presId="urn:microsoft.com/office/officeart/2005/8/layout/cycle2"/>
    <dgm:cxn modelId="{EFBE7A7C-5B90-4E03-B7B2-8699898E656B}" type="presParOf" srcId="{473C971D-35A7-42D6-9EB7-47121AA03D3A}" destId="{8D05019E-46F5-459E-9887-6F494714B24B}" srcOrd="5" destOrd="0" presId="urn:microsoft.com/office/officeart/2005/8/layout/cycle2"/>
    <dgm:cxn modelId="{8C240BC4-6AF8-43D7-A75F-61B4483EDCA4}" type="presParOf" srcId="{8D05019E-46F5-459E-9887-6F494714B24B}" destId="{5C6B7E54-17AB-4554-B6F4-F83A1C2853ED}" srcOrd="0" destOrd="0" presId="urn:microsoft.com/office/officeart/2005/8/layout/cycle2"/>
    <dgm:cxn modelId="{DFDA01E7-6FF5-4497-AAAC-84B26D008B67}" type="presParOf" srcId="{473C971D-35A7-42D6-9EB7-47121AA03D3A}" destId="{51760FBD-3705-4343-A07B-2FE4A6C0D486}" srcOrd="6" destOrd="0" presId="urn:microsoft.com/office/officeart/2005/8/layout/cycle2"/>
    <dgm:cxn modelId="{13AAD649-EBE8-4F3F-9CD8-2EBEAC73263D}" type="presParOf" srcId="{473C971D-35A7-42D6-9EB7-47121AA03D3A}" destId="{A81FD6B4-3032-4C78-9910-9BF89D160CF4}" srcOrd="7" destOrd="0" presId="urn:microsoft.com/office/officeart/2005/8/layout/cycle2"/>
    <dgm:cxn modelId="{14BA7168-8B2D-4957-B087-D2051AC4FC05}" type="presParOf" srcId="{A81FD6B4-3032-4C78-9910-9BF89D160CF4}" destId="{3E8ED0C2-1BA2-4A18-B069-3958EFE2FCEF}" srcOrd="0" destOrd="0" presId="urn:microsoft.com/office/officeart/2005/8/layout/cycle2"/>
    <dgm:cxn modelId="{2F06E166-B8B5-47CA-9455-77CC341532DE}" type="presParOf" srcId="{473C971D-35A7-42D6-9EB7-47121AA03D3A}" destId="{69C10537-2649-41FD-A1AE-33885D6E8BFF}" srcOrd="8" destOrd="0" presId="urn:microsoft.com/office/officeart/2005/8/layout/cycle2"/>
    <dgm:cxn modelId="{ECB82EFA-2FAF-4A16-A93A-DE1AC2A2E5E6}" type="presParOf" srcId="{473C971D-35A7-42D6-9EB7-47121AA03D3A}" destId="{9CFFD3E6-C5E1-4A89-BB76-B5C98AD0356D}" srcOrd="9" destOrd="0" presId="urn:microsoft.com/office/officeart/2005/8/layout/cycle2"/>
    <dgm:cxn modelId="{D96586B2-3FB6-40F3-A2F4-73E2F970EC4F}" type="presParOf" srcId="{9CFFD3E6-C5E1-4A89-BB76-B5C98AD0356D}" destId="{22BE157C-E6C6-47F9-9C43-4E01213C674E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EC7F97-2B1D-4C97-AC15-A1447619FF0F}">
      <dsp:nvSpPr>
        <dsp:cNvPr id="0" name=""/>
        <dsp:cNvSpPr/>
      </dsp:nvSpPr>
      <dsp:spPr>
        <a:xfrm>
          <a:off x="3768722" y="366759"/>
          <a:ext cx="3787196" cy="3160418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solidFill>
                <a:schemeClr val="tx1"/>
              </a:solidFill>
              <a:latin typeface="Segoe UI Symbol" panose="020B0502040204020203" pitchFamily="34" charset="0"/>
              <a:ea typeface="Segoe UI Symbol" panose="020B0502040204020203" pitchFamily="34" charset="0"/>
            </a:rPr>
            <a:t>Research Skills</a:t>
          </a:r>
        </a:p>
      </dsp:txBody>
      <dsp:txXfrm>
        <a:off x="4323344" y="829592"/>
        <a:ext cx="2677952" cy="2234752"/>
      </dsp:txXfrm>
    </dsp:sp>
    <dsp:sp modelId="{FCA63B76-B60C-4489-86A3-384ED3A0E6CA}">
      <dsp:nvSpPr>
        <dsp:cNvPr id="0" name=""/>
        <dsp:cNvSpPr/>
      </dsp:nvSpPr>
      <dsp:spPr>
        <a:xfrm rot="3158116">
          <a:off x="6739352" y="3508012"/>
          <a:ext cx="1073785" cy="11051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>
        <a:off x="6802670" y="3601028"/>
        <a:ext cx="751650" cy="663093"/>
      </dsp:txXfrm>
    </dsp:sp>
    <dsp:sp modelId="{4CCF90F0-5B4C-4E53-8CAF-317016125F01}">
      <dsp:nvSpPr>
        <dsp:cNvPr id="0" name=""/>
        <dsp:cNvSpPr/>
      </dsp:nvSpPr>
      <dsp:spPr>
        <a:xfrm>
          <a:off x="6828841" y="4670129"/>
          <a:ext cx="4326054" cy="3274535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Presentation </a:t>
          </a:r>
        </a:p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Skills</a:t>
          </a:r>
        </a:p>
      </dsp:txBody>
      <dsp:txXfrm>
        <a:off x="7462377" y="5149674"/>
        <a:ext cx="3058982" cy="2315445"/>
      </dsp:txXfrm>
    </dsp:sp>
    <dsp:sp modelId="{4E87316E-4745-4CA0-99B4-C4607083684A}">
      <dsp:nvSpPr>
        <dsp:cNvPr id="0" name=""/>
        <dsp:cNvSpPr/>
      </dsp:nvSpPr>
      <dsp:spPr>
        <a:xfrm rot="5392268">
          <a:off x="8502388" y="8298393"/>
          <a:ext cx="990401" cy="11051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>
        <a:off x="8650614" y="8370864"/>
        <a:ext cx="693281" cy="663093"/>
      </dsp:txXfrm>
    </dsp:sp>
    <dsp:sp modelId="{163827D8-E442-4A07-A449-1D4AEA553F9A}">
      <dsp:nvSpPr>
        <dsp:cNvPr id="0" name=""/>
        <dsp:cNvSpPr/>
      </dsp:nvSpPr>
      <dsp:spPr>
        <a:xfrm>
          <a:off x="6773625" y="9813338"/>
          <a:ext cx="4459622" cy="3274535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>
              <a:solidFill>
                <a:schemeClr val="bg1"/>
              </a:solidFill>
              <a:latin typeface="Segoe UI Symbol" panose="020B0502040204020203" pitchFamily="34" charset="0"/>
              <a:ea typeface="Segoe UI Symbol" panose="020B0502040204020203" pitchFamily="34" charset="0"/>
            </a:rPr>
            <a:t>Time management skills</a:t>
          </a:r>
        </a:p>
      </dsp:txBody>
      <dsp:txXfrm>
        <a:off x="7426722" y="10292883"/>
        <a:ext cx="3153428" cy="2315445"/>
      </dsp:txXfrm>
    </dsp:sp>
    <dsp:sp modelId="{8D05019E-46F5-459E-9887-6F494714B24B}">
      <dsp:nvSpPr>
        <dsp:cNvPr id="0" name=""/>
        <dsp:cNvSpPr/>
      </dsp:nvSpPr>
      <dsp:spPr>
        <a:xfrm rot="10712162">
          <a:off x="5074455" y="10983081"/>
          <a:ext cx="1201953" cy="11051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 rot="10800000">
        <a:off x="5405947" y="11199877"/>
        <a:ext cx="870407" cy="663093"/>
      </dsp:txXfrm>
    </dsp:sp>
    <dsp:sp modelId="{51760FBD-3705-4343-A07B-2FE4A6C0D486}">
      <dsp:nvSpPr>
        <dsp:cNvPr id="0" name=""/>
        <dsp:cNvSpPr/>
      </dsp:nvSpPr>
      <dsp:spPr>
        <a:xfrm>
          <a:off x="78948" y="9820019"/>
          <a:ext cx="4430021" cy="3604117"/>
        </a:xfrm>
        <a:prstGeom prst="ellipse">
          <a:avLst/>
        </a:prstGeom>
        <a:solidFill>
          <a:srgbClr val="7030A0"/>
        </a:solid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>
              <a:solidFill>
                <a:schemeClr val="bg1"/>
              </a:solidFill>
              <a:latin typeface="Segoe UI Symbol" panose="020B0502040204020203" pitchFamily="34" charset="0"/>
              <a:ea typeface="Segoe UI Symbol" panose="020B0502040204020203" pitchFamily="34" charset="0"/>
            </a:rPr>
            <a:t>Note Taking </a:t>
          </a:r>
        </a:p>
      </dsp:txBody>
      <dsp:txXfrm>
        <a:off x="727710" y="10347830"/>
        <a:ext cx="3132497" cy="2548495"/>
      </dsp:txXfrm>
    </dsp:sp>
    <dsp:sp modelId="{A81FD6B4-3032-4C78-9910-9BF89D160CF4}">
      <dsp:nvSpPr>
        <dsp:cNvPr id="0" name=""/>
        <dsp:cNvSpPr/>
      </dsp:nvSpPr>
      <dsp:spPr>
        <a:xfrm rot="16193745">
          <a:off x="1810523" y="8391585"/>
          <a:ext cx="957125" cy="11051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 rot="10800000">
        <a:off x="1954353" y="8756184"/>
        <a:ext cx="669988" cy="663093"/>
      </dsp:txXfrm>
    </dsp:sp>
    <dsp:sp modelId="{69C10537-2649-41FD-A1AE-33885D6E8BFF}">
      <dsp:nvSpPr>
        <dsp:cNvPr id="0" name=""/>
        <dsp:cNvSpPr/>
      </dsp:nvSpPr>
      <dsp:spPr>
        <a:xfrm>
          <a:off x="72543" y="4464499"/>
          <a:ext cx="4423242" cy="354962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 dirty="0">
              <a:latin typeface="Segoe UI Symbol" panose="020B0502040204020203" pitchFamily="34" charset="0"/>
              <a:ea typeface="Segoe UI Symbol" panose="020B0502040204020203" pitchFamily="34" charset="0"/>
            </a:rPr>
            <a:t>Independent study</a:t>
          </a:r>
        </a:p>
      </dsp:txBody>
      <dsp:txXfrm>
        <a:off x="720312" y="4984330"/>
        <a:ext cx="3127704" cy="2509967"/>
      </dsp:txXfrm>
    </dsp:sp>
    <dsp:sp modelId="{9CFFD3E6-C5E1-4A89-BB76-B5C98AD0356D}">
      <dsp:nvSpPr>
        <dsp:cNvPr id="0" name=""/>
        <dsp:cNvSpPr/>
      </dsp:nvSpPr>
      <dsp:spPr>
        <a:xfrm rot="18492204">
          <a:off x="3530577" y="3472743"/>
          <a:ext cx="992083" cy="110515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300" kern="1200"/>
        </a:p>
      </dsp:txBody>
      <dsp:txXfrm>
        <a:off x="3587356" y="3810714"/>
        <a:ext cx="694458" cy="6630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987800" cy="388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398" tIns="46199" rIns="92398" bIns="46199" numCol="1" anchor="t" anchorCtr="0" compatLnSpc="1">
            <a:prstTxWarp prst="textNoShape">
              <a:avLst/>
            </a:prstTxWarp>
          </a:bodyPr>
          <a:lstStyle>
            <a:lvl1pPr defTabSz="923925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5213350" y="0"/>
            <a:ext cx="3986213" cy="388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398" tIns="46199" rIns="92398" bIns="46199" numCol="1" anchor="t" anchorCtr="0" compatLnSpc="1">
            <a:prstTxWarp prst="textNoShape">
              <a:avLst/>
            </a:prstTxWarp>
          </a:bodyPr>
          <a:lstStyle>
            <a:lvl1pPr algn="r" defTabSz="923925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6621463"/>
            <a:ext cx="3987800" cy="388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398" tIns="46199" rIns="92398" bIns="46199" numCol="1" anchor="b" anchorCtr="0" compatLnSpc="1">
            <a:prstTxWarp prst="textNoShape">
              <a:avLst/>
            </a:prstTxWarp>
          </a:bodyPr>
          <a:lstStyle>
            <a:lvl1pPr defTabSz="923925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922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5213350" y="6621463"/>
            <a:ext cx="3986213" cy="388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398" tIns="46199" rIns="92398" bIns="46199" numCol="1" anchor="b" anchorCtr="0" compatLnSpc="1">
            <a:prstTxWarp prst="textNoShape">
              <a:avLst/>
            </a:prstTxWarp>
          </a:bodyPr>
          <a:lstStyle>
            <a:lvl1pPr algn="r" defTabSz="923925">
              <a:spcBef>
                <a:spcPct val="0"/>
              </a:spcBef>
              <a:buFontTx/>
              <a:buNone/>
              <a:defRPr sz="1200">
                <a:latin typeface="Arial" charset="0"/>
              </a:defRPr>
            </a:lvl1pPr>
          </a:lstStyle>
          <a:p>
            <a:fld id="{51174361-862A-42D6-B3EE-881F47FEA0E5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60680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4302809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40163" y="11361738"/>
            <a:ext cx="43526075" cy="784066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80325" y="20726400"/>
            <a:ext cx="35845750" cy="93472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16B3DE-DF09-4906-844B-5EE0F3CA359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3664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11B922D-2EB9-440C-AD24-8BCA926725C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119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4950" y="23502938"/>
            <a:ext cx="43526075" cy="72644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44950" y="15501938"/>
            <a:ext cx="43526075" cy="80010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70FA14-9D39-4806-949E-B3BE3891BC43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8839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60638" y="8534400"/>
            <a:ext cx="22966362" cy="241379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679400" y="8534400"/>
            <a:ext cx="22966363" cy="241379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6C924F-BBDA-41FD-9C55-1FB7E56E7068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1571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60638" y="8186738"/>
            <a:ext cx="22625050" cy="34131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60638" y="11599863"/>
            <a:ext cx="22625050" cy="210724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6012775" y="8186738"/>
            <a:ext cx="22632988" cy="34131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6012775" y="11599863"/>
            <a:ext cx="22632988" cy="210724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7FBADF-B505-4198-8365-9B71066E055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79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942252-4A21-4631-A3D7-208DDDEC7C1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380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AFCFBB-598A-4730-9CBA-908DB7144FC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127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638" y="1455738"/>
            <a:ext cx="16846550" cy="61976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19963" y="1455738"/>
            <a:ext cx="28625800" cy="31216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638" y="7653338"/>
            <a:ext cx="16846550" cy="25019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4657E9A-23B7-4516-94D3-88C02B0CF07E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193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36175" y="25603200"/>
            <a:ext cx="30724475" cy="30226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36175" y="3268663"/>
            <a:ext cx="30724475" cy="21945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36175" y="28625800"/>
            <a:ext cx="30724475" cy="42926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28F014-7DFC-418B-9919-09D778EA784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140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1B589F5-D518-43B7-B956-3BF6DAD420C8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431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7125275" y="1465263"/>
            <a:ext cx="11520488" cy="312070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60638" y="1465263"/>
            <a:ext cx="34412237" cy="312070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77BDF0-292A-494B-9D2E-6D647367B3A4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4902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638" y="1465263"/>
            <a:ext cx="46085125" cy="6096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560638" y="8534400"/>
            <a:ext cx="22966362" cy="241379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25679400" y="8534400"/>
            <a:ext cx="22966363" cy="119919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25679400" y="20678775"/>
            <a:ext cx="22966363" cy="119935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2560638" y="33307338"/>
            <a:ext cx="11947525" cy="25400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17495838" y="33307338"/>
            <a:ext cx="16214725" cy="254000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36698238" y="33307338"/>
            <a:ext cx="11947525" cy="2540000"/>
          </a:xfrm>
        </p:spPr>
        <p:txBody>
          <a:bodyPr/>
          <a:lstStyle>
            <a:lvl1pPr>
              <a:defRPr/>
            </a:lvl1pPr>
          </a:lstStyle>
          <a:p>
            <a:fld id="{399F81F1-3B06-4A4B-9BD7-73B44DED6B47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313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1" name="Rectangle 13"/>
          <p:cNvSpPr>
            <a:spLocks noChangeAspect="1" noChangeArrowheads="1"/>
          </p:cNvSpPr>
          <p:nvPr/>
        </p:nvSpPr>
        <p:spPr bwMode="auto">
          <a:xfrm>
            <a:off x="0" y="6689725"/>
            <a:ext cx="12814300" cy="29886275"/>
          </a:xfrm>
          <a:prstGeom prst="rect">
            <a:avLst/>
          </a:prstGeom>
          <a:solidFill>
            <a:schemeClr val="accent5">
              <a:lumMod val="90000"/>
              <a:alpha val="50000"/>
            </a:schemeClr>
          </a:solidFill>
          <a:ln>
            <a:noFill/>
          </a:ln>
          <a:effectLst/>
          <a:extLst/>
        </p:spPr>
        <p:txBody>
          <a:bodyPr wrap="none" lIns="274430" tIns="138248" rIns="274430" bIns="138248" anchor="ctr"/>
          <a:lstStyle/>
          <a:p>
            <a:pPr marL="1027113" indent="-1027113" algn="ctr" defTabSz="6288088"/>
            <a:endParaRPr lang="en-US"/>
          </a:p>
        </p:txBody>
      </p:sp>
      <p:pic>
        <p:nvPicPr>
          <p:cNvPr id="83982" name="Picture 14" descr="MPj03905180000[1]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99" b="72250"/>
          <a:stretch>
            <a:fillRect/>
          </a:stretch>
        </p:blipFill>
        <p:spPr bwMode="auto">
          <a:xfrm>
            <a:off x="29964063" y="0"/>
            <a:ext cx="10726737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83983" name="Picture 15" descr="MPj03211020000[1]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000" b="34750"/>
          <a:stretch>
            <a:fillRect/>
          </a:stretch>
        </p:blipFill>
        <p:spPr bwMode="auto">
          <a:xfrm>
            <a:off x="40636825" y="0"/>
            <a:ext cx="10569575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pic>
        <p:nvPicPr>
          <p:cNvPr id="83984" name="Picture 16" descr="MPj03905200000[1]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750" b="22501"/>
          <a:stretch>
            <a:fillRect/>
          </a:stretch>
        </p:blipFill>
        <p:spPr bwMode="auto">
          <a:xfrm>
            <a:off x="20650200" y="0"/>
            <a:ext cx="934243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  <p:sp>
        <p:nvSpPr>
          <p:cNvPr id="83985" name="Line 17"/>
          <p:cNvSpPr>
            <a:spLocks noChangeShapeType="1"/>
          </p:cNvSpPr>
          <p:nvPr/>
        </p:nvSpPr>
        <p:spPr bwMode="auto">
          <a:xfrm>
            <a:off x="0" y="6689725"/>
            <a:ext cx="51206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86" name="Line 18"/>
          <p:cNvSpPr>
            <a:spLocks noChangeShapeType="1"/>
          </p:cNvSpPr>
          <p:nvPr/>
        </p:nvSpPr>
        <p:spPr bwMode="auto">
          <a:xfrm>
            <a:off x="0" y="7150100"/>
            <a:ext cx="51206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87" name="Line 19"/>
          <p:cNvSpPr>
            <a:spLocks noChangeShapeType="1"/>
          </p:cNvSpPr>
          <p:nvPr/>
        </p:nvSpPr>
        <p:spPr bwMode="auto">
          <a:xfrm>
            <a:off x="12827000" y="35801300"/>
            <a:ext cx="383921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88" name="Line 20"/>
          <p:cNvSpPr>
            <a:spLocks noChangeShapeType="1"/>
          </p:cNvSpPr>
          <p:nvPr/>
        </p:nvSpPr>
        <p:spPr bwMode="auto">
          <a:xfrm>
            <a:off x="12814300" y="6689725"/>
            <a:ext cx="0" cy="298862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89" name="Line 21"/>
          <p:cNvSpPr>
            <a:spLocks noChangeShapeType="1"/>
          </p:cNvSpPr>
          <p:nvPr/>
        </p:nvSpPr>
        <p:spPr bwMode="auto">
          <a:xfrm>
            <a:off x="1062038" y="6721475"/>
            <a:ext cx="0" cy="29924375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90" name="Line 22"/>
          <p:cNvSpPr>
            <a:spLocks noChangeShapeType="1"/>
          </p:cNvSpPr>
          <p:nvPr/>
        </p:nvSpPr>
        <p:spPr bwMode="auto">
          <a:xfrm>
            <a:off x="13544550" y="0"/>
            <a:ext cx="0" cy="36576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91" name="Line 23"/>
          <p:cNvSpPr>
            <a:spLocks noChangeShapeType="1"/>
          </p:cNvSpPr>
          <p:nvPr/>
        </p:nvSpPr>
        <p:spPr bwMode="auto">
          <a:xfrm>
            <a:off x="25949275" y="7150100"/>
            <a:ext cx="0" cy="294259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92" name="Line 24"/>
          <p:cNvSpPr>
            <a:spLocks noChangeShapeType="1"/>
          </p:cNvSpPr>
          <p:nvPr/>
        </p:nvSpPr>
        <p:spPr bwMode="auto">
          <a:xfrm>
            <a:off x="38392100" y="7150100"/>
            <a:ext cx="0" cy="294259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93" name="Line 25"/>
          <p:cNvSpPr>
            <a:spLocks noChangeShapeType="1"/>
          </p:cNvSpPr>
          <p:nvPr/>
        </p:nvSpPr>
        <p:spPr bwMode="auto">
          <a:xfrm>
            <a:off x="50028475" y="7150100"/>
            <a:ext cx="0" cy="294259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274430" tIns="138248" rIns="274430" bIns="138248"/>
          <a:lstStyle/>
          <a:p>
            <a:endParaRPr lang="en-US"/>
          </a:p>
        </p:txBody>
      </p:sp>
      <p:sp>
        <p:nvSpPr>
          <p:cNvPr id="83994" name="Rectangle 26"/>
          <p:cNvSpPr>
            <a:spLocks noChangeAspect="1" noChangeArrowheads="1"/>
          </p:cNvSpPr>
          <p:nvPr/>
        </p:nvSpPr>
        <p:spPr bwMode="auto">
          <a:xfrm>
            <a:off x="0" y="7938"/>
            <a:ext cx="20802600" cy="1363662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/>
          <a:extLst/>
        </p:spPr>
        <p:txBody>
          <a:bodyPr wrap="none" lIns="274430" tIns="138248" rIns="274430" bIns="138248" anchor="ctr"/>
          <a:lstStyle/>
          <a:p>
            <a:endParaRPr lang="en-US"/>
          </a:p>
        </p:txBody>
      </p:sp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2560638" y="1465263"/>
            <a:ext cx="46085125" cy="6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392" tIns="45696" rIns="91392" bIns="45696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2560638" y="8534400"/>
            <a:ext cx="46085125" cy="24137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397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560638" y="33307338"/>
            <a:ext cx="11947525" cy="25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60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8397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7495838" y="33307338"/>
            <a:ext cx="16214725" cy="25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60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8397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6698238" y="33307338"/>
            <a:ext cx="11947525" cy="25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600">
                <a:latin typeface="+mn-lt"/>
              </a:defRPr>
            </a:lvl1pPr>
          </a:lstStyle>
          <a:p>
            <a:fld id="{1E2B1309-A9D8-4C66-99C6-860A28674D7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39725" indent="-339725" algn="l" rtl="0" eaLnBrk="1" fontAlgn="base" hangingPunct="1">
        <a:spcBef>
          <a:spcPct val="20000"/>
        </a:spcBef>
        <a:spcAft>
          <a:spcPct val="0"/>
        </a:spcAft>
        <a:buChar char="•"/>
        <a:defRPr sz="33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7338" algn="l" rtl="0" eaLnBrk="1" fontAlgn="base" hangingPunct="1">
        <a:spcBef>
          <a:spcPct val="20000"/>
        </a:spcBef>
        <a:spcAft>
          <a:spcPct val="0"/>
        </a:spcAft>
        <a:buChar char="–"/>
        <a:defRPr sz="2700">
          <a:solidFill>
            <a:schemeClr val="tx1"/>
          </a:solidFill>
          <a:latin typeface="+mn-lt"/>
        </a:defRPr>
      </a:lvl2pPr>
      <a:lvl3pPr marL="1141413" indent="-227013" algn="l" rtl="0" eaLnBrk="1" fontAlgn="base" hangingPunct="1">
        <a:spcBef>
          <a:spcPct val="20000"/>
        </a:spcBef>
        <a:spcAft>
          <a:spcPct val="0"/>
        </a:spcAft>
        <a:buChar char="•"/>
        <a:defRPr sz="2200">
          <a:solidFill>
            <a:schemeClr val="tx1"/>
          </a:solidFill>
          <a:latin typeface="+mn-lt"/>
        </a:defRPr>
      </a:lvl3pPr>
      <a:lvl4pPr marL="1601788" indent="-234950" algn="l" rtl="0" eaLnBrk="1" fontAlgn="base" hangingPunct="1">
        <a:spcBef>
          <a:spcPct val="20000"/>
        </a:spcBef>
        <a:spcAft>
          <a:spcPct val="0"/>
        </a:spcAft>
        <a:buChar char="–"/>
        <a:defRPr sz="2200">
          <a:solidFill>
            <a:schemeClr val="tx1"/>
          </a:solidFill>
          <a:latin typeface="+mn-lt"/>
        </a:defRPr>
      </a:lvl4pPr>
      <a:lvl5pPr marL="2055813" indent="-227013" algn="l" rtl="0" eaLnBrk="1" fontAlgn="base" hangingPunct="1">
        <a:spcBef>
          <a:spcPct val="20000"/>
        </a:spcBef>
        <a:spcAft>
          <a:spcPct val="0"/>
        </a:spcAft>
        <a:buChar char="»"/>
        <a:defRPr sz="2200">
          <a:solidFill>
            <a:schemeClr val="tx1"/>
          </a:solidFill>
          <a:latin typeface="+mn-lt"/>
        </a:defRPr>
      </a:lvl5pPr>
      <a:lvl6pPr marL="2513013" indent="-227013" algn="l" rtl="0" eaLnBrk="1" fontAlgn="base" hangingPunct="1">
        <a:spcBef>
          <a:spcPct val="20000"/>
        </a:spcBef>
        <a:spcAft>
          <a:spcPct val="0"/>
        </a:spcAft>
        <a:buChar char="»"/>
        <a:defRPr sz="2200">
          <a:solidFill>
            <a:schemeClr val="tx1"/>
          </a:solidFill>
          <a:latin typeface="+mn-lt"/>
        </a:defRPr>
      </a:lvl6pPr>
      <a:lvl7pPr marL="2970213" indent="-227013" algn="l" rtl="0" eaLnBrk="1" fontAlgn="base" hangingPunct="1">
        <a:spcBef>
          <a:spcPct val="20000"/>
        </a:spcBef>
        <a:spcAft>
          <a:spcPct val="0"/>
        </a:spcAft>
        <a:buChar char="»"/>
        <a:defRPr sz="2200">
          <a:solidFill>
            <a:schemeClr val="tx1"/>
          </a:solidFill>
          <a:latin typeface="+mn-lt"/>
        </a:defRPr>
      </a:lvl7pPr>
      <a:lvl8pPr marL="3427413" indent="-227013" algn="l" rtl="0" eaLnBrk="1" fontAlgn="base" hangingPunct="1">
        <a:spcBef>
          <a:spcPct val="20000"/>
        </a:spcBef>
        <a:spcAft>
          <a:spcPct val="0"/>
        </a:spcAft>
        <a:buChar char="»"/>
        <a:defRPr sz="2200">
          <a:solidFill>
            <a:schemeClr val="tx1"/>
          </a:solidFill>
          <a:latin typeface="+mn-lt"/>
        </a:defRPr>
      </a:lvl8pPr>
      <a:lvl9pPr marL="3884613" indent="-227013" algn="l" rtl="0" eaLnBrk="1" fontAlgn="base" hangingPunct="1">
        <a:spcBef>
          <a:spcPct val="20000"/>
        </a:spcBef>
        <a:spcAft>
          <a:spcPct val="0"/>
        </a:spcAft>
        <a:buChar char="»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9.gif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8.jp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7.jpg"/><Relationship Id="rId4" Type="http://schemas.openxmlformats.org/officeDocument/2006/relationships/diagramLayout" Target="../diagrams/layout1.xml"/><Relationship Id="rId9" Type="http://schemas.openxmlformats.org/officeDocument/2006/relationships/image" Target="../media/image6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A close up of a device&#10;&#10;Description generated with high confidence">
            <a:extLst>
              <a:ext uri="{FF2B5EF4-FFF2-40B4-BE49-F238E27FC236}">
                <a16:creationId xmlns:a16="http://schemas.microsoft.com/office/drawing/2014/main" id="{3ABED098-D0D6-40C7-BA3B-2A4A22D870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48" y="1438128"/>
            <a:ext cx="13293280" cy="4852178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E5DD4C65-E5EE-4388-821E-929F9E372325}"/>
              </a:ext>
            </a:extLst>
          </p:cNvPr>
          <p:cNvSpPr/>
          <p:nvPr/>
        </p:nvSpPr>
        <p:spPr>
          <a:xfrm>
            <a:off x="1264496" y="7558808"/>
            <a:ext cx="11233248" cy="1166473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>
              <a:buNone/>
            </a:pPr>
            <a:r>
              <a:rPr lang="en-GB" sz="8000" b="1" i="1" dirty="0">
                <a:solidFill>
                  <a:srgbClr val="333333"/>
                </a:solidFill>
                <a:latin typeface="Segoe UI Symbol" panose="020B0502040204020203" pitchFamily="34" charset="0"/>
                <a:ea typeface="Segoe UI Symbol" panose="020B0502040204020203" pitchFamily="34" charset="0"/>
              </a:rPr>
              <a:t>There are numerous skills and personal qualities that influence the development of critical thinking in Psychology. </a:t>
            </a:r>
          </a:p>
          <a:p>
            <a:pPr algn="ctr">
              <a:buNone/>
            </a:pPr>
            <a:endParaRPr lang="en-GB" sz="8000" b="1" i="1" dirty="0">
              <a:solidFill>
                <a:srgbClr val="333333"/>
              </a:solidFill>
              <a:latin typeface="Segoe UI Symbol" panose="020B0502040204020203" pitchFamily="34" charset="0"/>
              <a:ea typeface="Segoe UI Symbol" panose="020B0502040204020203" pitchFamily="34" charset="0"/>
            </a:endParaRPr>
          </a:p>
          <a:p>
            <a:pPr algn="ctr">
              <a:buNone/>
            </a:pPr>
            <a:r>
              <a:rPr lang="en-GB" sz="8000" b="1" i="1" dirty="0">
                <a:solidFill>
                  <a:srgbClr val="333333"/>
                </a:solidFill>
                <a:latin typeface="Segoe UI Symbol" panose="020B0502040204020203" pitchFamily="34" charset="0"/>
                <a:ea typeface="Segoe UI Symbol" panose="020B0502040204020203" pitchFamily="34" charset="0"/>
              </a:rPr>
              <a:t>The skills I am going to discuss are:</a:t>
            </a:r>
          </a:p>
        </p:txBody>
      </p:sp>
      <p:graphicFrame>
        <p:nvGraphicFramePr>
          <p:cNvPr id="28" name="Diagram 27">
            <a:extLst>
              <a:ext uri="{FF2B5EF4-FFF2-40B4-BE49-F238E27FC236}">
                <a16:creationId xmlns:a16="http://schemas.microsoft.com/office/drawing/2014/main" id="{A6225ADB-2238-4959-AED5-1C7F66F1FD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7476751"/>
              </p:ext>
            </p:extLst>
          </p:nvPr>
        </p:nvGraphicFramePr>
        <p:xfrm>
          <a:off x="1218809" y="20232216"/>
          <a:ext cx="11233248" cy="141761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013CEEFA-8253-491D-84AB-24CC3FF8D12B}"/>
              </a:ext>
            </a:extLst>
          </p:cNvPr>
          <p:cNvSpPr/>
          <p:nvPr/>
        </p:nvSpPr>
        <p:spPr bwMode="auto">
          <a:xfrm>
            <a:off x="14044752" y="7558808"/>
            <a:ext cx="11377264" cy="1872208"/>
          </a:xfrm>
          <a:prstGeom prst="roundRect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R="0" algn="ctr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GB" sz="8800" b="0" i="0" u="none" strike="noStrike" cap="none" normalizeH="0" baseline="0" dirty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  <a:effectLst/>
                <a:latin typeface="Segoe UI Symbol" panose="020B0502040204020203" pitchFamily="34" charset="0"/>
                <a:ea typeface="Segoe UI Symbol" panose="020B0502040204020203" pitchFamily="34" charset="0"/>
              </a:rPr>
              <a:t>Research Skills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023D0A7-88A4-432E-AC2D-AD6CB2C08DEE}"/>
              </a:ext>
            </a:extLst>
          </p:cNvPr>
          <p:cNvSpPr/>
          <p:nvPr/>
        </p:nvSpPr>
        <p:spPr>
          <a:xfrm>
            <a:off x="14208369" y="9935072"/>
            <a:ext cx="11377264" cy="123849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indent="0" algn="ctr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6300" b="1" i="1" kern="14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Having excellent research skills will help with all kinds of assignments. All assignments will need good research skills and to develop knowledge of the topic. </a:t>
            </a:r>
          </a:p>
          <a:p>
            <a:pPr algn="ctr">
              <a:buNone/>
            </a:pPr>
            <a:r>
              <a:rPr lang="en-GB" sz="6300" b="1" i="1" dirty="0">
                <a:latin typeface="Calibri" panose="020F0502020204030204" pitchFamily="34" charset="0"/>
                <a:cs typeface="Calibri" panose="020F0502020204030204" pitchFamily="34" charset="0"/>
              </a:rPr>
              <a:t>Good research skills will help critical thinking because a person would check whether the evidence and argument really support the conclusions. </a:t>
            </a:r>
          </a:p>
          <a:p>
            <a:pPr algn="ctr">
              <a:buNone/>
            </a:pPr>
            <a:r>
              <a:rPr lang="en-GB" sz="6300" b="1" i="1" dirty="0" err="1">
                <a:latin typeface="Calibri" panose="020F0502020204030204" pitchFamily="34" charset="0"/>
                <a:cs typeface="Calibri" panose="020F0502020204030204" pitchFamily="34" charset="0"/>
              </a:rPr>
              <a:t>Facione</a:t>
            </a:r>
            <a:r>
              <a:rPr lang="en-GB" sz="6300" b="1" i="1" dirty="0">
                <a:latin typeface="Calibri" panose="020F0502020204030204" pitchFamily="34" charset="0"/>
                <a:cs typeface="Calibri" panose="020F0502020204030204" pitchFamily="34" charset="0"/>
              </a:rPr>
              <a:t>, P. A. (1998).</a:t>
            </a:r>
            <a:endParaRPr lang="en-GB" sz="6300" b="1" i="1" kern="1400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ctr">
              <a:buNone/>
            </a:pPr>
            <a:endParaRPr lang="en-GB" sz="6300" i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1312" name="Rectangle: Rounded Corners 81311">
            <a:extLst>
              <a:ext uri="{FF2B5EF4-FFF2-40B4-BE49-F238E27FC236}">
                <a16:creationId xmlns:a16="http://schemas.microsoft.com/office/drawing/2014/main" id="{061A5F3A-D647-48E5-B28A-890FBF62F9E1}"/>
              </a:ext>
            </a:extLst>
          </p:cNvPr>
          <p:cNvSpPr/>
          <p:nvPr/>
        </p:nvSpPr>
        <p:spPr bwMode="auto">
          <a:xfrm>
            <a:off x="14225936" y="9935072"/>
            <a:ext cx="11394833" cy="10945216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L="1027113" marR="0" indent="-1027113" algn="l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99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81320" name="Star: 5 Points 81319">
            <a:extLst>
              <a:ext uri="{FF2B5EF4-FFF2-40B4-BE49-F238E27FC236}">
                <a16:creationId xmlns:a16="http://schemas.microsoft.com/office/drawing/2014/main" id="{036F1D55-0C40-403F-88FA-1A244B671855}"/>
              </a:ext>
            </a:extLst>
          </p:cNvPr>
          <p:cNvSpPr/>
          <p:nvPr/>
        </p:nvSpPr>
        <p:spPr bwMode="auto">
          <a:xfrm>
            <a:off x="46558971" y="1492900"/>
            <a:ext cx="4361812" cy="4361193"/>
          </a:xfrm>
          <a:prstGeom prst="star5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L="1027113" marR="0" indent="-1027113" algn="l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99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81313" name="Rectangle: Rounded Corners 81312">
            <a:extLst>
              <a:ext uri="{FF2B5EF4-FFF2-40B4-BE49-F238E27FC236}">
                <a16:creationId xmlns:a16="http://schemas.microsoft.com/office/drawing/2014/main" id="{EA18151F-46BC-4CEC-99E5-8BA86EAF9639}"/>
              </a:ext>
            </a:extLst>
          </p:cNvPr>
          <p:cNvSpPr/>
          <p:nvPr/>
        </p:nvSpPr>
        <p:spPr bwMode="auto">
          <a:xfrm>
            <a:off x="14225936" y="20880288"/>
            <a:ext cx="11233248" cy="3168352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cap="flat" cmpd="sng" algn="ctr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L="1027113" marR="0" indent="-1027113" algn="l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99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sp>
        <p:nvSpPr>
          <p:cNvPr id="61" name="Rectangle: Rounded Corners 60">
            <a:extLst>
              <a:ext uri="{FF2B5EF4-FFF2-40B4-BE49-F238E27FC236}">
                <a16:creationId xmlns:a16="http://schemas.microsoft.com/office/drawing/2014/main" id="{EFC833D8-109B-4422-8D85-B86CDA57A2C2}"/>
              </a:ext>
            </a:extLst>
          </p:cNvPr>
          <p:cNvSpPr/>
          <p:nvPr/>
        </p:nvSpPr>
        <p:spPr bwMode="auto">
          <a:xfrm>
            <a:off x="14068379" y="21613430"/>
            <a:ext cx="11377264" cy="1872208"/>
          </a:xfrm>
          <a:prstGeom prst="roundRect">
            <a:avLst/>
          </a:prstGeom>
          <a:solidFill>
            <a:srgbClr val="FF0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R="0" algn="ctr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GB" sz="8800" b="1" i="1" strike="noStrike" cap="none" normalizeH="0" baseline="0" dirty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Symbol" panose="020B0502040204020203" pitchFamily="34" charset="0"/>
                <a:ea typeface="Segoe UI Symbol" panose="020B0502040204020203" pitchFamily="34" charset="0"/>
              </a:rPr>
              <a:t>Presentation Skills</a:t>
            </a:r>
          </a:p>
        </p:txBody>
      </p:sp>
      <p:sp>
        <p:nvSpPr>
          <p:cNvPr id="81314" name="Rectangle 81313">
            <a:extLst>
              <a:ext uri="{FF2B5EF4-FFF2-40B4-BE49-F238E27FC236}">
                <a16:creationId xmlns:a16="http://schemas.microsoft.com/office/drawing/2014/main" id="{7C519B2C-AD32-4705-ACDE-43992E6555EB}"/>
              </a:ext>
            </a:extLst>
          </p:cNvPr>
          <p:cNvSpPr/>
          <p:nvPr/>
        </p:nvSpPr>
        <p:spPr>
          <a:xfrm>
            <a:off x="14044752" y="24187525"/>
            <a:ext cx="11702466" cy="107670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8000"/>
              </a:lnSpc>
              <a:spcAft>
                <a:spcPts val="600"/>
              </a:spcAft>
              <a:buNone/>
            </a:pPr>
            <a:r>
              <a:rPr lang="en-GB" sz="7200" b="1" i="1" dirty="0">
                <a:latin typeface="Calibri" panose="020F0502020204030204" pitchFamily="34" charset="0"/>
                <a:cs typeface="Calibri" panose="020F0502020204030204" pitchFamily="34" charset="0"/>
              </a:rPr>
              <a:t>When learning how to study pieces of texts, thinking clearly can enhance the way people communicate their ideas. Having understanding abilities also helps to develop critical thinking. </a:t>
            </a:r>
            <a:r>
              <a:rPr lang="en-GB" sz="7200" b="1" i="1" kern="14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</a:p>
          <a:p>
            <a:pPr>
              <a:lnSpc>
                <a:spcPct val="118000"/>
              </a:lnSpc>
              <a:spcAft>
                <a:spcPts val="600"/>
              </a:spcAft>
              <a:buNone/>
            </a:pPr>
            <a:r>
              <a:rPr lang="en-GB" sz="7200" b="1" i="1" dirty="0" err="1">
                <a:latin typeface="Calibri" panose="020F0502020204030204" pitchFamily="34" charset="0"/>
                <a:cs typeface="Calibri" panose="020F0502020204030204" pitchFamily="34" charset="0"/>
              </a:rPr>
              <a:t>Facione</a:t>
            </a:r>
            <a:r>
              <a:rPr lang="en-GB" sz="7200" b="1" i="1" dirty="0">
                <a:latin typeface="Calibri" panose="020F0502020204030204" pitchFamily="34" charset="0"/>
                <a:cs typeface="Calibri" panose="020F0502020204030204" pitchFamily="34" charset="0"/>
              </a:rPr>
              <a:t>, P. A. (1998).</a:t>
            </a:r>
            <a:endParaRPr lang="en-GB" sz="7200" b="1" i="1" kern="1400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81315" name="Rectangle: Rounded Corners 81314">
            <a:extLst>
              <a:ext uri="{FF2B5EF4-FFF2-40B4-BE49-F238E27FC236}">
                <a16:creationId xmlns:a16="http://schemas.microsoft.com/office/drawing/2014/main" id="{A047A912-8311-4EA1-B123-F1B718DF3F06}"/>
              </a:ext>
            </a:extLst>
          </p:cNvPr>
          <p:cNvSpPr/>
          <p:nvPr/>
        </p:nvSpPr>
        <p:spPr bwMode="auto">
          <a:xfrm>
            <a:off x="26647316" y="7584567"/>
            <a:ext cx="11377264" cy="1846449"/>
          </a:xfrm>
          <a:prstGeom prst="roundRect">
            <a:avLst/>
          </a:prstGeom>
          <a:solidFill>
            <a:srgbClr val="00B050"/>
          </a:solidFill>
          <a:ln>
            <a:solidFill>
              <a:schemeClr val="tx1"/>
            </a:solidFill>
          </a:ln>
          <a:effectLst/>
          <a:extLst/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R="0" algn="ctr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GB" sz="7600" b="1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Symbol" panose="020B0502040204020203" pitchFamily="34" charset="0"/>
                <a:ea typeface="Segoe UI Symbol" panose="020B0502040204020203" pitchFamily="34" charset="0"/>
              </a:rPr>
              <a:t>Time management skills </a:t>
            </a:r>
          </a:p>
        </p:txBody>
      </p:sp>
      <p:sp>
        <p:nvSpPr>
          <p:cNvPr id="81316" name="TextBox 81315">
            <a:extLst>
              <a:ext uri="{FF2B5EF4-FFF2-40B4-BE49-F238E27FC236}">
                <a16:creationId xmlns:a16="http://schemas.microsoft.com/office/drawing/2014/main" id="{1F5EDB9B-6A01-4965-A4DA-62BAAC1BD0DB}"/>
              </a:ext>
            </a:extLst>
          </p:cNvPr>
          <p:cNvSpPr txBox="1"/>
          <p:nvPr/>
        </p:nvSpPr>
        <p:spPr>
          <a:xfrm>
            <a:off x="26664885" y="9479493"/>
            <a:ext cx="11377264" cy="145147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sz="6600" b="1" i="1" dirty="0">
                <a:latin typeface="Calibri" panose="020F0502020204030204" pitchFamily="34" charset="0"/>
                <a:ea typeface="Segoe UI Symbol" panose="020B0502040204020203" pitchFamily="34" charset="0"/>
                <a:cs typeface="Calibri" panose="020F0502020204030204" pitchFamily="34" charset="0"/>
              </a:rPr>
              <a:t>Having excellent time management skills is having the ability to schedule everyday activities. </a:t>
            </a:r>
          </a:p>
          <a:p>
            <a:pPr>
              <a:buNone/>
            </a:pPr>
            <a:r>
              <a:rPr lang="en-GB" sz="6000" b="1" i="1" dirty="0">
                <a:latin typeface="Calibri" panose="020F0502020204030204" pitchFamily="34" charset="0"/>
                <a:cs typeface="Calibri" panose="020F0502020204030204" pitchFamily="34" charset="0"/>
              </a:rPr>
              <a:t>Passer, M. W., &amp; Smith, R. E. (2004). </a:t>
            </a:r>
          </a:p>
          <a:p>
            <a:pPr>
              <a:buNone/>
            </a:pPr>
            <a:r>
              <a:rPr lang="en-GB" sz="6600" b="1" i="1" dirty="0">
                <a:latin typeface="Calibri" panose="020F0502020204030204" pitchFamily="34" charset="0"/>
                <a:ea typeface="Segoe UI Symbol" panose="020B0502040204020203" pitchFamily="34" charset="0"/>
                <a:cs typeface="Calibri" panose="020F0502020204030204" pitchFamily="34" charset="0"/>
              </a:rPr>
              <a:t>Practicing good time management can also help critical thinking because if a person is free from stress and commitment then they will be able to think more critically in regards to their everyday activities.</a:t>
            </a:r>
          </a:p>
        </p:txBody>
      </p:sp>
      <p:sp>
        <p:nvSpPr>
          <p:cNvPr id="65" name="Rectangle: Rounded Corners 64">
            <a:extLst>
              <a:ext uri="{FF2B5EF4-FFF2-40B4-BE49-F238E27FC236}">
                <a16:creationId xmlns:a16="http://schemas.microsoft.com/office/drawing/2014/main" id="{24DD6973-FF81-41DE-AB47-548CDB30FF2C}"/>
              </a:ext>
            </a:extLst>
          </p:cNvPr>
          <p:cNvSpPr/>
          <p:nvPr/>
        </p:nvSpPr>
        <p:spPr bwMode="auto">
          <a:xfrm>
            <a:off x="26423309" y="24087207"/>
            <a:ext cx="11377264" cy="1846449"/>
          </a:xfrm>
          <a:prstGeom prst="roundRect">
            <a:avLst/>
          </a:prstGeom>
          <a:solidFill>
            <a:srgbClr val="7030A0"/>
          </a:solidFill>
          <a:ln>
            <a:solidFill>
              <a:schemeClr val="tx1"/>
            </a:solidFill>
          </a:ln>
          <a:effectLst/>
          <a:extLst/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R="0" algn="ctr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GB" sz="7600" b="1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Symbol" panose="020B0502040204020203" pitchFamily="34" charset="0"/>
                <a:ea typeface="Segoe UI Symbol" panose="020B0502040204020203" pitchFamily="34" charset="0"/>
              </a:rPr>
              <a:t>Note Taking Skills </a:t>
            </a:r>
          </a:p>
        </p:txBody>
      </p:sp>
      <p:sp>
        <p:nvSpPr>
          <p:cNvPr id="81317" name="Rectangle 81316">
            <a:extLst>
              <a:ext uri="{FF2B5EF4-FFF2-40B4-BE49-F238E27FC236}">
                <a16:creationId xmlns:a16="http://schemas.microsoft.com/office/drawing/2014/main" id="{4CF46171-A993-4AFD-B9F4-4BC9B7D63F14}"/>
              </a:ext>
            </a:extLst>
          </p:cNvPr>
          <p:cNvSpPr/>
          <p:nvPr/>
        </p:nvSpPr>
        <p:spPr>
          <a:xfrm>
            <a:off x="26647316" y="25987149"/>
            <a:ext cx="11377264" cy="86625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8000"/>
              </a:lnSpc>
              <a:spcAft>
                <a:spcPts val="600"/>
              </a:spcAft>
              <a:buNone/>
            </a:pPr>
            <a:r>
              <a:rPr lang="en-GB" sz="6000" b="1" kern="1400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It is necessary for students to use efficient note taking to keep a record of lecture notes for future study and preparation for examinations. </a:t>
            </a:r>
          </a:p>
          <a:p>
            <a:pPr>
              <a:lnSpc>
                <a:spcPct val="118000"/>
              </a:lnSpc>
              <a:spcAft>
                <a:spcPts val="600"/>
              </a:spcAft>
              <a:buNone/>
            </a:pPr>
            <a:r>
              <a:rPr lang="en-GB" sz="5400" b="1" dirty="0" err="1">
                <a:latin typeface="Calibri" panose="020F0502020204030204" pitchFamily="34" charset="0"/>
                <a:cs typeface="Calibri" panose="020F0502020204030204" pitchFamily="34" charset="0"/>
              </a:rPr>
              <a:t>Kiewra</a:t>
            </a:r>
            <a:r>
              <a:rPr lang="en-GB" sz="5400" b="1" dirty="0">
                <a:latin typeface="Calibri" panose="020F0502020204030204" pitchFamily="34" charset="0"/>
                <a:cs typeface="Calibri" panose="020F0502020204030204" pitchFamily="34" charset="0"/>
              </a:rPr>
              <a:t>, K. A., Dubois, N. F., Christian, D., McShane, A., </a:t>
            </a:r>
            <a:r>
              <a:rPr lang="en-GB" sz="5400" b="1" dirty="0" err="1">
                <a:latin typeface="Calibri" panose="020F0502020204030204" pitchFamily="34" charset="0"/>
                <a:cs typeface="Calibri" panose="020F0502020204030204" pitchFamily="34" charset="0"/>
              </a:rPr>
              <a:t>Meyerhoffer</a:t>
            </a:r>
            <a:r>
              <a:rPr lang="en-GB" sz="5400" b="1" dirty="0">
                <a:latin typeface="Calibri" panose="020F0502020204030204" pitchFamily="34" charset="0"/>
                <a:cs typeface="Calibri" panose="020F0502020204030204" pitchFamily="34" charset="0"/>
              </a:rPr>
              <a:t>, M., &amp; </a:t>
            </a:r>
            <a:r>
              <a:rPr lang="en-GB" sz="5400" b="1" dirty="0" err="1">
                <a:latin typeface="Calibri" panose="020F0502020204030204" pitchFamily="34" charset="0"/>
                <a:cs typeface="Calibri" panose="020F0502020204030204" pitchFamily="34" charset="0"/>
              </a:rPr>
              <a:t>Roskelley</a:t>
            </a:r>
            <a:r>
              <a:rPr lang="en-GB" sz="5400" b="1" dirty="0">
                <a:latin typeface="Calibri" panose="020F0502020204030204" pitchFamily="34" charset="0"/>
                <a:cs typeface="Calibri" panose="020F0502020204030204" pitchFamily="34" charset="0"/>
              </a:rPr>
              <a:t>, D. (1991). </a:t>
            </a:r>
            <a:endParaRPr lang="en-GB" sz="5400" b="1" kern="1400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71" name="Star: 5 Points 70">
            <a:extLst>
              <a:ext uri="{FF2B5EF4-FFF2-40B4-BE49-F238E27FC236}">
                <a16:creationId xmlns:a16="http://schemas.microsoft.com/office/drawing/2014/main" id="{7697FED2-B7BD-4D1D-9403-B1AFB3CC109D}"/>
              </a:ext>
            </a:extLst>
          </p:cNvPr>
          <p:cNvSpPr/>
          <p:nvPr/>
        </p:nvSpPr>
        <p:spPr bwMode="auto">
          <a:xfrm>
            <a:off x="13752556" y="1492900"/>
            <a:ext cx="4361812" cy="4626195"/>
          </a:xfrm>
          <a:prstGeom prst="star5">
            <a:avLst/>
          </a:prstGeom>
          <a:solidFill>
            <a:srgbClr val="FFFF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L="1027113" marR="0" indent="-1027113" algn="l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GB" sz="99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  <p:pic>
        <p:nvPicPr>
          <p:cNvPr id="81319" name="Picture 81318">
            <a:extLst>
              <a:ext uri="{FF2B5EF4-FFF2-40B4-BE49-F238E27FC236}">
                <a16:creationId xmlns:a16="http://schemas.microsoft.com/office/drawing/2014/main" id="{862BCBF6-68A5-41DE-A666-5B41DD8D458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81894" y="19118732"/>
            <a:ext cx="2056210" cy="2324106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83F66A8B-35FE-462E-9F35-7B54CD466D30}"/>
              </a:ext>
            </a:extLst>
          </p:cNvPr>
          <p:cNvSpPr/>
          <p:nvPr/>
        </p:nvSpPr>
        <p:spPr>
          <a:xfrm>
            <a:off x="14068379" y="2683994"/>
            <a:ext cx="36076008" cy="3170099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lIns="91440" tIns="45720" rIns="91440" bIns="45720">
            <a:spAutoFit/>
          </a:bodyPr>
          <a:lstStyle/>
          <a:p>
            <a:pPr algn="ctr">
              <a:buNone/>
            </a:pPr>
            <a:r>
              <a:rPr lang="en-US" sz="20000" b="1" i="1" spc="-300" dirty="0">
                <a:ln w="0"/>
                <a:solidFill>
                  <a:srgbClr val="7030A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 Rounded MT Bold" panose="020F0704030504030204" pitchFamily="34" charset="0"/>
                <a:ea typeface="Segoe UI Symbol" panose="020B0502040204020203" pitchFamily="34" charset="0"/>
              </a:rPr>
              <a:t>Skills and Personal Qualities</a:t>
            </a:r>
          </a:p>
        </p:txBody>
      </p:sp>
      <p:sp>
        <p:nvSpPr>
          <p:cNvPr id="69" name="Rectangle: Rounded Corners 68">
            <a:extLst>
              <a:ext uri="{FF2B5EF4-FFF2-40B4-BE49-F238E27FC236}">
                <a16:creationId xmlns:a16="http://schemas.microsoft.com/office/drawing/2014/main" id="{F3ED38F9-5741-4AAF-AA12-F70D0DB62284}"/>
              </a:ext>
            </a:extLst>
          </p:cNvPr>
          <p:cNvSpPr/>
          <p:nvPr/>
        </p:nvSpPr>
        <p:spPr bwMode="auto">
          <a:xfrm>
            <a:off x="38708656" y="7584567"/>
            <a:ext cx="10729192" cy="1846449"/>
          </a:xfrm>
          <a:prstGeom prst="roundRect">
            <a:avLst/>
          </a:prstGeom>
          <a:solidFill>
            <a:srgbClr val="7030A0"/>
          </a:solidFill>
          <a:ln>
            <a:solidFill>
              <a:schemeClr val="tx1"/>
            </a:solidFill>
          </a:ln>
          <a:effectLst/>
          <a:extLst/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R="0" algn="ctr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GB" sz="7600" b="1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Symbol" panose="020B0502040204020203" pitchFamily="34" charset="0"/>
                <a:ea typeface="Segoe UI Symbol" panose="020B0502040204020203" pitchFamily="34" charset="0"/>
              </a:rPr>
              <a:t>Note Taking Skills…. </a:t>
            </a:r>
          </a:p>
        </p:txBody>
      </p:sp>
      <p:pic>
        <p:nvPicPr>
          <p:cNvPr id="81322" name="Picture 81321">
            <a:extLst>
              <a:ext uri="{FF2B5EF4-FFF2-40B4-BE49-F238E27FC236}">
                <a16:creationId xmlns:a16="http://schemas.microsoft.com/office/drawing/2014/main" id="{5A847A7E-4618-45A6-9560-A9C3027523D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92639" y="32409923"/>
            <a:ext cx="3828130" cy="2964165"/>
          </a:xfrm>
          <a:prstGeom prst="rect">
            <a:avLst/>
          </a:prstGeom>
        </p:spPr>
      </p:pic>
      <p:pic>
        <p:nvPicPr>
          <p:cNvPr id="81324" name="Picture 81323" descr="A close up of a clock&#10;&#10;Description generated with high confidence">
            <a:extLst>
              <a:ext uri="{FF2B5EF4-FFF2-40B4-BE49-F238E27FC236}">
                <a16:creationId xmlns:a16="http://schemas.microsoft.com/office/drawing/2014/main" id="{D6791725-6CB6-48B8-B358-578C61651A6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3807" y="14604688"/>
            <a:ext cx="3524036" cy="1605983"/>
          </a:xfrm>
          <a:prstGeom prst="rect">
            <a:avLst/>
          </a:prstGeom>
        </p:spPr>
      </p:pic>
      <p:pic>
        <p:nvPicPr>
          <p:cNvPr id="81326" name="Picture 81325" descr="A picture containing object&#10;&#10;Description generated with high confidence">
            <a:extLst>
              <a:ext uri="{FF2B5EF4-FFF2-40B4-BE49-F238E27FC236}">
                <a16:creationId xmlns:a16="http://schemas.microsoft.com/office/drawing/2014/main" id="{8EBC4088-8C4C-465C-BA48-D30F44EE9C4F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69060" y="28991433"/>
            <a:ext cx="2573089" cy="277484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879F701-B70D-499D-891E-3EC5C6F42FEC}"/>
              </a:ext>
            </a:extLst>
          </p:cNvPr>
          <p:cNvSpPr/>
          <p:nvPr/>
        </p:nvSpPr>
        <p:spPr>
          <a:xfrm>
            <a:off x="38708656" y="9935072"/>
            <a:ext cx="10729192" cy="83450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6300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Whilst at university, students are expected to complete assessments and demonstrate critical thinking skills by analysing the notes they have written during the course or lecture. (</a:t>
            </a:r>
            <a:r>
              <a:rPr lang="en-GB" sz="6300" b="1" i="1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deakin</a:t>
            </a:r>
            <a:r>
              <a:rPr lang="en-GB" sz="6300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university, 2018)</a:t>
            </a:r>
            <a:endParaRPr lang="en-GB" sz="6300" b="1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8FF03B35-884A-40E8-9DE9-77A7C5E34AE0}"/>
              </a:ext>
            </a:extLst>
          </p:cNvPr>
          <p:cNvSpPr/>
          <p:nvPr/>
        </p:nvSpPr>
        <p:spPr bwMode="auto">
          <a:xfrm>
            <a:off x="38708656" y="18418717"/>
            <a:ext cx="10729192" cy="1846449"/>
          </a:xfrm>
          <a:prstGeom prst="roundRect">
            <a:avLst/>
          </a:prstGeom>
          <a:solidFill>
            <a:srgbClr val="00B050"/>
          </a:solidFill>
          <a:ln>
            <a:solidFill>
              <a:schemeClr val="tx1"/>
            </a:solidFill>
          </a:ln>
          <a:effectLst/>
          <a:extLst/>
        </p:spPr>
        <p:txBody>
          <a:bodyPr vert="horz" wrap="square" lIns="274430" tIns="138248" rIns="274430" bIns="138248" numCol="1" rtlCol="0" anchor="t" anchorCtr="0" compatLnSpc="1">
            <a:prstTxWarp prst="textNoShape">
              <a:avLst/>
            </a:prstTxWarp>
          </a:bodyPr>
          <a:lstStyle/>
          <a:p>
            <a:pPr marR="0" algn="ctr" defTabSz="6288088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GB" sz="7600" b="1" i="1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egoe UI Symbol" panose="020B0502040204020203" pitchFamily="34" charset="0"/>
                <a:ea typeface="Segoe UI Symbol" panose="020B0502040204020203" pitchFamily="34" charset="0"/>
              </a:rPr>
              <a:t>Independent study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CCCC118-DF51-41DF-83EA-C2C37642CADA}"/>
              </a:ext>
            </a:extLst>
          </p:cNvPr>
          <p:cNvSpPr/>
          <p:nvPr/>
        </p:nvSpPr>
        <p:spPr>
          <a:xfrm>
            <a:off x="38708656" y="20403770"/>
            <a:ext cx="11233248" cy="4391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66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Pupils should understand their learning and to be motivated to take charge of their own learning. </a:t>
            </a:r>
            <a:endParaRPr lang="en-GB" sz="6600" b="1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5DACC3D-A242-41F5-B4C7-CF29DB723A0A}"/>
              </a:ext>
            </a:extLst>
          </p:cNvPr>
          <p:cNvSpPr/>
          <p:nvPr/>
        </p:nvSpPr>
        <p:spPr>
          <a:xfrm>
            <a:off x="38700671" y="24933576"/>
            <a:ext cx="10711623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5400" b="1" i="1" dirty="0">
                <a:latin typeface="Calibri" panose="020F0502020204030204" pitchFamily="34" charset="0"/>
                <a:cs typeface="Calibri" panose="020F0502020204030204" pitchFamily="34" charset="0"/>
              </a:rPr>
              <a:t>Meyer, B., Haywood, N., Sachdev, D., &amp; Faraday, S. (2008). </a:t>
            </a:r>
          </a:p>
        </p:txBody>
      </p:sp>
      <p:pic>
        <p:nvPicPr>
          <p:cNvPr id="31" name="Picture 30" descr="A picture containing object&#10;&#10;Description generated with high confidence">
            <a:extLst>
              <a:ext uri="{FF2B5EF4-FFF2-40B4-BE49-F238E27FC236}">
                <a16:creationId xmlns:a16="http://schemas.microsoft.com/office/drawing/2014/main" id="{084C8074-C923-4309-9383-08BCA16469A9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25636" y="16000413"/>
            <a:ext cx="2116268" cy="197185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0272B97-BCCB-4547-8899-922664A82DFA}"/>
              </a:ext>
            </a:extLst>
          </p:cNvPr>
          <p:cNvSpPr/>
          <p:nvPr/>
        </p:nvSpPr>
        <p:spPr>
          <a:xfrm>
            <a:off x="38969468" y="27096482"/>
            <a:ext cx="10711623" cy="65647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66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Autonomy or independent learning is a technique of learning in which a student obtains information independently and increases the ability to critically think. </a:t>
            </a:r>
            <a:endParaRPr lang="en-GB" sz="6600" b="1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7" name="Picture 6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40857632-B280-4B80-9479-3FF3D3EEDE8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74135" y="33754199"/>
            <a:ext cx="6642305" cy="203272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A7DFDA7-C3A2-42EA-AC99-8203AA53D2B8}"/>
              </a:ext>
            </a:extLst>
          </p:cNvPr>
          <p:cNvSpPr/>
          <p:nvPr/>
        </p:nvSpPr>
        <p:spPr>
          <a:xfrm>
            <a:off x="42116926" y="34067437"/>
            <a:ext cx="6096477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None/>
            </a:pPr>
            <a:r>
              <a:rPr lang="en-GB" sz="6000" b="1" i="1" dirty="0">
                <a:latin typeface="Calibri" panose="020F0502020204030204" pitchFamily="34" charset="0"/>
                <a:cs typeface="Calibri" panose="020F0502020204030204" pitchFamily="34" charset="0"/>
              </a:rPr>
              <a:t>Cottrell, S. (2013).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5B57C16-DAD6-4D6C-BBAA-0373F19656A7}"/>
              </a:ext>
            </a:extLst>
          </p:cNvPr>
          <p:cNvSpPr/>
          <p:nvPr/>
        </p:nvSpPr>
        <p:spPr>
          <a:xfrm>
            <a:off x="1624536" y="9214992"/>
            <a:ext cx="11131770" cy="240065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7000" dirty="0" err="1">
                <a:latin typeface="+mn-lt"/>
                <a:ea typeface="Segoe UI Symbol" panose="020B0502040204020203" pitchFamily="34" charset="0"/>
              </a:rPr>
              <a:t>Facione</a:t>
            </a:r>
            <a:r>
              <a:rPr lang="en-GB" sz="7000" dirty="0">
                <a:latin typeface="+mn-lt"/>
                <a:ea typeface="Segoe UI Symbol" panose="020B0502040204020203" pitchFamily="34" charset="0"/>
              </a:rPr>
              <a:t>, P. A. (1998). Critical thinking: What it is and why it counts. </a:t>
            </a:r>
            <a:r>
              <a:rPr lang="en-GB" sz="7000" i="1" dirty="0">
                <a:latin typeface="+mn-lt"/>
                <a:ea typeface="Segoe UI Symbol" panose="020B0502040204020203" pitchFamily="34" charset="0"/>
              </a:rPr>
              <a:t>Retrieved June</a:t>
            </a:r>
            <a:r>
              <a:rPr lang="en-GB" sz="7000" dirty="0">
                <a:latin typeface="+mn-lt"/>
                <a:ea typeface="Segoe UI Symbol" panose="020B0502040204020203" pitchFamily="34" charset="0"/>
              </a:rPr>
              <a:t>, </a:t>
            </a:r>
            <a:r>
              <a:rPr lang="en-GB" sz="7000" i="1" dirty="0">
                <a:latin typeface="+mn-lt"/>
                <a:ea typeface="Segoe UI Symbol" panose="020B0502040204020203" pitchFamily="34" charset="0"/>
              </a:rPr>
              <a:t>9</a:t>
            </a:r>
            <a:r>
              <a:rPr lang="en-GB" sz="7000" dirty="0">
                <a:latin typeface="+mn-lt"/>
                <a:ea typeface="Segoe UI Symbol" panose="020B0502040204020203" pitchFamily="34" charset="0"/>
              </a:rPr>
              <a:t>, 2004.</a:t>
            </a:r>
          </a:p>
          <a:p>
            <a:endParaRPr lang="en-GB" sz="7000" dirty="0">
              <a:latin typeface="+mn-lt"/>
              <a:ea typeface="Segoe UI Symbol" panose="020B0502040204020203" pitchFamily="34" charset="0"/>
            </a:endParaRPr>
          </a:p>
          <a:p>
            <a:pPr>
              <a:buNone/>
            </a:pPr>
            <a:r>
              <a:rPr lang="en-GB" sz="7000" dirty="0">
                <a:latin typeface="+mn-lt"/>
                <a:ea typeface="Segoe UI Symbol" panose="020B0502040204020203" pitchFamily="34" charset="0"/>
              </a:rPr>
              <a:t>Passer, M. W., &amp; Smith, R. E. (2004). Psychology: The science of mind and behaviour. </a:t>
            </a:r>
            <a:r>
              <a:rPr lang="en-GB" sz="7000" i="1" dirty="0">
                <a:latin typeface="+mn-lt"/>
                <a:ea typeface="Segoe UI Symbol" panose="020B0502040204020203" pitchFamily="34" charset="0"/>
              </a:rPr>
              <a:t>Contemporary Educational Psychology</a:t>
            </a:r>
            <a:r>
              <a:rPr lang="en-GB" sz="7000" dirty="0">
                <a:latin typeface="+mn-lt"/>
                <a:ea typeface="Segoe UI Symbol" panose="020B0502040204020203" pitchFamily="34" charset="0"/>
              </a:rPr>
              <a:t>, </a:t>
            </a:r>
            <a:r>
              <a:rPr lang="en-GB" sz="7000" i="1" dirty="0">
                <a:latin typeface="+mn-lt"/>
                <a:ea typeface="Segoe UI Symbol" panose="020B0502040204020203" pitchFamily="34" charset="0"/>
              </a:rPr>
              <a:t>28</a:t>
            </a:r>
            <a:r>
              <a:rPr lang="en-GB" sz="7000" dirty="0">
                <a:latin typeface="+mn-lt"/>
                <a:ea typeface="Segoe UI Symbol" panose="020B0502040204020203" pitchFamily="34" charset="0"/>
              </a:rPr>
              <a:t>, 129-160.</a:t>
            </a:r>
          </a:p>
          <a:p>
            <a:endParaRPr lang="en-GB" sz="7000" dirty="0">
              <a:latin typeface="+mn-lt"/>
            </a:endParaRPr>
          </a:p>
          <a:p>
            <a:pPr>
              <a:buNone/>
            </a:pPr>
            <a:r>
              <a:rPr lang="en-GB" sz="7000" dirty="0">
                <a:latin typeface="+mn-lt"/>
              </a:rPr>
              <a:t>Wilson, T. (2009-2018). Time management success. </a:t>
            </a:r>
          </a:p>
          <a:p>
            <a:pPr>
              <a:buNone/>
            </a:pPr>
            <a:r>
              <a:rPr lang="en-GB" sz="7000" dirty="0">
                <a:latin typeface="+mn-lt"/>
              </a:rPr>
              <a:t>Retrieved from http://www.time-management-success.com/importance-of-time-management.html </a:t>
            </a:r>
          </a:p>
          <a:p>
            <a:endParaRPr lang="en-GB" sz="7000" dirty="0">
              <a:latin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4457F5B-17CE-4F4F-A8CB-245EF678C2CF}"/>
              </a:ext>
            </a:extLst>
          </p:cNvPr>
          <p:cNvSpPr/>
          <p:nvPr/>
        </p:nvSpPr>
        <p:spPr>
          <a:xfrm>
            <a:off x="13995013" y="12095312"/>
            <a:ext cx="11131770" cy="87100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7000" dirty="0" err="1">
                <a:latin typeface="+mn-lt"/>
                <a:cs typeface="Calibri" panose="020F0502020204030204" pitchFamily="34" charset="0"/>
              </a:rPr>
              <a:t>Kiewra</a:t>
            </a:r>
            <a:r>
              <a:rPr lang="en-GB" sz="7000" dirty="0">
                <a:latin typeface="+mn-lt"/>
                <a:cs typeface="Calibri" panose="020F0502020204030204" pitchFamily="34" charset="0"/>
              </a:rPr>
              <a:t>, K. A., Dubois, N. F., Christian, D., McShane, A., </a:t>
            </a:r>
            <a:r>
              <a:rPr lang="en-GB" sz="7000" dirty="0" err="1">
                <a:latin typeface="+mn-lt"/>
                <a:cs typeface="Calibri" panose="020F0502020204030204" pitchFamily="34" charset="0"/>
              </a:rPr>
              <a:t>Meyerhoffer</a:t>
            </a:r>
            <a:r>
              <a:rPr lang="en-GB" sz="7000" dirty="0">
                <a:latin typeface="+mn-lt"/>
                <a:cs typeface="Calibri" panose="020F0502020204030204" pitchFamily="34" charset="0"/>
              </a:rPr>
              <a:t>, M., &amp; </a:t>
            </a:r>
            <a:r>
              <a:rPr lang="en-GB" sz="7000" dirty="0" err="1">
                <a:latin typeface="+mn-lt"/>
                <a:cs typeface="Calibri" panose="020F0502020204030204" pitchFamily="34" charset="0"/>
              </a:rPr>
              <a:t>Roskelley</a:t>
            </a:r>
            <a:r>
              <a:rPr lang="en-GB" sz="7000" dirty="0">
                <a:latin typeface="+mn-lt"/>
                <a:cs typeface="Calibri" panose="020F0502020204030204" pitchFamily="34" charset="0"/>
              </a:rPr>
              <a:t>, D. (1991). Note-taking functions and techniques. </a:t>
            </a:r>
            <a:r>
              <a:rPr lang="en-GB" sz="7000" i="1" dirty="0">
                <a:latin typeface="+mn-lt"/>
                <a:cs typeface="Calibri" panose="020F0502020204030204" pitchFamily="34" charset="0"/>
              </a:rPr>
              <a:t>Journal of educational psychology</a:t>
            </a:r>
            <a:r>
              <a:rPr lang="en-GB" sz="7000" dirty="0">
                <a:latin typeface="+mn-lt"/>
                <a:cs typeface="Calibri" panose="020F0502020204030204" pitchFamily="34" charset="0"/>
              </a:rPr>
              <a:t>, </a:t>
            </a:r>
            <a:r>
              <a:rPr lang="en-GB" sz="7000" i="1" dirty="0">
                <a:latin typeface="+mn-lt"/>
                <a:cs typeface="Calibri" panose="020F0502020204030204" pitchFamily="34" charset="0"/>
              </a:rPr>
              <a:t>83</a:t>
            </a:r>
            <a:r>
              <a:rPr lang="en-GB" sz="7000" dirty="0">
                <a:latin typeface="+mn-lt"/>
                <a:cs typeface="Calibri" panose="020F0502020204030204" pitchFamily="34" charset="0"/>
              </a:rPr>
              <a:t>(2), 240.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1024177-9517-453D-AAB6-4DF13372B8C3}"/>
              </a:ext>
            </a:extLst>
          </p:cNvPr>
          <p:cNvSpPr/>
          <p:nvPr/>
        </p:nvSpPr>
        <p:spPr>
          <a:xfrm>
            <a:off x="13998661" y="7552998"/>
            <a:ext cx="1303344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7200" dirty="0">
                <a:latin typeface="Arial" panose="020B0604020202020204" pitchFamily="34" charset="0"/>
              </a:rPr>
              <a:t>Cottrell, S. (2013). </a:t>
            </a:r>
            <a:r>
              <a:rPr lang="en-GB" sz="7200" i="1" dirty="0">
                <a:latin typeface="Arial" panose="020B0604020202020204" pitchFamily="34" charset="0"/>
              </a:rPr>
              <a:t>The study skills handbook</a:t>
            </a:r>
            <a:r>
              <a:rPr lang="en-GB" sz="7200" dirty="0">
                <a:latin typeface="Arial" panose="020B0604020202020204" pitchFamily="34" charset="0"/>
              </a:rPr>
              <a:t>. Palgrave Macmillan.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785977-31E8-4414-AC7F-FDE4F6CE7BB6}"/>
              </a:ext>
            </a:extLst>
          </p:cNvPr>
          <p:cNvSpPr/>
          <p:nvPr/>
        </p:nvSpPr>
        <p:spPr>
          <a:xfrm>
            <a:off x="13995013" y="21898591"/>
            <a:ext cx="11131770" cy="104659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150"/>
              </a:spcAft>
              <a:buNone/>
            </a:pPr>
            <a:r>
              <a:rPr lang="en-GB" sz="70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Deakin university, 2018. Critical thinking, reading and note taking. Retrieved from http://www.deakin.edu.au/students/studying/study-support/academic-skills/reading-and-note-taking </a:t>
            </a:r>
            <a:endParaRPr lang="en-GB" sz="7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067EC10-5F56-4067-8708-82A0E2CADB0F}"/>
              </a:ext>
            </a:extLst>
          </p:cNvPr>
          <p:cNvSpPr/>
          <p:nvPr/>
        </p:nvSpPr>
        <p:spPr>
          <a:xfrm>
            <a:off x="27038333" y="8254495"/>
            <a:ext cx="10225136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7000" dirty="0">
                <a:latin typeface="Arial" panose="020B0604020202020204" pitchFamily="34" charset="0"/>
              </a:rPr>
              <a:t>Meyer, B., Haywood, N., Sachdev, D., &amp; Faraday, S. (2008). Independent learning: Literature review. </a:t>
            </a:r>
            <a:r>
              <a:rPr lang="en-GB" sz="7000" i="1" dirty="0">
                <a:latin typeface="Arial" panose="020B0604020202020204" pitchFamily="34" charset="0"/>
              </a:rPr>
              <a:t>Learning and Skills Network</a:t>
            </a:r>
            <a:r>
              <a:rPr lang="en-GB" sz="7000" dirty="0"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38424152"/>
      </p:ext>
    </p:extLst>
  </p:cSld>
  <p:clrMapOvr>
    <a:masterClrMapping/>
  </p:clrMapOvr>
</p:sld>
</file>

<file path=ppt/theme/theme1.xml><?xml version="1.0" encoding="utf-8"?>
<a:theme xmlns:a="http://schemas.openxmlformats.org/drawingml/2006/main" name="Medical poster with graphics">
  <a:themeElements>
    <a:clrScheme name="medical poster with graphics_post design_0826051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edical Poster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274430" tIns="138248" rIns="274430" bIns="138248" numCol="1" anchor="t" anchorCtr="0" compatLnSpc="1">
        <a:prstTxWarp prst="textNoShape">
          <a:avLst/>
        </a:prstTxWarp>
      </a:bodyPr>
      <a:lstStyle>
        <a:defPPr marL="1027113" marR="0" indent="-1027113" algn="l" defTabSz="6288088" rtl="0" eaLnBrk="0" fontAlgn="base" latinLnBrk="0" hangingPunct="0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en-US" sz="99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274430" tIns="138248" rIns="274430" bIns="138248" numCol="1" anchor="t" anchorCtr="0" compatLnSpc="1">
        <a:prstTxWarp prst="textNoShape">
          <a:avLst/>
        </a:prstTxWarp>
      </a:bodyPr>
      <a:lstStyle>
        <a:defPPr marL="1027113" marR="0" indent="-1027113" algn="l" defTabSz="6288088" rtl="0" eaLnBrk="0" fontAlgn="base" latinLnBrk="0" hangingPunct="0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en-US" sz="99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medical poster with graphics_post design_0826051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edical poster with graphics_post design_0826051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edical poster with graphics_post design_0826051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edical poster with graphics_post design_0826051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edical poster with graphics_post design_0826051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edical poster with graphics_post design_0826051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edical poster with graphics_post design_0826051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edical poster with graphics_post design_0826051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edical poster with graphics_post design_0826051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edical poster with graphics_post design_0826051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edical poster with graphics_post design_0826051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edical poster with graphics_post design_0826051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A310CDEE-6E89-4FD2-9D39-B5EF7D79FE9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Medical poster with graphics</Template>
  <TotalTime>2944</TotalTime>
  <Words>588</Words>
  <Application>Microsoft Office PowerPoint</Application>
  <PresentationFormat>Custom</PresentationFormat>
  <Paragraphs>41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Arial Rounded MT Bold</vt:lpstr>
      <vt:lpstr>Calibri</vt:lpstr>
      <vt:lpstr>Segoe UI Symbol</vt:lpstr>
      <vt:lpstr>Times New Roman</vt:lpstr>
      <vt:lpstr>Medical poster with graphics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Billie-jo Jay (1701835)</dc:creator>
  <cp:keywords/>
  <cp:lastModifiedBy>Billie-jo Jay (1701835)</cp:lastModifiedBy>
  <cp:revision>33</cp:revision>
  <cp:lastPrinted>2004-07-01T22:30:03Z</cp:lastPrinted>
  <dcterms:created xsi:type="dcterms:W3CDTF">2018-01-19T18:31:02Z</dcterms:created>
  <dcterms:modified xsi:type="dcterms:W3CDTF">2018-01-22T13:34:47Z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TC100214271033</vt:lpwstr>
  </property>
</Properties>
</file>