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4"/>
  </p:sldMasterIdLst>
  <p:notesMasterIdLst>
    <p:notesMasterId r:id="rId21"/>
  </p:notesMasterIdLst>
  <p:sldIdLst>
    <p:sldId id="310" r:id="rId5"/>
    <p:sldId id="356" r:id="rId6"/>
    <p:sldId id="324" r:id="rId7"/>
    <p:sldId id="400" r:id="rId8"/>
    <p:sldId id="391" r:id="rId9"/>
    <p:sldId id="392" r:id="rId10"/>
    <p:sldId id="393" r:id="rId11"/>
    <p:sldId id="404" r:id="rId12"/>
    <p:sldId id="396" r:id="rId13"/>
    <p:sldId id="375" r:id="rId14"/>
    <p:sldId id="397" r:id="rId15"/>
    <p:sldId id="399" r:id="rId16"/>
    <p:sldId id="401" r:id="rId17"/>
    <p:sldId id="402" r:id="rId18"/>
    <p:sldId id="403" r:id="rId19"/>
    <p:sldId id="388" r:id="rId20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3C3C51B-3B2D-832F-1B96-C4B89D3AF150}" name="Megan Rogers-Evans" initials="MRE" userId="S::m.rogers@uwtsd.ac.uk::111ad4f8-0884-42fd-b9cd-f4e625cd4716" providerId="AD"/>
  <p188:author id="{3E98D224-1FC9-E310-AA7F-2C85BB0CB205}" name="Catrin Morgan-Jones" initials="CMJ" userId="S::catrin.morgan-jones@uwtsd.ac.uk::f099b9d4-03d6-4bca-a5ad-705f3a1c64df" providerId="AD"/>
  <p188:author id="{216D5039-5FA4-949B-24DF-B667CF6B0AA0}" name="Cara Davies" initials="CD" userId="S::cara.davies@uwtsd.ac.uk::c43f7fad-58f6-4376-9c05-59209d924d9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8F8"/>
    <a:srgbClr val="003B5C"/>
    <a:srgbClr val="013E5B"/>
    <a:srgbClr val="025680"/>
    <a:srgbClr val="08CAD4"/>
    <a:srgbClr val="FFFFFF"/>
    <a:srgbClr val="FFC000"/>
    <a:srgbClr val="FDD402"/>
    <a:srgbClr val="D29500"/>
    <a:srgbClr val="259E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49" autoAdjust="0"/>
    <p:restoredTop sz="96327" autoAdjust="0"/>
  </p:normalViewPr>
  <p:slideViewPr>
    <p:cSldViewPr snapToGrid="0">
      <p:cViewPr varScale="1">
        <p:scale>
          <a:sx n="85" d="100"/>
          <a:sy n="85" d="100"/>
        </p:scale>
        <p:origin x="51" y="225"/>
      </p:cViewPr>
      <p:guideLst>
        <p:guide orient="horz" pos="2160"/>
        <p:guide pos="3840"/>
      </p:guideLst>
    </p:cSldViewPr>
  </p:slideViewPr>
  <p:outlineViewPr>
    <p:cViewPr>
      <p:scale>
        <a:sx n="100" d="100"/>
        <a:sy n="100" d="100"/>
      </p:scale>
      <p:origin x="0" y="-3678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5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r">
              <a:defRPr sz="1300"/>
            </a:lvl1pPr>
          </a:lstStyle>
          <a:p>
            <a:fld id="{3ABE434F-8460-4424-BCAD-3BC088A5E4C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067" tIns="48033" rIns="96067" bIns="4803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6067" tIns="48033" rIns="96067" bIns="4803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5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r">
              <a:defRPr sz="1300"/>
            </a:lvl1pPr>
          </a:lstStyle>
          <a:p>
            <a:fld id="{EF4132BD-642C-416E-B37E-A79EF2B36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359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Picture combining new and old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89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771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8716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1565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3864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515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8243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5208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5140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0882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6564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8904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5527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6648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62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1EAD8-D423-3FAA-023C-58A553DB3D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217DA-A315-6FE9-0AC0-AF931CFC15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218E7-53B5-5F04-EC15-FAE86F03A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C0D3E-F469-08C2-664E-858DD437A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77054-4461-5DE8-1BBD-83F58D62E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713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6BCC-60BF-9439-2A9C-EDA9F2223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AF45-7788-3F54-6862-E77EE4A3A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E1567-F0EA-B699-D89D-20EA3B171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8BA28-F479-3972-C913-265506431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E5B6-9490-7DE1-6E10-3B5CBE202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23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EBAB1-FBC8-1F01-1667-3A8045CA3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6FE0D-2CD3-77ED-398E-BBBCC053E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5542C-26B4-9577-FDDA-EC7C640DF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55CE0-3CB1-6DB1-4026-B32D0A23D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6FBE7-CB35-C755-404C-A4095D2D9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738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7FDA9-C460-219C-F760-E9A943A20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DAE96-ED95-1EC2-06A3-465A45B93B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DD3854-CDAE-49E6-A997-0D30E521CC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E2859-4204-BCF4-848C-5FC181B45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0FDF4-6E82-01AB-1F98-96622141A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177853-A470-A5A6-00DE-C81621DD0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44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0794A-89ED-8D10-C4E8-FF36C3A98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DEE84C-902C-CA9F-4026-BDCDFACCB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A9F08D-3FF4-2D5B-2C80-E0920A9C94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C5BE58-6786-58ED-966F-53EDB47406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5E51E-2066-72EC-F5C8-49AFB8BDFE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41FB80-5B1E-D0C8-A5CC-23BCF2DD2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5DF998-666E-5007-BEC4-4139335E8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EEEF06-CCF2-A47C-1C10-C8163A70F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9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3C164-2114-818C-76BA-DDBFD2865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30BD6-6E86-0F79-9F12-785316F79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99C67E-622B-C130-715D-7D12832E2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99C9E7-127A-87B9-70EB-E6ABA8FF4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121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6BD1EF-BD6F-6C0B-9253-5AF409F31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B7FEF-32A3-7012-AF0F-D42950265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A91B3-7A38-E03C-ECFB-99DB191AB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875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71C69-BB99-7E87-8874-243CFA2C1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EF08D-393A-4D6C-D240-303096099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A20022-3E44-E64D-8E05-4A2C7868C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B12EFC-6833-DEBB-B02F-83098CD7C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7431C-6BE7-648D-8627-81DA1A7AE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7A3A8-CC5C-A95A-704B-CB0C189E7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90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0830A-CD93-EBB1-9928-12C80C22F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21524-1CBA-70AD-E42D-66F18BB7BB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F2F04F-8EB0-D69F-495C-777C1881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5F07DF-F187-627E-8FB4-B50562D09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5E3E41-902B-2E19-AC7E-CBD251C0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0DBF4-21E3-9646-A3C0-259CBB56B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74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4DE1-5303-52C0-F234-067C3CDE8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3ABE3A-5FC7-2B8D-7AB7-CB9776E52F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009A8-913B-5E07-ADF0-3D19099D5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ACADE-99FA-DA73-2313-FCD0EAB27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6F716-C00A-0837-1D61-E9BA35C17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131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5B4264-A9E2-67A5-B09B-8C801573CA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61A751-5EEF-A469-E8C5-E46D87E99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0DE34D-7E3B-FEC6-E70F-D09ECCEE0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3A519-E989-4404-A772-7FEB64F79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52BBC-EBA3-60E5-E0A6-7ADB79D75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524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E1C84E-673B-B7A0-F703-6E9CDB98D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35B1B-7E04-05C4-B0AA-0155E4437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5F698-9632-A0B1-262E-7A579C38C2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FF5302-5799-4F7D-A76D-6489F997A2BB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2189D7-0A96-2167-D61B-9BE4BB8D47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3392C-79E9-706A-70B7-42AD40191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37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mailto:l.regan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lassicsforkids.com/Kids/" TargetMode="External"/><Relationship Id="rId3" Type="http://schemas.openxmlformats.org/officeDocument/2006/relationships/image" Target="../media/image3.jpeg"/><Relationship Id="rId7" Type="http://schemas.openxmlformats.org/officeDocument/2006/relationships/hyperlink" Target="https://insidetheorchestra.org/musical-games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1.png"/><Relationship Id="rId5" Type="http://schemas.openxmlformats.org/officeDocument/2006/relationships/image" Target="../media/image4.jpg"/><Relationship Id="rId10" Type="http://schemas.openxmlformats.org/officeDocument/2006/relationships/image" Target="../media/image10.jpeg"/><Relationship Id="rId4" Type="http://schemas.openxmlformats.org/officeDocument/2006/relationships/image" Target="../media/image1.png"/><Relationship Id="rId9" Type="http://schemas.openxmlformats.org/officeDocument/2006/relationships/image" Target="../media/image9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discovermusic.com/bob-marley" TargetMode="External"/><Relationship Id="rId3" Type="http://schemas.openxmlformats.org/officeDocument/2006/relationships/image" Target="../media/image1.pn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736C139-3CF6-0380-5C4B-FE3F12D64B0D}"/>
              </a:ext>
            </a:extLst>
          </p:cNvPr>
          <p:cNvSpPr/>
          <p:nvPr/>
        </p:nvSpPr>
        <p:spPr>
          <a:xfrm>
            <a:off x="38793" y="11490"/>
            <a:ext cx="6479264" cy="6859295"/>
          </a:xfrm>
          <a:prstGeom prst="rect">
            <a:avLst/>
          </a:prstGeom>
          <a:gradFill>
            <a:gsLst>
              <a:gs pos="0">
                <a:srgbClr val="013E5B"/>
              </a:gs>
              <a:gs pos="35000">
                <a:srgbClr val="013E5B"/>
              </a:gs>
              <a:gs pos="62000">
                <a:srgbClr val="024A6E"/>
              </a:gs>
              <a:gs pos="91000">
                <a:srgbClr val="02568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      </a:t>
            </a:r>
            <a:r>
              <a:rPr lang="en-GB" b="1" dirty="0" err="1"/>
              <a:t>Celfyddydau</a:t>
            </a:r>
            <a:r>
              <a:rPr lang="en-GB" b="1" dirty="0"/>
              <a:t> </a:t>
            </a:r>
            <a:r>
              <a:rPr lang="en-GB" b="1" dirty="0" err="1"/>
              <a:t>Mynegiannol</a:t>
            </a:r>
            <a:endParaRPr lang="en-GB" b="1" dirty="0"/>
          </a:p>
          <a:p>
            <a:r>
              <a:rPr lang="en-GB" dirty="0"/>
              <a:t>      Expressive Arts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F114C3-F098-7C8E-3D32-A8F12D8DBF38}"/>
              </a:ext>
            </a:extLst>
          </p:cNvPr>
          <p:cNvSpPr/>
          <p:nvPr/>
        </p:nvSpPr>
        <p:spPr>
          <a:xfrm>
            <a:off x="363959" y="5258714"/>
            <a:ext cx="4094710" cy="15992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13F381-3A4C-17BC-A612-FC1CFE922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4" y="3940855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51E8694F-B599-840C-F1E0-1B5BBF9F42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59" y="405815"/>
            <a:ext cx="3406122" cy="1131564"/>
          </a:xfrm>
          <a:prstGeom prst="rect">
            <a:avLst/>
          </a:prstGeom>
        </p:spPr>
      </p:pic>
      <p:sp>
        <p:nvSpPr>
          <p:cNvPr id="9" name="Title 7">
            <a:extLst>
              <a:ext uri="{FF2B5EF4-FFF2-40B4-BE49-F238E27FC236}">
                <a16:creationId xmlns:a16="http://schemas.microsoft.com/office/drawing/2014/main" id="{AF8FE50D-3656-9965-C31D-3147A2FF3502}"/>
              </a:ext>
            </a:extLst>
          </p:cNvPr>
          <p:cNvSpPr txBox="1">
            <a:spLocks/>
          </p:cNvSpPr>
          <p:nvPr/>
        </p:nvSpPr>
        <p:spPr>
          <a:xfrm>
            <a:off x="316694" y="1705137"/>
            <a:ext cx="5625668" cy="151662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Lisa Mair Regan</a:t>
            </a:r>
          </a:p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ECAD6008</a:t>
            </a:r>
          </a:p>
        </p:txBody>
      </p:sp>
      <p:sp>
        <p:nvSpPr>
          <p:cNvPr id="10" name="Title 7">
            <a:extLst>
              <a:ext uri="{FF2B5EF4-FFF2-40B4-BE49-F238E27FC236}">
                <a16:creationId xmlns:a16="http://schemas.microsoft.com/office/drawing/2014/main" id="{445D8328-29FB-C71D-D84F-1FB2E185A202}"/>
              </a:ext>
            </a:extLst>
          </p:cNvPr>
          <p:cNvSpPr txBox="1">
            <a:spLocks/>
          </p:cNvSpPr>
          <p:nvPr/>
        </p:nvSpPr>
        <p:spPr>
          <a:xfrm>
            <a:off x="363959" y="5597372"/>
            <a:ext cx="3797075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1800" b="1" dirty="0" err="1">
                <a:solidFill>
                  <a:schemeClr val="bg1"/>
                </a:solidFill>
              </a:rPr>
              <a:t>Tachwedd</a:t>
            </a:r>
            <a:r>
              <a:rPr lang="en-US" sz="1800" b="1" dirty="0">
                <a:solidFill>
                  <a:schemeClr val="bg1"/>
                </a:solidFill>
              </a:rPr>
              <a:t> 2023 November</a:t>
            </a:r>
            <a:endParaRPr lang="en-US" sz="1800" dirty="0">
              <a:solidFill>
                <a:schemeClr val="bg1"/>
              </a:solidFill>
            </a:endParaRP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8DD9873-753E-3627-8891-95D892EA1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3" y="5258714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7">
            <a:extLst>
              <a:ext uri="{FF2B5EF4-FFF2-40B4-BE49-F238E27FC236}">
                <a16:creationId xmlns:a16="http://schemas.microsoft.com/office/drawing/2014/main" id="{A2CDFB65-47E5-3FD1-AC16-505AAC3120AC}"/>
              </a:ext>
            </a:extLst>
          </p:cNvPr>
          <p:cNvSpPr txBox="1">
            <a:spLocks/>
          </p:cNvSpPr>
          <p:nvPr/>
        </p:nvSpPr>
        <p:spPr>
          <a:xfrm>
            <a:off x="363959" y="4677846"/>
            <a:ext cx="3844340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GB" sz="3200" b="1" dirty="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l.regan@uwtsd.ac.uk</a:t>
            </a:r>
            <a:r>
              <a:rPr lang="en-GB" sz="2400" b="1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7B00D40-DE3D-6906-05C2-C3EE98DC87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2260" y="1754099"/>
            <a:ext cx="4524274" cy="384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737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9363" y="2630975"/>
            <a:ext cx="4015154" cy="1325563"/>
          </a:xfrm>
        </p:spPr>
        <p:txBody>
          <a:bodyPr/>
          <a:lstStyle/>
          <a:p>
            <a:pPr algn="ctr"/>
            <a:r>
              <a:rPr lang="en-GB" b="1" dirty="0" err="1"/>
              <a:t>Gêm</a:t>
            </a:r>
            <a:r>
              <a:rPr lang="en-GB" b="1" dirty="0"/>
              <a:t> </a:t>
            </a:r>
            <a:r>
              <a:rPr lang="en-GB" b="1" dirty="0" err="1"/>
              <a:t>Cynhesu</a:t>
            </a:r>
            <a:br>
              <a:rPr lang="en-GB" b="1" dirty="0"/>
            </a:br>
            <a:r>
              <a:rPr lang="en-GB" dirty="0"/>
              <a:t>Warm up Game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449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ky, outdoor, window, building&#10;&#10;Description automatically generated">
            <a:extLst>
              <a:ext uri="{FF2B5EF4-FFF2-40B4-BE49-F238E27FC236}">
                <a16:creationId xmlns:a16="http://schemas.microsoft.com/office/drawing/2014/main" id="{C089BC61-B296-B529-BB67-9F71BD9CC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12" y="2225016"/>
            <a:ext cx="3507715" cy="2419881"/>
          </a:xfrm>
          <a:prstGeom prst="rect">
            <a:avLst/>
          </a:pr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6" name="Title 51">
            <a:extLst>
              <a:ext uri="{FF2B5EF4-FFF2-40B4-BE49-F238E27FC236}">
                <a16:creationId xmlns:a16="http://schemas.microsoft.com/office/drawing/2014/main" id="{9DAF4A6B-714C-1EC2-CFE8-238A00C927DA}"/>
              </a:ext>
            </a:extLst>
          </p:cNvPr>
          <p:cNvSpPr txBox="1">
            <a:spLocks/>
          </p:cNvSpPr>
          <p:nvPr/>
        </p:nvSpPr>
        <p:spPr>
          <a:xfrm>
            <a:off x="2093972" y="-523041"/>
            <a:ext cx="5285713" cy="127727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3600" b="1" dirty="0">
              <a:latin typeface="+mn-lt"/>
              <a:ea typeface="+mn-ea"/>
              <a:cs typeface="+mn-cs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600" b="1" dirty="0">
                <a:latin typeface="+mn-lt"/>
                <a:ea typeface="+mn-ea"/>
                <a:cs typeface="+mn-cs"/>
              </a:rPr>
              <a:t> </a:t>
            </a:r>
            <a:r>
              <a:rPr lang="en-GB" sz="3600" b="1" dirty="0" err="1">
                <a:latin typeface="+mn-lt"/>
                <a:ea typeface="+mn-ea"/>
                <a:cs typeface="+mn-cs"/>
              </a:rPr>
              <a:t>Cynnwys</a:t>
            </a:r>
            <a:r>
              <a:rPr lang="en-GB" sz="3600" b="1" dirty="0">
                <a:latin typeface="+mn-lt"/>
                <a:ea typeface="+mn-ea"/>
                <a:cs typeface="+mn-cs"/>
              </a:rPr>
              <a:t> / </a:t>
            </a:r>
            <a:r>
              <a:rPr lang="en-GB" sz="3600" dirty="0">
                <a:latin typeface="+mn-lt"/>
                <a:ea typeface="+mn-ea"/>
                <a:cs typeface="+mn-cs"/>
              </a:rPr>
              <a:t>Content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61647FB-6307-98A2-4247-3F72DA358A24}"/>
              </a:ext>
            </a:extLst>
          </p:cNvPr>
          <p:cNvSpPr/>
          <p:nvPr/>
        </p:nvSpPr>
        <p:spPr>
          <a:xfrm>
            <a:off x="61102" y="677505"/>
            <a:ext cx="8896675" cy="7540526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600" b="1" dirty="0" err="1">
                <a:latin typeface="Comic Sans MS" panose="030F0702030302020204" pitchFamily="66" charset="0"/>
              </a:rPr>
              <a:t>Presenoldeb</a:t>
            </a:r>
            <a:r>
              <a:rPr lang="en-GB" sz="1600" b="1" dirty="0">
                <a:latin typeface="Comic Sans MS" panose="030F0702030302020204" pitchFamily="66" charset="0"/>
              </a:rPr>
              <a:t> / </a:t>
            </a:r>
            <a:r>
              <a:rPr lang="en-GB" sz="1600" dirty="0">
                <a:latin typeface="Comic Sans MS" panose="030F0702030302020204" pitchFamily="66" charset="0"/>
              </a:rPr>
              <a:t>Attendance</a:t>
            </a: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b="1" dirty="0" err="1">
                <a:latin typeface="Comic Sans MS" panose="030F0702030302020204" pitchFamily="66" charset="0"/>
              </a:rPr>
              <a:t>Gêm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cynhesu</a:t>
            </a:r>
            <a:r>
              <a:rPr lang="en-GB" sz="1600" b="1" dirty="0">
                <a:latin typeface="Comic Sans MS" panose="030F0702030302020204" pitchFamily="66" charset="0"/>
              </a:rPr>
              <a:t> /  </a:t>
            </a:r>
            <a:r>
              <a:rPr lang="en-GB" sz="1600" dirty="0">
                <a:latin typeface="Comic Sans MS" panose="030F0702030302020204" pitchFamily="66" charset="0"/>
              </a:rPr>
              <a:t>Warm up game</a:t>
            </a: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b="1" dirty="0" err="1">
                <a:latin typeface="Comic Sans MS" panose="030F0702030302020204" pitchFamily="66" charset="0"/>
              </a:rPr>
              <a:t>Crynodeb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cyflym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dirty="0">
                <a:latin typeface="Comic Sans MS" panose="030F0702030302020204" pitchFamily="66" charset="0"/>
              </a:rPr>
              <a:t>/ Quick recap</a:t>
            </a: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b="1" dirty="0" err="1">
                <a:latin typeface="Comic Sans MS" panose="030F0702030302020204" pitchFamily="66" charset="0"/>
              </a:rPr>
              <a:t>Pwy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yw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dy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hoff</a:t>
            </a:r>
            <a:r>
              <a:rPr lang="en-GB" sz="1600" b="1" dirty="0">
                <a:latin typeface="Comic Sans MS" panose="030F0702030302020204" pitchFamily="66" charset="0"/>
              </a:rPr>
              <a:t> artist a </a:t>
            </a:r>
            <a:r>
              <a:rPr lang="en-GB" sz="1600" b="1" dirty="0" err="1">
                <a:latin typeface="Comic Sans MS" panose="030F0702030302020204" pitchFamily="66" charset="0"/>
              </a:rPr>
              <a:t>pham</a:t>
            </a:r>
            <a:r>
              <a:rPr lang="en-GB" sz="1600" b="1" dirty="0">
                <a:latin typeface="Comic Sans MS" panose="030F0702030302020204" pitchFamily="66" charset="0"/>
              </a:rPr>
              <a:t>? </a:t>
            </a:r>
            <a:r>
              <a:rPr lang="en-GB" sz="1600" dirty="0">
                <a:latin typeface="Comic Sans MS" panose="030F0702030302020204" pitchFamily="66" charset="0"/>
              </a:rPr>
              <a:t>/Who’s your favourite artist and why?</a:t>
            </a: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b="1" dirty="0" err="1">
                <a:latin typeface="Comic Sans MS" panose="030F0702030302020204" pitchFamily="66" charset="0"/>
              </a:rPr>
              <a:t>Seinweddau</a:t>
            </a:r>
            <a:r>
              <a:rPr lang="en-GB" sz="1600" dirty="0">
                <a:latin typeface="Comic Sans MS" panose="030F0702030302020204" pitchFamily="66" charset="0"/>
              </a:rPr>
              <a:t> / Soundscapes</a:t>
            </a: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b="1" dirty="0">
                <a:latin typeface="Comic Sans MS" panose="030F0702030302020204" pitchFamily="66" charset="0"/>
              </a:rPr>
              <a:t>Acronym </a:t>
            </a:r>
            <a:r>
              <a:rPr lang="en-GB" sz="1600" b="1" dirty="0" err="1">
                <a:latin typeface="Comic Sans MS" panose="030F0702030302020204" pitchFamily="66" charset="0"/>
              </a:rPr>
              <a:t>ar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gyfer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ein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nodau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cerddorol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dirty="0">
                <a:latin typeface="Comic Sans MS" panose="030F0702030302020204" pitchFamily="66" charset="0"/>
              </a:rPr>
              <a:t>/ Acronym for our musical notes</a:t>
            </a: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b="1" dirty="0" err="1">
                <a:latin typeface="Comic Sans MS" panose="030F0702030302020204" pitchFamily="66" charset="0"/>
              </a:rPr>
              <a:t>Elfennau</a:t>
            </a:r>
            <a:r>
              <a:rPr lang="en-GB" sz="1600" b="1" dirty="0">
                <a:latin typeface="Comic Sans MS" panose="030F0702030302020204" pitchFamily="66" charset="0"/>
              </a:rPr>
              <a:t> o </a:t>
            </a:r>
            <a:r>
              <a:rPr lang="en-GB" sz="1600" b="1" dirty="0" err="1">
                <a:latin typeface="Comic Sans MS" panose="030F0702030302020204" pitchFamily="66" charset="0"/>
              </a:rPr>
              <a:t>gerddoriaeth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dirty="0">
                <a:latin typeface="Comic Sans MS" panose="030F0702030302020204" pitchFamily="66" charset="0"/>
              </a:rPr>
              <a:t>/ Musical elements</a:t>
            </a: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b="1" dirty="0">
                <a:latin typeface="Comic Sans MS" panose="030F0702030302020204" pitchFamily="66" charset="0"/>
              </a:rPr>
              <a:t>Rhythm</a:t>
            </a:r>
          </a:p>
          <a:p>
            <a:endParaRPr lang="en-GB" sz="1600" dirty="0">
              <a:latin typeface="Comic Sans MS" panose="030F0702030302020204" pitchFamily="66" charset="0"/>
            </a:endParaRPr>
          </a:p>
          <a:p>
            <a:r>
              <a:rPr lang="en-GB" sz="1600" b="1" dirty="0">
                <a:latin typeface="Comic Sans MS" panose="030F0702030302020204" pitchFamily="66" charset="0"/>
              </a:rPr>
              <a:t>Tempo</a:t>
            </a:r>
          </a:p>
          <a:p>
            <a:endParaRPr lang="en-GB" sz="1600" b="1" dirty="0">
              <a:latin typeface="Comic Sans MS" panose="030F0702030302020204" pitchFamily="66" charset="0"/>
            </a:endParaRPr>
          </a:p>
          <a:p>
            <a:r>
              <a:rPr lang="en-GB" sz="1600" b="1" dirty="0" err="1">
                <a:latin typeface="Comic Sans MS" panose="030F0702030302020204" pitchFamily="66" charset="0"/>
              </a:rPr>
              <a:t>Adnabod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offerynnau</a:t>
            </a:r>
            <a:r>
              <a:rPr lang="en-GB" sz="1600" b="1" dirty="0">
                <a:latin typeface="Comic Sans MS" panose="030F0702030302020204" pitchFamily="66" charset="0"/>
              </a:rPr>
              <a:t> / </a:t>
            </a:r>
            <a:r>
              <a:rPr lang="en-GB" sz="1600" dirty="0">
                <a:latin typeface="Comic Sans MS" panose="030F0702030302020204" pitchFamily="66" charset="0"/>
              </a:rPr>
              <a:t>Recognising instruments</a:t>
            </a:r>
          </a:p>
          <a:p>
            <a:endParaRPr lang="en-GB" sz="1600" b="1" dirty="0">
              <a:latin typeface="Comic Sans MS" panose="030F0702030302020204" pitchFamily="66" charset="0"/>
            </a:endParaRPr>
          </a:p>
          <a:p>
            <a:r>
              <a:rPr lang="en-GB" sz="1600" b="1" i="1" dirty="0">
                <a:latin typeface="Comic Sans MS" panose="030F0702030302020204" pitchFamily="66" charset="0"/>
              </a:rPr>
              <a:t>Genres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b="1" dirty="0" err="1">
                <a:latin typeface="Comic Sans MS" panose="030F0702030302020204" pitchFamily="66" charset="0"/>
              </a:rPr>
              <a:t>Cerddoriaeth</a:t>
            </a:r>
            <a:r>
              <a:rPr lang="en-GB" sz="1600" b="1" dirty="0">
                <a:latin typeface="Comic Sans MS" panose="030F0702030302020204" pitchFamily="66" charset="0"/>
              </a:rPr>
              <a:t> </a:t>
            </a:r>
            <a:r>
              <a:rPr lang="en-GB" sz="1600" dirty="0">
                <a:latin typeface="Comic Sans MS" panose="030F0702030302020204" pitchFamily="66" charset="0"/>
              </a:rPr>
              <a:t>/ Music </a:t>
            </a:r>
            <a:r>
              <a:rPr lang="en-GB" sz="1600" i="1" dirty="0">
                <a:latin typeface="Comic Sans MS" panose="030F0702030302020204" pitchFamily="66" charset="0"/>
              </a:rPr>
              <a:t>Genres</a:t>
            </a:r>
          </a:p>
          <a:p>
            <a:endParaRPr lang="en-GB" sz="1600" i="1" dirty="0">
              <a:latin typeface="Comic Sans MS" panose="030F0702030302020204" pitchFamily="66" charset="0"/>
            </a:endParaRPr>
          </a:p>
          <a:p>
            <a:r>
              <a:rPr lang="en-GB" sz="1600" b="1" dirty="0" err="1">
                <a:latin typeface="Comic Sans MS" panose="030F0702030302020204" pitchFamily="66" charset="0"/>
              </a:rPr>
              <a:t>Tracsain</a:t>
            </a:r>
            <a:r>
              <a:rPr lang="en-GB" sz="1600" i="1" dirty="0">
                <a:latin typeface="Comic Sans MS" panose="030F0702030302020204" pitchFamily="66" charset="0"/>
              </a:rPr>
              <a:t> / </a:t>
            </a:r>
            <a:r>
              <a:rPr lang="en-GB" sz="1600" dirty="0">
                <a:latin typeface="Comic Sans MS" panose="030F0702030302020204" pitchFamily="66" charset="0"/>
              </a:rPr>
              <a:t>Soundtrack</a:t>
            </a:r>
          </a:p>
          <a:p>
            <a:endParaRPr lang="en-GB" sz="1600" i="1" dirty="0">
              <a:latin typeface="Comic Sans MS" panose="030F0702030302020204" pitchFamily="66" charset="0"/>
            </a:endParaRPr>
          </a:p>
          <a:p>
            <a:r>
              <a:rPr lang="en-GB" sz="1600" b="1" dirty="0" err="1">
                <a:latin typeface="Comic Sans MS" panose="030F0702030302020204" pitchFamily="66" charset="0"/>
              </a:rPr>
              <a:t>Gwefannau</a:t>
            </a:r>
            <a:r>
              <a:rPr lang="en-GB" sz="1600" i="1" dirty="0">
                <a:latin typeface="Comic Sans MS" panose="030F0702030302020204" pitchFamily="66" charset="0"/>
              </a:rPr>
              <a:t> / </a:t>
            </a:r>
            <a:r>
              <a:rPr lang="en-GB" sz="1600" dirty="0">
                <a:latin typeface="Comic Sans MS" panose="030F0702030302020204" pitchFamily="66" charset="0"/>
              </a:rPr>
              <a:t>Websites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picture containing grass, outdoor, tree, plant&#10;&#10;Description automatically generated">
            <a:extLst>
              <a:ext uri="{FF2B5EF4-FFF2-40B4-BE49-F238E27FC236}">
                <a16:creationId xmlns:a16="http://schemas.microsoft.com/office/drawing/2014/main" id="{1C08F58D-1784-700E-D699-5E74A4391A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/>
          <a:stretch/>
        </p:blipFill>
        <p:spPr>
          <a:xfrm>
            <a:off x="8683812" y="325"/>
            <a:ext cx="3508188" cy="2276592"/>
          </a:xfrm>
          <a:prstGeom prst="rect">
            <a:avLst/>
          </a:prstGeom>
        </p:spPr>
      </p:pic>
      <p:pic>
        <p:nvPicPr>
          <p:cNvPr id="1028" name="Picture 4" descr="SA1 Swansea Waterfront - IQ Building - Interior">
            <a:extLst>
              <a:ext uri="{FF2B5EF4-FFF2-40B4-BE49-F238E27FC236}">
                <a16:creationId xmlns:a16="http://schemas.microsoft.com/office/drawing/2014/main" id="{8F69F593-A803-E605-FE10-D22DDE6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339" y="4644897"/>
            <a:ext cx="3508188" cy="22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0626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ky, outdoor, window, building&#10;&#10;Description automatically generated">
            <a:extLst>
              <a:ext uri="{FF2B5EF4-FFF2-40B4-BE49-F238E27FC236}">
                <a16:creationId xmlns:a16="http://schemas.microsoft.com/office/drawing/2014/main" id="{C089BC61-B296-B529-BB67-9F71BD9CC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12" y="2225016"/>
            <a:ext cx="3507715" cy="2419881"/>
          </a:xfrm>
          <a:prstGeom prst="rect">
            <a:avLst/>
          </a:pr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5"/>
            <a:ext cx="3084148" cy="1024601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761647FB-6307-98A2-4247-3F72DA358A24}"/>
              </a:ext>
            </a:extLst>
          </p:cNvPr>
          <p:cNvSpPr/>
          <p:nvPr/>
        </p:nvSpPr>
        <p:spPr>
          <a:xfrm>
            <a:off x="61102" y="677505"/>
            <a:ext cx="8896675" cy="138499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endParaRPr lang="en-GB" b="1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picture containing grass, outdoor, tree, plant&#10;&#10;Description automatically generated">
            <a:extLst>
              <a:ext uri="{FF2B5EF4-FFF2-40B4-BE49-F238E27FC236}">
                <a16:creationId xmlns:a16="http://schemas.microsoft.com/office/drawing/2014/main" id="{1C08F58D-1784-700E-D699-5E74A4391A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/>
          <a:stretch/>
        </p:blipFill>
        <p:spPr>
          <a:xfrm>
            <a:off x="8683812" y="325"/>
            <a:ext cx="3508188" cy="2276592"/>
          </a:xfrm>
          <a:prstGeom prst="rect">
            <a:avLst/>
          </a:prstGeom>
        </p:spPr>
      </p:pic>
      <p:pic>
        <p:nvPicPr>
          <p:cNvPr id="1028" name="Picture 4" descr="SA1 Swansea Waterfront - IQ Building - Interior">
            <a:extLst>
              <a:ext uri="{FF2B5EF4-FFF2-40B4-BE49-F238E27FC236}">
                <a16:creationId xmlns:a16="http://schemas.microsoft.com/office/drawing/2014/main" id="{8F69F593-A803-E605-FE10-D22DDE6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339" y="4644897"/>
            <a:ext cx="3508188" cy="22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E93BBB-7DE8-D61C-07D5-913109B4CEF3}"/>
              </a:ext>
            </a:extLst>
          </p:cNvPr>
          <p:cNvSpPr txBox="1"/>
          <p:nvPr/>
        </p:nvSpPr>
        <p:spPr>
          <a:xfrm>
            <a:off x="563062" y="2800290"/>
            <a:ext cx="825600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 err="1">
                <a:latin typeface="Comic Sans MS" panose="030F0702030302020204" pitchFamily="66" charset="0"/>
              </a:rPr>
              <a:t>Crynodeb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cyflym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dirty="0">
                <a:latin typeface="Comic Sans MS" panose="030F0702030302020204" pitchFamily="66" charset="0"/>
              </a:rPr>
              <a:t>/ Quick recap</a:t>
            </a:r>
          </a:p>
        </p:txBody>
      </p:sp>
    </p:spTree>
    <p:extLst>
      <p:ext uri="{BB962C8B-B14F-4D97-AF65-F5344CB8AC3E}">
        <p14:creationId xmlns:p14="http://schemas.microsoft.com/office/powerpoint/2010/main" val="2332065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ky, outdoor, window, building&#10;&#10;Description automatically generated">
            <a:extLst>
              <a:ext uri="{FF2B5EF4-FFF2-40B4-BE49-F238E27FC236}">
                <a16:creationId xmlns:a16="http://schemas.microsoft.com/office/drawing/2014/main" id="{C089BC61-B296-B529-BB67-9F71BD9CC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12" y="2225016"/>
            <a:ext cx="3507715" cy="2419881"/>
          </a:xfrm>
          <a:prstGeom prst="rect">
            <a:avLst/>
          </a:pr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761647FB-6307-98A2-4247-3F72DA358A24}"/>
              </a:ext>
            </a:extLst>
          </p:cNvPr>
          <p:cNvSpPr/>
          <p:nvPr/>
        </p:nvSpPr>
        <p:spPr>
          <a:xfrm>
            <a:off x="1098918" y="2276917"/>
            <a:ext cx="7439221" cy="286232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3200" b="1" dirty="0" err="1">
                <a:latin typeface="Comic Sans MS" panose="030F0702030302020204" pitchFamily="66" charset="0"/>
              </a:rPr>
              <a:t>Pwy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yw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dy</a:t>
            </a:r>
            <a:r>
              <a:rPr lang="en-GB" sz="3200" b="1" dirty="0">
                <a:latin typeface="Comic Sans MS" panose="030F0702030302020204" pitchFamily="66" charset="0"/>
              </a:rPr>
              <a:t> </a:t>
            </a:r>
            <a:r>
              <a:rPr lang="en-GB" sz="3200" b="1" dirty="0" err="1">
                <a:latin typeface="Comic Sans MS" panose="030F0702030302020204" pitchFamily="66" charset="0"/>
              </a:rPr>
              <a:t>hoff</a:t>
            </a:r>
            <a:r>
              <a:rPr lang="en-GB" sz="3200" b="1" dirty="0">
                <a:latin typeface="Comic Sans MS" panose="030F0702030302020204" pitchFamily="66" charset="0"/>
              </a:rPr>
              <a:t> artist a </a:t>
            </a:r>
            <a:r>
              <a:rPr lang="en-GB" sz="3200" b="1" dirty="0" err="1">
                <a:latin typeface="Comic Sans MS" panose="030F0702030302020204" pitchFamily="66" charset="0"/>
              </a:rPr>
              <a:t>pham</a:t>
            </a:r>
            <a:r>
              <a:rPr lang="en-GB" sz="3200" b="1" dirty="0">
                <a:latin typeface="Comic Sans MS" panose="030F0702030302020204" pitchFamily="66" charset="0"/>
              </a:rPr>
              <a:t>?</a:t>
            </a:r>
          </a:p>
          <a:p>
            <a:endParaRPr lang="en-GB" sz="3200" dirty="0">
              <a:latin typeface="Comic Sans MS" panose="030F0702030302020204" pitchFamily="66" charset="0"/>
            </a:endParaRPr>
          </a:p>
          <a:p>
            <a:r>
              <a:rPr lang="en-GB" sz="3200" dirty="0">
                <a:latin typeface="Comic Sans MS" panose="030F0702030302020204" pitchFamily="66" charset="0"/>
              </a:rPr>
              <a:t>Who is your favourite artist and why?</a:t>
            </a:r>
          </a:p>
          <a:p>
            <a:endParaRPr lang="en-GB" b="1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picture containing grass, outdoor, tree, plant&#10;&#10;Description automatically generated">
            <a:extLst>
              <a:ext uri="{FF2B5EF4-FFF2-40B4-BE49-F238E27FC236}">
                <a16:creationId xmlns:a16="http://schemas.microsoft.com/office/drawing/2014/main" id="{1C08F58D-1784-700E-D699-5E74A4391A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/>
          <a:stretch/>
        </p:blipFill>
        <p:spPr>
          <a:xfrm>
            <a:off x="8683812" y="325"/>
            <a:ext cx="3508188" cy="2276592"/>
          </a:xfrm>
          <a:prstGeom prst="rect">
            <a:avLst/>
          </a:prstGeom>
        </p:spPr>
      </p:pic>
      <p:pic>
        <p:nvPicPr>
          <p:cNvPr id="1028" name="Picture 4" descr="SA1 Swansea Waterfront - IQ Building - Interior">
            <a:extLst>
              <a:ext uri="{FF2B5EF4-FFF2-40B4-BE49-F238E27FC236}">
                <a16:creationId xmlns:a16="http://schemas.microsoft.com/office/drawing/2014/main" id="{8F69F593-A803-E605-FE10-D22DDE6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339" y="4644897"/>
            <a:ext cx="3508188" cy="22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0406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5BE841-C62A-892F-1331-B1694A80A6E3}"/>
              </a:ext>
            </a:extLst>
          </p:cNvPr>
          <p:cNvSpPr txBox="1"/>
          <p:nvPr/>
        </p:nvSpPr>
        <p:spPr>
          <a:xfrm>
            <a:off x="796413" y="1967266"/>
            <a:ext cx="2861187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SEINWEDDAU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3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SOUNDSCAPES</a:t>
            </a:r>
          </a:p>
        </p:txBody>
      </p:sp>
      <p:pic>
        <p:nvPicPr>
          <p:cNvPr id="1026" name="Picture 2" descr="Taxonomy of soundscapes">
            <a:extLst>
              <a:ext uri="{FF2B5EF4-FFF2-40B4-BE49-F238E27FC236}">
                <a16:creationId xmlns:a16="http://schemas.microsoft.com/office/drawing/2014/main" id="{54004F70-C81B-923B-5096-E5E76B8CE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95517" y="799770"/>
            <a:ext cx="7800507" cy="5258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2252504" cy="7483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03316C-C316-7259-38B6-AB470C2C4081}"/>
              </a:ext>
            </a:extLst>
          </p:cNvPr>
          <p:cNvSpPr txBox="1"/>
          <p:nvPr/>
        </p:nvSpPr>
        <p:spPr>
          <a:xfrm>
            <a:off x="717422" y="5481039"/>
            <a:ext cx="609506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Comic Sans MS" panose="030F0702030302020204" pitchFamily="66" charset="0"/>
              </a:rPr>
              <a:t>THES</a:t>
            </a:r>
          </a:p>
          <a:p>
            <a:r>
              <a:rPr lang="en-GB" sz="1600" dirty="0">
                <a:latin typeface="Comic Sans MS" panose="030F0702030302020204" pitchFamily="66" charset="0"/>
              </a:rPr>
              <a:t>Van den Bosch, Kirsten</a:t>
            </a:r>
          </a:p>
          <a:p>
            <a:r>
              <a:rPr lang="en-GB" sz="1600" dirty="0">
                <a:latin typeface="Comic Sans MS" panose="030F0702030302020204" pitchFamily="66" charset="0"/>
              </a:rPr>
              <a:t>2015/10/29</a:t>
            </a:r>
          </a:p>
          <a:p>
            <a:r>
              <a:rPr lang="en-GB" sz="1600" dirty="0">
                <a:latin typeface="Comic Sans MS" panose="030F0702030302020204" pitchFamily="66" charset="0"/>
              </a:rPr>
              <a:t>Safe and Sound: Soundscape research in special needs care </a:t>
            </a:r>
          </a:p>
        </p:txBody>
      </p:sp>
    </p:spTree>
    <p:extLst>
      <p:ext uri="{BB962C8B-B14F-4D97-AF65-F5344CB8AC3E}">
        <p14:creationId xmlns:p14="http://schemas.microsoft.com/office/powerpoint/2010/main" val="2873217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5BE841-C62A-892F-1331-B1694A80A6E3}"/>
              </a:ext>
            </a:extLst>
          </p:cNvPr>
          <p:cNvSpPr txBox="1"/>
          <p:nvPr/>
        </p:nvSpPr>
        <p:spPr>
          <a:xfrm>
            <a:off x="796413" y="1967266"/>
            <a:ext cx="2861187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SEINWEDDAU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3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SOUNDSCAPES</a:t>
            </a:r>
          </a:p>
        </p:txBody>
      </p:sp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2995492" cy="9951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85B65B-5368-0AE2-801B-DC5AC73C84B0}"/>
              </a:ext>
            </a:extLst>
          </p:cNvPr>
          <p:cNvSpPr txBox="1"/>
          <p:nvPr/>
        </p:nvSpPr>
        <p:spPr>
          <a:xfrm>
            <a:off x="2675881" y="5770922"/>
            <a:ext cx="803886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https://youtu.be/0JG_585ox3M?si=j-EmXgOhc3vfJhUn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08B980-B5DA-A383-74AF-3901DDD74627}"/>
              </a:ext>
            </a:extLst>
          </p:cNvPr>
          <p:cNvSpPr txBox="1"/>
          <p:nvPr/>
        </p:nvSpPr>
        <p:spPr>
          <a:xfrm>
            <a:off x="4912516" y="2363932"/>
            <a:ext cx="6282994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i="0" dirty="0" err="1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Archwilio</a:t>
            </a:r>
            <a:r>
              <a:rPr lang="en-GB" sz="2000" b="1" i="0" dirty="0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dirty="0" err="1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amrywiaeth</a:t>
            </a:r>
            <a:r>
              <a:rPr lang="en-GB" sz="2000" b="1" i="0" dirty="0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 o </a:t>
            </a:r>
            <a:r>
              <a:rPr lang="en-GB" sz="2000" b="1" i="0" dirty="0" err="1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synau</a:t>
            </a:r>
            <a:r>
              <a:rPr lang="en-GB" sz="2000" b="1" i="0" dirty="0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dirty="0" err="1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lleisiol</a:t>
            </a:r>
            <a:r>
              <a:rPr lang="en-GB" sz="2000" b="1" i="0" dirty="0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 er </a:t>
            </a:r>
            <a:r>
              <a:rPr lang="en-GB" sz="2000" b="1" i="0" dirty="0" err="1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mwyn</a:t>
            </a:r>
            <a:r>
              <a:rPr lang="en-GB" sz="2000" b="1" i="0" dirty="0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dirty="0" err="1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creu</a:t>
            </a:r>
            <a:r>
              <a:rPr lang="en-GB" sz="2000" b="1" i="0" dirty="0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dirty="0" err="1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seinwedd</a:t>
            </a:r>
            <a:r>
              <a:rPr lang="en-GB" sz="2000" b="1" i="0" dirty="0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dirty="0" err="1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deinamig</a:t>
            </a:r>
            <a:r>
              <a:rPr lang="en-GB" sz="2000" b="1" i="0" dirty="0">
                <a:solidFill>
                  <a:srgbClr val="3C4043"/>
                </a:solidFill>
                <a:effectLst/>
                <a:latin typeface="Comic Sans MS" panose="030F0702030302020204" pitchFamily="66" charset="0"/>
              </a:rPr>
              <a:t>.</a:t>
            </a:r>
            <a:endParaRPr lang="en-GB" sz="2000" b="1" i="0" dirty="0">
              <a:solidFill>
                <a:srgbClr val="131313"/>
              </a:solidFill>
              <a:effectLst/>
              <a:latin typeface="Comic Sans MS" panose="030F0702030302020204" pitchFamily="66" charset="0"/>
            </a:endParaRPr>
          </a:p>
          <a:p>
            <a:endParaRPr lang="en-GB" sz="2000" dirty="0">
              <a:solidFill>
                <a:srgbClr val="131313"/>
              </a:solidFill>
              <a:latin typeface="Comic Sans MS" panose="030F0702030302020204" pitchFamily="66" charset="0"/>
            </a:endParaRPr>
          </a:p>
          <a:p>
            <a:r>
              <a:rPr lang="en-GB" sz="2000" b="0" i="0" dirty="0">
                <a:solidFill>
                  <a:srgbClr val="131313"/>
                </a:solidFill>
                <a:effectLst/>
                <a:latin typeface="Comic Sans MS" panose="030F0702030302020204" pitchFamily="66" charset="0"/>
              </a:rPr>
              <a:t>Exploring a variety of vocal sounds in order to create a dynamic soundscape.</a:t>
            </a:r>
            <a:endParaRPr lang="en-GB" sz="2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4582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242983" y="2704664"/>
            <a:ext cx="11949017" cy="127727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600" b="1" dirty="0" err="1">
                <a:latin typeface="Comic Sans MS" panose="030F0702030302020204" pitchFamily="66" charset="0"/>
                <a:ea typeface="+mn-ea"/>
                <a:cs typeface="+mn-cs"/>
              </a:rPr>
              <a:t>Ydych</a:t>
            </a:r>
            <a:r>
              <a:rPr lang="en-GB" sz="36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  <a:ea typeface="+mn-ea"/>
                <a:cs typeface="+mn-cs"/>
              </a:rPr>
              <a:t>chi’n</a:t>
            </a:r>
            <a:r>
              <a:rPr lang="en-GB" sz="36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  <a:ea typeface="+mn-ea"/>
                <a:cs typeface="+mn-cs"/>
              </a:rPr>
              <a:t>gallu</a:t>
            </a:r>
            <a:r>
              <a:rPr lang="en-GB" sz="36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  <a:ea typeface="+mn-ea"/>
                <a:cs typeface="+mn-cs"/>
              </a:rPr>
              <a:t>enwi</a:t>
            </a:r>
            <a:r>
              <a:rPr lang="en-GB" sz="36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  <a:ea typeface="+mn-ea"/>
                <a:cs typeface="+mn-cs"/>
              </a:rPr>
              <a:t>unrhyw</a:t>
            </a:r>
            <a:r>
              <a:rPr lang="en-GB" sz="36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  <a:ea typeface="+mn-ea"/>
                <a:cs typeface="+mn-cs"/>
              </a:rPr>
              <a:t>elfennau</a:t>
            </a:r>
            <a:r>
              <a:rPr lang="en-GB" sz="3600" b="1" dirty="0"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lang="en-GB" sz="3600" b="1" dirty="0" err="1">
                <a:latin typeface="Comic Sans MS" panose="030F0702030302020204" pitchFamily="66" charset="0"/>
                <a:ea typeface="+mn-ea"/>
                <a:cs typeface="+mn-cs"/>
              </a:rPr>
              <a:t>cerddorol</a:t>
            </a:r>
            <a:r>
              <a:rPr lang="en-GB" sz="3600" b="1" dirty="0">
                <a:latin typeface="Comic Sans MS" panose="030F0702030302020204" pitchFamily="66" charset="0"/>
                <a:ea typeface="+mn-ea"/>
                <a:cs typeface="+mn-cs"/>
              </a:rPr>
              <a:t>?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600" dirty="0">
                <a:latin typeface="Comic Sans MS" panose="030F0702030302020204" pitchFamily="66" charset="0"/>
                <a:ea typeface="+mn-ea"/>
                <a:cs typeface="+mn-cs"/>
              </a:rPr>
              <a:t>Can you name any musical elements?</a:t>
            </a:r>
          </a:p>
        </p:txBody>
      </p:sp>
      <p:pic>
        <p:nvPicPr>
          <p:cNvPr id="1026" name="Picture 2" descr="What Are The Five Basic Elements of Music? | Music Theory, History, and More">
            <a:extLst>
              <a:ext uri="{FF2B5EF4-FFF2-40B4-BE49-F238E27FC236}">
                <a16:creationId xmlns:a16="http://schemas.microsoft.com/office/drawing/2014/main" id="{6EA2DDFB-1E57-A331-9BA3-ACD3611772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81" y="4586288"/>
            <a:ext cx="3048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5784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Freeform: Shape 206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841538-0E77-5D17-7B75-A95EF90EA2AF}"/>
              </a:ext>
            </a:extLst>
          </p:cNvPr>
          <p:cNvSpPr txBox="1"/>
          <p:nvPr/>
        </p:nvSpPr>
        <p:spPr>
          <a:xfrm>
            <a:off x="354105" y="2767106"/>
            <a:ext cx="3186764" cy="24549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Elfennau</a:t>
            </a: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o </a:t>
            </a:r>
            <a:r>
              <a:rPr lang="en-US" sz="40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gerddoriaeth</a:t>
            </a: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Musical Elements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E58CFCA-65C8-1AF1-AD95-01D74D8985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9049" y="1298303"/>
            <a:ext cx="7225748" cy="4279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9EBADCC-6711-4643-8CC8-EE41805D6CA6}"/>
              </a:ext>
            </a:extLst>
          </p:cNvPr>
          <p:cNvSpPr txBox="1"/>
          <p:nvPr/>
        </p:nvSpPr>
        <p:spPr>
          <a:xfrm>
            <a:off x="8042831" y="5743685"/>
            <a:ext cx="74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Alaw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93F896-55D5-A862-BA75-3134FE73914E}"/>
              </a:ext>
            </a:extLst>
          </p:cNvPr>
          <p:cNvSpPr txBox="1"/>
          <p:nvPr/>
        </p:nvSpPr>
        <p:spPr>
          <a:xfrm>
            <a:off x="5885653" y="198073"/>
            <a:ext cx="16522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Tonyddiaeth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DC5B3A-C250-2D1E-8B36-78FB8501DE45}"/>
              </a:ext>
            </a:extLst>
          </p:cNvPr>
          <p:cNvSpPr txBox="1"/>
          <p:nvPr/>
        </p:nvSpPr>
        <p:spPr>
          <a:xfrm>
            <a:off x="8791583" y="682250"/>
            <a:ext cx="12621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Dynameg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3BADE7-65AE-0F22-0152-9B40A830AFB5}"/>
              </a:ext>
            </a:extLst>
          </p:cNvPr>
          <p:cNvSpPr txBox="1"/>
          <p:nvPr/>
        </p:nvSpPr>
        <p:spPr>
          <a:xfrm>
            <a:off x="9312022" y="5963387"/>
            <a:ext cx="1230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Harmoni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B18C93-92AB-B540-E2FD-FB44EA9C531D}"/>
              </a:ext>
            </a:extLst>
          </p:cNvPr>
          <p:cNvSpPr txBox="1"/>
          <p:nvPr/>
        </p:nvSpPr>
        <p:spPr>
          <a:xfrm>
            <a:off x="10604084" y="5726560"/>
            <a:ext cx="1513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Adeiledd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7F12CCE-4B94-6A39-9456-F362964B6616}"/>
              </a:ext>
            </a:extLst>
          </p:cNvPr>
          <p:cNvSpPr txBox="1"/>
          <p:nvPr/>
        </p:nvSpPr>
        <p:spPr>
          <a:xfrm>
            <a:off x="4870988" y="5717547"/>
            <a:ext cx="9801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Gwead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66E4F52-453C-B785-9087-3A33A85BDFC7}"/>
              </a:ext>
            </a:extLst>
          </p:cNvPr>
          <p:cNvSpPr txBox="1"/>
          <p:nvPr/>
        </p:nvSpPr>
        <p:spPr>
          <a:xfrm>
            <a:off x="6148980" y="6250262"/>
            <a:ext cx="1513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Rhythm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8B0239-3379-8F0D-3EF4-3E732AE2FB97}"/>
              </a:ext>
            </a:extLst>
          </p:cNvPr>
          <p:cNvSpPr txBox="1"/>
          <p:nvPr/>
        </p:nvSpPr>
        <p:spPr>
          <a:xfrm>
            <a:off x="10470808" y="440889"/>
            <a:ext cx="15138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Comic Sans MS" panose="030F0702030302020204" pitchFamily="66" charset="0"/>
              </a:rPr>
              <a:t>Tempo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01BF6BE-5519-8062-811D-13E1BAD0B7D7}"/>
              </a:ext>
            </a:extLst>
          </p:cNvPr>
          <p:cNvSpPr txBox="1"/>
          <p:nvPr/>
        </p:nvSpPr>
        <p:spPr>
          <a:xfrm>
            <a:off x="4228666" y="553076"/>
            <a:ext cx="1200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Ansawdd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5CE1B6D-9FA5-EF87-9810-AAD17048D51C}"/>
              </a:ext>
            </a:extLst>
          </p:cNvPr>
          <p:cNvSpPr txBox="1"/>
          <p:nvPr/>
        </p:nvSpPr>
        <p:spPr>
          <a:xfrm>
            <a:off x="8275227" y="6374019"/>
            <a:ext cx="1711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Traw</a:t>
            </a:r>
            <a:r>
              <a:rPr lang="en-GB" dirty="0">
                <a:latin typeface="Comic Sans MS" panose="030F0702030302020204" pitchFamily="66" charset="0"/>
              </a:rPr>
              <a:t> / Pitch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FC2EF30-A418-2819-3328-AF20BF9F859D}"/>
              </a:ext>
            </a:extLst>
          </p:cNvPr>
          <p:cNvSpPr txBox="1"/>
          <p:nvPr/>
        </p:nvSpPr>
        <p:spPr>
          <a:xfrm>
            <a:off x="8151260" y="177181"/>
            <a:ext cx="2319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Parhad</a:t>
            </a:r>
            <a:r>
              <a:rPr lang="en-GB" b="1" dirty="0">
                <a:latin typeface="Comic Sans MS" panose="030F0702030302020204" pitchFamily="66" charset="0"/>
              </a:rPr>
              <a:t> / </a:t>
            </a:r>
            <a:r>
              <a:rPr lang="en-GB" dirty="0">
                <a:latin typeface="Comic Sans MS" panose="030F0702030302020204" pitchFamily="66" charset="0"/>
              </a:rPr>
              <a:t>Duration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A600261-3F8B-70DA-4C22-C181BE009305}"/>
              </a:ext>
            </a:extLst>
          </p:cNvPr>
          <p:cNvSpPr txBox="1"/>
          <p:nvPr/>
        </p:nvSpPr>
        <p:spPr>
          <a:xfrm>
            <a:off x="5457509" y="793033"/>
            <a:ext cx="3256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latin typeface="Comic Sans MS" panose="030F0702030302020204" pitchFamily="66" charset="0"/>
              </a:rPr>
              <a:t>Distawrwydd</a:t>
            </a:r>
            <a:r>
              <a:rPr lang="en-GB" b="1" dirty="0">
                <a:latin typeface="Comic Sans MS" panose="030F0702030302020204" pitchFamily="66" charset="0"/>
              </a:rPr>
              <a:t> / </a:t>
            </a:r>
            <a:r>
              <a:rPr lang="en-GB" dirty="0">
                <a:latin typeface="Comic Sans MS" panose="030F0702030302020204" pitchFamily="66" charset="0"/>
              </a:rPr>
              <a:t>Silence</a:t>
            </a:r>
          </a:p>
        </p:txBody>
      </p:sp>
    </p:spTree>
    <p:extLst>
      <p:ext uri="{BB962C8B-B14F-4D97-AF65-F5344CB8AC3E}">
        <p14:creationId xmlns:p14="http://schemas.microsoft.com/office/powerpoint/2010/main" val="575487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1735932" y="690740"/>
            <a:ext cx="8918715" cy="64633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600" b="1" dirty="0">
                <a:latin typeface="Comic Sans MS" panose="030F0702030302020204" pitchFamily="66" charset="0"/>
                <a:ea typeface="+mn-ea"/>
                <a:cs typeface="+mn-cs"/>
              </a:rPr>
              <a:t>Gweithgareddau Rhythm Activities</a:t>
            </a:r>
            <a:endParaRPr lang="en-GB" sz="36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26DB26-1F00-2377-9C37-9936EA61B929}"/>
              </a:ext>
            </a:extLst>
          </p:cNvPr>
          <p:cNvSpPr txBox="1"/>
          <p:nvPr/>
        </p:nvSpPr>
        <p:spPr>
          <a:xfrm>
            <a:off x="672920" y="3044309"/>
            <a:ext cx="11835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omic Sans MS" panose="030F0702030302020204" pitchFamily="66" charset="0"/>
              </a:rPr>
              <a:t>https://youtu.be/jYkT0hGTYJM?si=IxJ3AI0_8KgRqykF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30F7F6-05A5-1A26-3374-7579251D2023}"/>
              </a:ext>
            </a:extLst>
          </p:cNvPr>
          <p:cNvSpPr txBox="1"/>
          <p:nvPr/>
        </p:nvSpPr>
        <p:spPr>
          <a:xfrm>
            <a:off x="1096564" y="1693069"/>
            <a:ext cx="3875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latin typeface="Comic Sans MS" panose="030F0702030302020204" pitchFamily="66" charset="0"/>
              </a:rPr>
              <a:t>Rhythm Clap Along</a:t>
            </a:r>
          </a:p>
        </p:txBody>
      </p:sp>
    </p:spTree>
    <p:extLst>
      <p:ext uri="{BB962C8B-B14F-4D97-AF65-F5344CB8AC3E}">
        <p14:creationId xmlns:p14="http://schemas.microsoft.com/office/powerpoint/2010/main" val="11055266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1735932" y="690740"/>
            <a:ext cx="8918715" cy="64633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600" b="1" dirty="0">
                <a:latin typeface="Comic Sans MS" panose="030F0702030302020204" pitchFamily="66" charset="0"/>
                <a:ea typeface="+mn-ea"/>
                <a:cs typeface="+mn-cs"/>
              </a:rPr>
              <a:t>Gweithgareddau Tempo Activities</a:t>
            </a:r>
            <a:endParaRPr lang="en-GB" sz="3600" dirty="0"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30F7F6-05A5-1A26-3374-7579251D2023}"/>
              </a:ext>
            </a:extLst>
          </p:cNvPr>
          <p:cNvSpPr txBox="1"/>
          <p:nvPr/>
        </p:nvSpPr>
        <p:spPr>
          <a:xfrm>
            <a:off x="1082276" y="1492180"/>
            <a:ext cx="93904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>
                <a:latin typeface="Comic Sans MS" panose="030F0702030302020204" pitchFamily="66" charset="0"/>
              </a:rPr>
              <a:t>Hands percussion game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BE49D2C-6305-D5AD-4D5A-905AA3B06D87}"/>
              </a:ext>
            </a:extLst>
          </p:cNvPr>
          <p:cNvSpPr txBox="1"/>
          <p:nvPr/>
        </p:nvSpPr>
        <p:spPr>
          <a:xfrm>
            <a:off x="1003695" y="3986615"/>
            <a:ext cx="857102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https://youtu.be/cmtL_moHZkQ?si=uFQA8rMIb0a7BRH4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6B24F0-2F20-AB29-A6A3-BB589222319B}"/>
              </a:ext>
            </a:extLst>
          </p:cNvPr>
          <p:cNvSpPr txBox="1"/>
          <p:nvPr/>
        </p:nvSpPr>
        <p:spPr>
          <a:xfrm>
            <a:off x="1003695" y="3071293"/>
            <a:ext cx="10697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>
                <a:latin typeface="Comic Sans MS" panose="030F0702030302020204" pitchFamily="66" charset="0"/>
              </a:rPr>
              <a:t>Canon – Hands Percussion Game Tempo Challenge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32A24D-87C1-7EED-01AF-E6D914680EF0}"/>
              </a:ext>
            </a:extLst>
          </p:cNvPr>
          <p:cNvSpPr txBox="1"/>
          <p:nvPr/>
        </p:nvSpPr>
        <p:spPr>
          <a:xfrm>
            <a:off x="1082276" y="2252393"/>
            <a:ext cx="755451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omic Sans MS" panose="030F0702030302020204" pitchFamily="66" charset="0"/>
              </a:rPr>
              <a:t>https://youtu.be/mKGDbtmq-io?si=fqXbB9iLoROTQzEr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E309925-6459-1381-4693-C814D8516D0C}"/>
              </a:ext>
            </a:extLst>
          </p:cNvPr>
          <p:cNvSpPr txBox="1"/>
          <p:nvPr/>
        </p:nvSpPr>
        <p:spPr>
          <a:xfrm>
            <a:off x="1082276" y="5730359"/>
            <a:ext cx="609719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https://youtu.be/w0JQjSK9F2k?si=sGW-Uf174GcaKFOj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FBC3D69-CC7D-F111-4DCF-50EC12885B2C}"/>
              </a:ext>
            </a:extLst>
          </p:cNvPr>
          <p:cNvSpPr txBox="1"/>
          <p:nvPr/>
        </p:nvSpPr>
        <p:spPr>
          <a:xfrm>
            <a:off x="1143000" y="5079206"/>
            <a:ext cx="29575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latin typeface="Comic Sans MS" panose="030F0702030302020204" pitchFamily="66" charset="0"/>
              </a:rPr>
              <a:t>What is tempo?</a:t>
            </a:r>
          </a:p>
        </p:txBody>
      </p:sp>
    </p:spTree>
    <p:extLst>
      <p:ext uri="{BB962C8B-B14F-4D97-AF65-F5344CB8AC3E}">
        <p14:creationId xmlns:p14="http://schemas.microsoft.com/office/powerpoint/2010/main" val="1062745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ky, outdoor, window, building&#10;&#10;Description automatically generated">
            <a:extLst>
              <a:ext uri="{FF2B5EF4-FFF2-40B4-BE49-F238E27FC236}">
                <a16:creationId xmlns:a16="http://schemas.microsoft.com/office/drawing/2014/main" id="{C089BC61-B296-B529-BB67-9F71BD9CC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12" y="2225016"/>
            <a:ext cx="3507715" cy="2419881"/>
          </a:xfrm>
          <a:prstGeom prst="rect">
            <a:avLst/>
          </a:pr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5"/>
            <a:ext cx="3084148" cy="1024601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761647FB-6307-98A2-4247-3F72DA358A24}"/>
              </a:ext>
            </a:extLst>
          </p:cNvPr>
          <p:cNvSpPr/>
          <p:nvPr/>
        </p:nvSpPr>
        <p:spPr>
          <a:xfrm>
            <a:off x="61102" y="677505"/>
            <a:ext cx="8896675" cy="138499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endParaRPr lang="en-GB" b="1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picture containing grass, outdoor, tree, plant&#10;&#10;Description automatically generated">
            <a:extLst>
              <a:ext uri="{FF2B5EF4-FFF2-40B4-BE49-F238E27FC236}">
                <a16:creationId xmlns:a16="http://schemas.microsoft.com/office/drawing/2014/main" id="{1C08F58D-1784-700E-D699-5E74A4391A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/>
          <a:stretch/>
        </p:blipFill>
        <p:spPr>
          <a:xfrm>
            <a:off x="8683812" y="325"/>
            <a:ext cx="3508188" cy="2276592"/>
          </a:xfrm>
          <a:prstGeom prst="rect">
            <a:avLst/>
          </a:prstGeom>
        </p:spPr>
      </p:pic>
      <p:pic>
        <p:nvPicPr>
          <p:cNvPr id="1028" name="Picture 4" descr="SA1 Swansea Waterfront - IQ Building - Interior">
            <a:extLst>
              <a:ext uri="{FF2B5EF4-FFF2-40B4-BE49-F238E27FC236}">
                <a16:creationId xmlns:a16="http://schemas.microsoft.com/office/drawing/2014/main" id="{8F69F593-A803-E605-FE10-D22DDE6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339" y="4644897"/>
            <a:ext cx="3508188" cy="22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E93BBB-7DE8-D61C-07D5-913109B4CEF3}"/>
              </a:ext>
            </a:extLst>
          </p:cNvPr>
          <p:cNvSpPr txBox="1"/>
          <p:nvPr/>
        </p:nvSpPr>
        <p:spPr>
          <a:xfrm>
            <a:off x="353576" y="1169306"/>
            <a:ext cx="630922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 err="1">
                <a:latin typeface="Comic Sans MS" panose="030F0702030302020204" pitchFamily="66" charset="0"/>
              </a:rPr>
              <a:t>Adnabod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offerynnau</a:t>
            </a:r>
            <a:r>
              <a:rPr lang="en-GB" sz="4000" b="1" dirty="0">
                <a:latin typeface="Comic Sans MS" panose="030F0702030302020204" pitchFamily="66" charset="0"/>
              </a:rPr>
              <a:t> / </a:t>
            </a:r>
            <a:r>
              <a:rPr lang="en-GB" sz="4000" dirty="0">
                <a:latin typeface="Comic Sans MS" panose="030F0702030302020204" pitchFamily="66" charset="0"/>
              </a:rPr>
              <a:t>Recognising instruments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4B720CA-3167-8D8E-40F2-0172BE33B136}"/>
              </a:ext>
            </a:extLst>
          </p:cNvPr>
          <p:cNvSpPr txBox="1"/>
          <p:nvPr/>
        </p:nvSpPr>
        <p:spPr>
          <a:xfrm>
            <a:off x="427331" y="3918155"/>
            <a:ext cx="76956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https://youtu.be/tb0gHAzpQPE?si=-psctjMm1qRwFpsT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4DEDCE-AD51-EE8A-3F1F-35DB333B5655}"/>
              </a:ext>
            </a:extLst>
          </p:cNvPr>
          <p:cNvSpPr txBox="1"/>
          <p:nvPr/>
        </p:nvSpPr>
        <p:spPr>
          <a:xfrm>
            <a:off x="427331" y="3093973"/>
            <a:ext cx="4793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latin typeface="Comic Sans MS" panose="030F0702030302020204" pitchFamily="66" charset="0"/>
              </a:rPr>
              <a:t>Guess the instrument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C56EF6-CDC9-D592-E953-0CE8D55CE8DE}"/>
              </a:ext>
            </a:extLst>
          </p:cNvPr>
          <p:cNvSpPr txBox="1"/>
          <p:nvPr/>
        </p:nvSpPr>
        <p:spPr>
          <a:xfrm>
            <a:off x="427331" y="5773810"/>
            <a:ext cx="6445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https://wordwall.net/resource/42527621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E9F781-7731-CD0C-EA43-69B91D005B1D}"/>
              </a:ext>
            </a:extLst>
          </p:cNvPr>
          <p:cNvSpPr txBox="1"/>
          <p:nvPr/>
        </p:nvSpPr>
        <p:spPr>
          <a:xfrm>
            <a:off x="427331" y="5087064"/>
            <a:ext cx="4793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latin typeface="Comic Sans MS" panose="030F0702030302020204" pitchFamily="66" charset="0"/>
              </a:rPr>
              <a:t>Which family?</a:t>
            </a:r>
          </a:p>
        </p:txBody>
      </p:sp>
    </p:spTree>
    <p:extLst>
      <p:ext uri="{BB962C8B-B14F-4D97-AF65-F5344CB8AC3E}">
        <p14:creationId xmlns:p14="http://schemas.microsoft.com/office/powerpoint/2010/main" val="42316423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ky, outdoor, window, building&#10;&#10;Description automatically generated">
            <a:extLst>
              <a:ext uri="{FF2B5EF4-FFF2-40B4-BE49-F238E27FC236}">
                <a16:creationId xmlns:a16="http://schemas.microsoft.com/office/drawing/2014/main" id="{C089BC61-B296-B529-BB67-9F71BD9CC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12" y="2225016"/>
            <a:ext cx="3507715" cy="2419881"/>
          </a:xfrm>
          <a:prstGeom prst="rect">
            <a:avLst/>
          </a:pr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5"/>
            <a:ext cx="3084148" cy="1024601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761647FB-6307-98A2-4247-3F72DA358A24}"/>
              </a:ext>
            </a:extLst>
          </p:cNvPr>
          <p:cNvSpPr/>
          <p:nvPr/>
        </p:nvSpPr>
        <p:spPr>
          <a:xfrm>
            <a:off x="61102" y="677505"/>
            <a:ext cx="8896675" cy="138499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endParaRPr lang="en-GB" b="1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picture containing grass, outdoor, tree, plant&#10;&#10;Description automatically generated">
            <a:extLst>
              <a:ext uri="{FF2B5EF4-FFF2-40B4-BE49-F238E27FC236}">
                <a16:creationId xmlns:a16="http://schemas.microsoft.com/office/drawing/2014/main" id="{1C08F58D-1784-700E-D699-5E74A4391A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/>
          <a:stretch/>
        </p:blipFill>
        <p:spPr>
          <a:xfrm>
            <a:off x="8683812" y="325"/>
            <a:ext cx="3508188" cy="2276592"/>
          </a:xfrm>
          <a:prstGeom prst="rect">
            <a:avLst/>
          </a:prstGeom>
        </p:spPr>
      </p:pic>
      <p:pic>
        <p:nvPicPr>
          <p:cNvPr id="1028" name="Picture 4" descr="SA1 Swansea Waterfront - IQ Building - Interior">
            <a:extLst>
              <a:ext uri="{FF2B5EF4-FFF2-40B4-BE49-F238E27FC236}">
                <a16:creationId xmlns:a16="http://schemas.microsoft.com/office/drawing/2014/main" id="{8F69F593-A803-E605-FE10-D22DDE6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339" y="4644897"/>
            <a:ext cx="3508188" cy="22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E93BBB-7DE8-D61C-07D5-913109B4CEF3}"/>
              </a:ext>
            </a:extLst>
          </p:cNvPr>
          <p:cNvSpPr txBox="1"/>
          <p:nvPr/>
        </p:nvSpPr>
        <p:spPr>
          <a:xfrm>
            <a:off x="353576" y="1169306"/>
            <a:ext cx="630922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atin typeface="Comic Sans MS" panose="030F0702030302020204" pitchFamily="66" charset="0"/>
              </a:rPr>
              <a:t>Genres </a:t>
            </a:r>
            <a:r>
              <a:rPr lang="en-GB" sz="4000" b="1" dirty="0" err="1">
                <a:latin typeface="Comic Sans MS" panose="030F0702030302020204" pitchFamily="66" charset="0"/>
              </a:rPr>
              <a:t>Cerddoriaeth</a:t>
            </a:r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dirty="0">
                <a:latin typeface="Comic Sans MS" panose="030F0702030302020204" pitchFamily="66" charset="0"/>
              </a:rPr>
              <a:t>Music Genres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0136B1-A90D-C16E-4AB8-E52C9CF17E2A}"/>
              </a:ext>
            </a:extLst>
          </p:cNvPr>
          <p:cNvSpPr txBox="1"/>
          <p:nvPr/>
        </p:nvSpPr>
        <p:spPr>
          <a:xfrm>
            <a:off x="353576" y="3651528"/>
            <a:ext cx="8183205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>
                <a:latin typeface="Comic Sans MS" panose="030F0702030302020204" pitchFamily="66" charset="0"/>
              </a:rPr>
              <a:t>https://youtu.be/pwAG8m3TzQY?si=Z8RIxahcxrXLDUHF</a:t>
            </a:r>
          </a:p>
        </p:txBody>
      </p:sp>
    </p:spTree>
    <p:extLst>
      <p:ext uri="{BB962C8B-B14F-4D97-AF65-F5344CB8AC3E}">
        <p14:creationId xmlns:p14="http://schemas.microsoft.com/office/powerpoint/2010/main" val="2481775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ky, outdoor, window, building&#10;&#10;Description automatically generated">
            <a:extLst>
              <a:ext uri="{FF2B5EF4-FFF2-40B4-BE49-F238E27FC236}">
                <a16:creationId xmlns:a16="http://schemas.microsoft.com/office/drawing/2014/main" id="{C089BC61-B296-B529-BB67-9F71BD9CC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12" y="2225016"/>
            <a:ext cx="3507715" cy="2419881"/>
          </a:xfrm>
          <a:prstGeom prst="rect">
            <a:avLst/>
          </a:pr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5"/>
            <a:ext cx="3084148" cy="1024601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761647FB-6307-98A2-4247-3F72DA358A24}"/>
              </a:ext>
            </a:extLst>
          </p:cNvPr>
          <p:cNvSpPr/>
          <p:nvPr/>
        </p:nvSpPr>
        <p:spPr>
          <a:xfrm>
            <a:off x="61102" y="677505"/>
            <a:ext cx="8896675" cy="138499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endParaRPr lang="en-GB" b="1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picture containing grass, outdoor, tree, plant&#10;&#10;Description automatically generated">
            <a:extLst>
              <a:ext uri="{FF2B5EF4-FFF2-40B4-BE49-F238E27FC236}">
                <a16:creationId xmlns:a16="http://schemas.microsoft.com/office/drawing/2014/main" id="{1C08F58D-1784-700E-D699-5E74A4391A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/>
          <a:stretch/>
        </p:blipFill>
        <p:spPr>
          <a:xfrm>
            <a:off x="8683812" y="325"/>
            <a:ext cx="3508188" cy="2276592"/>
          </a:xfrm>
          <a:prstGeom prst="rect">
            <a:avLst/>
          </a:prstGeom>
        </p:spPr>
      </p:pic>
      <p:pic>
        <p:nvPicPr>
          <p:cNvPr id="1028" name="Picture 4" descr="SA1 Swansea Waterfront - IQ Building - Interior">
            <a:extLst>
              <a:ext uri="{FF2B5EF4-FFF2-40B4-BE49-F238E27FC236}">
                <a16:creationId xmlns:a16="http://schemas.microsoft.com/office/drawing/2014/main" id="{8F69F593-A803-E605-FE10-D22DDE6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339" y="4644897"/>
            <a:ext cx="3508188" cy="22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F0EF638-EA79-0DF3-9A8D-5A6FF36D507D}"/>
              </a:ext>
            </a:extLst>
          </p:cNvPr>
          <p:cNvSpPr txBox="1"/>
          <p:nvPr/>
        </p:nvSpPr>
        <p:spPr>
          <a:xfrm>
            <a:off x="2353827" y="1615197"/>
            <a:ext cx="475420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 err="1">
                <a:latin typeface="Comic Sans MS" panose="030F0702030302020204" pitchFamily="66" charset="0"/>
              </a:rPr>
              <a:t>Dyfalwch</a:t>
            </a:r>
            <a:r>
              <a:rPr lang="en-GB" sz="4000" b="1" dirty="0">
                <a:latin typeface="Comic Sans MS" panose="030F0702030302020204" pitchFamily="66" charset="0"/>
              </a:rPr>
              <a:t> y </a:t>
            </a:r>
            <a:r>
              <a:rPr lang="en-GB" sz="4000" b="1" dirty="0" err="1">
                <a:latin typeface="Comic Sans MS" panose="030F0702030302020204" pitchFamily="66" charset="0"/>
              </a:rPr>
              <a:t>ffilm</a:t>
            </a:r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dirty="0">
                <a:latin typeface="Comic Sans MS" panose="030F0702030302020204" pitchFamily="66" charset="0"/>
              </a:rPr>
              <a:t>Guess the film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9809ED-AE65-335D-8EC6-0F28099A7FD5}"/>
              </a:ext>
            </a:extLst>
          </p:cNvPr>
          <p:cNvSpPr txBox="1"/>
          <p:nvPr/>
        </p:nvSpPr>
        <p:spPr>
          <a:xfrm>
            <a:off x="464344" y="4275565"/>
            <a:ext cx="82185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Comic Sans MS" panose="030F0702030302020204" pitchFamily="66" charset="0"/>
              </a:rPr>
              <a:t>https://youtu.be/zR2wdj-VX_s?si=K-q8KS-dPQXKnS8s</a:t>
            </a:r>
          </a:p>
        </p:txBody>
      </p:sp>
    </p:spTree>
    <p:extLst>
      <p:ext uri="{BB962C8B-B14F-4D97-AF65-F5344CB8AC3E}">
        <p14:creationId xmlns:p14="http://schemas.microsoft.com/office/powerpoint/2010/main" val="14477324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ky, outdoor, window, building&#10;&#10;Description automatically generated">
            <a:extLst>
              <a:ext uri="{FF2B5EF4-FFF2-40B4-BE49-F238E27FC236}">
                <a16:creationId xmlns:a16="http://schemas.microsoft.com/office/drawing/2014/main" id="{C089BC61-B296-B529-BB67-9F71BD9CC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3812" y="2225016"/>
            <a:ext cx="3507715" cy="2419881"/>
          </a:xfrm>
          <a:prstGeom prst="rect">
            <a:avLst/>
          </a:pr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5"/>
            <a:ext cx="3084148" cy="1024601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761647FB-6307-98A2-4247-3F72DA358A24}"/>
              </a:ext>
            </a:extLst>
          </p:cNvPr>
          <p:cNvSpPr/>
          <p:nvPr/>
        </p:nvSpPr>
        <p:spPr>
          <a:xfrm>
            <a:off x="61102" y="677505"/>
            <a:ext cx="8896675" cy="138499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endParaRPr lang="en-GB" b="1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b="1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endParaRPr lang="en-GB" sz="16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3" descr="A picture containing grass, outdoor, tree, plant&#10;&#10;Description automatically generated">
            <a:extLst>
              <a:ext uri="{FF2B5EF4-FFF2-40B4-BE49-F238E27FC236}">
                <a16:creationId xmlns:a16="http://schemas.microsoft.com/office/drawing/2014/main" id="{1C08F58D-1784-700E-D699-5E74A4391A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/>
          <a:stretch/>
        </p:blipFill>
        <p:spPr>
          <a:xfrm>
            <a:off x="8683812" y="325"/>
            <a:ext cx="3508188" cy="2276592"/>
          </a:xfrm>
          <a:prstGeom prst="rect">
            <a:avLst/>
          </a:prstGeom>
        </p:spPr>
      </p:pic>
      <p:pic>
        <p:nvPicPr>
          <p:cNvPr id="1028" name="Picture 4" descr="SA1 Swansea Waterfront - IQ Building - Interior">
            <a:extLst>
              <a:ext uri="{FF2B5EF4-FFF2-40B4-BE49-F238E27FC236}">
                <a16:creationId xmlns:a16="http://schemas.microsoft.com/office/drawing/2014/main" id="{8F69F593-A803-E605-FE10-D22DDE6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339" y="4644897"/>
            <a:ext cx="3508188" cy="22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F0EF638-EA79-0DF3-9A8D-5A6FF36D507D}"/>
              </a:ext>
            </a:extLst>
          </p:cNvPr>
          <p:cNvSpPr txBox="1"/>
          <p:nvPr/>
        </p:nvSpPr>
        <p:spPr>
          <a:xfrm>
            <a:off x="3718897" y="184550"/>
            <a:ext cx="4754205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 err="1">
                <a:latin typeface="Comic Sans MS" panose="030F0702030302020204" pitchFamily="66" charset="0"/>
              </a:rPr>
              <a:t>Adnoddau</a:t>
            </a:r>
            <a:r>
              <a:rPr lang="en-GB" sz="4000" b="1" dirty="0">
                <a:latin typeface="Comic Sans MS" panose="030F0702030302020204" pitchFamily="66" charset="0"/>
              </a:rPr>
              <a:t> </a:t>
            </a:r>
            <a:r>
              <a:rPr lang="en-GB" sz="4000" b="1" dirty="0" err="1">
                <a:latin typeface="Comic Sans MS" panose="030F0702030302020204" pitchFamily="66" charset="0"/>
              </a:rPr>
              <a:t>buddiol</a:t>
            </a:r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dirty="0">
                <a:latin typeface="Comic Sans MS" panose="030F0702030302020204" pitchFamily="66" charset="0"/>
              </a:rPr>
              <a:t>Useful resources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0CC7490-7567-142B-4DCE-326BE45D6C8E}"/>
              </a:ext>
            </a:extLst>
          </p:cNvPr>
          <p:cNvSpPr txBox="1"/>
          <p:nvPr/>
        </p:nvSpPr>
        <p:spPr>
          <a:xfrm>
            <a:off x="458065" y="1937326"/>
            <a:ext cx="568041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>
                <a:latin typeface="Comic Sans MS" panose="030F0702030302020204" pitchFamily="66" charset="0"/>
              </a:rPr>
              <a:t>Cerddtastig</a:t>
            </a:r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 err="1">
                <a:latin typeface="Comic Sans MS" panose="030F0702030302020204" pitchFamily="66" charset="0"/>
              </a:rPr>
              <a:t>Mewn</a:t>
            </a:r>
            <a:r>
              <a:rPr lang="en-GB" sz="2000" dirty="0">
                <a:latin typeface="Comic Sans MS" panose="030F0702030302020204" pitchFamily="66" charset="0"/>
              </a:rPr>
              <a:t> </a:t>
            </a:r>
            <a:r>
              <a:rPr lang="en-GB" sz="2000" dirty="0" err="1">
                <a:latin typeface="Comic Sans MS" panose="030F0702030302020204" pitchFamily="66" charset="0"/>
              </a:rPr>
              <a:t>Tiwn</a:t>
            </a:r>
            <a:r>
              <a:rPr lang="en-GB" sz="2000" dirty="0">
                <a:latin typeface="Comic Sans MS" panose="030F0702030302020204" pitchFamily="66" charset="0"/>
              </a:rPr>
              <a:t> (In tune)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 err="1">
                <a:latin typeface="Comic Sans MS" panose="030F0702030302020204" pitchFamily="66" charset="0"/>
              </a:rPr>
              <a:t>Celftastig</a:t>
            </a:r>
            <a:r>
              <a:rPr lang="en-GB" sz="2000" dirty="0">
                <a:latin typeface="Comic Sans MS" panose="030F0702030302020204" pitchFamily="66" charset="0"/>
              </a:rPr>
              <a:t> (11-14)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hlinkClick r:id="rId7"/>
              </a:rPr>
              <a:t>Orchestra Games – Inside the Orchestra</a:t>
            </a:r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hlinkClick r:id="rId8"/>
              </a:rPr>
              <a:t>Kids – Classics for Kids</a:t>
            </a:r>
            <a:endParaRPr lang="en-GB" sz="2000" dirty="0"/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r>
              <a:rPr lang="en-GB" sz="2000" dirty="0">
                <a:latin typeface="Comic Sans MS" panose="030F0702030302020204" pitchFamily="66" charset="0"/>
              </a:rPr>
              <a:t>Teaching Music in Primary Schools</a:t>
            </a:r>
          </a:p>
          <a:p>
            <a:pPr algn="l"/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Patrick Jones and Christine Robson.</a:t>
            </a:r>
          </a:p>
          <a:p>
            <a:pPr algn="l"/>
            <a:r>
              <a:rPr lang="en-GB" sz="2000" b="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2008; Learning Matters</a:t>
            </a: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  <a:p>
            <a:endParaRPr lang="en-GB" sz="2000" dirty="0">
              <a:latin typeface="Comic Sans MS" panose="030F0702030302020204" pitchFamily="66" charset="0"/>
            </a:endParaRPr>
          </a:p>
        </p:txBody>
      </p:sp>
      <p:pic>
        <p:nvPicPr>
          <p:cNvPr id="3074" name="Picture 2" descr="Teaching Music in Primary Schools (Achieving QTS Series): Amazon.co.uk:  Jones, Patrick, Robson, Christine: 9781844451418: Books">
            <a:extLst>
              <a:ext uri="{FF2B5EF4-FFF2-40B4-BE49-F238E27FC236}">
                <a16:creationId xmlns:a16="http://schemas.microsoft.com/office/drawing/2014/main" id="{A0906B8C-86A7-D7FF-2A3A-6A3964018F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114" y="1531202"/>
            <a:ext cx="2515213" cy="3644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Peniarth - 🎼Ar Ddiwrnod Rhyngwladol Cerddoriaeth 'ry ni'n gyffrous i  gyhoeddi ein bod yn gweithio gyda Llywodraeth Cymru ar adnodd newydd sbon i  helpu ymarferwyr sy' ddim yn arbenigwyr Cerdd i ddatblygu">
            <a:extLst>
              <a:ext uri="{FF2B5EF4-FFF2-40B4-BE49-F238E27FC236}">
                <a16:creationId xmlns:a16="http://schemas.microsoft.com/office/drawing/2014/main" id="{4B2BBBF1-EE85-47F0-789A-EA29A979E5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3964" y="5126513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FA80D86-3E51-0C8C-914E-96172704E1B8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76737" y="5475645"/>
            <a:ext cx="1933575" cy="140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8862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AAE5FA4-D91C-F3C0-240A-ABD51E780250}"/>
              </a:ext>
            </a:extLst>
          </p:cNvPr>
          <p:cNvSpPr txBox="1"/>
          <p:nvPr/>
        </p:nvSpPr>
        <p:spPr>
          <a:xfrm>
            <a:off x="450175" y="1595306"/>
            <a:ext cx="8159982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3200" b="0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“One good thing about music, when it hits you, you feel no pain.”</a:t>
            </a:r>
            <a:br>
              <a:rPr lang="en-GB" sz="3200" dirty="0">
                <a:latin typeface="Comic Sans MS" panose="030F0702030302020204" pitchFamily="66" charset="0"/>
              </a:rPr>
            </a:br>
            <a:endParaRPr lang="en-GB" sz="3200" dirty="0">
              <a:latin typeface="Comic Sans MS" panose="030F0702030302020204" pitchFamily="66" charset="0"/>
            </a:endParaRPr>
          </a:p>
          <a:p>
            <a:pPr algn="ctr"/>
            <a:r>
              <a:rPr lang="en-GB" sz="3200" i="0" u="none" strike="noStrike" dirty="0">
                <a:effectLst/>
                <a:latin typeface="Comic Sans MS" panose="030F0702030302020204" pitchFamily="66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Bob Marley</a:t>
            </a:r>
            <a:r>
              <a:rPr lang="en-GB" sz="3200" i="0" dirty="0">
                <a:effectLst/>
                <a:latin typeface="Comic Sans MS" panose="030F0702030302020204" pitchFamily="66" charset="0"/>
              </a:rPr>
              <a:t> </a:t>
            </a:r>
            <a:r>
              <a:rPr lang="en-GB" sz="3200" b="1" i="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(1945-1981)</a:t>
            </a:r>
            <a:endParaRPr lang="en-GB" sz="3200" dirty="0">
              <a:solidFill>
                <a:schemeClr val="bg1"/>
              </a:solidFill>
              <a:latin typeface="Comic Sans MS" panose="030F0702030302020204" pitchFamily="66" charset="0"/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8843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e874d81-1f4d-4e3b-a7a2-56dc8ed46b06">
      <Terms xmlns="http://schemas.microsoft.com/office/infopath/2007/PartnerControls"/>
    </lcf76f155ced4ddcb4097134ff3c332f>
    <SharedWithUsers xmlns="ccc31891-3512-414a-892c-9adca9c976e4">
      <UserInfo>
        <DisplayName>Catrin Morgan-Jones</DisplayName>
        <AccountId>10</AccountId>
        <AccountType/>
      </UserInfo>
      <UserInfo>
        <DisplayName>Sian E Williams</DisplayName>
        <AccountId>51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F5859F85592E45843C5E4407C1D743" ma:contentTypeVersion="16" ma:contentTypeDescription="Create a new document." ma:contentTypeScope="" ma:versionID="871ebd6af2ef500e07d7b7d957b3528d">
  <xsd:schema xmlns:xsd="http://www.w3.org/2001/XMLSchema" xmlns:xs="http://www.w3.org/2001/XMLSchema" xmlns:p="http://schemas.microsoft.com/office/2006/metadata/properties" xmlns:ns2="be874d81-1f4d-4e3b-a7a2-56dc8ed46b06" xmlns:ns3="ccc31891-3512-414a-892c-9adca9c976e4" targetNamespace="http://schemas.microsoft.com/office/2006/metadata/properties" ma:root="true" ma:fieldsID="b6e566d41f68f57f7c594167210ad857" ns2:_="" ns3:_="">
    <xsd:import namespace="be874d81-1f4d-4e3b-a7a2-56dc8ed46b06"/>
    <xsd:import namespace="ccc31891-3512-414a-892c-9adca9c976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lcf76f155ced4ddcb4097134ff3c332f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874d81-1f4d-4e3b-a7a2-56dc8ed46b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c31891-3512-414a-892c-9adca9c976e4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67652F-D9E4-4A5B-A163-328755314E5A}">
  <ds:schemaRefs>
    <ds:schemaRef ds:uri="http://schemas.openxmlformats.org/package/2006/metadata/core-properties"/>
    <ds:schemaRef ds:uri="ccc31891-3512-414a-892c-9adca9c976e4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documentManagement/types"/>
    <ds:schemaRef ds:uri="be874d81-1f4d-4e3b-a7a2-56dc8ed46b06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FCBFA2B-08AA-4FC1-992B-332A4CD1A98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3DB0D2-9E50-401F-B5D8-B106C641B9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874d81-1f4d-4e3b-a7a2-56dc8ed46b06"/>
    <ds:schemaRef ds:uri="ccc31891-3512-414a-892c-9adca9c976e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{F1063E62-7916-F14A-A834-F23FADC0DBBC}tf16401369</Template>
  <TotalTime>0</TotalTime>
  <Words>437</Words>
  <Application>Microsoft Office PowerPoint</Application>
  <PresentationFormat>Widescreen</PresentationFormat>
  <Paragraphs>149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Comic Sans MS</vt:lpstr>
      <vt:lpstr>Source Sans Pro</vt:lpstr>
      <vt:lpstr>Office Theme</vt:lpstr>
      <vt:lpstr>PowerPoint Presentation</vt:lpstr>
      <vt:lpstr>Gêm Cynhesu Warm up Game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Cara Davies</dc:creator>
  <cp:lastModifiedBy>Lisa Regan</cp:lastModifiedBy>
  <cp:revision>330</cp:revision>
  <cp:lastPrinted>2023-03-07T13:24:20Z</cp:lastPrinted>
  <dcterms:created xsi:type="dcterms:W3CDTF">2020-12-09T14:33:44Z</dcterms:created>
  <dcterms:modified xsi:type="dcterms:W3CDTF">2023-11-04T15:07:40Z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0x0101000FF5859F85592E45843C5E4407C1D743</vt:lpwstr>
  </property>
  <property fmtid="{D5CDD505-2E9C-101B-9397-08002B2CF9AE}" pid="3" name="MediaServiceImageTags">
    <vt:lpwstr/>
  </property>
</Properties>
</file>