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61" r:id="rId3"/>
    <p:sldId id="260" r:id="rId4"/>
    <p:sldId id="263" r:id="rId5"/>
    <p:sldId id="262" r:id="rId6"/>
    <p:sldId id="271" r:id="rId7"/>
    <p:sldId id="270" r:id="rId8"/>
    <p:sldId id="272" r:id="rId9"/>
    <p:sldId id="273" r:id="rId10"/>
    <p:sldId id="276" r:id="rId11"/>
    <p:sldId id="274" r:id="rId12"/>
    <p:sldId id="27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DAC92"/>
    <a:srgbClr val="94917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EC7A2B-EE00-A9AF-35B9-A79E15F14C52}" v="1913" dt="2025-05-13T22:04:47.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ie-May James (2404489)" userId="S::2404489@student.uwtsd.ac.uk::8c33585c-a125-4d01-a2d9-20497e90b2dc" providerId="AD" clId="Web-{C0EC7A2B-EE00-A9AF-35B9-A79E15F14C52}"/>
    <pc:docChg chg="addSld delSld modSld sldOrd">
      <pc:chgData name="Susie-May James (2404489)" userId="S::2404489@student.uwtsd.ac.uk::8c33585c-a125-4d01-a2d9-20497e90b2dc" providerId="AD" clId="Web-{C0EC7A2B-EE00-A9AF-35B9-A79E15F14C52}" dt="2025-05-13T22:04:33.692" v="1122" actId="20577"/>
      <pc:docMkLst>
        <pc:docMk/>
      </pc:docMkLst>
      <pc:sldChg chg="del">
        <pc:chgData name="Susie-May James (2404489)" userId="S::2404489@student.uwtsd.ac.uk::8c33585c-a125-4d01-a2d9-20497e90b2dc" providerId="AD" clId="Web-{C0EC7A2B-EE00-A9AF-35B9-A79E15F14C52}" dt="2025-05-13T19:12:25.057" v="1"/>
        <pc:sldMkLst>
          <pc:docMk/>
          <pc:sldMk cId="109857222" sldId="256"/>
        </pc:sldMkLst>
      </pc:sldChg>
      <pc:sldChg chg="addSp modSp add">
        <pc:chgData name="Susie-May James (2404489)" userId="S::2404489@student.uwtsd.ac.uk::8c33585c-a125-4d01-a2d9-20497e90b2dc" providerId="AD" clId="Web-{C0EC7A2B-EE00-A9AF-35B9-A79E15F14C52}" dt="2025-05-13T19:36:31.143" v="50" actId="1076"/>
        <pc:sldMkLst>
          <pc:docMk/>
          <pc:sldMk cId="2224844765" sldId="257"/>
        </pc:sldMkLst>
        <pc:spChg chg="add mod">
          <ac:chgData name="Susie-May James (2404489)" userId="S::2404489@student.uwtsd.ac.uk::8c33585c-a125-4d01-a2d9-20497e90b2dc" providerId="AD" clId="Web-{C0EC7A2B-EE00-A9AF-35B9-A79E15F14C52}" dt="2025-05-13T19:36:31.143" v="50" actId="1076"/>
          <ac:spMkLst>
            <pc:docMk/>
            <pc:sldMk cId="2224844765" sldId="257"/>
            <ac:spMk id="3" creationId="{8B7E8CE9-5B7F-A285-AC31-A8584745FD0F}"/>
          </ac:spMkLst>
        </pc:spChg>
      </pc:sldChg>
      <pc:sldChg chg="add">
        <pc:chgData name="Susie-May James (2404489)" userId="S::2404489@student.uwtsd.ac.uk::8c33585c-a125-4d01-a2d9-20497e90b2dc" providerId="AD" clId="Web-{C0EC7A2B-EE00-A9AF-35B9-A79E15F14C52}" dt="2025-05-13T19:17:03.221" v="40"/>
        <pc:sldMkLst>
          <pc:docMk/>
          <pc:sldMk cId="3620553211" sldId="260"/>
        </pc:sldMkLst>
      </pc:sldChg>
      <pc:sldChg chg="addSp modSp add">
        <pc:chgData name="Susie-May James (2404489)" userId="S::2404489@student.uwtsd.ac.uk::8c33585c-a125-4d01-a2d9-20497e90b2dc" providerId="AD" clId="Web-{C0EC7A2B-EE00-A9AF-35B9-A79E15F14C52}" dt="2025-05-13T21:45:15.802" v="1016" actId="1076"/>
        <pc:sldMkLst>
          <pc:docMk/>
          <pc:sldMk cId="1276303710" sldId="261"/>
        </pc:sldMkLst>
        <pc:spChg chg="mod">
          <ac:chgData name="Susie-May James (2404489)" userId="S::2404489@student.uwtsd.ac.uk::8c33585c-a125-4d01-a2d9-20497e90b2dc" providerId="AD" clId="Web-{C0EC7A2B-EE00-A9AF-35B9-A79E15F14C52}" dt="2025-05-13T21:43:02.110" v="1002" actId="20577"/>
          <ac:spMkLst>
            <pc:docMk/>
            <pc:sldMk cId="1276303710" sldId="261"/>
            <ac:spMk id="4" creationId="{4CCF4002-228B-0B96-53D9-BF8A280CFA23}"/>
          </ac:spMkLst>
        </pc:spChg>
        <pc:spChg chg="add mod">
          <ac:chgData name="Susie-May James (2404489)" userId="S::2404489@student.uwtsd.ac.uk::8c33585c-a125-4d01-a2d9-20497e90b2dc" providerId="AD" clId="Web-{C0EC7A2B-EE00-A9AF-35B9-A79E15F14C52}" dt="2025-05-13T21:45:15.802" v="1016" actId="1076"/>
          <ac:spMkLst>
            <pc:docMk/>
            <pc:sldMk cId="1276303710" sldId="261"/>
            <ac:spMk id="5" creationId="{AEBF3F37-CF40-1351-1A56-5C97C2A174B5}"/>
          </ac:spMkLst>
        </pc:spChg>
      </pc:sldChg>
      <pc:sldChg chg="add">
        <pc:chgData name="Susie-May James (2404489)" userId="S::2404489@student.uwtsd.ac.uk::8c33585c-a125-4d01-a2d9-20497e90b2dc" providerId="AD" clId="Web-{C0EC7A2B-EE00-A9AF-35B9-A79E15F14C52}" dt="2025-05-13T19:17:23.878" v="41"/>
        <pc:sldMkLst>
          <pc:docMk/>
          <pc:sldMk cId="894307149" sldId="262"/>
        </pc:sldMkLst>
      </pc:sldChg>
      <pc:sldChg chg="add ord">
        <pc:chgData name="Susie-May James (2404489)" userId="S::2404489@student.uwtsd.ac.uk::8c33585c-a125-4d01-a2d9-20497e90b2dc" providerId="AD" clId="Web-{C0EC7A2B-EE00-A9AF-35B9-A79E15F14C52}" dt="2025-05-13T19:31:44.307" v="49"/>
        <pc:sldMkLst>
          <pc:docMk/>
          <pc:sldMk cId="499192724" sldId="263"/>
        </pc:sldMkLst>
      </pc:sldChg>
      <pc:sldChg chg="addSp delSp modSp add">
        <pc:chgData name="Susie-May James (2404489)" userId="S::2404489@student.uwtsd.ac.uk::8c33585c-a125-4d01-a2d9-20497e90b2dc" providerId="AD" clId="Web-{C0EC7A2B-EE00-A9AF-35B9-A79E15F14C52}" dt="2025-05-13T22:01:55.764" v="1090" actId="20577"/>
        <pc:sldMkLst>
          <pc:docMk/>
          <pc:sldMk cId="2429338408" sldId="270"/>
        </pc:sldMkLst>
        <pc:spChg chg="mod">
          <ac:chgData name="Susie-May James (2404489)" userId="S::2404489@student.uwtsd.ac.uk::8c33585c-a125-4d01-a2d9-20497e90b2dc" providerId="AD" clId="Web-{C0EC7A2B-EE00-A9AF-35B9-A79E15F14C52}" dt="2025-05-13T21:47:11.853" v="1030" actId="1076"/>
          <ac:spMkLst>
            <pc:docMk/>
            <pc:sldMk cId="2429338408" sldId="270"/>
            <ac:spMk id="2" creationId="{1A550535-CF05-B20E-4024-B33CFDB77EE1}"/>
          </ac:spMkLst>
        </pc:spChg>
        <pc:spChg chg="del mod">
          <ac:chgData name="Susie-May James (2404489)" userId="S::2404489@student.uwtsd.ac.uk::8c33585c-a125-4d01-a2d9-20497e90b2dc" providerId="AD" clId="Web-{C0EC7A2B-EE00-A9AF-35B9-A79E15F14C52}" dt="2025-05-13T20:48:23.502" v="53"/>
          <ac:spMkLst>
            <pc:docMk/>
            <pc:sldMk cId="2429338408" sldId="270"/>
            <ac:spMk id="4" creationId="{0C602479-D844-E3A3-27F8-D32F83FAA76C}"/>
          </ac:spMkLst>
        </pc:spChg>
        <pc:spChg chg="add del">
          <ac:chgData name="Susie-May James (2404489)" userId="S::2404489@student.uwtsd.ac.uk::8c33585c-a125-4d01-a2d9-20497e90b2dc" providerId="AD" clId="Web-{C0EC7A2B-EE00-A9AF-35B9-A79E15F14C52}" dt="2025-05-13T21:46:10.789" v="1018"/>
          <ac:spMkLst>
            <pc:docMk/>
            <pc:sldMk cId="2429338408" sldId="270"/>
            <ac:spMk id="5" creationId="{F11E4F5F-A5CD-98A4-AAD1-8BD38DC2D230}"/>
          </ac:spMkLst>
        </pc:spChg>
        <pc:spChg chg="add mod">
          <ac:chgData name="Susie-May James (2404489)" userId="S::2404489@student.uwtsd.ac.uk::8c33585c-a125-4d01-a2d9-20497e90b2dc" providerId="AD" clId="Web-{C0EC7A2B-EE00-A9AF-35B9-A79E15F14C52}" dt="2025-05-13T22:01:55.764" v="1090" actId="20577"/>
          <ac:spMkLst>
            <pc:docMk/>
            <pc:sldMk cId="2429338408" sldId="270"/>
            <ac:spMk id="6" creationId="{1D6169D9-FCED-333B-6B08-CF270A8C2977}"/>
          </ac:spMkLst>
        </pc:spChg>
      </pc:sldChg>
      <pc:sldChg chg="add mod setBg">
        <pc:chgData name="Susie-May James (2404489)" userId="S::2404489@student.uwtsd.ac.uk::8c33585c-a125-4d01-a2d9-20497e90b2dc" providerId="AD" clId="Web-{C0EC7A2B-EE00-A9AF-35B9-A79E15F14C52}" dt="2025-05-13T19:20:17.617" v="47"/>
        <pc:sldMkLst>
          <pc:docMk/>
          <pc:sldMk cId="4275970234" sldId="271"/>
        </pc:sldMkLst>
      </pc:sldChg>
      <pc:sldChg chg="addSp modSp add replId">
        <pc:chgData name="Susie-May James (2404489)" userId="S::2404489@student.uwtsd.ac.uk::8c33585c-a125-4d01-a2d9-20497e90b2dc" providerId="AD" clId="Web-{C0EC7A2B-EE00-A9AF-35B9-A79E15F14C52}" dt="2025-05-13T21:53:03.948" v="1077" actId="20577"/>
        <pc:sldMkLst>
          <pc:docMk/>
          <pc:sldMk cId="1357406557" sldId="272"/>
        </pc:sldMkLst>
        <pc:spChg chg="mod">
          <ac:chgData name="Susie-May James (2404489)" userId="S::2404489@student.uwtsd.ac.uk::8c33585c-a125-4d01-a2d9-20497e90b2dc" providerId="AD" clId="Web-{C0EC7A2B-EE00-A9AF-35B9-A79E15F14C52}" dt="2025-05-13T20:57:39.210" v="112" actId="20577"/>
          <ac:spMkLst>
            <pc:docMk/>
            <pc:sldMk cId="1357406557" sldId="272"/>
            <ac:spMk id="2" creationId="{170FF371-18FC-1AB2-B30E-29F5F9E80EF4}"/>
          </ac:spMkLst>
        </pc:spChg>
        <pc:spChg chg="add mod">
          <ac:chgData name="Susie-May James (2404489)" userId="S::2404489@student.uwtsd.ac.uk::8c33585c-a125-4d01-a2d9-20497e90b2dc" providerId="AD" clId="Web-{C0EC7A2B-EE00-A9AF-35B9-A79E15F14C52}" dt="2025-05-13T21:53:03.948" v="1077" actId="20577"/>
          <ac:spMkLst>
            <pc:docMk/>
            <pc:sldMk cId="1357406557" sldId="272"/>
            <ac:spMk id="4" creationId="{9E517A0C-0674-E834-B029-DBB1E034E156}"/>
          </ac:spMkLst>
        </pc:spChg>
      </pc:sldChg>
      <pc:sldChg chg="addSp delSp modSp add replId">
        <pc:chgData name="Susie-May James (2404489)" userId="S::2404489@student.uwtsd.ac.uk::8c33585c-a125-4d01-a2d9-20497e90b2dc" providerId="AD" clId="Web-{C0EC7A2B-EE00-A9AF-35B9-A79E15F14C52}" dt="2025-05-13T21:41:39.747" v="981" actId="14100"/>
        <pc:sldMkLst>
          <pc:docMk/>
          <pc:sldMk cId="2851255346" sldId="273"/>
        </pc:sldMkLst>
        <pc:spChg chg="del">
          <ac:chgData name="Susie-May James (2404489)" userId="S::2404489@student.uwtsd.ac.uk::8c33585c-a125-4d01-a2d9-20497e90b2dc" providerId="AD" clId="Web-{C0EC7A2B-EE00-A9AF-35B9-A79E15F14C52}" dt="2025-05-13T20:54:02.546" v="72"/>
          <ac:spMkLst>
            <pc:docMk/>
            <pc:sldMk cId="2851255346" sldId="273"/>
            <ac:spMk id="2" creationId="{5671C03B-3D5D-B6AB-994E-33A3814FBAE5}"/>
          </ac:spMkLst>
        </pc:spChg>
        <pc:spChg chg="mod">
          <ac:chgData name="Susie-May James (2404489)" userId="S::2404489@student.uwtsd.ac.uk::8c33585c-a125-4d01-a2d9-20497e90b2dc" providerId="AD" clId="Web-{C0EC7A2B-EE00-A9AF-35B9-A79E15F14C52}" dt="2025-05-13T20:58:00.695" v="114" actId="20577"/>
          <ac:spMkLst>
            <pc:docMk/>
            <pc:sldMk cId="2851255346" sldId="273"/>
            <ac:spMk id="4" creationId="{00A7ABE2-51A2-AA12-21F2-B5A32F559518}"/>
          </ac:spMkLst>
        </pc:spChg>
        <pc:spChg chg="add del mod">
          <ac:chgData name="Susie-May James (2404489)" userId="S::2404489@student.uwtsd.ac.uk::8c33585c-a125-4d01-a2d9-20497e90b2dc" providerId="AD" clId="Web-{C0EC7A2B-EE00-A9AF-35B9-A79E15F14C52}" dt="2025-05-13T20:54:18.952" v="73"/>
          <ac:spMkLst>
            <pc:docMk/>
            <pc:sldMk cId="2851255346" sldId="273"/>
            <ac:spMk id="6" creationId="{A1C6167B-9B15-682E-1312-A5F23834C5B6}"/>
          </ac:spMkLst>
        </pc:spChg>
        <pc:spChg chg="add del mod">
          <ac:chgData name="Susie-May James (2404489)" userId="S::2404489@student.uwtsd.ac.uk::8c33585c-a125-4d01-a2d9-20497e90b2dc" providerId="AD" clId="Web-{C0EC7A2B-EE00-A9AF-35B9-A79E15F14C52}" dt="2025-05-13T20:58:38.431" v="118"/>
          <ac:spMkLst>
            <pc:docMk/>
            <pc:sldMk cId="2851255346" sldId="273"/>
            <ac:spMk id="7" creationId="{402C37A6-C99B-98B7-6A86-EE63A6D3004E}"/>
          </ac:spMkLst>
        </pc:spChg>
        <pc:spChg chg="add mod">
          <ac:chgData name="Susie-May James (2404489)" userId="S::2404489@student.uwtsd.ac.uk::8c33585c-a125-4d01-a2d9-20497e90b2dc" providerId="AD" clId="Web-{C0EC7A2B-EE00-A9AF-35B9-A79E15F14C52}" dt="2025-05-13T21:41:39.747" v="981" actId="14100"/>
          <ac:spMkLst>
            <pc:docMk/>
            <pc:sldMk cId="2851255346" sldId="273"/>
            <ac:spMk id="8" creationId="{02A9984A-C690-0D4A-D76D-24197A789AEF}"/>
          </ac:spMkLst>
        </pc:spChg>
      </pc:sldChg>
      <pc:sldChg chg="addSp delSp modSp add replId">
        <pc:chgData name="Susie-May James (2404489)" userId="S::2404489@student.uwtsd.ac.uk::8c33585c-a125-4d01-a2d9-20497e90b2dc" providerId="AD" clId="Web-{C0EC7A2B-EE00-A9AF-35B9-A79E15F14C52}" dt="2025-05-13T21:40:30.479" v="975" actId="20577"/>
        <pc:sldMkLst>
          <pc:docMk/>
          <pc:sldMk cId="241257915" sldId="274"/>
        </pc:sldMkLst>
        <pc:spChg chg="mod">
          <ac:chgData name="Susie-May James (2404489)" userId="S::2404489@student.uwtsd.ac.uk::8c33585c-a125-4d01-a2d9-20497e90b2dc" providerId="AD" clId="Web-{C0EC7A2B-EE00-A9AF-35B9-A79E15F14C52}" dt="2025-05-13T21:26:07.538" v="762" actId="20577"/>
          <ac:spMkLst>
            <pc:docMk/>
            <pc:sldMk cId="241257915" sldId="274"/>
            <ac:spMk id="2" creationId="{AE873B37-C21F-DBEC-63FD-B8CFD5168DD2}"/>
          </ac:spMkLst>
        </pc:spChg>
        <pc:spChg chg="add del mod">
          <ac:chgData name="Susie-May James (2404489)" userId="S::2404489@student.uwtsd.ac.uk::8c33585c-a125-4d01-a2d9-20497e90b2dc" providerId="AD" clId="Web-{C0EC7A2B-EE00-A9AF-35B9-A79E15F14C52}" dt="2025-05-13T21:04:04.114" v="222"/>
          <ac:spMkLst>
            <pc:docMk/>
            <pc:sldMk cId="241257915" sldId="274"/>
            <ac:spMk id="4" creationId="{E4478351-A09B-B1C4-B93D-BADF10014546}"/>
          </ac:spMkLst>
        </pc:spChg>
        <pc:spChg chg="add mod">
          <ac:chgData name="Susie-May James (2404489)" userId="S::2404489@student.uwtsd.ac.uk::8c33585c-a125-4d01-a2d9-20497e90b2dc" providerId="AD" clId="Web-{C0EC7A2B-EE00-A9AF-35B9-A79E15F14C52}" dt="2025-05-13T21:40:30.479" v="975" actId="20577"/>
          <ac:spMkLst>
            <pc:docMk/>
            <pc:sldMk cId="241257915" sldId="274"/>
            <ac:spMk id="5" creationId="{636781D9-19F0-5B48-9EEE-7EAC6BCCB200}"/>
          </ac:spMkLst>
        </pc:spChg>
        <pc:spChg chg="add del mod">
          <ac:chgData name="Susie-May James (2404489)" userId="S::2404489@student.uwtsd.ac.uk::8c33585c-a125-4d01-a2d9-20497e90b2dc" providerId="AD" clId="Web-{C0EC7A2B-EE00-A9AF-35B9-A79E15F14C52}" dt="2025-05-13T21:16:33.001" v="572"/>
          <ac:spMkLst>
            <pc:docMk/>
            <pc:sldMk cId="241257915" sldId="274"/>
            <ac:spMk id="6" creationId="{E1C8D5E8-C40E-1183-8BB4-C018C19A7D00}"/>
          </ac:spMkLst>
        </pc:spChg>
      </pc:sldChg>
      <pc:sldChg chg="addSp delSp modSp add replId">
        <pc:chgData name="Susie-May James (2404489)" userId="S::2404489@student.uwtsd.ac.uk::8c33585c-a125-4d01-a2d9-20497e90b2dc" providerId="AD" clId="Web-{C0EC7A2B-EE00-A9AF-35B9-A79E15F14C52}" dt="2025-05-13T21:29:54.077" v="868" actId="14100"/>
        <pc:sldMkLst>
          <pc:docMk/>
          <pc:sldMk cId="435221377" sldId="275"/>
        </pc:sldMkLst>
        <pc:spChg chg="del">
          <ac:chgData name="Susie-May James (2404489)" userId="S::2404489@student.uwtsd.ac.uk::8c33585c-a125-4d01-a2d9-20497e90b2dc" providerId="AD" clId="Web-{C0EC7A2B-EE00-A9AF-35B9-A79E15F14C52}" dt="2025-05-13T21:16:54.221" v="574"/>
          <ac:spMkLst>
            <pc:docMk/>
            <pc:sldMk cId="435221377" sldId="275"/>
            <ac:spMk id="2" creationId="{61BF4FA8-FE5C-8E0B-0659-509597F1E9E9}"/>
          </ac:spMkLst>
        </pc:spChg>
        <pc:spChg chg="mod">
          <ac:chgData name="Susie-May James (2404489)" userId="S::2404489@student.uwtsd.ac.uk::8c33585c-a125-4d01-a2d9-20497e90b2dc" providerId="AD" clId="Web-{C0EC7A2B-EE00-A9AF-35B9-A79E15F14C52}" dt="2025-05-13T21:29:54.077" v="868" actId="14100"/>
          <ac:spMkLst>
            <pc:docMk/>
            <pc:sldMk cId="435221377" sldId="275"/>
            <ac:spMk id="5" creationId="{1A399DAC-3C22-6AF8-611E-69714851B629}"/>
          </ac:spMkLst>
        </pc:spChg>
        <pc:spChg chg="add del mod">
          <ac:chgData name="Susie-May James (2404489)" userId="S::2404489@student.uwtsd.ac.uk::8c33585c-a125-4d01-a2d9-20497e90b2dc" providerId="AD" clId="Web-{C0EC7A2B-EE00-A9AF-35B9-A79E15F14C52}" dt="2025-05-13T21:17:34.503" v="622"/>
          <ac:spMkLst>
            <pc:docMk/>
            <pc:sldMk cId="435221377" sldId="275"/>
            <ac:spMk id="6" creationId="{A85522FF-3E35-FF94-E354-F5C94AC48D7F}"/>
          </ac:spMkLst>
        </pc:spChg>
      </pc:sldChg>
      <pc:sldChg chg="modSp add replId">
        <pc:chgData name="Susie-May James (2404489)" userId="S::2404489@student.uwtsd.ac.uk::8c33585c-a125-4d01-a2d9-20497e90b2dc" providerId="AD" clId="Web-{C0EC7A2B-EE00-A9AF-35B9-A79E15F14C52}" dt="2025-05-13T22:04:33.692" v="1122" actId="20577"/>
        <pc:sldMkLst>
          <pc:docMk/>
          <pc:sldMk cId="3599449975" sldId="276"/>
        </pc:sldMkLst>
        <pc:spChg chg="mod">
          <ac:chgData name="Susie-May James (2404489)" userId="S::2404489@student.uwtsd.ac.uk::8c33585c-a125-4d01-a2d9-20497e90b2dc" providerId="AD" clId="Web-{C0EC7A2B-EE00-A9AF-35B9-A79E15F14C52}" dt="2025-05-13T22:04:33.692" v="1122" actId="20577"/>
          <ac:spMkLst>
            <pc:docMk/>
            <pc:sldMk cId="3599449975" sldId="276"/>
            <ac:spMk id="8" creationId="{206DFC5F-8BC7-571C-3F21-2776B1E93B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1D5065-BA31-48D0-A1B0-59007745BDE2}" type="datetimeFigureOut">
              <a:t>5/13/2025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5B2293-F8A3-4113-AB18-1814786F507D}" type="slidenum">
              <a:t>‹#›</a:t>
            </a:fld>
            <a:endParaRPr lang="en-GB"/>
          </a:p>
        </p:txBody>
      </p:sp>
    </p:spTree>
    <p:extLst>
      <p:ext uri="{BB962C8B-B14F-4D97-AF65-F5344CB8AC3E}">
        <p14:creationId xmlns:p14="http://schemas.microsoft.com/office/powerpoint/2010/main" val="4127329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Morning &amp; Welcome to the Silver Oak Inn!</a:t>
            </a:r>
          </a:p>
        </p:txBody>
      </p:sp>
      <p:sp>
        <p:nvSpPr>
          <p:cNvPr id="4" name="Slide Number Placeholder 3"/>
          <p:cNvSpPr>
            <a:spLocks noGrp="1"/>
          </p:cNvSpPr>
          <p:nvPr>
            <p:ph type="sldNum" sz="quarter" idx="5"/>
          </p:nvPr>
        </p:nvSpPr>
        <p:spPr/>
        <p:txBody>
          <a:bodyPr/>
          <a:lstStyle/>
          <a:p>
            <a:fld id="{8F956ADE-3CA5-4A33-A5BC-31DBDBB92A85}" type="slidenum">
              <a:rPr lang="en-GB"/>
              <a:t>1</a:t>
            </a:fld>
            <a:endParaRPr lang="en-GB"/>
          </a:p>
        </p:txBody>
      </p:sp>
    </p:spTree>
    <p:extLst>
      <p:ext uri="{BB962C8B-B14F-4D97-AF65-F5344CB8AC3E}">
        <p14:creationId xmlns:p14="http://schemas.microsoft.com/office/powerpoint/2010/main" val="1560879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Hi, I'm Susie-May &amp; before we begin, I'd like to say congratulations on securing this front desk job within the Silver Oak Inn hotel! Before we get started on the training, I'd like to introduce you to this new hotel which is located in the heart of Gower (specifically along the coast of </a:t>
            </a:r>
            <a:r>
              <a:rPr lang="en-US" err="1">
                <a:ea typeface="Calibri"/>
                <a:cs typeface="Calibri"/>
              </a:rPr>
              <a:t>Pennard</a:t>
            </a:r>
            <a:r>
              <a:rPr lang="en-US">
                <a:ea typeface="Calibri"/>
                <a:cs typeface="Calibri"/>
              </a:rPr>
              <a:t>). </a:t>
            </a:r>
          </a:p>
          <a:p>
            <a:endParaRPr lang="en-US"/>
          </a:p>
          <a:p>
            <a:r>
              <a:rPr lang="en-US"/>
              <a:t>As you can see, it is a 5-star luxury hotel that offers a wide range of amenities &amp; services offered for our guests to make use of &amp; enjoy!</a:t>
            </a:r>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2</a:t>
            </a:fld>
            <a:endParaRPr lang="en-GB"/>
          </a:p>
        </p:txBody>
      </p:sp>
    </p:spTree>
    <p:extLst>
      <p:ext uri="{BB962C8B-B14F-4D97-AF65-F5344CB8AC3E}">
        <p14:creationId xmlns:p14="http://schemas.microsoft.com/office/powerpoint/2010/main" val="274251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looking at the brand overview, we stand for &amp; represent Quality, Luxury &amp; Serenity for every visit. Our service model was inspired by the renowned Ritz Carlton brand. This Credo Card is a guiding tool for staff to use &amp; outlines the values &amp; </a:t>
            </a:r>
            <a:r>
              <a:rPr lang="en-US" err="1">
                <a:ea typeface="Calibri"/>
                <a:cs typeface="Calibri"/>
              </a:rPr>
              <a:t>behaviours</a:t>
            </a:r>
            <a:r>
              <a:rPr lang="en-US">
                <a:ea typeface="Calibri"/>
                <a:cs typeface="Calibri"/>
              </a:rPr>
              <a:t> we expect in every guest interaction. </a:t>
            </a:r>
          </a:p>
          <a:p>
            <a:r>
              <a:rPr lang="en-US">
                <a:ea typeface="Calibri"/>
                <a:cs typeface="Calibri"/>
              </a:rPr>
              <a:t>These should be embedded into daily practice &amp; serve as a reminder of what is expected of you &amp; what the hotel stands for. </a:t>
            </a:r>
          </a:p>
          <a:p>
            <a:endParaRPr lang="en-US"/>
          </a:p>
          <a:p>
            <a:endParaRPr lang="en-US"/>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t>3</a:t>
            </a:fld>
            <a:endParaRPr lang="en-GB"/>
          </a:p>
        </p:txBody>
      </p:sp>
    </p:spTree>
    <p:extLst>
      <p:ext uri="{BB962C8B-B14F-4D97-AF65-F5344CB8AC3E}">
        <p14:creationId xmlns:p14="http://schemas.microsoft.com/office/powerpoint/2010/main" val="4246708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It's now time to delve into the hospitality training &amp; expectations surrounding the role! </a:t>
            </a:r>
          </a:p>
          <a:p>
            <a:endParaRPr lang="en-US"/>
          </a:p>
          <a:p>
            <a:r>
              <a:rPr lang="en-US"/>
              <a:t>The following training session aims to offer you a deeper insight into the hotel itself, it's core values, the primary demographic, what is involved within the role, as well as a role play practice at the end. </a:t>
            </a:r>
            <a:endParaRPr lang="en-US">
              <a:ea typeface="Calibri" panose="020F0502020204030204"/>
              <a:cs typeface="Calibri" panose="020F0502020204030204"/>
            </a:endParaRPr>
          </a:p>
          <a:p>
            <a:endParaRPr lang="en-US"/>
          </a:p>
          <a:p>
            <a:r>
              <a:rPr lang="en-US">
                <a:ea typeface="Calibri"/>
                <a:cs typeface="Calibri"/>
              </a:rPr>
              <a:t>By the end of this session, you will have acquired the necessary skills &amp; knowledge to fulfil this role &amp; successfully deal with any problems that arise on the job. As you can see, the screen displays some of these key traits &amp; skills to have which involve delivering exceptional customer service, handling service disputes and the importance of demonstrating empathy and professionalism. </a:t>
            </a:r>
            <a:endParaRPr lang="en-US"/>
          </a:p>
          <a:p>
            <a:endParaRPr lang="en-US">
              <a:ea typeface="Calibri"/>
              <a:cs typeface="Calibri"/>
            </a:endParaRPr>
          </a:p>
          <a:p>
            <a:r>
              <a:rPr lang="en-US">
                <a:ea typeface="Calibri"/>
                <a:cs typeface="Calibri"/>
              </a:rPr>
              <a:t>All of these skills feed into the overall vision &amp; values of the Silver Oak Inn by ensuring guests feel cared for &amp; satisfied with their stay.</a:t>
            </a:r>
          </a:p>
          <a:p>
            <a:endParaRPr lang="en-US">
              <a:ea typeface="Calibri"/>
              <a:cs typeface="Calibri"/>
            </a:endParaRPr>
          </a:p>
          <a:p>
            <a:r>
              <a:rPr lang="en-US">
                <a:ea typeface="Calibri"/>
                <a:cs typeface="Calibri"/>
              </a:rPr>
              <a:t>It also benefits the hotel as it will install a culture of excellence, helping to strengthen brand reputation for quality, as well as enhancing guest returns &amp; loyalty.</a:t>
            </a:r>
            <a:endParaRPr lang="en-US"/>
          </a:p>
          <a:p>
            <a:endParaRPr lang="en-US">
              <a:ea typeface="Calibri"/>
              <a:cs typeface="Calibri"/>
            </a:endParaRPr>
          </a:p>
          <a:p>
            <a:r>
              <a:rPr lang="en-US">
                <a:ea typeface="Calibri"/>
                <a:cs typeface="Calibri"/>
              </a:rPr>
              <a:t>Book – you are the face of the brand quotation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4</a:t>
            </a:fld>
            <a:endParaRPr lang="en-GB"/>
          </a:p>
        </p:txBody>
      </p:sp>
    </p:spTree>
    <p:extLst>
      <p:ext uri="{BB962C8B-B14F-4D97-AF65-F5344CB8AC3E}">
        <p14:creationId xmlns:p14="http://schemas.microsoft.com/office/powerpoint/2010/main" val="2137143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terms of the main demographic that the hotel is aimed towards &amp; attracts, this includes the older generation perhaps who are retired &amp; are wishing to seek a luxury, peaceful and relaxing stay. </a:t>
            </a:r>
          </a:p>
          <a:p>
            <a:r>
              <a:rPr lang="en-US"/>
              <a:t>The target audience that you are faced with influences your service delivery approach (Pipe Drive, 2025). Therefore, this demonstrates its importance in knowing your audience and their needs in order to achieve guest satisfaction. </a:t>
            </a:r>
            <a:endParaRPr lang="en-US">
              <a:ea typeface="Calibri"/>
              <a:cs typeface="Calibri"/>
            </a:endParaRPr>
          </a:p>
          <a:p>
            <a:r>
              <a:rPr lang="en-US">
                <a:ea typeface="Calibri"/>
                <a:cs typeface="Calibri"/>
              </a:rPr>
              <a:t>For example, the older generation typically prefer in person interactions of a hotel greeting as opposed to technology check in systems. Therefore, as the role of a front desk employee, it is your responsibility to ensure that these preferences are met. A study to support this states that "companies that excel at </a:t>
            </a:r>
            <a:r>
              <a:rPr lang="en-US" err="1">
                <a:ea typeface="Calibri"/>
                <a:cs typeface="Calibri"/>
              </a:rPr>
              <a:t>personalisation</a:t>
            </a:r>
            <a:r>
              <a:rPr lang="en-US">
                <a:ea typeface="Calibri"/>
                <a:cs typeface="Calibri"/>
              </a:rPr>
              <a:t> can see up to a 40% increase in revenue" (Sagacity, 2025). This highlights the impact that this can have on not only the guest's experience but benefits to the hotel too!</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5</a:t>
            </a:fld>
            <a:endParaRPr lang="en-GB"/>
          </a:p>
        </p:txBody>
      </p:sp>
    </p:spTree>
    <p:extLst>
      <p:ext uri="{BB962C8B-B14F-4D97-AF65-F5344CB8AC3E}">
        <p14:creationId xmlns:p14="http://schemas.microsoft.com/office/powerpoint/2010/main" val="3645737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following role play showcases an unhappy couple &amp; how you should best approach &amp; deal with scenarios like this that commonly arise.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6</a:t>
            </a:fld>
            <a:endParaRPr lang="en-GB"/>
          </a:p>
        </p:txBody>
      </p:sp>
    </p:spTree>
    <p:extLst>
      <p:ext uri="{BB962C8B-B14F-4D97-AF65-F5344CB8AC3E}">
        <p14:creationId xmlns:p14="http://schemas.microsoft.com/office/powerpoint/2010/main" val="548321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pipedrive.com/en/blog/customer-demographics" TargetMode="External"/><Relationship Id="rId3" Type="http://schemas.openxmlformats.org/officeDocument/2006/relationships/hyperlink" Target="https://www.youtube.com/watch?v=rJh9oB1TvUI" TargetMode="External"/><Relationship Id="rId7" Type="http://schemas.openxmlformats.org/officeDocument/2006/relationships/hyperlink" Target="https://www.istockphoto.com/photo/senior-couple-checking-in-at-hotel-reception-gm524162966-92150987" TargetMode="External"/><Relationship Id="rId12" Type="http://schemas.openxmlformats.org/officeDocument/2006/relationships/hyperlink" Target="https://www.tripadvisor.co.uk/HotelsList-England-Luxury-Beach-Hotels-zfp8606056.html" TargetMode="External"/><Relationship Id="rId2" Type="http://schemas.openxmlformats.org/officeDocument/2006/relationships/hyperlink" Target="https://nonsmartcity.medium.com/ritz-carltons-credo-secret-to-life-a71b6004d49e" TargetMode="External"/><Relationship Id="rId1" Type="http://schemas.openxmlformats.org/officeDocument/2006/relationships/slideLayout" Target="../slideLayouts/slideLayout2.xml"/><Relationship Id="rId6" Type="http://schemas.openxmlformats.org/officeDocument/2006/relationships/hyperlink" Target="https://www.indeed.com/career-advice/career-development/importance-of-training" TargetMode="External"/><Relationship Id="rId11" Type="http://schemas.openxmlformats.org/officeDocument/2006/relationships/hyperlink" Target="https://tourismteacher.com/cohens-tourist-typology-types-of-tourists/" TargetMode="External"/><Relationship Id="rId5" Type="http://schemas.openxmlformats.org/officeDocument/2006/relationships/hyperlink" Target="https://goldstarrecruit.co.uk/tips-and-tricks/essential-training-programmes-for-hospitality-staff/" TargetMode="External"/><Relationship Id="rId10" Type="http://schemas.openxmlformats.org/officeDocument/2006/relationships/hyperlink" Target="https://ritzcarltonleadershipcenter.com/about-us/about-us-foundations-of-our-brand/" TargetMode="External"/><Relationship Id="rId4" Type="http://schemas.openxmlformats.org/officeDocument/2006/relationships/hyperlink" Target="https://downetc.com/blogs/blogs/what-amenities-can-you-expect-from-a-5-star-hotel?srsltid=AfmBOorHu2h_3n_qBRg_I8yB1cgjXh-qV-Ww2nxj86zVNt_dgTR2sIYQ" TargetMode="External"/><Relationship Id="rId9" Type="http://schemas.openxmlformats.org/officeDocument/2006/relationships/hyperlink" Target="https://www.sagacitysolutions.co.uk/about/news-and-blog/understanding-customer-demographic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Person Pressing Counter Bell">
            <a:extLst>
              <a:ext uri="{FF2B5EF4-FFF2-40B4-BE49-F238E27FC236}">
                <a16:creationId xmlns:a16="http://schemas.microsoft.com/office/drawing/2014/main" id="{79EE8FFC-12C5-95FF-B23B-B7CBD67D5A86}"/>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50" b="6250"/>
          <a:stretch/>
        </p:blipFill>
        <p:spPr>
          <a:xfrm>
            <a:off x="-3047" y="10"/>
            <a:ext cx="12191999" cy="6857990"/>
          </a:xfrm>
          <a:prstGeom prst="rect">
            <a:avLst/>
          </a:prstGeom>
        </p:spPr>
      </p:pic>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5200" i="1">
                <a:solidFill>
                  <a:schemeClr val="bg1"/>
                </a:solidFill>
                <a:latin typeface="Lucida Sans"/>
              </a:rPr>
              <a:t>Hospitality Training Toolkit for The Silver Oak Inn, Swansea</a:t>
            </a:r>
            <a:endParaRPr lang="en-US" sz="5200">
              <a:solidFill>
                <a:schemeClr val="bg1"/>
              </a:solidFill>
              <a:latin typeface="Lucida Sans"/>
            </a:endParaRPr>
          </a:p>
        </p:txBody>
      </p:sp>
      <p:sp>
        <p:nvSpPr>
          <p:cNvPr id="3" name="TextBox 2">
            <a:extLst>
              <a:ext uri="{FF2B5EF4-FFF2-40B4-BE49-F238E27FC236}">
                <a16:creationId xmlns:a16="http://schemas.microsoft.com/office/drawing/2014/main" id="{8B7E8CE9-5B7F-A285-AC31-A8584745FD0F}"/>
              </a:ext>
            </a:extLst>
          </p:cNvPr>
          <p:cNvSpPr txBox="1"/>
          <p:nvPr/>
        </p:nvSpPr>
        <p:spPr>
          <a:xfrm>
            <a:off x="3177490" y="467659"/>
            <a:ext cx="58300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solidFill>
                  <a:srgbClr val="949172"/>
                </a:solidFill>
                <a:latin typeface="Segoe Script"/>
              </a:rPr>
              <a:t>Susie-May James </a:t>
            </a:r>
            <a:endParaRPr lang="en-US" b="1">
              <a:latin typeface="Segoe Script"/>
            </a:endParaRPr>
          </a:p>
          <a:p>
            <a:pPr algn="ctr"/>
            <a:r>
              <a:rPr lang="en-GB" sz="3200" b="1" dirty="0">
                <a:solidFill>
                  <a:srgbClr val="949172"/>
                </a:solidFill>
                <a:latin typeface="Segoe Script"/>
              </a:rPr>
              <a:t>2404489</a:t>
            </a:r>
          </a:p>
        </p:txBody>
      </p:sp>
    </p:spTree>
    <p:extLst>
      <p:ext uri="{BB962C8B-B14F-4D97-AF65-F5344CB8AC3E}">
        <p14:creationId xmlns:p14="http://schemas.microsoft.com/office/powerpoint/2010/main" val="2224844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EBAA9-3F00-0686-C6D4-8135DF053013}"/>
              </a:ext>
            </a:extLst>
          </p:cNvPr>
          <p:cNvSpPr>
            <a:spLocks noGrp="1"/>
          </p:cNvSpPr>
          <p:nvPr>
            <p:ph type="title"/>
          </p:nvPr>
        </p:nvSpPr>
        <p:spPr>
          <a:xfrm>
            <a:off x="279922" y="-229599"/>
            <a:ext cx="5539454" cy="1938076"/>
          </a:xfrm>
        </p:spPr>
        <p:txBody>
          <a:bodyPr vert="horz" lIns="91440" tIns="45720" rIns="91440" bIns="45720" rtlCol="0" anchor="ctr">
            <a:normAutofit/>
          </a:bodyPr>
          <a:lstStyle/>
          <a:p>
            <a:r>
              <a:rPr lang="en-US" sz="3200" kern="1200">
                <a:latin typeface="Lucida Sans"/>
              </a:rPr>
              <a:t>Hotel &amp; Destination Overview – Susie-May</a:t>
            </a:r>
            <a:r>
              <a:rPr lang="en-US" sz="3400" kern="1200">
                <a:latin typeface="+mj-lt"/>
                <a:ea typeface="+mj-ea"/>
                <a:cs typeface="+mj-cs"/>
              </a:rPr>
              <a:t> </a:t>
            </a:r>
          </a:p>
        </p:txBody>
      </p:sp>
      <p:sp>
        <p:nvSpPr>
          <p:cNvPr id="15" name="Content Placeholder 2">
            <a:extLst>
              <a:ext uri="{FF2B5EF4-FFF2-40B4-BE49-F238E27FC236}">
                <a16:creationId xmlns:a16="http://schemas.microsoft.com/office/drawing/2014/main" id="{16E76285-F417-C8CA-CCFF-80CC8B531B0A}"/>
              </a:ext>
            </a:extLst>
          </p:cNvPr>
          <p:cNvSpPr>
            <a:spLocks noGrp="1"/>
          </p:cNvSpPr>
          <p:nvPr/>
        </p:nvSpPr>
        <p:spPr>
          <a:xfrm>
            <a:off x="2604249" y="1326142"/>
            <a:ext cx="3824469" cy="2756527"/>
          </a:xfrm>
          <a:prstGeom prst="rect">
            <a:avLst/>
          </a:prstGeom>
        </p:spPr>
        <p:txBody>
          <a:bodyPr vert="horz" lIns="91440" tIns="45720" rIns="91440" bIns="45720" rtlCol="0" anchor="t">
            <a:normAutofit/>
          </a:bodyPr>
          <a:lstStyle>
            <a:defPPr>
              <a:defRPr lang="en-GB"/>
            </a:defPPr>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000" b="1"/>
          </a:p>
          <a:p>
            <a:endParaRPr lang="en-US" sz="2000"/>
          </a:p>
          <a:p>
            <a:endParaRPr lang="en-US" sz="2000"/>
          </a:p>
        </p:txBody>
      </p:sp>
      <p:pic>
        <p:nvPicPr>
          <p:cNvPr id="14" name="Picture 13" descr="THE 10 BEST Luxury Beach Hotels in England 2025 (Prices) - Tripadvisor">
            <a:extLst>
              <a:ext uri="{FF2B5EF4-FFF2-40B4-BE49-F238E27FC236}">
                <a16:creationId xmlns:a16="http://schemas.microsoft.com/office/drawing/2014/main" id="{D3649D5B-2637-97BE-96A5-FABEE6625F09}"/>
              </a:ext>
            </a:extLst>
          </p:cNvPr>
          <p:cNvPicPr>
            <a:picLocks noChangeAspect="1"/>
          </p:cNvPicPr>
          <p:nvPr/>
        </p:nvPicPr>
        <p:blipFill>
          <a:blip r:embed="rId3"/>
          <a:srcRect l="-459" t="12111" r="574" b="11419"/>
          <a:stretch/>
        </p:blipFill>
        <p:spPr>
          <a:xfrm>
            <a:off x="4914754" y="-4"/>
            <a:ext cx="7279261" cy="3705988"/>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7" name="Picture 16" descr="Gower Map Coastal Map Print - A4 Unframed">
            <a:extLst>
              <a:ext uri="{FF2B5EF4-FFF2-40B4-BE49-F238E27FC236}">
                <a16:creationId xmlns:a16="http://schemas.microsoft.com/office/drawing/2014/main" id="{CF904A82-B9D0-F58A-1EBE-02B90A6A9A50}"/>
              </a:ext>
            </a:extLst>
          </p:cNvPr>
          <p:cNvPicPr>
            <a:picLocks noChangeAspect="1"/>
          </p:cNvPicPr>
          <p:nvPr/>
        </p:nvPicPr>
        <p:blipFill>
          <a:blip r:embed="rId4"/>
          <a:srcRect l="-4367" t="29093" r="3583" b="28761"/>
          <a:stretch/>
        </p:blipFill>
        <p:spPr>
          <a:xfrm>
            <a:off x="4665955" y="3680037"/>
            <a:ext cx="7539393" cy="3191380"/>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3" name="Star: 5 Points 2">
            <a:extLst>
              <a:ext uri="{FF2B5EF4-FFF2-40B4-BE49-F238E27FC236}">
                <a16:creationId xmlns:a16="http://schemas.microsoft.com/office/drawing/2014/main" id="{E09DC12C-4F96-8571-D269-179AE9200875}"/>
              </a:ext>
            </a:extLst>
          </p:cNvPr>
          <p:cNvSpPr/>
          <p:nvPr/>
        </p:nvSpPr>
        <p:spPr>
          <a:xfrm>
            <a:off x="2814181" y="2840339"/>
            <a:ext cx="2106705" cy="1676399"/>
          </a:xfrm>
          <a:prstGeom prst="star5">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700"/>
              <a:t>5 Star</a:t>
            </a:r>
          </a:p>
        </p:txBody>
      </p:sp>
      <p:sp>
        <p:nvSpPr>
          <p:cNvPr id="4" name="TextBox 3">
            <a:extLst>
              <a:ext uri="{FF2B5EF4-FFF2-40B4-BE49-F238E27FC236}">
                <a16:creationId xmlns:a16="http://schemas.microsoft.com/office/drawing/2014/main" id="{4CCF4002-228B-0B96-53D9-BF8A280CFA23}"/>
              </a:ext>
            </a:extLst>
          </p:cNvPr>
          <p:cNvSpPr txBox="1"/>
          <p:nvPr/>
        </p:nvSpPr>
        <p:spPr>
          <a:xfrm>
            <a:off x="-4176" y="1544139"/>
            <a:ext cx="5883601"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ptos Display"/>
                <a:ea typeface="Calibri"/>
                <a:cs typeface="Calibri"/>
              </a:rPr>
              <a:t>Facilities &amp; Services offered:</a:t>
            </a:r>
          </a:p>
          <a:p>
            <a:pPr marL="342900" indent="-342900">
              <a:buFont typeface="Arial"/>
              <a:buChar char="•"/>
            </a:pPr>
            <a:r>
              <a:rPr lang="en-GB" sz="2800" dirty="0">
                <a:latin typeface="Aptos Display"/>
                <a:ea typeface="Calibri"/>
                <a:cs typeface="Calibri"/>
              </a:rPr>
              <a:t>Pool </a:t>
            </a:r>
          </a:p>
          <a:p>
            <a:pPr marL="342900" indent="-342900">
              <a:buFont typeface="Arial"/>
              <a:buChar char="•"/>
            </a:pPr>
            <a:r>
              <a:rPr lang="en-GB" sz="2800" dirty="0">
                <a:latin typeface="Aptos Display"/>
                <a:ea typeface="Calibri"/>
                <a:cs typeface="Calibri"/>
              </a:rPr>
              <a:t>Daily room clean</a:t>
            </a:r>
          </a:p>
          <a:p>
            <a:pPr marL="342900" indent="-342900">
              <a:buFont typeface="Arial"/>
              <a:buChar char="•"/>
            </a:pPr>
            <a:r>
              <a:rPr lang="en-GB" sz="2800" dirty="0">
                <a:latin typeface="Aptos Display"/>
                <a:ea typeface="Calibri"/>
                <a:cs typeface="Calibri"/>
              </a:rPr>
              <a:t>Valet Parking</a:t>
            </a:r>
          </a:p>
          <a:p>
            <a:pPr marL="342900" indent="-342900">
              <a:buFont typeface="Arial"/>
              <a:buChar char="•"/>
            </a:pPr>
            <a:r>
              <a:rPr lang="en-GB" sz="2800" dirty="0">
                <a:latin typeface="Aptos Display"/>
                <a:ea typeface="Calibri"/>
                <a:cs typeface="Calibri"/>
              </a:rPr>
              <a:t>Room Service</a:t>
            </a:r>
          </a:p>
          <a:p>
            <a:pPr marL="342900" indent="-342900">
              <a:buFont typeface="Arial"/>
              <a:buChar char="•"/>
            </a:pPr>
            <a:r>
              <a:rPr lang="en-GB" sz="2800" dirty="0">
                <a:latin typeface="Aptos Display"/>
                <a:ea typeface="Calibri"/>
                <a:cs typeface="Calibri"/>
              </a:rPr>
              <a:t>Restaurant </a:t>
            </a:r>
          </a:p>
          <a:p>
            <a:pPr marL="342900" indent="-342900">
              <a:buFont typeface="Arial"/>
              <a:buChar char="•"/>
            </a:pPr>
            <a:r>
              <a:rPr lang="en-GB" sz="2800" dirty="0">
                <a:latin typeface="Aptos Display"/>
                <a:ea typeface="Calibri"/>
                <a:cs typeface="Calibri"/>
              </a:rPr>
              <a:t>24 hour Reception</a:t>
            </a:r>
          </a:p>
          <a:p>
            <a:pPr marL="342900" indent="-342900">
              <a:buFont typeface="Arial"/>
              <a:buChar char="•"/>
            </a:pPr>
            <a:r>
              <a:rPr lang="en-GB" sz="2800" dirty="0">
                <a:latin typeface="Aptos Display"/>
                <a:ea typeface="Calibri"/>
                <a:cs typeface="Calibri"/>
              </a:rPr>
              <a:t>Luxurious robes &amp; slippers</a:t>
            </a:r>
          </a:p>
          <a:p>
            <a:pPr marL="342900" indent="-342900">
              <a:buFont typeface="Arial"/>
              <a:buChar char="•"/>
            </a:pPr>
            <a:r>
              <a:rPr lang="en-GB" sz="2800" dirty="0">
                <a:latin typeface="Aptos Display"/>
                <a:ea typeface="Calibri"/>
                <a:cs typeface="Calibri"/>
              </a:rPr>
              <a:t>Onsite dining &amp; entertainment (</a:t>
            </a:r>
            <a:r>
              <a:rPr lang="en-GB" sz="2800" dirty="0" err="1">
                <a:latin typeface="Aptos Display"/>
                <a:ea typeface="Calibri"/>
                <a:cs typeface="Calibri"/>
              </a:rPr>
              <a:t>e.g</a:t>
            </a:r>
            <a:r>
              <a:rPr lang="en-GB" sz="2800" dirty="0">
                <a:latin typeface="Aptos Display"/>
                <a:ea typeface="Calibri"/>
                <a:cs typeface="Calibri"/>
              </a:rPr>
              <a:t> Bingo)</a:t>
            </a:r>
          </a:p>
          <a:p>
            <a:pPr marL="342900" indent="-342900">
              <a:buFont typeface="Arial"/>
              <a:buChar char="•"/>
            </a:pPr>
            <a:r>
              <a:rPr lang="en-GB" sz="2800" dirty="0">
                <a:latin typeface="Aptos Display"/>
                <a:ea typeface="Calibri"/>
                <a:cs typeface="Calibri"/>
              </a:rPr>
              <a:t>Spa (treatments at an additional charge, sauna, steam room) </a:t>
            </a:r>
          </a:p>
          <a:p>
            <a:endParaRPr lang="en-GB" sz="2400">
              <a:latin typeface="Aptos Display"/>
              <a:ea typeface="Calibri"/>
              <a:cs typeface="Calibri"/>
            </a:endParaRPr>
          </a:p>
          <a:p>
            <a:pPr marL="342900" indent="-342900">
              <a:buFont typeface="Arial"/>
              <a:buChar char="•"/>
            </a:pPr>
            <a:endParaRPr lang="en-GB" sz="2200">
              <a:latin typeface="Aptos Display"/>
              <a:ea typeface="Calibri"/>
              <a:cs typeface="Calibri"/>
            </a:endParaRPr>
          </a:p>
          <a:p>
            <a:endParaRPr lang="en-GB">
              <a:latin typeface="Aptos Display"/>
              <a:ea typeface="Calibri"/>
              <a:cs typeface="Calibri"/>
            </a:endParaRPr>
          </a:p>
        </p:txBody>
      </p:sp>
      <p:sp>
        <p:nvSpPr>
          <p:cNvPr id="5" name="TextBox 4">
            <a:extLst>
              <a:ext uri="{FF2B5EF4-FFF2-40B4-BE49-F238E27FC236}">
                <a16:creationId xmlns:a16="http://schemas.microsoft.com/office/drawing/2014/main" id="{AEBF3F37-CF40-1351-1A56-5C97C2A174B5}"/>
              </a:ext>
            </a:extLst>
          </p:cNvPr>
          <p:cNvSpPr txBox="1"/>
          <p:nvPr/>
        </p:nvSpPr>
        <p:spPr>
          <a:xfrm>
            <a:off x="4516717" y="6488952"/>
            <a:ext cx="2187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(Down Etc, 2024)</a:t>
            </a:r>
          </a:p>
        </p:txBody>
      </p:sp>
    </p:spTree>
    <p:extLst>
      <p:ext uri="{BB962C8B-B14F-4D97-AF65-F5344CB8AC3E}">
        <p14:creationId xmlns:p14="http://schemas.microsoft.com/office/powerpoint/2010/main" val="1276303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3A889-1B7B-BF0B-E5EC-455B1B06BE86}"/>
              </a:ext>
            </a:extLst>
          </p:cNvPr>
          <p:cNvSpPr>
            <a:spLocks noGrp="1"/>
          </p:cNvSpPr>
          <p:nvPr>
            <p:ph type="title"/>
          </p:nvPr>
        </p:nvSpPr>
        <p:spPr>
          <a:xfrm>
            <a:off x="372035" y="100666"/>
            <a:ext cx="10515600" cy="1325563"/>
          </a:xfrm>
        </p:spPr>
        <p:txBody>
          <a:bodyPr>
            <a:normAutofit/>
          </a:bodyPr>
          <a:lstStyle/>
          <a:p>
            <a:r>
              <a:rPr lang="en-GB" sz="2600">
                <a:latin typeface="Lucida Sans"/>
                <a:ea typeface="Calibri"/>
                <a:cs typeface="Calibri"/>
              </a:rPr>
              <a:t>Understanding Our Brand – Susie-May </a:t>
            </a:r>
            <a:endParaRPr lang="en-US">
              <a:latin typeface="Lucida Sans"/>
              <a:ea typeface="Calibri"/>
              <a:cs typeface="Calibri"/>
            </a:endParaRPr>
          </a:p>
        </p:txBody>
      </p:sp>
      <p:sp>
        <p:nvSpPr>
          <p:cNvPr id="3" name="Content Placeholder 2">
            <a:extLst>
              <a:ext uri="{FF2B5EF4-FFF2-40B4-BE49-F238E27FC236}">
                <a16:creationId xmlns:a16="http://schemas.microsoft.com/office/drawing/2014/main" id="{E02A97C8-710D-B3B6-8F4E-EAD0551D9E3A}"/>
              </a:ext>
            </a:extLst>
          </p:cNvPr>
          <p:cNvSpPr>
            <a:spLocks noGrp="1"/>
          </p:cNvSpPr>
          <p:nvPr>
            <p:ph idx="1"/>
          </p:nvPr>
        </p:nvSpPr>
        <p:spPr/>
        <p:txBody>
          <a:bodyPr vert="horz" lIns="91440" tIns="45720" rIns="91440" bIns="45720" rtlCol="0" anchor="t">
            <a:normAutofit/>
          </a:bodyPr>
          <a:lstStyle/>
          <a:p>
            <a:pPr marL="0" indent="0">
              <a:buNone/>
            </a:pPr>
            <a:endParaRPr lang="en-US" b="1"/>
          </a:p>
          <a:p>
            <a:endParaRPr lang="en-GB"/>
          </a:p>
        </p:txBody>
      </p:sp>
      <p:sp>
        <p:nvSpPr>
          <p:cNvPr id="6" name="Title 1">
            <a:extLst>
              <a:ext uri="{FF2B5EF4-FFF2-40B4-BE49-F238E27FC236}">
                <a16:creationId xmlns:a16="http://schemas.microsoft.com/office/drawing/2014/main" id="{C9B5F323-E3F4-8D35-BDD5-9E6710BA9169}"/>
              </a:ext>
            </a:extLst>
          </p:cNvPr>
          <p:cNvSpPr txBox="1">
            <a:spLocks/>
          </p:cNvSpPr>
          <p:nvPr/>
        </p:nvSpPr>
        <p:spPr>
          <a:xfrm>
            <a:off x="837285" y="1156383"/>
            <a:ext cx="575310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00">
                <a:solidFill>
                  <a:srgbClr val="607861"/>
                </a:solidFill>
                <a:latin typeface="Lucida Sans"/>
                <a:ea typeface="Calibri"/>
                <a:cs typeface="Calibri"/>
              </a:rPr>
              <a:t> * Quality * Luxury * Serenity *</a:t>
            </a:r>
            <a:endParaRPr lang="en-US">
              <a:solidFill>
                <a:srgbClr val="607861"/>
              </a:solidFill>
              <a:latin typeface="Lucida Sans"/>
            </a:endParaRPr>
          </a:p>
        </p:txBody>
      </p:sp>
      <p:pic>
        <p:nvPicPr>
          <p:cNvPr id="21" name="Picture 20" descr="A white and green card with text&#10;&#10;AI-generated content may be incorrect.">
            <a:extLst>
              <a:ext uri="{FF2B5EF4-FFF2-40B4-BE49-F238E27FC236}">
                <a16:creationId xmlns:a16="http://schemas.microsoft.com/office/drawing/2014/main" id="{56EC930C-B667-C1D0-611E-4FB13CF20B02}"/>
              </a:ext>
            </a:extLst>
          </p:cNvPr>
          <p:cNvPicPr>
            <a:picLocks noChangeAspect="1"/>
          </p:cNvPicPr>
          <p:nvPr/>
        </p:nvPicPr>
        <p:blipFill>
          <a:blip r:embed="rId3"/>
          <a:srcRect l="4741" t="783" r="4526" b="10286"/>
          <a:stretch/>
        </p:blipFill>
        <p:spPr>
          <a:xfrm>
            <a:off x="7512424" y="102393"/>
            <a:ext cx="4536978" cy="6646451"/>
          </a:xfrm>
          <a:prstGeom prst="rect">
            <a:avLst/>
          </a:prstGeom>
          <a:ln>
            <a:solidFill>
              <a:schemeClr val="tx1"/>
            </a:solidFill>
          </a:ln>
        </p:spPr>
      </p:pic>
      <p:sp>
        <p:nvSpPr>
          <p:cNvPr id="4" name="TextBox 3">
            <a:extLst>
              <a:ext uri="{FF2B5EF4-FFF2-40B4-BE49-F238E27FC236}">
                <a16:creationId xmlns:a16="http://schemas.microsoft.com/office/drawing/2014/main" id="{2146F7B7-242B-9F19-8A52-F9D44E1697DF}"/>
              </a:ext>
            </a:extLst>
          </p:cNvPr>
          <p:cNvSpPr txBox="1"/>
          <p:nvPr/>
        </p:nvSpPr>
        <p:spPr>
          <a:xfrm>
            <a:off x="442783" y="2759675"/>
            <a:ext cx="65490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b="1"/>
              <a:t>                         Our Credo Card: </a:t>
            </a:r>
          </a:p>
          <a:p>
            <a:endParaRPr lang="en-GB" sz="2700"/>
          </a:p>
          <a:p>
            <a:pPr marL="457200" indent="-457200">
              <a:buFont typeface="Arial"/>
              <a:buChar char="•"/>
            </a:pPr>
            <a:r>
              <a:rPr lang="en-GB" sz="2700"/>
              <a:t>Offers a daily reminder of core values &amp; behaviours</a:t>
            </a:r>
          </a:p>
          <a:p>
            <a:pPr marL="457200" indent="-457200">
              <a:buFont typeface="Arial"/>
              <a:buChar char="•"/>
            </a:pPr>
            <a:r>
              <a:rPr lang="en-GB" sz="2700"/>
              <a:t>Showcases how you should approach every situation.</a:t>
            </a:r>
          </a:p>
          <a:p>
            <a:pPr marL="457200" indent="-457200">
              <a:buFont typeface="Arial"/>
              <a:buChar char="•"/>
            </a:pPr>
            <a:r>
              <a:rPr lang="en-GB" sz="2700"/>
              <a:t>Used across all departments to achieve exceptional service.</a:t>
            </a:r>
          </a:p>
        </p:txBody>
      </p:sp>
    </p:spTree>
    <p:extLst>
      <p:ext uri="{BB962C8B-B14F-4D97-AF65-F5344CB8AC3E}">
        <p14:creationId xmlns:p14="http://schemas.microsoft.com/office/powerpoint/2010/main" val="3620553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33CE-4DC4-CA73-0993-070C84BD9E56}"/>
              </a:ext>
            </a:extLst>
          </p:cNvPr>
          <p:cNvSpPr>
            <a:spLocks noGrp="1"/>
          </p:cNvSpPr>
          <p:nvPr>
            <p:ph type="title"/>
          </p:nvPr>
        </p:nvSpPr>
        <p:spPr>
          <a:xfrm>
            <a:off x="2702011" y="-183536"/>
            <a:ext cx="7405817" cy="1325563"/>
          </a:xfrm>
        </p:spPr>
        <p:txBody>
          <a:bodyPr/>
          <a:lstStyle/>
          <a:p>
            <a:r>
              <a:rPr lang="en-GB" sz="2800">
                <a:latin typeface="Lucida Sans"/>
              </a:rPr>
              <a:t>Training Aims &amp; Objectives – Susie-May</a:t>
            </a:r>
            <a:endParaRPr lang="en-US">
              <a:latin typeface="Lucida Sans"/>
            </a:endParaRPr>
          </a:p>
        </p:txBody>
      </p:sp>
      <p:sp>
        <p:nvSpPr>
          <p:cNvPr id="6" name="Oval 5">
            <a:extLst>
              <a:ext uri="{FF2B5EF4-FFF2-40B4-BE49-F238E27FC236}">
                <a16:creationId xmlns:a16="http://schemas.microsoft.com/office/drawing/2014/main" id="{32012C7F-1AF6-07E9-C43E-B56D56F6AC32}"/>
              </a:ext>
            </a:extLst>
          </p:cNvPr>
          <p:cNvSpPr/>
          <p:nvPr/>
        </p:nvSpPr>
        <p:spPr>
          <a:xfrm>
            <a:off x="833052" y="1146603"/>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Customer Service Excellence </a:t>
            </a:r>
          </a:p>
        </p:txBody>
      </p:sp>
      <p:sp>
        <p:nvSpPr>
          <p:cNvPr id="7" name="Oval 6">
            <a:extLst>
              <a:ext uri="{FF2B5EF4-FFF2-40B4-BE49-F238E27FC236}">
                <a16:creationId xmlns:a16="http://schemas.microsoft.com/office/drawing/2014/main" id="{6D40B160-AAC6-0455-D1FA-3DC69EE463E7}"/>
              </a:ext>
            </a:extLst>
          </p:cNvPr>
          <p:cNvSpPr/>
          <p:nvPr/>
        </p:nvSpPr>
        <p:spPr>
          <a:xfrm>
            <a:off x="4391433" y="1146603"/>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900">
                <a:latin typeface="Lucida Sans"/>
                <a:cs typeface="Times New Roman"/>
              </a:rPr>
              <a:t>Resolving Service Disputes</a:t>
            </a:r>
          </a:p>
        </p:txBody>
      </p:sp>
      <p:sp>
        <p:nvSpPr>
          <p:cNvPr id="8" name="Oval 7">
            <a:extLst>
              <a:ext uri="{FF2B5EF4-FFF2-40B4-BE49-F238E27FC236}">
                <a16:creationId xmlns:a16="http://schemas.microsoft.com/office/drawing/2014/main" id="{404343D3-26ED-449F-FC9E-BFC32DDFA244}"/>
              </a:ext>
            </a:extLst>
          </p:cNvPr>
          <p:cNvSpPr/>
          <p:nvPr/>
        </p:nvSpPr>
        <p:spPr>
          <a:xfrm>
            <a:off x="8027469" y="1146603"/>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Empathy in Guest Interaction</a:t>
            </a:r>
          </a:p>
        </p:txBody>
      </p:sp>
      <p:sp>
        <p:nvSpPr>
          <p:cNvPr id="9" name="Arrow: Down 8">
            <a:extLst>
              <a:ext uri="{FF2B5EF4-FFF2-40B4-BE49-F238E27FC236}">
                <a16:creationId xmlns:a16="http://schemas.microsoft.com/office/drawing/2014/main" id="{94BC0C8E-59E4-3C91-E6C1-BEFF95538374}"/>
              </a:ext>
            </a:extLst>
          </p:cNvPr>
          <p:cNvSpPr/>
          <p:nvPr/>
        </p:nvSpPr>
        <p:spPr>
          <a:xfrm>
            <a:off x="5768100" y="3473576"/>
            <a:ext cx="416526" cy="670869"/>
          </a:xfrm>
          <a:prstGeom prst="downArrow">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221A04C8-C120-F91F-B6B1-A6C68E244D78}"/>
              </a:ext>
            </a:extLst>
          </p:cNvPr>
          <p:cNvSpPr/>
          <p:nvPr/>
        </p:nvSpPr>
        <p:spPr>
          <a:xfrm>
            <a:off x="834142" y="4395582"/>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Enhances Brand Reputation</a:t>
            </a:r>
          </a:p>
        </p:txBody>
      </p:sp>
      <p:sp>
        <p:nvSpPr>
          <p:cNvPr id="11" name="Oval 10">
            <a:extLst>
              <a:ext uri="{FF2B5EF4-FFF2-40B4-BE49-F238E27FC236}">
                <a16:creationId xmlns:a16="http://schemas.microsoft.com/office/drawing/2014/main" id="{7FB72EB9-E891-8D3C-C34B-D72378245F68}"/>
              </a:ext>
            </a:extLst>
          </p:cNvPr>
          <p:cNvSpPr/>
          <p:nvPr/>
        </p:nvSpPr>
        <p:spPr>
          <a:xfrm>
            <a:off x="4402336" y="4395582"/>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Boosts Guest Loyalty &amp; Satisfaction</a:t>
            </a:r>
          </a:p>
        </p:txBody>
      </p:sp>
      <p:sp>
        <p:nvSpPr>
          <p:cNvPr id="12" name="Oval 11">
            <a:extLst>
              <a:ext uri="{FF2B5EF4-FFF2-40B4-BE49-F238E27FC236}">
                <a16:creationId xmlns:a16="http://schemas.microsoft.com/office/drawing/2014/main" id="{210F6E41-7417-7FA9-29A5-55C0D21550DF}"/>
              </a:ext>
            </a:extLst>
          </p:cNvPr>
          <p:cNvSpPr/>
          <p:nvPr/>
        </p:nvSpPr>
        <p:spPr>
          <a:xfrm>
            <a:off x="8032557" y="4395581"/>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Drives Service Consistency</a:t>
            </a:r>
          </a:p>
        </p:txBody>
      </p:sp>
      <p:sp>
        <p:nvSpPr>
          <p:cNvPr id="3" name="TextBox 2">
            <a:extLst>
              <a:ext uri="{FF2B5EF4-FFF2-40B4-BE49-F238E27FC236}">
                <a16:creationId xmlns:a16="http://schemas.microsoft.com/office/drawing/2014/main" id="{C0315B1F-FFA0-F57B-8A8E-E5F939F675BB}"/>
              </a:ext>
            </a:extLst>
          </p:cNvPr>
          <p:cNvSpPr txBox="1"/>
          <p:nvPr/>
        </p:nvSpPr>
        <p:spPr>
          <a:xfrm>
            <a:off x="4386647" y="3099486"/>
            <a:ext cx="5478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(Gold Star Recruitment, 2024)</a:t>
            </a:r>
          </a:p>
        </p:txBody>
      </p:sp>
      <p:sp>
        <p:nvSpPr>
          <p:cNvPr id="4" name="TextBox 3">
            <a:extLst>
              <a:ext uri="{FF2B5EF4-FFF2-40B4-BE49-F238E27FC236}">
                <a16:creationId xmlns:a16="http://schemas.microsoft.com/office/drawing/2014/main" id="{EDBA1C56-7539-EF44-59FF-1A6CC3D0BB71}"/>
              </a:ext>
            </a:extLst>
          </p:cNvPr>
          <p:cNvSpPr txBox="1"/>
          <p:nvPr/>
        </p:nvSpPr>
        <p:spPr>
          <a:xfrm>
            <a:off x="5029169" y="646033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Segoe UI"/>
              </a:rPr>
              <a:t>(Herrity, 2025)</a:t>
            </a:r>
          </a:p>
        </p:txBody>
      </p:sp>
    </p:spTree>
    <p:extLst>
      <p:ext uri="{BB962C8B-B14F-4D97-AF65-F5344CB8AC3E}">
        <p14:creationId xmlns:p14="http://schemas.microsoft.com/office/powerpoint/2010/main" val="499192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FE10A-0215-8C63-D1CD-8EB52961AF8E}"/>
              </a:ext>
            </a:extLst>
          </p:cNvPr>
          <p:cNvSpPr>
            <a:spLocks noGrp="1"/>
          </p:cNvSpPr>
          <p:nvPr>
            <p:ph type="title"/>
          </p:nvPr>
        </p:nvSpPr>
        <p:spPr>
          <a:xfrm>
            <a:off x="353123" y="539385"/>
            <a:ext cx="10515600" cy="1325563"/>
          </a:xfrm>
        </p:spPr>
        <p:txBody>
          <a:bodyPr>
            <a:normAutofit/>
          </a:bodyPr>
          <a:lstStyle/>
          <a:p>
            <a:r>
              <a:rPr lang="en-GB" sz="2600">
                <a:latin typeface="Lucida Sans"/>
                <a:ea typeface="Calibri"/>
                <a:cs typeface="Calibri"/>
              </a:rPr>
              <a:t>Visitor Typology – Susie-May </a:t>
            </a:r>
            <a:endParaRPr lang="en-US" sz="2600">
              <a:latin typeface="Lucida Sans"/>
            </a:endParaRPr>
          </a:p>
        </p:txBody>
      </p:sp>
      <p:sp>
        <p:nvSpPr>
          <p:cNvPr id="3" name="Content Placeholder 2">
            <a:extLst>
              <a:ext uri="{FF2B5EF4-FFF2-40B4-BE49-F238E27FC236}">
                <a16:creationId xmlns:a16="http://schemas.microsoft.com/office/drawing/2014/main" id="{9F2382B1-8243-1719-7AA3-A7AAC50EF5B1}"/>
              </a:ext>
            </a:extLst>
          </p:cNvPr>
          <p:cNvSpPr>
            <a:spLocks noGrp="1"/>
          </p:cNvSpPr>
          <p:nvPr>
            <p:ph idx="1"/>
          </p:nvPr>
        </p:nvSpPr>
        <p:spPr>
          <a:xfrm>
            <a:off x="1465730" y="-155574"/>
            <a:ext cx="13088470" cy="4432020"/>
          </a:xfrm>
        </p:spPr>
        <p:txBody>
          <a:bodyPr vert="horz" lIns="91440" tIns="45720" rIns="91440" bIns="45720" rtlCol="0" anchor="t">
            <a:normAutofit/>
          </a:bodyPr>
          <a:lstStyle/>
          <a:p>
            <a:endParaRPr lang="en-US" b="1"/>
          </a:p>
          <a:p>
            <a:pPr marL="0" indent="0">
              <a:buNone/>
            </a:pPr>
            <a:endParaRPr lang="en-GB"/>
          </a:p>
          <a:p>
            <a:endParaRPr lang="en-GB"/>
          </a:p>
          <a:p>
            <a:pPr marL="0" indent="0">
              <a:buNone/>
            </a:pPr>
            <a:endParaRPr lang="en-GB"/>
          </a:p>
        </p:txBody>
      </p:sp>
      <p:sp>
        <p:nvSpPr>
          <p:cNvPr id="4" name="Oval 3">
            <a:extLst>
              <a:ext uri="{FF2B5EF4-FFF2-40B4-BE49-F238E27FC236}">
                <a16:creationId xmlns:a16="http://schemas.microsoft.com/office/drawing/2014/main" id="{2A353761-2FD3-AF57-7F11-0C1B2B2F4F79}"/>
              </a:ext>
            </a:extLst>
          </p:cNvPr>
          <p:cNvSpPr/>
          <p:nvPr/>
        </p:nvSpPr>
        <p:spPr>
          <a:xfrm>
            <a:off x="402998" y="2638831"/>
            <a:ext cx="4538381" cy="2979644"/>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Individual Mass Tourists</a:t>
            </a:r>
            <a:r>
              <a:rPr lang="en-GB" sz="2400"/>
              <a:t> (seeks comfort, structure &amp; values quality)</a:t>
            </a:r>
          </a:p>
          <a:p>
            <a:pPr algn="ctr"/>
            <a:r>
              <a:rPr lang="en-GB" sz="2000"/>
              <a:t>(Tourism Teacher, 2022)</a:t>
            </a:r>
          </a:p>
        </p:txBody>
      </p:sp>
      <p:sp>
        <p:nvSpPr>
          <p:cNvPr id="5" name="Oval 4">
            <a:extLst>
              <a:ext uri="{FF2B5EF4-FFF2-40B4-BE49-F238E27FC236}">
                <a16:creationId xmlns:a16="http://schemas.microsoft.com/office/drawing/2014/main" id="{F7CDB0D4-D18E-CD32-F491-5B41D7791B72}"/>
              </a:ext>
            </a:extLst>
          </p:cNvPr>
          <p:cNvSpPr/>
          <p:nvPr/>
        </p:nvSpPr>
        <p:spPr>
          <a:xfrm>
            <a:off x="5384426" y="3524248"/>
            <a:ext cx="3139888" cy="1823198"/>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Older Generation</a:t>
            </a:r>
          </a:p>
        </p:txBody>
      </p:sp>
      <p:sp>
        <p:nvSpPr>
          <p:cNvPr id="6" name="Oval 5">
            <a:extLst>
              <a:ext uri="{FF2B5EF4-FFF2-40B4-BE49-F238E27FC236}">
                <a16:creationId xmlns:a16="http://schemas.microsoft.com/office/drawing/2014/main" id="{D0E15651-B862-89DC-834D-D86C666E5EF9}"/>
              </a:ext>
            </a:extLst>
          </p:cNvPr>
          <p:cNvSpPr/>
          <p:nvPr/>
        </p:nvSpPr>
        <p:spPr>
          <a:xfrm>
            <a:off x="8925485" y="2063000"/>
            <a:ext cx="2969558" cy="1769409"/>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Retired</a:t>
            </a:r>
          </a:p>
        </p:txBody>
      </p:sp>
      <p:sp>
        <p:nvSpPr>
          <p:cNvPr id="7" name="Oval 6">
            <a:extLst>
              <a:ext uri="{FF2B5EF4-FFF2-40B4-BE49-F238E27FC236}">
                <a16:creationId xmlns:a16="http://schemas.microsoft.com/office/drawing/2014/main" id="{06CAA1F6-4BFD-DC96-D876-1EE4018BB79D}"/>
              </a:ext>
            </a:extLst>
          </p:cNvPr>
          <p:cNvSpPr/>
          <p:nvPr/>
        </p:nvSpPr>
        <p:spPr>
          <a:xfrm>
            <a:off x="8522072" y="4689659"/>
            <a:ext cx="3166782" cy="1850092"/>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Aged 55-75</a:t>
            </a:r>
          </a:p>
        </p:txBody>
      </p:sp>
      <p:sp>
        <p:nvSpPr>
          <p:cNvPr id="8" name="Oval 7">
            <a:extLst>
              <a:ext uri="{FF2B5EF4-FFF2-40B4-BE49-F238E27FC236}">
                <a16:creationId xmlns:a16="http://schemas.microsoft.com/office/drawing/2014/main" id="{B0536DCD-316B-98FA-482A-A1E3E9767D9C}"/>
              </a:ext>
            </a:extLst>
          </p:cNvPr>
          <p:cNvSpPr/>
          <p:nvPr/>
        </p:nvSpPr>
        <p:spPr>
          <a:xfrm>
            <a:off x="5608543" y="1202387"/>
            <a:ext cx="3086099" cy="1724586"/>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Seek Luxury</a:t>
            </a:r>
          </a:p>
        </p:txBody>
      </p:sp>
    </p:spTree>
    <p:extLst>
      <p:ext uri="{BB962C8B-B14F-4D97-AF65-F5344CB8AC3E}">
        <p14:creationId xmlns:p14="http://schemas.microsoft.com/office/powerpoint/2010/main" val="894307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DAC92"/>
        </a:solidFill>
        <a:effectLst/>
      </p:bgPr>
    </p:bg>
    <p:spTree>
      <p:nvGrpSpPr>
        <p:cNvPr id="1" name="">
          <a:extLst>
            <a:ext uri="{FF2B5EF4-FFF2-40B4-BE49-F238E27FC236}">
              <a16:creationId xmlns:a16="http://schemas.microsoft.com/office/drawing/2014/main" id="{4552A362-0B80-E8B1-9CE5-CEB04087A4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E538AC-9283-922A-2E2A-A1D1DB540C65}"/>
              </a:ext>
            </a:extLst>
          </p:cNvPr>
          <p:cNvSpPr>
            <a:spLocks noGrp="1"/>
          </p:cNvSpPr>
          <p:nvPr>
            <p:ph type="title"/>
          </p:nvPr>
        </p:nvSpPr>
        <p:spPr>
          <a:xfrm>
            <a:off x="1074842" y="519953"/>
            <a:ext cx="3005128" cy="1330839"/>
          </a:xfrm>
        </p:spPr>
        <p:txBody>
          <a:bodyPr>
            <a:normAutofit/>
          </a:bodyPr>
          <a:lstStyle/>
          <a:p>
            <a:r>
              <a:rPr lang="en-GB">
                <a:latin typeface="Lucida Sans"/>
              </a:rPr>
              <a:t>Role Play</a:t>
            </a:r>
          </a:p>
        </p:txBody>
      </p:sp>
      <p:sp>
        <p:nvSpPr>
          <p:cNvPr id="3" name="Content Placeholder 2">
            <a:extLst>
              <a:ext uri="{FF2B5EF4-FFF2-40B4-BE49-F238E27FC236}">
                <a16:creationId xmlns:a16="http://schemas.microsoft.com/office/drawing/2014/main" id="{BF688D70-01C7-6485-C1F7-82BFE0FCB7DF}"/>
              </a:ext>
            </a:extLst>
          </p:cNvPr>
          <p:cNvSpPr>
            <a:spLocks noGrp="1"/>
          </p:cNvSpPr>
          <p:nvPr>
            <p:ph idx="1"/>
          </p:nvPr>
        </p:nvSpPr>
        <p:spPr>
          <a:xfrm>
            <a:off x="1137034" y="2194102"/>
            <a:ext cx="3158741" cy="3908586"/>
          </a:xfrm>
        </p:spPr>
        <p:txBody>
          <a:bodyPr vert="horz" lIns="91440" tIns="45720" rIns="91440" bIns="45720" rtlCol="0">
            <a:normAutofit/>
          </a:bodyPr>
          <a:lstStyle/>
          <a:p>
            <a:endParaRPr lang="en-GB" sz="2000" b="1"/>
          </a:p>
          <a:p>
            <a:endParaRPr lang="en-GB" sz="2000"/>
          </a:p>
          <a:p>
            <a:endParaRPr lang="en-GB" sz="2000"/>
          </a:p>
        </p:txBody>
      </p:sp>
      <p:pic>
        <p:nvPicPr>
          <p:cNvPr id="5" name="Picture 4" descr="Senior Couple Checking In At Hotel Reception Stock Photo - Download Image  Now - Senior Adult, Hotel, Hotel Reception - iStock">
            <a:extLst>
              <a:ext uri="{FF2B5EF4-FFF2-40B4-BE49-F238E27FC236}">
                <a16:creationId xmlns:a16="http://schemas.microsoft.com/office/drawing/2014/main" id="{10D644AA-7B83-2E1A-2528-919F9F3E8642}"/>
              </a:ext>
            </a:extLst>
          </p:cNvPr>
          <p:cNvPicPr>
            <a:picLocks noChangeAspect="1"/>
          </p:cNvPicPr>
          <p:nvPr/>
        </p:nvPicPr>
        <p:blipFill>
          <a:blip r:embed="rId3"/>
          <a:srcRect l="13797" t="-163" r="1711" b="163"/>
          <a:stretch/>
        </p:blipFill>
        <p:spPr>
          <a:xfrm>
            <a:off x="4806502" y="1"/>
            <a:ext cx="8849490" cy="6888797"/>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6" name="TextBox 5">
            <a:extLst>
              <a:ext uri="{FF2B5EF4-FFF2-40B4-BE49-F238E27FC236}">
                <a16:creationId xmlns:a16="http://schemas.microsoft.com/office/drawing/2014/main" id="{FA97933E-428E-10AD-4F3D-0BBB6843EABA}"/>
              </a:ext>
            </a:extLst>
          </p:cNvPr>
          <p:cNvSpPr txBox="1"/>
          <p:nvPr/>
        </p:nvSpPr>
        <p:spPr>
          <a:xfrm>
            <a:off x="693644" y="3278840"/>
            <a:ext cx="377246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Courier New"/>
              <a:buChar char="o"/>
            </a:pPr>
            <a:r>
              <a:rPr lang="en-GB" sz="3000"/>
              <a:t>Front Desk Role</a:t>
            </a:r>
            <a:endParaRPr lang="en-US"/>
          </a:p>
          <a:p>
            <a:pPr marL="457200" indent="-457200">
              <a:buFont typeface="Courier New"/>
              <a:buChar char="o"/>
            </a:pPr>
            <a:r>
              <a:rPr lang="en-GB" sz="3000"/>
              <a:t>Dealing with unhappy guests</a:t>
            </a:r>
          </a:p>
          <a:p>
            <a:pPr marL="457200" indent="-457200">
              <a:buFont typeface="Courier New"/>
              <a:buChar char="o"/>
            </a:pPr>
            <a:r>
              <a:rPr lang="en-GB" sz="3000"/>
              <a:t>Challenge – dispute resolution </a:t>
            </a:r>
            <a:endParaRPr lang="en-GB"/>
          </a:p>
          <a:p>
            <a:endParaRPr lang="en-GB"/>
          </a:p>
        </p:txBody>
      </p:sp>
      <p:sp>
        <p:nvSpPr>
          <p:cNvPr id="4" name="TextBox 3">
            <a:extLst>
              <a:ext uri="{FF2B5EF4-FFF2-40B4-BE49-F238E27FC236}">
                <a16:creationId xmlns:a16="http://schemas.microsoft.com/office/drawing/2014/main" id="{8D343BBA-B467-98DB-880D-BC7449DE4723}"/>
              </a:ext>
            </a:extLst>
          </p:cNvPr>
          <p:cNvSpPr txBox="1"/>
          <p:nvPr/>
        </p:nvSpPr>
        <p:spPr>
          <a:xfrm>
            <a:off x="1409700" y="2190750"/>
            <a:ext cx="191452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Scenario: </a:t>
            </a:r>
          </a:p>
        </p:txBody>
      </p:sp>
    </p:spTree>
    <p:extLst>
      <p:ext uri="{BB962C8B-B14F-4D97-AF65-F5344CB8AC3E}">
        <p14:creationId xmlns:p14="http://schemas.microsoft.com/office/powerpoint/2010/main" val="4275970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0535-CF05-B20E-4024-B33CFDB77EE1}"/>
              </a:ext>
            </a:extLst>
          </p:cNvPr>
          <p:cNvSpPr>
            <a:spLocks noGrp="1"/>
          </p:cNvSpPr>
          <p:nvPr>
            <p:ph type="title"/>
          </p:nvPr>
        </p:nvSpPr>
        <p:spPr>
          <a:xfrm>
            <a:off x="1144" y="-303513"/>
            <a:ext cx="10515600" cy="1325563"/>
          </a:xfrm>
        </p:spPr>
        <p:txBody>
          <a:bodyPr/>
          <a:lstStyle/>
          <a:p>
            <a:r>
              <a:rPr lang="en-GB" sz="2800">
                <a:latin typeface="Lucida Sans"/>
              </a:rPr>
              <a:t> References – Susie-May</a:t>
            </a:r>
            <a:endParaRPr lang="en-US">
              <a:latin typeface="Lucida Sans"/>
            </a:endParaRPr>
          </a:p>
        </p:txBody>
      </p:sp>
      <p:sp>
        <p:nvSpPr>
          <p:cNvPr id="3" name="Content Placeholder 2">
            <a:extLst>
              <a:ext uri="{FF2B5EF4-FFF2-40B4-BE49-F238E27FC236}">
                <a16:creationId xmlns:a16="http://schemas.microsoft.com/office/drawing/2014/main" id="{E653D0EE-DFFD-97DA-E7F1-2A22D7ED7FE6}"/>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6" name="TextBox 5">
            <a:extLst>
              <a:ext uri="{FF2B5EF4-FFF2-40B4-BE49-F238E27FC236}">
                <a16:creationId xmlns:a16="http://schemas.microsoft.com/office/drawing/2014/main" id="{1D6169D9-FCED-333B-6B08-CF270A8C2977}"/>
              </a:ext>
            </a:extLst>
          </p:cNvPr>
          <p:cNvSpPr txBox="1"/>
          <p:nvPr/>
        </p:nvSpPr>
        <p:spPr>
          <a:xfrm>
            <a:off x="5480" y="624541"/>
            <a:ext cx="12172075"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500" dirty="0" err="1">
                <a:latin typeface="Aptos"/>
                <a:cs typeface="Times New Roman"/>
              </a:rPr>
              <a:t>Arkara</a:t>
            </a:r>
            <a:r>
              <a:rPr lang="en-GB" sz="1500" dirty="0">
                <a:latin typeface="Aptos"/>
                <a:cs typeface="Times New Roman"/>
              </a:rPr>
              <a:t>, N. (2020). </a:t>
            </a:r>
            <a:r>
              <a:rPr lang="en-GB" sz="1500" i="1" dirty="0">
                <a:latin typeface="Aptos"/>
                <a:cs typeface="Times New Roman"/>
              </a:rPr>
              <a:t>Ritz-Carlton’s ‘Credo’ Secret to Life</a:t>
            </a:r>
            <a:r>
              <a:rPr lang="en-GB" sz="1500" dirty="0">
                <a:latin typeface="Aptos"/>
                <a:cs typeface="Times New Roman"/>
              </a:rPr>
              <a:t>. [online] Medium. Available at: </a:t>
            </a:r>
            <a:r>
              <a:rPr lang="en-GB" sz="1500" dirty="0">
                <a:latin typeface="Aptos"/>
                <a:cs typeface="Times New Roman"/>
                <a:hlinkClick r:id="rId2">
                  <a:extLst>
                    <a:ext uri="{A12FA001-AC4F-418D-AE19-62706E023703}">
                      <ahyp:hlinkClr xmlns:ahyp="http://schemas.microsoft.com/office/drawing/2018/hyperlinkcolor" val="tx"/>
                    </a:ext>
                  </a:extLst>
                </a:hlinkClick>
              </a:rPr>
              <a:t>https://nonsmartcity.medium.com/ritz-carltons-credo-secret-to-life-a71b6004d49e</a:t>
            </a:r>
            <a:r>
              <a:rPr lang="en-GB" sz="1500" dirty="0">
                <a:latin typeface="Aptos"/>
                <a:cs typeface="Times New Roman"/>
              </a:rPr>
              <a:t> [Accessed 12 May 2025].</a:t>
            </a:r>
            <a:endParaRPr lang="en-US" sz="1500">
              <a:latin typeface="Aptos"/>
            </a:endParaRPr>
          </a:p>
          <a:p>
            <a:pPr marL="285750" indent="-285750">
              <a:buFont typeface="Arial"/>
              <a:buChar char="•"/>
            </a:pPr>
            <a:r>
              <a:rPr lang="en-GB" sz="1500" dirty="0">
                <a:latin typeface="Aptos"/>
                <a:cs typeface="Times New Roman"/>
              </a:rPr>
              <a:t>Campus Life &amp; Style (2018). </a:t>
            </a:r>
            <a:r>
              <a:rPr lang="en-GB" sz="1500" i="1" dirty="0">
                <a:latin typeface="Aptos"/>
                <a:cs typeface="Times New Roman"/>
              </a:rPr>
              <a:t>Forbes Training Video</a:t>
            </a:r>
            <a:r>
              <a:rPr lang="en-GB" sz="1500" dirty="0">
                <a:latin typeface="Aptos"/>
                <a:cs typeface="Times New Roman"/>
              </a:rPr>
              <a:t>. [online] YouTube. Available at: </a:t>
            </a:r>
            <a:r>
              <a:rPr lang="en-GB" sz="1500" dirty="0">
                <a:latin typeface="Aptos"/>
                <a:cs typeface="Times New Roman"/>
                <a:hlinkClick r:id="rId3">
                  <a:extLst>
                    <a:ext uri="{A12FA001-AC4F-418D-AE19-62706E023703}">
                      <ahyp:hlinkClr xmlns:ahyp="http://schemas.microsoft.com/office/drawing/2018/hyperlinkcolor" val="tx"/>
                    </a:ext>
                  </a:extLst>
                </a:hlinkClick>
              </a:rPr>
              <a:t>https://www.youtube.com/watch?v=rJh9oB1TvUI</a:t>
            </a:r>
            <a:r>
              <a:rPr lang="en-GB" sz="1500" dirty="0">
                <a:latin typeface="Aptos"/>
                <a:cs typeface="Times New Roman"/>
              </a:rPr>
              <a:t> [Accessed 12 May 2025].</a:t>
            </a:r>
            <a:endParaRPr lang="en-GB" sz="1500">
              <a:latin typeface="Aptos"/>
            </a:endParaRPr>
          </a:p>
          <a:p>
            <a:pPr marL="285750" indent="-285750">
              <a:buFont typeface="Arial"/>
              <a:buChar char="•"/>
            </a:pPr>
            <a:r>
              <a:rPr lang="en-GB" sz="1500" dirty="0">
                <a:latin typeface="Aptos"/>
                <a:cs typeface="Times New Roman"/>
              </a:rPr>
              <a:t>Down Etc (2024). </a:t>
            </a:r>
            <a:r>
              <a:rPr lang="en-GB" sz="1500" i="1" dirty="0">
                <a:latin typeface="Aptos"/>
                <a:cs typeface="Times New Roman"/>
              </a:rPr>
              <a:t>What Amenities Can You Expect from a 5-Star Hotel?</a:t>
            </a:r>
            <a:r>
              <a:rPr lang="en-GB" sz="1500" dirty="0">
                <a:latin typeface="Aptos"/>
                <a:cs typeface="Times New Roman"/>
              </a:rPr>
              <a:t> [online] Down Etc. Available at: </a:t>
            </a:r>
            <a:r>
              <a:rPr lang="en-GB" sz="1500" dirty="0">
                <a:latin typeface="Aptos"/>
                <a:cs typeface="Times New Roman"/>
                <a:hlinkClick r:id="rId4">
                  <a:extLst>
                    <a:ext uri="{A12FA001-AC4F-418D-AE19-62706E023703}">
                      <ahyp:hlinkClr xmlns:ahyp="http://schemas.microsoft.com/office/drawing/2018/hyperlinkcolor" val="tx"/>
                    </a:ext>
                  </a:extLst>
                </a:hlinkClick>
              </a:rPr>
              <a:t>https://downetc.com/blogs/blogs/what-amenities-can-you-expect-from-a-5-star-hotel?srsltid=AfmBOorHu2h_3n_qBRg_I8yB1cgjXh-qV-Ww2nxj86zVNt_dgTR2sIYQ</a:t>
            </a:r>
            <a:r>
              <a:rPr lang="en-GB" sz="1500" dirty="0">
                <a:latin typeface="Aptos"/>
                <a:cs typeface="Times New Roman"/>
              </a:rPr>
              <a:t> [Accessed 12 May 2025].</a:t>
            </a:r>
            <a:endParaRPr lang="en-GB" sz="1500">
              <a:latin typeface="Aptos"/>
            </a:endParaRPr>
          </a:p>
          <a:p>
            <a:pPr marL="285750" indent="-285750">
              <a:buFont typeface="Arial"/>
              <a:buChar char="•"/>
            </a:pPr>
            <a:r>
              <a:rPr lang="en-GB" sz="1500" dirty="0">
                <a:latin typeface="Aptos"/>
                <a:cs typeface="Times New Roman"/>
              </a:rPr>
              <a:t>Gold Star Recruitment (2024). </a:t>
            </a:r>
            <a:r>
              <a:rPr lang="en-GB" sz="1500" i="1" dirty="0">
                <a:latin typeface="Aptos"/>
                <a:cs typeface="Times New Roman"/>
              </a:rPr>
              <a:t>Essential Training </a:t>
            </a:r>
            <a:r>
              <a:rPr lang="en-GB" sz="1500" i="1" dirty="0" err="1">
                <a:latin typeface="Aptos"/>
                <a:cs typeface="Times New Roman"/>
              </a:rPr>
              <a:t>Programes</a:t>
            </a:r>
            <a:r>
              <a:rPr lang="en-GB" sz="1500" i="1" dirty="0">
                <a:latin typeface="Aptos"/>
                <a:cs typeface="Times New Roman"/>
              </a:rPr>
              <a:t> for Hospitality Staff | Goldstar</a:t>
            </a:r>
            <a:r>
              <a:rPr lang="en-GB" sz="1500" dirty="0">
                <a:latin typeface="Aptos"/>
                <a:cs typeface="Times New Roman"/>
              </a:rPr>
              <a:t>. [online] Goldstar Recruitment. Available at: </a:t>
            </a:r>
            <a:r>
              <a:rPr lang="en-GB" sz="1500" dirty="0">
                <a:latin typeface="Aptos"/>
                <a:cs typeface="Times New Roman"/>
                <a:hlinkClick r:id="rId5">
                  <a:extLst>
                    <a:ext uri="{A12FA001-AC4F-418D-AE19-62706E023703}">
                      <ahyp:hlinkClr xmlns:ahyp="http://schemas.microsoft.com/office/drawing/2018/hyperlinkcolor" val="tx"/>
                    </a:ext>
                  </a:extLst>
                </a:hlinkClick>
              </a:rPr>
              <a:t>https://goldstarrecruit.co.uk/tips-and-tricks/essential-training-programmes-for-hospitality-staff/</a:t>
            </a:r>
            <a:r>
              <a:rPr lang="en-GB" sz="1500" dirty="0">
                <a:latin typeface="Aptos"/>
                <a:cs typeface="Times New Roman"/>
              </a:rPr>
              <a:t> [Accessed 12 May 2025].</a:t>
            </a:r>
            <a:endParaRPr lang="en-GB" sz="1500">
              <a:latin typeface="Aptos"/>
            </a:endParaRPr>
          </a:p>
          <a:p>
            <a:pPr marL="285750" indent="-285750">
              <a:buFont typeface="Arial"/>
              <a:buChar char="•"/>
            </a:pPr>
            <a:r>
              <a:rPr lang="en-GB" sz="1500" dirty="0">
                <a:latin typeface="Aptos"/>
                <a:cs typeface="Times New Roman"/>
              </a:rPr>
              <a:t>Herrity, J. (2025). </a:t>
            </a:r>
            <a:r>
              <a:rPr lang="en-GB" sz="1500" i="1" dirty="0">
                <a:latin typeface="Aptos"/>
                <a:cs typeface="Times New Roman"/>
              </a:rPr>
              <a:t>The Importance of Training employees: 11 Benefits</a:t>
            </a:r>
            <a:r>
              <a:rPr lang="en-GB" sz="1500" dirty="0">
                <a:latin typeface="Aptos"/>
                <a:cs typeface="Times New Roman"/>
              </a:rPr>
              <a:t>. [online] Indeed. Available at: </a:t>
            </a:r>
            <a:r>
              <a:rPr lang="en-GB" sz="1500" dirty="0">
                <a:latin typeface="Aptos"/>
                <a:cs typeface="Times New Roman"/>
                <a:hlinkClick r:id="rId6">
                  <a:extLst>
                    <a:ext uri="{A12FA001-AC4F-418D-AE19-62706E023703}">
                      <ahyp:hlinkClr xmlns:ahyp="http://schemas.microsoft.com/office/drawing/2018/hyperlinkcolor" val="tx"/>
                    </a:ext>
                  </a:extLst>
                </a:hlinkClick>
              </a:rPr>
              <a:t>https://www.indeed.com/career-advice/career-development/importance-of-training</a:t>
            </a:r>
            <a:r>
              <a:rPr lang="en-GB" sz="1500" dirty="0">
                <a:latin typeface="Aptos"/>
                <a:cs typeface="Times New Roman"/>
              </a:rPr>
              <a:t> [Accessed 12 May 2025].</a:t>
            </a:r>
            <a:endParaRPr lang="en-GB" sz="1500">
              <a:latin typeface="Aptos"/>
            </a:endParaRPr>
          </a:p>
          <a:p>
            <a:pPr marL="285750" indent="-285750">
              <a:buFont typeface="Arial"/>
              <a:buChar char="•"/>
            </a:pPr>
            <a:r>
              <a:rPr lang="en-GB" sz="1500" dirty="0">
                <a:latin typeface="Aptos"/>
                <a:cs typeface="Times New Roman"/>
              </a:rPr>
              <a:t>iStock (2025). </a:t>
            </a:r>
            <a:r>
              <a:rPr lang="en-GB" sz="1500" i="1" dirty="0">
                <a:latin typeface="Aptos"/>
                <a:cs typeface="Times New Roman"/>
              </a:rPr>
              <a:t>Senior Couple Checking in at Hotel Reception</a:t>
            </a:r>
            <a:r>
              <a:rPr lang="en-GB" sz="1500" dirty="0">
                <a:latin typeface="Aptos"/>
                <a:cs typeface="Times New Roman"/>
              </a:rPr>
              <a:t>. </a:t>
            </a:r>
            <a:r>
              <a:rPr lang="en-GB" sz="1500" i="1" dirty="0">
                <a:latin typeface="Aptos"/>
                <a:cs typeface="Times New Roman"/>
              </a:rPr>
              <a:t>Image</a:t>
            </a:r>
            <a:r>
              <a:rPr lang="en-GB" sz="1500" dirty="0">
                <a:latin typeface="Aptos"/>
                <a:cs typeface="Times New Roman"/>
              </a:rPr>
              <a:t>. Available at: </a:t>
            </a:r>
            <a:r>
              <a:rPr lang="en-GB" sz="1500" dirty="0">
                <a:latin typeface="Aptos"/>
                <a:cs typeface="Times New Roman"/>
                <a:hlinkClick r:id="rId7">
                  <a:extLst>
                    <a:ext uri="{A12FA001-AC4F-418D-AE19-62706E023703}">
                      <ahyp:hlinkClr xmlns:ahyp="http://schemas.microsoft.com/office/drawing/2018/hyperlinkcolor" val="tx"/>
                    </a:ext>
                  </a:extLst>
                </a:hlinkClick>
              </a:rPr>
              <a:t>https://www.istockphoto.com/photo/senior-couple-checking-in-at-hotel-reception-gm524162966-92150987</a:t>
            </a:r>
            <a:r>
              <a:rPr lang="en-GB" sz="1500" dirty="0">
                <a:latin typeface="Aptos"/>
                <a:cs typeface="Times New Roman"/>
              </a:rPr>
              <a:t> [Accessed 11 May 2025].</a:t>
            </a:r>
            <a:endParaRPr lang="en-GB" sz="1500">
              <a:latin typeface="Aptos"/>
            </a:endParaRPr>
          </a:p>
          <a:p>
            <a:pPr marL="285750" indent="-285750">
              <a:buFont typeface="Arial"/>
              <a:buChar char="•"/>
            </a:pPr>
            <a:r>
              <a:rPr lang="en-GB" sz="1500" dirty="0">
                <a:latin typeface="Aptos"/>
                <a:cs typeface="Times New Roman"/>
              </a:rPr>
              <a:t>Pipe Drive (2025). </a:t>
            </a:r>
            <a:r>
              <a:rPr lang="en-GB" sz="1500" i="1" dirty="0">
                <a:latin typeface="Aptos"/>
                <a:cs typeface="Times New Roman"/>
              </a:rPr>
              <a:t>What Is a Customer Demographic? Examples</a:t>
            </a:r>
            <a:r>
              <a:rPr lang="en-GB" sz="1500" dirty="0">
                <a:latin typeface="Aptos"/>
                <a:cs typeface="Times New Roman"/>
              </a:rPr>
              <a:t>. [online] Pipedrive. Available at: </a:t>
            </a:r>
            <a:r>
              <a:rPr lang="en-GB" sz="1500" dirty="0">
                <a:latin typeface="Aptos"/>
                <a:cs typeface="Times New Roman"/>
                <a:hlinkClick r:id="rId8">
                  <a:extLst>
                    <a:ext uri="{A12FA001-AC4F-418D-AE19-62706E023703}">
                      <ahyp:hlinkClr xmlns:ahyp="http://schemas.microsoft.com/office/drawing/2018/hyperlinkcolor" val="tx"/>
                    </a:ext>
                  </a:extLst>
                </a:hlinkClick>
              </a:rPr>
              <a:t>https://www.pipedrive.com/en/blog/customer-demographics</a:t>
            </a:r>
            <a:r>
              <a:rPr lang="en-GB" sz="1500" dirty="0">
                <a:latin typeface="Aptos"/>
                <a:cs typeface="Times New Roman"/>
              </a:rPr>
              <a:t> [Accessed 11 May 2025].</a:t>
            </a:r>
            <a:endParaRPr lang="en-GB" sz="1500">
              <a:latin typeface="Aptos"/>
            </a:endParaRPr>
          </a:p>
          <a:p>
            <a:pPr marL="285750" indent="-285750">
              <a:buFont typeface="Arial"/>
              <a:buChar char="•"/>
            </a:pPr>
            <a:r>
              <a:rPr lang="en-GB" sz="1500" dirty="0">
                <a:latin typeface="Aptos"/>
                <a:cs typeface="Times New Roman"/>
              </a:rPr>
              <a:t>Sagacity (2025). </a:t>
            </a:r>
            <a:r>
              <a:rPr lang="en-GB" sz="1500" i="1" dirty="0">
                <a:latin typeface="Aptos"/>
                <a:cs typeface="Times New Roman"/>
              </a:rPr>
              <a:t>Unlock the Power of Customer Demographics for Effective Marketing</a:t>
            </a:r>
            <a:r>
              <a:rPr lang="en-GB" sz="1500" dirty="0">
                <a:latin typeface="Aptos"/>
                <a:cs typeface="Times New Roman"/>
              </a:rPr>
              <a:t>. [online] Sagacitysolutions.co.uk. Available at: </a:t>
            </a:r>
            <a:r>
              <a:rPr lang="en-GB" sz="1500" dirty="0">
                <a:latin typeface="Aptos"/>
                <a:cs typeface="Times New Roman"/>
                <a:hlinkClick r:id="rId9">
                  <a:extLst>
                    <a:ext uri="{A12FA001-AC4F-418D-AE19-62706E023703}">
                      <ahyp:hlinkClr xmlns:ahyp="http://schemas.microsoft.com/office/drawing/2018/hyperlinkcolor" val="tx"/>
                    </a:ext>
                  </a:extLst>
                </a:hlinkClick>
              </a:rPr>
              <a:t>https://www.sagacitysolutions.co.uk/about/news-and-blog/understanding-customer-demographics/</a:t>
            </a:r>
            <a:r>
              <a:rPr lang="en-GB" sz="1500" dirty="0">
                <a:latin typeface="Aptos"/>
                <a:cs typeface="Times New Roman"/>
              </a:rPr>
              <a:t> [Accessed 11 May 2025].</a:t>
            </a:r>
            <a:endParaRPr lang="en-GB" sz="1500">
              <a:latin typeface="Aptos"/>
            </a:endParaRPr>
          </a:p>
          <a:p>
            <a:pPr marL="285750" indent="-285750">
              <a:buFont typeface="Arial"/>
              <a:buChar char="•"/>
            </a:pPr>
            <a:r>
              <a:rPr lang="en-GB" sz="1500" dirty="0">
                <a:latin typeface="Aptos"/>
                <a:cs typeface="Times New Roman"/>
              </a:rPr>
              <a:t>The Ritz-Carlton Leadership Center (2025). </a:t>
            </a:r>
            <a:r>
              <a:rPr lang="en-GB" sz="1500" i="1" dirty="0">
                <a:latin typeface="Aptos"/>
                <a:cs typeface="Times New Roman"/>
              </a:rPr>
              <a:t>Foundations of Our Brand</a:t>
            </a:r>
            <a:r>
              <a:rPr lang="en-GB" sz="1500" dirty="0">
                <a:latin typeface="Aptos"/>
                <a:cs typeface="Times New Roman"/>
              </a:rPr>
              <a:t>. [online] Ritz-Carlton Leadership Center. Available at: </a:t>
            </a:r>
            <a:r>
              <a:rPr lang="en-GB" sz="1500" dirty="0">
                <a:latin typeface="Aptos"/>
                <a:cs typeface="Times New Roman"/>
                <a:hlinkClick r:id="rId10">
                  <a:extLst>
                    <a:ext uri="{A12FA001-AC4F-418D-AE19-62706E023703}">
                      <ahyp:hlinkClr xmlns:ahyp="http://schemas.microsoft.com/office/drawing/2018/hyperlinkcolor" val="tx"/>
                    </a:ext>
                  </a:extLst>
                </a:hlinkClick>
              </a:rPr>
              <a:t>https://ritzcarltonleadershipcenter.com/about-us/about-us-foundations-of-our-brand/</a:t>
            </a:r>
            <a:r>
              <a:rPr lang="en-GB" sz="1500" dirty="0">
                <a:latin typeface="Aptos"/>
                <a:cs typeface="Times New Roman"/>
              </a:rPr>
              <a:t> [Accessed 12 May 2025].</a:t>
            </a:r>
            <a:endParaRPr lang="en-GB" sz="1500">
              <a:latin typeface="Aptos"/>
            </a:endParaRPr>
          </a:p>
          <a:p>
            <a:pPr marL="285750" indent="-285750">
              <a:buFont typeface="Arial"/>
              <a:buChar char="•"/>
            </a:pPr>
            <a:r>
              <a:rPr lang="en-GB" sz="1500" dirty="0">
                <a:latin typeface="Aptos"/>
                <a:cs typeface="Times New Roman"/>
              </a:rPr>
              <a:t>Tourism Teacher (2022). </a:t>
            </a:r>
            <a:r>
              <a:rPr lang="en-GB" sz="1500" i="1" dirty="0">
                <a:latin typeface="Aptos"/>
                <a:cs typeface="Times New Roman"/>
              </a:rPr>
              <a:t>Cohen’s Tourist typology- the 4 Major Types of Tourists - Tourism Teacher</a:t>
            </a:r>
            <a:r>
              <a:rPr lang="en-GB" sz="1500" dirty="0">
                <a:latin typeface="Aptos"/>
                <a:cs typeface="Times New Roman"/>
              </a:rPr>
              <a:t>. [online] tourismteacher.com. Available at: </a:t>
            </a:r>
            <a:r>
              <a:rPr lang="en-GB" sz="1500" dirty="0">
                <a:latin typeface="Aptos"/>
                <a:cs typeface="Times New Roman"/>
                <a:hlinkClick r:id="rId11">
                  <a:extLst>
                    <a:ext uri="{A12FA001-AC4F-418D-AE19-62706E023703}">
                      <ahyp:hlinkClr xmlns:ahyp="http://schemas.microsoft.com/office/drawing/2018/hyperlinkcolor" val="tx"/>
                    </a:ext>
                  </a:extLst>
                </a:hlinkClick>
              </a:rPr>
              <a:t>https://tourismteacher.com/cohens-tourist-typology-types-of-tourists/</a:t>
            </a:r>
            <a:r>
              <a:rPr lang="en-GB" sz="1500" dirty="0">
                <a:latin typeface="Aptos"/>
                <a:cs typeface="Times New Roman"/>
              </a:rPr>
              <a:t> [Accessed 11 May 2025].</a:t>
            </a:r>
            <a:endParaRPr lang="en-GB" sz="1500">
              <a:latin typeface="Aptos"/>
            </a:endParaRPr>
          </a:p>
          <a:p>
            <a:pPr marL="285750" indent="-285750">
              <a:buFont typeface="Arial"/>
              <a:buChar char="•"/>
            </a:pPr>
            <a:r>
              <a:rPr lang="en-GB" sz="1500" dirty="0">
                <a:latin typeface="Aptos"/>
                <a:cs typeface="Times New Roman"/>
              </a:rPr>
              <a:t>Trip Advisor (2025). </a:t>
            </a:r>
            <a:r>
              <a:rPr lang="en-GB" sz="1500" i="1" dirty="0">
                <a:latin typeface="Aptos"/>
                <a:cs typeface="Times New Roman"/>
              </a:rPr>
              <a:t>The 10 Best Luxury Beach Hotels in England</a:t>
            </a:r>
            <a:r>
              <a:rPr lang="en-GB" sz="1500" dirty="0">
                <a:latin typeface="Aptos"/>
                <a:cs typeface="Times New Roman"/>
              </a:rPr>
              <a:t>. </a:t>
            </a:r>
            <a:r>
              <a:rPr lang="en-GB" sz="1500" i="1" dirty="0">
                <a:latin typeface="Aptos"/>
                <a:cs typeface="Times New Roman"/>
              </a:rPr>
              <a:t>Image </a:t>
            </a:r>
            <a:r>
              <a:rPr lang="en-GB" sz="1500" dirty="0">
                <a:latin typeface="Aptos"/>
                <a:cs typeface="Times New Roman"/>
              </a:rPr>
              <a:t>. Available at: </a:t>
            </a:r>
            <a:r>
              <a:rPr lang="en-GB" sz="1500" dirty="0">
                <a:latin typeface="Aptos"/>
                <a:cs typeface="Times New Roman"/>
                <a:hlinkClick r:id="rId12">
                  <a:extLst>
                    <a:ext uri="{A12FA001-AC4F-418D-AE19-62706E023703}">
                      <ahyp:hlinkClr xmlns:ahyp="http://schemas.microsoft.com/office/drawing/2018/hyperlinkcolor" val="tx"/>
                    </a:ext>
                  </a:extLst>
                </a:hlinkClick>
              </a:rPr>
              <a:t>https://www.tripadvisor.co.uk/HotelsList-England-Luxury-Beach-Hotels-zfp8606056.html</a:t>
            </a:r>
            <a:r>
              <a:rPr lang="en-GB" sz="1500" dirty="0">
                <a:latin typeface="Aptos"/>
                <a:cs typeface="Times New Roman"/>
              </a:rPr>
              <a:t> [Accessed 12 May 2025].</a:t>
            </a:r>
          </a:p>
          <a:p>
            <a:pPr algn="l"/>
            <a:endParaRPr lang="en-GB" sz="1500" dirty="0">
              <a:latin typeface="Aptos"/>
              <a:cs typeface="Times New Roman"/>
            </a:endParaRPr>
          </a:p>
          <a:p>
            <a:pPr>
              <a:buFont typeface="Arial"/>
            </a:pPr>
            <a:r>
              <a:rPr lang="en-GB" sz="2200" dirty="0">
                <a:latin typeface="Lucida Sans"/>
                <a:cs typeface="Times New Roman"/>
              </a:rPr>
              <a:t>BIBLIOGRAPHY - </a:t>
            </a:r>
            <a:r>
              <a:rPr lang="en-GB" sz="1700" dirty="0">
                <a:latin typeface="Aptos Display"/>
                <a:cs typeface="Times New Roman"/>
              </a:rPr>
              <a:t>Heppell, M. (2015). </a:t>
            </a:r>
            <a:r>
              <a:rPr lang="en-GB" sz="1700" i="1" dirty="0">
                <a:latin typeface="Aptos Display"/>
                <a:cs typeface="Times New Roman"/>
              </a:rPr>
              <a:t>5 Star Service : How to Deliver Exceptional Customer Service</a:t>
            </a:r>
            <a:r>
              <a:rPr lang="en-GB" sz="1700" dirty="0">
                <a:latin typeface="Aptos Display"/>
                <a:cs typeface="Times New Roman"/>
              </a:rPr>
              <a:t>. 3rd ed. Boston: Pearson, pp.45, 53, 56.</a:t>
            </a:r>
          </a:p>
          <a:p>
            <a:pPr>
              <a:buFont typeface="Arial"/>
            </a:pPr>
            <a:endParaRPr lang="en-GB" sz="2200" dirty="0">
              <a:latin typeface="Lucida Sans"/>
              <a:cs typeface="Times New Roman"/>
            </a:endParaRPr>
          </a:p>
          <a:p>
            <a:endParaRPr lang="en-GB" dirty="0"/>
          </a:p>
        </p:txBody>
      </p:sp>
    </p:spTree>
    <p:extLst>
      <p:ext uri="{BB962C8B-B14F-4D97-AF65-F5344CB8AC3E}">
        <p14:creationId xmlns:p14="http://schemas.microsoft.com/office/powerpoint/2010/main" val="242933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395C43D4-AC7A-1123-6643-FC2E722CC8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0FF371-18FC-1AB2-B30E-29F5F9E80EF4}"/>
              </a:ext>
            </a:extLst>
          </p:cNvPr>
          <p:cNvSpPr>
            <a:spLocks noGrp="1"/>
          </p:cNvSpPr>
          <p:nvPr>
            <p:ph type="title"/>
          </p:nvPr>
        </p:nvSpPr>
        <p:spPr>
          <a:xfrm>
            <a:off x="505658" y="-427524"/>
            <a:ext cx="10515600" cy="1325563"/>
          </a:xfrm>
        </p:spPr>
        <p:txBody>
          <a:bodyPr/>
          <a:lstStyle/>
          <a:p>
            <a:pPr algn="ctr"/>
            <a:r>
              <a:rPr lang="en-GB" sz="2800" u="sng" dirty="0">
                <a:latin typeface="Lucida Sans"/>
              </a:rPr>
              <a:t>Script:</a:t>
            </a:r>
            <a:endParaRPr lang="en-US"/>
          </a:p>
        </p:txBody>
      </p:sp>
      <p:sp>
        <p:nvSpPr>
          <p:cNvPr id="3" name="Content Placeholder 2">
            <a:extLst>
              <a:ext uri="{FF2B5EF4-FFF2-40B4-BE49-F238E27FC236}">
                <a16:creationId xmlns:a16="http://schemas.microsoft.com/office/drawing/2014/main" id="{80D422ED-09AC-1EA6-25EF-EB7A3949DCF4}"/>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4" name="TextBox 3">
            <a:extLst>
              <a:ext uri="{FF2B5EF4-FFF2-40B4-BE49-F238E27FC236}">
                <a16:creationId xmlns:a16="http://schemas.microsoft.com/office/drawing/2014/main" id="{9E517A0C-0674-E834-B029-DBB1E034E156}"/>
              </a:ext>
            </a:extLst>
          </p:cNvPr>
          <p:cNvSpPr txBox="1"/>
          <p:nvPr/>
        </p:nvSpPr>
        <p:spPr>
          <a:xfrm>
            <a:off x="134471" y="233082"/>
            <a:ext cx="12057527"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dirty="0"/>
              <a:t>SLIDE 1:</a:t>
            </a:r>
            <a:endParaRPr lang="en-GB" sz="2200" dirty="0"/>
          </a:p>
          <a:p>
            <a:r>
              <a:rPr lang="en-GB" sz="2200" dirty="0"/>
              <a:t>Good Morning &amp; Welcome to the Silver Oak Inn!</a:t>
            </a:r>
          </a:p>
          <a:p>
            <a:endParaRPr lang="en-GB" sz="2200" dirty="0"/>
          </a:p>
          <a:p>
            <a:r>
              <a:rPr lang="en-GB" sz="2200" b="1" dirty="0"/>
              <a:t>SLIDE 2: Hotel &amp; Destination Overview</a:t>
            </a:r>
            <a:endParaRPr lang="en-GB" sz="2200" dirty="0"/>
          </a:p>
          <a:p>
            <a:r>
              <a:rPr lang="en-US" sz="2200" dirty="0">
                <a:latin typeface="Calibri"/>
                <a:ea typeface="Calibri"/>
                <a:cs typeface="Calibri"/>
              </a:rPr>
              <a:t>Hi, I'm Susie-May &amp; before we begin, I'd like to say congratulations on securing this front desk job within the Silver Oak Inn hotel! Before we get started on the training, I'd like to introduce you to this new hotel which is located in the heart of Gower (specifically along the coast of </a:t>
            </a:r>
            <a:r>
              <a:rPr lang="en-US" sz="2200" dirty="0" err="1">
                <a:latin typeface="Calibri"/>
                <a:ea typeface="Calibri"/>
                <a:cs typeface="Calibri"/>
              </a:rPr>
              <a:t>Pennard</a:t>
            </a:r>
            <a:r>
              <a:rPr lang="en-US" sz="2200" dirty="0">
                <a:latin typeface="Calibri"/>
                <a:ea typeface="Calibri"/>
                <a:cs typeface="Calibri"/>
              </a:rPr>
              <a:t>). </a:t>
            </a:r>
          </a:p>
          <a:p>
            <a:r>
              <a:rPr lang="en-US" sz="2200" dirty="0">
                <a:latin typeface="Calibri"/>
                <a:ea typeface="Calibri"/>
                <a:cs typeface="Calibri"/>
              </a:rPr>
              <a:t>As you can see, it is a 5-star luxury hotel that offers a wide range of amenities &amp; services offered for our guests to make use of &amp; enjoy!</a:t>
            </a:r>
          </a:p>
          <a:p>
            <a:endParaRPr lang="en-US" sz="2200" dirty="0">
              <a:latin typeface="Calibri"/>
              <a:ea typeface="Calibri"/>
              <a:cs typeface="Calibri"/>
            </a:endParaRPr>
          </a:p>
          <a:p>
            <a:r>
              <a:rPr lang="en-US" sz="2200" b="1" dirty="0">
                <a:latin typeface="Aptos"/>
                <a:ea typeface="Calibri"/>
                <a:cs typeface="Calibri"/>
              </a:rPr>
              <a:t>SLIDE 3: Brand Overview &amp; Credo Card</a:t>
            </a:r>
            <a:endParaRPr lang="en-US" sz="2200" dirty="0">
              <a:latin typeface="Aptos"/>
              <a:ea typeface="Calibri"/>
              <a:cs typeface="Calibri"/>
            </a:endParaRPr>
          </a:p>
          <a:p>
            <a:r>
              <a:rPr lang="en-US" sz="2200" dirty="0">
                <a:latin typeface="Calibri"/>
                <a:ea typeface="Calibri"/>
                <a:cs typeface="Calibri"/>
              </a:rPr>
              <a:t>When looking at the brand overview, we stand for &amp; represent Quality, Luxury &amp; Serenity for every visit. Our service model was inspired by the renowned Ritz Carlton brand </a:t>
            </a:r>
            <a:r>
              <a:rPr lang="en-US" sz="2200" dirty="0">
                <a:latin typeface="Aptos"/>
                <a:ea typeface="Calibri"/>
                <a:cs typeface="Calibri"/>
              </a:rPr>
              <a:t>(</a:t>
            </a:r>
            <a:r>
              <a:rPr lang="en-US" sz="2200" err="1">
                <a:latin typeface="Aptos"/>
                <a:ea typeface="Calibri"/>
                <a:cs typeface="Calibri"/>
              </a:rPr>
              <a:t>Arkara</a:t>
            </a:r>
            <a:r>
              <a:rPr lang="en-US" sz="2200" dirty="0">
                <a:latin typeface="Aptos"/>
                <a:ea typeface="Calibri"/>
                <a:cs typeface="Calibri"/>
              </a:rPr>
              <a:t>, 2020)</a:t>
            </a:r>
            <a:r>
              <a:rPr lang="en-US" sz="2200" dirty="0">
                <a:latin typeface="Calibri"/>
                <a:ea typeface="Calibri"/>
                <a:cs typeface="Calibri"/>
              </a:rPr>
              <a:t>. This Credo Card is a guiding tool for staff to use &amp; outlines the values &amp; </a:t>
            </a:r>
            <a:r>
              <a:rPr lang="en-US" sz="2200" err="1">
                <a:latin typeface="Calibri"/>
                <a:ea typeface="Calibri"/>
                <a:cs typeface="Calibri"/>
              </a:rPr>
              <a:t>behaviours</a:t>
            </a:r>
            <a:r>
              <a:rPr lang="en-US" sz="2200" dirty="0">
                <a:latin typeface="Calibri"/>
                <a:ea typeface="Calibri"/>
                <a:cs typeface="Calibri"/>
              </a:rPr>
              <a:t> we expect in every guest interaction. </a:t>
            </a:r>
          </a:p>
          <a:p>
            <a:r>
              <a:rPr lang="en-US" sz="2200" dirty="0">
                <a:latin typeface="Calibri"/>
                <a:ea typeface="Calibri"/>
                <a:cs typeface="Calibri"/>
              </a:rPr>
              <a:t>These should be embedded into daily practice &amp; serve as a reminder of what is expected of you &amp; what the hotel stands for.</a:t>
            </a:r>
          </a:p>
          <a:p>
            <a:r>
              <a:rPr lang="en-US" sz="2200" dirty="0">
                <a:latin typeface="Calibri"/>
                <a:ea typeface="Calibri"/>
                <a:cs typeface="Calibri"/>
              </a:rPr>
              <a:t>It is important to remember that as a front desk member, you are the face of the brand, therefore how you present yourself and interact with customers can severely determine the success of the companies growth, guest experience &amp; returning customers from that initial first impression (Geier, 2016, p.72).</a:t>
            </a:r>
            <a:endParaRPr lang="en-US" sz="2200" dirty="0"/>
          </a:p>
          <a:p>
            <a:endParaRPr lang="en-US" sz="2400" dirty="0">
              <a:latin typeface="Calibri"/>
              <a:ea typeface="Calibri"/>
              <a:cs typeface="Calibri"/>
            </a:endParaRPr>
          </a:p>
          <a:p>
            <a:endParaRPr lang="en-US" sz="2400" dirty="0">
              <a:latin typeface="Calibri"/>
              <a:ea typeface="Calibri"/>
              <a:cs typeface="Calibri"/>
            </a:endParaRPr>
          </a:p>
          <a:p>
            <a:endParaRPr lang="en-GB" dirty="0"/>
          </a:p>
        </p:txBody>
      </p:sp>
    </p:spTree>
    <p:extLst>
      <p:ext uri="{BB962C8B-B14F-4D97-AF65-F5344CB8AC3E}">
        <p14:creationId xmlns:p14="http://schemas.microsoft.com/office/powerpoint/2010/main" val="1357406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401A4CE1-EF86-099F-3282-D6DDC57C531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238648-ED40-FBB2-2AA7-91E1C085E0B4}"/>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4" name="TextBox 3">
            <a:extLst>
              <a:ext uri="{FF2B5EF4-FFF2-40B4-BE49-F238E27FC236}">
                <a16:creationId xmlns:a16="http://schemas.microsoft.com/office/drawing/2014/main" id="{00A7ABE2-51A2-AA12-21F2-B5A32F559518}"/>
              </a:ext>
            </a:extLst>
          </p:cNvPr>
          <p:cNvSpPr txBox="1"/>
          <p:nvPr/>
        </p:nvSpPr>
        <p:spPr>
          <a:xfrm>
            <a:off x="421341" y="878541"/>
            <a:ext cx="11465858"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dirty="0">
              <a:latin typeface="Aptos"/>
              <a:ea typeface="Calibri"/>
              <a:cs typeface="Calibri"/>
            </a:endParaRPr>
          </a:p>
          <a:p>
            <a:pPr algn="l"/>
            <a:endParaRPr lang="en-GB" sz="2800" dirty="0"/>
          </a:p>
          <a:p>
            <a:endParaRPr lang="en-US" sz="2800" dirty="0">
              <a:latin typeface="Calibri"/>
              <a:ea typeface="Calibri"/>
              <a:cs typeface="Calibri"/>
            </a:endParaRPr>
          </a:p>
          <a:p>
            <a:endParaRPr lang="en-GB" dirty="0"/>
          </a:p>
        </p:txBody>
      </p:sp>
      <p:sp>
        <p:nvSpPr>
          <p:cNvPr id="8" name="TextBox 7">
            <a:extLst>
              <a:ext uri="{FF2B5EF4-FFF2-40B4-BE49-F238E27FC236}">
                <a16:creationId xmlns:a16="http://schemas.microsoft.com/office/drawing/2014/main" id="{02A9984A-C690-0D4A-D76D-24197A789AEF}"/>
              </a:ext>
            </a:extLst>
          </p:cNvPr>
          <p:cNvSpPr txBox="1"/>
          <p:nvPr/>
        </p:nvSpPr>
        <p:spPr>
          <a:xfrm>
            <a:off x="197225" y="1"/>
            <a:ext cx="11743763" cy="7045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300" b="1" dirty="0">
                <a:latin typeface="Aptos"/>
                <a:cs typeface="Segoe UI"/>
              </a:rPr>
              <a:t>SLIDE 4: Training Aims &amp; Objectives</a:t>
            </a:r>
          </a:p>
          <a:p>
            <a:endParaRPr lang="en-US" sz="2300" b="1" dirty="0">
              <a:latin typeface="Aptos"/>
              <a:ea typeface="Calibri"/>
              <a:cs typeface="Segoe UI"/>
            </a:endParaRPr>
          </a:p>
          <a:p>
            <a:r>
              <a:rPr lang="en-US" sz="2300" dirty="0">
                <a:latin typeface="Calibri"/>
                <a:ea typeface="Calibri"/>
                <a:cs typeface="Calibri"/>
              </a:rPr>
              <a:t>It's now time to delve into the hospitality training &amp; expectations surrounding the role! </a:t>
            </a:r>
          </a:p>
          <a:p>
            <a:endParaRPr lang="en-US" sz="2300" dirty="0">
              <a:latin typeface="Calibri"/>
              <a:ea typeface="Calibri"/>
              <a:cs typeface="Calibri"/>
            </a:endParaRPr>
          </a:p>
          <a:p>
            <a:r>
              <a:rPr lang="en-US" sz="2300" dirty="0">
                <a:latin typeface="Calibri"/>
                <a:ea typeface="Calibri"/>
                <a:cs typeface="Calibri"/>
              </a:rPr>
              <a:t>The following training session aims to offer you a deeper insight into the hotel itself, it's core values, the primary demographic, what is involved within the role, as well as a role play practice at the end. </a:t>
            </a:r>
          </a:p>
          <a:p>
            <a:endParaRPr lang="en-US" sz="2300" dirty="0">
              <a:latin typeface="Calibri"/>
              <a:ea typeface="Calibri"/>
              <a:cs typeface="Calibri"/>
            </a:endParaRPr>
          </a:p>
          <a:p>
            <a:r>
              <a:rPr lang="en-US" sz="2300" dirty="0">
                <a:latin typeface="Calibri"/>
                <a:ea typeface="Calibri"/>
                <a:cs typeface="Calibri"/>
              </a:rPr>
              <a:t>By the end of this session, you will have acquired the necessary skills &amp; knowledge to fulfil this role &amp; successfully deal with any problems that arise on the job. As you can see, the screen displays some of these key traits &amp; skills to have which involve delivering exceptional customer service, handling service disputes and the importance of demonstrating empathy and professionalism. </a:t>
            </a:r>
          </a:p>
          <a:p>
            <a:endParaRPr lang="en-US" sz="2300" dirty="0">
              <a:latin typeface="Calibri"/>
              <a:ea typeface="Calibri"/>
              <a:cs typeface="Calibri"/>
            </a:endParaRPr>
          </a:p>
          <a:p>
            <a:r>
              <a:rPr lang="en-US" sz="2300" dirty="0">
                <a:latin typeface="Calibri"/>
                <a:ea typeface="Calibri"/>
                <a:cs typeface="Calibri"/>
              </a:rPr>
              <a:t>All of these skills feed into the overall vision &amp; values of the Silver Oak Inn by ensuring guests feel cared for &amp; satisfied with their stay.</a:t>
            </a:r>
          </a:p>
          <a:p>
            <a:endParaRPr lang="en-US" sz="2300" dirty="0">
              <a:latin typeface="Calibri"/>
              <a:ea typeface="Calibri"/>
              <a:cs typeface="Calibri"/>
            </a:endParaRPr>
          </a:p>
          <a:p>
            <a:r>
              <a:rPr lang="en-US" sz="2300" dirty="0">
                <a:latin typeface="Calibri"/>
                <a:ea typeface="Calibri"/>
                <a:cs typeface="Calibri"/>
              </a:rPr>
              <a:t>It also benefits the hotel as it will install a culture of excellence, helping to strengthen brand reputation for quality, as well as enhancing guest returns &amp; loyalty.</a:t>
            </a:r>
          </a:p>
          <a:p>
            <a:pPr>
              <a:lnSpc>
                <a:spcPts val="1569"/>
              </a:lnSpc>
            </a:pPr>
            <a:endParaRPr lang="en-US" sz="2200" dirty="0">
              <a:latin typeface="WordVisiPilcrow_MSFontService"/>
              <a:cs typeface="Segoe UI"/>
            </a:endParaRPr>
          </a:p>
        </p:txBody>
      </p:sp>
    </p:spTree>
    <p:extLst>
      <p:ext uri="{BB962C8B-B14F-4D97-AF65-F5344CB8AC3E}">
        <p14:creationId xmlns:p14="http://schemas.microsoft.com/office/powerpoint/2010/main" val="2851255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E2823FE4-79F4-62C7-F4A4-619F419EB8C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AA6791-9FDE-0CAD-20A8-CCFB54DE71EA}"/>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4" name="TextBox 3">
            <a:extLst>
              <a:ext uri="{FF2B5EF4-FFF2-40B4-BE49-F238E27FC236}">
                <a16:creationId xmlns:a16="http://schemas.microsoft.com/office/drawing/2014/main" id="{67BFEC89-EEE5-C1E6-B417-8C341668F37B}"/>
              </a:ext>
            </a:extLst>
          </p:cNvPr>
          <p:cNvSpPr txBox="1"/>
          <p:nvPr/>
        </p:nvSpPr>
        <p:spPr>
          <a:xfrm>
            <a:off x="421341" y="878541"/>
            <a:ext cx="11465858"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dirty="0">
              <a:latin typeface="Aptos"/>
              <a:ea typeface="Calibri"/>
              <a:cs typeface="Calibri"/>
            </a:endParaRPr>
          </a:p>
          <a:p>
            <a:pPr algn="l"/>
            <a:endParaRPr lang="en-GB" sz="2800" dirty="0"/>
          </a:p>
          <a:p>
            <a:endParaRPr lang="en-US" sz="2800" dirty="0">
              <a:latin typeface="Calibri"/>
              <a:ea typeface="Calibri"/>
              <a:cs typeface="Calibri"/>
            </a:endParaRPr>
          </a:p>
          <a:p>
            <a:endParaRPr lang="en-GB" dirty="0"/>
          </a:p>
        </p:txBody>
      </p:sp>
      <p:sp>
        <p:nvSpPr>
          <p:cNvPr id="8" name="TextBox 7">
            <a:extLst>
              <a:ext uri="{FF2B5EF4-FFF2-40B4-BE49-F238E27FC236}">
                <a16:creationId xmlns:a16="http://schemas.microsoft.com/office/drawing/2014/main" id="{206DFC5F-8BC7-571C-3F21-2776B1E93B9F}"/>
              </a:ext>
            </a:extLst>
          </p:cNvPr>
          <p:cNvSpPr txBox="1"/>
          <p:nvPr/>
        </p:nvSpPr>
        <p:spPr>
          <a:xfrm>
            <a:off x="251013" y="188260"/>
            <a:ext cx="11797551" cy="7030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300" b="1" dirty="0">
                <a:latin typeface="Aptos"/>
                <a:ea typeface="Calibri"/>
                <a:cs typeface="Segoe UI"/>
              </a:rPr>
              <a:t>SLIDE 5: Visitor Typology</a:t>
            </a:r>
          </a:p>
          <a:p>
            <a:endParaRPr lang="en-US" sz="2300" b="1" dirty="0">
              <a:latin typeface="Aptos"/>
              <a:ea typeface="Calibri"/>
              <a:cs typeface="Segoe UI"/>
            </a:endParaRPr>
          </a:p>
          <a:p>
            <a:r>
              <a:rPr lang="en-US" sz="2300" dirty="0">
                <a:latin typeface="Calibri"/>
                <a:ea typeface="Calibri"/>
                <a:cs typeface="Calibri"/>
              </a:rPr>
              <a:t>In terms of the main demographic that the hotel is aimed towards &amp; attracts, this includes the older generation perhaps who are retired &amp; are wishing to seek a luxury, peaceful and relaxing stay. </a:t>
            </a:r>
          </a:p>
          <a:p>
            <a:endParaRPr lang="en-US" sz="2300" dirty="0">
              <a:latin typeface="Calibri"/>
              <a:ea typeface="Calibri"/>
              <a:cs typeface="Calibri"/>
            </a:endParaRPr>
          </a:p>
          <a:p>
            <a:r>
              <a:rPr lang="en-US" sz="2300" dirty="0">
                <a:latin typeface="Calibri"/>
                <a:ea typeface="Calibri"/>
                <a:cs typeface="Calibri"/>
              </a:rPr>
              <a:t>The target audience that you are faced with influences your service delivery approach (Pipe Drive, 2025). Therefore, this demonstrates its importance in knowing your audience and their needs in order to achieve guest satisfaction. </a:t>
            </a:r>
          </a:p>
          <a:p>
            <a:endParaRPr lang="en-US" sz="2300" dirty="0">
              <a:latin typeface="Calibri"/>
              <a:ea typeface="Calibri"/>
              <a:cs typeface="Calibri"/>
            </a:endParaRPr>
          </a:p>
          <a:p>
            <a:r>
              <a:rPr lang="en-US" sz="2300" dirty="0">
                <a:latin typeface="Calibri"/>
                <a:ea typeface="Calibri"/>
                <a:cs typeface="Calibri"/>
              </a:rPr>
              <a:t>For example, the older generation typically prefer in person interactions of a hotel greeting as opposed to technology check in systems. Therefore, as the role of a front desk employee, it is your responsibility to ensure that these preferences are met. A study to support this states that "companies that excel at </a:t>
            </a:r>
            <a:r>
              <a:rPr lang="en-US" sz="2300" dirty="0" err="1">
                <a:latin typeface="Calibri"/>
                <a:ea typeface="Calibri"/>
                <a:cs typeface="Calibri"/>
              </a:rPr>
              <a:t>personalisation</a:t>
            </a:r>
            <a:r>
              <a:rPr lang="en-US" sz="2300" dirty="0">
                <a:latin typeface="Calibri"/>
                <a:ea typeface="Calibri"/>
                <a:cs typeface="Calibri"/>
              </a:rPr>
              <a:t> can see up to a 40% increase in revenue" (Sagacity, 2025). This highlights the impact that this can have on not only the guest's experience but benefits to the hotel too!</a:t>
            </a:r>
          </a:p>
          <a:p>
            <a:endParaRPr lang="en-US" sz="2300" dirty="0">
              <a:latin typeface="Calibri"/>
              <a:ea typeface="Calibri"/>
              <a:cs typeface="Calibri"/>
            </a:endParaRPr>
          </a:p>
          <a:p>
            <a:r>
              <a:rPr lang="en-US" sz="2300" dirty="0">
                <a:latin typeface="Calibri"/>
                <a:ea typeface="Calibri"/>
                <a:cs typeface="Calibri"/>
              </a:rPr>
              <a:t>I'll now pass you onto my colleague Evie!</a:t>
            </a:r>
          </a:p>
          <a:p>
            <a:endParaRPr lang="en-US" sz="2200" b="1" dirty="0">
              <a:latin typeface="Aptos"/>
              <a:ea typeface="Calibri"/>
              <a:cs typeface="Segoe UI"/>
            </a:endParaRPr>
          </a:p>
          <a:p>
            <a:pPr>
              <a:lnSpc>
                <a:spcPts val="1569"/>
              </a:lnSpc>
            </a:pPr>
            <a:endParaRPr lang="en-US" sz="2200" dirty="0">
              <a:latin typeface="WordVisiPilcrow_MSFontService"/>
              <a:cs typeface="Segoe UI"/>
            </a:endParaRPr>
          </a:p>
        </p:txBody>
      </p:sp>
    </p:spTree>
    <p:extLst>
      <p:ext uri="{BB962C8B-B14F-4D97-AF65-F5344CB8AC3E}">
        <p14:creationId xmlns:p14="http://schemas.microsoft.com/office/powerpoint/2010/main" val="3599449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E161A19E-508A-51ED-C0EB-F35F281660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873B37-C21F-DBEC-63FD-B8CFD5168DD2}"/>
              </a:ext>
            </a:extLst>
          </p:cNvPr>
          <p:cNvSpPr>
            <a:spLocks noGrp="1"/>
          </p:cNvSpPr>
          <p:nvPr>
            <p:ph type="title"/>
          </p:nvPr>
        </p:nvSpPr>
        <p:spPr>
          <a:xfrm>
            <a:off x="281540" y="-149619"/>
            <a:ext cx="11914094" cy="1325563"/>
          </a:xfrm>
        </p:spPr>
        <p:txBody>
          <a:bodyPr/>
          <a:lstStyle/>
          <a:p>
            <a:r>
              <a:rPr lang="en-GB" sz="2800" dirty="0">
                <a:latin typeface="Lucida Sans"/>
              </a:rPr>
              <a:t>Role Play Structure: </a:t>
            </a:r>
            <a:r>
              <a:rPr lang="en-GB" sz="2200" b="1" dirty="0">
                <a:latin typeface="Aptos"/>
              </a:rPr>
              <a:t>The following role play showcases an unhappy couple &amp; how you should best approach &amp; deal with this</a:t>
            </a:r>
            <a:endParaRPr lang="en-US" b="1" dirty="0"/>
          </a:p>
        </p:txBody>
      </p:sp>
      <p:sp>
        <p:nvSpPr>
          <p:cNvPr id="3" name="Content Placeholder 2">
            <a:extLst>
              <a:ext uri="{FF2B5EF4-FFF2-40B4-BE49-F238E27FC236}">
                <a16:creationId xmlns:a16="http://schemas.microsoft.com/office/drawing/2014/main" id="{B7A88DA1-97C1-1A15-6896-BD017B931AE1}"/>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5" name="TextBox 4">
            <a:extLst>
              <a:ext uri="{FF2B5EF4-FFF2-40B4-BE49-F238E27FC236}">
                <a16:creationId xmlns:a16="http://schemas.microsoft.com/office/drawing/2014/main" id="{636781D9-19F0-5B48-9EEE-7EAC6BCCB200}"/>
              </a:ext>
            </a:extLst>
          </p:cNvPr>
          <p:cNvSpPr txBox="1"/>
          <p:nvPr/>
        </p:nvSpPr>
        <p:spPr>
          <a:xfrm>
            <a:off x="26894" y="1416423"/>
            <a:ext cx="1213821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t>Front Desk Employee (Me) - "Good Morning, how can I help?"</a:t>
            </a:r>
          </a:p>
          <a:p>
            <a:endParaRPr lang="en-GB" sz="2200" dirty="0"/>
          </a:p>
          <a:p>
            <a:r>
              <a:rPr lang="en-GB" sz="2200" i="1" dirty="0"/>
              <a:t>Sean &amp; Evie – Complaining about their room/not accessible with their needs (back problems &amp; not the floor level that they specifically requested).</a:t>
            </a:r>
          </a:p>
          <a:p>
            <a:endParaRPr lang="en-GB" sz="2200" dirty="0"/>
          </a:p>
          <a:p>
            <a:r>
              <a:rPr lang="en-GB" sz="2200" dirty="0"/>
              <a:t>"Just wanted to say I am awfully sorry for this &amp; completely understand your frustration. Can I take the name of the booking so that I can look into this further please?"</a:t>
            </a:r>
          </a:p>
          <a:p>
            <a:endParaRPr lang="en-GB" sz="2200" dirty="0"/>
          </a:p>
          <a:p>
            <a:r>
              <a:rPr lang="en-GB" sz="2200" i="1" dirty="0"/>
              <a:t>Sean &amp; Evie – Gives details but continues complaining</a:t>
            </a:r>
            <a:endParaRPr lang="en-GB" dirty="0"/>
          </a:p>
          <a:p>
            <a:endParaRPr lang="en-GB" sz="2200" i="1" dirty="0"/>
          </a:p>
          <a:p>
            <a:r>
              <a:rPr lang="en-GB" sz="2200" dirty="0"/>
              <a:t>"Yes I can see from our system that you did request a lower level room Mr &amp; Mrs Thompson, so I can only apologise for this mix up. I am going to upgrade you immediately to our Superior Suite (best room in the hotel!) located on the ground floor free of charge. I will also arrange someone to take your luggage for you immediately too. As it's your anniversary, so I'm going to offer you a free treatment of your choice at our spa".</a:t>
            </a:r>
          </a:p>
          <a:p>
            <a:endParaRPr lang="en-GB" sz="2200" i="1" dirty="0"/>
          </a:p>
        </p:txBody>
      </p:sp>
    </p:spTree>
    <p:extLst>
      <p:ext uri="{BB962C8B-B14F-4D97-AF65-F5344CB8AC3E}">
        <p14:creationId xmlns:p14="http://schemas.microsoft.com/office/powerpoint/2010/main" val="241257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C3B2D606-9D9F-3403-E557-2A6CD011FB1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52A844-D73D-8B59-5786-B4BCC1F6BACA}"/>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5" name="TextBox 4">
            <a:extLst>
              <a:ext uri="{FF2B5EF4-FFF2-40B4-BE49-F238E27FC236}">
                <a16:creationId xmlns:a16="http://schemas.microsoft.com/office/drawing/2014/main" id="{1A399DAC-3C22-6AF8-611E-69714851B629}"/>
              </a:ext>
            </a:extLst>
          </p:cNvPr>
          <p:cNvSpPr txBox="1"/>
          <p:nvPr/>
        </p:nvSpPr>
        <p:spPr>
          <a:xfrm>
            <a:off x="1" y="-44823"/>
            <a:ext cx="12353362" cy="7078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i="1" dirty="0"/>
              <a:t>Sean &amp; Evie – Still not satisfied – is that all?</a:t>
            </a:r>
            <a:endParaRPr lang="en-US" dirty="0"/>
          </a:p>
          <a:p>
            <a:endParaRPr lang="en-GB" sz="2200" i="1" dirty="0"/>
          </a:p>
          <a:p>
            <a:r>
              <a:rPr lang="en-GB" sz="2200" dirty="0"/>
              <a:t>"I can also give you a 20% voucher for your next stay with us – perhaps you can return next year for your anniversary too!"</a:t>
            </a:r>
            <a:endParaRPr lang="en-GB"/>
          </a:p>
          <a:p>
            <a:endParaRPr lang="en-GB" sz="2200" dirty="0"/>
          </a:p>
          <a:p>
            <a:r>
              <a:rPr lang="en-GB" sz="2200" i="1" dirty="0"/>
              <a:t>Sean &amp; Evie – Happy Customers</a:t>
            </a:r>
          </a:p>
          <a:p>
            <a:endParaRPr lang="en-GB" sz="2200" dirty="0"/>
          </a:p>
          <a:p>
            <a:r>
              <a:rPr lang="en-GB" sz="2200" dirty="0"/>
              <a:t>"Again I sincerely apologise as this was unacceptable and a mistake from our end. We want you to feel completely comfortable during your stay, so if there is anything at all you'd like (</a:t>
            </a:r>
            <a:r>
              <a:rPr lang="en-GB" sz="2200" dirty="0" err="1"/>
              <a:t>e.g</a:t>
            </a:r>
            <a:r>
              <a:rPr lang="en-GB" sz="2200" dirty="0"/>
              <a:t> extra pillows or getting help around), please don't hesitate to ask!"</a:t>
            </a:r>
          </a:p>
          <a:p>
            <a:endParaRPr lang="en-GB" sz="2200" dirty="0"/>
          </a:p>
          <a:p>
            <a:r>
              <a:rPr lang="en-GB" sz="2200" i="1" dirty="0"/>
              <a:t>Sean &amp; Evie – Impressed (Dispute turned into a 'Wow factor') - takes front desk members name to give to manager for positive feedback.</a:t>
            </a:r>
          </a:p>
          <a:p>
            <a:endParaRPr lang="en-GB" sz="2200" i="1" dirty="0"/>
          </a:p>
          <a:p>
            <a:r>
              <a:rPr lang="en-GB" sz="2200" dirty="0"/>
              <a:t>"Thank you &amp; have a lovely rest of your day!"</a:t>
            </a:r>
          </a:p>
          <a:p>
            <a:endParaRPr lang="en-GB" sz="2200" dirty="0"/>
          </a:p>
          <a:p>
            <a:r>
              <a:rPr lang="en-GB" sz="2200" b="1" dirty="0"/>
              <a:t>Some key takings from this roleplay demonstrates the importance in accepting responsibility, taking immediate action, using initiative rather than seeking managers approval (Empowerment Theory), being customer focused always &amp; resolving and responding in a professional &amp; polite manner. </a:t>
            </a:r>
          </a:p>
        </p:txBody>
      </p:sp>
    </p:spTree>
    <p:extLst>
      <p:ext uri="{BB962C8B-B14F-4D97-AF65-F5344CB8AC3E}">
        <p14:creationId xmlns:p14="http://schemas.microsoft.com/office/powerpoint/2010/main" val="4352213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6</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Hospitality Training Toolkit for The Silver Oak Inn, Swansea</vt:lpstr>
      <vt:lpstr>Hotel &amp; Destination Overview – Susie-May </vt:lpstr>
      <vt:lpstr>Understanding Our Brand – Susie-May </vt:lpstr>
      <vt:lpstr>Training Aims &amp; Objectives – Susie-May</vt:lpstr>
      <vt:lpstr>Visitor Typology – Susie-May </vt:lpstr>
      <vt:lpstr>Role Play</vt:lpstr>
      <vt:lpstr> References – Susie-May</vt:lpstr>
      <vt:lpstr>Script:</vt:lpstr>
      <vt:lpstr>PowerPoint Presentation</vt:lpstr>
      <vt:lpstr>PowerPoint Presentation</vt:lpstr>
      <vt:lpstr>Role Play Structure: The following role play showcases an unhappy couple &amp; how you should best approach &amp; deal with this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363</cp:revision>
  <dcterms:created xsi:type="dcterms:W3CDTF">2025-05-13T19:09:57Z</dcterms:created>
  <dcterms:modified xsi:type="dcterms:W3CDTF">2025-05-13T22:04:54Z</dcterms:modified>
</cp:coreProperties>
</file>