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A7F4E5-461B-4CFB-94A7-FF9D3F917AEE}" v="2" dt="2026-07-20T02:15:54.5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41" autoAdjust="0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5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Chasteau" userId="a3728a3603f37e3f" providerId="LiveId" clId="{5ACAE809-EFE2-499F-AEC6-0E566D4ED80B}"/>
    <pc:docChg chg="custSel delSld modSld">
      <pc:chgData name="Stephanie Chasteau" userId="a3728a3603f37e3f" providerId="LiveId" clId="{5ACAE809-EFE2-499F-AEC6-0E566D4ED80B}" dt="2026-07-20T02:22:20.676" v="457" actId="123"/>
      <pc:docMkLst>
        <pc:docMk/>
      </pc:docMkLst>
      <pc:sldChg chg="addSp delSp modSp mod">
        <pc:chgData name="Stephanie Chasteau" userId="a3728a3603f37e3f" providerId="LiveId" clId="{5ACAE809-EFE2-499F-AEC6-0E566D4ED80B}" dt="2026-07-20T02:22:20.676" v="457" actId="123"/>
        <pc:sldMkLst>
          <pc:docMk/>
          <pc:sldMk cId="0" sldId="256"/>
        </pc:sldMkLst>
        <pc:spChg chg="mod">
          <ac:chgData name="Stephanie Chasteau" userId="a3728a3603f37e3f" providerId="LiveId" clId="{5ACAE809-EFE2-499F-AEC6-0E566D4ED80B}" dt="2026-07-20T02:15:43.163" v="243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21:59.333" v="455" actId="207"/>
          <ac:spMkLst>
            <pc:docMk/>
            <pc:sldMk cId="0" sldId="256"/>
            <ac:spMk id="4" creationId="{00000000-0000-0000-0000-000000000000}"/>
          </ac:spMkLst>
        </pc:spChg>
        <pc:spChg chg="add del mod">
          <ac:chgData name="Stephanie Chasteau" userId="a3728a3603f37e3f" providerId="LiveId" clId="{5ACAE809-EFE2-499F-AEC6-0E566D4ED80B}" dt="2026-07-20T02:15:34.033" v="242"/>
          <ac:spMkLst>
            <pc:docMk/>
            <pc:sldMk cId="0" sldId="256"/>
            <ac:spMk id="6" creationId="{B13A250D-158A-A761-11C5-8FE9E6D3120C}"/>
          </ac:spMkLst>
        </pc:spChg>
        <pc:spChg chg="add mod">
          <ac:chgData name="Stephanie Chasteau" userId="a3728a3603f37e3f" providerId="LiveId" clId="{5ACAE809-EFE2-499F-AEC6-0E566D4ED80B}" dt="2026-07-20T02:22:20.676" v="457" actId="123"/>
          <ac:spMkLst>
            <pc:docMk/>
            <pc:sldMk cId="0" sldId="256"/>
            <ac:spMk id="7" creationId="{A85A1533-40BF-01C5-78EE-37CCD1160FCD}"/>
          </ac:spMkLst>
        </pc:spChg>
      </pc:sldChg>
      <pc:sldChg chg="modSp mod">
        <pc:chgData name="Stephanie Chasteau" userId="a3728a3603f37e3f" providerId="LiveId" clId="{5ACAE809-EFE2-499F-AEC6-0E566D4ED80B}" dt="2026-07-20T02:14:09.552" v="238" actId="27636"/>
        <pc:sldMkLst>
          <pc:docMk/>
          <pc:sldMk cId="0" sldId="258"/>
        </pc:sldMkLst>
        <pc:spChg chg="mod">
          <ac:chgData name="Stephanie Chasteau" userId="a3728a3603f37e3f" providerId="LiveId" clId="{5ACAE809-EFE2-499F-AEC6-0E566D4ED80B}" dt="2026-07-20T02:14:09.552" v="238" actId="27636"/>
          <ac:spMkLst>
            <pc:docMk/>
            <pc:sldMk cId="0" sldId="258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3:46.547" v="226" actId="403"/>
          <ac:spMkLst>
            <pc:docMk/>
            <pc:sldMk cId="0" sldId="258"/>
            <ac:spMk id="4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13:20.172" v="216" actId="404"/>
        <pc:sldMkLst>
          <pc:docMk/>
          <pc:sldMk cId="0" sldId="259"/>
        </pc:sldMkLst>
        <pc:spChg chg="mod">
          <ac:chgData name="Stephanie Chasteau" userId="a3728a3603f37e3f" providerId="LiveId" clId="{5ACAE809-EFE2-499F-AEC6-0E566D4ED80B}" dt="2026-07-20T02:12:11.138" v="185" actId="27636"/>
          <ac:spMkLst>
            <pc:docMk/>
            <pc:sldMk cId="0" sldId="259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2:53.676" v="205" actId="403"/>
          <ac:spMkLst>
            <pc:docMk/>
            <pc:sldMk cId="0" sldId="259"/>
            <ac:spMk id="4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3:09.718" v="210" actId="403"/>
          <ac:spMkLst>
            <pc:docMk/>
            <pc:sldMk cId="0" sldId="259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3:20.172" v="216" actId="404"/>
          <ac:spMkLst>
            <pc:docMk/>
            <pc:sldMk cId="0" sldId="259"/>
            <ac:spMk id="6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2:37.130" v="201" actId="403"/>
          <ac:spMkLst>
            <pc:docMk/>
            <pc:sldMk cId="0" sldId="259"/>
            <ac:spMk id="7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11:55.893" v="177" actId="403"/>
        <pc:sldMkLst>
          <pc:docMk/>
          <pc:sldMk cId="0" sldId="260"/>
        </pc:sldMkLst>
        <pc:spChg chg="mod">
          <ac:chgData name="Stephanie Chasteau" userId="a3728a3603f37e3f" providerId="LiveId" clId="{5ACAE809-EFE2-499F-AEC6-0E566D4ED80B}" dt="2026-07-20T02:11:55.893" v="177" actId="403"/>
          <ac:spMkLst>
            <pc:docMk/>
            <pc:sldMk cId="0" sldId="260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0:55.811" v="154" actId="403"/>
          <ac:spMkLst>
            <pc:docMk/>
            <pc:sldMk cId="0" sldId="260"/>
            <ac:spMk id="4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1:07.218" v="158" actId="403"/>
          <ac:spMkLst>
            <pc:docMk/>
            <pc:sldMk cId="0" sldId="260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1:18.004" v="164" actId="404"/>
          <ac:spMkLst>
            <pc:docMk/>
            <pc:sldMk cId="0" sldId="260"/>
            <ac:spMk id="7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1:36.294" v="169" actId="403"/>
          <ac:spMkLst>
            <pc:docMk/>
            <pc:sldMk cId="0" sldId="260"/>
            <ac:spMk id="9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10:30.984" v="148" actId="403"/>
        <pc:sldMkLst>
          <pc:docMk/>
          <pc:sldMk cId="0" sldId="261"/>
        </pc:sldMkLst>
        <pc:spChg chg="mod">
          <ac:chgData name="Stephanie Chasteau" userId="a3728a3603f37e3f" providerId="LiveId" clId="{5ACAE809-EFE2-499F-AEC6-0E566D4ED80B}" dt="2026-07-20T02:09:08.958" v="121" actId="27636"/>
          <ac:spMkLst>
            <pc:docMk/>
            <pc:sldMk cId="0" sldId="261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9:24.419" v="129" actId="403"/>
          <ac:spMkLst>
            <pc:docMk/>
            <pc:sldMk cId="0" sldId="261"/>
            <ac:spMk id="4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9:31.002" v="133" actId="403"/>
          <ac:spMkLst>
            <pc:docMk/>
            <pc:sldMk cId="0" sldId="261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9:47.872" v="138" actId="403"/>
          <ac:spMkLst>
            <pc:docMk/>
            <pc:sldMk cId="0" sldId="261"/>
            <ac:spMk id="6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10:30.984" v="148" actId="403"/>
          <ac:spMkLst>
            <pc:docMk/>
            <pc:sldMk cId="0" sldId="261"/>
            <ac:spMk id="7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08:41.828" v="113" actId="27636"/>
        <pc:sldMkLst>
          <pc:docMk/>
          <pc:sldMk cId="0" sldId="262"/>
        </pc:sldMkLst>
        <pc:spChg chg="mod">
          <ac:chgData name="Stephanie Chasteau" userId="a3728a3603f37e3f" providerId="LiveId" clId="{5ACAE809-EFE2-499F-AEC6-0E566D4ED80B}" dt="2026-07-20T02:08:41.828" v="113" actId="27636"/>
          <ac:spMkLst>
            <pc:docMk/>
            <pc:sldMk cId="0" sldId="262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6:14.035" v="79" actId="20577"/>
          <ac:spMkLst>
            <pc:docMk/>
            <pc:sldMk cId="0" sldId="262"/>
            <ac:spMk id="4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7:28.812" v="90" actId="403"/>
          <ac:spMkLst>
            <pc:docMk/>
            <pc:sldMk cId="0" sldId="262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7:09.244" v="87" actId="1076"/>
          <ac:spMkLst>
            <pc:docMk/>
            <pc:sldMk cId="0" sldId="262"/>
            <ac:spMk id="6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7:49.462" v="99" actId="403"/>
          <ac:spMkLst>
            <pc:docMk/>
            <pc:sldMk cId="0" sldId="262"/>
            <ac:spMk id="7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8:10.877" v="103" actId="403"/>
          <ac:spMkLst>
            <pc:docMk/>
            <pc:sldMk cId="0" sldId="262"/>
            <ac:spMk id="9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6:48.341" v="83" actId="14100"/>
          <ac:spMkLst>
            <pc:docMk/>
            <pc:sldMk cId="0" sldId="262"/>
            <ac:spMk id="11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04:54.866" v="61" actId="27636"/>
        <pc:sldMkLst>
          <pc:docMk/>
          <pc:sldMk cId="0" sldId="263"/>
        </pc:sldMkLst>
        <pc:spChg chg="mod">
          <ac:chgData name="Stephanie Chasteau" userId="a3728a3603f37e3f" providerId="LiveId" clId="{5ACAE809-EFE2-499F-AEC6-0E566D4ED80B}" dt="2026-07-20T02:04:54.866" v="61" actId="27636"/>
          <ac:spMkLst>
            <pc:docMk/>
            <pc:sldMk cId="0" sldId="263"/>
            <ac:spMk id="2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3:32.310" v="43" actId="403"/>
          <ac:spMkLst>
            <pc:docMk/>
            <pc:sldMk cId="0" sldId="263"/>
            <ac:spMk id="4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4:16.182" v="47" actId="404"/>
          <ac:spMkLst>
            <pc:docMk/>
            <pc:sldMk cId="0" sldId="263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4:29.951" v="49" actId="403"/>
          <ac:spMkLst>
            <pc:docMk/>
            <pc:sldMk cId="0" sldId="263"/>
            <ac:spMk id="6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02:02.431" v="14" actId="403"/>
        <pc:sldMkLst>
          <pc:docMk/>
          <pc:sldMk cId="0" sldId="264"/>
        </pc:sldMkLst>
        <pc:spChg chg="mod">
          <ac:chgData name="Stephanie Chasteau" userId="a3728a3603f37e3f" providerId="LiveId" clId="{5ACAE809-EFE2-499F-AEC6-0E566D4ED80B}" dt="2026-07-20T02:01:31.437" v="5" actId="404"/>
          <ac:spMkLst>
            <pc:docMk/>
            <pc:sldMk cId="0" sldId="264"/>
            <ac:spMk id="5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1:44.957" v="9" actId="403"/>
          <ac:spMkLst>
            <pc:docMk/>
            <pc:sldMk cId="0" sldId="264"/>
            <ac:spMk id="6" creationId="{00000000-0000-0000-0000-000000000000}"/>
          </ac:spMkLst>
        </pc:spChg>
        <pc:spChg chg="mod">
          <ac:chgData name="Stephanie Chasteau" userId="a3728a3603f37e3f" providerId="LiveId" clId="{5ACAE809-EFE2-499F-AEC6-0E566D4ED80B}" dt="2026-07-20T02:02:02.431" v="14" actId="403"/>
          <ac:spMkLst>
            <pc:docMk/>
            <pc:sldMk cId="0" sldId="264"/>
            <ac:spMk id="7" creationId="{00000000-0000-0000-0000-000000000000}"/>
          </ac:spMkLst>
        </pc:spChg>
      </pc:sldChg>
      <pc:sldChg chg="modSp mod">
        <pc:chgData name="Stephanie Chasteau" userId="a3728a3603f37e3f" providerId="LiveId" clId="{5ACAE809-EFE2-499F-AEC6-0E566D4ED80B}" dt="2026-07-20T02:02:22.073" v="21" actId="403"/>
        <pc:sldMkLst>
          <pc:docMk/>
          <pc:sldMk cId="0" sldId="269"/>
        </pc:sldMkLst>
        <pc:spChg chg="mod">
          <ac:chgData name="Stephanie Chasteau" userId="a3728a3603f37e3f" providerId="LiveId" clId="{5ACAE809-EFE2-499F-AEC6-0E566D4ED80B}" dt="2026-07-20T02:02:22.073" v="21" actId="403"/>
          <ac:spMkLst>
            <pc:docMk/>
            <pc:sldMk cId="0" sldId="269"/>
            <ac:spMk id="2" creationId="{00000000-0000-0000-0000-000000000000}"/>
          </ac:spMkLst>
        </pc:spChg>
      </pc:sldChg>
      <pc:sldChg chg="modSp del mod">
        <pc:chgData name="Stephanie Chasteau" userId="a3728a3603f37e3f" providerId="LiveId" clId="{5ACAE809-EFE2-499F-AEC6-0E566D4ED80B}" dt="2026-07-20T02:17:09.808" v="317" actId="2696"/>
        <pc:sldMkLst>
          <pc:docMk/>
          <pc:sldMk cId="0" sldId="271"/>
        </pc:sldMkLst>
        <pc:spChg chg="mod">
          <ac:chgData name="Stephanie Chasteau" userId="a3728a3603f37e3f" providerId="LiveId" clId="{5ACAE809-EFE2-499F-AEC6-0E566D4ED80B}" dt="2026-07-20T02:14:34.504" v="239" actId="1076"/>
          <ac:spMkLst>
            <pc:docMk/>
            <pc:sldMk cId="0" sldId="271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197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warm_softly_lit_indoor_preschool_classroom_scen.png"/>
          <p:cNvPicPr>
            <a:picLocks noChangeAspect="1"/>
          </p:cNvPicPr>
          <p:nvPr/>
        </p:nvPicPr>
        <p:blipFill>
          <a:blip r:embed="rId3"/>
          <a:srcRect t="25" b="25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-121298" y="0"/>
            <a:ext cx="6705432" cy="6858000"/>
          </a:xfrm>
          <a:prstGeom prst="rect">
            <a:avLst/>
          </a:prstGeom>
          <a:solidFill>
            <a:srgbClr val="FFFFFF">
              <a:alpha val="92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1"/>
          <p:cNvSpPr/>
          <p:nvPr/>
        </p:nvSpPr>
        <p:spPr>
          <a:xfrm>
            <a:off x="518076" y="1534885"/>
            <a:ext cx="56692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Isaac Through</a:t>
            </a:r>
            <a:endParaRPr lang="en-US" sz="8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2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Theory</a:t>
            </a:r>
            <a:endParaRPr lang="en-US" sz="88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2/16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5A1533-40BF-01C5-78EE-37CCD1160FCD}"/>
              </a:ext>
            </a:extLst>
          </p:cNvPr>
          <p:cNvSpPr txBox="1"/>
          <p:nvPr/>
        </p:nvSpPr>
        <p:spPr>
          <a:xfrm>
            <a:off x="251927" y="3429000"/>
            <a:ext cx="5935429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Student name: </a:t>
            </a:r>
            <a:r>
              <a:rPr lang="en-GB" sz="2000" dirty="0"/>
              <a:t>Stephanie L. Chasteau-Nicholas</a:t>
            </a:r>
          </a:p>
          <a:p>
            <a:pPr algn="just"/>
            <a:r>
              <a:rPr lang="en-GB" sz="1600" dirty="0"/>
              <a:t>Student number:  </a:t>
            </a:r>
            <a:r>
              <a:rPr lang="en-GB" sz="2000" dirty="0"/>
              <a:t>2509863</a:t>
            </a:r>
          </a:p>
          <a:p>
            <a:pPr algn="just"/>
            <a:r>
              <a:rPr lang="en-GB" sz="1600" dirty="0"/>
              <a:t>Module: </a:t>
            </a:r>
            <a:r>
              <a:rPr lang="en-GB" sz="2000" dirty="0"/>
              <a:t>Psychology in Health and Social Care</a:t>
            </a:r>
          </a:p>
          <a:p>
            <a:pPr algn="just"/>
            <a:r>
              <a:rPr lang="en-GB" sz="1600" dirty="0"/>
              <a:t>Module code: </a:t>
            </a:r>
            <a:r>
              <a:rPr lang="en-GB" sz="2000" dirty="0"/>
              <a:t>LCHS4010</a:t>
            </a:r>
          </a:p>
          <a:p>
            <a:pPr algn="just"/>
            <a:r>
              <a:rPr lang="en-GB" sz="1600" dirty="0"/>
              <a:t>Lecturer name</a:t>
            </a:r>
            <a:r>
              <a:rPr lang="en-GB" sz="2000" dirty="0"/>
              <a:t>: Shepherd Ziko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OUTLINE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658368" y="1600200"/>
            <a:ext cx="5285232" cy="43891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1. Introduction to the case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2. Isaac’s presenting needs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3. Selected lifespan theory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4. Key attachment concepts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5. Application to Isaac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309360" y="1600200"/>
            <a:ext cx="5120640" cy="43891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6. Nature and nurture influences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7. Developmental implications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8. Attachment-informed support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9. Multi-agency early help plan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10. Critical evaluation and conclusion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3/16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18430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INTRODUCTION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22960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658368" y="1554480"/>
            <a:ext cx="11045952" cy="34747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This presentation analyses how Isaac’s early experiences may shape his development through Attachment Theory (Bowlby, 1988).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Isaac is 4 years old and attends an early years centre in London; staff report withdrawal, separation distress and language delay.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The aim is to propose realistic, attachment-informed strategies within an early help plan (NICE, 2012; DfE, 2025).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234440" y="5394960"/>
            <a:ext cx="9692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i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The task is not to “label” Isaac, but to understand what his behaviour may be communicating.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4/16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ISAAC’S PRESENTING NEEDS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868680" y="1325880"/>
            <a:ext cx="315468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Emotional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withdrawal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26280" y="1371601"/>
            <a:ext cx="315468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Separation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distress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183880" y="1325880"/>
            <a:ext cx="315468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Language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delay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58368" y="2962656"/>
            <a:ext cx="10600095" cy="21488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Quiet and withdrawn during free play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Distressed when separated from his mother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Struggles to join group activities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Mother reports clinginess, sleep difficulty and limited independent play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5/16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03609" y="443427"/>
            <a:ext cx="1139087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SELECTED THEORY: BOWLBY’S ATTACHMENT THEORY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403609" y="1243584"/>
            <a:ext cx="7175146" cy="4023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Attachment Theory explains how early caregiving relationships provide security and shape later social-emotional development (Bowlby, 1988).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 secure caregiver becomes a “secure base”, allowing the child to explore, play and return for comfort (Ainsworth </a:t>
            </a:r>
            <a:r>
              <a:rPr lang="en-US" sz="2400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., 1978).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This theory is suitable because Isaac’s main difficulties involve separation, emotional regulation and relationships.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818120" y="1600200"/>
            <a:ext cx="3291840" cy="1051560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Caregiver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security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9464040" y="2688336"/>
            <a:ext cx="0" cy="466344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7818120" y="3154680"/>
            <a:ext cx="3291840" cy="10515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Safe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exploration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9464040" y="4242816"/>
            <a:ext cx="0" cy="466344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Text 7"/>
          <p:cNvSpPr/>
          <p:nvPr/>
        </p:nvSpPr>
        <p:spPr>
          <a:xfrm>
            <a:off x="7818120" y="4830458"/>
            <a:ext cx="3291840" cy="1051560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Learning and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relationships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6/16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KEY CONCEPTS OF ATTACHMENT THEORY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777240" y="1417320"/>
            <a:ext cx="342900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Secure base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exploration + comfort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389120" y="1417320"/>
            <a:ext cx="3429000" cy="115226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Internal working model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self + others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110728" y="1481328"/>
            <a:ext cx="342900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Sensitivity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consistent response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58368" y="2971800"/>
            <a:ext cx="10881360" cy="2560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Secure attachment grows from consistent, sensitive caregiving (Ainsworth </a:t>
            </a:r>
            <a:r>
              <a:rPr lang="en-US" sz="2400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., 1978).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Internal working models influence whether a child expects adults to be available and trustworthy (Bowlby, 1988).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Insecure or disrupted care can affect confidence, play, peer relationships and emotion regulation (Cassidy &amp; Shaver, 2016).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7/16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APPLICATION TO ISAAC’S EXPERIENCES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451413" y="1417320"/>
            <a:ext cx="6452307" cy="43891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177800" indent="-1778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Disrupted childcare may make adult care feel unpredictable, increasing separation distress (Bowlby, 1988; Ainsworth </a:t>
            </a:r>
            <a:r>
              <a:rPr lang="en-US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al., </a:t>
            </a: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1978).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7800" indent="-1778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Maternal postnatal depression may affect emotional availability and family support, influencing child social-emotional outcomes (Stein </a:t>
            </a:r>
            <a:r>
              <a:rPr lang="en-US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al., </a:t>
            </a: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2014).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7800" indent="-1778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Isaac’s withdrawal and language delay may reflect fewer secure play, peer and conversation opportunities (Fearon </a:t>
            </a:r>
            <a:r>
              <a:rPr lang="en-US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al., </a:t>
            </a: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2010; DfE, 2025).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903719" y="1508759"/>
            <a:ext cx="2277593" cy="1001129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disrupted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childcare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9300754" y="1892808"/>
            <a:ext cx="640080" cy="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9998684" y="1481328"/>
            <a:ext cx="1828800" cy="7772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less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predictable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10744200" y="2322576"/>
            <a:ext cx="0" cy="603504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Text 7"/>
          <p:cNvSpPr/>
          <p:nvPr/>
        </p:nvSpPr>
        <p:spPr>
          <a:xfrm>
            <a:off x="9738360" y="2926079"/>
            <a:ext cx="2011680" cy="1067417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distress +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withdrawal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9646920" y="3310128"/>
            <a:ext cx="0" cy="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11" name="Text 9"/>
          <p:cNvSpPr/>
          <p:nvPr/>
        </p:nvSpPr>
        <p:spPr>
          <a:xfrm>
            <a:off x="6903719" y="2926079"/>
            <a:ext cx="2548191" cy="1133839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fewer play +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language chances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76288" y="4544568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100" dirty="0">
                <a:solidFill>
                  <a:srgbClr val="4F6B55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Attachment theory helps explain the meaning behind Isaac’s behaviour.</a:t>
            </a: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8/16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NATURE AND NURTURE INFLUENCES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521440" y="1425537"/>
            <a:ext cx="4800600" cy="3148314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Nature</a:t>
            </a:r>
            <a:endParaRPr lang="en-US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Temperament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Early brain development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Stress response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(Shonkoff &amp; Phillips, 2000)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76709" y="1533531"/>
            <a:ext cx="5463019" cy="3111505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0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Nurture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Caregiving sensitivity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Childcare disruption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Social interaction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(NICE, 2012; DfE, 2025)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51560" y="5377598"/>
            <a:ext cx="10241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400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For Isaac, the key issue is the interaction between temperament, stress and caregiving context — not nature or nurture alone.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9/16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DEVELOPMENTAL IMPLICATIONS FOR ISAAC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509286" y="1243584"/>
            <a:ext cx="8565266" cy="42062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Social development: 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withdrawal may limit peer learning and belonging (Fearon </a:t>
            </a:r>
            <a:r>
              <a:rPr lang="en-US" sz="2400" i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et al., 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2010).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Emotional development: 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separation distress suggests a need for adult co-regulation and predictability (Geddes, 2006).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Language development: </a:t>
            </a: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reduced interaction can limit conversation, vocabulary and confidence to communicate (DfE, 2025).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258300" y="1490472"/>
            <a:ext cx="2194560" cy="1005840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Social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9258300" y="2871216"/>
            <a:ext cx="2194560" cy="100584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Emotional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9258300" y="4608576"/>
            <a:ext cx="2194560" cy="1005840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Language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10/16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88625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SUPPORT STRATEGY 1: KEY PERSON AND SECURE BASE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658368" y="1260252"/>
            <a:ext cx="7616952" cy="42062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Allocate one consistent key person to welcome Isaac, observe his cues and support transitions (DfE, 2025).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Use predictable routines: visual timetable, same goodbye ritual and gradual separation plan (NICE, 2012).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Respond calmly to distress before expecting independent play; co-regulation comes before self-regulation (Geddes, 2006).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8275320" y="1325880"/>
            <a:ext cx="2971800" cy="96012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/>
              </a:rPr>
              <a:t>Consistent adult</a:t>
            </a:r>
            <a:endParaRPr lang="en-US" sz="4000" dirty="0"/>
          </a:p>
        </p:txBody>
      </p:sp>
      <p:sp>
        <p:nvSpPr>
          <p:cNvPr id="6" name="Shape 4"/>
          <p:cNvSpPr/>
          <p:nvPr/>
        </p:nvSpPr>
        <p:spPr>
          <a:xfrm>
            <a:off x="9765792" y="2331720"/>
            <a:ext cx="0" cy="41148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8275320" y="2743200"/>
            <a:ext cx="2971800" cy="960120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/>
              </a:rPr>
              <a:t>Predictable routine</a:t>
            </a:r>
            <a:endParaRPr lang="en-US" sz="4000" dirty="0"/>
          </a:p>
        </p:txBody>
      </p:sp>
      <p:sp>
        <p:nvSpPr>
          <p:cNvPr id="8" name="Shape 6"/>
          <p:cNvSpPr/>
          <p:nvPr/>
        </p:nvSpPr>
        <p:spPr>
          <a:xfrm>
            <a:off x="9765792" y="3749040"/>
            <a:ext cx="0" cy="89154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Text 7"/>
          <p:cNvSpPr/>
          <p:nvPr/>
        </p:nvSpPr>
        <p:spPr>
          <a:xfrm>
            <a:off x="8279892" y="4640580"/>
            <a:ext cx="2971800" cy="96012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/>
              </a:rPr>
              <a:t>Safer exploration</a:t>
            </a:r>
            <a:endParaRPr lang="en-US" sz="4000" dirty="0"/>
          </a:p>
        </p:txBody>
      </p:sp>
      <p:sp>
        <p:nvSpPr>
          <p:cNvPr id="10" name="TextBox 9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11/16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539496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SUPPORT STRATEGY 2: PLAY AND LANGUAGE SUPPORT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822960" y="1508760"/>
            <a:ext cx="10424160" cy="3611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457200" indent="-457200" algn="just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Begin with parallel play beside a trusted adult, then move gradually toward paired and small-group play (Bowlby, 1988; DfE, 2025).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Use language-rich routines: naming feelings, modelling phrases, story sacks and turn-taking games (DfE, 2025).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Praise brave attempts to communicate and join activities, rather than focusing only on correct speech (NICE, 2012).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822960" y="5609092"/>
            <a:ext cx="2468880" cy="566928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parallel play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86874" y="5892556"/>
            <a:ext cx="1028410" cy="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7" name="Text 5"/>
          <p:cNvSpPr/>
          <p:nvPr/>
        </p:nvSpPr>
        <p:spPr>
          <a:xfrm>
            <a:off x="4679066" y="5609092"/>
            <a:ext cx="2194560" cy="566928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paired play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037408" y="5952744"/>
            <a:ext cx="1146472" cy="0"/>
          </a:xfrm>
          <a:prstGeom prst="line">
            <a:avLst/>
          </a:prstGeom>
          <a:noFill/>
          <a:ln w="25400">
            <a:solidFill>
              <a:srgbClr val="4F6B5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9" name="Text 7"/>
          <p:cNvSpPr/>
          <p:nvPr/>
        </p:nvSpPr>
        <p:spPr>
          <a:xfrm>
            <a:off x="8448361" y="5609092"/>
            <a:ext cx="2194560" cy="566928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small group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12/16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84633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SUPPORT STRATEGY 3: PARENT AND MULTI-AGENCY COLLABORATION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pic>
        <p:nvPicPr>
          <p:cNvPr id="4" name="Image 0" descr="/mnt/data/wide_warm_flat_vector_illustration_of_a_supportiv.png"/>
          <p:cNvPicPr>
            <a:picLocks noChangeAspect="1"/>
          </p:cNvPicPr>
          <p:nvPr/>
        </p:nvPicPr>
        <p:blipFill>
          <a:blip r:embed="rId3"/>
          <a:srcRect l="5000" r="30156"/>
          <a:stretch/>
        </p:blipFill>
        <p:spPr>
          <a:xfrm>
            <a:off x="640080" y="1554480"/>
            <a:ext cx="4533804" cy="42062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301205" y="1531621"/>
            <a:ext cx="6448835" cy="44805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Work with Isaac’s mother using a non-judgemental, strengths-based approach (NICE, 2012).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Share consistent strategies between home and centre: goodbye routine, comfort object and communication diary (DfE, 2025).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Refer or liaise with health visitor, SENCO, speech and language support, and family support services where appropriate (NICE, 2012).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13/16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466344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CRITICAL EVALUATION OF ATTACHMENT THEORY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868680" y="141732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4F6B55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Strengths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62987" y="1920240"/>
            <a:ext cx="5343453" cy="1508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Explains separation distress, security and exploration (Bowlby, 1988).</a:t>
            </a:r>
          </a:p>
          <a:p>
            <a:pPr>
              <a:lnSpc>
                <a:spcPct val="150000"/>
              </a:lnSpc>
              <a:buSzPct val="100000"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Supports practical early years strategies such as key person and predictable routines (DfE, 2025).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0800" y="141732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C9795A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Limitations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111433" y="1866649"/>
            <a:ext cx="6080567" cy="2377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Risk of over-focusing on the mother and ignoring poverty, culture, housing and social support (Cassidy &amp; Shaver, 2016).</a:t>
            </a: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One theory cannot fully explain language delay; assessment should remain multi-agency and holistic (NICE, 2012).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62987" y="5369728"/>
            <a:ext cx="11412637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600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Balanced judgement: Attachment Theory is useful for understanding Isaac’s emotional needs, but it should be applied alongside contextual, cultural and developmental assessment (Granqvist </a:t>
            </a:r>
            <a:r>
              <a:rPr lang="en-US" sz="1600" i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600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2017).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14/16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CONCLUSION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4" name="Text 2"/>
          <p:cNvSpPr/>
          <p:nvPr/>
        </p:nvSpPr>
        <p:spPr>
          <a:xfrm>
            <a:off x="544010" y="1417320"/>
            <a:ext cx="11160310" cy="39776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Autofit/>
          </a:bodyPr>
          <a:lstStyle/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Isaac’s withdrawal, separation distress and language delay can be understood as signs of unmet security and relationship needs, not simply “difficult </a:t>
            </a:r>
            <a:r>
              <a:rPr lang="en-US" sz="2000" dirty="0" err="1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behaviour</a:t>
            </a: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”.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Attachment Theory supports a practical early help plan built on a consistent key person, predictable routines, play-based confidence and language-rich interaction.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63238"/>
                </a:solidFill>
                <a:latin typeface="Arial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The plan should be collaborative, evidence-based and sensitive to Isaac’s family context, especially his mother’s postnatal depression and limited support (Bowlby, 1988; NICE, 2012).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39479" y="5124460"/>
            <a:ext cx="10313042" cy="828283"/>
          </a:xfrm>
          <a:prstGeom prst="roundRect">
            <a:avLst/>
          </a:prstGeom>
          <a:solidFill>
            <a:srgbClr val="DDE9EF"/>
          </a:solidFill>
          <a:ln w="15240">
            <a:solidFill>
              <a:srgbClr val="CFBFAF"/>
            </a:solidFill>
          </a:ln>
        </p:spPr>
        <p:txBody>
          <a:bodyPr wrap="square" lIns="1270" tIns="1270" rIns="1270" bIns="1270" rtlCol="0" anchor="ctr"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263238"/>
                </a:solidFill>
                <a:latin typeface="Arial" panose="02020603050405020304" pitchFamily="18" charset="0"/>
                <a:cs typeface="Times New Roman" panose="02020603050405020304" pitchFamily="18" charset="0"/>
              </a:rPr>
              <a:t>Security → Exploration → Communication → Wellbeing</a:t>
            </a:r>
            <a:endParaRPr lang="en-US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15/16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1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881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000" b="1" dirty="0">
                <a:solidFill>
                  <a:srgbClr val="263238"/>
                </a:solidFill>
                <a:latin typeface="Arial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REFERENCES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58368" y="1243584"/>
            <a:ext cx="10881360" cy="0"/>
          </a:xfrm>
          <a:prstGeom prst="line">
            <a:avLst/>
          </a:prstGeom>
          <a:noFill/>
          <a:ln w="15240">
            <a:solidFill>
              <a:srgbClr val="CFBFAF"/>
            </a:solidFill>
            <a:prstDash val="solid"/>
          </a:ln>
        </p:spPr>
        <p:txBody>
          <a:bodyPr/>
          <a:lstStyle/>
          <a:p>
            <a:pPr>
              <a:lnSpc>
                <a:spcPct val="150000"/>
              </a:lnSpc>
            </a:pPr>
            <a:endParaRPr/>
          </a:p>
        </p:txBody>
      </p:sp>
      <p:sp>
        <p:nvSpPr>
          <p:cNvPr id="5" name="Text 3"/>
          <p:cNvSpPr/>
          <p:nvPr/>
        </p:nvSpPr>
        <p:spPr>
          <a:xfrm>
            <a:off x="150471" y="1417320"/>
            <a:ext cx="5884569" cy="4892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Ainsworth, M.D.S., Blehar, M.C., Waters, E. and Wall, S. (1978) Patterns of Attachment. Hillsdale, NJ: Erlbaum.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Bowlby, J. (1988) A Secure Base: Parent–Child Attachment and Healthy Human Development. London: Routledge.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Cassidy, J. and Shaver, P.R. (eds.) (2016) Handbook of Attachment: Theory, Research, and Clinical Applications. 3rd edn. New York: Guilford Press.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Department for Education (2025) Early years foundation stage statutory framework. London: DfE.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Fearon, R.P. et al. (2010) “The significance of insecure attachment and disorganization”, Child Development, 81(2), pp. 435–456.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6263640" y="1417320"/>
            <a:ext cx="5750882" cy="4892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Geddes, H. (2006) Attachment in the Classroom. London: Worth Publishing.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Granqvist, P. et al. (2017) “Disorganized attachment in infancy”, Child Development, 88(2), pp. 526–558.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NICE (2012) Social and emotional wellbeing: early years. Public health guideline PH40. London: NICE.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Shonkoff, J.P. and Phillips, D.A. (2000) From Neurons to Neighborhoods. Washington, DC: National Academies Press.</a:t>
            </a:r>
            <a:endParaRPr lang="en-US" sz="2800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263238"/>
                </a:solidFill>
                <a:latin typeface="Arial"/>
              </a:rPr>
              <a:t>Stein, A. et al. (2014) “Effects of perinatal mental disorders on the fetus and child”, The Lancet, 384(9956), pp. 1800–1819.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277600" y="6537960"/>
            <a:ext cx="685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</a:pPr>
            <a:r>
              <a:rPr sz="1100">
                <a:solidFill>
                  <a:srgbClr val="000000"/>
                </a:solidFill>
                <a:latin typeface="Arial"/>
              </a:rPr>
              <a:t>16/16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1294</Words>
  <Application>Microsoft Office PowerPoint</Application>
  <PresentationFormat>Widescreen</PresentationFormat>
  <Paragraphs>161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OpenAI</dc:creator>
  <cp:lastModifiedBy>Stephanie Chasteau</cp:lastModifiedBy>
  <cp:revision>12</cp:revision>
  <dcterms:created xsi:type="dcterms:W3CDTF">2026-07-03T16:36:33Z</dcterms:created>
  <dcterms:modified xsi:type="dcterms:W3CDTF">2026-07-20T02:22:25Z</dcterms:modified>
</cp:coreProperties>
</file>