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16"/>
  </p:notesMasterIdLst>
  <p:handoutMasterIdLst>
    <p:handoutMasterId r:id="rId17"/>
  </p:handoutMasterIdLst>
  <p:sldIdLst>
    <p:sldId id="277" r:id="rId5"/>
    <p:sldId id="471" r:id="rId6"/>
    <p:sldId id="472" r:id="rId7"/>
    <p:sldId id="473" r:id="rId8"/>
    <p:sldId id="474" r:id="rId9"/>
    <p:sldId id="475" r:id="rId10"/>
    <p:sldId id="476" r:id="rId11"/>
    <p:sldId id="477" r:id="rId12"/>
    <p:sldId id="478" r:id="rId13"/>
    <p:sldId id="479" r:id="rId14"/>
    <p:sldId id="48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CF4D15-1073-484E-82A1-FB6A3FCE1BBC}" v="2" dt="2026-08-13T11:48:22.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456" autoAdjust="0"/>
    <p:restoredTop sz="59958" autoAdjust="0"/>
  </p:normalViewPr>
  <p:slideViewPr>
    <p:cSldViewPr>
      <p:cViewPr varScale="1">
        <p:scale>
          <a:sx n="62" d="100"/>
          <a:sy n="62" d="100"/>
        </p:scale>
        <p:origin x="187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730474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Chronic obstructive pulmonary disease (COPD) is a chronic disorder of the lungs defined by an ongoing limitation of airflow due to chronic inflammation of the lung airways and alveoli. COPD is defined by the Global Initiative for Chronic Obstructive Lung Disease as a progressive disease of the bronchi, bronchioles and lung parenchyma that affects ventilation and gas exchange. (Agustí </a:t>
            </a:r>
            <a:r>
              <a:rPr kumimoji="1" lang="en-IN" sz="1200" i="1" kern="1200" dirty="0">
                <a:solidFill>
                  <a:schemeClr val="tx1"/>
                </a:solidFill>
                <a:effectLst/>
                <a:latin typeface="Arial" panose="020B0604020202020204" pitchFamily="34" charset="0"/>
                <a:ea typeface="+mn-ea"/>
                <a:cs typeface="+mn-cs"/>
              </a:rPr>
              <a:t>et al.</a:t>
            </a:r>
            <a:r>
              <a:rPr kumimoji="1" lang="en-IN" sz="1200" i="0" kern="1200" dirty="0">
                <a:solidFill>
                  <a:schemeClr val="tx1"/>
                </a:solidFill>
                <a:effectLst/>
                <a:latin typeface="Arial" panose="020B0604020202020204" pitchFamily="34" charset="0"/>
                <a:ea typeface="+mn-ea"/>
                <a:cs typeface="+mn-cs"/>
              </a:rPr>
              <a:t>,</a:t>
            </a:r>
            <a:r>
              <a:rPr kumimoji="1" lang="en-IN" sz="1200" i="1" kern="1200" dirty="0">
                <a:solidFill>
                  <a:schemeClr val="tx1"/>
                </a:solidFill>
                <a:effectLst/>
                <a:latin typeface="Arial" panose="020B0604020202020204" pitchFamily="34" charset="0"/>
                <a:ea typeface="+mn-ea"/>
                <a:cs typeface="+mn-cs"/>
              </a:rPr>
              <a:t> </a:t>
            </a:r>
            <a:r>
              <a:rPr kumimoji="1" lang="en-IN" sz="1200" kern="1200" dirty="0">
                <a:solidFill>
                  <a:schemeClr val="tx1"/>
                </a:solidFill>
                <a:effectLst/>
                <a:latin typeface="Arial" panose="020B0604020202020204" pitchFamily="34" charset="0"/>
                <a:ea typeface="+mn-ea"/>
                <a:cs typeface="+mn-cs"/>
              </a:rPr>
              <a:t>2023) COPD continues to be a significant and ongoing public health problem in the United Kingdom, with around 1.4 million people diagnosed with it and a lot more undiagnosed (Campbell, 2024). Respiratory diseases are one of the major drivers of emergency admissions to hospital and are significant users of NHS services in England. This presentation examines the anatomy and physiology of the respiratory system before creating an evidence-based, individualised care plan for a simulated patient with COPD.</a:t>
            </a:r>
          </a:p>
          <a:p>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4087968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Mr James Carter is a fictional 68-year-old independent living retired construction worker, living with his spouse in Birmingham. He has tried to stop smoking but still smokes about 10 cigarettes a day and has a 45 pack-year smoking history. His BMI is 29.8 kg/m2, classified as overweight and spirometry shows an FEV1 of less than 52% predicted and an FEV1/FVC ratio of 0.56, which is consistent with moderate airflow obstruction according to the GOLD criteria (Agustí </a:t>
            </a:r>
            <a:r>
              <a:rPr kumimoji="1" lang="en-IN" sz="1200" i="1" kern="1200" dirty="0">
                <a:solidFill>
                  <a:schemeClr val="tx1"/>
                </a:solidFill>
                <a:effectLst/>
                <a:latin typeface="Arial" panose="020B0604020202020204" pitchFamily="34" charset="0"/>
                <a:ea typeface="+mn-ea"/>
                <a:cs typeface="+mn-cs"/>
              </a:rPr>
              <a:t>et al., </a:t>
            </a:r>
            <a:r>
              <a:rPr kumimoji="1" lang="en-IN" sz="1200" kern="1200" dirty="0">
                <a:solidFill>
                  <a:schemeClr val="tx1"/>
                </a:solidFill>
                <a:effectLst/>
                <a:latin typeface="Arial" panose="020B0604020202020204" pitchFamily="34" charset="0"/>
                <a:ea typeface="+mn-ea"/>
                <a:cs typeface="+mn-cs"/>
              </a:rPr>
              <a:t>2023). He has progressive dyspnoea, chronic productive cough and two exacerbations which have necessitated hospital admission in the last year. He has hypertension and hyperlipidaemia as his comorbidities. Current treatments are including a long-acting bronchodilator inhaler, salbutamol reliever inhaler and antihypertensive therapy. Long-term exposure to construction dust, physical inactivity and cigarette smoking are significant factors in increasing the rate of disease progression and risk of exacerbation (</a:t>
            </a:r>
            <a:r>
              <a:rPr kumimoji="1" lang="en-GB" sz="1200" kern="1200" dirty="0">
                <a:solidFill>
                  <a:schemeClr val="tx1"/>
                </a:solidFill>
                <a:effectLst/>
                <a:latin typeface="Arial" panose="020B0604020202020204" pitchFamily="34" charset="0"/>
                <a:ea typeface="+mn-ea"/>
                <a:cs typeface="+mn-cs"/>
              </a:rPr>
              <a:t>He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2024</a:t>
            </a:r>
            <a:r>
              <a:rPr kumimoji="1" lang="en-IN" sz="1200" kern="1200" dirty="0">
                <a:solidFill>
                  <a:schemeClr val="tx1"/>
                </a:solidFill>
                <a:effectLst/>
                <a:latin typeface="Arial" panose="020B0604020202020204" pitchFamily="34" charset="0"/>
                <a:ea typeface="+mn-ea"/>
                <a:cs typeface="+mn-cs"/>
              </a:rPr>
              <a:t>).</a:t>
            </a: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104216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The respiratory system consists of the upper airway (nose, pharynx and larynx) and lower airway, including the trachea, bronchi, bronchioles, alveoli, lungs and diaphragm. The trachea channels inspired air into the primary bronchi, which give rise to about 23 generations of airways ending up in 300 million alveoli, which contribute to a surface area of nearly 70-100 m² for gas exchange (</a:t>
            </a:r>
            <a:r>
              <a:rPr kumimoji="1" lang="en-GB" sz="1200" kern="1200" dirty="0">
                <a:solidFill>
                  <a:schemeClr val="tx1"/>
                </a:solidFill>
                <a:effectLst/>
                <a:latin typeface="Arial" panose="020B0604020202020204" pitchFamily="34" charset="0"/>
                <a:ea typeface="+mn-ea"/>
                <a:cs typeface="+mn-cs"/>
              </a:rPr>
              <a:t>Patwa and Shah, 2015; </a:t>
            </a:r>
            <a:r>
              <a:rPr kumimoji="1" lang="en-IN" sz="1200" kern="1200" dirty="0" err="1">
                <a:solidFill>
                  <a:schemeClr val="tx1"/>
                </a:solidFill>
                <a:effectLst/>
                <a:latin typeface="Arial" panose="020B0604020202020204" pitchFamily="34" charset="0"/>
                <a:ea typeface="+mn-ea"/>
                <a:cs typeface="+mn-cs"/>
              </a:rPr>
              <a:t>Schwartzstein</a:t>
            </a:r>
            <a:r>
              <a:rPr kumimoji="1" lang="en-IN" sz="1200" kern="1200" dirty="0">
                <a:solidFill>
                  <a:schemeClr val="tx1"/>
                </a:solidFill>
                <a:effectLst/>
                <a:latin typeface="Arial" panose="020B0604020202020204" pitchFamily="34" charset="0"/>
                <a:ea typeface="+mn-ea"/>
                <a:cs typeface="+mn-cs"/>
              </a:rPr>
              <a:t> and Parker, 2025). Carbon dioxide diffuses out of the pulmonary capillaries and oxygen diffuses into the pulmonary capillaries. The diaphragm contributes around 70% of the tidal ventilation and ensures efficient ventilation of the lungs and normal oxygenation of the blood (</a:t>
            </a:r>
            <a:r>
              <a:rPr kumimoji="1" lang="en-GB" sz="1200" kern="1200" dirty="0">
                <a:solidFill>
                  <a:schemeClr val="tx1"/>
                </a:solidFill>
                <a:effectLst/>
                <a:latin typeface="Arial" panose="020B0604020202020204" pitchFamily="34" charset="0"/>
                <a:ea typeface="+mn-ea"/>
                <a:cs typeface="+mn-cs"/>
              </a:rPr>
              <a:t>Patel, Chong and </a:t>
            </a:r>
            <a:r>
              <a:rPr kumimoji="1" lang="en-GB" sz="1200" kern="1200" dirty="0" err="1">
                <a:solidFill>
                  <a:schemeClr val="tx1"/>
                </a:solidFill>
                <a:effectLst/>
                <a:latin typeface="Arial" panose="020B0604020202020204" pitchFamily="34" charset="0"/>
                <a:ea typeface="+mn-ea"/>
                <a:cs typeface="+mn-cs"/>
              </a:rPr>
              <a:t>Baydur</a:t>
            </a:r>
            <a:r>
              <a:rPr kumimoji="1" lang="en-GB" sz="1200" kern="1200" dirty="0">
                <a:solidFill>
                  <a:schemeClr val="tx1"/>
                </a:solidFill>
                <a:effectLst/>
                <a:latin typeface="Arial" panose="020B0604020202020204" pitchFamily="34" charset="0"/>
                <a:ea typeface="+mn-ea"/>
                <a:cs typeface="+mn-cs"/>
              </a:rPr>
              <a:t>, 2022</a:t>
            </a:r>
            <a:r>
              <a:rPr kumimoji="1" lang="en-IN" sz="1200" kern="1200" dirty="0">
                <a:solidFill>
                  <a:schemeClr val="tx1"/>
                </a:solidFill>
                <a:effectLst/>
                <a:latin typeface="Arial" panose="020B0604020202020204" pitchFamily="34" charset="0"/>
                <a:ea typeface="+mn-ea"/>
                <a:cs typeface="+mn-cs"/>
              </a:rPr>
              <a:t>). Ventilation is essential to normal respiration. Negative intrathoracic pressure caused by the diaphragm and intercostal muscles sucks air into the lungs. The diaphragm has a role in quiet breathing of about 70% and normal adults breathe 12-20 times per minute (</a:t>
            </a:r>
            <a:r>
              <a:rPr kumimoji="1" lang="en-GB" sz="1200" kern="1200" dirty="0">
                <a:solidFill>
                  <a:schemeClr val="tx1"/>
                </a:solidFill>
                <a:effectLst/>
                <a:latin typeface="Arial" panose="020B0604020202020204" pitchFamily="34" charset="0"/>
                <a:ea typeface="+mn-ea"/>
                <a:cs typeface="+mn-cs"/>
              </a:rPr>
              <a:t>Zhang, Collins and Manders, 2025</a:t>
            </a:r>
            <a:r>
              <a:rPr kumimoji="1" lang="en-IN" sz="1200" kern="1200" dirty="0">
                <a:solidFill>
                  <a:schemeClr val="tx1"/>
                </a:solidFill>
                <a:effectLst/>
                <a:latin typeface="Arial" panose="020B0604020202020204" pitchFamily="34" charset="0"/>
                <a:ea typeface="+mn-ea"/>
                <a:cs typeface="+mn-cs"/>
              </a:rPr>
              <a:t>). Oxygen diffuses into haemoglobin and carbon dioxide diffuses into the alveoli for expiration across the alveolar-capillary membrane within about 300-500 million alveoli. In healthy adults, the arterial oxygen saturation (SpO₂) is between 95-100%, which provides tissue oxygenation and efficient cellular metabolism (</a:t>
            </a:r>
            <a:r>
              <a:rPr kumimoji="1" lang="en-GB" sz="1200" kern="1200" dirty="0">
                <a:solidFill>
                  <a:schemeClr val="tx1"/>
                </a:solidFill>
                <a:effectLst/>
                <a:latin typeface="Arial" panose="020B0604020202020204" pitchFamily="34" charset="0"/>
                <a:ea typeface="+mn-ea"/>
                <a:cs typeface="+mn-cs"/>
              </a:rPr>
              <a:t>Karunarathna, 2025</a:t>
            </a:r>
            <a:r>
              <a:rPr kumimoji="1" lang="en-IN" sz="1200" kern="1200" dirty="0">
                <a:solidFill>
                  <a:schemeClr val="tx1"/>
                </a:solidFill>
                <a:effectLst/>
                <a:latin typeface="Arial" panose="020B0604020202020204" pitchFamily="34" charset="0"/>
                <a:ea typeface="+mn-ea"/>
                <a:cs typeface="+mn-cs"/>
              </a:rPr>
              <a:t>). Additionally, continuous gas exchange maintains acid–base homeostasis and normal physiological function.</a:t>
            </a: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595568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The best way to slow the progression of COPD and decrease the accelerated rate of lung function decline is to quit smoking. NICE states that behavioural support should be provided in conjunction with smoking-cessation drugs during every clinical interaction. Exercise and pulmonary rehab help to increase exercise tolerance. A balanced diet and fluids promote optimum respiratory muscle function and clearance of mucus (</a:t>
            </a:r>
            <a:r>
              <a:rPr kumimoji="1" lang="en-GB" sz="1200" kern="1200" dirty="0" err="1">
                <a:solidFill>
                  <a:schemeClr val="tx1"/>
                </a:solidFill>
                <a:effectLst/>
                <a:latin typeface="Arial" panose="020B0604020202020204" pitchFamily="34" charset="0"/>
                <a:ea typeface="+mn-ea"/>
                <a:cs typeface="+mn-cs"/>
              </a:rPr>
              <a:t>Brauwers</a:t>
            </a:r>
            <a:r>
              <a:rPr kumimoji="1" lang="en-GB" sz="1200" kern="1200" dirty="0">
                <a:solidFill>
                  <a:schemeClr val="tx1"/>
                </a:solidFill>
                <a:effectLst/>
                <a:latin typeface="Arial" panose="020B0604020202020204" pitchFamily="34" charset="0"/>
                <a:ea typeface="+mn-ea"/>
                <a:cs typeface="+mn-cs"/>
              </a:rPr>
              <a:t>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2023)</a:t>
            </a:r>
            <a:r>
              <a:rPr kumimoji="1" lang="en-IN" sz="1200" kern="1200" dirty="0">
                <a:solidFill>
                  <a:schemeClr val="tx1"/>
                </a:solidFill>
                <a:effectLst/>
                <a:latin typeface="Arial" panose="020B0604020202020204" pitchFamily="34" charset="0"/>
                <a:ea typeface="+mn-ea"/>
                <a:cs typeface="+mn-cs"/>
              </a:rPr>
              <a:t>. NICE recommends maintaining a healthy (BMI 20-25 kg/m2) weight in those with COPD and referring patients to dietetics services if they have an abnormal BMI (</a:t>
            </a:r>
            <a:r>
              <a:rPr kumimoji="1" lang="en-GB" sz="1200" kern="1200" dirty="0" err="1">
                <a:solidFill>
                  <a:schemeClr val="tx1"/>
                </a:solidFill>
                <a:effectLst/>
                <a:latin typeface="Arial" panose="020B0604020202020204" pitchFamily="34" charset="0"/>
                <a:ea typeface="+mn-ea"/>
                <a:cs typeface="+mn-cs"/>
              </a:rPr>
              <a:t>Ibrayeva</a:t>
            </a:r>
            <a:r>
              <a:rPr kumimoji="1" lang="en-GB" sz="1200" kern="1200" dirty="0">
                <a:solidFill>
                  <a:schemeClr val="tx1"/>
                </a:solidFill>
                <a:effectLst/>
                <a:latin typeface="Arial" panose="020B0604020202020204" pitchFamily="34" charset="0"/>
                <a:ea typeface="+mn-ea"/>
                <a:cs typeface="+mn-cs"/>
              </a:rPr>
              <a:t>, </a:t>
            </a:r>
            <a:r>
              <a:rPr kumimoji="1" lang="en-GB" sz="1200" kern="1200" dirty="0" err="1">
                <a:solidFill>
                  <a:schemeClr val="tx1"/>
                </a:solidFill>
                <a:effectLst/>
                <a:latin typeface="Arial" panose="020B0604020202020204" pitchFamily="34" charset="0"/>
                <a:ea typeface="+mn-ea"/>
                <a:cs typeface="+mn-cs"/>
              </a:rPr>
              <a:t>Bacheva</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Sadibekova</a:t>
            </a:r>
            <a:r>
              <a:rPr kumimoji="1" lang="en-GB" sz="1200" kern="1200" dirty="0">
                <a:solidFill>
                  <a:schemeClr val="tx1"/>
                </a:solidFill>
                <a:effectLst/>
                <a:latin typeface="Arial" panose="020B0604020202020204" pitchFamily="34" charset="0"/>
                <a:ea typeface="+mn-ea"/>
                <a:cs typeface="+mn-cs"/>
              </a:rPr>
              <a:t>, 2026</a:t>
            </a:r>
            <a:r>
              <a:rPr kumimoji="1" lang="en-IN" sz="1200" kern="1200" dirty="0">
                <a:solidFill>
                  <a:schemeClr val="tx1"/>
                </a:solidFill>
                <a:effectLst/>
                <a:latin typeface="Arial" panose="020B0604020202020204" pitchFamily="34" charset="0"/>
                <a:ea typeface="+mn-ea"/>
                <a:cs typeface="+mn-cs"/>
              </a:rPr>
              <a:t>). Conservation of energy and daily breathing exercises (such as pursed lip breathing) decrease dyspnoea and increase independence in usual activities.</a:t>
            </a: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980945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Mr James Carter’s daily routine should balance medication, personal activities, exercise and adequate rest. Morning routines should include prescribed inhalers and monitoring of breathlessness before starting activities. During the day, light physical activity and pulmonary rehabilitation can support exercise tolerance while energy conservation reduces fatigue. Regular meals, hydration and appropriate rest periods should support general wellbeing. His spouse can provide practical support when symptoms worsen. Evening routines should include prescribed medication, breathing exercises and symptom monitoring. Recognising worsening breathlessness or exacerbation symptoms can support timely clinical intervention.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28816863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The general practitioner, respiratory consultant, respiratory nurse, physiotherapist, pharmacist, dietitian and occupational therapist must work together to coordinate care to optimise symptom control and long-term outcomes in people with COPD. Multidisciplinary evaluation, pulmonary rehabilitation, dietary advice and psychological support are required by the individual (</a:t>
            </a:r>
            <a:r>
              <a:rPr kumimoji="1" lang="en-GB" sz="1200" kern="1200" dirty="0">
                <a:solidFill>
                  <a:schemeClr val="tx1"/>
                </a:solidFill>
                <a:effectLst/>
                <a:latin typeface="Arial" panose="020B0604020202020204" pitchFamily="34" charset="0"/>
                <a:ea typeface="+mn-ea"/>
                <a:cs typeface="+mn-cs"/>
              </a:rPr>
              <a:t>Mao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2022</a:t>
            </a:r>
            <a:r>
              <a:rPr kumimoji="1" lang="en-IN" sz="1200" kern="1200" dirty="0">
                <a:solidFill>
                  <a:schemeClr val="tx1"/>
                </a:solidFill>
                <a:effectLst/>
                <a:latin typeface="Arial" panose="020B0604020202020204" pitchFamily="34" charset="0"/>
                <a:ea typeface="+mn-ea"/>
                <a:cs typeface="+mn-cs"/>
              </a:rPr>
              <a:t>). Communication should foster informed consent, autonomy, confidentiality and shared decision making, allowing Mr James Carter to be actively involved in treatment planning. The benefits of person-centred care include enhanced adherence to medication, self-management and satisfaction, as well as ensuring clinical decisions support the patient's values, strengths and future health care needs.</a:t>
            </a: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874849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US" sz="1200" kern="1200" dirty="0" err="1">
                <a:solidFill>
                  <a:schemeClr val="tx1"/>
                </a:solidFill>
                <a:effectLst/>
                <a:latin typeface="Arial" panose="020B0604020202020204" pitchFamily="34" charset="0"/>
                <a:ea typeface="+mn-ea"/>
                <a:cs typeface="+mn-cs"/>
              </a:rPr>
              <a:t>Mr</a:t>
            </a:r>
            <a:r>
              <a:rPr kumimoji="1" lang="en-US" sz="1200" kern="1200" dirty="0">
                <a:solidFill>
                  <a:schemeClr val="tx1"/>
                </a:solidFill>
                <a:effectLst/>
                <a:latin typeface="Arial" panose="020B0604020202020204" pitchFamily="34" charset="0"/>
                <a:ea typeface="+mn-ea"/>
                <a:cs typeface="+mn-cs"/>
              </a:rPr>
              <a:t> James Carter describes several COPD risk factors, such as 45 pack-years of smoking, long-term exposure to construction dust, lack of exercise and being 68 years old, which are all linked to a rapid rate of lung function decline. Exacerbation frequency and disease progression are further increased by continued smoking and environmental pollutants. These risks increase his risk for repeated respiratory infections, asthma exacerbations, pulmonary hypertension, chronic respiratory failure and diminished exercise tolerance. Chronic shortness of breath and loss of independence also are linked to anxiety and depression (Rahi </a:t>
            </a:r>
            <a:r>
              <a:rPr kumimoji="1" lang="en-US" sz="1200" i="1" kern="1200" dirty="0">
                <a:solidFill>
                  <a:schemeClr val="tx1"/>
                </a:solidFill>
                <a:effectLst/>
                <a:latin typeface="Arial" panose="020B0604020202020204" pitchFamily="34" charset="0"/>
                <a:ea typeface="+mn-ea"/>
                <a:cs typeface="+mn-cs"/>
              </a:rPr>
              <a:t>et al., </a:t>
            </a:r>
            <a:r>
              <a:rPr kumimoji="1" lang="en-US" sz="1200" kern="1200" dirty="0">
                <a:solidFill>
                  <a:schemeClr val="tx1"/>
                </a:solidFill>
                <a:effectLst/>
                <a:latin typeface="Arial" panose="020B0604020202020204" pitchFamily="34" charset="0"/>
                <a:ea typeface="+mn-ea"/>
                <a:cs typeface="+mn-cs"/>
              </a:rPr>
              <a:t>2023). It can undermine the ability to adhere to treatment and can be detrimental to quality of life.</a:t>
            </a: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870935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Mr James Carter's individualised care plan prioritises improved ventilation, symptom control, prevention of exacerbations and maintenance of functional independence. Pneumococcal vaccination, annual influenza vaccination, smoking cessation, optimisation of inhaled bronchodilator therapy and pulmonary rehabilitation are all recommended to help minimise hospital admissions and maximise quality of life (</a:t>
            </a:r>
            <a:r>
              <a:rPr kumimoji="1" lang="en-GB" sz="1200" kern="1200" dirty="0">
                <a:solidFill>
                  <a:schemeClr val="tx1"/>
                </a:solidFill>
                <a:effectLst/>
                <a:latin typeface="Arial" panose="020B0604020202020204" pitchFamily="34" charset="0"/>
                <a:ea typeface="+mn-ea"/>
                <a:cs typeface="+mn-cs"/>
              </a:rPr>
              <a:t>Sartori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2026</a:t>
            </a:r>
            <a:r>
              <a:rPr kumimoji="1" lang="en-IN" sz="1200" kern="1200" dirty="0">
                <a:solidFill>
                  <a:schemeClr val="tx1"/>
                </a:solidFill>
                <a:effectLst/>
                <a:latin typeface="Arial" panose="020B0604020202020204" pitchFamily="34" charset="0"/>
                <a:ea typeface="+mn-ea"/>
                <a:cs typeface="+mn-cs"/>
              </a:rPr>
              <a:t>). The review of inhaler technique, personalised self-management education, regular monitoring of FEV1, SpO2, BMI and exacerbation rate should be included in management to guide treatment changes (</a:t>
            </a:r>
            <a:r>
              <a:rPr kumimoji="1" lang="en-GB" sz="1200" kern="1200" dirty="0">
                <a:solidFill>
                  <a:schemeClr val="tx1"/>
                </a:solidFill>
                <a:effectLst/>
                <a:latin typeface="Arial" panose="020B0604020202020204" pitchFamily="34" charset="0"/>
                <a:ea typeface="+mn-ea"/>
                <a:cs typeface="+mn-cs"/>
              </a:rPr>
              <a:t>Singh, Mer and Srivastava, 2026</a:t>
            </a:r>
            <a:r>
              <a:rPr kumimoji="1" lang="en-IN" sz="1200" kern="1200" dirty="0">
                <a:solidFill>
                  <a:schemeClr val="tx1"/>
                </a:solidFill>
                <a:effectLst/>
                <a:latin typeface="Arial" panose="020B0604020202020204" pitchFamily="34" charset="0"/>
                <a:ea typeface="+mn-ea"/>
                <a:cs typeface="+mn-cs"/>
              </a:rPr>
              <a:t>). All of these care activities contribute to slowing the disease process and maintaining patients' respiratory function and independence. Through routine clinical monitoring, disease progression may be detected early and the treatment can be modified promptly. Mr James Carter needs to be assessed regularly for oxygen saturation (95-100% normal), respiratory rate (12-20 breaths per minute), spirometry (including FEV₁/FVC (&lt;0.70 indicates a persistent airflow limitation)), BMI, blood pressure and chest examination. The burden of symptoms should be assessed using the COPD Assessment Test (CAT), exacerbation frequency, inhaler technique and vaccination status should be checked at all clinical reviews (</a:t>
            </a:r>
            <a:r>
              <a:rPr kumimoji="1" lang="en-GB" sz="1200" kern="1200" dirty="0">
                <a:solidFill>
                  <a:schemeClr val="tx1"/>
                </a:solidFill>
                <a:effectLst/>
                <a:latin typeface="Arial" panose="020B0604020202020204" pitchFamily="34" charset="0"/>
                <a:ea typeface="+mn-ea"/>
                <a:cs typeface="+mn-cs"/>
              </a:rPr>
              <a:t>Gill </a:t>
            </a:r>
            <a:r>
              <a:rPr kumimoji="1" lang="en-GB" sz="1200" i="1" kern="1200" dirty="0">
                <a:solidFill>
                  <a:schemeClr val="tx1"/>
                </a:solidFill>
                <a:effectLst/>
                <a:latin typeface="Arial" panose="020B0604020202020204" pitchFamily="34" charset="0"/>
                <a:ea typeface="+mn-ea"/>
                <a:cs typeface="+mn-cs"/>
              </a:rPr>
              <a:t>et al.,</a:t>
            </a:r>
            <a:r>
              <a:rPr kumimoji="1" lang="en-GB" sz="1200" kern="1200" dirty="0">
                <a:solidFill>
                  <a:schemeClr val="tx1"/>
                </a:solidFill>
                <a:effectLst/>
                <a:latin typeface="Arial" panose="020B0604020202020204" pitchFamily="34" charset="0"/>
                <a:ea typeface="+mn-ea"/>
                <a:cs typeface="+mn-cs"/>
              </a:rPr>
              <a:t> 2026</a:t>
            </a:r>
            <a:r>
              <a:rPr kumimoji="1" lang="en-IN" sz="1200" kern="1200" dirty="0">
                <a:solidFill>
                  <a:schemeClr val="tx1"/>
                </a:solidFill>
                <a:effectLst/>
                <a:latin typeface="Arial" panose="020B0604020202020204" pitchFamily="34" charset="0"/>
                <a:ea typeface="+mn-ea"/>
                <a:cs typeface="+mn-cs"/>
              </a:rPr>
              <a:t>). For treatment to be targeted, FEV1 decline and/or increasing CAT scores or repeated exacerbations will require more aggressive pharmacologic therapy, pulmonary rehabilitation, or specialist respiratory referrals (</a:t>
            </a:r>
            <a:r>
              <a:rPr kumimoji="1" lang="en-GB" sz="1200" kern="1200" dirty="0" err="1">
                <a:solidFill>
                  <a:schemeClr val="tx1"/>
                </a:solidFill>
                <a:effectLst/>
                <a:latin typeface="Arial" panose="020B0604020202020204" pitchFamily="34" charset="0"/>
                <a:ea typeface="+mn-ea"/>
                <a:cs typeface="+mn-cs"/>
              </a:rPr>
              <a:t>Vaezi</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Mirsaeidi</a:t>
            </a:r>
            <a:r>
              <a:rPr kumimoji="1" lang="en-GB" sz="1200" kern="1200" dirty="0">
                <a:solidFill>
                  <a:schemeClr val="tx1"/>
                </a:solidFill>
                <a:effectLst/>
                <a:latin typeface="Arial" panose="020B0604020202020204" pitchFamily="34" charset="0"/>
                <a:ea typeface="+mn-ea"/>
                <a:cs typeface="+mn-cs"/>
              </a:rPr>
              <a:t>, 2024</a:t>
            </a:r>
            <a:r>
              <a:rPr kumimoji="1" lang="en-IN" sz="1200" kern="1200" dirty="0">
                <a:solidFill>
                  <a:schemeClr val="tx1"/>
                </a:solidFill>
                <a:effectLst/>
                <a:latin typeface="Arial" panose="020B0604020202020204" pitchFamily="34" charset="0"/>
                <a:ea typeface="+mn-ea"/>
                <a:cs typeface="+mn-cs"/>
              </a:rPr>
              <a:t>). Mr James Carter currently needs long-acting bronchodilator therapy. Inhaled corticosteroids may be indicated after the best bronchodilator therapy if exacerbations are still frequent or if the features of asthma are present. Inhaler technique should be regularly checked as poor use of inhalers means that a significant proportion of the medicine is not delivered and is therefore not being of therapeutic benefit. Therapies need to be discussed during each appointment with patient adherence, side effects and symptom control. Pulmonary rehabilitation (exercise and education for 6-8 weeks) enhances exercise tolerance, breathlessness and health-related quality of life (</a:t>
            </a:r>
            <a:r>
              <a:rPr kumimoji="1" lang="en-GB" sz="1200" kern="1200" dirty="0">
                <a:solidFill>
                  <a:schemeClr val="tx1"/>
                </a:solidFill>
                <a:effectLst/>
                <a:latin typeface="Arial" panose="020B0604020202020204" pitchFamily="34" charset="0"/>
                <a:ea typeface="+mn-ea"/>
                <a:cs typeface="+mn-cs"/>
              </a:rPr>
              <a:t>Ao and Zhan, 2025</a:t>
            </a:r>
            <a:r>
              <a:rPr kumimoji="1" lang="en-IN" sz="1200" kern="1200" dirty="0">
                <a:solidFill>
                  <a:schemeClr val="tx1"/>
                </a:solidFill>
                <a:effectLst/>
                <a:latin typeface="Arial" panose="020B0604020202020204" pitchFamily="34" charset="0"/>
                <a:ea typeface="+mn-ea"/>
                <a:cs typeface="+mn-cs"/>
              </a:rPr>
              <a:t>). The annual influenza and pneumococcal vaccinations also help to decrease the number of respiratory infections, exacerbations and COPD-related hospital admissions.</a:t>
            </a: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IN" dirty="0"/>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516396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1" lang="en-IN" sz="1200" kern="1200" dirty="0">
                <a:solidFill>
                  <a:schemeClr val="tx1"/>
                </a:solidFill>
                <a:effectLst/>
                <a:latin typeface="Arial" panose="020B0604020202020204" pitchFamily="34" charset="0"/>
                <a:ea typeface="+mn-ea"/>
                <a:cs typeface="+mn-cs"/>
              </a:rPr>
              <a:t>This disease, COPD, slowly disrupts normal respiratory function, as a result of chronic inflammation of the airways, airway obstruction, destruction of alveoli and decrease in gas exchange, until the patient is permanently short of breath and has lower and lower lung function. Mr James Carter had a 45 pack/year smoking history, dust exposure in the workplace and lack of exercise, which greatly increases the risk of him having recurrent exacerbations, respiratory failure and cardiovascular effects. For people with a history of smoking, smoking cessation, optimised inhaled therapy, pulmonary rehabilitation and routine spirometry and annual vaccination should be recommended to improve the long-term outcomes. Regular monitoring, combined multidisciplinary management and tailored self-management education are anticipated to lead to a decrease in exacerbations, maintenance of independence and improvement of quality of life (</a:t>
            </a:r>
            <a:r>
              <a:rPr kumimoji="1" lang="en-GB" sz="1200" kern="1200" dirty="0">
                <a:solidFill>
                  <a:schemeClr val="tx1"/>
                </a:solidFill>
                <a:effectLst/>
                <a:latin typeface="Arial" panose="020B0604020202020204" pitchFamily="34" charset="0"/>
                <a:ea typeface="+mn-ea"/>
                <a:cs typeface="+mn-cs"/>
              </a:rPr>
              <a:t>Born </a:t>
            </a:r>
            <a:r>
              <a:rPr kumimoji="1" lang="en-GB" sz="1200" i="1" kern="1200" dirty="0">
                <a:solidFill>
                  <a:schemeClr val="tx1"/>
                </a:solidFill>
                <a:effectLst/>
                <a:latin typeface="Arial" panose="020B0604020202020204" pitchFamily="34" charset="0"/>
                <a:ea typeface="+mn-ea"/>
                <a:cs typeface="+mn-cs"/>
              </a:rPr>
              <a:t>et al., </a:t>
            </a:r>
            <a:r>
              <a:rPr kumimoji="1" lang="en-GB" sz="1200" kern="1200" dirty="0">
                <a:solidFill>
                  <a:schemeClr val="tx1"/>
                </a:solidFill>
                <a:effectLst/>
                <a:latin typeface="Arial" panose="020B0604020202020204" pitchFamily="34" charset="0"/>
                <a:ea typeface="+mn-ea"/>
                <a:cs typeface="+mn-cs"/>
              </a:rPr>
              <a:t>2024</a:t>
            </a:r>
            <a:r>
              <a:rPr kumimoji="1" lang="en-IN" sz="1200" kern="1200" dirty="0">
                <a:solidFill>
                  <a:schemeClr val="tx1"/>
                </a:solidFill>
                <a:effectLst/>
                <a:latin typeface="Arial" panose="020B0604020202020204" pitchFamily="34" charset="0"/>
                <a:ea typeface="+mn-ea"/>
                <a:cs typeface="+mn-cs"/>
              </a:rPr>
              <a:t>).</a:t>
            </a:r>
          </a:p>
          <a:p>
            <a:endParaRPr lang="en-IN"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39921621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13/08/2026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13/08/2026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13/08/2026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13/08/2026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13/08/2026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13/08/2026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hyperlink" Target="https://respphys.org/02-form-and-function/02-ff-04-gas_exchanger" TargetMode="External"/><Relationship Id="rId2" Type="http://schemas.openxmlformats.org/officeDocument/2006/relationships/hyperlink" Target="https://www.theguardian.com/society/2024/nov/11/breathing-issues-cause-more-emergency-nhs-admissions-than-any-other-condi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BMHP5023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ID:2438254</a:t>
            </a:r>
          </a:p>
          <a:p>
            <a:pPr algn="l" eaLnBrk="1" hangingPunct="1"/>
            <a:r>
              <a:rPr lang="en-GB" altLang="en-US" sz="2800" b="1" dirty="0">
                <a:solidFill>
                  <a:schemeClr val="bg1"/>
                </a:solidFill>
              </a:rPr>
              <a:t>Student name: Nazia Riaz</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4" name="Audio 3">
            <a:hlinkClick r:id="" action="ppaction://media"/>
            <a:extLst>
              <a:ext uri="{FF2B5EF4-FFF2-40B4-BE49-F238E27FC236}">
                <a16:creationId xmlns:a16="http://schemas.microsoft.com/office/drawing/2014/main" id="{52045105-B5FA-290D-D3A8-9E59355C54E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2477"/>
    </mc:Choice>
    <mc:Fallback>
      <p:transition spd="slow" advTm="22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2348880"/>
            <a:ext cx="5050904" cy="1872208"/>
          </a:xfrm>
        </p:spPr>
        <p:txBody>
          <a:bodyPr anchor="ctr" anchorCtr="0"/>
          <a:lstStyle/>
          <a:p>
            <a:pPr algn="just">
              <a:spcBef>
                <a:spcPts val="1200"/>
              </a:spcBef>
              <a:buFont typeface="Arial"/>
              <a:buChar char="•"/>
            </a:pPr>
            <a:r>
              <a:rPr lang="en-US" sz="1500" dirty="0">
                <a:solidFill>
                  <a:srgbClr val="0070C0"/>
                </a:solidFill>
              </a:rPr>
              <a:t>COPD is a progressive respiratory disease causing persistent airflow limitation through chronic airway inflammation. (Agustí et al., 2023).</a:t>
            </a:r>
          </a:p>
          <a:p>
            <a:pPr algn="just">
              <a:spcBef>
                <a:spcPts val="1200"/>
              </a:spcBef>
              <a:buFont typeface="Arial"/>
              <a:buChar char="•"/>
            </a:pPr>
            <a:r>
              <a:rPr lang="en-US" sz="1500" dirty="0">
                <a:solidFill>
                  <a:srgbClr val="0070C0"/>
                </a:solidFill>
              </a:rPr>
              <a:t>Chronic inflammation damages bronchi, bronchioles and alveoli, reducing ventilation and gas exchange efficiency. </a:t>
            </a:r>
          </a:p>
          <a:p>
            <a:pPr algn="just">
              <a:spcBef>
                <a:spcPts val="1200"/>
              </a:spcBef>
              <a:buFont typeface="Arial"/>
              <a:buChar char="•"/>
            </a:pPr>
            <a:r>
              <a:rPr lang="en-US" sz="1500" dirty="0">
                <a:solidFill>
                  <a:srgbClr val="0070C0"/>
                </a:solidFill>
              </a:rPr>
              <a:t>Approximately 1.4 million people have diagnosed COPD across the United Kingdom. (Campbell, 2024).</a:t>
            </a:r>
          </a:p>
          <a:p>
            <a:pPr algn="just">
              <a:spcBef>
                <a:spcPts val="1200"/>
              </a:spcBef>
              <a:buFont typeface="Arial"/>
              <a:buChar char="•"/>
            </a:pPr>
            <a:r>
              <a:rPr lang="en-US" sz="1500" dirty="0">
                <a:solidFill>
                  <a:srgbClr val="0070C0"/>
                </a:solidFill>
              </a:rPr>
              <a:t>This presentation develops an evidence-based </a:t>
            </a:r>
            <a:r>
              <a:rPr lang="en-US" sz="1500" dirty="0" err="1">
                <a:solidFill>
                  <a:srgbClr val="0070C0"/>
                </a:solidFill>
              </a:rPr>
              <a:t>individualised</a:t>
            </a:r>
            <a:r>
              <a:rPr lang="en-US" sz="1500" dirty="0">
                <a:solidFill>
                  <a:srgbClr val="0070C0"/>
                </a:solidFill>
              </a:rPr>
              <a:t> care plan using respiratory physiology principles.</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Picture 6">
            <a:extLst>
              <a:ext uri="{FF2B5EF4-FFF2-40B4-BE49-F238E27FC236}">
                <a16:creationId xmlns:a16="http://schemas.microsoft.com/office/drawing/2014/main" id="{D34A01CA-D30A-FFA5-D2A5-097287CCCFA5}"/>
              </a:ext>
            </a:extLst>
          </p:cNvPr>
          <p:cNvPicPr>
            <a:picLocks noChangeAspect="1"/>
          </p:cNvPicPr>
          <p:nvPr/>
        </p:nvPicPr>
        <p:blipFill>
          <a:blip r:embed="rId5"/>
          <a:srcRect t="18658"/>
          <a:stretch>
            <a:fillRect/>
          </a:stretch>
        </p:blipFill>
        <p:spPr>
          <a:xfrm>
            <a:off x="5853719" y="2003599"/>
            <a:ext cx="2833403" cy="2304727"/>
          </a:xfrm>
          <a:prstGeom prst="rect">
            <a:avLst/>
          </a:prstGeom>
        </p:spPr>
      </p:pic>
      <p:pic>
        <p:nvPicPr>
          <p:cNvPr id="9" name="Audio 8">
            <a:hlinkClick r:id="" action="ppaction://media"/>
            <a:extLst>
              <a:ext uri="{FF2B5EF4-FFF2-40B4-BE49-F238E27FC236}">
                <a16:creationId xmlns:a16="http://schemas.microsoft.com/office/drawing/2014/main" id="{9C506918-311B-B1FC-EB7D-9B494147D3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77169"/>
    </mc:Choice>
    <mc:Fallback>
      <p:transition spd="slow" advTm="7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600201"/>
            <a:ext cx="5266928" cy="3196951"/>
          </a:xfrm>
        </p:spPr>
        <p:txBody>
          <a:bodyPr anchor="ctr" anchorCtr="0"/>
          <a:lstStyle/>
          <a:p>
            <a:pPr algn="just">
              <a:spcBef>
                <a:spcPts val="1200"/>
              </a:spcBef>
              <a:buFont typeface="Arial"/>
              <a:buChar char="•"/>
            </a:pPr>
            <a:r>
              <a:rPr lang="en-US" sz="1500" dirty="0" err="1">
                <a:solidFill>
                  <a:srgbClr val="0070C0"/>
                </a:solidFill>
              </a:rPr>
              <a:t>Mr</a:t>
            </a:r>
            <a:r>
              <a:rPr lang="en-US" sz="1500" dirty="0">
                <a:solidFill>
                  <a:srgbClr val="0070C0"/>
                </a:solidFill>
              </a:rPr>
              <a:t> James Carter is a 68-year-old retired construction worker living independently with his spouse. </a:t>
            </a:r>
          </a:p>
          <a:p>
            <a:pPr algn="just">
              <a:spcBef>
                <a:spcPts val="1200"/>
              </a:spcBef>
              <a:buFont typeface="Arial"/>
              <a:buChar char="•"/>
            </a:pPr>
            <a:r>
              <a:rPr lang="en-US" sz="1500" dirty="0">
                <a:solidFill>
                  <a:srgbClr val="0070C0"/>
                </a:solidFill>
              </a:rPr>
              <a:t>Spirometry demonstrates moderate airflow obstruction with persistent respiratory symptoms despite inhaled treatment. (Agustí et al., 2023).</a:t>
            </a:r>
          </a:p>
          <a:p>
            <a:pPr algn="just">
              <a:spcBef>
                <a:spcPts val="1200"/>
              </a:spcBef>
              <a:buFont typeface="Arial"/>
              <a:buChar char="•"/>
            </a:pPr>
            <a:r>
              <a:rPr lang="en-US" sz="1500" dirty="0">
                <a:solidFill>
                  <a:srgbClr val="0070C0"/>
                </a:solidFill>
              </a:rPr>
              <a:t>Smoking, occupational dust exposure and inactivity accelerate disease progression and exacerbation risks. (He et al., 2024).</a:t>
            </a:r>
          </a:p>
          <a:p>
            <a:pPr algn="just">
              <a:spcBef>
                <a:spcPts val="1200"/>
              </a:spcBef>
              <a:buFont typeface="Arial"/>
              <a:buChar char="•"/>
            </a:pPr>
            <a:r>
              <a:rPr lang="en-US" sz="1500" dirty="0">
                <a:solidFill>
                  <a:srgbClr val="0070C0"/>
                </a:solidFill>
              </a:rPr>
              <a:t>Hypertension and </a:t>
            </a:r>
            <a:r>
              <a:rPr lang="en-US" sz="1500" dirty="0" err="1">
                <a:solidFill>
                  <a:srgbClr val="0070C0"/>
                </a:solidFill>
              </a:rPr>
              <a:t>hyperlipidaemia</a:t>
            </a:r>
            <a:r>
              <a:rPr lang="en-US" sz="1500" dirty="0">
                <a:solidFill>
                  <a:srgbClr val="0070C0"/>
                </a:solidFill>
              </a:rPr>
              <a:t> further complicate overall respiratory health and long-term disease management. </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D2021F92-A709-DD47-E359-09AF6BA0A163}"/>
              </a:ext>
            </a:extLst>
          </p:cNvPr>
          <p:cNvPicPr>
            <a:picLocks noChangeAspect="1"/>
          </p:cNvPicPr>
          <p:nvPr/>
        </p:nvPicPr>
        <p:blipFill>
          <a:blip r:embed="rId5"/>
          <a:stretch>
            <a:fillRect/>
          </a:stretch>
        </p:blipFill>
        <p:spPr>
          <a:xfrm>
            <a:off x="4980384" y="878582"/>
            <a:ext cx="4512568" cy="4512568"/>
          </a:xfrm>
          <a:prstGeom prst="rect">
            <a:avLst/>
          </a:prstGeom>
        </p:spPr>
      </p:pic>
      <p:pic>
        <p:nvPicPr>
          <p:cNvPr id="8" name="Audio 7">
            <a:hlinkClick r:id="" action="ppaction://media"/>
            <a:extLst>
              <a:ext uri="{FF2B5EF4-FFF2-40B4-BE49-F238E27FC236}">
                <a16:creationId xmlns:a16="http://schemas.microsoft.com/office/drawing/2014/main" id="{58F81388-E7DE-7517-D924-83FFF12FE7E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48741"/>
    </mc:Choice>
    <mc:Fallback>
      <p:transition spd="slow" advTm="48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64468" y="2406588"/>
            <a:ext cx="5266928" cy="2044823"/>
          </a:xfrm>
        </p:spPr>
        <p:txBody>
          <a:bodyPr anchor="ctr" anchorCtr="0"/>
          <a:lstStyle/>
          <a:p>
            <a:pPr algn="just">
              <a:spcBef>
                <a:spcPts val="1200"/>
              </a:spcBef>
              <a:buFont typeface="Arial"/>
              <a:buChar char="•"/>
            </a:pPr>
            <a:r>
              <a:rPr lang="en-GB" sz="1000" dirty="0">
                <a:solidFill>
                  <a:srgbClr val="0070C0"/>
                </a:solidFill>
              </a:rPr>
              <a:t>The respiratory system includes upper and lower airways supporting efficient pulmonary ventilation. </a:t>
            </a:r>
          </a:p>
          <a:p>
            <a:pPr algn="just">
              <a:spcBef>
                <a:spcPts val="1200"/>
              </a:spcBef>
              <a:buFont typeface="Arial"/>
              <a:buChar char="•"/>
            </a:pPr>
            <a:r>
              <a:rPr lang="en-GB" sz="1000" dirty="0">
                <a:solidFill>
                  <a:srgbClr val="0070C0"/>
                </a:solidFill>
              </a:rPr>
              <a:t>Approximately 300 million alveoli provide extensive surfaces for efficient pulmonary gas exchange. (Patwa and Shah, 2015; </a:t>
            </a:r>
            <a:r>
              <a:rPr lang="en-GB" sz="1000" dirty="0" err="1">
                <a:solidFill>
                  <a:srgbClr val="0070C0"/>
                </a:solidFill>
              </a:rPr>
              <a:t>Schwartzstein</a:t>
            </a:r>
            <a:r>
              <a:rPr lang="en-GB" sz="1000" dirty="0">
                <a:solidFill>
                  <a:srgbClr val="0070C0"/>
                </a:solidFill>
              </a:rPr>
              <a:t> and Parker, 2025).</a:t>
            </a:r>
          </a:p>
          <a:p>
            <a:pPr algn="just">
              <a:spcBef>
                <a:spcPts val="1200"/>
              </a:spcBef>
              <a:buFont typeface="Arial"/>
              <a:buChar char="•"/>
            </a:pPr>
            <a:r>
              <a:rPr lang="en-GB" sz="1000" dirty="0">
                <a:solidFill>
                  <a:srgbClr val="0070C0"/>
                </a:solidFill>
              </a:rPr>
              <a:t>Oxygen enters pulmonary capillaries while carbon dioxide diffuses into alveolar air spaces. </a:t>
            </a:r>
          </a:p>
          <a:p>
            <a:pPr algn="just">
              <a:spcBef>
                <a:spcPts val="1200"/>
              </a:spcBef>
              <a:buFont typeface="Arial"/>
              <a:buChar char="•"/>
            </a:pPr>
            <a:r>
              <a:rPr lang="en-GB" sz="1000" dirty="0">
                <a:solidFill>
                  <a:srgbClr val="0070C0"/>
                </a:solidFill>
              </a:rPr>
              <a:t>The diaphragm provides most tidal ventilation, maintaining efficient lung expansion and oxygenation. (Patel, Chong and </a:t>
            </a:r>
            <a:r>
              <a:rPr lang="en-GB" sz="1000" dirty="0" err="1">
                <a:solidFill>
                  <a:srgbClr val="0070C0"/>
                </a:solidFill>
              </a:rPr>
              <a:t>Baydur</a:t>
            </a:r>
            <a:r>
              <a:rPr lang="en-GB" sz="1000" dirty="0">
                <a:solidFill>
                  <a:srgbClr val="0070C0"/>
                </a:solidFill>
              </a:rPr>
              <a:t>, 2022).</a:t>
            </a:r>
          </a:p>
          <a:p>
            <a:pPr algn="just">
              <a:spcBef>
                <a:spcPts val="1200"/>
              </a:spcBef>
              <a:buFont typeface="Arial"/>
              <a:buChar char="•"/>
            </a:pPr>
            <a:r>
              <a:rPr lang="en-GB" sz="1000" dirty="0">
                <a:solidFill>
                  <a:srgbClr val="0070C0"/>
                </a:solidFill>
              </a:rPr>
              <a:t>Diaphragm contraction generates negative pressure, drawing inspired air efficiently into the lungs. (Zhang, Collins and Manders, 2025).</a:t>
            </a:r>
          </a:p>
          <a:p>
            <a:pPr algn="just">
              <a:spcBef>
                <a:spcPts val="1200"/>
              </a:spcBef>
              <a:buFont typeface="Arial"/>
              <a:buChar char="•"/>
            </a:pPr>
            <a:r>
              <a:rPr lang="en-GB" sz="1000" dirty="0">
                <a:solidFill>
                  <a:srgbClr val="0070C0"/>
                </a:solidFill>
              </a:rPr>
              <a:t>Oxygen diffuses into haemoglobin while carbon dioxide enters alveoli before expiration occurs. </a:t>
            </a:r>
          </a:p>
          <a:p>
            <a:pPr algn="just">
              <a:spcBef>
                <a:spcPts val="1200"/>
              </a:spcBef>
              <a:buFont typeface="Arial"/>
              <a:buChar char="•"/>
            </a:pPr>
            <a:r>
              <a:rPr lang="en-GB" sz="1000" dirty="0">
                <a:solidFill>
                  <a:srgbClr val="0070C0"/>
                </a:solidFill>
              </a:rPr>
              <a:t>Healthy adults normally maintain oxygen saturation between ninety-five and one-hundred percent. (Karunarathna, 2025).</a:t>
            </a:r>
          </a:p>
          <a:p>
            <a:pPr algn="just">
              <a:spcBef>
                <a:spcPts val="1200"/>
              </a:spcBef>
              <a:buFont typeface="Arial"/>
              <a:buChar char="•"/>
            </a:pPr>
            <a:r>
              <a:rPr lang="en-GB" sz="1000" dirty="0">
                <a:solidFill>
                  <a:srgbClr val="0070C0"/>
                </a:solidFill>
              </a:rPr>
              <a:t>Continuous gas exchange preserves acid-base balance and supports normal physiological cellular functions.</a:t>
            </a:r>
          </a:p>
          <a:p>
            <a:pPr algn="just">
              <a:spcBef>
                <a:spcPts val="1200"/>
              </a:spcBef>
              <a:buFont typeface="Arial"/>
              <a:buChar char="•"/>
            </a:pPr>
            <a:endParaRPr lang="en-GB" sz="1000" dirty="0">
              <a:solidFill>
                <a:srgbClr val="0070C0"/>
              </a:solidFill>
            </a:endParaRPr>
          </a:p>
        </p:txBody>
      </p:sp>
      <p:pic>
        <p:nvPicPr>
          <p:cNvPr id="6" name="Picture 5">
            <a:extLst>
              <a:ext uri="{FF2B5EF4-FFF2-40B4-BE49-F238E27FC236}">
                <a16:creationId xmlns:a16="http://schemas.microsoft.com/office/drawing/2014/main" id="{20FF85B4-DE0D-E71D-AC2B-9EB2C5DA63B0}"/>
              </a:ext>
            </a:extLst>
          </p:cNvPr>
          <p:cNvPicPr>
            <a:picLocks noChangeAspect="1"/>
          </p:cNvPicPr>
          <p:nvPr/>
        </p:nvPicPr>
        <p:blipFill>
          <a:blip r:embed="rId5"/>
          <a:stretch>
            <a:fillRect/>
          </a:stretch>
        </p:blipFill>
        <p:spPr>
          <a:xfrm>
            <a:off x="4932040" y="1187624"/>
            <a:ext cx="4797968" cy="3596952"/>
          </a:xfrm>
          <a:prstGeom prst="rect">
            <a:avLst/>
          </a:prstGeom>
        </p:spPr>
      </p:pic>
      <p:pic>
        <p:nvPicPr>
          <p:cNvPr id="5" name="Audio 4">
            <a:hlinkClick r:id="" action="ppaction://media"/>
            <a:extLst>
              <a:ext uri="{FF2B5EF4-FFF2-40B4-BE49-F238E27FC236}">
                <a16:creationId xmlns:a16="http://schemas.microsoft.com/office/drawing/2014/main" id="{309BC904-89F4-B424-BE04-A34788BFB6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446427416"/>
      </p:ext>
    </p:extLst>
  </p:cSld>
  <p:clrMapOvr>
    <a:masterClrMapping/>
  </p:clrMapOvr>
  <mc:AlternateContent xmlns:mc="http://schemas.openxmlformats.org/markup-compatibility/2006">
    <mc:Choice xmlns:p14="http://schemas.microsoft.com/office/powerpoint/2010/main" Requires="p14">
      <p:transition spd="slow" p14:dur="2000" advTm="73712"/>
    </mc:Choice>
    <mc:Fallback>
      <p:transition spd="slow" advTm="737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57200" y="1628800"/>
            <a:ext cx="5194920" cy="2980927"/>
          </a:xfrm>
        </p:spPr>
        <p:txBody>
          <a:bodyPr anchor="ctr" anchorCtr="0"/>
          <a:lstStyle/>
          <a:p>
            <a:pPr algn="just">
              <a:spcBef>
                <a:spcPts val="1400"/>
              </a:spcBef>
              <a:buFont typeface="Arial"/>
              <a:buChar char="•"/>
            </a:pPr>
            <a:r>
              <a:rPr lang="en-US" sz="1500" dirty="0">
                <a:solidFill>
                  <a:srgbClr val="0070C0"/>
                </a:solidFill>
              </a:rPr>
              <a:t>Smoking cessation remains the most effective intervention slowing progressive COPD disease deterioration. </a:t>
            </a:r>
          </a:p>
          <a:p>
            <a:pPr algn="just">
              <a:spcBef>
                <a:spcPts val="1400"/>
              </a:spcBef>
              <a:buFont typeface="Arial"/>
              <a:buChar char="•"/>
            </a:pPr>
            <a:r>
              <a:rPr lang="en-US" sz="1500" dirty="0">
                <a:solidFill>
                  <a:srgbClr val="0070C0"/>
                </a:solidFill>
              </a:rPr>
              <a:t>Exercise and balanced nutrition improve respiratory muscle strength and functional capacity. (</a:t>
            </a:r>
            <a:r>
              <a:rPr lang="en-US" sz="1500" dirty="0" err="1">
                <a:solidFill>
                  <a:srgbClr val="0070C0"/>
                </a:solidFill>
              </a:rPr>
              <a:t>Brauwers</a:t>
            </a:r>
            <a:r>
              <a:rPr lang="en-US" sz="1500" dirty="0">
                <a:solidFill>
                  <a:srgbClr val="0070C0"/>
                </a:solidFill>
              </a:rPr>
              <a:t> et al., 2023).</a:t>
            </a:r>
          </a:p>
          <a:p>
            <a:pPr algn="just">
              <a:spcBef>
                <a:spcPts val="1400"/>
              </a:spcBef>
              <a:buFont typeface="Arial"/>
              <a:buChar char="•"/>
            </a:pPr>
            <a:r>
              <a:rPr lang="en-US" sz="1500" dirty="0">
                <a:solidFill>
                  <a:srgbClr val="0070C0"/>
                </a:solidFill>
              </a:rPr>
              <a:t>Healthy body weight supports respiratory function and improves overall disease management. (</a:t>
            </a:r>
            <a:r>
              <a:rPr lang="en-US" sz="1500" dirty="0" err="1">
                <a:solidFill>
                  <a:srgbClr val="0070C0"/>
                </a:solidFill>
              </a:rPr>
              <a:t>Ibrayeva</a:t>
            </a:r>
            <a:r>
              <a:rPr lang="en-US" sz="1500" dirty="0">
                <a:solidFill>
                  <a:srgbClr val="0070C0"/>
                </a:solidFill>
              </a:rPr>
              <a:t>, </a:t>
            </a:r>
            <a:r>
              <a:rPr lang="en-US" sz="1500" dirty="0" err="1">
                <a:solidFill>
                  <a:srgbClr val="0070C0"/>
                </a:solidFill>
              </a:rPr>
              <a:t>Bacheva</a:t>
            </a:r>
            <a:r>
              <a:rPr lang="en-US" sz="1500" dirty="0">
                <a:solidFill>
                  <a:srgbClr val="0070C0"/>
                </a:solidFill>
              </a:rPr>
              <a:t> and </a:t>
            </a:r>
            <a:r>
              <a:rPr lang="en-US" sz="1500" dirty="0" err="1">
                <a:solidFill>
                  <a:srgbClr val="0070C0"/>
                </a:solidFill>
              </a:rPr>
              <a:t>Sadibekova</a:t>
            </a:r>
            <a:r>
              <a:rPr lang="en-US" sz="1500" dirty="0">
                <a:solidFill>
                  <a:srgbClr val="0070C0"/>
                </a:solidFill>
              </a:rPr>
              <a:t>, 2026).</a:t>
            </a:r>
          </a:p>
          <a:p>
            <a:pPr algn="just">
              <a:spcBef>
                <a:spcPts val="1400"/>
              </a:spcBef>
              <a:buFont typeface="Arial"/>
              <a:buChar char="•"/>
            </a:pPr>
            <a:r>
              <a:rPr lang="en-US" sz="1500" dirty="0">
                <a:solidFill>
                  <a:srgbClr val="0070C0"/>
                </a:solidFill>
              </a:rPr>
              <a:t>Daily breathing exercises reduce breathlessness and improve independence during routine activities.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6">
            <a:extLst>
              <a:ext uri="{FF2B5EF4-FFF2-40B4-BE49-F238E27FC236}">
                <a16:creationId xmlns:a16="http://schemas.microsoft.com/office/drawing/2014/main" id="{A767AE09-CDB4-1BD5-19B5-61EB6B6B0C1C}"/>
              </a:ext>
            </a:extLst>
          </p:cNvPr>
          <p:cNvPicPr>
            <a:picLocks noChangeAspect="1"/>
          </p:cNvPicPr>
          <p:nvPr/>
        </p:nvPicPr>
        <p:blipFill>
          <a:blip r:embed="rId5"/>
          <a:stretch>
            <a:fillRect/>
          </a:stretch>
        </p:blipFill>
        <p:spPr>
          <a:xfrm>
            <a:off x="5491369" y="1453792"/>
            <a:ext cx="3779631" cy="3330942"/>
          </a:xfrm>
          <a:prstGeom prst="rect">
            <a:avLst/>
          </a:prstGeom>
        </p:spPr>
      </p:pic>
      <p:pic>
        <p:nvPicPr>
          <p:cNvPr id="8" name="Audio 7">
            <a:hlinkClick r:id="" action="ppaction://media"/>
            <a:extLst>
              <a:ext uri="{FF2B5EF4-FFF2-40B4-BE49-F238E27FC236}">
                <a16:creationId xmlns:a16="http://schemas.microsoft.com/office/drawing/2014/main" id="{D876596F-B888-7BD9-7E11-26E5DAACBD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4203998"/>
      </p:ext>
    </p:extLst>
  </p:cSld>
  <p:clrMapOvr>
    <a:masterClrMapping/>
  </p:clrMapOvr>
  <mc:AlternateContent xmlns:mc="http://schemas.openxmlformats.org/markup-compatibility/2006">
    <mc:Choice xmlns:p14="http://schemas.microsoft.com/office/powerpoint/2010/main" Requires="p14">
      <p:transition spd="slow" p14:dur="2000" advTm="47641"/>
    </mc:Choice>
    <mc:Fallback>
      <p:transition spd="slow" advTm="4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600201"/>
            <a:ext cx="5482952" cy="3196951"/>
          </a:xfrm>
        </p:spPr>
        <p:txBody>
          <a:bodyPr anchor="ctr" anchorCtr="0"/>
          <a:lstStyle/>
          <a:p>
            <a:pPr algn="just">
              <a:spcBef>
                <a:spcPts val="1400"/>
              </a:spcBef>
              <a:buFont typeface="Arial"/>
              <a:buChar char="•"/>
            </a:pPr>
            <a:r>
              <a:rPr lang="en-US" sz="1500" dirty="0" err="1">
                <a:solidFill>
                  <a:srgbClr val="0070C0"/>
                </a:solidFill>
              </a:rPr>
              <a:t>Mr</a:t>
            </a:r>
            <a:r>
              <a:rPr lang="en-US" sz="1500" dirty="0">
                <a:solidFill>
                  <a:srgbClr val="0070C0"/>
                </a:solidFill>
              </a:rPr>
              <a:t> Carter should follow his prescribed medication routine consistently.</a:t>
            </a:r>
          </a:p>
          <a:p>
            <a:pPr algn="just">
              <a:spcBef>
                <a:spcPts val="1400"/>
              </a:spcBef>
              <a:buFont typeface="Arial"/>
              <a:buChar char="•"/>
            </a:pPr>
            <a:r>
              <a:rPr lang="en-US" sz="1500" dirty="0">
                <a:solidFill>
                  <a:srgbClr val="0070C0"/>
                </a:solidFill>
              </a:rPr>
              <a:t>Light physical activity should support exercise tolerance and functional independence.</a:t>
            </a:r>
          </a:p>
          <a:p>
            <a:pPr algn="just">
              <a:spcBef>
                <a:spcPts val="1400"/>
              </a:spcBef>
              <a:buFont typeface="Arial"/>
              <a:buChar char="•"/>
            </a:pPr>
            <a:r>
              <a:rPr lang="en-US" sz="1500" dirty="0">
                <a:solidFill>
                  <a:srgbClr val="0070C0"/>
                </a:solidFill>
              </a:rPr>
              <a:t>Rest periods can reduce fatigue during everyday activities.</a:t>
            </a:r>
          </a:p>
          <a:p>
            <a:pPr algn="just">
              <a:spcBef>
                <a:spcPts val="1400"/>
              </a:spcBef>
              <a:buFont typeface="Arial"/>
              <a:buChar char="•"/>
            </a:pPr>
            <a:r>
              <a:rPr lang="en-US" sz="1500" dirty="0">
                <a:solidFill>
                  <a:srgbClr val="0070C0"/>
                </a:solidFill>
              </a:rPr>
              <a:t>His spouse can provide practical support when symptoms worsen.</a:t>
            </a:r>
            <a:endParaRPr lang="en-GB" sz="1500" i="1" dirty="0">
              <a:solidFill>
                <a:schemeClr val="tx1"/>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2CDF8A1F-2158-0558-1FD6-4216474C9414}"/>
              </a:ext>
            </a:extLst>
          </p:cNvPr>
          <p:cNvPicPr>
            <a:picLocks noChangeAspect="1"/>
          </p:cNvPicPr>
          <p:nvPr/>
        </p:nvPicPr>
        <p:blipFill>
          <a:blip r:embed="rId5"/>
          <a:stretch>
            <a:fillRect/>
          </a:stretch>
        </p:blipFill>
        <p:spPr>
          <a:xfrm>
            <a:off x="5652120" y="1252462"/>
            <a:ext cx="3665611" cy="3665611"/>
          </a:xfrm>
          <a:prstGeom prst="rect">
            <a:avLst/>
          </a:prstGeom>
        </p:spPr>
      </p:pic>
      <p:pic>
        <p:nvPicPr>
          <p:cNvPr id="8" name="Audio 7">
            <a:hlinkClick r:id="" action="ppaction://media"/>
            <a:extLst>
              <a:ext uri="{FF2B5EF4-FFF2-40B4-BE49-F238E27FC236}">
                <a16:creationId xmlns:a16="http://schemas.microsoft.com/office/drawing/2014/main" id="{7117DC69-DB77-D0CB-EEC3-84C62A517D0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73911049"/>
      </p:ext>
    </p:extLst>
  </p:cSld>
  <p:clrMapOvr>
    <a:masterClrMapping/>
  </p:clrMapOvr>
  <mc:AlternateContent xmlns:mc="http://schemas.openxmlformats.org/markup-compatibility/2006">
    <mc:Choice xmlns:p14="http://schemas.microsoft.com/office/powerpoint/2010/main" Requires="p14">
      <p:transition spd="slow" p14:dur="2000" advTm="48588"/>
    </mc:Choice>
    <mc:Fallback>
      <p:transition spd="slow" advTm="48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600201"/>
            <a:ext cx="5266928" cy="3196951"/>
          </a:xfrm>
        </p:spPr>
        <p:txBody>
          <a:bodyPr anchor="ctr" anchorCtr="0"/>
          <a:lstStyle/>
          <a:p>
            <a:pPr algn="just">
              <a:spcBef>
                <a:spcPts val="1400"/>
              </a:spcBef>
              <a:buFont typeface="Arial"/>
              <a:buChar char="•"/>
            </a:pPr>
            <a:r>
              <a:rPr lang="en-GB" sz="1500" dirty="0">
                <a:solidFill>
                  <a:srgbClr val="0070C0"/>
                </a:solidFill>
              </a:rPr>
              <a:t>Multidisciplinary professionals coordinate comprehensive care supporting optimal long-term COPD management outcomes. </a:t>
            </a:r>
          </a:p>
          <a:p>
            <a:pPr algn="just">
              <a:spcBef>
                <a:spcPts val="1400"/>
              </a:spcBef>
              <a:buFont typeface="Arial"/>
              <a:buChar char="•"/>
            </a:pPr>
            <a:r>
              <a:rPr lang="en-GB" sz="1500" dirty="0">
                <a:solidFill>
                  <a:srgbClr val="0070C0"/>
                </a:solidFill>
              </a:rPr>
              <a:t>Person-centred communication promotes informed consent, confidentiality and shared treatment decision-making. </a:t>
            </a:r>
          </a:p>
          <a:p>
            <a:pPr algn="just">
              <a:spcBef>
                <a:spcPts val="1400"/>
              </a:spcBef>
              <a:buFont typeface="Arial"/>
              <a:buChar char="•"/>
            </a:pPr>
            <a:r>
              <a:rPr lang="en-GB" sz="1500" dirty="0">
                <a:solidFill>
                  <a:srgbClr val="0070C0"/>
                </a:solidFill>
              </a:rPr>
              <a:t>Psychological support and dietary guidance improve holistic patient care experiences. (Mao et al., 2022).</a:t>
            </a:r>
          </a:p>
          <a:p>
            <a:pPr algn="just">
              <a:spcBef>
                <a:spcPts val="1400"/>
              </a:spcBef>
              <a:buFont typeface="Arial"/>
              <a:buChar char="•"/>
            </a:pPr>
            <a:r>
              <a:rPr lang="en-GB" sz="1500" dirty="0">
                <a:solidFill>
                  <a:srgbClr val="0070C0"/>
                </a:solidFill>
              </a:rPr>
              <a:t>Ethical practice respects patient autonomy while encouraging active treatment participation. </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7549EF74-1353-2083-71A8-076F19ECE00A}"/>
              </a:ext>
            </a:extLst>
          </p:cNvPr>
          <p:cNvPicPr>
            <a:picLocks noChangeAspect="1"/>
          </p:cNvPicPr>
          <p:nvPr/>
        </p:nvPicPr>
        <p:blipFill>
          <a:blip r:embed="rId5"/>
          <a:stretch>
            <a:fillRect/>
          </a:stretch>
        </p:blipFill>
        <p:spPr>
          <a:xfrm>
            <a:off x="4211960" y="692696"/>
            <a:ext cx="6227298" cy="4800600"/>
          </a:xfrm>
          <a:prstGeom prst="rect">
            <a:avLst/>
          </a:prstGeom>
        </p:spPr>
      </p:pic>
      <p:pic>
        <p:nvPicPr>
          <p:cNvPr id="8" name="Audio 7">
            <a:hlinkClick r:id="" action="ppaction://media"/>
            <a:extLst>
              <a:ext uri="{FF2B5EF4-FFF2-40B4-BE49-F238E27FC236}">
                <a16:creationId xmlns:a16="http://schemas.microsoft.com/office/drawing/2014/main" id="{09E1FE44-FFA8-F3A8-03AA-D7213D05539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0165127"/>
      </p:ext>
    </p:extLst>
  </p:cSld>
  <p:clrMapOvr>
    <a:masterClrMapping/>
  </p:clrMapOvr>
  <mc:AlternateContent xmlns:mc="http://schemas.openxmlformats.org/markup-compatibility/2006">
    <mc:Choice xmlns:p14="http://schemas.microsoft.com/office/powerpoint/2010/main" Requires="p14">
      <p:transition spd="slow" p14:dur="2000" advTm="106168"/>
    </mc:Choice>
    <mc:Fallback>
      <p:transition spd="slow" advTm="106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600201"/>
            <a:ext cx="5050904" cy="3124943"/>
          </a:xfrm>
        </p:spPr>
        <p:txBody>
          <a:bodyPr anchor="ctr" anchorCtr="0"/>
          <a:lstStyle/>
          <a:p>
            <a:pPr algn="just">
              <a:spcBef>
                <a:spcPts val="1400"/>
              </a:spcBef>
              <a:buFont typeface="Arial"/>
              <a:buChar char="•"/>
            </a:pPr>
            <a:r>
              <a:rPr lang="en-US" sz="1500" dirty="0">
                <a:solidFill>
                  <a:srgbClr val="0070C0"/>
                </a:solidFill>
              </a:rPr>
              <a:t>Smoking, ageing and occupational dust exposure accelerate progressive lung function decline. </a:t>
            </a:r>
          </a:p>
          <a:p>
            <a:pPr algn="just">
              <a:spcBef>
                <a:spcPts val="1400"/>
              </a:spcBef>
              <a:buFont typeface="Arial"/>
              <a:buChar char="•"/>
            </a:pPr>
            <a:r>
              <a:rPr lang="en-US" sz="1500" dirty="0">
                <a:solidFill>
                  <a:srgbClr val="0070C0"/>
                </a:solidFill>
              </a:rPr>
              <a:t>Continued smoking increases exacerbation frequency and worsens long-term respiratory disease progression. </a:t>
            </a:r>
          </a:p>
          <a:p>
            <a:pPr algn="just">
              <a:spcBef>
                <a:spcPts val="1400"/>
              </a:spcBef>
              <a:buFont typeface="Arial"/>
              <a:buChar char="•"/>
            </a:pPr>
            <a:r>
              <a:rPr lang="en-US" sz="1500" dirty="0">
                <a:solidFill>
                  <a:srgbClr val="0070C0"/>
                </a:solidFill>
              </a:rPr>
              <a:t>COPD complications include respiratory infections, pulmonary hypertension and chronic respiratory failure. </a:t>
            </a:r>
          </a:p>
          <a:p>
            <a:pPr algn="just">
              <a:spcBef>
                <a:spcPts val="1400"/>
              </a:spcBef>
              <a:buFont typeface="Arial"/>
              <a:buChar char="•"/>
            </a:pPr>
            <a:r>
              <a:rPr lang="en-US" sz="1500" dirty="0">
                <a:solidFill>
                  <a:srgbClr val="0070C0"/>
                </a:solidFill>
              </a:rPr>
              <a:t>Anxiety and depression reduce treatment adherence while worsening overall quality of life. (Rahi et al., 2023).</a:t>
            </a:r>
          </a:p>
        </p:txBody>
      </p:sp>
      <p:pic>
        <p:nvPicPr>
          <p:cNvPr id="5" name="Picture 4">
            <a:extLst>
              <a:ext uri="{FF2B5EF4-FFF2-40B4-BE49-F238E27FC236}">
                <a16:creationId xmlns:a16="http://schemas.microsoft.com/office/drawing/2014/main" id="{64A9E236-784D-AE9B-D4E8-E142EA481BE8}"/>
              </a:ext>
            </a:extLst>
          </p:cNvPr>
          <p:cNvPicPr>
            <a:picLocks noChangeAspect="1"/>
          </p:cNvPicPr>
          <p:nvPr/>
        </p:nvPicPr>
        <p:blipFill>
          <a:blip r:embed="rId5"/>
          <a:srcRect t="18466" b="24940"/>
          <a:stretch>
            <a:fillRect/>
          </a:stretch>
        </p:blipFill>
        <p:spPr>
          <a:xfrm>
            <a:off x="5220073" y="1727943"/>
            <a:ext cx="4021510" cy="2781177"/>
          </a:xfrm>
          <a:prstGeom prst="rect">
            <a:avLst/>
          </a:prstGeom>
        </p:spPr>
      </p:pic>
      <p:pic>
        <p:nvPicPr>
          <p:cNvPr id="6" name="Audio 5">
            <a:hlinkClick r:id="" action="ppaction://media"/>
            <a:extLst>
              <a:ext uri="{FF2B5EF4-FFF2-40B4-BE49-F238E27FC236}">
                <a16:creationId xmlns:a16="http://schemas.microsoft.com/office/drawing/2014/main" id="{972256E0-5D03-A55A-B0EB-F213A2D89D8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42543611"/>
      </p:ext>
    </p:extLst>
  </p:cSld>
  <p:clrMapOvr>
    <a:masterClrMapping/>
  </p:clrMapOvr>
  <mc:AlternateContent xmlns:mc="http://schemas.openxmlformats.org/markup-compatibility/2006">
    <mc:Choice xmlns:p14="http://schemas.microsoft.com/office/powerpoint/2010/main" Requires="p14">
      <p:transition spd="slow" p14:dur="2000" advTm="46722"/>
    </mc:Choice>
    <mc:Fallback>
      <p:transition spd="slow" advTm="46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Content Placeholder 5">
            <a:extLst>
              <a:ext uri="{FF2B5EF4-FFF2-40B4-BE49-F238E27FC236}">
                <a16:creationId xmlns:a16="http://schemas.microsoft.com/office/drawing/2014/main" id="{E9586277-DF76-ABB9-9BB3-834C2E9E174C}"/>
              </a:ext>
            </a:extLst>
          </p:cNvPr>
          <p:cNvSpPr>
            <a:spLocks noGrp="1"/>
          </p:cNvSpPr>
          <p:nvPr>
            <p:ph idx="1"/>
          </p:nvPr>
        </p:nvSpPr>
        <p:spPr>
          <a:xfrm>
            <a:off x="457200" y="1600201"/>
            <a:ext cx="5410944" cy="3196952"/>
          </a:xfrm>
        </p:spPr>
        <p:txBody>
          <a:bodyPr anchor="ctr" anchorCtr="0"/>
          <a:lstStyle/>
          <a:p>
            <a:pPr algn="just">
              <a:spcBef>
                <a:spcPts val="1400"/>
              </a:spcBef>
              <a:buFont typeface="Arial"/>
              <a:buChar char="•"/>
            </a:pPr>
            <a:r>
              <a:rPr lang="en-US" sz="1500" dirty="0" err="1">
                <a:solidFill>
                  <a:srgbClr val="0070C0"/>
                </a:solidFill>
              </a:rPr>
              <a:t>Individualised</a:t>
            </a:r>
            <a:r>
              <a:rPr lang="en-US" sz="1500" dirty="0">
                <a:solidFill>
                  <a:srgbClr val="0070C0"/>
                </a:solidFill>
              </a:rPr>
              <a:t> care </a:t>
            </a:r>
            <a:r>
              <a:rPr lang="en-US" sz="1500" dirty="0" err="1">
                <a:solidFill>
                  <a:srgbClr val="0070C0"/>
                </a:solidFill>
              </a:rPr>
              <a:t>prioritises</a:t>
            </a:r>
            <a:r>
              <a:rPr lang="en-US" sz="1500" dirty="0">
                <a:solidFill>
                  <a:srgbClr val="0070C0"/>
                </a:solidFill>
              </a:rPr>
              <a:t> symptom control, ventilation, exacerbation prevention, vaccination, smoking cessation and rehabilitation (Sartori et al., 2026).</a:t>
            </a:r>
          </a:p>
          <a:p>
            <a:pPr algn="just">
              <a:spcBef>
                <a:spcPts val="1400"/>
              </a:spcBef>
              <a:buFont typeface="Arial"/>
              <a:buChar char="•"/>
            </a:pPr>
            <a:r>
              <a:rPr lang="en-US" sz="1500" dirty="0">
                <a:solidFill>
                  <a:srgbClr val="0070C0"/>
                </a:solidFill>
              </a:rPr>
              <a:t>Monitoring oxygen saturation, spirometry, respiratory rate, BMI and CAT scores supports timely treatment adjustments (Gill et al., 2026).</a:t>
            </a:r>
          </a:p>
          <a:p>
            <a:pPr algn="just">
              <a:spcBef>
                <a:spcPts val="1400"/>
              </a:spcBef>
              <a:buFont typeface="Arial"/>
              <a:buChar char="•"/>
            </a:pPr>
            <a:r>
              <a:rPr lang="en-US" sz="1500" dirty="0">
                <a:solidFill>
                  <a:srgbClr val="0070C0"/>
                </a:solidFill>
              </a:rPr>
              <a:t>Worsening spirometry requires intensified therapy or specialist referral (</a:t>
            </a:r>
            <a:r>
              <a:rPr lang="en-US" sz="1500" dirty="0" err="1">
                <a:solidFill>
                  <a:srgbClr val="0070C0"/>
                </a:solidFill>
              </a:rPr>
              <a:t>Vaezi</a:t>
            </a:r>
            <a:r>
              <a:rPr lang="en-US" sz="1500" dirty="0">
                <a:solidFill>
                  <a:srgbClr val="0070C0"/>
                </a:solidFill>
              </a:rPr>
              <a:t> and </a:t>
            </a:r>
            <a:r>
              <a:rPr lang="en-US" sz="1500" dirty="0" err="1">
                <a:solidFill>
                  <a:srgbClr val="0070C0"/>
                </a:solidFill>
              </a:rPr>
              <a:t>Mirsaeidi</a:t>
            </a:r>
            <a:r>
              <a:rPr lang="en-US" sz="1500" dirty="0">
                <a:solidFill>
                  <a:srgbClr val="0070C0"/>
                </a:solidFill>
              </a:rPr>
              <a:t>, 2024).</a:t>
            </a:r>
          </a:p>
          <a:p>
            <a:pPr algn="just">
              <a:spcBef>
                <a:spcPts val="1400"/>
              </a:spcBef>
              <a:buFont typeface="Arial"/>
              <a:buChar char="•"/>
            </a:pPr>
            <a:r>
              <a:rPr lang="en-US" sz="1500" dirty="0">
                <a:solidFill>
                  <a:srgbClr val="0070C0"/>
                </a:solidFill>
              </a:rPr>
              <a:t>Bronchodilators, correct inhaler technique, rehabilitation, vaccination and self-management improve outcomes, independence and quality of life (Ao and Zhan, 2025; Singh, Mer and Srivastava, 2026).</a:t>
            </a:r>
          </a:p>
        </p:txBody>
      </p:sp>
      <p:pic>
        <p:nvPicPr>
          <p:cNvPr id="8" name="Picture 7">
            <a:extLst>
              <a:ext uri="{FF2B5EF4-FFF2-40B4-BE49-F238E27FC236}">
                <a16:creationId xmlns:a16="http://schemas.microsoft.com/office/drawing/2014/main" id="{24DA843F-837F-F0D6-280B-615E3BE3E53F}"/>
              </a:ext>
            </a:extLst>
          </p:cNvPr>
          <p:cNvPicPr>
            <a:picLocks noChangeAspect="1"/>
          </p:cNvPicPr>
          <p:nvPr/>
        </p:nvPicPr>
        <p:blipFill>
          <a:blip r:embed="rId5"/>
          <a:stretch>
            <a:fillRect/>
          </a:stretch>
        </p:blipFill>
        <p:spPr>
          <a:xfrm>
            <a:off x="5868144" y="1492325"/>
            <a:ext cx="3275484" cy="3275484"/>
          </a:xfrm>
          <a:prstGeom prst="rect">
            <a:avLst/>
          </a:prstGeom>
        </p:spPr>
      </p:pic>
      <p:pic>
        <p:nvPicPr>
          <p:cNvPr id="7" name="Audio 6">
            <a:hlinkClick r:id="" action="ppaction://media"/>
            <a:extLst>
              <a:ext uri="{FF2B5EF4-FFF2-40B4-BE49-F238E27FC236}">
                <a16:creationId xmlns:a16="http://schemas.microsoft.com/office/drawing/2014/main" id="{41C10175-3DBF-5DBD-144C-70C39EE7BB0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76972165"/>
      </p:ext>
    </p:extLst>
  </p:cSld>
  <p:clrMapOvr>
    <a:masterClrMapping/>
  </p:clrMapOvr>
  <mc:AlternateContent xmlns:mc="http://schemas.openxmlformats.org/markup-compatibility/2006">
    <mc:Choice xmlns:p14="http://schemas.microsoft.com/office/powerpoint/2010/main" Requires="p14">
      <p:transition spd="slow" p14:dur="2000" advTm="31387"/>
    </mc:Choice>
    <mc:Fallback>
      <p:transition spd="slow" advTm="3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600201"/>
            <a:ext cx="5194920" cy="3268959"/>
          </a:xfrm>
        </p:spPr>
        <p:txBody>
          <a:bodyPr anchor="ctr" anchorCtr="0"/>
          <a:lstStyle/>
          <a:p>
            <a:pPr algn="just">
              <a:spcBef>
                <a:spcPts val="1400"/>
              </a:spcBef>
              <a:buFont typeface="Arial"/>
              <a:buChar char="•"/>
            </a:pPr>
            <a:r>
              <a:rPr lang="en-US" sz="1500" dirty="0">
                <a:solidFill>
                  <a:srgbClr val="0070C0"/>
                </a:solidFill>
              </a:rPr>
              <a:t>COPD progressively impairs respiratory function through chronic inflammation and irreversible airway obstruction. </a:t>
            </a:r>
          </a:p>
          <a:p>
            <a:pPr algn="just">
              <a:spcBef>
                <a:spcPts val="1400"/>
              </a:spcBef>
              <a:buFont typeface="Arial"/>
              <a:buChar char="•"/>
            </a:pPr>
            <a:r>
              <a:rPr lang="en-US" sz="1500" dirty="0">
                <a:solidFill>
                  <a:srgbClr val="0070C0"/>
                </a:solidFill>
              </a:rPr>
              <a:t>Smoking cessation and </a:t>
            </a:r>
            <a:r>
              <a:rPr lang="en-US" sz="1500" dirty="0" err="1">
                <a:solidFill>
                  <a:srgbClr val="0070C0"/>
                </a:solidFill>
              </a:rPr>
              <a:t>optimised</a:t>
            </a:r>
            <a:r>
              <a:rPr lang="en-US" sz="1500" dirty="0">
                <a:solidFill>
                  <a:srgbClr val="0070C0"/>
                </a:solidFill>
              </a:rPr>
              <a:t> inhaled therapy improve long-term respiratory health outcomes. </a:t>
            </a:r>
          </a:p>
          <a:p>
            <a:pPr algn="just">
              <a:spcBef>
                <a:spcPts val="1400"/>
              </a:spcBef>
              <a:buFont typeface="Arial"/>
              <a:buChar char="•"/>
            </a:pPr>
            <a:r>
              <a:rPr lang="en-US" sz="1500" dirty="0">
                <a:solidFill>
                  <a:srgbClr val="0070C0"/>
                </a:solidFill>
              </a:rPr>
              <a:t>Regular monitoring supports early intervention and reduces future disease exacerbation frequency. </a:t>
            </a:r>
          </a:p>
          <a:p>
            <a:pPr algn="just">
              <a:spcBef>
                <a:spcPts val="1400"/>
              </a:spcBef>
              <a:buFont typeface="Arial"/>
              <a:buChar char="•"/>
            </a:pPr>
            <a:r>
              <a:rPr lang="en-US" sz="1500" dirty="0">
                <a:solidFill>
                  <a:srgbClr val="0070C0"/>
                </a:solidFill>
              </a:rPr>
              <a:t>Multidisciplinary care improves independence, symptom management and patient quality of life. (Born et al., 2024).</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835F8AEC-E530-63D4-F620-A266F888675B}"/>
              </a:ext>
            </a:extLst>
          </p:cNvPr>
          <p:cNvPicPr>
            <a:picLocks noChangeAspect="1"/>
          </p:cNvPicPr>
          <p:nvPr/>
        </p:nvPicPr>
        <p:blipFill>
          <a:blip r:embed="rId5"/>
          <a:stretch>
            <a:fillRect/>
          </a:stretch>
        </p:blipFill>
        <p:spPr>
          <a:xfrm>
            <a:off x="5076056" y="1341438"/>
            <a:ext cx="4753452" cy="3739454"/>
          </a:xfrm>
          <a:prstGeom prst="rect">
            <a:avLst/>
          </a:prstGeom>
        </p:spPr>
      </p:pic>
      <p:pic>
        <p:nvPicPr>
          <p:cNvPr id="8" name="Audio 7">
            <a:hlinkClick r:id="" action="ppaction://media"/>
            <a:extLst>
              <a:ext uri="{FF2B5EF4-FFF2-40B4-BE49-F238E27FC236}">
                <a16:creationId xmlns:a16="http://schemas.microsoft.com/office/drawing/2014/main" id="{CDDCF305-362C-467C-4739-2748A5E3F02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15865707"/>
      </p:ext>
    </p:extLst>
  </p:cSld>
  <p:clrMapOvr>
    <a:masterClrMapping/>
  </p:clrMapOvr>
  <mc:AlternateContent xmlns:mc="http://schemas.openxmlformats.org/markup-compatibility/2006">
    <mc:Choice xmlns:p14="http://schemas.microsoft.com/office/powerpoint/2010/main" Requires="p14">
      <p:transition spd="slow" p14:dur="2000" advTm="66392"/>
    </mc:Choice>
    <mc:Fallback>
      <p:transition spd="slow" advTm="663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62780" y="1417638"/>
            <a:ext cx="8629699" cy="3917032"/>
          </a:xfrm>
        </p:spPr>
        <p:txBody>
          <a:bodyPr anchor="ctr" anchorCtr="0"/>
          <a:lstStyle/>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Agustí, A., Celli, B.R., Criner, G.J., Halpin, D., Anzueto, A., Barnes, P., Bourbeau, J., Han, M.K., Martinez, F.J., Montes de Oca, M. and Mortimer, K., (2023). Global initiative for chronic obstructive lung disease 2023 report: GOLD executive summary. </a:t>
            </a:r>
            <a:r>
              <a:rPr lang="en-GB" sz="780" i="1" dirty="0">
                <a:latin typeface="Arial" panose="020B0604020202020204" pitchFamily="34" charset="0"/>
                <a:cs typeface="Arial" panose="020B0604020202020204" pitchFamily="34" charset="0"/>
              </a:rPr>
              <a:t>European Respiratory Journal</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61</a:t>
            </a:r>
            <a:r>
              <a:rPr lang="en-GB" sz="780" dirty="0">
                <a:latin typeface="Arial" panose="020B0604020202020204" pitchFamily="34" charset="0"/>
                <a:cs typeface="Arial" panose="020B0604020202020204" pitchFamily="34" charset="0"/>
              </a:rPr>
              <a:t>(4), p.2300239.</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Ao, C. and Zhan, L., (2025). Pulmonary rehabilitation improves lung function and exercise tolerance in elderly non-surgical NSCLC patients. </a:t>
            </a:r>
            <a:r>
              <a:rPr lang="en-GB" sz="780" i="1" dirty="0">
                <a:latin typeface="Arial" panose="020B0604020202020204" pitchFamily="34" charset="0"/>
                <a:cs typeface="Arial" panose="020B0604020202020204" pitchFamily="34" charset="0"/>
              </a:rPr>
              <a:t>American Journal of Cancer Research</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15</a:t>
            </a:r>
            <a:r>
              <a:rPr lang="en-GB" sz="780" dirty="0">
                <a:latin typeface="Arial" panose="020B0604020202020204" pitchFamily="34" charset="0"/>
                <a:cs typeface="Arial" panose="020B0604020202020204" pitchFamily="34" charset="0"/>
              </a:rPr>
              <a:t>(9), p.4029.</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Born, C.D., Bhadra, R., D’Souza, G., Kremers, S.P., </a:t>
            </a:r>
            <a:r>
              <a:rPr lang="en-GB" sz="780" dirty="0" err="1">
                <a:latin typeface="Arial" panose="020B0604020202020204" pitchFamily="34" charset="0"/>
                <a:cs typeface="Arial" panose="020B0604020202020204" pitchFamily="34" charset="0"/>
              </a:rPr>
              <a:t>Sambashivaiah</a:t>
            </a:r>
            <a:r>
              <a:rPr lang="en-GB" sz="780" dirty="0">
                <a:latin typeface="Arial" panose="020B0604020202020204" pitchFamily="34" charset="0"/>
                <a:cs typeface="Arial" panose="020B0604020202020204" pitchFamily="34" charset="0"/>
              </a:rPr>
              <a:t>, S., Schols, A.M., </a:t>
            </a:r>
            <a:r>
              <a:rPr lang="en-GB" sz="780" dirty="0" err="1">
                <a:latin typeface="Arial" panose="020B0604020202020204" pitchFamily="34" charset="0"/>
                <a:cs typeface="Arial" panose="020B0604020202020204" pitchFamily="34" charset="0"/>
              </a:rPr>
              <a:t>Crutzen</a:t>
            </a:r>
            <a:r>
              <a:rPr lang="en-GB" sz="780" dirty="0">
                <a:latin typeface="Arial" panose="020B0604020202020204" pitchFamily="34" charset="0"/>
                <a:cs typeface="Arial" panose="020B0604020202020204" pitchFamily="34" charset="0"/>
              </a:rPr>
              <a:t>, R. and </a:t>
            </a:r>
            <a:r>
              <a:rPr lang="en-GB" sz="780" dirty="0" err="1">
                <a:latin typeface="Arial" panose="020B0604020202020204" pitchFamily="34" charset="0"/>
                <a:cs typeface="Arial" panose="020B0604020202020204" pitchFamily="34" charset="0"/>
              </a:rPr>
              <a:t>Beijers</a:t>
            </a:r>
            <a:r>
              <a:rPr lang="en-GB" sz="780" dirty="0">
                <a:latin typeface="Arial" panose="020B0604020202020204" pitchFamily="34" charset="0"/>
                <a:cs typeface="Arial" panose="020B0604020202020204" pitchFamily="34" charset="0"/>
              </a:rPr>
              <a:t>, R.J., (2024). Combined lifestyle interventions in the prevention and management of asthma and COPD: a systematic review. </a:t>
            </a:r>
            <a:r>
              <a:rPr lang="en-GB" sz="780" i="1" dirty="0">
                <a:latin typeface="Arial" panose="020B0604020202020204" pitchFamily="34" charset="0"/>
                <a:cs typeface="Arial" panose="020B0604020202020204" pitchFamily="34" charset="0"/>
              </a:rPr>
              <a:t>Nutrients</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16</a:t>
            </a:r>
            <a:r>
              <a:rPr lang="en-GB" sz="780" dirty="0">
                <a:latin typeface="Arial" panose="020B0604020202020204" pitchFamily="34" charset="0"/>
                <a:cs typeface="Arial" panose="020B0604020202020204" pitchFamily="34" charset="0"/>
              </a:rPr>
              <a:t>(10), p.1515.</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err="1">
                <a:latin typeface="Arial" panose="020B0604020202020204" pitchFamily="34" charset="0"/>
                <a:cs typeface="Arial" panose="020B0604020202020204" pitchFamily="34" charset="0"/>
              </a:rPr>
              <a:t>Brauwers</a:t>
            </a:r>
            <a:r>
              <a:rPr lang="en-GB" sz="780" dirty="0">
                <a:latin typeface="Arial" panose="020B0604020202020204" pitchFamily="34" charset="0"/>
                <a:cs typeface="Arial" panose="020B0604020202020204" pitchFamily="34" charset="0"/>
              </a:rPr>
              <a:t>, B., Machado, F.V., </a:t>
            </a:r>
            <a:r>
              <a:rPr lang="en-GB" sz="780" dirty="0" err="1">
                <a:latin typeface="Arial" panose="020B0604020202020204" pitchFamily="34" charset="0"/>
                <a:cs typeface="Arial" panose="020B0604020202020204" pitchFamily="34" charset="0"/>
              </a:rPr>
              <a:t>Beijers</a:t>
            </a:r>
            <a:r>
              <a:rPr lang="en-GB" sz="780" dirty="0">
                <a:latin typeface="Arial" panose="020B0604020202020204" pitchFamily="34" charset="0"/>
                <a:cs typeface="Arial" panose="020B0604020202020204" pitchFamily="34" charset="0"/>
              </a:rPr>
              <a:t>, R.J., Spruit, M.A. and Franssen, F.M., (2023). Combined exercise training and nutritional interventions or pharmacological treatments to improve exercise capacity and body composition in chronic obstructive pulmonary disease: a narrative review. </a:t>
            </a:r>
            <a:r>
              <a:rPr lang="en-GB" sz="780" i="1" dirty="0">
                <a:latin typeface="Arial" panose="020B0604020202020204" pitchFamily="34" charset="0"/>
                <a:cs typeface="Arial" panose="020B0604020202020204" pitchFamily="34" charset="0"/>
              </a:rPr>
              <a:t>Nutrients</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15</a:t>
            </a:r>
            <a:r>
              <a:rPr lang="en-GB" sz="780" dirty="0">
                <a:latin typeface="Arial" panose="020B0604020202020204" pitchFamily="34" charset="0"/>
                <a:cs typeface="Arial" panose="020B0604020202020204" pitchFamily="34" charset="0"/>
              </a:rPr>
              <a:t>(24), p.5136.</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IN" sz="780" dirty="0">
                <a:latin typeface="Arial" panose="020B0604020202020204" pitchFamily="34" charset="0"/>
                <a:cs typeface="Arial" panose="020B0604020202020204" pitchFamily="34" charset="0"/>
              </a:rPr>
              <a:t>Campbell, D. (2024). </a:t>
            </a:r>
            <a:r>
              <a:rPr lang="en-IN" sz="780" i="1" dirty="0">
                <a:latin typeface="Arial" panose="020B0604020202020204" pitchFamily="34" charset="0"/>
                <a:cs typeface="Arial" panose="020B0604020202020204" pitchFamily="34" charset="0"/>
              </a:rPr>
              <a:t>Breathing issues cause more emergency NHS admissions than any other condition</a:t>
            </a:r>
            <a:r>
              <a:rPr lang="en-IN" sz="780" dirty="0">
                <a:latin typeface="Arial" panose="020B0604020202020204" pitchFamily="34" charset="0"/>
                <a:cs typeface="Arial" panose="020B0604020202020204" pitchFamily="34" charset="0"/>
              </a:rPr>
              <a:t>. [online] </a:t>
            </a:r>
            <a:r>
              <a:rPr lang="en-IN" sz="780" i="1" dirty="0">
                <a:latin typeface="Arial" panose="020B0604020202020204" pitchFamily="34" charset="0"/>
                <a:cs typeface="Arial" panose="020B0604020202020204" pitchFamily="34" charset="0"/>
              </a:rPr>
              <a:t>the Guardian</a:t>
            </a:r>
            <a:r>
              <a:rPr lang="en-IN" sz="780" dirty="0">
                <a:latin typeface="Arial" panose="020B0604020202020204" pitchFamily="34" charset="0"/>
                <a:cs typeface="Arial" panose="020B0604020202020204" pitchFamily="34" charset="0"/>
              </a:rPr>
              <a:t>. The Guardian. Available at: </a:t>
            </a:r>
            <a:r>
              <a:rPr lang="en-IN" sz="780" u="sng" dirty="0">
                <a:latin typeface="Arial" panose="020B0604020202020204" pitchFamily="34" charset="0"/>
                <a:cs typeface="Arial" panose="020B0604020202020204" pitchFamily="34" charset="0"/>
                <a:hlinkClick r:id="rId2"/>
              </a:rPr>
              <a:t>https://www.theguardian.com/society/2024/nov/11/breathing-issues-cause-more-emergency-nhs-admissions-than-any-other-condition</a:t>
            </a:r>
            <a:r>
              <a:rPr lang="en-GB" sz="780" dirty="0">
                <a:latin typeface="Arial" panose="020B0604020202020204" pitchFamily="34" charset="0"/>
                <a:cs typeface="Arial" panose="020B0604020202020204" pitchFamily="34" charset="0"/>
              </a:rPr>
              <a:t> </a:t>
            </a:r>
            <a:r>
              <a:rPr lang="en-IN" sz="780" dirty="0">
                <a:latin typeface="Arial" panose="020B0604020202020204" pitchFamily="34" charset="0"/>
                <a:cs typeface="Arial" panose="020B0604020202020204" pitchFamily="34" charset="0"/>
              </a:rPr>
              <a:t>[Accessed 25 July 2026].</a:t>
            </a: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Campbell, M. and Sapra, A., (2023). Physiology, airflow resistance. In </a:t>
            </a:r>
            <a:r>
              <a:rPr lang="en-GB" sz="780" i="1" dirty="0" err="1">
                <a:latin typeface="Arial" panose="020B0604020202020204" pitchFamily="34" charset="0"/>
                <a:cs typeface="Arial" panose="020B0604020202020204" pitchFamily="34" charset="0"/>
              </a:rPr>
              <a:t>StatPearls</a:t>
            </a:r>
            <a:r>
              <a:rPr lang="en-GB" sz="780" i="1" dirty="0">
                <a:latin typeface="Arial" panose="020B0604020202020204" pitchFamily="34" charset="0"/>
                <a:cs typeface="Arial" panose="020B0604020202020204" pitchFamily="34" charset="0"/>
              </a:rPr>
              <a:t> [Internet]</a:t>
            </a:r>
            <a:r>
              <a:rPr lang="en-GB" sz="780" dirty="0">
                <a:latin typeface="Arial" panose="020B0604020202020204" pitchFamily="34" charset="0"/>
                <a:cs typeface="Arial" panose="020B0604020202020204" pitchFamily="34" charset="0"/>
              </a:rPr>
              <a:t>. </a:t>
            </a:r>
            <a:r>
              <a:rPr lang="en-GB" sz="780" dirty="0" err="1">
                <a:latin typeface="Arial" panose="020B0604020202020204" pitchFamily="34" charset="0"/>
                <a:cs typeface="Arial" panose="020B0604020202020204" pitchFamily="34" charset="0"/>
              </a:rPr>
              <a:t>StatPearls</a:t>
            </a:r>
            <a:r>
              <a:rPr lang="en-GB" sz="780" dirty="0">
                <a:latin typeface="Arial" panose="020B0604020202020204" pitchFamily="34" charset="0"/>
                <a:cs typeface="Arial" panose="020B0604020202020204" pitchFamily="34" charset="0"/>
              </a:rPr>
              <a:t> Publishing.</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Gill, P., Starman, S., McIntyre, I. and Bertholet, R., (2026). Chronic Obstructive Pulmonary Disease Assessment. In </a:t>
            </a:r>
            <a:r>
              <a:rPr lang="en-GB" sz="780" i="1" dirty="0">
                <a:latin typeface="Arial" panose="020B0604020202020204" pitchFamily="34" charset="0"/>
                <a:cs typeface="Arial" panose="020B0604020202020204" pitchFamily="34" charset="0"/>
              </a:rPr>
              <a:t>Patient Assessment in Clinical Pharmacy: A Comprehensive Guide</a:t>
            </a:r>
            <a:r>
              <a:rPr lang="en-GB" sz="780" dirty="0">
                <a:latin typeface="Arial" panose="020B0604020202020204" pitchFamily="34" charset="0"/>
                <a:cs typeface="Arial" panose="020B0604020202020204" pitchFamily="34" charset="0"/>
              </a:rPr>
              <a:t> (pp. 209-219). Cham: Springer Nature Switzerland.</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He, Q., Li, P., Han, L., Yang, C., Jiang, M., Wang, Y., Han, X., Cao, Y., Liu, X. and Wu, W., (2024). Revisiting airway epithelial dysfunction and mechanisms in chronic obstructive pulmonary disease: the role of mitochondrial damage. </a:t>
            </a:r>
            <a:r>
              <a:rPr lang="en-GB" sz="780" i="1" dirty="0">
                <a:latin typeface="Arial" panose="020B0604020202020204" pitchFamily="34" charset="0"/>
                <a:cs typeface="Arial" panose="020B0604020202020204" pitchFamily="34" charset="0"/>
              </a:rPr>
              <a:t>American Journal of Physiology-Lung Cellular and Molecular Physiology</a:t>
            </a:r>
            <a:r>
              <a:rPr lang="en-GB" sz="780" dirty="0">
                <a:latin typeface="Arial" panose="020B0604020202020204" pitchFamily="34" charset="0"/>
                <a:cs typeface="Arial" panose="020B0604020202020204" pitchFamily="34" charset="0"/>
              </a:rPr>
              <a:t>.</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Hess, M.W., (2023). Oxygen therapy in COPD. </a:t>
            </a:r>
            <a:r>
              <a:rPr lang="en-GB" sz="780" i="1" dirty="0">
                <a:latin typeface="Arial" panose="020B0604020202020204" pitchFamily="34" charset="0"/>
                <a:cs typeface="Arial" panose="020B0604020202020204" pitchFamily="34" charset="0"/>
              </a:rPr>
              <a:t>Respiratory care</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68</a:t>
            </a:r>
            <a:r>
              <a:rPr lang="en-GB" sz="780" dirty="0">
                <a:latin typeface="Arial" panose="020B0604020202020204" pitchFamily="34" charset="0"/>
                <a:cs typeface="Arial" panose="020B0604020202020204" pitchFamily="34" charset="0"/>
              </a:rPr>
              <a:t>(7), pp.998-1012.</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err="1">
                <a:latin typeface="Arial" panose="020B0604020202020204" pitchFamily="34" charset="0"/>
                <a:cs typeface="Arial" panose="020B0604020202020204" pitchFamily="34" charset="0"/>
              </a:rPr>
              <a:t>Ibrayeva</a:t>
            </a:r>
            <a:r>
              <a:rPr lang="en-GB" sz="780" dirty="0">
                <a:latin typeface="Arial" panose="020B0604020202020204" pitchFamily="34" charset="0"/>
                <a:cs typeface="Arial" panose="020B0604020202020204" pitchFamily="34" charset="0"/>
              </a:rPr>
              <a:t>, L., </a:t>
            </a:r>
            <a:r>
              <a:rPr lang="en-GB" sz="780" dirty="0" err="1">
                <a:latin typeface="Arial" panose="020B0604020202020204" pitchFamily="34" charset="0"/>
                <a:cs typeface="Arial" panose="020B0604020202020204" pitchFamily="34" charset="0"/>
              </a:rPr>
              <a:t>Bacheva</a:t>
            </a:r>
            <a:r>
              <a:rPr lang="en-GB" sz="780" dirty="0">
                <a:latin typeface="Arial" panose="020B0604020202020204" pitchFamily="34" charset="0"/>
                <a:cs typeface="Arial" panose="020B0604020202020204" pitchFamily="34" charset="0"/>
              </a:rPr>
              <a:t>, I. and </a:t>
            </a:r>
            <a:r>
              <a:rPr lang="en-GB" sz="780" dirty="0" err="1">
                <a:latin typeface="Arial" panose="020B0604020202020204" pitchFamily="34" charset="0"/>
                <a:cs typeface="Arial" panose="020B0604020202020204" pitchFamily="34" charset="0"/>
              </a:rPr>
              <a:t>Sadibekova</a:t>
            </a:r>
            <a:r>
              <a:rPr lang="en-GB" sz="780" dirty="0">
                <a:latin typeface="Arial" panose="020B0604020202020204" pitchFamily="34" charset="0"/>
                <a:cs typeface="Arial" panose="020B0604020202020204" pitchFamily="34" charset="0"/>
              </a:rPr>
              <a:t>, M., (2026). Association Between Phase Angle, Muscle Mass Distribution, and Quality of Life in Patients with Chronic Obstructive Pulmonary Disease. </a:t>
            </a:r>
            <a:r>
              <a:rPr lang="en-GB" sz="780" i="1" dirty="0">
                <a:latin typeface="Arial" panose="020B0604020202020204" pitchFamily="34" charset="0"/>
                <a:cs typeface="Arial" panose="020B0604020202020204" pitchFamily="34" charset="0"/>
              </a:rPr>
              <a:t>Journal of Clinical Medicine</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15</a:t>
            </a:r>
            <a:r>
              <a:rPr lang="en-GB" sz="780" dirty="0">
                <a:latin typeface="Arial" panose="020B0604020202020204" pitchFamily="34" charset="0"/>
                <a:cs typeface="Arial" panose="020B0604020202020204" pitchFamily="34" charset="0"/>
              </a:rPr>
              <a:t>(10), p.3839.</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Karunarathna, I., (2025). Oxygen Transport in Human Physiology: Mechanisms, Clinical Assessment, and Implications in Critical Care. </a:t>
            </a:r>
            <a:r>
              <a:rPr lang="en-GB" sz="780" i="1" dirty="0">
                <a:latin typeface="Arial" panose="020B0604020202020204" pitchFamily="34" charset="0"/>
                <a:cs typeface="Arial" panose="020B0604020202020204" pitchFamily="34" charset="0"/>
              </a:rPr>
              <a:t>Uva Clinical Research Lab-Oxygen Transport in Human Physiology</a:t>
            </a:r>
            <a:r>
              <a:rPr lang="en-GB" sz="780" dirty="0">
                <a:latin typeface="Arial" panose="020B0604020202020204" pitchFamily="34" charset="0"/>
                <a:cs typeface="Arial" panose="020B0604020202020204" pitchFamily="34" charset="0"/>
              </a:rPr>
              <a:t>.</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Mao, X., Hu, F., Peng, J., Zhao, Y., Gu, A., Fang, W., Wang, M., Zheng, D., Chen, G., Dong, X. and Tan, X., (2022). Expert consensus on multi-disciplinary treatment, whole-course pulmonary rehabilitation management in patients with lung cancer and chronic obstructive lung disease. </a:t>
            </a:r>
            <a:r>
              <a:rPr lang="en-GB" sz="780" i="1" dirty="0">
                <a:latin typeface="Arial" panose="020B0604020202020204" pitchFamily="34" charset="0"/>
                <a:cs typeface="Arial" panose="020B0604020202020204" pitchFamily="34" charset="0"/>
              </a:rPr>
              <a:t>Annals of Palliative Medicine</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11</a:t>
            </a:r>
            <a:r>
              <a:rPr lang="en-GB" sz="780" dirty="0">
                <a:latin typeface="Arial" panose="020B0604020202020204" pitchFamily="34" charset="0"/>
                <a:cs typeface="Arial" panose="020B0604020202020204" pitchFamily="34" charset="0"/>
              </a:rPr>
              <a:t>(5), pp.1605623-1601623.</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Patel, N., Chong, K. and </a:t>
            </a:r>
            <a:r>
              <a:rPr lang="en-GB" sz="780" dirty="0" err="1">
                <a:latin typeface="Arial" panose="020B0604020202020204" pitchFamily="34" charset="0"/>
                <a:cs typeface="Arial" panose="020B0604020202020204" pitchFamily="34" charset="0"/>
              </a:rPr>
              <a:t>Baydur</a:t>
            </a:r>
            <a:r>
              <a:rPr lang="en-GB" sz="780" dirty="0">
                <a:latin typeface="Arial" panose="020B0604020202020204" pitchFamily="34" charset="0"/>
                <a:cs typeface="Arial" panose="020B0604020202020204" pitchFamily="34" charset="0"/>
              </a:rPr>
              <a:t>, A., (2022). Methods and applications in respiratory physiology: respiratory mechanics, drive and muscle function in neuromuscular and chest wall disorders. </a:t>
            </a:r>
            <a:r>
              <a:rPr lang="en-GB" sz="780" i="1" dirty="0">
                <a:latin typeface="Arial" panose="020B0604020202020204" pitchFamily="34" charset="0"/>
                <a:cs typeface="Arial" panose="020B0604020202020204" pitchFamily="34" charset="0"/>
              </a:rPr>
              <a:t>Frontiers in Physiology</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13</a:t>
            </a:r>
            <a:r>
              <a:rPr lang="en-GB" sz="780" dirty="0">
                <a:latin typeface="Arial" panose="020B0604020202020204" pitchFamily="34" charset="0"/>
                <a:cs typeface="Arial" panose="020B0604020202020204" pitchFamily="34" charset="0"/>
              </a:rPr>
              <a:t>, p.838414.</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Patwa, A. and Shah, A., 2015. Anatomy and physiology of respiratory system relevant to anaesthesia. </a:t>
            </a:r>
            <a:r>
              <a:rPr lang="en-GB" sz="780" i="1" dirty="0">
                <a:latin typeface="Arial" panose="020B0604020202020204" pitchFamily="34" charset="0"/>
                <a:cs typeface="Arial" panose="020B0604020202020204" pitchFamily="34" charset="0"/>
              </a:rPr>
              <a:t>Indian journal of anaesthesia</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59</a:t>
            </a:r>
            <a:r>
              <a:rPr lang="en-GB" sz="780" dirty="0">
                <a:latin typeface="Arial" panose="020B0604020202020204" pitchFamily="34" charset="0"/>
                <a:cs typeface="Arial" panose="020B0604020202020204" pitchFamily="34" charset="0"/>
              </a:rPr>
              <a:t>(9), pp.533-541.</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Rahi, M.S., </a:t>
            </a:r>
            <a:r>
              <a:rPr lang="en-GB" sz="780" dirty="0" err="1">
                <a:latin typeface="Arial" panose="020B0604020202020204" pitchFamily="34" charset="0"/>
                <a:cs typeface="Arial" panose="020B0604020202020204" pitchFamily="34" charset="0"/>
              </a:rPr>
              <a:t>Thilagar</a:t>
            </a:r>
            <a:r>
              <a:rPr lang="en-GB" sz="780" dirty="0">
                <a:latin typeface="Arial" panose="020B0604020202020204" pitchFamily="34" charset="0"/>
                <a:cs typeface="Arial" panose="020B0604020202020204" pitchFamily="34" charset="0"/>
              </a:rPr>
              <a:t>, B., Balaji, S., Prabhakaran, S.Y., Mudgal, M., </a:t>
            </a:r>
            <a:r>
              <a:rPr lang="en-GB" sz="780" dirty="0" err="1">
                <a:latin typeface="Arial" panose="020B0604020202020204" pitchFamily="34" charset="0"/>
                <a:cs typeface="Arial" panose="020B0604020202020204" pitchFamily="34" charset="0"/>
              </a:rPr>
              <a:t>Rajoo</a:t>
            </a:r>
            <a:r>
              <a:rPr lang="en-GB" sz="780" dirty="0">
                <a:latin typeface="Arial" panose="020B0604020202020204" pitchFamily="34" charset="0"/>
                <a:cs typeface="Arial" panose="020B0604020202020204" pitchFamily="34" charset="0"/>
              </a:rPr>
              <a:t>, S., Yella, P.R., Satija, P., </a:t>
            </a:r>
            <a:r>
              <a:rPr lang="en-GB" sz="780" dirty="0" err="1">
                <a:latin typeface="Arial" panose="020B0604020202020204" pitchFamily="34" charset="0"/>
                <a:cs typeface="Arial" panose="020B0604020202020204" pitchFamily="34" charset="0"/>
              </a:rPr>
              <a:t>Zagorulko</a:t>
            </a:r>
            <a:r>
              <a:rPr lang="en-GB" sz="780" dirty="0">
                <a:latin typeface="Arial" panose="020B0604020202020204" pitchFamily="34" charset="0"/>
                <a:cs typeface="Arial" panose="020B0604020202020204" pitchFamily="34" charset="0"/>
              </a:rPr>
              <a:t>, A. and Gunasekaran, K., (2023). The impact of anxiety and depression in chronic obstructive pulmonary disease. </a:t>
            </a:r>
            <a:r>
              <a:rPr lang="en-GB" sz="780" i="1" dirty="0">
                <a:latin typeface="Arial" panose="020B0604020202020204" pitchFamily="34" charset="0"/>
                <a:cs typeface="Arial" panose="020B0604020202020204" pitchFamily="34" charset="0"/>
              </a:rPr>
              <a:t>Advances in respiratory medicine</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91</a:t>
            </a:r>
            <a:r>
              <a:rPr lang="en-GB" sz="780" dirty="0">
                <a:latin typeface="Arial" panose="020B0604020202020204" pitchFamily="34" charset="0"/>
                <a:cs typeface="Arial" panose="020B0604020202020204" pitchFamily="34" charset="0"/>
              </a:rPr>
              <a:t>(2), pp.123-134.</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Sartori, F., Crisafulli, E., </a:t>
            </a:r>
            <a:r>
              <a:rPr lang="en-GB" sz="780" dirty="0" err="1">
                <a:latin typeface="Arial" panose="020B0604020202020204" pitchFamily="34" charset="0"/>
                <a:cs typeface="Arial" panose="020B0604020202020204" pitchFamily="34" charset="0"/>
              </a:rPr>
              <a:t>Cariqueo</a:t>
            </a:r>
            <a:r>
              <a:rPr lang="en-GB" sz="780" dirty="0">
                <a:latin typeface="Arial" panose="020B0604020202020204" pitchFamily="34" charset="0"/>
                <a:cs typeface="Arial" panose="020B0604020202020204" pitchFamily="34" charset="0"/>
              </a:rPr>
              <a:t>, M., Di Chiara, C., Sartori, G., Fantin, A. and Torres, A., (2026). Role of vaccination in the prevention of ECOPD. In </a:t>
            </a:r>
            <a:r>
              <a:rPr lang="en-GB" sz="780" i="1" dirty="0">
                <a:latin typeface="Arial" panose="020B0604020202020204" pitchFamily="34" charset="0"/>
                <a:cs typeface="Arial" panose="020B0604020202020204" pitchFamily="34" charset="0"/>
              </a:rPr>
              <a:t>Seminars in Respiratory and Critical Care Medicine</a:t>
            </a:r>
            <a:r>
              <a:rPr lang="en-GB" sz="780" dirty="0">
                <a:latin typeface="Arial" panose="020B0604020202020204" pitchFamily="34" charset="0"/>
                <a:cs typeface="Arial" panose="020B0604020202020204" pitchFamily="34" charset="0"/>
              </a:rPr>
              <a:t>. Thieme Medical Publishers, Inc..</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IN" sz="780" dirty="0" err="1">
                <a:latin typeface="Arial" panose="020B0604020202020204" pitchFamily="34" charset="0"/>
                <a:cs typeface="Arial" panose="020B0604020202020204" pitchFamily="34" charset="0"/>
              </a:rPr>
              <a:t>Schwartzstein</a:t>
            </a:r>
            <a:r>
              <a:rPr lang="en-IN" sz="780" dirty="0">
                <a:latin typeface="Arial" panose="020B0604020202020204" pitchFamily="34" charset="0"/>
                <a:cs typeface="Arial" panose="020B0604020202020204" pitchFamily="34" charset="0"/>
              </a:rPr>
              <a:t>, R.M. and Parker, M.J. (2025). </a:t>
            </a:r>
            <a:r>
              <a:rPr lang="en-IN" sz="780" i="1" dirty="0">
                <a:latin typeface="Arial" panose="020B0604020202020204" pitchFamily="34" charset="0"/>
                <a:cs typeface="Arial" panose="020B0604020202020204" pitchFamily="34" charset="0"/>
              </a:rPr>
              <a:t>Form and function | respiratory physiology: A clinical approach</a:t>
            </a:r>
            <a:r>
              <a:rPr lang="en-IN" sz="780" dirty="0">
                <a:latin typeface="Arial" panose="020B0604020202020204" pitchFamily="34" charset="0"/>
                <a:cs typeface="Arial" panose="020B0604020202020204" pitchFamily="34" charset="0"/>
              </a:rPr>
              <a:t>. [online] </a:t>
            </a:r>
            <a:r>
              <a:rPr lang="en-IN" sz="780" i="1" dirty="0">
                <a:latin typeface="Arial" panose="020B0604020202020204" pitchFamily="34" charset="0"/>
                <a:cs typeface="Arial" panose="020B0604020202020204" pitchFamily="34" charset="0"/>
              </a:rPr>
              <a:t>Respphys.org</a:t>
            </a:r>
            <a:r>
              <a:rPr lang="en-IN" sz="780" dirty="0">
                <a:latin typeface="Arial" panose="020B0604020202020204" pitchFamily="34" charset="0"/>
                <a:cs typeface="Arial" panose="020B0604020202020204" pitchFamily="34" charset="0"/>
              </a:rPr>
              <a:t>. Available at: </a:t>
            </a:r>
            <a:r>
              <a:rPr lang="en-IN" sz="780" u="sng" dirty="0">
                <a:latin typeface="Arial" panose="020B0604020202020204" pitchFamily="34" charset="0"/>
                <a:cs typeface="Arial" panose="020B0604020202020204" pitchFamily="34" charset="0"/>
                <a:hlinkClick r:id="rId3"/>
              </a:rPr>
              <a:t>https://respphys.org/02-form-and-function/02-ff-04-gas_exchanger</a:t>
            </a:r>
            <a:r>
              <a:rPr lang="en-GB" sz="780" dirty="0">
                <a:latin typeface="Arial" panose="020B0604020202020204" pitchFamily="34" charset="0"/>
                <a:cs typeface="Arial" panose="020B0604020202020204" pitchFamily="34" charset="0"/>
              </a:rPr>
              <a:t> </a:t>
            </a:r>
            <a:r>
              <a:rPr lang="en-IN" sz="780" dirty="0">
                <a:latin typeface="Arial" panose="020B0604020202020204" pitchFamily="34" charset="0"/>
                <a:cs typeface="Arial" panose="020B0604020202020204" pitchFamily="34" charset="0"/>
              </a:rPr>
              <a:t>[Accessed 25 July 2026].</a:t>
            </a: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Singh, M., Mer, N. and Srivastava, K., (2026). Effect of self-care management on quality of life among chronic obstructive pulmonary disease patients: a prospective study from central India. </a:t>
            </a:r>
            <a:r>
              <a:rPr lang="en-GB" sz="780" i="1" dirty="0">
                <a:latin typeface="Arial" panose="020B0604020202020204" pitchFamily="34" charset="0"/>
                <a:cs typeface="Arial" panose="020B0604020202020204" pitchFamily="34" charset="0"/>
              </a:rPr>
              <a:t>International Journal of Medicine &amp; Public Health</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16</a:t>
            </a:r>
            <a:r>
              <a:rPr lang="en-GB" sz="780" dirty="0">
                <a:latin typeface="Arial" panose="020B0604020202020204" pitchFamily="34" charset="0"/>
                <a:cs typeface="Arial" panose="020B0604020202020204" pitchFamily="34" charset="0"/>
              </a:rPr>
              <a:t>(2), p.955.</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err="1">
                <a:latin typeface="Arial" panose="020B0604020202020204" pitchFamily="34" charset="0"/>
                <a:cs typeface="Arial" panose="020B0604020202020204" pitchFamily="34" charset="0"/>
              </a:rPr>
              <a:t>Vaezi</a:t>
            </a:r>
            <a:r>
              <a:rPr lang="en-GB" sz="780" dirty="0">
                <a:latin typeface="Arial" panose="020B0604020202020204" pitchFamily="34" charset="0"/>
                <a:cs typeface="Arial" panose="020B0604020202020204" pitchFamily="34" charset="0"/>
              </a:rPr>
              <a:t>, A. and </a:t>
            </a:r>
            <a:r>
              <a:rPr lang="en-GB" sz="780" dirty="0" err="1">
                <a:latin typeface="Arial" panose="020B0604020202020204" pitchFamily="34" charset="0"/>
                <a:cs typeface="Arial" panose="020B0604020202020204" pitchFamily="34" charset="0"/>
              </a:rPr>
              <a:t>Mirsaeidi</a:t>
            </a:r>
            <a:r>
              <a:rPr lang="en-GB" sz="780" dirty="0">
                <a:latin typeface="Arial" panose="020B0604020202020204" pitchFamily="34" charset="0"/>
                <a:cs typeface="Arial" panose="020B0604020202020204" pitchFamily="34" charset="0"/>
              </a:rPr>
              <a:t>, M., (2024). Proposing the potential of utilizing the CAT score for early detection of COPD in asymptomatic patients, shifting towards a patient-</a:t>
            </a:r>
            <a:r>
              <a:rPr lang="en-GB" sz="780" dirty="0" err="1">
                <a:latin typeface="Arial" panose="020B0604020202020204" pitchFamily="34" charset="0"/>
                <a:cs typeface="Arial" panose="020B0604020202020204" pitchFamily="34" charset="0"/>
              </a:rPr>
              <a:t>centered</a:t>
            </a:r>
            <a:r>
              <a:rPr lang="en-GB" sz="780" dirty="0">
                <a:latin typeface="Arial" panose="020B0604020202020204" pitchFamily="34" charset="0"/>
                <a:cs typeface="Arial" panose="020B0604020202020204" pitchFamily="34" charset="0"/>
              </a:rPr>
              <a:t> approach: A review. </a:t>
            </a:r>
            <a:r>
              <a:rPr lang="en-GB" sz="780" i="1" dirty="0">
                <a:latin typeface="Arial" panose="020B0604020202020204" pitchFamily="34" charset="0"/>
                <a:cs typeface="Arial" panose="020B0604020202020204" pitchFamily="34" charset="0"/>
              </a:rPr>
              <a:t>Medicine</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103</a:t>
            </a:r>
            <a:r>
              <a:rPr lang="en-GB" sz="780" dirty="0">
                <a:latin typeface="Arial" panose="020B0604020202020204" pitchFamily="34" charset="0"/>
                <a:cs typeface="Arial" panose="020B0604020202020204" pitchFamily="34" charset="0"/>
              </a:rPr>
              <a:t>(15), p.e37715.</a:t>
            </a:r>
            <a:endParaRPr lang="en-IN" sz="780" dirty="0">
              <a:latin typeface="Arial" panose="020B0604020202020204" pitchFamily="34" charset="0"/>
              <a:cs typeface="Arial" panose="020B0604020202020204" pitchFamily="34" charset="0"/>
            </a:endParaRPr>
          </a:p>
          <a:p>
            <a:pPr marL="171450" indent="-171450" algn="just">
              <a:spcBef>
                <a:spcPts val="0"/>
              </a:spcBef>
              <a:buFont typeface="Wingdings" panose="05000000000000000000" pitchFamily="2" charset="2"/>
              <a:buChar char="q"/>
            </a:pPr>
            <a:r>
              <a:rPr lang="en-GB" sz="780" dirty="0">
                <a:latin typeface="Arial" panose="020B0604020202020204" pitchFamily="34" charset="0"/>
                <a:cs typeface="Arial" panose="020B0604020202020204" pitchFamily="34" charset="0"/>
              </a:rPr>
              <a:t>Zhang, C., Collins, L. and Manders, E.K., (2025). The Organization of Vital Signs for Pattern Recognition. </a:t>
            </a:r>
            <a:r>
              <a:rPr lang="en-GB" sz="780" i="1" dirty="0">
                <a:latin typeface="Arial" panose="020B0604020202020204" pitchFamily="34" charset="0"/>
                <a:cs typeface="Arial" panose="020B0604020202020204" pitchFamily="34" charset="0"/>
              </a:rPr>
              <a:t>Medical Science Educator</a:t>
            </a:r>
            <a:r>
              <a:rPr lang="en-GB" sz="780" dirty="0">
                <a:latin typeface="Arial" panose="020B0604020202020204" pitchFamily="34" charset="0"/>
                <a:cs typeface="Arial" panose="020B0604020202020204" pitchFamily="34" charset="0"/>
              </a:rPr>
              <a:t>, </a:t>
            </a:r>
            <a:r>
              <a:rPr lang="en-GB" sz="780" i="1" dirty="0">
                <a:latin typeface="Arial" panose="020B0604020202020204" pitchFamily="34" charset="0"/>
                <a:cs typeface="Arial" panose="020B0604020202020204" pitchFamily="34" charset="0"/>
              </a:rPr>
              <a:t>35</a:t>
            </a:r>
            <a:r>
              <a:rPr lang="en-GB" sz="780" dirty="0">
                <a:latin typeface="Arial" panose="020B0604020202020204" pitchFamily="34" charset="0"/>
                <a:cs typeface="Arial" panose="020B0604020202020204" pitchFamily="34" charset="0"/>
              </a:rPr>
              <a:t>(1), pp.487-495.</a:t>
            </a:r>
            <a:endParaRPr lang="en-IN" sz="78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13/08/2026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02181756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9FD7C8DAA1285458862F0D034CB4149" ma:contentTypeVersion="5" ma:contentTypeDescription="Create a new document." ma:contentTypeScope="" ma:versionID="ebf711a453cadb86d74bde2f4ab4d622">
  <xsd:schema xmlns:xsd="http://www.w3.org/2001/XMLSchema" xmlns:xs="http://www.w3.org/2001/XMLSchema" xmlns:p="http://schemas.microsoft.com/office/2006/metadata/properties" xmlns:ns3="9f22995c-03bd-4699-bfe3-69ef5ebce60a" targetNamespace="http://schemas.microsoft.com/office/2006/metadata/properties" ma:root="true" ma:fieldsID="5066060973de76e42e56f11ce26a3166" ns3:_="">
    <xsd:import namespace="9f22995c-03bd-4699-bfe3-69ef5ebce60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22995c-03bd-4699-bfe3-69ef5ebce60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f22995c-03bd-4699-bfe3-69ef5ebce60a" xsi:nil="true"/>
  </documentManagement>
</p:properties>
</file>

<file path=customXml/itemProps1.xml><?xml version="1.0" encoding="utf-8"?>
<ds:datastoreItem xmlns:ds="http://schemas.openxmlformats.org/officeDocument/2006/customXml" ds:itemID="{5C59B011-4E02-4B6B-83F6-5FB51328E0D5}">
  <ds:schemaRefs>
    <ds:schemaRef ds:uri="http://schemas.microsoft.com/sharepoint/v3/contenttype/forms"/>
  </ds:schemaRefs>
</ds:datastoreItem>
</file>

<file path=customXml/itemProps2.xml><?xml version="1.0" encoding="utf-8"?>
<ds:datastoreItem xmlns:ds="http://schemas.openxmlformats.org/officeDocument/2006/customXml" ds:itemID="{DC135B78-D507-48C3-87F8-2D45A9537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22995c-03bd-4699-bfe3-69ef5ebce6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22EA2AC-08EF-4B59-849D-F47A395E5AEE}">
  <ds:schemaRefs>
    <ds:schemaRef ds:uri="9f22995c-03bd-4699-bfe3-69ef5ebce60a"/>
    <ds:schemaRef ds:uri="http://purl.org/dc/elements/1.1/"/>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PPT template</Template>
  <TotalTime>59</TotalTime>
  <Words>3357</Words>
  <Application>Microsoft Office PowerPoint</Application>
  <PresentationFormat>On-screen Show (4:3)</PresentationFormat>
  <Paragraphs>114</Paragraphs>
  <Slides>11</Slides>
  <Notes>10</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Myriad Pro</vt:lpstr>
      <vt:lpstr>Arial</vt:lpstr>
      <vt:lpstr>Verdana</vt:lpstr>
      <vt:lpstr>Wingdings</vt: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UWTSD</dc:creator>
  <cp:lastModifiedBy>Nazia Riaz (2438254)</cp:lastModifiedBy>
  <cp:revision>2</cp:revision>
  <cp:lastPrinted>2018-07-09T15:27:01Z</cp:lastPrinted>
  <dcterms:created xsi:type="dcterms:W3CDTF">2002-10-07T19:43:58Z</dcterms:created>
  <dcterms:modified xsi:type="dcterms:W3CDTF">2026-08-13T11:50:23Z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0x01010059FD7C8DAA1285458862F0D034CB4149</vt:lpwstr>
  </property>
</Properties>
</file>