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Lst>
  <p:notesMasterIdLst>
    <p:notesMasterId r:id="rId38"/>
  </p:notesMasterIdLst>
  <p:sldIdLst>
    <p:sldId id="256" r:id="rId3"/>
    <p:sldId id="257" r:id="rId4"/>
    <p:sldId id="259" r:id="rId5"/>
    <p:sldId id="261" r:id="rId6"/>
    <p:sldId id="267" r:id="rId7"/>
    <p:sldId id="262" r:id="rId8"/>
    <p:sldId id="263" r:id="rId9"/>
    <p:sldId id="264" r:id="rId10"/>
    <p:sldId id="265" r:id="rId11"/>
    <p:sldId id="268" r:id="rId12"/>
    <p:sldId id="269" r:id="rId13"/>
    <p:sldId id="270" r:id="rId14"/>
    <p:sldId id="271" r:id="rId15"/>
    <p:sldId id="272" r:id="rId16"/>
    <p:sldId id="273" r:id="rId17"/>
    <p:sldId id="274" r:id="rId18"/>
    <p:sldId id="294" r:id="rId19"/>
    <p:sldId id="293" r:id="rId20"/>
    <p:sldId id="292" r:id="rId21"/>
    <p:sldId id="291" r:id="rId22"/>
    <p:sldId id="290" r:id="rId23"/>
    <p:sldId id="289" r:id="rId24"/>
    <p:sldId id="288" r:id="rId25"/>
    <p:sldId id="287" r:id="rId26"/>
    <p:sldId id="286" r:id="rId27"/>
    <p:sldId id="285" r:id="rId28"/>
    <p:sldId id="284" r:id="rId29"/>
    <p:sldId id="283" r:id="rId30"/>
    <p:sldId id="282" r:id="rId31"/>
    <p:sldId id="281" r:id="rId32"/>
    <p:sldId id="296" r:id="rId33"/>
    <p:sldId id="297" r:id="rId34"/>
    <p:sldId id="280" r:id="rId35"/>
    <p:sldId id="279" r:id="rId36"/>
    <p:sldId id="298" r:id="rId37"/>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F5F5347-31AD-45AA-AC04-99EB2A5DD1FA}" v="2" dt="2023-02-19T19:44:20.8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04" autoAdjust="0"/>
    <p:restoredTop sz="68787" autoAdjust="0"/>
  </p:normalViewPr>
  <p:slideViewPr>
    <p:cSldViewPr snapToGrid="0">
      <p:cViewPr varScale="1">
        <p:scale>
          <a:sx n="79" d="100"/>
          <a:sy n="79" d="100"/>
        </p:scale>
        <p:origin x="194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6/11/relationships/changesInfo" Target="changesInfos/changesInfo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S::laura.knight@uwtsd.ac.uk::fcc6b1b8-7f69-4c06-9fd3-1a1553b3cd99" providerId="AD" clId="Web-{6E502B63-553B-11A2-20F1-9CABF486BF90}"/>
    <pc:docChg chg="addSld modSld addMainMaster">
      <pc:chgData name="Laura Knight" userId="S::laura.knight@uwtsd.ac.uk::fcc6b1b8-7f69-4c06-9fd3-1a1553b3cd99" providerId="AD" clId="Web-{6E502B63-553B-11A2-20F1-9CABF486BF90}" dt="2021-09-07T11:07:20.395" v="38" actId="20577"/>
      <pc:docMkLst>
        <pc:docMk/>
      </pc:docMkLst>
      <pc:sldChg chg="modSp">
        <pc:chgData name="Laura Knight" userId="S::laura.knight@uwtsd.ac.uk::fcc6b1b8-7f69-4c06-9fd3-1a1553b3cd99" providerId="AD" clId="Web-{6E502B63-553B-11A2-20F1-9CABF486BF90}" dt="2021-09-07T11:07:20.395" v="38" actId="20577"/>
        <pc:sldMkLst>
          <pc:docMk/>
          <pc:sldMk cId="3034889532" sldId="256"/>
        </pc:sldMkLst>
        <pc:spChg chg="mod">
          <ac:chgData name="Laura Knight" userId="S::laura.knight@uwtsd.ac.uk::fcc6b1b8-7f69-4c06-9fd3-1a1553b3cd99" providerId="AD" clId="Web-{6E502B63-553B-11A2-20F1-9CABF486BF90}" dt="2021-09-07T11:07:20.395" v="38" actId="20577"/>
          <ac:spMkLst>
            <pc:docMk/>
            <pc:sldMk cId="3034889532" sldId="256"/>
            <ac:spMk id="2" creationId="{00000000-0000-0000-0000-000000000000}"/>
          </ac:spMkLst>
        </pc:spChg>
        <pc:spChg chg="mod">
          <ac:chgData name="Laura Knight" userId="S::laura.knight@uwtsd.ac.uk::fcc6b1b8-7f69-4c06-9fd3-1a1553b3cd99" providerId="AD" clId="Web-{6E502B63-553B-11A2-20F1-9CABF486BF90}" dt="2021-09-07T11:07:03.332" v="34" actId="1076"/>
          <ac:spMkLst>
            <pc:docMk/>
            <pc:sldMk cId="3034889532" sldId="256"/>
            <ac:spMk id="3" creationId="{00000000-0000-0000-0000-000000000000}"/>
          </ac:spMkLst>
        </pc:spChg>
      </pc:sldChg>
      <pc:sldChg chg="add">
        <pc:chgData name="Laura Knight" userId="S::laura.knight@uwtsd.ac.uk::fcc6b1b8-7f69-4c06-9fd3-1a1553b3cd99" providerId="AD" clId="Web-{6E502B63-553B-11A2-20F1-9CABF486BF90}" dt="2021-09-07T11:06:23.456" v="0"/>
        <pc:sldMkLst>
          <pc:docMk/>
          <pc:sldMk cId="2575277126" sldId="275"/>
        </pc:sldMkLst>
      </pc:sldChg>
      <pc:sldChg chg="add">
        <pc:chgData name="Laura Knight" userId="S::laura.knight@uwtsd.ac.uk::fcc6b1b8-7f69-4c06-9fd3-1a1553b3cd99" providerId="AD" clId="Web-{6E502B63-553B-11A2-20F1-9CABF486BF90}" dt="2021-09-07T11:06:23.534" v="1"/>
        <pc:sldMkLst>
          <pc:docMk/>
          <pc:sldMk cId="3958776200" sldId="276"/>
        </pc:sldMkLst>
      </pc:sldChg>
      <pc:sldChg chg="add">
        <pc:chgData name="Laura Knight" userId="S::laura.knight@uwtsd.ac.uk::fcc6b1b8-7f69-4c06-9fd3-1a1553b3cd99" providerId="AD" clId="Web-{6E502B63-553B-11A2-20F1-9CABF486BF90}" dt="2021-09-07T11:06:23.581" v="2"/>
        <pc:sldMkLst>
          <pc:docMk/>
          <pc:sldMk cId="3782130018" sldId="277"/>
        </pc:sldMkLst>
      </pc:sldChg>
      <pc:sldChg chg="add">
        <pc:chgData name="Laura Knight" userId="S::laura.knight@uwtsd.ac.uk::fcc6b1b8-7f69-4c06-9fd3-1a1553b3cd99" providerId="AD" clId="Web-{6E502B63-553B-11A2-20F1-9CABF486BF90}" dt="2021-09-07T11:06:23.612" v="3"/>
        <pc:sldMkLst>
          <pc:docMk/>
          <pc:sldMk cId="2390895937" sldId="278"/>
        </pc:sldMkLst>
      </pc:sldChg>
      <pc:sldChg chg="add">
        <pc:chgData name="Laura Knight" userId="S::laura.knight@uwtsd.ac.uk::fcc6b1b8-7f69-4c06-9fd3-1a1553b3cd99" providerId="AD" clId="Web-{6E502B63-553B-11A2-20F1-9CABF486BF90}" dt="2021-09-07T11:06:23.674" v="4"/>
        <pc:sldMkLst>
          <pc:docMk/>
          <pc:sldMk cId="821343342" sldId="279"/>
        </pc:sldMkLst>
      </pc:sldChg>
      <pc:sldChg chg="add">
        <pc:chgData name="Laura Knight" userId="S::laura.knight@uwtsd.ac.uk::fcc6b1b8-7f69-4c06-9fd3-1a1553b3cd99" providerId="AD" clId="Web-{6E502B63-553B-11A2-20F1-9CABF486BF90}" dt="2021-09-07T11:06:23.721" v="5"/>
        <pc:sldMkLst>
          <pc:docMk/>
          <pc:sldMk cId="971329637" sldId="280"/>
        </pc:sldMkLst>
      </pc:sldChg>
      <pc:sldChg chg="add">
        <pc:chgData name="Laura Knight" userId="S::laura.knight@uwtsd.ac.uk::fcc6b1b8-7f69-4c06-9fd3-1a1553b3cd99" providerId="AD" clId="Web-{6E502B63-553B-11A2-20F1-9CABF486BF90}" dt="2021-09-07T11:06:23.799" v="6"/>
        <pc:sldMkLst>
          <pc:docMk/>
          <pc:sldMk cId="1426542289" sldId="281"/>
        </pc:sldMkLst>
      </pc:sldChg>
      <pc:sldChg chg="add">
        <pc:chgData name="Laura Knight" userId="S::laura.knight@uwtsd.ac.uk::fcc6b1b8-7f69-4c06-9fd3-1a1553b3cd99" providerId="AD" clId="Web-{6E502B63-553B-11A2-20F1-9CABF486BF90}" dt="2021-09-07T11:06:23.831" v="7"/>
        <pc:sldMkLst>
          <pc:docMk/>
          <pc:sldMk cId="678700965" sldId="282"/>
        </pc:sldMkLst>
      </pc:sldChg>
      <pc:sldChg chg="add">
        <pc:chgData name="Laura Knight" userId="S::laura.knight@uwtsd.ac.uk::fcc6b1b8-7f69-4c06-9fd3-1a1553b3cd99" providerId="AD" clId="Web-{6E502B63-553B-11A2-20F1-9CABF486BF90}" dt="2021-09-07T11:06:23.862" v="8"/>
        <pc:sldMkLst>
          <pc:docMk/>
          <pc:sldMk cId="3270433440" sldId="283"/>
        </pc:sldMkLst>
      </pc:sldChg>
      <pc:sldChg chg="add">
        <pc:chgData name="Laura Knight" userId="S::laura.knight@uwtsd.ac.uk::fcc6b1b8-7f69-4c06-9fd3-1a1553b3cd99" providerId="AD" clId="Web-{6E502B63-553B-11A2-20F1-9CABF486BF90}" dt="2021-09-07T11:06:23.924" v="9"/>
        <pc:sldMkLst>
          <pc:docMk/>
          <pc:sldMk cId="1033478626" sldId="284"/>
        </pc:sldMkLst>
      </pc:sldChg>
      <pc:sldChg chg="add">
        <pc:chgData name="Laura Knight" userId="S::laura.knight@uwtsd.ac.uk::fcc6b1b8-7f69-4c06-9fd3-1a1553b3cd99" providerId="AD" clId="Web-{6E502B63-553B-11A2-20F1-9CABF486BF90}" dt="2021-09-07T11:06:23.971" v="10"/>
        <pc:sldMkLst>
          <pc:docMk/>
          <pc:sldMk cId="1771996294" sldId="285"/>
        </pc:sldMkLst>
      </pc:sldChg>
      <pc:sldChg chg="add">
        <pc:chgData name="Laura Knight" userId="S::laura.knight@uwtsd.ac.uk::fcc6b1b8-7f69-4c06-9fd3-1a1553b3cd99" providerId="AD" clId="Web-{6E502B63-553B-11A2-20F1-9CABF486BF90}" dt="2021-09-07T11:06:24.065" v="11"/>
        <pc:sldMkLst>
          <pc:docMk/>
          <pc:sldMk cId="2819811755" sldId="286"/>
        </pc:sldMkLst>
      </pc:sldChg>
      <pc:sldChg chg="add">
        <pc:chgData name="Laura Knight" userId="S::laura.knight@uwtsd.ac.uk::fcc6b1b8-7f69-4c06-9fd3-1a1553b3cd99" providerId="AD" clId="Web-{6E502B63-553B-11A2-20F1-9CABF486BF90}" dt="2021-09-07T11:06:24.096" v="12"/>
        <pc:sldMkLst>
          <pc:docMk/>
          <pc:sldMk cId="1035505403" sldId="287"/>
        </pc:sldMkLst>
      </pc:sldChg>
      <pc:sldChg chg="add">
        <pc:chgData name="Laura Knight" userId="S::laura.knight@uwtsd.ac.uk::fcc6b1b8-7f69-4c06-9fd3-1a1553b3cd99" providerId="AD" clId="Web-{6E502B63-553B-11A2-20F1-9CABF486BF90}" dt="2021-09-07T11:06:24.159" v="13"/>
        <pc:sldMkLst>
          <pc:docMk/>
          <pc:sldMk cId="4101781671" sldId="288"/>
        </pc:sldMkLst>
      </pc:sldChg>
      <pc:sldChg chg="add">
        <pc:chgData name="Laura Knight" userId="S::laura.knight@uwtsd.ac.uk::fcc6b1b8-7f69-4c06-9fd3-1a1553b3cd99" providerId="AD" clId="Web-{6E502B63-553B-11A2-20F1-9CABF486BF90}" dt="2021-09-07T11:06:24.221" v="14"/>
        <pc:sldMkLst>
          <pc:docMk/>
          <pc:sldMk cId="2610270418" sldId="289"/>
        </pc:sldMkLst>
      </pc:sldChg>
      <pc:sldChg chg="add">
        <pc:chgData name="Laura Knight" userId="S::laura.knight@uwtsd.ac.uk::fcc6b1b8-7f69-4c06-9fd3-1a1553b3cd99" providerId="AD" clId="Web-{6E502B63-553B-11A2-20F1-9CABF486BF90}" dt="2021-09-07T11:06:24.268" v="15"/>
        <pc:sldMkLst>
          <pc:docMk/>
          <pc:sldMk cId="1004130536" sldId="290"/>
        </pc:sldMkLst>
      </pc:sldChg>
      <pc:sldChg chg="add">
        <pc:chgData name="Laura Knight" userId="S::laura.knight@uwtsd.ac.uk::fcc6b1b8-7f69-4c06-9fd3-1a1553b3cd99" providerId="AD" clId="Web-{6E502B63-553B-11A2-20F1-9CABF486BF90}" dt="2021-09-07T11:06:24.315" v="16"/>
        <pc:sldMkLst>
          <pc:docMk/>
          <pc:sldMk cId="75613146" sldId="291"/>
        </pc:sldMkLst>
      </pc:sldChg>
      <pc:sldChg chg="add">
        <pc:chgData name="Laura Knight" userId="S::laura.knight@uwtsd.ac.uk::fcc6b1b8-7f69-4c06-9fd3-1a1553b3cd99" providerId="AD" clId="Web-{6E502B63-553B-11A2-20F1-9CABF486BF90}" dt="2021-09-07T11:06:24.378" v="17"/>
        <pc:sldMkLst>
          <pc:docMk/>
          <pc:sldMk cId="4085319512" sldId="292"/>
        </pc:sldMkLst>
      </pc:sldChg>
      <pc:sldChg chg="add">
        <pc:chgData name="Laura Knight" userId="S::laura.knight@uwtsd.ac.uk::fcc6b1b8-7f69-4c06-9fd3-1a1553b3cd99" providerId="AD" clId="Web-{6E502B63-553B-11A2-20F1-9CABF486BF90}" dt="2021-09-07T11:06:24.518" v="18"/>
        <pc:sldMkLst>
          <pc:docMk/>
          <pc:sldMk cId="92718182" sldId="293"/>
        </pc:sldMkLst>
      </pc:sldChg>
      <pc:sldChg chg="add">
        <pc:chgData name="Laura Knight" userId="S::laura.knight@uwtsd.ac.uk::fcc6b1b8-7f69-4c06-9fd3-1a1553b3cd99" providerId="AD" clId="Web-{6E502B63-553B-11A2-20F1-9CABF486BF90}" dt="2021-09-07T11:06:24.534" v="19"/>
        <pc:sldMkLst>
          <pc:docMk/>
          <pc:sldMk cId="3901318338" sldId="294"/>
        </pc:sldMkLst>
      </pc:sldChg>
      <pc:sldMasterChg chg="add addSldLayout">
        <pc:chgData name="Laura Knight" userId="S::laura.knight@uwtsd.ac.uk::fcc6b1b8-7f69-4c06-9fd3-1a1553b3cd99" providerId="AD" clId="Web-{6E502B63-553B-11A2-20F1-9CABF486BF90}" dt="2021-09-07T11:06:23.456" v="0"/>
        <pc:sldMasterMkLst>
          <pc:docMk/>
          <pc:sldMasterMk cId="0" sldId="2147483669"/>
        </pc:sldMasterMkLst>
        <pc:sldLayoutChg chg="add">
          <pc:chgData name="Laura Knight" userId="S::laura.knight@uwtsd.ac.uk::fcc6b1b8-7f69-4c06-9fd3-1a1553b3cd99" providerId="AD" clId="Web-{6E502B63-553B-11A2-20F1-9CABF486BF90}" dt="2021-09-07T11:06:23.456" v="0"/>
          <pc:sldLayoutMkLst>
            <pc:docMk/>
            <pc:sldMasterMk cId="0" sldId="2147483669"/>
            <pc:sldLayoutMk cId="0" sldId="2147483650"/>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52"/>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56"/>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58"/>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0"/>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1"/>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2"/>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3"/>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4"/>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5"/>
          </pc:sldLayoutMkLst>
        </pc:sldLayoutChg>
        <pc:sldLayoutChg chg="add">
          <pc:chgData name="Laura Knight" userId="S::laura.knight@uwtsd.ac.uk::fcc6b1b8-7f69-4c06-9fd3-1a1553b3cd99" providerId="AD" clId="Web-{6E502B63-553B-11A2-20F1-9CABF486BF90}" dt="2021-09-07T11:06:23.456" v="0"/>
          <pc:sldLayoutMkLst>
            <pc:docMk/>
            <pc:sldMasterMk cId="0" sldId="2147483669"/>
            <pc:sldLayoutMk cId="0" sldId="2147483676"/>
          </pc:sldLayoutMkLst>
        </pc:sldLayoutChg>
      </pc:sldMasterChg>
    </pc:docChg>
  </pc:docChgLst>
  <pc:docChgLst>
    <pc:chgData name="Laura Knight" userId="fcc6b1b8-7f69-4c06-9fd3-1a1553b3cd99" providerId="ADAL" clId="{86EA9237-A6B2-459D-83B2-D68B7C148683}"/>
    <pc:docChg chg="custSel addSld delSld modSld sldOrd">
      <pc:chgData name="Laura Knight" userId="fcc6b1b8-7f69-4c06-9fd3-1a1553b3cd99" providerId="ADAL" clId="{86EA9237-A6B2-459D-83B2-D68B7C148683}" dt="2022-02-11T11:54:30.378" v="301" actId="1076"/>
      <pc:docMkLst>
        <pc:docMk/>
      </pc:docMkLst>
      <pc:sldChg chg="addSp modSp">
        <pc:chgData name="Laura Knight" userId="fcc6b1b8-7f69-4c06-9fd3-1a1553b3cd99" providerId="ADAL" clId="{86EA9237-A6B2-459D-83B2-D68B7C148683}" dt="2022-02-11T10:26:26.603" v="47"/>
        <pc:sldMkLst>
          <pc:docMk/>
          <pc:sldMk cId="3034889532" sldId="256"/>
        </pc:sldMkLst>
        <pc:picChg chg="add mod">
          <ac:chgData name="Laura Knight" userId="fcc6b1b8-7f69-4c06-9fd3-1a1553b3cd99" providerId="ADAL" clId="{86EA9237-A6B2-459D-83B2-D68B7C148683}" dt="2022-02-11T10:26:26.603" v="47"/>
          <ac:picMkLst>
            <pc:docMk/>
            <pc:sldMk cId="3034889532" sldId="256"/>
            <ac:picMk id="4" creationId="{8031AF46-B777-4A26-84F4-EF6D68474E0F}"/>
          </ac:picMkLst>
        </pc:picChg>
      </pc:sldChg>
      <pc:sldChg chg="addSp modSp">
        <pc:chgData name="Laura Knight" userId="fcc6b1b8-7f69-4c06-9fd3-1a1553b3cd99" providerId="ADAL" clId="{86EA9237-A6B2-459D-83B2-D68B7C148683}" dt="2022-02-11T10:26:26.603" v="47"/>
        <pc:sldMkLst>
          <pc:docMk/>
          <pc:sldMk cId="2637534219" sldId="257"/>
        </pc:sldMkLst>
        <pc:picChg chg="add mod">
          <ac:chgData name="Laura Knight" userId="fcc6b1b8-7f69-4c06-9fd3-1a1553b3cd99" providerId="ADAL" clId="{86EA9237-A6B2-459D-83B2-D68B7C148683}" dt="2022-02-11T10:26:26.603" v="47"/>
          <ac:picMkLst>
            <pc:docMk/>
            <pc:sldMk cId="2637534219" sldId="257"/>
            <ac:picMk id="4" creationId="{EBA4BEC5-E6E5-4F8A-8E08-AD76C18C19BB}"/>
          </ac:picMkLst>
        </pc:picChg>
      </pc:sldChg>
      <pc:sldChg chg="del">
        <pc:chgData name="Laura Knight" userId="fcc6b1b8-7f69-4c06-9fd3-1a1553b3cd99" providerId="ADAL" clId="{86EA9237-A6B2-459D-83B2-D68B7C148683}" dt="2022-02-11T10:00:18.705" v="1" actId="47"/>
        <pc:sldMkLst>
          <pc:docMk/>
          <pc:sldMk cId="1275169573" sldId="258"/>
        </pc:sldMkLst>
      </pc:sldChg>
      <pc:sldChg chg="addSp modSp">
        <pc:chgData name="Laura Knight" userId="fcc6b1b8-7f69-4c06-9fd3-1a1553b3cd99" providerId="ADAL" clId="{86EA9237-A6B2-459D-83B2-D68B7C148683}" dt="2022-02-11T10:26:26.603" v="47"/>
        <pc:sldMkLst>
          <pc:docMk/>
          <pc:sldMk cId="1814394407" sldId="259"/>
        </pc:sldMkLst>
        <pc:picChg chg="add mod">
          <ac:chgData name="Laura Knight" userId="fcc6b1b8-7f69-4c06-9fd3-1a1553b3cd99" providerId="ADAL" clId="{86EA9237-A6B2-459D-83B2-D68B7C148683}" dt="2022-02-11T10:26:26.603" v="47"/>
          <ac:picMkLst>
            <pc:docMk/>
            <pc:sldMk cId="1814394407" sldId="259"/>
            <ac:picMk id="4" creationId="{13B28D70-8315-4927-A042-0FB95B92F31F}"/>
          </ac:picMkLst>
        </pc:picChg>
      </pc:sldChg>
      <pc:sldChg chg="del">
        <pc:chgData name="Laura Knight" userId="fcc6b1b8-7f69-4c06-9fd3-1a1553b3cd99" providerId="ADAL" clId="{86EA9237-A6B2-459D-83B2-D68B7C148683}" dt="2022-02-11T10:00:26.784" v="2" actId="2696"/>
        <pc:sldMkLst>
          <pc:docMk/>
          <pc:sldMk cId="551515018" sldId="260"/>
        </pc:sldMkLst>
      </pc:sldChg>
      <pc:sldChg chg="addSp modSp">
        <pc:chgData name="Laura Knight" userId="fcc6b1b8-7f69-4c06-9fd3-1a1553b3cd99" providerId="ADAL" clId="{86EA9237-A6B2-459D-83B2-D68B7C148683}" dt="2022-02-11T10:26:26.603" v="47"/>
        <pc:sldMkLst>
          <pc:docMk/>
          <pc:sldMk cId="3375229817" sldId="261"/>
        </pc:sldMkLst>
        <pc:picChg chg="add mod">
          <ac:chgData name="Laura Knight" userId="fcc6b1b8-7f69-4c06-9fd3-1a1553b3cd99" providerId="ADAL" clId="{86EA9237-A6B2-459D-83B2-D68B7C148683}" dt="2022-02-11T10:26:26.603" v="47"/>
          <ac:picMkLst>
            <pc:docMk/>
            <pc:sldMk cId="3375229817" sldId="261"/>
            <ac:picMk id="4" creationId="{4F6513F8-3E08-4459-A9CE-7AB9AE33B10F}"/>
          </ac:picMkLst>
        </pc:picChg>
      </pc:sldChg>
      <pc:sldChg chg="addSp modSp">
        <pc:chgData name="Laura Knight" userId="fcc6b1b8-7f69-4c06-9fd3-1a1553b3cd99" providerId="ADAL" clId="{86EA9237-A6B2-459D-83B2-D68B7C148683}" dt="2022-02-11T10:26:26.603" v="47"/>
        <pc:sldMkLst>
          <pc:docMk/>
          <pc:sldMk cId="1700932141" sldId="262"/>
        </pc:sldMkLst>
        <pc:picChg chg="add mod">
          <ac:chgData name="Laura Knight" userId="fcc6b1b8-7f69-4c06-9fd3-1a1553b3cd99" providerId="ADAL" clId="{86EA9237-A6B2-459D-83B2-D68B7C148683}" dt="2022-02-11T10:26:26.603" v="47"/>
          <ac:picMkLst>
            <pc:docMk/>
            <pc:sldMk cId="1700932141" sldId="262"/>
            <ac:picMk id="5" creationId="{7AB5FF57-CAF5-4BD0-9C8A-6395360C3817}"/>
          </ac:picMkLst>
        </pc:picChg>
      </pc:sldChg>
      <pc:sldChg chg="addSp modSp">
        <pc:chgData name="Laura Knight" userId="fcc6b1b8-7f69-4c06-9fd3-1a1553b3cd99" providerId="ADAL" clId="{86EA9237-A6B2-459D-83B2-D68B7C148683}" dt="2022-02-11T10:26:26.603" v="47"/>
        <pc:sldMkLst>
          <pc:docMk/>
          <pc:sldMk cId="989409881" sldId="263"/>
        </pc:sldMkLst>
        <pc:picChg chg="add mod">
          <ac:chgData name="Laura Knight" userId="fcc6b1b8-7f69-4c06-9fd3-1a1553b3cd99" providerId="ADAL" clId="{86EA9237-A6B2-459D-83B2-D68B7C148683}" dt="2022-02-11T10:26:26.603" v="47"/>
          <ac:picMkLst>
            <pc:docMk/>
            <pc:sldMk cId="989409881" sldId="263"/>
            <ac:picMk id="5" creationId="{3A88F330-8B46-493C-B913-D413472E7D56}"/>
          </ac:picMkLst>
        </pc:picChg>
      </pc:sldChg>
      <pc:sldChg chg="addSp modSp">
        <pc:chgData name="Laura Knight" userId="fcc6b1b8-7f69-4c06-9fd3-1a1553b3cd99" providerId="ADAL" clId="{86EA9237-A6B2-459D-83B2-D68B7C148683}" dt="2022-02-11T10:26:26.603" v="47"/>
        <pc:sldMkLst>
          <pc:docMk/>
          <pc:sldMk cId="2154752052" sldId="264"/>
        </pc:sldMkLst>
        <pc:picChg chg="add mod">
          <ac:chgData name="Laura Knight" userId="fcc6b1b8-7f69-4c06-9fd3-1a1553b3cd99" providerId="ADAL" clId="{86EA9237-A6B2-459D-83B2-D68B7C148683}" dt="2022-02-11T10:26:26.603" v="47"/>
          <ac:picMkLst>
            <pc:docMk/>
            <pc:sldMk cId="2154752052" sldId="264"/>
            <ac:picMk id="4" creationId="{0FBE3457-804F-4908-A160-CD6DC4D66E5A}"/>
          </ac:picMkLst>
        </pc:picChg>
      </pc:sldChg>
      <pc:sldChg chg="addSp modSp">
        <pc:chgData name="Laura Knight" userId="fcc6b1b8-7f69-4c06-9fd3-1a1553b3cd99" providerId="ADAL" clId="{86EA9237-A6B2-459D-83B2-D68B7C148683}" dt="2022-02-11T10:26:26.603" v="47"/>
        <pc:sldMkLst>
          <pc:docMk/>
          <pc:sldMk cId="1891482726" sldId="265"/>
        </pc:sldMkLst>
        <pc:picChg chg="add mod">
          <ac:chgData name="Laura Knight" userId="fcc6b1b8-7f69-4c06-9fd3-1a1553b3cd99" providerId="ADAL" clId="{86EA9237-A6B2-459D-83B2-D68B7C148683}" dt="2022-02-11T10:26:26.603" v="47"/>
          <ac:picMkLst>
            <pc:docMk/>
            <pc:sldMk cId="1891482726" sldId="265"/>
            <ac:picMk id="6" creationId="{99922D9A-0547-405E-9CE5-867B73A46E02}"/>
          </ac:picMkLst>
        </pc:picChg>
      </pc:sldChg>
      <pc:sldChg chg="addSp modSp ord">
        <pc:chgData name="Laura Knight" userId="fcc6b1b8-7f69-4c06-9fd3-1a1553b3cd99" providerId="ADAL" clId="{86EA9237-A6B2-459D-83B2-D68B7C148683}" dt="2022-02-11T10:28:03.214" v="51"/>
        <pc:sldMkLst>
          <pc:docMk/>
          <pc:sldMk cId="1226087581" sldId="267"/>
        </pc:sldMkLst>
        <pc:picChg chg="add mod">
          <ac:chgData name="Laura Knight" userId="fcc6b1b8-7f69-4c06-9fd3-1a1553b3cd99" providerId="ADAL" clId="{86EA9237-A6B2-459D-83B2-D68B7C148683}" dt="2022-02-11T10:26:26.603" v="47"/>
          <ac:picMkLst>
            <pc:docMk/>
            <pc:sldMk cId="1226087581" sldId="267"/>
            <ac:picMk id="2" creationId="{B190ED5D-6368-415C-9143-91FB1DCDC8B1}"/>
          </ac:picMkLst>
        </pc:picChg>
      </pc:sldChg>
      <pc:sldChg chg="addSp modSp">
        <pc:chgData name="Laura Knight" userId="fcc6b1b8-7f69-4c06-9fd3-1a1553b3cd99" providerId="ADAL" clId="{86EA9237-A6B2-459D-83B2-D68B7C148683}" dt="2022-02-11T10:26:26.603" v="47"/>
        <pc:sldMkLst>
          <pc:docMk/>
          <pc:sldMk cId="3254237670" sldId="268"/>
        </pc:sldMkLst>
        <pc:picChg chg="add mod">
          <ac:chgData name="Laura Knight" userId="fcc6b1b8-7f69-4c06-9fd3-1a1553b3cd99" providerId="ADAL" clId="{86EA9237-A6B2-459D-83B2-D68B7C148683}" dt="2022-02-11T10:26:26.603" v="47"/>
          <ac:picMkLst>
            <pc:docMk/>
            <pc:sldMk cId="3254237670" sldId="268"/>
            <ac:picMk id="5" creationId="{5A509AAD-5315-4C55-99FE-3599B4706240}"/>
          </ac:picMkLst>
        </pc:picChg>
      </pc:sldChg>
      <pc:sldChg chg="addSp modSp">
        <pc:chgData name="Laura Knight" userId="fcc6b1b8-7f69-4c06-9fd3-1a1553b3cd99" providerId="ADAL" clId="{86EA9237-A6B2-459D-83B2-D68B7C148683}" dt="2022-02-11T10:26:26.603" v="47"/>
        <pc:sldMkLst>
          <pc:docMk/>
          <pc:sldMk cId="915034397" sldId="269"/>
        </pc:sldMkLst>
        <pc:picChg chg="add mod">
          <ac:chgData name="Laura Knight" userId="fcc6b1b8-7f69-4c06-9fd3-1a1553b3cd99" providerId="ADAL" clId="{86EA9237-A6B2-459D-83B2-D68B7C148683}" dt="2022-02-11T10:26:26.603" v="47"/>
          <ac:picMkLst>
            <pc:docMk/>
            <pc:sldMk cId="915034397" sldId="269"/>
            <ac:picMk id="6" creationId="{3A9337DE-78E9-4BD6-BF14-A1E5BAA395B0}"/>
          </ac:picMkLst>
        </pc:picChg>
      </pc:sldChg>
      <pc:sldChg chg="addSp modSp">
        <pc:chgData name="Laura Knight" userId="fcc6b1b8-7f69-4c06-9fd3-1a1553b3cd99" providerId="ADAL" clId="{86EA9237-A6B2-459D-83B2-D68B7C148683}" dt="2022-02-11T10:47:27.016" v="52"/>
        <pc:sldMkLst>
          <pc:docMk/>
          <pc:sldMk cId="2094280250" sldId="270"/>
        </pc:sldMkLst>
        <pc:picChg chg="add mod">
          <ac:chgData name="Laura Knight" userId="fcc6b1b8-7f69-4c06-9fd3-1a1553b3cd99" providerId="ADAL" clId="{86EA9237-A6B2-459D-83B2-D68B7C148683}" dt="2022-02-11T10:47:27.016" v="52"/>
          <ac:picMkLst>
            <pc:docMk/>
            <pc:sldMk cId="2094280250" sldId="270"/>
            <ac:picMk id="4" creationId="{38DF76F7-7102-48BB-AEEA-8C04BDD45AC6}"/>
          </ac:picMkLst>
        </pc:picChg>
      </pc:sldChg>
      <pc:sldChg chg="addSp modSp">
        <pc:chgData name="Laura Knight" userId="fcc6b1b8-7f69-4c06-9fd3-1a1553b3cd99" providerId="ADAL" clId="{86EA9237-A6B2-459D-83B2-D68B7C148683}" dt="2022-02-11T10:47:27.016" v="52"/>
        <pc:sldMkLst>
          <pc:docMk/>
          <pc:sldMk cId="3732892640" sldId="271"/>
        </pc:sldMkLst>
        <pc:picChg chg="add mod">
          <ac:chgData name="Laura Knight" userId="fcc6b1b8-7f69-4c06-9fd3-1a1553b3cd99" providerId="ADAL" clId="{86EA9237-A6B2-459D-83B2-D68B7C148683}" dt="2022-02-11T10:47:27.016" v="52"/>
          <ac:picMkLst>
            <pc:docMk/>
            <pc:sldMk cId="3732892640" sldId="271"/>
            <ac:picMk id="5" creationId="{869D253F-3ED1-4EB9-A1BA-240312D3D96A}"/>
          </ac:picMkLst>
        </pc:picChg>
      </pc:sldChg>
      <pc:sldChg chg="addSp modSp">
        <pc:chgData name="Laura Knight" userId="fcc6b1b8-7f69-4c06-9fd3-1a1553b3cd99" providerId="ADAL" clId="{86EA9237-A6B2-459D-83B2-D68B7C148683}" dt="2022-02-11T10:47:27.016" v="52"/>
        <pc:sldMkLst>
          <pc:docMk/>
          <pc:sldMk cId="1137176807" sldId="272"/>
        </pc:sldMkLst>
        <pc:picChg chg="add mod">
          <ac:chgData name="Laura Knight" userId="fcc6b1b8-7f69-4c06-9fd3-1a1553b3cd99" providerId="ADAL" clId="{86EA9237-A6B2-459D-83B2-D68B7C148683}" dt="2022-02-11T10:47:27.016" v="52"/>
          <ac:picMkLst>
            <pc:docMk/>
            <pc:sldMk cId="1137176807" sldId="272"/>
            <ac:picMk id="5" creationId="{97762867-A164-4A92-A340-EEE002AF2AFF}"/>
          </ac:picMkLst>
        </pc:picChg>
      </pc:sldChg>
      <pc:sldChg chg="addSp modSp">
        <pc:chgData name="Laura Knight" userId="fcc6b1b8-7f69-4c06-9fd3-1a1553b3cd99" providerId="ADAL" clId="{86EA9237-A6B2-459D-83B2-D68B7C148683}" dt="2022-02-11T10:47:27.016" v="52"/>
        <pc:sldMkLst>
          <pc:docMk/>
          <pc:sldMk cId="4268110300" sldId="273"/>
        </pc:sldMkLst>
        <pc:picChg chg="add mod">
          <ac:chgData name="Laura Knight" userId="fcc6b1b8-7f69-4c06-9fd3-1a1553b3cd99" providerId="ADAL" clId="{86EA9237-A6B2-459D-83B2-D68B7C148683}" dt="2022-02-11T10:47:27.016" v="52"/>
          <ac:picMkLst>
            <pc:docMk/>
            <pc:sldMk cId="4268110300" sldId="273"/>
            <ac:picMk id="5" creationId="{D4CD6711-58AE-43E3-AAA8-5ED515A435F2}"/>
          </ac:picMkLst>
        </pc:picChg>
      </pc:sldChg>
      <pc:sldChg chg="addSp modSp">
        <pc:chgData name="Laura Knight" userId="fcc6b1b8-7f69-4c06-9fd3-1a1553b3cd99" providerId="ADAL" clId="{86EA9237-A6B2-459D-83B2-D68B7C148683}" dt="2022-02-11T10:47:27.016" v="52"/>
        <pc:sldMkLst>
          <pc:docMk/>
          <pc:sldMk cId="607681305" sldId="274"/>
        </pc:sldMkLst>
        <pc:picChg chg="add mod">
          <ac:chgData name="Laura Knight" userId="fcc6b1b8-7f69-4c06-9fd3-1a1553b3cd99" providerId="ADAL" clId="{86EA9237-A6B2-459D-83B2-D68B7C148683}" dt="2022-02-11T10:47:27.016" v="52"/>
          <ac:picMkLst>
            <pc:docMk/>
            <pc:sldMk cId="607681305" sldId="274"/>
            <ac:picMk id="4" creationId="{070B2E6A-BB18-43A4-9FED-FA1E55D33D8B}"/>
          </ac:picMkLst>
        </pc:picChg>
      </pc:sldChg>
      <pc:sldChg chg="del">
        <pc:chgData name="Laura Knight" userId="fcc6b1b8-7f69-4c06-9fd3-1a1553b3cd99" providerId="ADAL" clId="{86EA9237-A6B2-459D-83B2-D68B7C148683}" dt="2022-02-11T09:58:22.851" v="0" actId="47"/>
        <pc:sldMkLst>
          <pc:docMk/>
          <pc:sldMk cId="2575277126" sldId="275"/>
        </pc:sldMkLst>
      </pc:sldChg>
      <pc:sldChg chg="del">
        <pc:chgData name="Laura Knight" userId="fcc6b1b8-7f69-4c06-9fd3-1a1553b3cd99" providerId="ADAL" clId="{86EA9237-A6B2-459D-83B2-D68B7C148683}" dt="2022-02-11T11:25:15.262" v="283" actId="2696"/>
        <pc:sldMkLst>
          <pc:docMk/>
          <pc:sldMk cId="3958776200" sldId="276"/>
        </pc:sldMkLst>
      </pc:sldChg>
      <pc:sldChg chg="del">
        <pc:chgData name="Laura Knight" userId="fcc6b1b8-7f69-4c06-9fd3-1a1553b3cd99" providerId="ADAL" clId="{86EA9237-A6B2-459D-83B2-D68B7C148683}" dt="2022-02-11T11:25:15.262" v="283" actId="2696"/>
        <pc:sldMkLst>
          <pc:docMk/>
          <pc:sldMk cId="3782130018" sldId="277"/>
        </pc:sldMkLst>
      </pc:sldChg>
      <pc:sldChg chg="addSp modSp del">
        <pc:chgData name="Laura Knight" userId="fcc6b1b8-7f69-4c06-9fd3-1a1553b3cd99" providerId="ADAL" clId="{86EA9237-A6B2-459D-83B2-D68B7C148683}" dt="2022-02-11T11:25:15.262" v="283" actId="2696"/>
        <pc:sldMkLst>
          <pc:docMk/>
          <pc:sldMk cId="2390895937" sldId="278"/>
        </pc:sldMkLst>
        <pc:picChg chg="add mod">
          <ac:chgData name="Laura Knight" userId="fcc6b1b8-7f69-4c06-9fd3-1a1553b3cd99" providerId="ADAL" clId="{86EA9237-A6B2-459D-83B2-D68B7C148683}" dt="2022-02-11T11:24:43.794" v="282"/>
          <ac:picMkLst>
            <pc:docMk/>
            <pc:sldMk cId="2390895937" sldId="278"/>
            <ac:picMk id="3" creationId="{E44022D0-7C7D-482D-8B95-28723D928370}"/>
          </ac:picMkLst>
        </pc:picChg>
      </pc:sldChg>
      <pc:sldChg chg="addSp modSp">
        <pc:chgData name="Laura Knight" userId="fcc6b1b8-7f69-4c06-9fd3-1a1553b3cd99" providerId="ADAL" clId="{86EA9237-A6B2-459D-83B2-D68B7C148683}" dt="2022-02-11T11:24:43.794" v="282"/>
        <pc:sldMkLst>
          <pc:docMk/>
          <pc:sldMk cId="821343342" sldId="279"/>
        </pc:sldMkLst>
        <pc:picChg chg="add mod">
          <ac:chgData name="Laura Knight" userId="fcc6b1b8-7f69-4c06-9fd3-1a1553b3cd99" providerId="ADAL" clId="{86EA9237-A6B2-459D-83B2-D68B7C148683}" dt="2022-02-11T11:24:43.794" v="282"/>
          <ac:picMkLst>
            <pc:docMk/>
            <pc:sldMk cId="821343342" sldId="279"/>
            <ac:picMk id="5" creationId="{E0FCF7E6-A2BD-4601-BE74-21927B2CDA10}"/>
          </ac:picMkLst>
        </pc:picChg>
      </pc:sldChg>
      <pc:sldChg chg="addSp modSp">
        <pc:chgData name="Laura Knight" userId="fcc6b1b8-7f69-4c06-9fd3-1a1553b3cd99" providerId="ADAL" clId="{86EA9237-A6B2-459D-83B2-D68B7C148683}" dt="2022-02-11T11:24:43.794" v="282"/>
        <pc:sldMkLst>
          <pc:docMk/>
          <pc:sldMk cId="971329637" sldId="280"/>
        </pc:sldMkLst>
        <pc:picChg chg="add mod">
          <ac:chgData name="Laura Knight" userId="fcc6b1b8-7f69-4c06-9fd3-1a1553b3cd99" providerId="ADAL" clId="{86EA9237-A6B2-459D-83B2-D68B7C148683}" dt="2022-02-11T11:24:43.794" v="282"/>
          <ac:picMkLst>
            <pc:docMk/>
            <pc:sldMk cId="971329637" sldId="280"/>
            <ac:picMk id="6" creationId="{FC057041-22D4-4273-AC99-CFA52272E77A}"/>
          </ac:picMkLst>
        </pc:picChg>
      </pc:sldChg>
      <pc:sldChg chg="addSp modSp">
        <pc:chgData name="Laura Knight" userId="fcc6b1b8-7f69-4c06-9fd3-1a1553b3cd99" providerId="ADAL" clId="{86EA9237-A6B2-459D-83B2-D68B7C148683}" dt="2022-02-11T11:13:37.563" v="54"/>
        <pc:sldMkLst>
          <pc:docMk/>
          <pc:sldMk cId="1426542289" sldId="281"/>
        </pc:sldMkLst>
        <pc:picChg chg="add mod">
          <ac:chgData name="Laura Knight" userId="fcc6b1b8-7f69-4c06-9fd3-1a1553b3cd99" providerId="ADAL" clId="{86EA9237-A6B2-459D-83B2-D68B7C148683}" dt="2022-02-11T11:13:37.563" v="54"/>
          <ac:picMkLst>
            <pc:docMk/>
            <pc:sldMk cId="1426542289" sldId="281"/>
            <ac:picMk id="6" creationId="{4F67F65D-2A70-4EF4-A064-F89238F587A4}"/>
          </ac:picMkLst>
        </pc:picChg>
      </pc:sldChg>
      <pc:sldChg chg="addSp modSp">
        <pc:chgData name="Laura Knight" userId="fcc6b1b8-7f69-4c06-9fd3-1a1553b3cd99" providerId="ADAL" clId="{86EA9237-A6B2-459D-83B2-D68B7C148683}" dt="2022-02-11T11:13:37.563" v="54"/>
        <pc:sldMkLst>
          <pc:docMk/>
          <pc:sldMk cId="678700965" sldId="282"/>
        </pc:sldMkLst>
        <pc:picChg chg="add mod">
          <ac:chgData name="Laura Knight" userId="fcc6b1b8-7f69-4c06-9fd3-1a1553b3cd99" providerId="ADAL" clId="{86EA9237-A6B2-459D-83B2-D68B7C148683}" dt="2022-02-11T11:13:37.563" v="54"/>
          <ac:picMkLst>
            <pc:docMk/>
            <pc:sldMk cId="678700965" sldId="282"/>
            <ac:picMk id="5" creationId="{237DEF14-514A-4141-8D7B-45377B5B7881}"/>
          </ac:picMkLst>
        </pc:picChg>
      </pc:sldChg>
      <pc:sldChg chg="addSp modSp">
        <pc:chgData name="Laura Knight" userId="fcc6b1b8-7f69-4c06-9fd3-1a1553b3cd99" providerId="ADAL" clId="{86EA9237-A6B2-459D-83B2-D68B7C148683}" dt="2022-02-11T11:13:37.563" v="54"/>
        <pc:sldMkLst>
          <pc:docMk/>
          <pc:sldMk cId="3270433440" sldId="283"/>
        </pc:sldMkLst>
        <pc:picChg chg="add mod">
          <ac:chgData name="Laura Knight" userId="fcc6b1b8-7f69-4c06-9fd3-1a1553b3cd99" providerId="ADAL" clId="{86EA9237-A6B2-459D-83B2-D68B7C148683}" dt="2022-02-11T11:13:37.563" v="54"/>
          <ac:picMkLst>
            <pc:docMk/>
            <pc:sldMk cId="3270433440" sldId="283"/>
            <ac:picMk id="4" creationId="{F3DA18B3-952D-4A7B-B950-A027B087A929}"/>
          </ac:picMkLst>
        </pc:picChg>
      </pc:sldChg>
      <pc:sldChg chg="addSp modSp">
        <pc:chgData name="Laura Knight" userId="fcc6b1b8-7f69-4c06-9fd3-1a1553b3cd99" providerId="ADAL" clId="{86EA9237-A6B2-459D-83B2-D68B7C148683}" dt="2022-02-11T11:13:37.563" v="54"/>
        <pc:sldMkLst>
          <pc:docMk/>
          <pc:sldMk cId="1033478626" sldId="284"/>
        </pc:sldMkLst>
        <pc:picChg chg="add mod">
          <ac:chgData name="Laura Knight" userId="fcc6b1b8-7f69-4c06-9fd3-1a1553b3cd99" providerId="ADAL" clId="{86EA9237-A6B2-459D-83B2-D68B7C148683}" dt="2022-02-11T11:13:37.563" v="54"/>
          <ac:picMkLst>
            <pc:docMk/>
            <pc:sldMk cId="1033478626" sldId="284"/>
            <ac:picMk id="5" creationId="{A5CF21A2-5948-4979-A201-6DBD73C9B11C}"/>
          </ac:picMkLst>
        </pc:picChg>
      </pc:sldChg>
      <pc:sldChg chg="addSp modSp">
        <pc:chgData name="Laura Knight" userId="fcc6b1b8-7f69-4c06-9fd3-1a1553b3cd99" providerId="ADAL" clId="{86EA9237-A6B2-459D-83B2-D68B7C148683}" dt="2022-02-11T11:13:37.563" v="54"/>
        <pc:sldMkLst>
          <pc:docMk/>
          <pc:sldMk cId="1771996294" sldId="285"/>
        </pc:sldMkLst>
        <pc:picChg chg="add mod">
          <ac:chgData name="Laura Knight" userId="fcc6b1b8-7f69-4c06-9fd3-1a1553b3cd99" providerId="ADAL" clId="{86EA9237-A6B2-459D-83B2-D68B7C148683}" dt="2022-02-11T11:13:37.563" v="54"/>
          <ac:picMkLst>
            <pc:docMk/>
            <pc:sldMk cId="1771996294" sldId="285"/>
            <ac:picMk id="7" creationId="{229EE51F-805E-4AD1-872B-5543AEBABB1B}"/>
          </ac:picMkLst>
        </pc:picChg>
      </pc:sldChg>
      <pc:sldChg chg="addSp modSp">
        <pc:chgData name="Laura Knight" userId="fcc6b1b8-7f69-4c06-9fd3-1a1553b3cd99" providerId="ADAL" clId="{86EA9237-A6B2-459D-83B2-D68B7C148683}" dt="2022-02-11T11:13:37.563" v="54"/>
        <pc:sldMkLst>
          <pc:docMk/>
          <pc:sldMk cId="2819811755" sldId="286"/>
        </pc:sldMkLst>
        <pc:picChg chg="add mod">
          <ac:chgData name="Laura Knight" userId="fcc6b1b8-7f69-4c06-9fd3-1a1553b3cd99" providerId="ADAL" clId="{86EA9237-A6B2-459D-83B2-D68B7C148683}" dt="2022-02-11T11:13:37.563" v="54"/>
          <ac:picMkLst>
            <pc:docMk/>
            <pc:sldMk cId="2819811755" sldId="286"/>
            <ac:picMk id="6" creationId="{48E2A680-3F64-4221-B9ED-EE15DBD00967}"/>
          </ac:picMkLst>
        </pc:picChg>
      </pc:sldChg>
      <pc:sldChg chg="addSp modSp">
        <pc:chgData name="Laura Knight" userId="fcc6b1b8-7f69-4c06-9fd3-1a1553b3cd99" providerId="ADAL" clId="{86EA9237-A6B2-459D-83B2-D68B7C148683}" dt="2022-02-11T11:13:37.563" v="54"/>
        <pc:sldMkLst>
          <pc:docMk/>
          <pc:sldMk cId="1035505403" sldId="287"/>
        </pc:sldMkLst>
        <pc:picChg chg="add mod">
          <ac:chgData name="Laura Knight" userId="fcc6b1b8-7f69-4c06-9fd3-1a1553b3cd99" providerId="ADAL" clId="{86EA9237-A6B2-459D-83B2-D68B7C148683}" dt="2022-02-11T11:13:37.563" v="54"/>
          <ac:picMkLst>
            <pc:docMk/>
            <pc:sldMk cId="1035505403" sldId="287"/>
            <ac:picMk id="5" creationId="{E9237950-8BA5-445D-A3E8-A77A7BDEF2B0}"/>
          </ac:picMkLst>
        </pc:picChg>
      </pc:sldChg>
      <pc:sldChg chg="addSp modSp">
        <pc:chgData name="Laura Knight" userId="fcc6b1b8-7f69-4c06-9fd3-1a1553b3cd99" providerId="ADAL" clId="{86EA9237-A6B2-459D-83B2-D68B7C148683}" dt="2022-02-11T11:13:37.563" v="54"/>
        <pc:sldMkLst>
          <pc:docMk/>
          <pc:sldMk cId="4101781671" sldId="288"/>
        </pc:sldMkLst>
        <pc:picChg chg="add mod">
          <ac:chgData name="Laura Knight" userId="fcc6b1b8-7f69-4c06-9fd3-1a1553b3cd99" providerId="ADAL" clId="{86EA9237-A6B2-459D-83B2-D68B7C148683}" dt="2022-02-11T11:13:37.563" v="54"/>
          <ac:picMkLst>
            <pc:docMk/>
            <pc:sldMk cId="4101781671" sldId="288"/>
            <ac:picMk id="6" creationId="{4A996986-509D-4C0E-A9F0-3A94582C145C}"/>
          </ac:picMkLst>
        </pc:picChg>
      </pc:sldChg>
      <pc:sldChg chg="addSp modSp">
        <pc:chgData name="Laura Knight" userId="fcc6b1b8-7f69-4c06-9fd3-1a1553b3cd99" providerId="ADAL" clId="{86EA9237-A6B2-459D-83B2-D68B7C148683}" dt="2022-02-11T11:13:37.563" v="54"/>
        <pc:sldMkLst>
          <pc:docMk/>
          <pc:sldMk cId="2610270418" sldId="289"/>
        </pc:sldMkLst>
        <pc:picChg chg="add mod">
          <ac:chgData name="Laura Knight" userId="fcc6b1b8-7f69-4c06-9fd3-1a1553b3cd99" providerId="ADAL" clId="{86EA9237-A6B2-459D-83B2-D68B7C148683}" dt="2022-02-11T11:13:37.563" v="54"/>
          <ac:picMkLst>
            <pc:docMk/>
            <pc:sldMk cId="2610270418" sldId="289"/>
            <ac:picMk id="7" creationId="{971FF911-365B-425D-B735-1F679A10ABBA}"/>
          </ac:picMkLst>
        </pc:picChg>
      </pc:sldChg>
      <pc:sldChg chg="addSp modSp">
        <pc:chgData name="Laura Knight" userId="fcc6b1b8-7f69-4c06-9fd3-1a1553b3cd99" providerId="ADAL" clId="{86EA9237-A6B2-459D-83B2-D68B7C148683}" dt="2022-02-11T11:13:37.563" v="54"/>
        <pc:sldMkLst>
          <pc:docMk/>
          <pc:sldMk cId="1004130536" sldId="290"/>
        </pc:sldMkLst>
        <pc:picChg chg="add mod">
          <ac:chgData name="Laura Knight" userId="fcc6b1b8-7f69-4c06-9fd3-1a1553b3cd99" providerId="ADAL" clId="{86EA9237-A6B2-459D-83B2-D68B7C148683}" dt="2022-02-11T11:13:37.563" v="54"/>
          <ac:picMkLst>
            <pc:docMk/>
            <pc:sldMk cId="1004130536" sldId="290"/>
            <ac:picMk id="6" creationId="{42C81F95-354A-43DE-9E9D-60F6A024372B}"/>
          </ac:picMkLst>
        </pc:picChg>
      </pc:sldChg>
      <pc:sldChg chg="addSp modSp">
        <pc:chgData name="Laura Knight" userId="fcc6b1b8-7f69-4c06-9fd3-1a1553b3cd99" providerId="ADAL" clId="{86EA9237-A6B2-459D-83B2-D68B7C148683}" dt="2022-02-11T11:13:37.563" v="54"/>
        <pc:sldMkLst>
          <pc:docMk/>
          <pc:sldMk cId="75613146" sldId="291"/>
        </pc:sldMkLst>
        <pc:picChg chg="add mod">
          <ac:chgData name="Laura Knight" userId="fcc6b1b8-7f69-4c06-9fd3-1a1553b3cd99" providerId="ADAL" clId="{86EA9237-A6B2-459D-83B2-D68B7C148683}" dt="2022-02-11T11:13:37.563" v="54"/>
          <ac:picMkLst>
            <pc:docMk/>
            <pc:sldMk cId="75613146" sldId="291"/>
            <ac:picMk id="4" creationId="{B3EF18AC-3347-4BB6-8EE3-F49725633682}"/>
          </ac:picMkLst>
        </pc:picChg>
      </pc:sldChg>
      <pc:sldChg chg="addSp modSp mod">
        <pc:chgData name="Laura Knight" userId="fcc6b1b8-7f69-4c06-9fd3-1a1553b3cd99" providerId="ADAL" clId="{86EA9237-A6B2-459D-83B2-D68B7C148683}" dt="2022-02-11T10:47:33.019" v="53" actId="20577"/>
        <pc:sldMkLst>
          <pc:docMk/>
          <pc:sldMk cId="4085319512" sldId="292"/>
        </pc:sldMkLst>
        <pc:spChg chg="mod">
          <ac:chgData name="Laura Knight" userId="fcc6b1b8-7f69-4c06-9fd3-1a1553b3cd99" providerId="ADAL" clId="{86EA9237-A6B2-459D-83B2-D68B7C148683}" dt="2022-02-11T10:47:33.019" v="53" actId="20577"/>
          <ac:spMkLst>
            <pc:docMk/>
            <pc:sldMk cId="4085319512" sldId="292"/>
            <ac:spMk id="3" creationId="{00000000-0000-0000-0000-000000000000}"/>
          </ac:spMkLst>
        </pc:spChg>
        <pc:picChg chg="add mod">
          <ac:chgData name="Laura Knight" userId="fcc6b1b8-7f69-4c06-9fd3-1a1553b3cd99" providerId="ADAL" clId="{86EA9237-A6B2-459D-83B2-D68B7C148683}" dt="2022-02-11T10:47:27.016" v="52"/>
          <ac:picMkLst>
            <pc:docMk/>
            <pc:sldMk cId="4085319512" sldId="292"/>
            <ac:picMk id="5" creationId="{5C470084-EFF8-49D3-8C56-0DACF2319B1C}"/>
          </ac:picMkLst>
        </pc:picChg>
      </pc:sldChg>
      <pc:sldChg chg="addSp modSp">
        <pc:chgData name="Laura Knight" userId="fcc6b1b8-7f69-4c06-9fd3-1a1553b3cd99" providerId="ADAL" clId="{86EA9237-A6B2-459D-83B2-D68B7C148683}" dt="2022-02-11T10:47:27.016" v="52"/>
        <pc:sldMkLst>
          <pc:docMk/>
          <pc:sldMk cId="92718182" sldId="293"/>
        </pc:sldMkLst>
        <pc:picChg chg="add mod">
          <ac:chgData name="Laura Knight" userId="fcc6b1b8-7f69-4c06-9fd3-1a1553b3cd99" providerId="ADAL" clId="{86EA9237-A6B2-459D-83B2-D68B7C148683}" dt="2022-02-11T10:47:27.016" v="52"/>
          <ac:picMkLst>
            <pc:docMk/>
            <pc:sldMk cId="92718182" sldId="293"/>
            <ac:picMk id="6" creationId="{C9E653FF-5986-460E-B1B2-02A9AE178176}"/>
          </ac:picMkLst>
        </pc:picChg>
      </pc:sldChg>
      <pc:sldChg chg="addSp modSp">
        <pc:chgData name="Laura Knight" userId="fcc6b1b8-7f69-4c06-9fd3-1a1553b3cd99" providerId="ADAL" clId="{86EA9237-A6B2-459D-83B2-D68B7C148683}" dt="2022-02-11T10:47:27.016" v="52"/>
        <pc:sldMkLst>
          <pc:docMk/>
          <pc:sldMk cId="3901318338" sldId="294"/>
        </pc:sldMkLst>
        <pc:picChg chg="add mod">
          <ac:chgData name="Laura Knight" userId="fcc6b1b8-7f69-4c06-9fd3-1a1553b3cd99" providerId="ADAL" clId="{86EA9237-A6B2-459D-83B2-D68B7C148683}" dt="2022-02-11T10:47:27.016" v="52"/>
          <ac:picMkLst>
            <pc:docMk/>
            <pc:sldMk cId="3901318338" sldId="294"/>
            <ac:picMk id="3" creationId="{3C24D6BB-57AB-4602-9ACA-DC609017666A}"/>
          </ac:picMkLst>
        </pc:picChg>
      </pc:sldChg>
      <pc:sldChg chg="addSp delSp modSp new mod">
        <pc:chgData name="Laura Knight" userId="fcc6b1b8-7f69-4c06-9fd3-1a1553b3cd99" providerId="ADAL" clId="{86EA9237-A6B2-459D-83B2-D68B7C148683}" dt="2022-02-11T10:26:26.603" v="47"/>
        <pc:sldMkLst>
          <pc:docMk/>
          <pc:sldMk cId="1930364316" sldId="295"/>
        </pc:sldMkLst>
        <pc:spChg chg="mod">
          <ac:chgData name="Laura Knight" userId="fcc6b1b8-7f69-4c06-9fd3-1a1553b3cd99" providerId="ADAL" clId="{86EA9237-A6B2-459D-83B2-D68B7C148683}" dt="2022-02-11T10:01:03.471" v="44" actId="20577"/>
          <ac:spMkLst>
            <pc:docMk/>
            <pc:sldMk cId="1930364316" sldId="295"/>
            <ac:spMk id="2" creationId="{5FD5C3CD-A4DD-44B8-B4BB-17938C8251D5}"/>
          </ac:spMkLst>
        </pc:spChg>
        <pc:spChg chg="del mod">
          <ac:chgData name="Laura Knight" userId="fcc6b1b8-7f69-4c06-9fd3-1a1553b3cd99" providerId="ADAL" clId="{86EA9237-A6B2-459D-83B2-D68B7C148683}" dt="2022-02-11T10:01:33.005" v="46"/>
          <ac:spMkLst>
            <pc:docMk/>
            <pc:sldMk cId="1930364316" sldId="295"/>
            <ac:spMk id="3" creationId="{59869EB2-D261-4909-BCA9-32935E38D6D3}"/>
          </ac:spMkLst>
        </pc:spChg>
        <pc:picChg chg="add mod">
          <ac:chgData name="Laura Knight" userId="fcc6b1b8-7f69-4c06-9fd3-1a1553b3cd99" providerId="ADAL" clId="{86EA9237-A6B2-459D-83B2-D68B7C148683}" dt="2022-02-11T10:26:26.603" v="47"/>
          <ac:picMkLst>
            <pc:docMk/>
            <pc:sldMk cId="1930364316" sldId="295"/>
            <ac:picMk id="4" creationId="{ED844BA7-7966-488D-A996-28FF444419CF}"/>
          </ac:picMkLst>
        </pc:picChg>
        <pc:picChg chg="add mod">
          <ac:chgData name="Laura Knight" userId="fcc6b1b8-7f69-4c06-9fd3-1a1553b3cd99" providerId="ADAL" clId="{86EA9237-A6B2-459D-83B2-D68B7C148683}" dt="2022-02-11T10:01:33.005" v="46"/>
          <ac:picMkLst>
            <pc:docMk/>
            <pc:sldMk cId="1930364316" sldId="295"/>
            <ac:picMk id="1026" creationId="{8D777FE9-A514-4853-9EDA-34E8222A549C}"/>
          </ac:picMkLst>
        </pc:picChg>
      </pc:sldChg>
      <pc:sldChg chg="addSp modSp new mod">
        <pc:chgData name="Laura Knight" userId="fcc6b1b8-7f69-4c06-9fd3-1a1553b3cd99" providerId="ADAL" clId="{86EA9237-A6B2-459D-83B2-D68B7C148683}" dt="2022-02-11T11:24:43.794" v="282"/>
        <pc:sldMkLst>
          <pc:docMk/>
          <pc:sldMk cId="4064072900" sldId="296"/>
        </pc:sldMkLst>
        <pc:spChg chg="mod">
          <ac:chgData name="Laura Knight" userId="fcc6b1b8-7f69-4c06-9fd3-1a1553b3cd99" providerId="ADAL" clId="{86EA9237-A6B2-459D-83B2-D68B7C148683}" dt="2022-02-11T11:14:48.688" v="200" actId="20577"/>
          <ac:spMkLst>
            <pc:docMk/>
            <pc:sldMk cId="4064072900" sldId="296"/>
            <ac:spMk id="2" creationId="{E889A3AF-DE53-44DD-A5DB-B7B41C277161}"/>
          </ac:spMkLst>
        </pc:spChg>
        <pc:spChg chg="mod">
          <ac:chgData name="Laura Knight" userId="fcc6b1b8-7f69-4c06-9fd3-1a1553b3cd99" providerId="ADAL" clId="{86EA9237-A6B2-459D-83B2-D68B7C148683}" dt="2022-02-11T11:15:00.965" v="223" actId="20577"/>
          <ac:spMkLst>
            <pc:docMk/>
            <pc:sldMk cId="4064072900" sldId="296"/>
            <ac:spMk id="3" creationId="{07363307-63D4-4EAB-ACE4-9FCCCB3469ED}"/>
          </ac:spMkLst>
        </pc:spChg>
        <pc:picChg chg="add mod">
          <ac:chgData name="Laura Knight" userId="fcc6b1b8-7f69-4c06-9fd3-1a1553b3cd99" providerId="ADAL" clId="{86EA9237-A6B2-459D-83B2-D68B7C148683}" dt="2022-02-11T11:24:43.794" v="282"/>
          <ac:picMkLst>
            <pc:docMk/>
            <pc:sldMk cId="4064072900" sldId="296"/>
            <ac:picMk id="4" creationId="{48A3A15F-73E8-49C4-9F5A-FEEFF85DE04A}"/>
          </ac:picMkLst>
        </pc:picChg>
      </pc:sldChg>
      <pc:sldChg chg="addSp delSp modSp new mod">
        <pc:chgData name="Laura Knight" userId="fcc6b1b8-7f69-4c06-9fd3-1a1553b3cd99" providerId="ADAL" clId="{86EA9237-A6B2-459D-83B2-D68B7C148683}" dt="2022-02-11T11:54:30.378" v="301" actId="1076"/>
        <pc:sldMkLst>
          <pc:docMk/>
          <pc:sldMk cId="2240290957" sldId="297"/>
        </pc:sldMkLst>
        <pc:spChg chg="mod">
          <ac:chgData name="Laura Knight" userId="fcc6b1b8-7f69-4c06-9fd3-1a1553b3cd99" providerId="ADAL" clId="{86EA9237-A6B2-459D-83B2-D68B7C148683}" dt="2022-02-11T11:54:28.593" v="300" actId="1076"/>
          <ac:spMkLst>
            <pc:docMk/>
            <pc:sldMk cId="2240290957" sldId="297"/>
            <ac:spMk id="2" creationId="{3FA3589F-88D8-4A43-AF75-B256C2468001}"/>
          </ac:spMkLst>
        </pc:spChg>
        <pc:spChg chg="del">
          <ac:chgData name="Laura Knight" userId="fcc6b1b8-7f69-4c06-9fd3-1a1553b3cd99" providerId="ADAL" clId="{86EA9237-A6B2-459D-83B2-D68B7C148683}" dt="2022-02-11T11:54:01.145" v="293" actId="22"/>
          <ac:spMkLst>
            <pc:docMk/>
            <pc:sldMk cId="2240290957" sldId="297"/>
            <ac:spMk id="3" creationId="{21538D8F-B5B7-4D3A-9243-D12A65B5E8D5}"/>
          </ac:spMkLst>
        </pc:spChg>
        <pc:picChg chg="add mod">
          <ac:chgData name="Laura Knight" userId="fcc6b1b8-7f69-4c06-9fd3-1a1553b3cd99" providerId="ADAL" clId="{86EA9237-A6B2-459D-83B2-D68B7C148683}" dt="2022-02-11T11:24:43.794" v="282"/>
          <ac:picMkLst>
            <pc:docMk/>
            <pc:sldMk cId="2240290957" sldId="297"/>
            <ac:picMk id="4" creationId="{FC00C387-65C3-4F52-80ED-CDB44A365856}"/>
          </ac:picMkLst>
        </pc:picChg>
        <pc:picChg chg="add mod ord modCrop">
          <ac:chgData name="Laura Knight" userId="fcc6b1b8-7f69-4c06-9fd3-1a1553b3cd99" providerId="ADAL" clId="{86EA9237-A6B2-459D-83B2-D68B7C148683}" dt="2022-02-11T11:54:30.378" v="301" actId="1076"/>
          <ac:picMkLst>
            <pc:docMk/>
            <pc:sldMk cId="2240290957" sldId="297"/>
            <ac:picMk id="6" creationId="{0179F7D9-DC93-4A5B-B488-6D79C4BD4E27}"/>
          </ac:picMkLst>
        </pc:picChg>
      </pc:sldChg>
      <pc:sldChg chg="addSp modSp new mod">
        <pc:chgData name="Laura Knight" userId="fcc6b1b8-7f69-4c06-9fd3-1a1553b3cd99" providerId="ADAL" clId="{86EA9237-A6B2-459D-83B2-D68B7C148683}" dt="2022-02-11T11:30:06.705" v="292"/>
        <pc:sldMkLst>
          <pc:docMk/>
          <pc:sldMk cId="3374692476" sldId="298"/>
        </pc:sldMkLst>
        <pc:spChg chg="mod">
          <ac:chgData name="Laura Knight" userId="fcc6b1b8-7f69-4c06-9fd3-1a1553b3cd99" providerId="ADAL" clId="{86EA9237-A6B2-459D-83B2-D68B7C148683}" dt="2022-02-11T11:25:38.985" v="291" actId="20577"/>
          <ac:spMkLst>
            <pc:docMk/>
            <pc:sldMk cId="3374692476" sldId="298"/>
            <ac:spMk id="2" creationId="{4E483761-2ADC-4D18-8BCA-04EB46D57F4C}"/>
          </ac:spMkLst>
        </pc:spChg>
        <pc:picChg chg="add mod">
          <ac:chgData name="Laura Knight" userId="fcc6b1b8-7f69-4c06-9fd3-1a1553b3cd99" providerId="ADAL" clId="{86EA9237-A6B2-459D-83B2-D68B7C148683}" dt="2022-02-11T11:30:06.705" v="292"/>
          <ac:picMkLst>
            <pc:docMk/>
            <pc:sldMk cId="3374692476" sldId="298"/>
            <ac:picMk id="4" creationId="{72EAAC77-FD7F-4BE3-B4D9-687A3DE38FE8}"/>
          </ac:picMkLst>
        </pc:picChg>
      </pc:sldChg>
    </pc:docChg>
  </pc:docChgLst>
  <pc:docChgLst>
    <pc:chgData name="Laura Knight" userId="fcc6b1b8-7f69-4c06-9fd3-1a1553b3cd99" providerId="ADAL" clId="{FE642F2A-A357-4517-A741-AAAE53D150F8}"/>
    <pc:docChg chg="delSld">
      <pc:chgData name="Laura Knight" userId="fcc6b1b8-7f69-4c06-9fd3-1a1553b3cd99" providerId="ADAL" clId="{FE642F2A-A357-4517-A741-AAAE53D150F8}" dt="2021-10-07T10:12:20.321" v="0" actId="47"/>
      <pc:docMkLst>
        <pc:docMk/>
      </pc:docMkLst>
      <pc:sldChg chg="del">
        <pc:chgData name="Laura Knight" userId="fcc6b1b8-7f69-4c06-9fd3-1a1553b3cd99" providerId="ADAL" clId="{FE642F2A-A357-4517-A741-AAAE53D150F8}" dt="2021-10-07T10:12:20.321" v="0" actId="47"/>
        <pc:sldMkLst>
          <pc:docMk/>
          <pc:sldMk cId="3305082694"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45E47339-EB08-4491-8EF7-E381105E53E1}" type="datetimeFigureOut">
              <a:rPr lang="en-GB" smtClean="0"/>
              <a:t>03/03/2025</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E8E3AE14-B2D5-4E68-BC8A-A5BD6B463DAE}" type="slidenum">
              <a:rPr lang="en-GB" smtClean="0"/>
              <a:t>‹#›</a:t>
            </a:fld>
            <a:endParaRPr lang="en-GB"/>
          </a:p>
        </p:txBody>
      </p:sp>
    </p:spTree>
    <p:extLst>
      <p:ext uri="{BB962C8B-B14F-4D97-AF65-F5344CB8AC3E}">
        <p14:creationId xmlns:p14="http://schemas.microsoft.com/office/powerpoint/2010/main" val="528991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1</a:t>
            </a:fld>
            <a:endParaRPr lang="en-GB"/>
          </a:p>
        </p:txBody>
      </p:sp>
    </p:spTree>
    <p:extLst>
      <p:ext uri="{BB962C8B-B14F-4D97-AF65-F5344CB8AC3E}">
        <p14:creationId xmlns:p14="http://schemas.microsoft.com/office/powerpoint/2010/main" val="1877454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2</a:t>
            </a:fld>
            <a:endParaRPr lang="en-GB"/>
          </a:p>
        </p:txBody>
      </p:sp>
    </p:spTree>
    <p:extLst>
      <p:ext uri="{BB962C8B-B14F-4D97-AF65-F5344CB8AC3E}">
        <p14:creationId xmlns:p14="http://schemas.microsoft.com/office/powerpoint/2010/main" val="3406344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parties are negotiating the terms of a contract,</a:t>
            </a:r>
            <a:r>
              <a:rPr lang="en-GB" baseline="0" dirty="0"/>
              <a:t> they are likely to make a number of statements. However, not every statement made in the course of the negotiations will be a contractual term. More specifically, statements are divided into three categories:</a:t>
            </a:r>
          </a:p>
          <a:p>
            <a:endParaRPr lang="en-GB" baseline="0" dirty="0"/>
          </a:p>
          <a:p>
            <a:r>
              <a:rPr lang="en-GB" baseline="0" dirty="0"/>
              <a:t> - Mere puffs: extravagant claims that are being made for the thing being sold, such as ‘the taste is incredible’.</a:t>
            </a:r>
          </a:p>
          <a:p>
            <a:endParaRPr lang="en-GB" baseline="0" dirty="0"/>
          </a:p>
          <a:p>
            <a:r>
              <a:rPr lang="en-GB" baseline="0" dirty="0"/>
              <a:t> - Representations: which are, in general terms, pre-contractual statements intended to persuade the other party to enter into the contract;</a:t>
            </a:r>
          </a:p>
          <a:p>
            <a:endParaRPr lang="en-GB" baseline="0" dirty="0"/>
          </a:p>
          <a:p>
            <a:r>
              <a:rPr lang="en-GB" baseline="0" dirty="0"/>
              <a:t> - Terms: which are statements incorporated into the contract</a:t>
            </a:r>
          </a:p>
          <a:p>
            <a:endParaRPr lang="en-GB" baseline="0" dirty="0"/>
          </a:p>
          <a:p>
            <a:r>
              <a:rPr lang="en-GB" b="1" baseline="0" dirty="0"/>
              <a:t>Mere puffs </a:t>
            </a:r>
            <a:r>
              <a:rPr lang="en-GB" b="0" baseline="0" dirty="0"/>
              <a:t>have traditionally had no legal effect. An example of a mere puff can be seen in </a:t>
            </a:r>
            <a:r>
              <a:rPr lang="en-GB" b="1" i="1" baseline="0" dirty="0"/>
              <a:t>Mead v Babington [2007]</a:t>
            </a:r>
            <a:r>
              <a:rPr lang="en-GB" b="0" i="0" baseline="0" dirty="0"/>
              <a:t> in the form of a statement made by the defendant estate agent to the claimants that  “</a:t>
            </a:r>
            <a:r>
              <a:rPr lang="en-GB" b="0" i="0" baseline="0" dirty="0" err="1"/>
              <a:t>Babingtons</a:t>
            </a:r>
            <a:r>
              <a:rPr lang="en-GB" b="0" i="0" baseline="0" dirty="0"/>
              <a:t> are working with some of Spain’s most reliable developers and estate agents all known to ourselves”.</a:t>
            </a:r>
          </a:p>
          <a:p>
            <a:endParaRPr lang="en-GB" b="0" i="0" baseline="0" dirty="0"/>
          </a:p>
          <a:p>
            <a:r>
              <a:rPr lang="en-GB" b="1" i="0" baseline="0" dirty="0"/>
              <a:t>Representations </a:t>
            </a:r>
            <a:r>
              <a:rPr lang="en-GB" b="0" i="0" baseline="0" dirty="0"/>
              <a:t>are more complicated. If a representation is untrue, it is a </a:t>
            </a:r>
            <a:r>
              <a:rPr lang="en-GB" b="1" i="0" baseline="0" dirty="0"/>
              <a:t>misrepresentation</a:t>
            </a:r>
            <a:r>
              <a:rPr lang="en-GB" b="0" i="0" baseline="0" dirty="0"/>
              <a:t> and it may attract legal remedies. We will discuss misrepresentation in detail on 19/3/18..</a:t>
            </a:r>
          </a:p>
          <a:p>
            <a:endParaRPr lang="en-GB" b="0" i="0" baseline="0" dirty="0"/>
          </a:p>
          <a:p>
            <a:r>
              <a:rPr lang="en-GB" b="1" i="0" baseline="0" dirty="0"/>
              <a:t>Terms</a:t>
            </a:r>
            <a:r>
              <a:rPr lang="en-GB" b="0" i="0" baseline="0" dirty="0"/>
              <a:t> of a contract may be </a:t>
            </a:r>
            <a:r>
              <a:rPr lang="en-GB" b="1" i="0" baseline="0" dirty="0"/>
              <a:t>express </a:t>
            </a:r>
            <a:r>
              <a:rPr lang="en-GB" b="0" i="0" baseline="0" dirty="0"/>
              <a:t>or </a:t>
            </a:r>
            <a:r>
              <a:rPr lang="en-GB" b="1" i="0" baseline="0" dirty="0"/>
              <a:t>implied</a:t>
            </a:r>
            <a:r>
              <a:rPr lang="en-GB" b="0" i="0" baseline="0" dirty="0"/>
              <a:t>.</a:t>
            </a:r>
          </a:p>
          <a:p>
            <a:r>
              <a:rPr lang="en-GB" b="0" i="0" baseline="0" dirty="0"/>
              <a:t>EXPRESS TERM: An express term Is a term that has been clearly and distinctly discussed, stated and agreed by the parties;</a:t>
            </a:r>
          </a:p>
          <a:p>
            <a:r>
              <a:rPr lang="en-GB" b="0" i="0" baseline="0" dirty="0"/>
              <a:t>In contrast . . </a:t>
            </a:r>
          </a:p>
          <a:p>
            <a:r>
              <a:rPr lang="en-GB" b="0" i="0" baseline="0" dirty="0"/>
              <a:t>IMPLIED TERM: Is one that has not been openly considered by the parties, but is read into the contract by the courts, by statute or by custom.</a:t>
            </a:r>
          </a:p>
          <a:p>
            <a:endParaRPr lang="en-GB" b="0" i="0" baseline="0" dirty="0"/>
          </a:p>
          <a:p>
            <a:endParaRPr lang="en-GB" b="1" baseline="0" dirty="0"/>
          </a:p>
          <a:p>
            <a:endParaRPr lang="en-GB" baseline="0" dirty="0"/>
          </a:p>
        </p:txBody>
      </p:sp>
      <p:sp>
        <p:nvSpPr>
          <p:cNvPr id="4" name="Slide Number Placeholder 3"/>
          <p:cNvSpPr>
            <a:spLocks noGrp="1"/>
          </p:cNvSpPr>
          <p:nvPr>
            <p:ph type="sldNum" sz="quarter" idx="10"/>
          </p:nvPr>
        </p:nvSpPr>
        <p:spPr/>
        <p:txBody>
          <a:bodyPr/>
          <a:lstStyle/>
          <a:p>
            <a:fld id="{E8E3AE14-B2D5-4E68-BC8A-A5BD6B463DAE}" type="slidenum">
              <a:rPr lang="en-GB" smtClean="0"/>
              <a:t>3</a:t>
            </a:fld>
            <a:endParaRPr lang="en-GB"/>
          </a:p>
        </p:txBody>
      </p:sp>
    </p:spTree>
    <p:extLst>
      <p:ext uri="{BB962C8B-B14F-4D97-AF65-F5344CB8AC3E}">
        <p14:creationId xmlns:p14="http://schemas.microsoft.com/office/powerpoint/2010/main" val="2461712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a particular statement amounts to a term then of a contract and it is not complied</a:t>
            </a:r>
            <a:r>
              <a:rPr lang="en-GB" baseline="0" dirty="0"/>
              <a:t> with, the injured party may bring a claim for breach of contract.</a:t>
            </a:r>
          </a:p>
          <a:p>
            <a:r>
              <a:rPr lang="en-GB" baseline="0" dirty="0"/>
              <a:t>If the statement was only a representation, then the appropriate action is misrepresentation instead.</a:t>
            </a:r>
          </a:p>
          <a:p>
            <a:r>
              <a:rPr lang="en-GB" baseline="0" dirty="0"/>
              <a:t>As we will see in later lectures, the remedies that are available for these two actions differ.</a:t>
            </a:r>
          </a:p>
        </p:txBody>
      </p:sp>
      <p:sp>
        <p:nvSpPr>
          <p:cNvPr id="4" name="Slide Number Placeholder 3"/>
          <p:cNvSpPr>
            <a:spLocks noGrp="1"/>
          </p:cNvSpPr>
          <p:nvPr>
            <p:ph type="sldNum" sz="quarter" idx="10"/>
          </p:nvPr>
        </p:nvSpPr>
        <p:spPr/>
        <p:txBody>
          <a:bodyPr/>
          <a:lstStyle/>
          <a:p>
            <a:fld id="{E8E3AE14-B2D5-4E68-BC8A-A5BD6B463DAE}" type="slidenum">
              <a:rPr lang="en-GB" smtClean="0"/>
              <a:t>4</a:t>
            </a:fld>
            <a:endParaRPr lang="en-GB"/>
          </a:p>
        </p:txBody>
      </p:sp>
    </p:spTree>
    <p:extLst>
      <p:ext uri="{BB962C8B-B14F-4D97-AF65-F5344CB8AC3E}">
        <p14:creationId xmlns:p14="http://schemas.microsoft.com/office/powerpoint/2010/main" val="3418186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8E3AE14-B2D5-4E68-BC8A-A5BD6B463DAE}" type="slidenum">
              <a:rPr lang="en-GB" smtClean="0"/>
              <a:t>5</a:t>
            </a:fld>
            <a:endParaRPr lang="en-GB"/>
          </a:p>
        </p:txBody>
      </p:sp>
    </p:spTree>
    <p:extLst>
      <p:ext uri="{BB962C8B-B14F-4D97-AF65-F5344CB8AC3E}">
        <p14:creationId xmlns:p14="http://schemas.microsoft.com/office/powerpoint/2010/main" val="1331046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Bannerman v White [1861]</a:t>
            </a:r>
          </a:p>
          <a:p>
            <a:r>
              <a:rPr lang="en-GB" dirty="0"/>
              <a:t>During</a:t>
            </a:r>
            <a:r>
              <a:rPr lang="en-GB" baseline="0" dirty="0"/>
              <a:t> negotiations for the purchase of hops, the buyer enquired as to whether sulphur had been used in their production, and added that, if it had, he would not even bother to ask the price.</a:t>
            </a:r>
          </a:p>
          <a:p>
            <a:r>
              <a:rPr lang="en-GB" baseline="0" dirty="0"/>
              <a:t>As a result of the sellers confirmation that no sulphur had been used, the contract was agreed, but the buyer later tried to end the contract when it became clear that sulphur HAD been used.</a:t>
            </a:r>
          </a:p>
          <a:p>
            <a:r>
              <a:rPr lang="en-GB" baseline="0" dirty="0"/>
              <a:t>The court held that there would not have been a contract without the false statement having been made, the assertion that sulphur had not been used was so important to make it a term of the contract.</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6</a:t>
            </a:fld>
            <a:endParaRPr lang="en-GB"/>
          </a:p>
        </p:txBody>
      </p:sp>
    </p:spTree>
    <p:extLst>
      <p:ext uri="{BB962C8B-B14F-4D97-AF65-F5344CB8AC3E}">
        <p14:creationId xmlns:p14="http://schemas.microsoft.com/office/powerpoint/2010/main" val="2039427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Birch v Paramount Estates</a:t>
            </a:r>
            <a:r>
              <a:rPr lang="en-GB" baseline="0" dirty="0"/>
              <a:t> ltd [1956] – although the final written contract made no mention of the statement , the Court of Appeal found that it was still a term of the contract.</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7</a:t>
            </a:fld>
            <a:endParaRPr lang="en-GB"/>
          </a:p>
        </p:txBody>
      </p:sp>
    </p:spTree>
    <p:extLst>
      <p:ext uri="{BB962C8B-B14F-4D97-AF65-F5344CB8AC3E}">
        <p14:creationId xmlns:p14="http://schemas.microsoft.com/office/powerpoint/2010/main" val="3026044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Routledge</a:t>
            </a:r>
            <a:r>
              <a:rPr lang="en-GB" baseline="0" dirty="0"/>
              <a:t> v McKay [1954] a statement was made on 23 October that a motorbike being offered for sale was a 1942 model. </a:t>
            </a:r>
          </a:p>
          <a:p>
            <a:r>
              <a:rPr lang="en-GB" baseline="0" dirty="0"/>
              <a:t>The written contract for sale was entered into on 30 October, but no mention was made of the vehicles age. </a:t>
            </a:r>
          </a:p>
          <a:p>
            <a:r>
              <a:rPr lang="en-GB" baseline="0" dirty="0"/>
              <a:t>When it transpired that the motorbike was actually a 1930 model, and an action for breach of contract was brought against the sellers, the CoA held that the action should fail.</a:t>
            </a:r>
          </a:p>
          <a:p>
            <a:r>
              <a:rPr lang="en-GB" baseline="0" dirty="0"/>
              <a:t>The statement was not a term of the contract because of the length of time between the making of the statement and the contract date.</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8</a:t>
            </a:fld>
            <a:endParaRPr lang="en-GB"/>
          </a:p>
        </p:txBody>
      </p:sp>
    </p:spTree>
    <p:extLst>
      <p:ext uri="{BB962C8B-B14F-4D97-AF65-F5344CB8AC3E}">
        <p14:creationId xmlns:p14="http://schemas.microsoft.com/office/powerpoint/2010/main" val="14047366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Oscar Chess Ltd v</a:t>
            </a:r>
            <a:r>
              <a:rPr lang="en-GB" baseline="0" dirty="0"/>
              <a:t> Williams [1957]</a:t>
            </a:r>
          </a:p>
          <a:p>
            <a:r>
              <a:rPr lang="en-GB" dirty="0"/>
              <a:t>A car dealer purchase</a:t>
            </a:r>
            <a:r>
              <a:rPr lang="en-GB" baseline="0" dirty="0"/>
              <a:t>d a Morris from a private seller.</a:t>
            </a:r>
          </a:p>
          <a:p>
            <a:r>
              <a:rPr lang="en-GB" baseline="0" dirty="0"/>
              <a:t>The seller had described the vehicle as being a 1948 model, and this was also stated in the registration documents.</a:t>
            </a:r>
          </a:p>
          <a:p>
            <a:r>
              <a:rPr lang="en-GB" baseline="0" dirty="0"/>
              <a:t>Unknown the seller, these documents had been unlawfully amended by the third party, and the car was a 1939 model of much lower value.</a:t>
            </a:r>
          </a:p>
          <a:p>
            <a:r>
              <a:rPr lang="en-GB" baseline="0" dirty="0"/>
              <a:t>The Court of Appeal held that the statement was a mere representation and the car dealer could not succeed in his action for breach.</a:t>
            </a:r>
          </a:p>
          <a:p>
            <a:r>
              <a:rPr lang="en-GB" baseline="0" dirty="0"/>
              <a:t>Owing to the sellers lack of knowledge and the buyers superior position in terms of knowledge, the buyer could not take the seller’s promise to be a contractual term.</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0000"/>
                </a:solidFill>
              </a:rPr>
              <a:t>Dick Bentley Productions Ltd v Harold Smith (Motors) Ltd [1965]</a:t>
            </a:r>
          </a:p>
          <a:p>
            <a:r>
              <a:rPr lang="en-GB" baseline="0" dirty="0"/>
              <a:t>Involved similar facts, but this time the parties’ positions were reserved: the seller was a specialist car dealer, and the buyer was not. </a:t>
            </a:r>
          </a:p>
          <a:p>
            <a:r>
              <a:rPr lang="en-GB" baseline="0" dirty="0"/>
              <a:t>Here, the seller’s statement would be viewed as a term, as his specialist knowledge and skills implied that the statement made in relation to the car’s mileage was accurate.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9</a:t>
            </a:fld>
            <a:endParaRPr lang="en-GB"/>
          </a:p>
        </p:txBody>
      </p:sp>
    </p:spTree>
    <p:extLst>
      <p:ext uri="{BB962C8B-B14F-4D97-AF65-F5344CB8AC3E}">
        <p14:creationId xmlns:p14="http://schemas.microsoft.com/office/powerpoint/2010/main" val="264800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Determined by considering what the parties said or wrote when they made the contract.</a:t>
            </a:r>
          </a:p>
          <a:p>
            <a:r>
              <a:rPr lang="en-GB" dirty="0"/>
              <a:t>To establish whether the term is an ‘express’ one, the court will usually look at whether the claimant has had NOTICE of it.</a:t>
            </a:r>
          </a:p>
          <a:p>
            <a:r>
              <a:rPr lang="en-GB" dirty="0"/>
              <a:t>It is convenient to consider issue of notice in</a:t>
            </a:r>
            <a:r>
              <a:rPr lang="en-GB" baseline="0" dirty="0"/>
              <a:t> two separate situations: </a:t>
            </a:r>
          </a:p>
          <a:p>
            <a:pPr marL="171450" indent="-171450">
              <a:buFontTx/>
              <a:buChar char="-"/>
            </a:pPr>
            <a:r>
              <a:rPr lang="en-GB" baseline="0" dirty="0"/>
              <a:t>The first is where a written document, containing contractual terms, has been signed;</a:t>
            </a:r>
          </a:p>
          <a:p>
            <a:pPr marL="171450" indent="-171450">
              <a:buFontTx/>
              <a:buChar char="-"/>
            </a:pPr>
            <a:r>
              <a:rPr lang="en-GB" baseline="0" dirty="0"/>
              <a:t>The second is where one of the parties attempts to incorporate written terms into an oral contract.</a:t>
            </a:r>
          </a:p>
          <a:p>
            <a:pPr marL="171450" indent="-171450">
              <a:buFontTx/>
              <a:buChar char="-"/>
            </a:pPr>
            <a:endParaRPr lang="en-GB" baseline="0" dirty="0"/>
          </a:p>
          <a:p>
            <a:pPr marL="0" indent="0">
              <a:buFontTx/>
              <a:buNone/>
            </a:pPr>
            <a:r>
              <a:rPr lang="en-GB" baseline="0" dirty="0"/>
              <a:t>It should be noted that most of the cases concerning notice relate to a specific type of contractual term, known as an EXCLUSION CLAUSE. This term attempts to restrict or exclude a parties liability in the event of breach of contract, but it can only be valid if it is a term of the contract. </a:t>
            </a:r>
            <a:endParaRPr lang="en-GB" dirty="0"/>
          </a:p>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10</a:t>
            </a:fld>
            <a:endParaRPr lang="en-GB"/>
          </a:p>
        </p:txBody>
      </p:sp>
    </p:spTree>
    <p:extLst>
      <p:ext uri="{BB962C8B-B14F-4D97-AF65-F5344CB8AC3E}">
        <p14:creationId xmlns:p14="http://schemas.microsoft.com/office/powerpoint/2010/main" val="20897488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L’Estrange</a:t>
            </a:r>
            <a:r>
              <a:rPr lang="en-GB" dirty="0"/>
              <a:t> v F </a:t>
            </a:r>
            <a:r>
              <a:rPr lang="en-GB" dirty="0" err="1"/>
              <a:t>Graucob</a:t>
            </a:r>
            <a:r>
              <a:rPr lang="en-GB" dirty="0"/>
              <a:t> Ltd [1934]</a:t>
            </a:r>
          </a:p>
          <a:p>
            <a:pPr marL="0" indent="0">
              <a:buNone/>
            </a:pPr>
            <a:r>
              <a:rPr lang="en-GB" dirty="0"/>
              <a:t>Where a party signs a written document containing contractual terms, the written details usually become part of the contract (regardless of whether they have been read by the signatories).</a:t>
            </a:r>
          </a:p>
          <a:p>
            <a:r>
              <a:rPr lang="en-GB" dirty="0"/>
              <a:t>This therefore</a:t>
            </a:r>
            <a:r>
              <a:rPr lang="en-GB" baseline="0" dirty="0"/>
              <a:t> shows the importance of “always reading the small print” before signing anything, as you are likely to be bound by any terms contained in that document.</a:t>
            </a:r>
          </a:p>
          <a:p>
            <a:endParaRPr lang="en-GB" baseline="0" dirty="0"/>
          </a:p>
          <a:p>
            <a:r>
              <a:rPr lang="en-GB" baseline="0" dirty="0"/>
              <a:t>Curtis v Chemical Cleaning and Dyeing Company Ltd [1951]</a:t>
            </a:r>
          </a:p>
          <a:p>
            <a:r>
              <a:rPr lang="en-GB" baseline="0" dirty="0"/>
              <a:t>The claimant had taken her wedding dress to the cleaning company for it to be cleaned.</a:t>
            </a:r>
          </a:p>
          <a:p>
            <a:r>
              <a:rPr lang="en-GB" baseline="0" dirty="0"/>
              <a:t>She was asked to sign the receipt and, when she asked why, she was informed that it exempted the defendant company from liability for any damage to the beads and sequins on the dress.</a:t>
            </a:r>
          </a:p>
          <a:p>
            <a:r>
              <a:rPr lang="en-GB" baseline="0" dirty="0"/>
              <a:t>She then signed the document without reading it; the dress was badly stained when it was subsequently returned.</a:t>
            </a:r>
          </a:p>
          <a:p>
            <a:r>
              <a:rPr lang="en-GB" baseline="0" dirty="0"/>
              <a:t>It was held that the defendant company could not rely on upon the exclusion clause which actually stated that they would be exempt from “any damage, howsoever arising” as they had induced the claimant to sign the receipt by misrepresenting its contents. </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11</a:t>
            </a:fld>
            <a:endParaRPr lang="en-GB"/>
          </a:p>
        </p:txBody>
      </p:sp>
    </p:spTree>
    <p:extLst>
      <p:ext uri="{BB962C8B-B14F-4D97-AF65-F5344CB8AC3E}">
        <p14:creationId xmlns:p14="http://schemas.microsoft.com/office/powerpoint/2010/main" val="18862101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12</a:t>
            </a:fld>
            <a:endParaRPr lang="en-GB"/>
          </a:p>
        </p:txBody>
      </p:sp>
    </p:spTree>
    <p:extLst>
      <p:ext uri="{BB962C8B-B14F-4D97-AF65-F5344CB8AC3E}">
        <p14:creationId xmlns:p14="http://schemas.microsoft.com/office/powerpoint/2010/main" val="2847311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party</a:t>
            </a:r>
            <a:r>
              <a:rPr lang="en-GB" baseline="0" dirty="0"/>
              <a:t> might be able to incorporate written terms into an oral contract by giving the other party ACTUAL NOTICE of these terms. This means that the claimant actually knew about the term and this could be by reading or being told of the term. </a:t>
            </a:r>
          </a:p>
          <a:p>
            <a:endParaRPr lang="en-GB" baseline="0" dirty="0"/>
          </a:p>
          <a:p>
            <a:r>
              <a:rPr lang="en-GB" baseline="0" dirty="0"/>
              <a:t>Importantly, the term must be brought to his attention at the time of making the contract. </a:t>
            </a:r>
          </a:p>
          <a:p>
            <a:r>
              <a:rPr lang="en-GB" baseline="0" dirty="0"/>
              <a:t>In </a:t>
            </a:r>
            <a:r>
              <a:rPr lang="en-GB" baseline="0" dirty="0" err="1"/>
              <a:t>Olley</a:t>
            </a:r>
            <a:r>
              <a:rPr lang="en-GB" baseline="0" dirty="0"/>
              <a:t> v Marlborough Court Hotel [1949] a couple booked into a hotel and paid in advance at the desk.</a:t>
            </a:r>
          </a:p>
          <a:p>
            <a:r>
              <a:rPr lang="en-GB" baseline="0" dirty="0"/>
              <a:t>When they went to their room, there was a sign on the wall that said the manager would not be held responsible for any items that are lost or stolen, unless the items had been handed in for safe custody.</a:t>
            </a:r>
          </a:p>
          <a:p>
            <a:r>
              <a:rPr lang="en-GB" baseline="0" dirty="0"/>
              <a:t>The wife left her furs in the hotel room and they were stolen as a result of the negligence of an employee of the hotel. </a:t>
            </a:r>
          </a:p>
          <a:p>
            <a:r>
              <a:rPr lang="en-GB" baseline="0" dirty="0"/>
              <a:t>It was held that the hotel could not escape liability for this loss because the term on the hotel room wall was communicated too late for this to be made as a part of the contract (contract was made at the reception desk). – This also an example of past consideration. </a:t>
            </a:r>
          </a:p>
          <a:p>
            <a:endParaRPr lang="en-GB" baseline="0" dirty="0"/>
          </a:p>
          <a:p>
            <a:r>
              <a:rPr lang="en-GB" baseline="0" dirty="0"/>
              <a:t>Even if the claimant did not actually know about the term before or at the time of making the contract, it could still be considered to be a term of the contract if REASONABLE NOTICE is given.</a:t>
            </a:r>
          </a:p>
          <a:p>
            <a:r>
              <a:rPr lang="en-GB" baseline="0" dirty="0"/>
              <a:t>Parker v South Eastern Railway Company [1877] – The Claimant left  his bag in a left-luggage office and was handed a ticket.</a:t>
            </a:r>
          </a:p>
          <a:p>
            <a:r>
              <a:rPr lang="en-GB" baseline="0" dirty="0"/>
              <a:t>On the front of the ticket was a number, the date, and the words “see back”.</a:t>
            </a:r>
          </a:p>
          <a:p>
            <a:r>
              <a:rPr lang="en-GB" baseline="0" dirty="0"/>
              <a:t>On the back was a clause stating that the company would not be responsible for any package exceeding the value of £10.</a:t>
            </a:r>
          </a:p>
          <a:p>
            <a:r>
              <a:rPr lang="en-GB" baseline="0" dirty="0"/>
              <a:t>The bag was lost and Parker claimed £24 for the value of the bag and its contents.</a:t>
            </a:r>
          </a:p>
          <a:p>
            <a:r>
              <a:rPr lang="en-GB" baseline="0" dirty="0"/>
              <a:t>The company relied on the clause.</a:t>
            </a:r>
          </a:p>
          <a:p>
            <a:r>
              <a:rPr lang="en-GB" baseline="0" dirty="0"/>
              <a:t>The Court of Appeal held that the test was not whether the claimant had actually read the clause, but whether the D had taken REASONABLE STEPS to bring the notice to the claimants attention.</a:t>
            </a:r>
          </a:p>
          <a:p>
            <a:endParaRPr lang="en-GB" baseline="0" dirty="0"/>
          </a:p>
          <a:p>
            <a:r>
              <a:rPr lang="en-GB" baseline="0" dirty="0"/>
              <a:t>This means that if a notice is clearly and obviously displayed, the fact that a specific person cannot read it – for example because he is blind or illiterate- will not prevent the notice from being incorporated as a valid term.</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13</a:t>
            </a:fld>
            <a:endParaRPr lang="en-GB"/>
          </a:p>
        </p:txBody>
      </p:sp>
    </p:spTree>
    <p:extLst>
      <p:ext uri="{BB962C8B-B14F-4D97-AF65-F5344CB8AC3E}">
        <p14:creationId xmlns:p14="http://schemas.microsoft.com/office/powerpoint/2010/main" val="4136417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The type of document</a:t>
            </a:r>
            <a:r>
              <a:rPr lang="en-GB" baseline="0" dirty="0"/>
              <a:t> in which the clause is contained: the document must be one that is expected to contain contractual terms.</a:t>
            </a:r>
          </a:p>
          <a:p>
            <a:r>
              <a:rPr lang="en-GB" baseline="0" dirty="0"/>
              <a:t>If one party hands the other a receipt or piece of paper that does not appear to be part of the contract, he will not be entitled to claim that it is binding on the other.</a:t>
            </a:r>
          </a:p>
          <a:p>
            <a:r>
              <a:rPr lang="en-GB" baseline="0" dirty="0"/>
              <a:t>In </a:t>
            </a:r>
            <a:r>
              <a:rPr lang="en-GB" baseline="0" dirty="0" err="1"/>
              <a:t>Chapelton</a:t>
            </a:r>
            <a:r>
              <a:rPr lang="en-GB" baseline="0" dirty="0"/>
              <a:t> v Barry Urban District Council [1940]</a:t>
            </a:r>
          </a:p>
          <a:p>
            <a:r>
              <a:rPr lang="en-GB" baseline="0" dirty="0"/>
              <a:t>The Claimant hired a deck chair from the D and was handed a ticket, which he did not read.</a:t>
            </a:r>
          </a:p>
          <a:p>
            <a:r>
              <a:rPr lang="en-GB" baseline="0" dirty="0"/>
              <a:t>On the back of the ticket, it stated that the council would not be liable for any damage arising from the use of the deckchair.</a:t>
            </a:r>
          </a:p>
          <a:p>
            <a:r>
              <a:rPr lang="en-GB" baseline="0" dirty="0"/>
              <a:t>The deckchair collapsed and the claimant was injured.</a:t>
            </a:r>
          </a:p>
          <a:p>
            <a:r>
              <a:rPr lang="en-GB" baseline="0" dirty="0"/>
              <a:t>The court held that the deckchair ticket could not be expected to contain contractual terms and so the claimant could claim damages.</a:t>
            </a:r>
          </a:p>
          <a:p>
            <a:endParaRPr lang="en-GB" baseline="0" dirty="0"/>
          </a:p>
          <a:p>
            <a:r>
              <a:rPr lang="en-GB" baseline="0" dirty="0"/>
              <a:t>3) The type of clause:</a:t>
            </a:r>
          </a:p>
          <a:p>
            <a:r>
              <a:rPr lang="en-GB" baseline="0" dirty="0" err="1"/>
              <a:t>Interfoto</a:t>
            </a:r>
            <a:r>
              <a:rPr lang="en-GB" baseline="0" dirty="0"/>
              <a:t> Picture Library Ltd v Stiletto Visual Programmes ltd [1988]</a:t>
            </a:r>
          </a:p>
          <a:p>
            <a:r>
              <a:rPr lang="en-GB" baseline="0" dirty="0"/>
              <a:t>The defendants were advertising agents, who asked the claimants if they could borrow some photographs from their library for a presentation.</a:t>
            </a:r>
          </a:p>
          <a:p>
            <a:r>
              <a:rPr lang="en-GB" baseline="0" dirty="0"/>
              <a:t>The claimants send the photos with a delivery note stating that they were to be returned in 14 days.</a:t>
            </a:r>
          </a:p>
          <a:p>
            <a:r>
              <a:rPr lang="en-GB" baseline="0" dirty="0"/>
              <a:t>On the statement in small print was a statement saying that after 14 days, a £5 plus VAT fee would be charged each day per each photo.</a:t>
            </a:r>
          </a:p>
          <a:p>
            <a:r>
              <a:rPr lang="en-GB" baseline="0" dirty="0"/>
              <a:t>The defendants forgot about the photos and were presented with a bill of £3,783.50.</a:t>
            </a:r>
          </a:p>
          <a:p>
            <a:r>
              <a:rPr lang="en-GB" baseline="0" dirty="0"/>
              <a:t>The Court of Appeal held that the statement was not a binding term because it was so unusual that it should have been brought to the D’s attention in a more explicit and obvious way.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14</a:t>
            </a:fld>
            <a:endParaRPr lang="en-GB"/>
          </a:p>
        </p:txBody>
      </p:sp>
    </p:spTree>
    <p:extLst>
      <p:ext uri="{BB962C8B-B14F-4D97-AF65-F5344CB8AC3E}">
        <p14:creationId xmlns:p14="http://schemas.microsoft.com/office/powerpoint/2010/main" val="3560457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 </a:t>
            </a:r>
            <a:r>
              <a:rPr lang="en-GB" dirty="0" err="1"/>
              <a:t>Spurling</a:t>
            </a:r>
            <a:r>
              <a:rPr lang="en-GB" dirty="0"/>
              <a:t> v Bradshaw [1956] a businessman who had</a:t>
            </a:r>
            <a:r>
              <a:rPr lang="en-GB" baseline="0" dirty="0"/>
              <a:t> previously dealt with the defendant warehouse receive a document containing contractual terms; although he did not read this, the terms were held to have been incorporated into the present contract as a result of their previous dealings.</a:t>
            </a:r>
          </a:p>
          <a:p>
            <a:endParaRPr lang="en-GB" baseline="0" dirty="0"/>
          </a:p>
          <a:p>
            <a:r>
              <a:rPr lang="en-GB" baseline="0" dirty="0"/>
              <a:t>A more recent example is the </a:t>
            </a:r>
            <a:r>
              <a:rPr lang="en-GB" baseline="0" dirty="0" err="1"/>
              <a:t>Habas</a:t>
            </a:r>
            <a:r>
              <a:rPr lang="en-GB" baseline="0" dirty="0"/>
              <a:t> Sinai case: Where a relationship of 14 previous contracts between parties was sufficient to ensure that identical terms were incorporated into the current agreement.</a:t>
            </a:r>
          </a:p>
          <a:p>
            <a:endParaRPr lang="en-GB" baseline="0" dirty="0"/>
          </a:p>
          <a:p>
            <a:r>
              <a:rPr lang="en-GB" baseline="0" dirty="0"/>
              <a:t>So how regular a connection must there be between the parties to suffice?</a:t>
            </a:r>
          </a:p>
          <a:p>
            <a:r>
              <a:rPr lang="en-GB" baseline="0" dirty="0"/>
              <a:t>Guidance has come from the Transformers &amp; Rectifiers Ltd v Needs Ltd [2015], where the judge stated that “it does not have to be extensive. Three or four occasions over a relatively sort period may suffice.” Importantly, that course of dealing would need to be “consistent and unequivocal” in order for terms to be incorporated in this way.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15</a:t>
            </a:fld>
            <a:endParaRPr lang="en-GB"/>
          </a:p>
        </p:txBody>
      </p:sp>
    </p:spTree>
    <p:extLst>
      <p:ext uri="{BB962C8B-B14F-4D97-AF65-F5344CB8AC3E}">
        <p14:creationId xmlns:p14="http://schemas.microsoft.com/office/powerpoint/2010/main" val="4069081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British Crane Hire Corp ltd v Ipswich Plant Hire [1975]</a:t>
            </a:r>
          </a:p>
          <a:p>
            <a:r>
              <a:rPr lang="en-GB" dirty="0"/>
              <a:t>A term</a:t>
            </a:r>
            <a:r>
              <a:rPr lang="en-GB" baseline="0" dirty="0"/>
              <a:t> was incorporated as the parties were in the same trade and such clauses were common in </a:t>
            </a:r>
            <a:r>
              <a:rPr lang="en-GB" baseline="0"/>
              <a:t>that industry.</a:t>
            </a:r>
            <a:endParaRPr lang="en-GB" dirty="0"/>
          </a:p>
        </p:txBody>
      </p:sp>
      <p:sp>
        <p:nvSpPr>
          <p:cNvPr id="4" name="Slide Number Placeholder 3"/>
          <p:cNvSpPr>
            <a:spLocks noGrp="1"/>
          </p:cNvSpPr>
          <p:nvPr>
            <p:ph type="sldNum" sz="quarter" idx="10"/>
          </p:nvPr>
        </p:nvSpPr>
        <p:spPr/>
        <p:txBody>
          <a:bodyPr/>
          <a:lstStyle/>
          <a:p>
            <a:fld id="{E8E3AE14-B2D5-4E68-BC8A-A5BD6B463DAE}" type="slidenum">
              <a:rPr lang="en-GB" smtClean="0"/>
              <a:t>16</a:t>
            </a:fld>
            <a:endParaRPr lang="en-GB"/>
          </a:p>
        </p:txBody>
      </p:sp>
    </p:spTree>
    <p:extLst>
      <p:ext uri="{BB962C8B-B14F-4D97-AF65-F5344CB8AC3E}">
        <p14:creationId xmlns:p14="http://schemas.microsoft.com/office/powerpoint/2010/main" val="15105663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GB" altLang="en-GB"/>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17</a:t>
            </a:fld>
            <a:endParaRPr lang="en-GB" altLang="en-GB"/>
          </a:p>
        </p:txBody>
      </p:sp>
    </p:spTree>
    <p:extLst>
      <p:ext uri="{BB962C8B-B14F-4D97-AF65-F5344CB8AC3E}">
        <p14:creationId xmlns:p14="http://schemas.microsoft.com/office/powerpoint/2010/main" val="116697656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The most detail here comes in relation to the</a:t>
            </a:r>
            <a:r>
              <a:rPr lang="en-GB" altLang="en-GB" baseline="0" dirty="0"/>
              <a:t> statutes which imply terms into certain types of contract. Although the law of contract has been established and developed by the common law, Parliament has occasionally intervened, as it has done here. The main reason for this is to help protect the consumer and prevent them being taken advantage of by those more experienced in business.</a:t>
            </a:r>
          </a:p>
          <a:p>
            <a:endParaRPr lang="en-GB" altLang="en-GB" baseline="0" dirty="0"/>
          </a:p>
          <a:p>
            <a:r>
              <a:rPr lang="en-GB" altLang="en-GB" baseline="0" dirty="0"/>
              <a:t>Since 1 October 2015, the Consumer Rights Act [2015] is the main statute here, largely replacing the relevant sections of the following earlier Acts:</a:t>
            </a:r>
          </a:p>
          <a:p>
            <a:pPr marL="171450" indent="-171450">
              <a:buFontTx/>
              <a:buChar char="-"/>
            </a:pPr>
            <a:r>
              <a:rPr lang="en-GB" altLang="en-GB" baseline="0" dirty="0"/>
              <a:t>Sale of Goods Act 1979, by which terms were implied into some sales of goods contracts; and</a:t>
            </a:r>
          </a:p>
          <a:p>
            <a:pPr marL="171450" indent="-171450">
              <a:buFontTx/>
              <a:buChar char="-"/>
            </a:pPr>
            <a:r>
              <a:rPr lang="en-GB" altLang="en-GB" baseline="0" dirty="0"/>
              <a:t>Supply of Goods and Services Act 1982, by which terms were implied into contracts for the transfer of property in goods and for the provision of services under a contract.</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18</a:t>
            </a:fld>
            <a:endParaRPr lang="en-GB" altLang="en-GB"/>
          </a:p>
        </p:txBody>
      </p:sp>
    </p:spTree>
    <p:extLst>
      <p:ext uri="{BB962C8B-B14F-4D97-AF65-F5344CB8AC3E}">
        <p14:creationId xmlns:p14="http://schemas.microsoft.com/office/powerpoint/2010/main" val="39650308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Whilst</a:t>
            </a:r>
            <a:r>
              <a:rPr lang="en-GB" altLang="en-GB" baseline="0" dirty="0"/>
              <a:t> we are yet to have any significant cases on CRA 2015, much of the ‘new’ law is identical or very similar to the previous legislation and we can therefore continue to examine ‘old’ cases to assist us in in understanding and interpreting statute.</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19</a:t>
            </a:fld>
            <a:endParaRPr lang="en-GB" altLang="en-GB"/>
          </a:p>
        </p:txBody>
      </p:sp>
    </p:spTree>
    <p:extLst>
      <p:ext uri="{BB962C8B-B14F-4D97-AF65-F5344CB8AC3E}">
        <p14:creationId xmlns:p14="http://schemas.microsoft.com/office/powerpoint/2010/main" val="8564212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pPr marL="45720" indent="0">
              <a:buNone/>
            </a:pPr>
            <a:r>
              <a:rPr lang="en-GB" altLang="en-GB" dirty="0">
                <a:solidFill>
                  <a:srgbClr val="FF0000"/>
                </a:solidFill>
              </a:rPr>
              <a:t>Chapter 2CRA 2015: </a:t>
            </a:r>
            <a:r>
              <a:rPr lang="en-GB" altLang="en-GB" dirty="0">
                <a:solidFill>
                  <a:schemeClr val="tx1"/>
                </a:solidFill>
              </a:rPr>
              <a:t>covers goods contracts. A goods</a:t>
            </a:r>
            <a:r>
              <a:rPr lang="en-GB" altLang="en-GB" baseline="0" dirty="0">
                <a:solidFill>
                  <a:schemeClr val="tx1"/>
                </a:solidFill>
              </a:rPr>
              <a:t> contract will include sales contracts (where goods are exchanged for a payment) and contracts for the transfer of goods (where goods are exchanged for some consideration other than payment of a price), as well as hire-purchase arrangements.</a:t>
            </a:r>
            <a:endParaRPr lang="en-GB" altLang="en-GB" dirty="0">
              <a:solidFill>
                <a:schemeClr val="tx1"/>
              </a:solidFill>
            </a:endParaRPr>
          </a:p>
          <a:p>
            <a:pPr marL="45720" indent="0">
              <a:buNone/>
            </a:pPr>
            <a:endParaRPr lang="en-GB" altLang="en-GB" dirty="0">
              <a:solidFill>
                <a:schemeClr val="tx1"/>
              </a:solidFill>
            </a:endParaRPr>
          </a:p>
          <a:p>
            <a:pPr marL="45720" indent="0">
              <a:buNone/>
            </a:pPr>
            <a:r>
              <a:rPr lang="en-GB" altLang="en-GB" dirty="0">
                <a:solidFill>
                  <a:srgbClr val="FF0000"/>
                </a:solidFill>
              </a:rPr>
              <a:t>S2(8) </a:t>
            </a:r>
            <a:r>
              <a:rPr lang="en-GB" altLang="en-GB" dirty="0"/>
              <a:t>‘Goods’: any tangible moveable items</a:t>
            </a:r>
          </a:p>
          <a:p>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20</a:t>
            </a:fld>
            <a:endParaRPr lang="en-GB" altLang="en-GB"/>
          </a:p>
        </p:txBody>
      </p:sp>
    </p:spTree>
    <p:extLst>
      <p:ext uri="{BB962C8B-B14F-4D97-AF65-F5344CB8AC3E}">
        <p14:creationId xmlns:p14="http://schemas.microsoft.com/office/powerpoint/2010/main" val="17087862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As the definition emphasises, the focus is very</a:t>
            </a:r>
            <a:r>
              <a:rPr lang="en-GB" altLang="en-GB" baseline="0" dirty="0"/>
              <a:t> much on whether a reasonable person would regard the goods as satisfactory.</a:t>
            </a:r>
          </a:p>
          <a:p>
            <a:r>
              <a:rPr lang="en-GB" altLang="en-GB" baseline="0" dirty="0"/>
              <a:t>The Court of Appeal in </a:t>
            </a:r>
            <a:r>
              <a:rPr lang="en-GB" altLang="en-GB" i="1" baseline="0" dirty="0" err="1"/>
              <a:t>Bramhill</a:t>
            </a:r>
            <a:r>
              <a:rPr lang="en-GB" altLang="en-GB" i="1" baseline="0" dirty="0"/>
              <a:t> v Edwards [2004] </a:t>
            </a:r>
            <a:r>
              <a:rPr lang="en-GB" altLang="en-GB" i="0" baseline="0" dirty="0"/>
              <a:t>found that there was no breach of satisfactory quality when a buyer bought a motor home imported from the USA which was two inches wider than the legal limit in the UK on the ground that the police usually ignored this time of infringement. It could still be insured and a reasonable person would have regarded the standard of the motor home as satisfactory.</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21</a:t>
            </a:fld>
            <a:endParaRPr lang="en-GB" altLang="en-GB"/>
          </a:p>
        </p:txBody>
      </p:sp>
    </p:spTree>
    <p:extLst>
      <p:ext uri="{BB962C8B-B14F-4D97-AF65-F5344CB8AC3E}">
        <p14:creationId xmlns:p14="http://schemas.microsoft.com/office/powerpoint/2010/main" val="36670305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Grant v Australian Knitting Mills [1936]</a:t>
            </a:r>
          </a:p>
          <a:p>
            <a:r>
              <a:rPr lang="en-GB" altLang="en-GB" dirty="0"/>
              <a:t>Involved a pair of woollen underpants</a:t>
            </a:r>
            <a:r>
              <a:rPr lang="en-GB" altLang="en-GB" baseline="0" dirty="0"/>
              <a:t> which contained a chemical that caused a severe skin complaint (clearly not fit for the central purpose of being worn close to the skin. </a:t>
            </a:r>
          </a:p>
          <a:p>
            <a:endParaRPr lang="en-GB" altLang="en-GB" baseline="0" dirty="0"/>
          </a:p>
          <a:p>
            <a:r>
              <a:rPr lang="en-GB" altLang="en-GB" baseline="0" dirty="0"/>
              <a:t>The promise as to satisfactory quality does not, however, apply to defects that were specifically brought to the buyer’s attention before the goods were bought, nor, when the buyer examines the goods/a sample before making the contract, to faults which should have been revealed by that examination.</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22</a:t>
            </a:fld>
            <a:endParaRPr lang="en-GB" altLang="en-GB"/>
          </a:p>
        </p:txBody>
      </p:sp>
    </p:spTree>
    <p:extLst>
      <p:ext uri="{BB962C8B-B14F-4D97-AF65-F5344CB8AC3E}">
        <p14:creationId xmlns:p14="http://schemas.microsoft.com/office/powerpoint/2010/main" val="1537658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Under s10 there is</a:t>
            </a:r>
            <a:r>
              <a:rPr lang="en-GB" altLang="en-GB" baseline="0" dirty="0"/>
              <a:t> an implied term that, where the consumer makes known to the trader any particular purpose for which the goods are required, the goods will be fit for that purpose, whether or not it is a purpose for which goods of that kind are commonly supplied.</a:t>
            </a:r>
          </a:p>
          <a:p>
            <a:endParaRPr lang="en-GB" altLang="en-GB" baseline="0" dirty="0"/>
          </a:p>
          <a:p>
            <a:r>
              <a:rPr lang="en-GB" altLang="en-GB" baseline="0" dirty="0"/>
              <a:t>Crucially this term applies only if the consumer relies on the traders skills and judgement. A consumer who makes his own choice of product and finds it is not fit for his purpose will not have a case under this section.</a:t>
            </a:r>
          </a:p>
          <a:p>
            <a:endParaRPr lang="en-GB" altLang="en-GB" baseline="0" dirty="0"/>
          </a:p>
          <a:p>
            <a:endParaRPr lang="en-GB" altLang="en-GB" baseline="0" dirty="0"/>
          </a:p>
          <a:p>
            <a:r>
              <a:rPr lang="en-GB" altLang="en-GB" b="1" baseline="0" dirty="0"/>
              <a:t>Priest v Last [1903]</a:t>
            </a:r>
          </a:p>
          <a:p>
            <a:r>
              <a:rPr lang="en-GB" altLang="en-GB" baseline="0" dirty="0"/>
              <a:t>The seller of a hot water bottle was liable under this section when the bottle burst, scalding the buyers wife (and thereby causing him medical expenses (pre-NHS era).</a:t>
            </a:r>
          </a:p>
          <a:p>
            <a:r>
              <a:rPr lang="en-GB" altLang="en-GB" baseline="0" dirty="0"/>
              <a:t>The court said that it was not necessary for the buyer to explain that his wife was going to use the hot water bottle for cramps, because the purpose of buying a hot water bottle was obvious.</a:t>
            </a:r>
          </a:p>
          <a:p>
            <a:endParaRPr lang="en-GB" altLang="en-GB" baseline="0" dirty="0"/>
          </a:p>
          <a:p>
            <a:r>
              <a:rPr lang="en-GB" altLang="en-GB" baseline="0" dirty="0"/>
              <a:t>An example of a situation where the buyer has an unusual or particular purpose for the goods can be found in </a:t>
            </a:r>
            <a:r>
              <a:rPr lang="en-GB" altLang="en-GB" b="1" baseline="0" dirty="0"/>
              <a:t>Griffiths v Peter Conway Ltd [1939]</a:t>
            </a:r>
          </a:p>
          <a:p>
            <a:r>
              <a:rPr lang="en-GB" altLang="en-GB" b="0" baseline="0" dirty="0"/>
              <a:t>The seller of a tweed coat was not liable when it caused a skin irritation because the buyer had not mentioned the fact that she had sensitive skin (her skin condition was seen as a ‘particular purpose’. </a:t>
            </a:r>
          </a:p>
          <a:p>
            <a:r>
              <a:rPr lang="en-GB" altLang="en-GB" b="0" baseline="0" dirty="0"/>
              <a:t>If the tweed had had a defect which would have affected anyone. </a:t>
            </a:r>
          </a:p>
          <a:p>
            <a:endParaRPr lang="en-GB" altLang="en-GB" baseline="0" dirty="0"/>
          </a:p>
          <a:p>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23</a:t>
            </a:fld>
            <a:endParaRPr lang="en-GB" altLang="en-GB"/>
          </a:p>
        </p:txBody>
      </p:sp>
    </p:spTree>
    <p:extLst>
      <p:ext uri="{BB962C8B-B14F-4D97-AF65-F5344CB8AC3E}">
        <p14:creationId xmlns:p14="http://schemas.microsoft.com/office/powerpoint/2010/main" val="1068673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The car that Emma purchased</a:t>
            </a:r>
            <a:r>
              <a:rPr lang="en-GB" altLang="en-GB" baseline="0" dirty="0"/>
              <a:t> just the week before and which won’t now start very probably amounts to a breach of both </a:t>
            </a:r>
            <a:r>
              <a:rPr lang="en-GB" altLang="en-GB" b="1" baseline="0" dirty="0"/>
              <a:t>s9 </a:t>
            </a:r>
            <a:r>
              <a:rPr lang="en-GB" altLang="en-GB" b="0" baseline="0" dirty="0"/>
              <a:t>and </a:t>
            </a:r>
            <a:r>
              <a:rPr lang="en-GB" altLang="en-GB" b="1" baseline="0" dirty="0"/>
              <a:t>s10.</a:t>
            </a:r>
          </a:p>
          <a:p>
            <a:r>
              <a:rPr lang="en-GB" altLang="en-GB" b="0" baseline="0" dirty="0"/>
              <a:t>Most reasonable people would not consider a car that will not start as being of satisfactory quality, and a car that does not ‘go’ is clearly not fit for its main purpose of transporting people from A to B. </a:t>
            </a:r>
            <a:endParaRPr lang="en-GB" altLang="en-GB" b="0"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24</a:t>
            </a:fld>
            <a:endParaRPr lang="en-GB" altLang="en-GB"/>
          </a:p>
        </p:txBody>
      </p:sp>
    </p:spTree>
    <p:extLst>
      <p:ext uri="{BB962C8B-B14F-4D97-AF65-F5344CB8AC3E}">
        <p14:creationId xmlns:p14="http://schemas.microsoft.com/office/powerpoint/2010/main" val="37858689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This</a:t>
            </a:r>
            <a:r>
              <a:rPr lang="en-GB" altLang="en-GB" baseline="0" dirty="0"/>
              <a:t> report is rather worrying- how many of the products that we buy in supermarkets and shops are actually what we think they are? Fortunately in instances such as these where we are mislead by inaccurate descriptions, the law is there to protect us.</a:t>
            </a:r>
          </a:p>
          <a:p>
            <a:endParaRPr lang="en-GB" altLang="en-GB" baseline="0"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25</a:t>
            </a:fld>
            <a:endParaRPr lang="en-GB" altLang="en-GB"/>
          </a:p>
        </p:txBody>
      </p:sp>
    </p:spTree>
    <p:extLst>
      <p:ext uri="{BB962C8B-B14F-4D97-AF65-F5344CB8AC3E}">
        <p14:creationId xmlns:p14="http://schemas.microsoft.com/office/powerpoint/2010/main" val="2221232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S11(1) CRA 2015- When goods are sold by description, there is an implied term that they will match the description.</a:t>
            </a:r>
          </a:p>
          <a:p>
            <a:r>
              <a:rPr lang="en-GB" altLang="en-GB" dirty="0"/>
              <a:t>S11(3) CRA provides that ‘ a supply of goods is not prevented from being a supply by description just because the goods are exposed for supply, and they are selected by the buyers.</a:t>
            </a:r>
          </a:p>
          <a:p>
            <a:endParaRPr lang="en-GB" altLang="en-GB" dirty="0"/>
          </a:p>
          <a:p>
            <a:r>
              <a:rPr lang="en-GB" altLang="en-GB" dirty="0"/>
              <a:t>This means</a:t>
            </a:r>
            <a:r>
              <a:rPr lang="en-GB" altLang="en-GB" baseline="0" dirty="0"/>
              <a:t> that section 11 doesn’t just offer protection in relation to the goods that we but without physically seeing them first – such as goods bought from a catalogue, or over the internet; the law here also covers goods that we can physically inspect, but we still rely on the sellers description.</a:t>
            </a:r>
          </a:p>
          <a:p>
            <a:r>
              <a:rPr lang="en-GB" altLang="en-GB" baseline="0" dirty="0"/>
              <a:t>For example although we can touch and feel the “100 per cent silk” blouse in the shop window, we cannot know for certain that it is made of 100 per cent silk.</a:t>
            </a:r>
          </a:p>
          <a:p>
            <a:endParaRPr lang="en-GB" altLang="en-GB" baseline="0" dirty="0"/>
          </a:p>
          <a:p>
            <a:r>
              <a:rPr lang="en-GB" altLang="en-GB" baseline="0" dirty="0"/>
              <a:t>An example of the potential use of section 11 is provided by Beale v Taylor [1967], where a car was advertised as a white herald convertible 1961. The consumer later discovered that it was two cars that had been welded together and only the back half was made in 1961, rendering the trader in breach of the </a:t>
            </a:r>
            <a:r>
              <a:rPr lang="en-GB" altLang="en-GB" b="1" baseline="0" dirty="0"/>
              <a:t>relevant</a:t>
            </a:r>
            <a:r>
              <a:rPr lang="en-GB" altLang="en-GB" b="0" baseline="0" dirty="0"/>
              <a:t> implied term. </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26</a:t>
            </a:fld>
            <a:endParaRPr lang="en-GB" altLang="en-GB"/>
          </a:p>
        </p:txBody>
      </p:sp>
    </p:spTree>
    <p:extLst>
      <p:ext uri="{BB962C8B-B14F-4D97-AF65-F5344CB8AC3E}">
        <p14:creationId xmlns:p14="http://schemas.microsoft.com/office/powerpoint/2010/main" val="32867633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pPr marL="0" marR="0" lvl="0" indent="0" algn="l" defTabSz="914400" rtl="0" eaLnBrk="1" latinLnBrk="0" hangingPunct="1">
              <a:lnSpc>
                <a:spcPct val="100000"/>
              </a:lnSpc>
              <a:spcBef>
                <a:spcPts val="0"/>
              </a:spcBef>
              <a:spcAft>
                <a:spcPts val="0"/>
              </a:spcAft>
              <a:buClrTx/>
              <a:buSzTx/>
              <a:buFontTx/>
              <a:buNone/>
              <a:tabLst/>
              <a:defRPr/>
            </a:pPr>
            <a:r>
              <a:rPr lang="en-GB" altLang="en-GB" b="1" dirty="0">
                <a:solidFill>
                  <a:srgbClr val="FF0000"/>
                </a:solidFill>
              </a:rPr>
              <a:t>S48 CRA 2015 </a:t>
            </a:r>
            <a:r>
              <a:rPr lang="en-GB" altLang="en-GB" dirty="0"/>
              <a:t>- </a:t>
            </a:r>
            <a:r>
              <a:rPr lang="en-GB" altLang="en-GB" dirty="0">
                <a:solidFill>
                  <a:schemeClr val="tx1"/>
                </a:solidFill>
              </a:rPr>
              <a:t>implies terms into contracts </a:t>
            </a:r>
            <a:r>
              <a:rPr lang="en-GB" altLang="en-GB" b="1" dirty="0">
                <a:solidFill>
                  <a:schemeClr val="tx1"/>
                </a:solidFill>
              </a:rPr>
              <a:t>FOR A TRADER </a:t>
            </a:r>
            <a:r>
              <a:rPr lang="en-GB" altLang="en-GB" dirty="0">
                <a:solidFill>
                  <a:schemeClr val="tx1"/>
                </a:solidFill>
              </a:rPr>
              <a:t>to supply a service to a consumer.</a:t>
            </a:r>
          </a:p>
          <a:p>
            <a:r>
              <a:rPr lang="en-GB" altLang="en-GB" dirty="0"/>
              <a:t>This will cover</a:t>
            </a:r>
            <a:r>
              <a:rPr lang="en-GB" altLang="en-GB" baseline="0" dirty="0"/>
              <a:t> situations where one person performs a service for another – examples would be repair, building, dry-cleaning or entertainment contracts.</a:t>
            </a:r>
          </a:p>
          <a:p>
            <a:endParaRPr lang="en-GB" altLang="en-GB" baseline="0" dirty="0"/>
          </a:p>
          <a:p>
            <a:r>
              <a:rPr lang="en-GB" altLang="en-GB" baseline="0" dirty="0"/>
              <a:t>Three of the key terms implied into these contracts by CRA 2015 are as follows:</a:t>
            </a:r>
          </a:p>
          <a:p>
            <a:endParaRPr lang="en-GB" altLang="en-GB" baseline="0" dirty="0"/>
          </a:p>
          <a:p>
            <a:pPr marL="228600" indent="-228600">
              <a:buAutoNum type="arabicParenR"/>
            </a:pPr>
            <a:r>
              <a:rPr lang="en-GB" altLang="en-GB" baseline="0" dirty="0"/>
              <a:t>Under s.49, there is an implied term that the trader will perform the service with </a:t>
            </a:r>
            <a:r>
              <a:rPr lang="en-GB" altLang="en-GB" b="1" baseline="0" dirty="0"/>
              <a:t>reasonable care and skill</a:t>
            </a:r>
            <a:r>
              <a:rPr lang="en-GB" altLang="en-GB" b="0" baseline="0" dirty="0"/>
              <a:t>. This term has previously been applied to impose liability on a travel agent who did not check the cleanliness of a holiday resort, with the result that a family suffered serious illness (Davey v Cosmos Air Holidays [1989])</a:t>
            </a:r>
          </a:p>
          <a:p>
            <a:pPr marL="0" indent="0">
              <a:buNone/>
            </a:pPr>
            <a:endParaRPr lang="en-GB" altLang="en-GB" b="0" baseline="0" dirty="0"/>
          </a:p>
          <a:p>
            <a:pPr marL="0" indent="0">
              <a:buNone/>
            </a:pPr>
            <a:r>
              <a:rPr lang="en-GB" altLang="en-GB" b="0" baseline="0" dirty="0"/>
              <a:t>In Wong </a:t>
            </a:r>
            <a:r>
              <a:rPr lang="en-GB" altLang="en-GB" b="0" baseline="0" dirty="0" err="1"/>
              <a:t>Mee</a:t>
            </a:r>
            <a:r>
              <a:rPr lang="en-GB" altLang="en-GB" b="0" baseline="0" dirty="0"/>
              <a:t> Wan v Kwan Kin Travel Services Ltd [1995] the claimants daughter drowned during a package tour to China. Her death was caused by the negligence of the boatman, who was contracted to provide part of the tour for the defendant tour company. The court held that the tour operator was liable in contract for not using reasonable care and skill in providing the service promised in its brochure, despite the fact that the negligence was actually that of a third party (the boatman).</a:t>
            </a:r>
          </a:p>
          <a:p>
            <a:pPr marL="0" indent="0">
              <a:buNone/>
            </a:pPr>
            <a:endParaRPr lang="en-GB" altLang="en-GB" b="0" baseline="0" dirty="0"/>
          </a:p>
          <a:p>
            <a:pPr marL="0" indent="0">
              <a:buNone/>
            </a:pPr>
            <a:endParaRPr lang="en-GB" altLang="en-GB" b="0" baseline="0"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27</a:t>
            </a:fld>
            <a:endParaRPr lang="en-GB" altLang="en-GB"/>
          </a:p>
        </p:txBody>
      </p:sp>
    </p:spTree>
    <p:extLst>
      <p:ext uri="{BB962C8B-B14F-4D97-AF65-F5344CB8AC3E}">
        <p14:creationId xmlns:p14="http://schemas.microsoft.com/office/powerpoint/2010/main" val="292824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2) Under s51, there is an implied term that the </a:t>
            </a:r>
            <a:r>
              <a:rPr lang="en-GB" altLang="en-GB" i="1" dirty="0"/>
              <a:t>consumer</a:t>
            </a:r>
            <a:r>
              <a:rPr lang="en-GB" altLang="en-GB" i="1" baseline="0" dirty="0"/>
              <a:t> must pay a </a:t>
            </a:r>
            <a:r>
              <a:rPr lang="en-GB" altLang="en-GB" b="1" i="1" baseline="0" dirty="0"/>
              <a:t>reasonable price</a:t>
            </a:r>
            <a:r>
              <a:rPr lang="en-GB" altLang="en-GB" b="0" i="1" baseline="0" dirty="0"/>
              <a:t> </a:t>
            </a:r>
            <a:r>
              <a:rPr lang="en-GB" altLang="en-GB" b="0" i="0" baseline="0" dirty="0"/>
              <a:t>for the service, and no more. </a:t>
            </a:r>
          </a:p>
          <a:p>
            <a:r>
              <a:rPr lang="en-GB" altLang="en-GB" b="0" i="0" baseline="0" dirty="0"/>
              <a:t>This term only applies where the consumer has not already paid a price, or some other consideration, for the service, and where the contract has not expressly fixed a price or said how the price is to be fixed. </a:t>
            </a:r>
          </a:p>
          <a:p>
            <a:r>
              <a:rPr lang="en-GB" altLang="en-GB" b="0" i="0" baseline="0" dirty="0"/>
              <a:t>What is a reasonable price is a question of fact.</a:t>
            </a:r>
          </a:p>
          <a:p>
            <a:endParaRPr lang="en-GB" altLang="en-GB" b="0" i="0" baseline="0" dirty="0"/>
          </a:p>
          <a:p>
            <a:r>
              <a:rPr lang="en-GB" altLang="en-GB" b="0" i="0" baseline="0" dirty="0"/>
              <a:t>3) Finally, under s52, there is an implied term that the </a:t>
            </a:r>
            <a:r>
              <a:rPr lang="en-GB" altLang="en-GB" b="0" i="1" baseline="0" dirty="0"/>
              <a:t>trader must perform the service within a </a:t>
            </a:r>
            <a:r>
              <a:rPr lang="en-GB" altLang="en-GB" b="1" i="1" baseline="0" dirty="0"/>
              <a:t>reasonable time</a:t>
            </a:r>
            <a:r>
              <a:rPr lang="en-GB" altLang="en-GB" b="0" i="1" baseline="0" dirty="0"/>
              <a:t>. </a:t>
            </a:r>
            <a:r>
              <a:rPr lang="en-GB" altLang="en-GB" b="0" i="0" baseline="0" dirty="0"/>
              <a:t>Again, like s51, this provision only applies where the time for performance has not been expressly fixed within the contract and the question as to what amounts to a “reasonable time” is again one of fact.</a:t>
            </a:r>
          </a:p>
          <a:p>
            <a:endParaRPr lang="en-GB" altLang="en-GB" b="0" i="0" baseline="0" dirty="0"/>
          </a:p>
          <a:p>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28</a:t>
            </a:fld>
            <a:endParaRPr lang="en-GB" altLang="en-GB"/>
          </a:p>
        </p:txBody>
      </p:sp>
    </p:spTree>
    <p:extLst>
      <p:ext uri="{BB962C8B-B14F-4D97-AF65-F5344CB8AC3E}">
        <p14:creationId xmlns:p14="http://schemas.microsoft.com/office/powerpoint/2010/main" val="34727462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It</a:t>
            </a:r>
            <a:r>
              <a:rPr lang="en-GB" altLang="en-GB" baseline="0" dirty="0"/>
              <a:t> is possible that there has been a breach of s49 CRA 2015, if the hairdresser did not use reasonable care and skill when applying the dye to her hair.</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29</a:t>
            </a:fld>
            <a:endParaRPr lang="en-GB" altLang="en-GB"/>
          </a:p>
        </p:txBody>
      </p:sp>
    </p:spTree>
    <p:extLst>
      <p:ext uri="{BB962C8B-B14F-4D97-AF65-F5344CB8AC3E}">
        <p14:creationId xmlns:p14="http://schemas.microsoft.com/office/powerpoint/2010/main" val="307351242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Whilst</a:t>
            </a:r>
            <a:r>
              <a:rPr lang="en-GB" altLang="en-GB" baseline="0" dirty="0"/>
              <a:t> CRA 2015 covers all contracts made in business-to-consumer setting, those contracts made between traders – or in a business to business setting – continued to be governed by old law.</a:t>
            </a:r>
          </a:p>
          <a:p>
            <a:r>
              <a:rPr lang="en-GB" altLang="en-GB" baseline="0" dirty="0"/>
              <a:t>It is important to be able to </a:t>
            </a:r>
          </a:p>
          <a:p>
            <a:pPr marL="228600" indent="-228600">
              <a:buAutoNum type="alphaLcParenR"/>
            </a:pPr>
            <a:r>
              <a:rPr lang="en-GB" altLang="en-GB" baseline="0" dirty="0"/>
              <a:t>Recognise the difference; and</a:t>
            </a:r>
          </a:p>
          <a:p>
            <a:pPr marL="228600" indent="-228600">
              <a:buAutoNum type="alphaLcParenR"/>
            </a:pPr>
            <a:r>
              <a:rPr lang="en-GB" altLang="en-GB" baseline="0" dirty="0"/>
              <a:t>Identify the relevant statutory reference for the implied terms.</a:t>
            </a:r>
          </a:p>
          <a:p>
            <a:pPr marL="228600" indent="-228600">
              <a:buAutoNum type="alphaLcParenR"/>
            </a:pPr>
            <a:endParaRPr lang="en-GB" altLang="en-GB" baseline="0" dirty="0"/>
          </a:p>
          <a:p>
            <a:pPr marL="0" indent="0">
              <a:buNone/>
            </a:pPr>
            <a:r>
              <a:rPr lang="en-GB" altLang="en-GB" baseline="0" dirty="0"/>
              <a:t>Crucially, as already noted above, the implied terms by CRA2015 and the ‘older’ laws are effectively the same, and it is therefore only the statutory references which are altered.</a:t>
            </a:r>
          </a:p>
          <a:p>
            <a:pPr marL="0" indent="0">
              <a:buNone/>
            </a:pPr>
            <a:endParaRPr lang="en-GB" altLang="en-GB" baseline="0" dirty="0"/>
          </a:p>
          <a:p>
            <a:pPr marL="0" marR="0" lvl="0" indent="0" algn="l" defTabSz="914400" rtl="0" eaLnBrk="1" latinLnBrk="0" hangingPunct="1">
              <a:lnSpc>
                <a:spcPct val="100000"/>
              </a:lnSpc>
              <a:spcBef>
                <a:spcPts val="0"/>
              </a:spcBef>
              <a:spcAft>
                <a:spcPts val="0"/>
              </a:spcAft>
              <a:buClrTx/>
              <a:buSzTx/>
              <a:buFontTx/>
              <a:buNone/>
              <a:tabLst/>
              <a:defRPr/>
            </a:pPr>
            <a:r>
              <a:rPr lang="en-GB" altLang="en-GB" dirty="0"/>
              <a:t>Whilst CRA 2015 covers a range of contracts under which goods are supplied, SGA 1979 only applies to a contract for the sale of goods, which is defined under s2(1) SGA 1979 as a </a:t>
            </a:r>
            <a:r>
              <a:rPr lang="en-GB" altLang="en-GB" i="1" dirty="0"/>
              <a:t>contract by which the seller transfers or agrees to transfer the property in goods to the buyer for a money consideration, called the price.</a:t>
            </a:r>
            <a:endParaRPr lang="en-GB" altLang="en-GB" dirty="0"/>
          </a:p>
          <a:p>
            <a:pPr marL="0" indent="0">
              <a:buNone/>
            </a:pPr>
            <a:endParaRPr lang="en-GB" altLang="en-GB" dirty="0"/>
          </a:p>
          <a:p>
            <a:pPr marL="0" indent="0">
              <a:buNone/>
            </a:pPr>
            <a:endParaRPr lang="en-GB" altLang="en-GB" dirty="0"/>
          </a:p>
          <a:p>
            <a:pPr marL="0" indent="0">
              <a:buNone/>
            </a:pPr>
            <a:r>
              <a:rPr lang="en-GB" altLang="en-GB" dirty="0"/>
              <a:t>One other point to note is that, unlike the CRA 2015 terms, which are merely defined as being ‘terms’, the SGA 1979 terms</a:t>
            </a:r>
            <a:r>
              <a:rPr lang="en-GB" altLang="en-GB" baseline="0" dirty="0"/>
              <a:t> are defined as being conditions.</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30</a:t>
            </a:fld>
            <a:endParaRPr lang="en-GB" altLang="en-GB"/>
          </a:p>
        </p:txBody>
      </p:sp>
    </p:spTree>
    <p:extLst>
      <p:ext uri="{BB962C8B-B14F-4D97-AF65-F5344CB8AC3E}">
        <p14:creationId xmlns:p14="http://schemas.microsoft.com/office/powerpoint/2010/main" val="5128656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An example</a:t>
            </a:r>
            <a:r>
              <a:rPr lang="en-GB" altLang="en-GB" baseline="0" dirty="0"/>
              <a:t> of a term implied by custom can be seen in Hutton v Warren [1836], where a tenant farmer, at the end of his lease, claimed that he was entitled to fair payment for the seeds and labour that he had used on the land and from which the landowner would benefit when the crops were harvested. Even though provision for such payment had not been expressly set out in the lease, the fact that the tenant was able to prove to the court that it was a local custom to make such a payment enabled him to succeed in his claim.</a:t>
            </a:r>
          </a:p>
          <a:p>
            <a:endParaRPr lang="en-GB" altLang="en-GB" baseline="0" dirty="0"/>
          </a:p>
          <a:p>
            <a:r>
              <a:rPr lang="en-GB" altLang="en-GB" baseline="0" dirty="0"/>
              <a:t>Terms implied by custom are unusual today. </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33</a:t>
            </a:fld>
            <a:endParaRPr lang="en-GB" altLang="en-GB"/>
          </a:p>
        </p:txBody>
      </p:sp>
    </p:spTree>
    <p:extLst>
      <p:ext uri="{BB962C8B-B14F-4D97-AF65-F5344CB8AC3E}">
        <p14:creationId xmlns:p14="http://schemas.microsoft.com/office/powerpoint/2010/main" val="25240782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r>
              <a:rPr lang="en-GB" altLang="en-GB" dirty="0"/>
              <a:t>Under the common law, the courts may</a:t>
            </a:r>
            <a:r>
              <a:rPr lang="en-GB" altLang="en-GB" baseline="0" dirty="0"/>
              <a:t> read terms into contracts in two ways:</a:t>
            </a:r>
          </a:p>
          <a:p>
            <a:endParaRPr lang="en-GB" altLang="en-GB" baseline="0" dirty="0"/>
          </a:p>
          <a:p>
            <a:r>
              <a:rPr lang="en-GB" altLang="en-GB" baseline="0" dirty="0"/>
              <a:t>Firstly, they may read terms into a contract because case law, often as a matter of policy, has established that these terms always appear in these types of contract.</a:t>
            </a:r>
          </a:p>
          <a:p>
            <a:r>
              <a:rPr lang="en-GB" altLang="en-GB" baseline="0" dirty="0"/>
              <a:t>These are sometimes referred to as terms </a:t>
            </a:r>
            <a:r>
              <a:rPr lang="en-GB" altLang="en-GB" b="1" baseline="0" dirty="0"/>
              <a:t>implied by law</a:t>
            </a:r>
            <a:r>
              <a:rPr lang="en-GB" altLang="en-GB" b="0" baseline="0" dirty="0"/>
              <a:t>. </a:t>
            </a:r>
          </a:p>
          <a:p>
            <a:r>
              <a:rPr lang="en-GB" altLang="en-GB" b="0" baseline="0" dirty="0"/>
              <a:t>For example, in an employment contract it is always implied that:</a:t>
            </a:r>
          </a:p>
          <a:p>
            <a:endParaRPr lang="en-GB" altLang="en-GB" b="0" baseline="0" dirty="0"/>
          </a:p>
          <a:p>
            <a:r>
              <a:rPr lang="en-GB" altLang="en-GB" b="0" baseline="0" dirty="0"/>
              <a:t>- The employer will pay wages and have a safe system of work; and</a:t>
            </a:r>
          </a:p>
          <a:p>
            <a:pPr marL="171450" indent="-171450">
              <a:buFontTx/>
              <a:buChar char="-"/>
            </a:pPr>
            <a:r>
              <a:rPr lang="en-GB" altLang="en-GB" b="0" baseline="0" dirty="0"/>
              <a:t>The employee will obey orders and not be negligent</a:t>
            </a:r>
          </a:p>
          <a:p>
            <a:pPr marL="171450" indent="-171450">
              <a:buFontTx/>
              <a:buChar char="-"/>
            </a:pPr>
            <a:endParaRPr lang="en-GB" altLang="en-GB" b="0" baseline="0" dirty="0"/>
          </a:p>
          <a:p>
            <a:pPr marL="0" indent="0">
              <a:buFontTx/>
              <a:buNone/>
            </a:pPr>
            <a:r>
              <a:rPr lang="en-GB" altLang="en-GB" b="0" baseline="0" dirty="0"/>
              <a:t>In Liverpool City Council v Irwin [1976] the House of Lords implied into a tenancy agreement a term that the landlord would take reasonable care to ensure that the common parts (landing, stairs, </a:t>
            </a:r>
            <a:r>
              <a:rPr lang="en-GB" altLang="en-GB" b="0" baseline="0" dirty="0" err="1"/>
              <a:t>etc</a:t>
            </a:r>
            <a:r>
              <a:rPr lang="en-GB" altLang="en-GB" b="0" baseline="0" dirty="0"/>
              <a:t>) of a block of flats were kept clear of rubbish etc. </a:t>
            </a:r>
            <a:endParaRPr lang="en-GB" altLang="en-GB" dirty="0"/>
          </a:p>
        </p:txBody>
      </p:sp>
      <p:sp>
        <p:nvSpPr>
          <p:cNvPr id="4" name="Slide Number Placeholder 3"/>
          <p:cNvSpPr>
            <a:spLocks noGrp="1"/>
          </p:cNvSpPr>
          <p:nvPr>
            <p:ph type="sldNum" sz="quarter" idx="10"/>
          </p:nvPr>
        </p:nvSpPr>
        <p:spPr/>
        <p:txBody>
          <a:bodyPr numCol="1"/>
          <a:lstStyle/>
          <a:p>
            <a:fld id="{A174CE4E-3D31-4EB4-999B-1E4A75AE88AC}" type="slidenum">
              <a:rPr lang="en-GB" altLang="en-GB" smtClean="0"/>
              <a:t>34</a:t>
            </a:fld>
            <a:endParaRPr lang="en-GB" altLang="en-GB"/>
          </a:p>
        </p:txBody>
      </p:sp>
    </p:spTree>
    <p:extLst>
      <p:ext uri="{BB962C8B-B14F-4D97-AF65-F5344CB8AC3E}">
        <p14:creationId xmlns:p14="http://schemas.microsoft.com/office/powerpoint/2010/main" val="608258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3/3/25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3/3/25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3/3/25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numCol="1"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numCol="1">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lvl1pPr>
              <a:defRPr>
                <a:solidFill>
                  <a:srgbClr val="FFFFFF"/>
                </a:solidFill>
              </a:defRPr>
            </a:lvl1pPr>
          </a:lstStyle>
          <a:p>
            <a:fld id="{96DFF08F-DC6B-4601-B491-B0F83F6DD2DA}" type="datetimeFigureOut">
              <a:rPr lang="en-US" dirty="0"/>
              <a:t>3/3/25</a:t>
            </a:fld>
            <a:endParaRPr lang="en-US" dirty="0"/>
          </a:p>
        </p:txBody>
      </p:sp>
      <p:sp>
        <p:nvSpPr>
          <p:cNvPr id="5" name="Footer Placeholder 4"/>
          <p:cNvSpPr>
            <a:spLocks noGrp="1"/>
          </p:cNvSpPr>
          <p:nvPr>
            <p:ph type="ftr" sz="quarter" idx="11"/>
          </p:nvPr>
        </p:nvSpPr>
        <p:spPr/>
        <p:txBody>
          <a:bodyPr numCol="1"/>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numCol="1"/>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numCol="1"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numCol="1"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numCol="1"/>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numCol="1"/>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numCol="1"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numCol="1"/>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numCol="1"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numCol="1"/>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numCol="1"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numCol="1">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numCol="1"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numCol="1"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numCol="1">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96DFF08F-DC6B-4601-B491-B0F83F6DD2DA}" type="datetimeFigureOut">
              <a:rPr lang="en-US" dirty="0"/>
              <a:t>3/3/25</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3/3/25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numCol="1" rtlCol="0" anchor="ctr"/>
          <a:lstStyle>
            <a:lvl1pPr algn="l">
              <a:defRPr sz="1200">
                <a:solidFill>
                  <a:schemeClr val="accent1"/>
                </a:solidFill>
              </a:defRPr>
            </a:lvl1pPr>
          </a:lstStyle>
          <a:p>
            <a:fld id="{96DFF08F-DC6B-4601-B491-B0F83F6DD2DA}" type="datetimeFigureOut">
              <a:rPr lang="en-US" dirty="0"/>
              <a:pPr/>
              <a:t>3/3/25</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numCol="1"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numCol="1" rtlCol="0" anchor="ctr"/>
          <a:lstStyle>
            <a:lvl1pPr algn="r">
              <a:defRPr sz="1200">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50" r:id="rId3"/>
    <p:sldLayoutId id="2147483672" r:id="rId4"/>
    <p:sldLayoutId id="2147483652" r:id="rId5"/>
    <p:sldLayoutId id="2147483673" r:id="rId6"/>
    <p:sldLayoutId id="2147483674" r:id="rId7"/>
    <p:sldLayoutId id="2147483675" r:id="rId8"/>
    <p:sldLayoutId id="2147483656" r:id="rId9"/>
    <p:sldLayoutId id="2147483676" r:id="rId10"/>
    <p:sldLayoutId id="2147483658"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8.xml"/><Relationship Id="rId1" Type="http://schemas.openxmlformats.org/officeDocument/2006/relationships/tags" Target="../tags/tag2.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3482836"/>
            <a:ext cx="7766936" cy="1646302"/>
          </a:xfrm>
        </p:spPr>
        <p:txBody>
          <a:bodyPr/>
          <a:lstStyle/>
          <a:p>
            <a:pPr algn="ctr"/>
            <a:r>
              <a:rPr lang="en-GB" sz="6600" dirty="0"/>
              <a:t>The contents of a contract 1: </a:t>
            </a:r>
            <a:br>
              <a:rPr lang="en-GB" sz="6600" dirty="0"/>
            </a:br>
            <a:r>
              <a:rPr lang="en-GB" sz="6600" dirty="0"/>
              <a:t>Express and implied terms </a:t>
            </a:r>
            <a:r>
              <a:rPr lang="en-GB" dirty="0"/>
              <a:t>	</a:t>
            </a:r>
            <a:endParaRPr lang="en-US" dirty="0"/>
          </a:p>
        </p:txBody>
      </p:sp>
      <p:sp>
        <p:nvSpPr>
          <p:cNvPr id="6" name="Subtitle 5">
            <a:extLst>
              <a:ext uri="{FF2B5EF4-FFF2-40B4-BE49-F238E27FC236}">
                <a16:creationId xmlns:a16="http://schemas.microsoft.com/office/drawing/2014/main" id="{48DC0536-7EF7-224C-CEA9-79A111CE4029}"/>
              </a:ext>
            </a:extLst>
          </p:cNvPr>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034889532"/>
      </p:ext>
    </p:extLst>
  </p:cSld>
  <p:clrMapOvr>
    <a:masterClrMapping/>
  </p:clrMapOvr>
  <mc:AlternateContent xmlns:mc="http://schemas.openxmlformats.org/markup-compatibility/2006" xmlns:p14="http://schemas.microsoft.com/office/powerpoint/2010/main">
    <mc:Choice Requires="p14">
      <p:transition spd="slow" p14:dur="2000" advTm="19329"/>
    </mc:Choice>
    <mc:Fallback xmlns="">
      <p:transition spd="slow" advTm="193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objectives</a:t>
            </a:r>
          </a:p>
        </p:txBody>
      </p:sp>
      <p:sp>
        <p:nvSpPr>
          <p:cNvPr id="3" name="Content Placeholder 2"/>
          <p:cNvSpPr>
            <a:spLocks noGrp="1"/>
          </p:cNvSpPr>
          <p:nvPr>
            <p:ph idx="1"/>
          </p:nvPr>
        </p:nvSpPr>
        <p:spPr>
          <a:xfrm>
            <a:off x="677334" y="1425146"/>
            <a:ext cx="9990666" cy="5165124"/>
          </a:xfrm>
        </p:spPr>
        <p:txBody>
          <a:bodyPr>
            <a:normAutofit/>
          </a:bodyPr>
          <a:lstStyle/>
          <a:p>
            <a:pPr marL="0" indent="0">
              <a:buNone/>
            </a:pPr>
            <a:r>
              <a:rPr lang="en-GB" sz="2000" b="1" dirty="0"/>
              <a:t>By the end of this session you should be able to:</a:t>
            </a:r>
          </a:p>
          <a:p>
            <a:pPr marL="0" indent="0">
              <a:buNone/>
            </a:pPr>
            <a:endParaRPr lang="en-GB" sz="2000" dirty="0"/>
          </a:p>
          <a:p>
            <a:r>
              <a:rPr lang="en-GB" sz="2000" dirty="0"/>
              <a:t>Understand how terms are incorporated into a contract</a:t>
            </a:r>
          </a:p>
          <a:p>
            <a:r>
              <a:rPr lang="en-GB" sz="2000" dirty="0"/>
              <a:t>Understand the classification of different provisions of a contract, and the implication of categorisation.</a:t>
            </a:r>
          </a:p>
          <a:p>
            <a:pPr marL="0" indent="0">
              <a:buNone/>
            </a:pPr>
            <a:endParaRPr lang="en-GB" sz="2000" dirty="0"/>
          </a:p>
          <a:p>
            <a:pPr marL="0" indent="0">
              <a:buNone/>
            </a:pPr>
            <a:r>
              <a:rPr lang="en-GB" sz="2000" u="sng" dirty="0"/>
              <a:t>We will be considering:</a:t>
            </a:r>
          </a:p>
          <a:p>
            <a:pPr marL="0" indent="0">
              <a:buNone/>
            </a:pPr>
            <a:r>
              <a:rPr lang="en-GB" sz="2000" dirty="0"/>
              <a:t>The nature of a </a:t>
            </a:r>
            <a:r>
              <a:rPr lang="en-GB" sz="2000" b="1" dirty="0"/>
              <a:t>contractual term</a:t>
            </a:r>
            <a:r>
              <a:rPr lang="en-GB" sz="2000" dirty="0"/>
              <a:t>, and how it differs from mere puffs and representations;</a:t>
            </a:r>
          </a:p>
          <a:p>
            <a:pPr marL="0" indent="0">
              <a:buNone/>
            </a:pPr>
            <a:r>
              <a:rPr lang="en-GB" sz="2000" dirty="0"/>
              <a:t>The incorporation of </a:t>
            </a:r>
            <a:r>
              <a:rPr lang="en-GB" sz="2000" b="1" dirty="0"/>
              <a:t>express </a:t>
            </a:r>
            <a:r>
              <a:rPr lang="en-GB" sz="2000" dirty="0"/>
              <a:t>terms into contracts;</a:t>
            </a:r>
          </a:p>
          <a:p>
            <a:pPr marL="0" indent="0">
              <a:buNone/>
            </a:pPr>
            <a:r>
              <a:rPr lang="en-GB" sz="2000" dirty="0"/>
              <a:t>The ways in which terms may be </a:t>
            </a:r>
            <a:r>
              <a:rPr lang="en-GB" sz="2000" b="1" dirty="0"/>
              <a:t>implied </a:t>
            </a:r>
            <a:r>
              <a:rPr lang="en-GB" sz="2000" dirty="0"/>
              <a:t>into contracts;</a:t>
            </a:r>
          </a:p>
          <a:p>
            <a:pPr marL="0" indent="0">
              <a:buNone/>
            </a:pPr>
            <a:r>
              <a:rPr lang="en-GB" sz="2000" dirty="0"/>
              <a:t>The relative </a:t>
            </a:r>
            <a:r>
              <a:rPr lang="en-GB" sz="2000" b="1" dirty="0"/>
              <a:t>importance</a:t>
            </a:r>
            <a:r>
              <a:rPr lang="en-GB" sz="2000" dirty="0"/>
              <a:t> of different types of term.</a:t>
            </a:r>
          </a:p>
          <a:p>
            <a:pPr marL="0" indent="0">
              <a:buNone/>
            </a:pPr>
            <a:endParaRPr lang="en-GB" dirty="0"/>
          </a:p>
        </p:txBody>
      </p:sp>
    </p:spTree>
    <p:extLst>
      <p:ext uri="{BB962C8B-B14F-4D97-AF65-F5344CB8AC3E}">
        <p14:creationId xmlns:p14="http://schemas.microsoft.com/office/powerpoint/2010/main" val="2637534219"/>
      </p:ext>
    </p:extLst>
  </p:cSld>
  <p:clrMapOvr>
    <a:masterClrMapping/>
  </p:clrMapOvr>
  <mc:AlternateContent xmlns:mc="http://schemas.openxmlformats.org/markup-compatibility/2006" xmlns:p14="http://schemas.microsoft.com/office/powerpoint/2010/main">
    <mc:Choice Requires="p14">
      <p:transition spd="slow" p14:dur="2000" advTm="36130"/>
    </mc:Choice>
    <mc:Fallback xmlns="">
      <p:transition spd="slow" advTm="3613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Basic terminology</a:t>
            </a:r>
          </a:p>
        </p:txBody>
      </p:sp>
      <p:sp>
        <p:nvSpPr>
          <p:cNvPr id="3" name="Content Placeholder 2"/>
          <p:cNvSpPr>
            <a:spLocks noGrp="1"/>
          </p:cNvSpPr>
          <p:nvPr>
            <p:ph idx="1"/>
          </p:nvPr>
        </p:nvSpPr>
        <p:spPr>
          <a:xfrm>
            <a:off x="677334" y="1715421"/>
            <a:ext cx="8596668" cy="3880773"/>
          </a:xfrm>
        </p:spPr>
        <p:txBody>
          <a:bodyPr>
            <a:noAutofit/>
          </a:bodyPr>
          <a:lstStyle/>
          <a:p>
            <a:pPr marL="0" indent="0">
              <a:buNone/>
            </a:pPr>
            <a:r>
              <a:rPr lang="en-GB" sz="2800" dirty="0">
                <a:solidFill>
                  <a:srgbClr val="00B050"/>
                </a:solidFill>
              </a:rPr>
              <a:t>MERE PUFFS: extravagant claims made for the thing being sold “This tastes sensational!”</a:t>
            </a:r>
          </a:p>
          <a:p>
            <a:pPr marL="0" indent="0">
              <a:buNone/>
            </a:pPr>
            <a:endParaRPr lang="en-GB" sz="2800" dirty="0"/>
          </a:p>
          <a:p>
            <a:pPr marL="0" indent="0">
              <a:buNone/>
            </a:pPr>
            <a:r>
              <a:rPr lang="en-GB" sz="2800" dirty="0">
                <a:solidFill>
                  <a:srgbClr val="00B0F0"/>
                </a:solidFill>
              </a:rPr>
              <a:t>REPRESENTATIONS: pre-contractual statements intended to persuade the other party to enter into the contract.</a:t>
            </a:r>
          </a:p>
          <a:p>
            <a:pPr marL="0" indent="0">
              <a:buNone/>
            </a:pPr>
            <a:endParaRPr lang="en-GB" sz="2800" dirty="0">
              <a:solidFill>
                <a:srgbClr val="7030A0"/>
              </a:solidFill>
            </a:endParaRPr>
          </a:p>
          <a:p>
            <a:pPr marL="0" indent="0">
              <a:buNone/>
            </a:pPr>
            <a:r>
              <a:rPr lang="en-GB" sz="2800" dirty="0">
                <a:solidFill>
                  <a:srgbClr val="7030A0"/>
                </a:solidFill>
              </a:rPr>
              <a:t>TERMS- Express or Implied statements incorporated into the contract</a:t>
            </a:r>
          </a:p>
        </p:txBody>
      </p:sp>
    </p:spTree>
    <p:custDataLst>
      <p:tags r:id="rId1"/>
    </p:custDataLst>
    <p:extLst>
      <p:ext uri="{BB962C8B-B14F-4D97-AF65-F5344CB8AC3E}">
        <p14:creationId xmlns:p14="http://schemas.microsoft.com/office/powerpoint/2010/main" val="1814394407"/>
      </p:ext>
    </p:extLst>
  </p:cSld>
  <p:clrMapOvr>
    <a:masterClrMapping/>
  </p:clrMapOvr>
  <mc:AlternateContent xmlns:mc="http://schemas.openxmlformats.org/markup-compatibility/2006" xmlns:p14="http://schemas.microsoft.com/office/powerpoint/2010/main">
    <mc:Choice Requires="p14">
      <p:transition spd="slow" p14:dur="2000" advTm="155992"/>
    </mc:Choice>
    <mc:Fallback xmlns="">
      <p:transition spd="slow" advTm="1559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ipe(down)">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heel(1)">
                                      <p:cBhvr>
                                        <p:cTn id="19"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77334" y="3296653"/>
            <a:ext cx="8596668" cy="335138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Distinguishing between representations and terms</a:t>
            </a:r>
          </a:p>
        </p:txBody>
      </p:sp>
      <p:sp>
        <p:nvSpPr>
          <p:cNvPr id="3" name="Content Placeholder 2"/>
          <p:cNvSpPr>
            <a:spLocks noGrp="1"/>
          </p:cNvSpPr>
          <p:nvPr>
            <p:ph idx="1"/>
          </p:nvPr>
        </p:nvSpPr>
        <p:spPr>
          <a:xfrm>
            <a:off x="677334" y="2160589"/>
            <a:ext cx="8596668" cy="4300369"/>
          </a:xfrm>
        </p:spPr>
        <p:txBody>
          <a:bodyPr>
            <a:normAutofit fontScale="92500" lnSpcReduction="10000"/>
          </a:bodyPr>
          <a:lstStyle/>
          <a:p>
            <a:pPr marL="0" indent="0">
              <a:buNone/>
            </a:pPr>
            <a:r>
              <a:rPr lang="en-GB" dirty="0"/>
              <a:t>Term					Breach of contract</a:t>
            </a:r>
          </a:p>
          <a:p>
            <a:pPr marL="0" indent="0">
              <a:buNone/>
            </a:pPr>
            <a:r>
              <a:rPr lang="en-GB" dirty="0"/>
              <a:t>A representation				   Misrepresentation</a:t>
            </a:r>
          </a:p>
          <a:p>
            <a:pPr marL="0" indent="0">
              <a:buNone/>
            </a:pPr>
            <a:endParaRPr lang="en-GB" sz="2600" dirty="0"/>
          </a:p>
          <a:p>
            <a:pPr marL="0" indent="0">
              <a:buNone/>
            </a:pPr>
            <a:r>
              <a:rPr lang="en-GB" sz="2600" dirty="0"/>
              <a:t>When trying to decide whether a statement is a term or a representation, the court will consider four things:</a:t>
            </a:r>
          </a:p>
          <a:p>
            <a:pPr>
              <a:buAutoNum type="arabicPeriod"/>
            </a:pPr>
            <a:r>
              <a:rPr lang="en-GB" sz="2600" dirty="0">
                <a:solidFill>
                  <a:srgbClr val="0070C0"/>
                </a:solidFill>
              </a:rPr>
              <a:t>The importance attached to the statement;</a:t>
            </a:r>
          </a:p>
          <a:p>
            <a:pPr>
              <a:buAutoNum type="arabicPeriod"/>
            </a:pPr>
            <a:r>
              <a:rPr lang="en-GB" sz="2600" dirty="0">
                <a:solidFill>
                  <a:srgbClr val="0070C0"/>
                </a:solidFill>
              </a:rPr>
              <a:t>Whether the statement has been reduced to WRITING;</a:t>
            </a:r>
          </a:p>
          <a:p>
            <a:pPr>
              <a:buAutoNum type="arabicPeriod"/>
            </a:pPr>
            <a:r>
              <a:rPr lang="en-GB" sz="2600" dirty="0">
                <a:solidFill>
                  <a:srgbClr val="0070C0"/>
                </a:solidFill>
              </a:rPr>
              <a:t>The timing of the statement; and</a:t>
            </a:r>
          </a:p>
          <a:p>
            <a:pPr>
              <a:buAutoNum type="arabicPeriod"/>
            </a:pPr>
            <a:r>
              <a:rPr lang="en-GB" sz="2600" dirty="0">
                <a:solidFill>
                  <a:srgbClr val="0070C0"/>
                </a:solidFill>
              </a:rPr>
              <a:t>Whether the parties involved in the negotiations had any SPECIAL KNOWLEDGE OR SKILLS</a:t>
            </a:r>
          </a:p>
        </p:txBody>
      </p:sp>
      <p:cxnSp>
        <p:nvCxnSpPr>
          <p:cNvPr id="5" name="Straight Arrow Connector 4"/>
          <p:cNvCxnSpPr/>
          <p:nvPr/>
        </p:nvCxnSpPr>
        <p:spPr>
          <a:xfrm flipV="1">
            <a:off x="1467853" y="2334126"/>
            <a:ext cx="173254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2478505" y="2710573"/>
            <a:ext cx="1443790" cy="12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5229817"/>
      </p:ext>
    </p:extLst>
  </p:cSld>
  <p:clrMapOvr>
    <a:masterClrMapping/>
  </p:clrMapOvr>
  <mc:AlternateContent xmlns:mc="http://schemas.openxmlformats.org/markup-compatibility/2006" xmlns:p14="http://schemas.microsoft.com/office/powerpoint/2010/main">
    <mc:Choice Requires="p14">
      <p:transition spd="slow" p14:dur="2000" advTm="93298"/>
    </mc:Choice>
    <mc:Fallback xmlns="">
      <p:transition spd="slow" advTm="9329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GB" sz="9600" dirty="0"/>
              <a:t>EXPRESS TERMS</a:t>
            </a:r>
          </a:p>
          <a:p>
            <a:pPr marL="0" indent="0" algn="ctr">
              <a:buNone/>
            </a:pPr>
            <a:r>
              <a:rPr lang="en-GB" sz="9600" dirty="0"/>
              <a:t>in contracts</a:t>
            </a:r>
          </a:p>
        </p:txBody>
      </p:sp>
    </p:spTree>
    <p:extLst>
      <p:ext uri="{BB962C8B-B14F-4D97-AF65-F5344CB8AC3E}">
        <p14:creationId xmlns:p14="http://schemas.microsoft.com/office/powerpoint/2010/main" val="1226087581"/>
      </p:ext>
    </p:extLst>
  </p:cSld>
  <p:clrMapOvr>
    <a:masterClrMapping/>
  </p:clrMapOvr>
  <mc:AlternateContent xmlns:mc="http://schemas.openxmlformats.org/markup-compatibility/2006" xmlns:p14="http://schemas.microsoft.com/office/powerpoint/2010/main">
    <mc:Choice Requires="p14">
      <p:transition spd="slow" p14:dur="2000" advTm="25402"/>
    </mc:Choice>
    <mc:Fallback xmlns="">
      <p:transition spd="slow" advTm="2540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IMPORTANCE OF STATEMENT </a:t>
            </a:r>
          </a:p>
        </p:txBody>
      </p:sp>
      <p:sp>
        <p:nvSpPr>
          <p:cNvPr id="3" name="Content Placeholder 2"/>
          <p:cNvSpPr>
            <a:spLocks noGrp="1"/>
          </p:cNvSpPr>
          <p:nvPr>
            <p:ph idx="1"/>
          </p:nvPr>
        </p:nvSpPr>
        <p:spPr/>
        <p:txBody>
          <a:bodyPr>
            <a:normAutofit/>
          </a:bodyPr>
          <a:lstStyle/>
          <a:p>
            <a:r>
              <a:rPr lang="en-GB" sz="2400" dirty="0"/>
              <a:t>If it can be shown that the person to whom the statement was made would not have entered into the contract had the statement not been made, then it is more likely that the statement will be considered a term.</a:t>
            </a:r>
          </a:p>
          <a:p>
            <a:endParaRPr lang="en-GB" sz="2400" dirty="0"/>
          </a:p>
          <a:p>
            <a:r>
              <a:rPr lang="en-GB" sz="2400" dirty="0">
                <a:solidFill>
                  <a:schemeClr val="accent1"/>
                </a:solidFill>
              </a:rPr>
              <a:t>Bannerman v White [1861] </a:t>
            </a:r>
            <a:r>
              <a:rPr lang="en-GB" sz="2400" dirty="0"/>
              <a:t>– There would have been no contract without the false statement being made. </a:t>
            </a:r>
          </a:p>
        </p:txBody>
      </p:sp>
      <p:pic>
        <p:nvPicPr>
          <p:cNvPr id="4" name="Picture 3"/>
          <p:cNvPicPr>
            <a:picLocks noChangeAspect="1"/>
          </p:cNvPicPr>
          <p:nvPr/>
        </p:nvPicPr>
        <p:blipFill>
          <a:blip r:embed="rId3"/>
          <a:stretch>
            <a:fillRect/>
          </a:stretch>
        </p:blipFill>
        <p:spPr>
          <a:xfrm>
            <a:off x="8442909" y="4836695"/>
            <a:ext cx="3375630" cy="1849355"/>
          </a:xfrm>
          <a:prstGeom prst="rect">
            <a:avLst/>
          </a:prstGeom>
        </p:spPr>
      </p:pic>
    </p:spTree>
    <p:extLst>
      <p:ext uri="{BB962C8B-B14F-4D97-AF65-F5344CB8AC3E}">
        <p14:creationId xmlns:p14="http://schemas.microsoft.com/office/powerpoint/2010/main" val="1700932141"/>
      </p:ext>
    </p:extLst>
  </p:cSld>
  <p:clrMapOvr>
    <a:masterClrMapping/>
  </p:clrMapOvr>
  <mc:AlternateContent xmlns:mc="http://schemas.openxmlformats.org/markup-compatibility/2006" xmlns:p14="http://schemas.microsoft.com/office/powerpoint/2010/main">
    <mc:Choice Requires="p14">
      <p:transition spd="slow" p14:dur="2000" advTm="89745"/>
    </mc:Choice>
    <mc:Fallback xmlns="">
      <p:transition spd="slow" advTm="8974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Putting a statement in writing</a:t>
            </a:r>
          </a:p>
        </p:txBody>
      </p:sp>
      <p:sp>
        <p:nvSpPr>
          <p:cNvPr id="3" name="Content Placeholder 2"/>
          <p:cNvSpPr>
            <a:spLocks noGrp="1"/>
          </p:cNvSpPr>
          <p:nvPr>
            <p:ph idx="1"/>
          </p:nvPr>
        </p:nvSpPr>
        <p:spPr/>
        <p:txBody>
          <a:bodyPr>
            <a:normAutofit/>
          </a:bodyPr>
          <a:lstStyle/>
          <a:p>
            <a:pPr marL="0" indent="0">
              <a:buNone/>
            </a:pPr>
            <a:r>
              <a:rPr lang="en-GB" sz="2000" dirty="0"/>
              <a:t>If a statement was made during contractual negotiations has not been included within any written contract = </a:t>
            </a:r>
            <a:r>
              <a:rPr lang="en-GB" sz="2000" dirty="0">
                <a:solidFill>
                  <a:schemeClr val="accent1"/>
                </a:solidFill>
              </a:rPr>
              <a:t>Courts will usually assume this is merely a  representation.</a:t>
            </a:r>
          </a:p>
          <a:p>
            <a:pPr marL="0" indent="0">
              <a:buNone/>
            </a:pPr>
            <a:r>
              <a:rPr lang="en-GB" sz="2000" dirty="0"/>
              <a:t>Say the contract is part written and part oral – they may alternatively consider that this oral statement was intended to be a </a:t>
            </a:r>
            <a:r>
              <a:rPr lang="en-GB" sz="2000" dirty="0">
                <a:solidFill>
                  <a:schemeClr val="accent4">
                    <a:lumMod val="60000"/>
                    <a:lumOff val="40000"/>
                  </a:schemeClr>
                </a:solidFill>
              </a:rPr>
              <a:t>term of the contract.</a:t>
            </a:r>
          </a:p>
          <a:p>
            <a:pPr marL="0" indent="0">
              <a:buNone/>
            </a:pPr>
            <a:r>
              <a:rPr lang="en-GB" sz="2000" dirty="0"/>
              <a:t>Example </a:t>
            </a:r>
            <a:r>
              <a:rPr lang="en-GB" sz="2000" i="1" dirty="0">
                <a:solidFill>
                  <a:srgbClr val="FF0000"/>
                </a:solidFill>
              </a:rPr>
              <a:t>Birch v Paramount Estates Ltd [1956]- </a:t>
            </a:r>
            <a:r>
              <a:rPr lang="en-GB" sz="2000" dirty="0"/>
              <a:t>a statement was made to potential house buyers that the house that they would purchase would “be as good as the show house”. </a:t>
            </a:r>
          </a:p>
        </p:txBody>
      </p:sp>
      <p:pic>
        <p:nvPicPr>
          <p:cNvPr id="4" name="Picture 3"/>
          <p:cNvPicPr>
            <a:picLocks noChangeAspect="1"/>
          </p:cNvPicPr>
          <p:nvPr/>
        </p:nvPicPr>
        <p:blipFill>
          <a:blip r:embed="rId3"/>
          <a:stretch>
            <a:fillRect/>
          </a:stretch>
        </p:blipFill>
        <p:spPr>
          <a:xfrm>
            <a:off x="8980621" y="4680286"/>
            <a:ext cx="2936910" cy="1954380"/>
          </a:xfrm>
          <a:prstGeom prst="rect">
            <a:avLst/>
          </a:prstGeom>
        </p:spPr>
      </p:pic>
    </p:spTree>
    <p:extLst>
      <p:ext uri="{BB962C8B-B14F-4D97-AF65-F5344CB8AC3E}">
        <p14:creationId xmlns:p14="http://schemas.microsoft.com/office/powerpoint/2010/main" val="989409881"/>
      </p:ext>
    </p:extLst>
  </p:cSld>
  <p:clrMapOvr>
    <a:masterClrMapping/>
  </p:clrMapOvr>
  <mc:AlternateContent xmlns:mc="http://schemas.openxmlformats.org/markup-compatibility/2006" xmlns:p14="http://schemas.microsoft.com/office/powerpoint/2010/main">
    <mc:Choice Requires="p14">
      <p:transition spd="slow" p14:dur="2000" advTm="99474"/>
    </mc:Choice>
    <mc:Fallback xmlns="">
      <p:transition spd="slow" advTm="9947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8013032" y="3826042"/>
            <a:ext cx="4030579" cy="29477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3. Timing</a:t>
            </a:r>
          </a:p>
        </p:txBody>
      </p:sp>
      <p:sp>
        <p:nvSpPr>
          <p:cNvPr id="3" name="Content Placeholder 2"/>
          <p:cNvSpPr>
            <a:spLocks noGrp="1"/>
          </p:cNvSpPr>
          <p:nvPr>
            <p:ph idx="1"/>
          </p:nvPr>
        </p:nvSpPr>
        <p:spPr/>
        <p:txBody>
          <a:bodyPr/>
          <a:lstStyle/>
          <a:p>
            <a:pPr marL="0" indent="0">
              <a:buNone/>
            </a:pPr>
            <a:r>
              <a:rPr lang="en-GB" dirty="0"/>
              <a:t>MAKING OF STATEMENT							ENTERING INTO AGREEMENT</a:t>
            </a:r>
          </a:p>
        </p:txBody>
      </p:sp>
      <p:cxnSp>
        <p:nvCxnSpPr>
          <p:cNvPr id="5" name="Straight Connector 4"/>
          <p:cNvCxnSpPr/>
          <p:nvPr/>
        </p:nvCxnSpPr>
        <p:spPr>
          <a:xfrm flipV="1">
            <a:off x="3224463" y="2286000"/>
            <a:ext cx="2803358" cy="12032"/>
          </a:xfrm>
          <a:prstGeom prst="line">
            <a:avLst/>
          </a:prstGeom>
        </p:spPr>
        <p:style>
          <a:lnRef idx="3">
            <a:schemeClr val="accent1"/>
          </a:lnRef>
          <a:fillRef idx="0">
            <a:schemeClr val="accent1"/>
          </a:fillRef>
          <a:effectRef idx="2">
            <a:schemeClr val="accent1"/>
          </a:effectRef>
          <a:fontRef idx="minor">
            <a:schemeClr val="tx1"/>
          </a:fontRef>
        </p:style>
      </p:cxnSp>
      <p:pic>
        <p:nvPicPr>
          <p:cNvPr id="7" name="Picture 6"/>
          <p:cNvPicPr>
            <a:picLocks noChangeAspect="1"/>
          </p:cNvPicPr>
          <p:nvPr/>
        </p:nvPicPr>
        <p:blipFill>
          <a:blip r:embed="rId3"/>
          <a:stretch>
            <a:fillRect/>
          </a:stretch>
        </p:blipFill>
        <p:spPr>
          <a:xfrm>
            <a:off x="4206291" y="1494089"/>
            <a:ext cx="666500" cy="666500"/>
          </a:xfrm>
          <a:prstGeom prst="rect">
            <a:avLst/>
          </a:prstGeom>
        </p:spPr>
      </p:pic>
      <p:sp>
        <p:nvSpPr>
          <p:cNvPr id="8" name="Up Arrow Callout 7"/>
          <p:cNvSpPr/>
          <p:nvPr/>
        </p:nvSpPr>
        <p:spPr>
          <a:xfrm>
            <a:off x="2097130" y="2423443"/>
            <a:ext cx="4884821" cy="2573168"/>
          </a:xfrm>
          <a:prstGeom prst="up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2448426" y="3500810"/>
            <a:ext cx="4355431" cy="1200329"/>
          </a:xfrm>
          <a:prstGeom prst="rect">
            <a:avLst/>
          </a:prstGeom>
          <a:noFill/>
        </p:spPr>
        <p:txBody>
          <a:bodyPr wrap="square" rtlCol="0">
            <a:spAutoFit/>
          </a:bodyPr>
          <a:lstStyle/>
          <a:p>
            <a:pPr algn="ctr"/>
            <a:r>
              <a:rPr lang="en-GB" dirty="0">
                <a:solidFill>
                  <a:schemeClr val="bg1"/>
                </a:solidFill>
              </a:rPr>
              <a:t>The longer the gap the more likely the court will consider the statement was not intended to be a term of the contract.</a:t>
            </a:r>
          </a:p>
        </p:txBody>
      </p:sp>
      <p:sp>
        <p:nvSpPr>
          <p:cNvPr id="10" name="TextBox 9"/>
          <p:cNvSpPr txBox="1"/>
          <p:nvPr/>
        </p:nvSpPr>
        <p:spPr>
          <a:xfrm>
            <a:off x="8326075" y="4106129"/>
            <a:ext cx="3838076" cy="461665"/>
          </a:xfrm>
          <a:prstGeom prst="rect">
            <a:avLst/>
          </a:prstGeom>
          <a:noFill/>
        </p:spPr>
        <p:txBody>
          <a:bodyPr wrap="square" rtlCol="0">
            <a:spAutoFit/>
          </a:bodyPr>
          <a:lstStyle/>
          <a:p>
            <a:r>
              <a:rPr lang="en-GB" sz="2400" dirty="0">
                <a:solidFill>
                  <a:schemeClr val="accent4"/>
                </a:solidFill>
              </a:rPr>
              <a:t>Routledge v McKay [1954</a:t>
            </a:r>
            <a:r>
              <a:rPr lang="en-GB" dirty="0">
                <a:solidFill>
                  <a:schemeClr val="accent4"/>
                </a:solidFill>
              </a:rPr>
              <a:t>]</a:t>
            </a:r>
          </a:p>
        </p:txBody>
      </p:sp>
      <p:pic>
        <p:nvPicPr>
          <p:cNvPr id="11" name="Picture 10"/>
          <p:cNvPicPr>
            <a:picLocks noChangeAspect="1"/>
          </p:cNvPicPr>
          <p:nvPr/>
        </p:nvPicPr>
        <p:blipFill>
          <a:blip r:embed="rId4"/>
          <a:stretch>
            <a:fillRect/>
          </a:stretch>
        </p:blipFill>
        <p:spPr>
          <a:xfrm>
            <a:off x="8731627" y="4701139"/>
            <a:ext cx="2428875" cy="1885950"/>
          </a:xfrm>
          <a:prstGeom prst="rect">
            <a:avLst/>
          </a:prstGeom>
        </p:spPr>
      </p:pic>
    </p:spTree>
    <p:extLst>
      <p:ext uri="{BB962C8B-B14F-4D97-AF65-F5344CB8AC3E}">
        <p14:creationId xmlns:p14="http://schemas.microsoft.com/office/powerpoint/2010/main" val="2154752052"/>
      </p:ext>
    </p:extLst>
  </p:cSld>
  <p:clrMapOvr>
    <a:masterClrMapping/>
  </p:clrMapOvr>
  <mc:AlternateContent xmlns:mc="http://schemas.openxmlformats.org/markup-compatibility/2006" xmlns:p14="http://schemas.microsoft.com/office/powerpoint/2010/main">
    <mc:Choice Requires="p14">
      <p:transition spd="slow" p14:dur="2000" advTm="131007"/>
    </mc:Choice>
    <mc:Fallback xmlns="">
      <p:transition spd="slow" advTm="13100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Special knowledge or skills</a:t>
            </a:r>
          </a:p>
        </p:txBody>
      </p:sp>
      <p:sp>
        <p:nvSpPr>
          <p:cNvPr id="3" name="Content Placeholder 2"/>
          <p:cNvSpPr>
            <a:spLocks noGrp="1"/>
          </p:cNvSpPr>
          <p:nvPr>
            <p:ph idx="1"/>
          </p:nvPr>
        </p:nvSpPr>
        <p:spPr/>
        <p:txBody>
          <a:bodyPr>
            <a:normAutofit/>
          </a:bodyPr>
          <a:lstStyle/>
          <a:p>
            <a:pPr marL="0" indent="0">
              <a:buNone/>
            </a:pPr>
            <a:r>
              <a:rPr lang="en-GB" sz="2400" dirty="0"/>
              <a:t>When the person making the statement has specialist knowledge or skills, the courts are more likely to consider that statement to be a TERM of the contract.</a:t>
            </a:r>
          </a:p>
          <a:p>
            <a:endParaRPr lang="en-GB" sz="2400" dirty="0"/>
          </a:p>
          <a:p>
            <a:r>
              <a:rPr lang="en-GB" sz="2400" dirty="0">
                <a:solidFill>
                  <a:srgbClr val="FF0000"/>
                </a:solidFill>
              </a:rPr>
              <a:t>Oscar Chess Ltd v Williams [1957]</a:t>
            </a:r>
          </a:p>
          <a:p>
            <a:r>
              <a:rPr lang="en-GB" sz="2400" dirty="0">
                <a:solidFill>
                  <a:srgbClr val="FF0000"/>
                </a:solidFill>
              </a:rPr>
              <a:t>Dick Bentley Productions Ltd v Harold Smith (Motors) Ltd [1965]</a:t>
            </a:r>
          </a:p>
        </p:txBody>
      </p:sp>
      <p:pic>
        <p:nvPicPr>
          <p:cNvPr id="4" name="Picture 3"/>
          <p:cNvPicPr>
            <a:picLocks noChangeAspect="1"/>
          </p:cNvPicPr>
          <p:nvPr/>
        </p:nvPicPr>
        <p:blipFill>
          <a:blip r:embed="rId3"/>
          <a:stretch>
            <a:fillRect/>
          </a:stretch>
        </p:blipFill>
        <p:spPr>
          <a:xfrm>
            <a:off x="8960373" y="2538665"/>
            <a:ext cx="3135375" cy="1733800"/>
          </a:xfrm>
          <a:prstGeom prst="rect">
            <a:avLst/>
          </a:prstGeom>
        </p:spPr>
      </p:pic>
      <p:pic>
        <p:nvPicPr>
          <p:cNvPr id="5" name="Picture 4"/>
          <p:cNvPicPr>
            <a:picLocks noChangeAspect="1"/>
          </p:cNvPicPr>
          <p:nvPr/>
        </p:nvPicPr>
        <p:blipFill>
          <a:blip r:embed="rId4"/>
          <a:stretch>
            <a:fillRect/>
          </a:stretch>
        </p:blipFill>
        <p:spPr>
          <a:xfrm>
            <a:off x="7531623" y="5049427"/>
            <a:ext cx="2857500" cy="1600200"/>
          </a:xfrm>
          <a:prstGeom prst="rect">
            <a:avLst/>
          </a:prstGeom>
        </p:spPr>
      </p:pic>
    </p:spTree>
    <p:extLst>
      <p:ext uri="{BB962C8B-B14F-4D97-AF65-F5344CB8AC3E}">
        <p14:creationId xmlns:p14="http://schemas.microsoft.com/office/powerpoint/2010/main" val="1891482726"/>
      </p:ext>
    </p:extLst>
  </p:cSld>
  <p:clrMapOvr>
    <a:masterClrMapping/>
  </p:clrMapOvr>
  <mc:AlternateContent xmlns:mc="http://schemas.openxmlformats.org/markup-compatibility/2006" xmlns:p14="http://schemas.microsoft.com/office/powerpoint/2010/main">
    <mc:Choice Requires="p14">
      <p:transition spd="slow" p14:dur="2000" advTm="223284"/>
    </mc:Choice>
    <mc:Fallback xmlns="">
      <p:transition spd="slow" advTm="22328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Express terms</a:t>
            </a:r>
          </a:p>
        </p:txBody>
      </p:sp>
      <p:sp>
        <p:nvSpPr>
          <p:cNvPr id="3" name="Content Placeholder 2"/>
          <p:cNvSpPr>
            <a:spLocks noGrp="1"/>
          </p:cNvSpPr>
          <p:nvPr>
            <p:ph idx="1"/>
          </p:nvPr>
        </p:nvSpPr>
        <p:spPr>
          <a:xfrm>
            <a:off x="677334" y="1383633"/>
            <a:ext cx="9164498" cy="4657730"/>
          </a:xfrm>
        </p:spPr>
        <p:txBody>
          <a:bodyPr>
            <a:normAutofit/>
          </a:bodyPr>
          <a:lstStyle/>
          <a:p>
            <a:r>
              <a:rPr lang="en-GB" sz="2400" dirty="0"/>
              <a:t>Determined by considering what the parties said or wrote when they made the contract.</a:t>
            </a:r>
          </a:p>
          <a:p>
            <a:r>
              <a:rPr lang="en-GB" sz="2400" dirty="0"/>
              <a:t>To establish whether the term is an ‘express’ one, the court will usually look at whether the claimant has had NOTICE of it.</a:t>
            </a:r>
          </a:p>
          <a:p>
            <a:r>
              <a:rPr lang="en-GB" sz="2400" dirty="0"/>
              <a:t>Notice: need to look at</a:t>
            </a:r>
          </a:p>
          <a:p>
            <a:pPr marL="0" indent="0">
              <a:buNone/>
            </a:pPr>
            <a:r>
              <a:rPr lang="en-GB" sz="2400" dirty="0"/>
              <a:t>1. Where there is a written document that has been signed;</a:t>
            </a:r>
          </a:p>
          <a:p>
            <a:pPr marL="0" indent="0">
              <a:buNone/>
            </a:pPr>
            <a:r>
              <a:rPr lang="en-GB" sz="2400" dirty="0"/>
              <a:t>2. One party attempts to incorporate terms into an oral contract</a:t>
            </a:r>
          </a:p>
          <a:p>
            <a:pPr>
              <a:buAutoNum type="alphaLcParenR"/>
            </a:pPr>
            <a:endParaRPr lang="en-GB" sz="2400" dirty="0"/>
          </a:p>
          <a:p>
            <a:pPr marL="0" indent="0">
              <a:buNone/>
            </a:pPr>
            <a:r>
              <a:rPr lang="en-GB" sz="2400" dirty="0">
                <a:solidFill>
                  <a:srgbClr val="0070C0"/>
                </a:solidFill>
              </a:rPr>
              <a:t>EXCLUSION CLAUSES</a:t>
            </a:r>
            <a:r>
              <a:rPr lang="en-GB" sz="2400" dirty="0"/>
              <a:t>: This term attempts to restrict or exclude a parties liability in the event of breach of contract.</a:t>
            </a:r>
          </a:p>
        </p:txBody>
      </p:sp>
      <p:pic>
        <p:nvPicPr>
          <p:cNvPr id="4" name="Picture 3"/>
          <p:cNvPicPr>
            <a:picLocks noChangeAspect="1"/>
          </p:cNvPicPr>
          <p:nvPr/>
        </p:nvPicPr>
        <p:blipFill>
          <a:blip r:embed="rId3"/>
          <a:stretch>
            <a:fillRect/>
          </a:stretch>
        </p:blipFill>
        <p:spPr>
          <a:xfrm>
            <a:off x="9274002" y="216818"/>
            <a:ext cx="2590800" cy="1829522"/>
          </a:xfrm>
          <a:prstGeom prst="rect">
            <a:avLst/>
          </a:prstGeom>
        </p:spPr>
      </p:pic>
    </p:spTree>
    <p:extLst>
      <p:ext uri="{BB962C8B-B14F-4D97-AF65-F5344CB8AC3E}">
        <p14:creationId xmlns:p14="http://schemas.microsoft.com/office/powerpoint/2010/main" val="3254237670"/>
      </p:ext>
    </p:extLst>
  </p:cSld>
  <p:clrMapOvr>
    <a:masterClrMapping/>
  </p:clrMapOvr>
  <mc:AlternateContent xmlns:mc="http://schemas.openxmlformats.org/markup-compatibility/2006" xmlns:p14="http://schemas.microsoft.com/office/powerpoint/2010/main">
    <mc:Choice Requires="p14">
      <p:transition spd="slow" p14:dur="2000" advTm="74350"/>
    </mc:Choice>
    <mc:Fallback xmlns="">
      <p:transition spd="slow" advTm="7435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SIGNED WRITTEN DOCUMENTS CONTAINING CONTRACTUAL TERMS</a:t>
            </a:r>
          </a:p>
        </p:txBody>
      </p:sp>
      <p:sp>
        <p:nvSpPr>
          <p:cNvPr id="3" name="Content Placeholder 2"/>
          <p:cNvSpPr>
            <a:spLocks noGrp="1"/>
          </p:cNvSpPr>
          <p:nvPr>
            <p:ph idx="1"/>
          </p:nvPr>
        </p:nvSpPr>
        <p:spPr/>
        <p:txBody>
          <a:bodyPr/>
          <a:lstStyle/>
          <a:p>
            <a:r>
              <a:rPr lang="en-GB" b="1" i="1" dirty="0" err="1">
                <a:solidFill>
                  <a:srgbClr val="FF0000"/>
                </a:solidFill>
              </a:rPr>
              <a:t>L’Estrange</a:t>
            </a:r>
            <a:r>
              <a:rPr lang="en-GB" b="1" i="1" dirty="0">
                <a:solidFill>
                  <a:srgbClr val="FF0000"/>
                </a:solidFill>
              </a:rPr>
              <a:t> v F </a:t>
            </a:r>
            <a:r>
              <a:rPr lang="en-GB" b="1" i="1" dirty="0" err="1">
                <a:solidFill>
                  <a:srgbClr val="FF0000"/>
                </a:solidFill>
              </a:rPr>
              <a:t>Graucob</a:t>
            </a:r>
            <a:r>
              <a:rPr lang="en-GB" b="1" i="1" dirty="0">
                <a:solidFill>
                  <a:srgbClr val="FF0000"/>
                </a:solidFill>
              </a:rPr>
              <a:t> Ltd [1934</a:t>
            </a:r>
            <a:r>
              <a:rPr lang="en-GB" i="1" dirty="0">
                <a:solidFill>
                  <a:srgbClr val="FF0000"/>
                </a:solidFill>
              </a:rPr>
              <a:t>]</a:t>
            </a:r>
          </a:p>
          <a:p>
            <a:pPr marL="0" indent="0">
              <a:buNone/>
            </a:pPr>
            <a:r>
              <a:rPr lang="en-GB" dirty="0"/>
              <a:t>Where a party signs a written document containing contractual terms, the written details usually become part of the contract (regardless of whether they have been read by the signatories).</a:t>
            </a:r>
          </a:p>
          <a:p>
            <a:pPr marL="0" indent="0">
              <a:buNone/>
            </a:pPr>
            <a:endParaRPr lang="en-GB" dirty="0"/>
          </a:p>
          <a:p>
            <a:pPr marL="0" indent="0">
              <a:buNone/>
            </a:pPr>
            <a:r>
              <a:rPr lang="en-GB" dirty="0"/>
              <a:t>Exceptions:</a:t>
            </a:r>
          </a:p>
          <a:p>
            <a:pPr marL="0" indent="0">
              <a:buNone/>
            </a:pPr>
            <a:r>
              <a:rPr lang="en-GB" dirty="0"/>
              <a:t>Where the signature was a result of a mistake or misrepresentation.</a:t>
            </a:r>
          </a:p>
          <a:p>
            <a:pPr marL="0" indent="0">
              <a:buNone/>
            </a:pPr>
            <a:r>
              <a:rPr lang="en-GB" i="1" dirty="0">
                <a:solidFill>
                  <a:srgbClr val="FF0000"/>
                </a:solidFill>
              </a:rPr>
              <a:t>For example, in Curtis v Chemical Cleaning and Dyeing Co Ltd [1951]</a:t>
            </a:r>
          </a:p>
        </p:txBody>
      </p:sp>
      <p:pic>
        <p:nvPicPr>
          <p:cNvPr id="4" name="Picture 3"/>
          <p:cNvPicPr>
            <a:picLocks noChangeAspect="1"/>
          </p:cNvPicPr>
          <p:nvPr/>
        </p:nvPicPr>
        <p:blipFill>
          <a:blip r:embed="rId3"/>
          <a:stretch>
            <a:fillRect/>
          </a:stretch>
        </p:blipFill>
        <p:spPr>
          <a:xfrm>
            <a:off x="9274002" y="241300"/>
            <a:ext cx="2219325" cy="2057400"/>
          </a:xfrm>
          <a:prstGeom prst="rect">
            <a:avLst/>
          </a:prstGeom>
        </p:spPr>
      </p:pic>
      <p:pic>
        <p:nvPicPr>
          <p:cNvPr id="5" name="Picture 4"/>
          <p:cNvPicPr>
            <a:picLocks noChangeAspect="1"/>
          </p:cNvPicPr>
          <p:nvPr/>
        </p:nvPicPr>
        <p:blipFill>
          <a:blip r:embed="rId4"/>
          <a:stretch>
            <a:fillRect/>
          </a:stretch>
        </p:blipFill>
        <p:spPr>
          <a:xfrm>
            <a:off x="8640589" y="3996238"/>
            <a:ext cx="1743075" cy="2619375"/>
          </a:xfrm>
          <a:prstGeom prst="rect">
            <a:avLst/>
          </a:prstGeom>
        </p:spPr>
      </p:pic>
    </p:spTree>
    <p:extLst>
      <p:ext uri="{BB962C8B-B14F-4D97-AF65-F5344CB8AC3E}">
        <p14:creationId xmlns:p14="http://schemas.microsoft.com/office/powerpoint/2010/main" val="915034397"/>
      </p:ext>
    </p:extLst>
  </p:cSld>
  <p:clrMapOvr>
    <a:masterClrMapping/>
  </p:clrMapOvr>
  <mc:AlternateContent xmlns:mc="http://schemas.openxmlformats.org/markup-compatibility/2006" xmlns:p14="http://schemas.microsoft.com/office/powerpoint/2010/main">
    <mc:Choice Requires="p14">
      <p:transition spd="slow" p14:dur="2000" advTm="64272"/>
    </mc:Choice>
    <mc:Fallback xmlns="">
      <p:transition spd="slow" advTm="6427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INCORPORATION OF WRITTEN TERMS INTO ORAL CONTRACTS</a:t>
            </a:r>
          </a:p>
        </p:txBody>
      </p:sp>
      <p:sp>
        <p:nvSpPr>
          <p:cNvPr id="3" name="Content Placeholder 2"/>
          <p:cNvSpPr>
            <a:spLocks noGrp="1"/>
          </p:cNvSpPr>
          <p:nvPr>
            <p:ph idx="1"/>
          </p:nvPr>
        </p:nvSpPr>
        <p:spPr/>
        <p:txBody>
          <a:bodyPr>
            <a:normAutofit/>
          </a:bodyPr>
          <a:lstStyle/>
          <a:p>
            <a:pPr marL="0" indent="0" algn="ctr">
              <a:buNone/>
            </a:pPr>
            <a:r>
              <a:rPr lang="en-GB" sz="3200" dirty="0">
                <a:solidFill>
                  <a:srgbClr val="00B0F0"/>
                </a:solidFill>
              </a:rPr>
              <a:t>Written terms can also be incorporated into an oral, or verbal contract in 3 ways:</a:t>
            </a:r>
          </a:p>
          <a:p>
            <a:pPr algn="ctr">
              <a:buAutoNum type="arabicPeriod"/>
            </a:pPr>
            <a:r>
              <a:rPr lang="en-GB" sz="3200" dirty="0"/>
              <a:t>Through notice</a:t>
            </a:r>
          </a:p>
          <a:p>
            <a:pPr algn="ctr">
              <a:buAutoNum type="arabicPeriod"/>
            </a:pPr>
            <a:r>
              <a:rPr lang="en-GB" sz="3200" dirty="0"/>
              <a:t>Through a consistent course of dealing</a:t>
            </a:r>
          </a:p>
          <a:p>
            <a:pPr algn="ctr">
              <a:buAutoNum type="arabicPeriod"/>
            </a:pPr>
            <a:r>
              <a:rPr lang="en-GB" sz="3200" dirty="0"/>
              <a:t>Through a common understanding of the parties</a:t>
            </a:r>
          </a:p>
        </p:txBody>
      </p:sp>
    </p:spTree>
    <p:extLst>
      <p:ext uri="{BB962C8B-B14F-4D97-AF65-F5344CB8AC3E}">
        <p14:creationId xmlns:p14="http://schemas.microsoft.com/office/powerpoint/2010/main" val="2094280250"/>
      </p:ext>
    </p:extLst>
  </p:cSld>
  <p:clrMapOvr>
    <a:masterClrMapping/>
  </p:clrMapOvr>
  <mc:AlternateContent xmlns:mc="http://schemas.openxmlformats.org/markup-compatibility/2006" xmlns:p14="http://schemas.microsoft.com/office/powerpoint/2010/main">
    <mc:Choice Requires="p14">
      <p:transition spd="slow" p14:dur="2000" advTm="20526"/>
    </mc:Choice>
    <mc:Fallback xmlns="">
      <p:transition spd="slow" advTm="2052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2.1 Incorporation through notice</a:t>
            </a:r>
          </a:p>
        </p:txBody>
      </p:sp>
      <p:sp>
        <p:nvSpPr>
          <p:cNvPr id="3" name="Content Placeholder 2"/>
          <p:cNvSpPr>
            <a:spLocks noGrp="1"/>
          </p:cNvSpPr>
          <p:nvPr>
            <p:ph idx="1"/>
          </p:nvPr>
        </p:nvSpPr>
        <p:spPr/>
        <p:txBody>
          <a:bodyPr>
            <a:noAutofit/>
          </a:bodyPr>
          <a:lstStyle/>
          <a:p>
            <a:r>
              <a:rPr lang="en-GB" sz="2400" dirty="0"/>
              <a:t>Give the other party ACTUAL NOTICE of the term</a:t>
            </a:r>
          </a:p>
          <a:p>
            <a:r>
              <a:rPr lang="en-GB" sz="2400" dirty="0"/>
              <a:t>Must be brought to attention AT THE TIME OF MAKING THE CONTRACT: </a:t>
            </a:r>
          </a:p>
          <a:p>
            <a:pPr marL="0" indent="0">
              <a:buNone/>
            </a:pPr>
            <a:r>
              <a:rPr lang="en-GB" sz="2400" dirty="0"/>
              <a:t>	</a:t>
            </a:r>
            <a:r>
              <a:rPr lang="en-GB" sz="2400" i="1" dirty="0" err="1">
                <a:solidFill>
                  <a:srgbClr val="FF0000"/>
                </a:solidFill>
              </a:rPr>
              <a:t>Olley</a:t>
            </a:r>
            <a:r>
              <a:rPr lang="en-GB" sz="2400" i="1" dirty="0">
                <a:solidFill>
                  <a:srgbClr val="FF0000"/>
                </a:solidFill>
              </a:rPr>
              <a:t> v Marlborough Court Hotel</a:t>
            </a:r>
          </a:p>
          <a:p>
            <a:pPr marL="0" indent="0">
              <a:buNone/>
            </a:pPr>
            <a:endParaRPr lang="en-GB" sz="2400" i="1" dirty="0">
              <a:solidFill>
                <a:srgbClr val="FF0000"/>
              </a:solidFill>
            </a:endParaRPr>
          </a:p>
          <a:p>
            <a:r>
              <a:rPr lang="en-GB" sz="2400" dirty="0">
                <a:solidFill>
                  <a:schemeClr val="tx1"/>
                </a:solidFill>
              </a:rPr>
              <a:t>Even if the claimant did not actually know about the term before or at the time of making the contract, it could still be a term if REASONABLE NOTICE can be shown to have been given.- </a:t>
            </a:r>
            <a:r>
              <a:rPr lang="en-GB" sz="2400" i="1" dirty="0">
                <a:solidFill>
                  <a:srgbClr val="FF0000"/>
                </a:solidFill>
              </a:rPr>
              <a:t>Parker v South Eastern Railway Company [1877]</a:t>
            </a:r>
          </a:p>
        </p:txBody>
      </p:sp>
      <p:pic>
        <p:nvPicPr>
          <p:cNvPr id="4" name="Picture 3"/>
          <p:cNvPicPr>
            <a:picLocks noChangeAspect="1"/>
          </p:cNvPicPr>
          <p:nvPr/>
        </p:nvPicPr>
        <p:blipFill>
          <a:blip r:embed="rId3"/>
          <a:stretch>
            <a:fillRect/>
          </a:stretch>
        </p:blipFill>
        <p:spPr>
          <a:xfrm>
            <a:off x="9107906" y="198437"/>
            <a:ext cx="2595562" cy="2595562"/>
          </a:xfrm>
          <a:prstGeom prst="rect">
            <a:avLst/>
          </a:prstGeom>
        </p:spPr>
      </p:pic>
    </p:spTree>
    <p:extLst>
      <p:ext uri="{BB962C8B-B14F-4D97-AF65-F5344CB8AC3E}">
        <p14:creationId xmlns:p14="http://schemas.microsoft.com/office/powerpoint/2010/main" val="3732892640"/>
      </p:ext>
    </p:extLst>
  </p:cSld>
  <p:clrMapOvr>
    <a:masterClrMapping/>
  </p:clrMapOvr>
  <mc:AlternateContent xmlns:mc="http://schemas.openxmlformats.org/markup-compatibility/2006" xmlns:p14="http://schemas.microsoft.com/office/powerpoint/2010/main">
    <mc:Choice Requires="p14">
      <p:transition spd="slow" p14:dur="2000" advTm="188083"/>
    </mc:Choice>
    <mc:Fallback xmlns="">
      <p:transition spd="slow" advTm="1880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187" y="135021"/>
            <a:ext cx="8596668" cy="1320800"/>
          </a:xfrm>
        </p:spPr>
        <p:txBody>
          <a:bodyPr/>
          <a:lstStyle/>
          <a:p>
            <a:r>
              <a:rPr lang="en-GB" dirty="0"/>
              <a:t>Has reasonable notice been given?</a:t>
            </a:r>
            <a:br>
              <a:rPr lang="en-GB" dirty="0"/>
            </a:br>
            <a:endParaRPr lang="en-GB" dirty="0"/>
          </a:p>
        </p:txBody>
      </p:sp>
      <p:sp>
        <p:nvSpPr>
          <p:cNvPr id="3" name="Content Placeholder 2"/>
          <p:cNvSpPr>
            <a:spLocks noGrp="1"/>
          </p:cNvSpPr>
          <p:nvPr>
            <p:ph idx="1"/>
          </p:nvPr>
        </p:nvSpPr>
        <p:spPr>
          <a:xfrm>
            <a:off x="505327" y="962526"/>
            <a:ext cx="10106526" cy="5618748"/>
          </a:xfrm>
        </p:spPr>
        <p:txBody>
          <a:bodyPr>
            <a:noAutofit/>
          </a:bodyPr>
          <a:lstStyle/>
          <a:p>
            <a:pPr marL="0" indent="0">
              <a:buNone/>
            </a:pPr>
            <a:r>
              <a:rPr lang="en-GB" sz="2000" dirty="0"/>
              <a:t>Factors the courts will consider include:</a:t>
            </a:r>
          </a:p>
          <a:p>
            <a:pPr>
              <a:buAutoNum type="arabicParenR"/>
            </a:pPr>
            <a:r>
              <a:rPr lang="en-GB" sz="2000" u="sng" dirty="0">
                <a:solidFill>
                  <a:srgbClr val="00B0F0"/>
                </a:solidFill>
              </a:rPr>
              <a:t>THE TIMING OF THE DOCUMENT:</a:t>
            </a:r>
          </a:p>
          <a:p>
            <a:pPr marL="0" indent="0">
              <a:buNone/>
            </a:pPr>
            <a:r>
              <a:rPr lang="en-GB" sz="2000" b="1" dirty="0"/>
              <a:t> A term cannot be part of the contract unless notice of it was given at the time of making the contract. </a:t>
            </a:r>
            <a:r>
              <a:rPr lang="en-GB" sz="2000" i="1" dirty="0">
                <a:solidFill>
                  <a:srgbClr val="FF0000"/>
                </a:solidFill>
              </a:rPr>
              <a:t>(</a:t>
            </a:r>
            <a:r>
              <a:rPr lang="en-GB" sz="2000" i="1" dirty="0" err="1">
                <a:solidFill>
                  <a:srgbClr val="FF0000"/>
                </a:solidFill>
              </a:rPr>
              <a:t>Olley</a:t>
            </a:r>
            <a:r>
              <a:rPr lang="en-GB" sz="2000" i="1" dirty="0">
                <a:solidFill>
                  <a:srgbClr val="FF0000"/>
                </a:solidFill>
              </a:rPr>
              <a:t> v Marlborough Court hotel)</a:t>
            </a:r>
          </a:p>
          <a:p>
            <a:pPr marL="0" indent="0">
              <a:buNone/>
            </a:pPr>
            <a:endParaRPr lang="en-GB" sz="2000" i="1" dirty="0">
              <a:solidFill>
                <a:srgbClr val="FF0000"/>
              </a:solidFill>
            </a:endParaRPr>
          </a:p>
          <a:p>
            <a:pPr marL="0" indent="0">
              <a:buNone/>
            </a:pPr>
            <a:r>
              <a:rPr lang="en-GB" sz="2000" u="sng" dirty="0">
                <a:solidFill>
                  <a:srgbClr val="00B0F0"/>
                </a:solidFill>
              </a:rPr>
              <a:t>2) TYPE OF DOCUMENT:</a:t>
            </a:r>
          </a:p>
          <a:p>
            <a:pPr marL="0" indent="0">
              <a:buNone/>
            </a:pPr>
            <a:r>
              <a:rPr lang="en-GB" sz="2000" b="1" dirty="0">
                <a:solidFill>
                  <a:schemeClr val="tx1"/>
                </a:solidFill>
              </a:rPr>
              <a:t>The document in which the clause is contained must be one that is expected to contain contractual terms.</a:t>
            </a:r>
            <a:r>
              <a:rPr lang="en-GB" sz="2000" dirty="0">
                <a:solidFill>
                  <a:schemeClr val="tx1"/>
                </a:solidFill>
              </a:rPr>
              <a:t> </a:t>
            </a:r>
            <a:r>
              <a:rPr lang="en-GB" sz="2000" i="1" dirty="0">
                <a:solidFill>
                  <a:srgbClr val="FF0000"/>
                </a:solidFill>
              </a:rPr>
              <a:t>(</a:t>
            </a:r>
            <a:r>
              <a:rPr lang="en-GB" sz="2000" i="1" dirty="0" err="1">
                <a:solidFill>
                  <a:srgbClr val="FF0000"/>
                </a:solidFill>
              </a:rPr>
              <a:t>Chapelton</a:t>
            </a:r>
            <a:r>
              <a:rPr lang="en-GB" sz="2000" i="1" dirty="0">
                <a:solidFill>
                  <a:srgbClr val="FF0000"/>
                </a:solidFill>
              </a:rPr>
              <a:t> v Barry Urban District Council 1940)</a:t>
            </a:r>
          </a:p>
          <a:p>
            <a:pPr marL="0" indent="0">
              <a:buNone/>
            </a:pPr>
            <a:endParaRPr lang="en-GB" sz="2000" dirty="0">
              <a:solidFill>
                <a:srgbClr val="FF0000"/>
              </a:solidFill>
            </a:endParaRPr>
          </a:p>
          <a:p>
            <a:pPr marL="0" indent="0">
              <a:buNone/>
            </a:pPr>
            <a:r>
              <a:rPr lang="en-GB" sz="2000" u="sng" dirty="0">
                <a:solidFill>
                  <a:srgbClr val="00B0F0"/>
                </a:solidFill>
              </a:rPr>
              <a:t>3) TYPE OF CLAUSE:</a:t>
            </a:r>
          </a:p>
          <a:p>
            <a:pPr marL="0" indent="0">
              <a:buNone/>
            </a:pPr>
            <a:r>
              <a:rPr lang="en-GB" sz="2000" b="1" dirty="0">
                <a:solidFill>
                  <a:schemeClr val="tx1"/>
                </a:solidFill>
              </a:rPr>
              <a:t>The more unusual or onerous (burdensome) the clause, the more notice will be expected from the person wanting to rely on it. </a:t>
            </a:r>
          </a:p>
          <a:p>
            <a:pPr marL="0" indent="0">
              <a:buNone/>
            </a:pPr>
            <a:r>
              <a:rPr lang="en-GB" sz="2000" b="1" i="1" dirty="0" err="1">
                <a:solidFill>
                  <a:srgbClr val="FF0000"/>
                </a:solidFill>
              </a:rPr>
              <a:t>Interfoto</a:t>
            </a:r>
            <a:r>
              <a:rPr lang="en-GB" sz="2000" b="1" i="1" dirty="0">
                <a:solidFill>
                  <a:srgbClr val="FF0000"/>
                </a:solidFill>
              </a:rPr>
              <a:t> Picture Library Ltd v Stiletto Visual Programmes Ltd [1988]</a:t>
            </a:r>
          </a:p>
        </p:txBody>
      </p:sp>
      <p:pic>
        <p:nvPicPr>
          <p:cNvPr id="4" name="Picture 3"/>
          <p:cNvPicPr>
            <a:picLocks noChangeAspect="1"/>
          </p:cNvPicPr>
          <p:nvPr/>
        </p:nvPicPr>
        <p:blipFill>
          <a:blip r:embed="rId3"/>
          <a:stretch>
            <a:fillRect/>
          </a:stretch>
        </p:blipFill>
        <p:spPr>
          <a:xfrm>
            <a:off x="10198767" y="2402304"/>
            <a:ext cx="1724527" cy="1724527"/>
          </a:xfrm>
          <a:prstGeom prst="rect">
            <a:avLst/>
          </a:prstGeom>
        </p:spPr>
      </p:pic>
    </p:spTree>
    <p:extLst>
      <p:ext uri="{BB962C8B-B14F-4D97-AF65-F5344CB8AC3E}">
        <p14:creationId xmlns:p14="http://schemas.microsoft.com/office/powerpoint/2010/main" val="1137176807"/>
      </p:ext>
    </p:extLst>
  </p:cSld>
  <p:clrMapOvr>
    <a:masterClrMapping/>
  </p:clrMapOvr>
  <mc:AlternateContent xmlns:mc="http://schemas.openxmlformats.org/markup-compatibility/2006" xmlns:p14="http://schemas.microsoft.com/office/powerpoint/2010/main">
    <mc:Choice Requires="p14">
      <p:transition spd="slow" p14:dur="2000" advTm="174127"/>
    </mc:Choice>
    <mc:Fallback xmlns="">
      <p:transition spd="slow" advTm="17412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2663" y="2370221"/>
            <a:ext cx="10250905" cy="2069432"/>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t>2.2 Consistent course of dealing</a:t>
            </a:r>
          </a:p>
        </p:txBody>
      </p:sp>
      <p:sp>
        <p:nvSpPr>
          <p:cNvPr id="3" name="Content Placeholder 2"/>
          <p:cNvSpPr>
            <a:spLocks noGrp="1"/>
          </p:cNvSpPr>
          <p:nvPr>
            <p:ph idx="1"/>
          </p:nvPr>
        </p:nvSpPr>
        <p:spPr>
          <a:xfrm>
            <a:off x="519140" y="1467852"/>
            <a:ext cx="9695671" cy="5149515"/>
          </a:xfrm>
        </p:spPr>
        <p:txBody>
          <a:bodyPr>
            <a:noAutofit/>
          </a:bodyPr>
          <a:lstStyle/>
          <a:p>
            <a:r>
              <a:rPr lang="en-GB" sz="2400" dirty="0"/>
              <a:t>Sometimes a term may be incorporated into a contract because the parties have previously dealt with each other on those terms.</a:t>
            </a:r>
          </a:p>
          <a:p>
            <a:pPr marL="0" indent="0">
              <a:buNone/>
            </a:pPr>
            <a:r>
              <a:rPr lang="en-GB" sz="2400" dirty="0"/>
              <a:t>E.G If A and B have made the same contract on the same terms several times before, the court may find that the parties have established a sufficiently consistent course of dealing for the term to be incorporated into their next agreement (even if they do not receive actual or reasonable notice of the terms).</a:t>
            </a:r>
          </a:p>
          <a:p>
            <a:pPr marL="0" indent="0">
              <a:buNone/>
            </a:pPr>
            <a:endParaRPr lang="en-GB" sz="2400" dirty="0"/>
          </a:p>
          <a:p>
            <a:pPr marL="0" indent="0">
              <a:buNone/>
            </a:pPr>
            <a:r>
              <a:rPr lang="en-GB" sz="2400" i="1" dirty="0">
                <a:solidFill>
                  <a:srgbClr val="FF0000"/>
                </a:solidFill>
              </a:rPr>
              <a:t>J </a:t>
            </a:r>
            <a:r>
              <a:rPr lang="en-GB" sz="2400" i="1" dirty="0" err="1">
                <a:solidFill>
                  <a:srgbClr val="FF0000"/>
                </a:solidFill>
              </a:rPr>
              <a:t>Spurling</a:t>
            </a:r>
            <a:r>
              <a:rPr lang="en-GB" sz="2400" i="1" dirty="0">
                <a:solidFill>
                  <a:srgbClr val="FF0000"/>
                </a:solidFill>
              </a:rPr>
              <a:t> Ltd v Bradshaw [1956]</a:t>
            </a:r>
          </a:p>
          <a:p>
            <a:pPr marL="0" indent="0">
              <a:buNone/>
            </a:pPr>
            <a:r>
              <a:rPr lang="en-GB" sz="2400" i="1" dirty="0" err="1">
                <a:solidFill>
                  <a:srgbClr val="FF0000"/>
                </a:solidFill>
              </a:rPr>
              <a:t>Habas</a:t>
            </a:r>
            <a:r>
              <a:rPr lang="en-GB" sz="2400" i="1" dirty="0">
                <a:solidFill>
                  <a:srgbClr val="FF0000"/>
                </a:solidFill>
              </a:rPr>
              <a:t> Sinai </a:t>
            </a:r>
            <a:r>
              <a:rPr lang="en-GB" sz="2400" i="1" dirty="0" err="1">
                <a:solidFill>
                  <a:srgbClr val="FF0000"/>
                </a:solidFill>
              </a:rPr>
              <a:t>Ve</a:t>
            </a:r>
            <a:r>
              <a:rPr lang="en-GB" sz="2400" i="1" dirty="0">
                <a:solidFill>
                  <a:srgbClr val="FF0000"/>
                </a:solidFill>
              </a:rPr>
              <a:t> </a:t>
            </a:r>
            <a:r>
              <a:rPr lang="en-GB" sz="2400" i="1" dirty="0" err="1">
                <a:solidFill>
                  <a:srgbClr val="FF0000"/>
                </a:solidFill>
              </a:rPr>
              <a:t>Tibbi</a:t>
            </a:r>
            <a:r>
              <a:rPr lang="en-GB" sz="2400" i="1" dirty="0">
                <a:solidFill>
                  <a:srgbClr val="FF0000"/>
                </a:solidFill>
              </a:rPr>
              <a:t> </a:t>
            </a:r>
            <a:r>
              <a:rPr lang="en-GB" sz="2400" i="1" dirty="0" err="1">
                <a:solidFill>
                  <a:srgbClr val="FF0000"/>
                </a:solidFill>
              </a:rPr>
              <a:t>Isthisal</a:t>
            </a:r>
            <a:r>
              <a:rPr lang="en-GB" sz="2400" i="1" dirty="0">
                <a:solidFill>
                  <a:srgbClr val="FF0000"/>
                </a:solidFill>
              </a:rPr>
              <a:t> </a:t>
            </a:r>
            <a:r>
              <a:rPr lang="en-GB" sz="2400" i="1" dirty="0" err="1">
                <a:solidFill>
                  <a:srgbClr val="FF0000"/>
                </a:solidFill>
              </a:rPr>
              <a:t>Endustri</a:t>
            </a:r>
            <a:r>
              <a:rPr lang="en-GB" sz="2400" i="1" dirty="0">
                <a:solidFill>
                  <a:srgbClr val="FF0000"/>
                </a:solidFill>
              </a:rPr>
              <a:t> AS v </a:t>
            </a:r>
            <a:r>
              <a:rPr lang="en-GB" sz="2400" i="1" dirty="0" err="1">
                <a:solidFill>
                  <a:srgbClr val="FF0000"/>
                </a:solidFill>
              </a:rPr>
              <a:t>Sometal</a:t>
            </a:r>
            <a:r>
              <a:rPr lang="en-GB" sz="2400" i="1" dirty="0">
                <a:solidFill>
                  <a:srgbClr val="FF0000"/>
                </a:solidFill>
              </a:rPr>
              <a:t> SAL [2010]</a:t>
            </a:r>
          </a:p>
          <a:p>
            <a:pPr marL="0" indent="0">
              <a:buNone/>
            </a:pPr>
            <a:r>
              <a:rPr lang="en-GB" sz="2400" i="1" dirty="0">
                <a:solidFill>
                  <a:srgbClr val="FF0000"/>
                </a:solidFill>
              </a:rPr>
              <a:t>Transformers &amp; Rectifiers Ltd v Needs Ltd [2015]: </a:t>
            </a:r>
            <a:r>
              <a:rPr lang="en-GB" sz="2400" dirty="0"/>
              <a:t>3 or 4 periods over a short period may suffice.</a:t>
            </a:r>
          </a:p>
        </p:txBody>
      </p:sp>
    </p:spTree>
    <p:extLst>
      <p:ext uri="{BB962C8B-B14F-4D97-AF65-F5344CB8AC3E}">
        <p14:creationId xmlns:p14="http://schemas.microsoft.com/office/powerpoint/2010/main" val="4268110300"/>
      </p:ext>
    </p:extLst>
  </p:cSld>
  <p:clrMapOvr>
    <a:masterClrMapping/>
  </p:clrMapOvr>
  <mc:AlternateContent xmlns:mc="http://schemas.openxmlformats.org/markup-compatibility/2006" xmlns:p14="http://schemas.microsoft.com/office/powerpoint/2010/main">
    <mc:Choice Requires="p14">
      <p:transition spd="slow" p14:dur="2000" advTm="133422"/>
    </mc:Choice>
    <mc:Fallback xmlns="">
      <p:transition spd="slow" advTm="13342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2.3 Incorporation through a common understanding of the parties</a:t>
            </a:r>
          </a:p>
        </p:txBody>
      </p:sp>
      <p:sp>
        <p:nvSpPr>
          <p:cNvPr id="3" name="Content Placeholder 2"/>
          <p:cNvSpPr>
            <a:spLocks noGrp="1"/>
          </p:cNvSpPr>
          <p:nvPr>
            <p:ph idx="1"/>
          </p:nvPr>
        </p:nvSpPr>
        <p:spPr>
          <a:xfrm>
            <a:off x="677333" y="2160589"/>
            <a:ext cx="9693887" cy="4168022"/>
          </a:xfrm>
        </p:spPr>
        <p:txBody>
          <a:bodyPr>
            <a:normAutofit/>
          </a:bodyPr>
          <a:lstStyle/>
          <a:p>
            <a:pPr marL="0" indent="0">
              <a:buNone/>
            </a:pPr>
            <a:r>
              <a:rPr lang="en-GB" sz="2800" dirty="0"/>
              <a:t>Even in situations where there is a lack of notice and no consistent course of dealing can be found, written terms can still be incorporated into an oral contract </a:t>
            </a:r>
          </a:p>
          <a:p>
            <a:pPr marL="0" indent="0">
              <a:buNone/>
            </a:pPr>
            <a:r>
              <a:rPr lang="en-GB" sz="2800" dirty="0">
                <a:solidFill>
                  <a:schemeClr val="accent2"/>
                </a:solidFill>
              </a:rPr>
              <a:t>WHERE TO DO SO WOULD REFLECT THE COMMON UNDERSTANDING OF THE PARTIES. </a:t>
            </a:r>
          </a:p>
          <a:p>
            <a:pPr marL="0" indent="0">
              <a:buNone/>
            </a:pPr>
            <a:endParaRPr lang="en-GB" sz="2800" dirty="0">
              <a:solidFill>
                <a:schemeClr val="accent2"/>
              </a:solidFill>
            </a:endParaRPr>
          </a:p>
          <a:p>
            <a:pPr marL="0" indent="0">
              <a:buNone/>
            </a:pPr>
            <a:r>
              <a:rPr lang="en-GB" sz="2800" i="1" dirty="0">
                <a:solidFill>
                  <a:srgbClr val="FF0000"/>
                </a:solidFill>
              </a:rPr>
              <a:t>British Crane Hire Corp ltd v Ipswich Plant Hire [1975]</a:t>
            </a:r>
          </a:p>
        </p:txBody>
      </p:sp>
    </p:spTree>
    <p:extLst>
      <p:ext uri="{BB962C8B-B14F-4D97-AF65-F5344CB8AC3E}">
        <p14:creationId xmlns:p14="http://schemas.microsoft.com/office/powerpoint/2010/main" val="607681305"/>
      </p:ext>
    </p:extLst>
  </p:cSld>
  <p:clrMapOvr>
    <a:masterClrMapping/>
  </p:clrMapOvr>
  <mc:AlternateContent xmlns:mc="http://schemas.openxmlformats.org/markup-compatibility/2006" xmlns:p14="http://schemas.microsoft.com/office/powerpoint/2010/main">
    <mc:Choice Requires="p14">
      <p:transition spd="slow" p14:dur="2000" advTm="127085"/>
    </mc:Choice>
    <mc:Fallback xmlns="">
      <p:transition spd="slow" advTm="1270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438400"/>
            <a:ext cx="9875520" cy="1356360"/>
          </a:xfrm>
        </p:spPr>
        <p:txBody>
          <a:bodyPr numCol="1">
            <a:normAutofit/>
          </a:bodyPr>
          <a:lstStyle/>
          <a:p>
            <a:pPr algn="ctr"/>
            <a:r>
              <a:rPr lang="en-GB" altLang="en-GB" sz="7200" dirty="0"/>
              <a:t>IMPLIED TERMS</a:t>
            </a:r>
          </a:p>
        </p:txBody>
      </p:sp>
    </p:spTree>
    <p:extLst>
      <p:ext uri="{BB962C8B-B14F-4D97-AF65-F5344CB8AC3E}">
        <p14:creationId xmlns:p14="http://schemas.microsoft.com/office/powerpoint/2010/main" val="3901318338"/>
      </p:ext>
    </p:extLst>
  </p:cSld>
  <p:clrMapOvr>
    <a:masterClrMapping/>
  </p:clrMapOvr>
  <mc:AlternateContent xmlns:mc="http://schemas.openxmlformats.org/markup-compatibility/2006" xmlns:p14="http://schemas.microsoft.com/office/powerpoint/2010/main">
    <mc:Choice Requires="p14">
      <p:transition spd="slow" p14:dur="2000" advTm="94064"/>
    </mc:Choice>
    <mc:Fallback xmlns="">
      <p:transition spd="slow" advTm="9406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037" y="0"/>
            <a:ext cx="9875520" cy="1356360"/>
          </a:xfrm>
        </p:spPr>
        <p:txBody>
          <a:bodyPr numCol="1"/>
          <a:lstStyle/>
          <a:p>
            <a:r>
              <a:rPr lang="en-GB" altLang="en-GB" dirty="0"/>
              <a:t>What are implied terms?</a:t>
            </a:r>
          </a:p>
        </p:txBody>
      </p:sp>
      <p:sp>
        <p:nvSpPr>
          <p:cNvPr id="3" name="Content Placeholder 2"/>
          <p:cNvSpPr>
            <a:spLocks noGrp="1"/>
          </p:cNvSpPr>
          <p:nvPr>
            <p:ph idx="1"/>
          </p:nvPr>
        </p:nvSpPr>
        <p:spPr>
          <a:xfrm>
            <a:off x="678873" y="1356361"/>
            <a:ext cx="10259093" cy="4683034"/>
          </a:xfrm>
        </p:spPr>
        <p:txBody>
          <a:bodyPr numCol="1">
            <a:normAutofit/>
          </a:bodyPr>
          <a:lstStyle/>
          <a:p>
            <a:pPr marL="45720" indent="0">
              <a:buNone/>
            </a:pPr>
            <a:r>
              <a:rPr lang="en-GB" altLang="en-GB" sz="2800" dirty="0">
                <a:solidFill>
                  <a:schemeClr val="tx1"/>
                </a:solidFill>
              </a:rPr>
              <a:t>Implied terms are read into an agreement from another source.</a:t>
            </a:r>
          </a:p>
          <a:p>
            <a:pPr marL="45720" indent="0">
              <a:buNone/>
            </a:pPr>
            <a:r>
              <a:rPr lang="en-GB" altLang="en-GB" sz="2800" dirty="0">
                <a:solidFill>
                  <a:schemeClr val="tx1"/>
                </a:solidFill>
              </a:rPr>
              <a:t>They form part of the contract because the court/statute has read them into a contract.</a:t>
            </a:r>
          </a:p>
          <a:p>
            <a:pPr marL="45720" indent="0">
              <a:buNone/>
            </a:pPr>
            <a:r>
              <a:rPr lang="en-GB" altLang="en-GB" sz="2800" u="sng" dirty="0"/>
              <a:t>Terms are implied in the following ways:</a:t>
            </a:r>
          </a:p>
          <a:p>
            <a:pPr>
              <a:buFontTx/>
              <a:buChar char="-"/>
            </a:pPr>
            <a:r>
              <a:rPr lang="en-GB" altLang="en-GB" sz="2800" dirty="0"/>
              <a:t>By statute;</a:t>
            </a:r>
          </a:p>
          <a:p>
            <a:pPr>
              <a:buFontTx/>
              <a:buChar char="-"/>
            </a:pPr>
            <a:r>
              <a:rPr lang="en-GB" altLang="en-GB" sz="2800" dirty="0"/>
              <a:t>By custom; and</a:t>
            </a:r>
          </a:p>
          <a:p>
            <a:pPr>
              <a:buFontTx/>
              <a:buChar char="-"/>
            </a:pPr>
            <a:r>
              <a:rPr lang="en-GB" altLang="en-GB" sz="2800" dirty="0"/>
              <a:t>By the courts</a:t>
            </a:r>
          </a:p>
        </p:txBody>
      </p:sp>
      <p:sp>
        <p:nvSpPr>
          <p:cNvPr id="4" name="Rounded Rectangle 3"/>
          <p:cNvSpPr/>
          <p:nvPr/>
        </p:nvSpPr>
        <p:spPr>
          <a:xfrm>
            <a:off x="4100945" y="3574473"/>
            <a:ext cx="7481455" cy="2835036"/>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5" name="TextBox 4"/>
          <p:cNvSpPr txBox="1"/>
          <p:nvPr/>
        </p:nvSpPr>
        <p:spPr>
          <a:xfrm>
            <a:off x="4549535" y="3902230"/>
            <a:ext cx="6584273" cy="1938992"/>
          </a:xfrm>
          <a:prstGeom prst="rect">
            <a:avLst/>
          </a:prstGeom>
          <a:noFill/>
        </p:spPr>
        <p:txBody>
          <a:bodyPr wrap="square" numCol="1" rtlCol="0">
            <a:spAutoFit/>
          </a:bodyPr>
          <a:lstStyle/>
          <a:p>
            <a:r>
              <a:rPr lang="en-GB" altLang="en-GB" sz="2400" b="1" i="1" dirty="0">
                <a:solidFill>
                  <a:srgbClr val="FF0000"/>
                </a:solidFill>
              </a:rPr>
              <a:t>Consumer Rights Act 2015 (CRA 2015): </a:t>
            </a:r>
            <a:r>
              <a:rPr lang="en-GB" altLang="en-GB" sz="2400" dirty="0"/>
              <a:t>replacing the relevant sections of the following earlier Acts:</a:t>
            </a:r>
          </a:p>
          <a:p>
            <a:endParaRPr lang="en-GB" altLang="en-GB" sz="2400" dirty="0"/>
          </a:p>
          <a:p>
            <a:pPr marL="285750" indent="-285750">
              <a:buFontTx/>
              <a:buChar char="-"/>
            </a:pPr>
            <a:r>
              <a:rPr lang="en-GB" altLang="en-GB" sz="2400" dirty="0"/>
              <a:t>Sale of Goods Act 1979</a:t>
            </a:r>
          </a:p>
          <a:p>
            <a:pPr marL="285750" indent="-285750">
              <a:buFontTx/>
              <a:buChar char="-"/>
            </a:pPr>
            <a:r>
              <a:rPr lang="en-GB" altLang="en-GB" sz="2400" dirty="0"/>
              <a:t>Supply of Goods and Services Act (1982)</a:t>
            </a:r>
          </a:p>
        </p:txBody>
      </p:sp>
    </p:spTree>
    <p:extLst>
      <p:ext uri="{BB962C8B-B14F-4D97-AF65-F5344CB8AC3E}">
        <p14:creationId xmlns:p14="http://schemas.microsoft.com/office/powerpoint/2010/main" val="92718182"/>
      </p:ext>
    </p:extLst>
  </p:cSld>
  <p:clrMapOvr>
    <a:masterClrMapping/>
  </p:clrMapOvr>
  <mc:AlternateContent xmlns:mc="http://schemas.openxmlformats.org/markup-compatibility/2006" xmlns:p14="http://schemas.microsoft.com/office/powerpoint/2010/main">
    <mc:Choice Requires="p14">
      <p:transition spd="slow" p14:dur="2000" advTm="109831"/>
    </mc:Choice>
    <mc:Fallback xmlns="">
      <p:transition spd="slow" advTm="10983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6018" y="196042"/>
            <a:ext cx="9875520" cy="1356360"/>
          </a:xfrm>
        </p:spPr>
        <p:txBody>
          <a:bodyPr numCol="1"/>
          <a:lstStyle/>
          <a:p>
            <a:pPr algn="ctr"/>
            <a:r>
              <a:rPr lang="en-GB" altLang="en-GB" dirty="0"/>
              <a:t>1. Business-to-consumer contracts</a:t>
            </a:r>
          </a:p>
        </p:txBody>
      </p:sp>
      <p:sp>
        <p:nvSpPr>
          <p:cNvPr id="3" name="Content Placeholder 2"/>
          <p:cNvSpPr>
            <a:spLocks noGrp="1"/>
          </p:cNvSpPr>
          <p:nvPr>
            <p:ph idx="1"/>
          </p:nvPr>
        </p:nvSpPr>
        <p:spPr>
          <a:xfrm>
            <a:off x="484911" y="1787236"/>
            <a:ext cx="8617526" cy="4765964"/>
          </a:xfrm>
        </p:spPr>
        <p:txBody>
          <a:bodyPr numCol="1">
            <a:normAutofit/>
          </a:bodyPr>
          <a:lstStyle/>
          <a:p>
            <a:pPr marL="45720" indent="0">
              <a:buNone/>
            </a:pPr>
            <a:r>
              <a:rPr lang="en-GB" altLang="en-GB" sz="3600" b="1" dirty="0">
                <a:solidFill>
                  <a:srgbClr val="FF0000"/>
                </a:solidFill>
              </a:rPr>
              <a:t>CRA [2015] </a:t>
            </a:r>
            <a:r>
              <a:rPr lang="en-GB" altLang="en-GB" sz="2800" dirty="0">
                <a:solidFill>
                  <a:schemeClr val="tx1"/>
                </a:solidFill>
              </a:rPr>
              <a:t>applies to all contracts made on or after 1 October 2015 between a “trader” and “consumer”.</a:t>
            </a:r>
          </a:p>
          <a:p>
            <a:endParaRPr lang="en-GB" altLang="en-GB" sz="2800" dirty="0"/>
          </a:p>
          <a:p>
            <a:r>
              <a:rPr lang="en-GB" altLang="en-GB" sz="2800" dirty="0">
                <a:solidFill>
                  <a:srgbClr val="FF0000"/>
                </a:solidFill>
              </a:rPr>
              <a:t>S2(2): </a:t>
            </a:r>
            <a:r>
              <a:rPr lang="en-GB" altLang="en-GB" sz="2800" dirty="0">
                <a:solidFill>
                  <a:schemeClr val="tx1"/>
                </a:solidFill>
              </a:rPr>
              <a:t>Trader: </a:t>
            </a:r>
            <a:r>
              <a:rPr lang="en-GB" altLang="en-GB" sz="2800" i="1" dirty="0"/>
              <a:t>is a person acting for the purposes relating to that person’s trade, business, craft or profession, whether acting personally or through another person acting in the trader’s name or on the trader’s behalf</a:t>
            </a:r>
          </a:p>
          <a:p>
            <a:r>
              <a:rPr lang="en-GB" altLang="en-GB" sz="2800" dirty="0">
                <a:solidFill>
                  <a:srgbClr val="FF0000"/>
                </a:solidFill>
              </a:rPr>
              <a:t>S2(3)</a:t>
            </a:r>
            <a:r>
              <a:rPr lang="en-GB" altLang="en-GB" sz="2800" dirty="0">
                <a:solidFill>
                  <a:schemeClr val="tx1"/>
                </a:solidFill>
              </a:rPr>
              <a:t>Consumer: </a:t>
            </a:r>
            <a:r>
              <a:rPr lang="en-GB" altLang="en-GB" sz="2800" i="1" dirty="0"/>
              <a:t>is an individual acting for purposes that are wholly or mainly outside that individuals trade, business, craft or profession. </a:t>
            </a:r>
          </a:p>
          <a:p>
            <a:endParaRPr lang="en-GB" altLang="en-GB" dirty="0"/>
          </a:p>
        </p:txBody>
      </p:sp>
      <p:pic>
        <p:nvPicPr>
          <p:cNvPr id="4" name="Picture 3"/>
          <p:cNvPicPr>
            <a:picLocks noChangeAspect="1"/>
          </p:cNvPicPr>
          <p:nvPr/>
        </p:nvPicPr>
        <p:blipFill>
          <a:blip r:embed="rId3"/>
          <a:stretch>
            <a:fillRect/>
          </a:stretch>
        </p:blipFill>
        <p:spPr>
          <a:xfrm>
            <a:off x="9102437" y="1630680"/>
            <a:ext cx="2857500" cy="1600200"/>
          </a:xfrm>
          <a:prstGeom prst="rect">
            <a:avLst/>
          </a:prstGeom>
        </p:spPr>
      </p:pic>
    </p:spTree>
    <p:extLst>
      <p:ext uri="{BB962C8B-B14F-4D97-AF65-F5344CB8AC3E}">
        <p14:creationId xmlns:p14="http://schemas.microsoft.com/office/powerpoint/2010/main" val="4085319512"/>
      </p:ext>
    </p:extLst>
  </p:cSld>
  <p:clrMapOvr>
    <a:masterClrMapping/>
  </p:clrMapOvr>
  <mc:AlternateContent xmlns:mc="http://schemas.openxmlformats.org/markup-compatibility/2006" xmlns:p14="http://schemas.microsoft.com/office/powerpoint/2010/main">
    <mc:Choice Requires="p14">
      <p:transition spd="slow" p14:dur="2000" advTm="94929"/>
    </mc:Choice>
    <mc:Fallback xmlns="">
      <p:transition spd="slow" advTm="9492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38545"/>
            <a:ext cx="9875520" cy="1356360"/>
          </a:xfrm>
        </p:spPr>
        <p:txBody>
          <a:bodyPr numCol="1"/>
          <a:lstStyle/>
          <a:p>
            <a:pPr algn="ctr"/>
            <a:r>
              <a:rPr lang="en-GB" altLang="en-GB" dirty="0"/>
              <a:t>1.1 Goods contracts</a:t>
            </a:r>
          </a:p>
        </p:txBody>
      </p:sp>
      <p:sp>
        <p:nvSpPr>
          <p:cNvPr id="3" name="Content Placeholder 2"/>
          <p:cNvSpPr>
            <a:spLocks noGrp="1"/>
          </p:cNvSpPr>
          <p:nvPr>
            <p:ph idx="1"/>
          </p:nvPr>
        </p:nvSpPr>
        <p:spPr>
          <a:xfrm>
            <a:off x="540327" y="1288473"/>
            <a:ext cx="10478193" cy="4572000"/>
          </a:xfrm>
        </p:spPr>
        <p:txBody>
          <a:bodyPr numCol="1">
            <a:noAutofit/>
          </a:bodyPr>
          <a:lstStyle/>
          <a:p>
            <a:pPr marL="45720" indent="0">
              <a:buNone/>
            </a:pPr>
            <a:r>
              <a:rPr lang="en-GB" altLang="en-GB" sz="3200" dirty="0">
                <a:solidFill>
                  <a:srgbClr val="FF0000"/>
                </a:solidFill>
              </a:rPr>
              <a:t>Chapter 2CRA 2015: </a:t>
            </a:r>
            <a:r>
              <a:rPr lang="en-GB" altLang="en-GB" sz="3200" dirty="0">
                <a:solidFill>
                  <a:schemeClr val="tx1"/>
                </a:solidFill>
              </a:rPr>
              <a:t>covers goods contracts</a:t>
            </a:r>
          </a:p>
          <a:p>
            <a:pPr marL="45720" indent="0">
              <a:buNone/>
            </a:pPr>
            <a:r>
              <a:rPr lang="en-GB" altLang="en-GB" sz="3200" dirty="0">
                <a:solidFill>
                  <a:srgbClr val="FF0000"/>
                </a:solidFill>
              </a:rPr>
              <a:t>S2(8) </a:t>
            </a:r>
            <a:r>
              <a:rPr lang="en-GB" altLang="en-GB" sz="3200" dirty="0"/>
              <a:t>‘Goods’: any tangible moveable items</a:t>
            </a:r>
          </a:p>
          <a:p>
            <a:pPr marL="45720" indent="0">
              <a:buNone/>
            </a:pPr>
            <a:r>
              <a:rPr lang="en-GB" altLang="en-GB" sz="3200" dirty="0"/>
              <a:t>There are a number of terms implied into business-to-consumer goods contracts by CRA 2015, including that the goods will be:</a:t>
            </a:r>
          </a:p>
          <a:p>
            <a:pPr marL="502920" indent="-457200">
              <a:buFont typeface="+mj-lt"/>
              <a:buAutoNum type="arabicPeriod"/>
            </a:pPr>
            <a:r>
              <a:rPr lang="en-GB" altLang="en-GB" sz="3200" dirty="0">
                <a:solidFill>
                  <a:schemeClr val="tx1"/>
                </a:solidFill>
              </a:rPr>
              <a:t>Of satisfactory quality</a:t>
            </a:r>
          </a:p>
          <a:p>
            <a:pPr marL="502920" indent="-457200">
              <a:buFont typeface="+mj-lt"/>
              <a:buAutoNum type="arabicPeriod"/>
            </a:pPr>
            <a:r>
              <a:rPr lang="en-GB" altLang="en-GB" sz="3200" dirty="0">
                <a:solidFill>
                  <a:schemeClr val="tx1"/>
                </a:solidFill>
              </a:rPr>
              <a:t>Fit for their particular purpose</a:t>
            </a:r>
          </a:p>
          <a:p>
            <a:pPr marL="502920" indent="-457200">
              <a:buFont typeface="+mj-lt"/>
              <a:buAutoNum type="arabicPeriod"/>
            </a:pPr>
            <a:r>
              <a:rPr lang="en-GB" altLang="en-GB" sz="3200" dirty="0">
                <a:solidFill>
                  <a:schemeClr val="tx1"/>
                </a:solidFill>
              </a:rPr>
              <a:t>As described</a:t>
            </a:r>
          </a:p>
        </p:txBody>
      </p:sp>
    </p:spTree>
    <p:extLst>
      <p:ext uri="{BB962C8B-B14F-4D97-AF65-F5344CB8AC3E}">
        <p14:creationId xmlns:p14="http://schemas.microsoft.com/office/powerpoint/2010/main" val="75613146"/>
      </p:ext>
    </p:extLst>
  </p:cSld>
  <p:clrMapOvr>
    <a:masterClrMapping/>
  </p:clrMapOvr>
  <mc:AlternateContent xmlns:mc="http://schemas.openxmlformats.org/markup-compatibility/2006" xmlns:p14="http://schemas.microsoft.com/office/powerpoint/2010/main">
    <mc:Choice Requires="p14">
      <p:transition spd="slow" p14:dur="2000" advTm="80713"/>
    </mc:Choice>
    <mc:Fallback xmlns="">
      <p:transition spd="slow" advTm="8071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9982" y="157855"/>
            <a:ext cx="9875520" cy="1356360"/>
          </a:xfrm>
        </p:spPr>
        <p:txBody>
          <a:bodyPr numCol="1"/>
          <a:lstStyle/>
          <a:p>
            <a:r>
              <a:rPr lang="en-GB" altLang="en-GB" dirty="0"/>
              <a:t>Goods contracts: </a:t>
            </a:r>
            <a:r>
              <a:rPr lang="en-GB" altLang="en-GB" dirty="0">
                <a:solidFill>
                  <a:srgbClr val="FF0000"/>
                </a:solidFill>
              </a:rPr>
              <a:t>s9</a:t>
            </a:r>
            <a:r>
              <a:rPr lang="en-GB" altLang="en-GB" dirty="0"/>
              <a:t> </a:t>
            </a:r>
            <a:r>
              <a:rPr lang="en-GB" altLang="en-GB" dirty="0">
                <a:solidFill>
                  <a:schemeClr val="tx1"/>
                </a:solidFill>
              </a:rPr>
              <a:t>satisfactory quality</a:t>
            </a:r>
          </a:p>
        </p:txBody>
      </p:sp>
      <p:sp>
        <p:nvSpPr>
          <p:cNvPr id="3" name="Content Placeholder 2"/>
          <p:cNvSpPr>
            <a:spLocks noGrp="1"/>
          </p:cNvSpPr>
          <p:nvPr>
            <p:ph idx="1"/>
          </p:nvPr>
        </p:nvSpPr>
        <p:spPr>
          <a:xfrm>
            <a:off x="381000" y="1669472"/>
            <a:ext cx="8236527" cy="4066309"/>
          </a:xfrm>
        </p:spPr>
        <p:txBody>
          <a:bodyPr numCol="1">
            <a:noAutofit/>
          </a:bodyPr>
          <a:lstStyle/>
          <a:p>
            <a:pPr marL="45720" indent="0">
              <a:buNone/>
            </a:pPr>
            <a:r>
              <a:rPr lang="en-GB" altLang="en-GB" sz="3600" dirty="0">
                <a:solidFill>
                  <a:schemeClr val="tx1"/>
                </a:solidFill>
                <a:latin typeface="+mj-lt"/>
                <a:ea typeface="+mj-ea"/>
                <a:cs typeface="+mj-cs"/>
              </a:rPr>
              <a:t>Q: What is meant by the term ‘satisfactory quality’?</a:t>
            </a:r>
          </a:p>
          <a:p>
            <a:pPr marL="45720" indent="0">
              <a:buNone/>
            </a:pPr>
            <a:r>
              <a:rPr lang="en-GB" altLang="en-GB" sz="3600" dirty="0">
                <a:solidFill>
                  <a:srgbClr val="FF0000"/>
                </a:solidFill>
                <a:latin typeface="+mj-lt"/>
                <a:ea typeface="+mj-ea"/>
                <a:cs typeface="+mj-cs"/>
              </a:rPr>
              <a:t>s.9(2) CRA 2015: </a:t>
            </a:r>
            <a:r>
              <a:rPr lang="en-GB" altLang="en-GB" sz="3600" i="1" dirty="0">
                <a:latin typeface="+mj-lt"/>
                <a:ea typeface="+mj-ea"/>
                <a:cs typeface="+mj-cs"/>
              </a:rPr>
              <a:t>This means that the goods must meet the standard that a reasonable person would regard as satisfactory, taking account of any description of the goods, the price or other consideration for the goods (if relevant), and all other relevant circumstances.</a:t>
            </a:r>
          </a:p>
        </p:txBody>
      </p:sp>
      <p:pic>
        <p:nvPicPr>
          <p:cNvPr id="4" name="Picture 3"/>
          <p:cNvPicPr>
            <a:picLocks noChangeAspect="1"/>
          </p:cNvPicPr>
          <p:nvPr/>
        </p:nvPicPr>
        <p:blipFill>
          <a:blip r:embed="rId4"/>
          <a:stretch>
            <a:fillRect/>
          </a:stretch>
        </p:blipFill>
        <p:spPr>
          <a:xfrm>
            <a:off x="8811491" y="1542617"/>
            <a:ext cx="2743200" cy="1666875"/>
          </a:xfrm>
          <a:prstGeom prst="rect">
            <a:avLst/>
          </a:prstGeom>
        </p:spPr>
      </p:pic>
      <p:sp>
        <p:nvSpPr>
          <p:cNvPr id="5" name="TextBox 4"/>
          <p:cNvSpPr txBox="1"/>
          <p:nvPr/>
        </p:nvSpPr>
        <p:spPr>
          <a:xfrm>
            <a:off x="9310256" y="3209492"/>
            <a:ext cx="2244436" cy="830997"/>
          </a:xfrm>
          <a:prstGeom prst="rect">
            <a:avLst/>
          </a:prstGeom>
          <a:noFill/>
        </p:spPr>
        <p:txBody>
          <a:bodyPr wrap="square" numCol="1" rtlCol="0">
            <a:spAutoFit/>
          </a:bodyPr>
          <a:lstStyle/>
          <a:p>
            <a:r>
              <a:rPr lang="en-GB" altLang="en-GB" sz="2400" b="1" i="1" dirty="0" err="1">
                <a:solidFill>
                  <a:srgbClr val="FF0000"/>
                </a:solidFill>
              </a:rPr>
              <a:t>Bramhill</a:t>
            </a:r>
            <a:r>
              <a:rPr lang="en-GB" altLang="en-GB" sz="2400" b="1" i="1" dirty="0">
                <a:solidFill>
                  <a:srgbClr val="FF0000"/>
                </a:solidFill>
              </a:rPr>
              <a:t> v Edwards [2004]</a:t>
            </a:r>
          </a:p>
        </p:txBody>
      </p:sp>
    </p:spTree>
    <p:custDataLst>
      <p:tags r:id="rId1"/>
    </p:custDataLst>
    <p:extLst>
      <p:ext uri="{BB962C8B-B14F-4D97-AF65-F5344CB8AC3E}">
        <p14:creationId xmlns:p14="http://schemas.microsoft.com/office/powerpoint/2010/main" val="1004130536"/>
      </p:ext>
    </p:extLst>
  </p:cSld>
  <p:clrMapOvr>
    <a:masterClrMapping/>
  </p:clrMapOvr>
  <mc:AlternateContent xmlns:mc="http://schemas.openxmlformats.org/markup-compatibility/2006" xmlns:p14="http://schemas.microsoft.com/office/powerpoint/2010/main">
    <mc:Choice Requires="p14">
      <p:transition spd="slow" p14:dur="2000" advTm="76579"/>
    </mc:Choice>
    <mc:Fallback xmlns="">
      <p:transition spd="slow" advTm="765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4891" y="169718"/>
            <a:ext cx="9875520" cy="1356360"/>
          </a:xfrm>
        </p:spPr>
        <p:txBody>
          <a:bodyPr numCol="1"/>
          <a:lstStyle/>
          <a:p>
            <a:r>
              <a:rPr lang="en-GB" altLang="en-GB" dirty="0"/>
              <a:t>Goods contracts: </a:t>
            </a:r>
            <a:r>
              <a:rPr lang="en-GB" altLang="en-GB" dirty="0">
                <a:solidFill>
                  <a:srgbClr val="FF0000"/>
                </a:solidFill>
              </a:rPr>
              <a:t>s9</a:t>
            </a:r>
            <a:r>
              <a:rPr lang="en-GB" altLang="en-GB" dirty="0"/>
              <a:t> </a:t>
            </a:r>
            <a:r>
              <a:rPr lang="en-GB" altLang="en-GB" dirty="0">
                <a:solidFill>
                  <a:schemeClr val="tx1"/>
                </a:solidFill>
              </a:rPr>
              <a:t>satisfactory quality</a:t>
            </a:r>
          </a:p>
        </p:txBody>
      </p:sp>
      <p:sp>
        <p:nvSpPr>
          <p:cNvPr id="3" name="Content Placeholder 2"/>
          <p:cNvSpPr>
            <a:spLocks noGrp="1"/>
          </p:cNvSpPr>
          <p:nvPr>
            <p:ph idx="1"/>
          </p:nvPr>
        </p:nvSpPr>
        <p:spPr>
          <a:xfrm>
            <a:off x="249382" y="1177636"/>
            <a:ext cx="10766490" cy="4918364"/>
          </a:xfrm>
        </p:spPr>
        <p:txBody>
          <a:bodyPr numCol="1"/>
          <a:lstStyle/>
          <a:p>
            <a:pPr marL="45720" indent="0">
              <a:buNone/>
            </a:pPr>
            <a:r>
              <a:rPr lang="en-GB" altLang="en-GB" sz="2400" dirty="0">
                <a:solidFill>
                  <a:srgbClr val="FF0000"/>
                </a:solidFill>
              </a:rPr>
              <a:t>S9 (3) </a:t>
            </a:r>
            <a:r>
              <a:rPr lang="en-GB" altLang="en-GB" sz="2400" dirty="0">
                <a:solidFill>
                  <a:schemeClr val="tx1"/>
                </a:solidFill>
              </a:rPr>
              <a:t>specifies that:</a:t>
            </a:r>
          </a:p>
          <a:p>
            <a:pPr marL="45720" indent="0">
              <a:buNone/>
            </a:pPr>
            <a:r>
              <a:rPr lang="en-GB" altLang="en-GB" sz="2400" dirty="0">
                <a:solidFill>
                  <a:schemeClr val="tx1"/>
                </a:solidFill>
              </a:rPr>
              <a:t>The quality of goods includes their state and condition; and the following aspects of the quality of goods:</a:t>
            </a:r>
          </a:p>
          <a:p>
            <a:pPr marL="502920" indent="-457200">
              <a:buAutoNum type="alphaLcParenR"/>
            </a:pPr>
            <a:r>
              <a:rPr lang="en-GB" altLang="en-GB" sz="2400" dirty="0"/>
              <a:t>Fitness for all the purposes for which goods of that kind are commonly supplied,</a:t>
            </a:r>
          </a:p>
          <a:p>
            <a:pPr marL="502920" indent="-457200">
              <a:buAutoNum type="alphaLcParenR"/>
            </a:pPr>
            <a:r>
              <a:rPr lang="en-GB" altLang="en-GB" sz="2400" dirty="0"/>
              <a:t>Appearance and finish</a:t>
            </a:r>
          </a:p>
          <a:p>
            <a:pPr marL="502920" indent="-457200">
              <a:buAutoNum type="alphaLcParenR"/>
            </a:pPr>
            <a:r>
              <a:rPr lang="en-GB" altLang="en-GB" sz="2400" dirty="0"/>
              <a:t>Freedom from minor defects</a:t>
            </a:r>
          </a:p>
          <a:p>
            <a:pPr marL="502920" indent="-457200">
              <a:buAutoNum type="alphaLcParenR"/>
            </a:pPr>
            <a:r>
              <a:rPr lang="en-GB" altLang="en-GB" sz="2400" dirty="0"/>
              <a:t>Safety, and</a:t>
            </a:r>
          </a:p>
          <a:p>
            <a:pPr marL="502920" indent="-457200">
              <a:buAutoNum type="alphaLcParenR"/>
            </a:pPr>
            <a:r>
              <a:rPr lang="en-GB" altLang="en-GB" sz="2400" dirty="0"/>
              <a:t>Durability</a:t>
            </a:r>
          </a:p>
          <a:p>
            <a:pPr marL="45720" indent="0">
              <a:buNone/>
            </a:pPr>
            <a:endParaRPr lang="en-GB" altLang="en-GB" dirty="0"/>
          </a:p>
        </p:txBody>
      </p:sp>
      <p:sp>
        <p:nvSpPr>
          <p:cNvPr id="4" name="Rectangle 3"/>
          <p:cNvSpPr/>
          <p:nvPr/>
        </p:nvSpPr>
        <p:spPr>
          <a:xfrm>
            <a:off x="4724401" y="3408218"/>
            <a:ext cx="7065818" cy="307570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5" name="TextBox 4"/>
          <p:cNvSpPr txBox="1"/>
          <p:nvPr/>
        </p:nvSpPr>
        <p:spPr>
          <a:xfrm>
            <a:off x="4724401" y="3408218"/>
            <a:ext cx="5971309" cy="1938992"/>
          </a:xfrm>
          <a:prstGeom prst="rect">
            <a:avLst/>
          </a:prstGeom>
          <a:noFill/>
        </p:spPr>
        <p:txBody>
          <a:bodyPr wrap="square" numCol="1" rtlCol="0">
            <a:spAutoFit/>
          </a:bodyPr>
          <a:lstStyle/>
          <a:p>
            <a:r>
              <a:rPr lang="en-GB" altLang="en-GB" sz="2400" dirty="0"/>
              <a:t>Example of an old case which is still applicable today is </a:t>
            </a:r>
            <a:r>
              <a:rPr lang="en-GB" altLang="en-GB" sz="2400" b="1" i="1" dirty="0">
                <a:solidFill>
                  <a:srgbClr val="FF0000"/>
                </a:solidFill>
              </a:rPr>
              <a:t>Grant v Australian Knitting Mills [1936]</a:t>
            </a:r>
          </a:p>
          <a:p>
            <a:endParaRPr lang="en-GB" altLang="en-GB" sz="2400" dirty="0"/>
          </a:p>
          <a:p>
            <a:r>
              <a:rPr lang="en-GB" altLang="en-GB" sz="2400" dirty="0"/>
              <a:t>What happened in this case?</a:t>
            </a:r>
          </a:p>
        </p:txBody>
      </p:sp>
      <p:pic>
        <p:nvPicPr>
          <p:cNvPr id="6" name="Picture 5"/>
          <p:cNvPicPr>
            <a:picLocks noChangeAspect="1"/>
          </p:cNvPicPr>
          <p:nvPr/>
        </p:nvPicPr>
        <p:blipFill>
          <a:blip r:embed="rId3"/>
          <a:stretch>
            <a:fillRect/>
          </a:stretch>
        </p:blipFill>
        <p:spPr>
          <a:xfrm>
            <a:off x="9200111" y="4565395"/>
            <a:ext cx="2400300" cy="1905000"/>
          </a:xfrm>
          <a:prstGeom prst="rect">
            <a:avLst/>
          </a:prstGeom>
        </p:spPr>
      </p:pic>
    </p:spTree>
    <p:extLst>
      <p:ext uri="{BB962C8B-B14F-4D97-AF65-F5344CB8AC3E}">
        <p14:creationId xmlns:p14="http://schemas.microsoft.com/office/powerpoint/2010/main" val="2610270418"/>
      </p:ext>
    </p:extLst>
  </p:cSld>
  <p:clrMapOvr>
    <a:masterClrMapping/>
  </p:clrMapOvr>
  <mc:AlternateContent xmlns:mc="http://schemas.openxmlformats.org/markup-compatibility/2006" xmlns:p14="http://schemas.microsoft.com/office/powerpoint/2010/main">
    <mc:Choice Requires="p14">
      <p:transition spd="slow" p14:dur="2000" advTm="85937"/>
    </mc:Choice>
    <mc:Fallback xmlns="">
      <p:transition spd="slow" advTm="8593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8528" y="152399"/>
            <a:ext cx="9875520" cy="1356360"/>
          </a:xfrm>
        </p:spPr>
        <p:txBody>
          <a:bodyPr numCol="1"/>
          <a:lstStyle/>
          <a:p>
            <a:r>
              <a:rPr lang="en-GB" altLang="en-GB" dirty="0"/>
              <a:t>Goods contracts: </a:t>
            </a:r>
            <a:r>
              <a:rPr lang="en-GB" altLang="en-GB" dirty="0">
                <a:solidFill>
                  <a:srgbClr val="FF0000"/>
                </a:solidFill>
              </a:rPr>
              <a:t>s10</a:t>
            </a:r>
            <a:r>
              <a:rPr lang="en-GB" altLang="en-GB" dirty="0"/>
              <a:t>- </a:t>
            </a:r>
            <a:r>
              <a:rPr lang="en-GB" altLang="en-GB" dirty="0">
                <a:solidFill>
                  <a:schemeClr val="tx1"/>
                </a:solidFill>
              </a:rPr>
              <a:t>fitness for purpose</a:t>
            </a:r>
          </a:p>
        </p:txBody>
      </p:sp>
      <p:sp>
        <p:nvSpPr>
          <p:cNvPr id="3" name="Content Placeholder 2"/>
          <p:cNvSpPr>
            <a:spLocks noGrp="1"/>
          </p:cNvSpPr>
          <p:nvPr>
            <p:ph idx="1"/>
          </p:nvPr>
        </p:nvSpPr>
        <p:spPr>
          <a:xfrm>
            <a:off x="637310" y="1675014"/>
            <a:ext cx="9698181" cy="4572000"/>
          </a:xfrm>
        </p:spPr>
        <p:txBody>
          <a:bodyPr numCol="1">
            <a:normAutofit lnSpcReduction="10000"/>
          </a:bodyPr>
          <a:lstStyle/>
          <a:p>
            <a:pPr marL="45720" indent="0">
              <a:buNone/>
            </a:pPr>
            <a:r>
              <a:rPr lang="en-GB" altLang="en-GB" sz="2400" dirty="0">
                <a:solidFill>
                  <a:srgbClr val="00B0F0"/>
                </a:solidFill>
                <a:latin typeface="Arial Rounded MT Bold" panose="020F0704030504030204" pitchFamily="34" charset="0"/>
              </a:rPr>
              <a:t>Where the consumer makes known to the trader any particular purpose for which the goods are required, the goods will be fit for that purpose.</a:t>
            </a:r>
          </a:p>
          <a:p>
            <a:pPr>
              <a:buFontTx/>
              <a:buChar char="-"/>
            </a:pPr>
            <a:r>
              <a:rPr lang="en-GB" altLang="en-GB" sz="2400" dirty="0">
                <a:solidFill>
                  <a:schemeClr val="tx1"/>
                </a:solidFill>
                <a:latin typeface="Arial Rounded MT Bold" panose="020F0704030504030204" pitchFamily="34" charset="0"/>
              </a:rPr>
              <a:t>Applies only if consumer has relied on traders judgement</a:t>
            </a:r>
          </a:p>
          <a:p>
            <a:pPr marL="45720" indent="0">
              <a:buNone/>
            </a:pPr>
            <a:endParaRPr lang="en-GB" altLang="en-GB" sz="2400" dirty="0">
              <a:solidFill>
                <a:schemeClr val="tx1"/>
              </a:solidFill>
              <a:latin typeface="Arial Rounded MT Bold" panose="020F0704030504030204" pitchFamily="34" charset="0"/>
            </a:endParaRPr>
          </a:p>
          <a:p>
            <a:pPr>
              <a:buFontTx/>
              <a:buChar char="-"/>
            </a:pPr>
            <a:r>
              <a:rPr lang="en-GB" altLang="en-GB" sz="2400" dirty="0">
                <a:solidFill>
                  <a:schemeClr val="tx1"/>
                </a:solidFill>
                <a:latin typeface="Arial Rounded MT Bold" panose="020F0704030504030204" pitchFamily="34" charset="0"/>
                <a:cs typeface="Times New Roman" panose="02020603050405020304" pitchFamily="18" charset="0"/>
              </a:rPr>
              <a:t>Where the product has only one purpose the courts assumes that the trader knew what this was </a:t>
            </a:r>
            <a:r>
              <a:rPr lang="en-GB" altLang="en-GB" sz="2400" i="1" dirty="0">
                <a:solidFill>
                  <a:srgbClr val="FF0000"/>
                </a:solidFill>
                <a:latin typeface="Times New Roman" panose="02020603050405020304" pitchFamily="18" charset="0"/>
                <a:cs typeface="Times New Roman" panose="02020603050405020304" pitchFamily="18" charset="0"/>
              </a:rPr>
              <a:t>Priest v Last [1903]</a:t>
            </a:r>
          </a:p>
          <a:p>
            <a:pPr marL="45720" indent="0">
              <a:buNone/>
            </a:pPr>
            <a:endParaRPr lang="en-GB" altLang="en-GB" sz="2400" dirty="0">
              <a:solidFill>
                <a:schemeClr val="tx1"/>
              </a:solidFill>
              <a:latin typeface="Arial Rounded MT Bold" panose="020F0704030504030204" pitchFamily="34" charset="0"/>
              <a:cs typeface="Times New Roman" panose="02020603050405020304" pitchFamily="18" charset="0"/>
            </a:endParaRPr>
          </a:p>
          <a:p>
            <a:pPr>
              <a:buFontTx/>
              <a:buChar char="-"/>
            </a:pPr>
            <a:r>
              <a:rPr lang="en-GB" altLang="en-GB" sz="2400" dirty="0">
                <a:solidFill>
                  <a:schemeClr val="tx1"/>
                </a:solidFill>
                <a:latin typeface="Arial Rounded MT Bold" panose="020F0704030504030204" pitchFamily="34" charset="0"/>
                <a:cs typeface="Times New Roman" panose="02020603050405020304" pitchFamily="18" charset="0"/>
              </a:rPr>
              <a:t>An example of a situation where the buyer has an unusual or particular purpose for the goods </a:t>
            </a:r>
            <a:r>
              <a:rPr lang="en-GB" altLang="en-GB" sz="2400" i="1" dirty="0">
                <a:solidFill>
                  <a:srgbClr val="FF0000"/>
                </a:solidFill>
                <a:latin typeface="Times New Roman" panose="02020603050405020304" pitchFamily="18" charset="0"/>
                <a:cs typeface="Times New Roman" panose="02020603050405020304" pitchFamily="18" charset="0"/>
              </a:rPr>
              <a:t>Griffiths v Peter Conway Ltd [1939]</a:t>
            </a:r>
          </a:p>
          <a:p>
            <a:pPr marL="45720" indent="0">
              <a:buNone/>
            </a:pPr>
            <a:endParaRPr lang="en-GB" altLang="en-GB" dirty="0">
              <a:solidFill>
                <a:schemeClr val="tx1"/>
              </a:solidFill>
              <a:latin typeface="Arial Rounded MT Bold" panose="020F0704030504030204" pitchFamily="34" charset="0"/>
            </a:endParaRPr>
          </a:p>
        </p:txBody>
      </p:sp>
      <p:pic>
        <p:nvPicPr>
          <p:cNvPr id="4" name="Picture 3"/>
          <p:cNvPicPr>
            <a:picLocks noChangeAspect="1"/>
          </p:cNvPicPr>
          <p:nvPr/>
        </p:nvPicPr>
        <p:blipFill>
          <a:blip r:embed="rId3"/>
          <a:stretch>
            <a:fillRect/>
          </a:stretch>
        </p:blipFill>
        <p:spPr>
          <a:xfrm>
            <a:off x="10335491" y="2715491"/>
            <a:ext cx="1577253" cy="1577253"/>
          </a:xfrm>
          <a:prstGeom prst="rect">
            <a:avLst/>
          </a:prstGeom>
        </p:spPr>
      </p:pic>
      <p:pic>
        <p:nvPicPr>
          <p:cNvPr id="5" name="Picture 4"/>
          <p:cNvPicPr>
            <a:picLocks noChangeAspect="1"/>
          </p:cNvPicPr>
          <p:nvPr/>
        </p:nvPicPr>
        <p:blipFill>
          <a:blip r:embed="rId4"/>
          <a:stretch>
            <a:fillRect/>
          </a:stretch>
        </p:blipFill>
        <p:spPr>
          <a:xfrm>
            <a:off x="10074419" y="4531215"/>
            <a:ext cx="1715799" cy="1715799"/>
          </a:xfrm>
          <a:prstGeom prst="rect">
            <a:avLst/>
          </a:prstGeom>
        </p:spPr>
      </p:pic>
    </p:spTree>
    <p:extLst>
      <p:ext uri="{BB962C8B-B14F-4D97-AF65-F5344CB8AC3E}">
        <p14:creationId xmlns:p14="http://schemas.microsoft.com/office/powerpoint/2010/main" val="4101781671"/>
      </p:ext>
    </p:extLst>
  </p:cSld>
  <p:clrMapOvr>
    <a:masterClrMapping/>
  </p:clrMapOvr>
  <mc:AlternateContent xmlns:mc="http://schemas.openxmlformats.org/markup-compatibility/2006" xmlns:p14="http://schemas.microsoft.com/office/powerpoint/2010/main">
    <mc:Choice Requires="p14">
      <p:transition spd="slow" p14:dur="2000" advTm="116936"/>
    </mc:Choice>
    <mc:Fallback xmlns="">
      <p:transition spd="slow" advTm="11693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GB" altLang="en-GB" dirty="0"/>
              <a:t>TASK: Emma’s day</a:t>
            </a:r>
          </a:p>
        </p:txBody>
      </p:sp>
      <p:sp>
        <p:nvSpPr>
          <p:cNvPr id="3" name="Content Placeholder 2"/>
          <p:cNvSpPr>
            <a:spLocks noGrp="1"/>
          </p:cNvSpPr>
          <p:nvPr>
            <p:ph idx="1"/>
          </p:nvPr>
        </p:nvSpPr>
        <p:spPr/>
        <p:txBody>
          <a:bodyPr numCol="1">
            <a:normAutofit/>
          </a:bodyPr>
          <a:lstStyle/>
          <a:p>
            <a:pPr marL="45720" indent="0" algn="ctr">
              <a:buNone/>
            </a:pPr>
            <a:r>
              <a:rPr lang="en-GB" altLang="en-GB" sz="4000" dirty="0">
                <a:solidFill>
                  <a:schemeClr val="tx1"/>
                </a:solidFill>
              </a:rPr>
              <a:t>Would the car that Emma purchased amount to a breach of s9, s,10 or both? Why?</a:t>
            </a:r>
          </a:p>
        </p:txBody>
      </p:sp>
      <p:pic>
        <p:nvPicPr>
          <p:cNvPr id="4" name="Picture 3"/>
          <p:cNvPicPr>
            <a:picLocks noChangeAspect="1"/>
          </p:cNvPicPr>
          <p:nvPr/>
        </p:nvPicPr>
        <p:blipFill>
          <a:blip r:embed="rId3"/>
          <a:stretch>
            <a:fillRect/>
          </a:stretch>
        </p:blipFill>
        <p:spPr>
          <a:xfrm>
            <a:off x="3837709" y="3674274"/>
            <a:ext cx="3718101" cy="1955001"/>
          </a:xfrm>
          <a:prstGeom prst="rect">
            <a:avLst/>
          </a:prstGeom>
        </p:spPr>
      </p:pic>
    </p:spTree>
    <p:extLst>
      <p:ext uri="{BB962C8B-B14F-4D97-AF65-F5344CB8AC3E}">
        <p14:creationId xmlns:p14="http://schemas.microsoft.com/office/powerpoint/2010/main" val="1035505403"/>
      </p:ext>
    </p:extLst>
  </p:cSld>
  <p:clrMapOvr>
    <a:masterClrMapping/>
  </p:clrMapOvr>
  <mc:AlternateContent xmlns:mc="http://schemas.openxmlformats.org/markup-compatibility/2006" xmlns:p14="http://schemas.microsoft.com/office/powerpoint/2010/main">
    <mc:Choice Requires="p14">
      <p:transition spd="slow" p14:dur="2000" advTm="31463"/>
    </mc:Choice>
    <mc:Fallback xmlns="">
      <p:transition spd="slow" advTm="3146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0351" y="207818"/>
            <a:ext cx="9875520" cy="1356360"/>
          </a:xfrm>
        </p:spPr>
        <p:txBody>
          <a:bodyPr numCol="1"/>
          <a:lstStyle/>
          <a:p>
            <a:r>
              <a:rPr lang="en-GB" altLang="en-GB" dirty="0"/>
              <a:t>Goods for purpose: </a:t>
            </a:r>
            <a:r>
              <a:rPr lang="en-GB" altLang="en-GB" dirty="0">
                <a:solidFill>
                  <a:srgbClr val="FF0000"/>
                </a:solidFill>
              </a:rPr>
              <a:t>s11</a:t>
            </a:r>
            <a:r>
              <a:rPr lang="en-GB" altLang="en-GB" dirty="0"/>
              <a:t>- </a:t>
            </a:r>
            <a:r>
              <a:rPr lang="en-GB" altLang="en-GB" dirty="0">
                <a:solidFill>
                  <a:schemeClr val="tx1"/>
                </a:solidFill>
              </a:rPr>
              <a:t>description</a:t>
            </a:r>
          </a:p>
        </p:txBody>
      </p:sp>
      <p:sp>
        <p:nvSpPr>
          <p:cNvPr id="3" name="Content Placeholder 2"/>
          <p:cNvSpPr>
            <a:spLocks noGrp="1"/>
          </p:cNvSpPr>
          <p:nvPr>
            <p:ph idx="1"/>
          </p:nvPr>
        </p:nvSpPr>
        <p:spPr>
          <a:xfrm>
            <a:off x="706582" y="1564178"/>
            <a:ext cx="7495309" cy="4670367"/>
          </a:xfrm>
        </p:spPr>
        <p:txBody>
          <a:bodyPr numCol="1">
            <a:noAutofit/>
          </a:bodyPr>
          <a:lstStyle/>
          <a:p>
            <a:pPr marL="45720" indent="0">
              <a:buNone/>
            </a:pPr>
            <a:r>
              <a:rPr lang="en-GB" altLang="en-GB" sz="2800" dirty="0"/>
              <a:t>“Cod con: shoppers mislead by cheaper alternatives”</a:t>
            </a:r>
          </a:p>
          <a:p>
            <a:pPr marL="45720" indent="0">
              <a:buNone/>
            </a:pPr>
            <a:r>
              <a:rPr lang="en-GB" altLang="en-GB" sz="2800" dirty="0"/>
              <a:t>Shoppers are being overcharged for cheaper fish being sold off as cod, according to new research. Some 7% of cod was mislabelled in the UK and 28% in Ireland.</a:t>
            </a:r>
          </a:p>
          <a:p>
            <a:pPr marL="45720" indent="0">
              <a:buNone/>
            </a:pPr>
            <a:r>
              <a:rPr lang="en-GB" altLang="en-GB" sz="2800" dirty="0"/>
              <a:t>Less expensive species, including Pollack and whiting, are labelled and sold as cod and threatened species of cod, was also being sold as ‘sustainably sourced’ in one supermarket. </a:t>
            </a:r>
          </a:p>
        </p:txBody>
      </p:sp>
      <p:pic>
        <p:nvPicPr>
          <p:cNvPr id="4" name="Picture 3"/>
          <p:cNvPicPr>
            <a:picLocks noChangeAspect="1"/>
          </p:cNvPicPr>
          <p:nvPr/>
        </p:nvPicPr>
        <p:blipFill>
          <a:blip r:embed="rId3"/>
          <a:stretch>
            <a:fillRect/>
          </a:stretch>
        </p:blipFill>
        <p:spPr>
          <a:xfrm>
            <a:off x="9225396" y="1144038"/>
            <a:ext cx="2552700" cy="1790700"/>
          </a:xfrm>
          <a:prstGeom prst="rect">
            <a:avLst/>
          </a:prstGeom>
        </p:spPr>
      </p:pic>
      <p:pic>
        <p:nvPicPr>
          <p:cNvPr id="5" name="Picture 4"/>
          <p:cNvPicPr>
            <a:picLocks noChangeAspect="1"/>
          </p:cNvPicPr>
          <p:nvPr/>
        </p:nvPicPr>
        <p:blipFill>
          <a:blip r:embed="rId4"/>
          <a:stretch>
            <a:fillRect/>
          </a:stretch>
        </p:blipFill>
        <p:spPr>
          <a:xfrm>
            <a:off x="9518072" y="3733799"/>
            <a:ext cx="2050473" cy="1537855"/>
          </a:xfrm>
          <a:prstGeom prst="rect">
            <a:avLst/>
          </a:prstGeom>
        </p:spPr>
      </p:pic>
    </p:spTree>
    <p:extLst>
      <p:ext uri="{BB962C8B-B14F-4D97-AF65-F5344CB8AC3E}">
        <p14:creationId xmlns:p14="http://schemas.microsoft.com/office/powerpoint/2010/main" val="2819811755"/>
      </p:ext>
    </p:extLst>
  </p:cSld>
  <p:clrMapOvr>
    <a:masterClrMapping/>
  </p:clrMapOvr>
  <mc:AlternateContent xmlns:mc="http://schemas.openxmlformats.org/markup-compatibility/2006" xmlns:p14="http://schemas.microsoft.com/office/powerpoint/2010/main">
    <mc:Choice Requires="p14">
      <p:transition spd="slow" p14:dur="2000" advTm="61858"/>
    </mc:Choice>
    <mc:Fallback xmlns="">
      <p:transition spd="slow" advTm="6185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GB" altLang="en-GB" dirty="0"/>
              <a:t>Goods for purpose: </a:t>
            </a:r>
            <a:r>
              <a:rPr lang="en-GB" altLang="en-GB" dirty="0">
                <a:solidFill>
                  <a:srgbClr val="FF0000"/>
                </a:solidFill>
              </a:rPr>
              <a:t>s11</a:t>
            </a:r>
            <a:r>
              <a:rPr lang="en-GB" altLang="en-GB" dirty="0"/>
              <a:t>- </a:t>
            </a:r>
            <a:r>
              <a:rPr lang="en-GB" altLang="en-GB" dirty="0">
                <a:solidFill>
                  <a:schemeClr val="tx1"/>
                </a:solidFill>
              </a:rPr>
              <a:t>description</a:t>
            </a:r>
          </a:p>
        </p:txBody>
      </p:sp>
      <p:sp>
        <p:nvSpPr>
          <p:cNvPr id="3" name="Content Placeholder 2"/>
          <p:cNvSpPr>
            <a:spLocks noGrp="1"/>
          </p:cNvSpPr>
          <p:nvPr>
            <p:ph idx="1"/>
          </p:nvPr>
        </p:nvSpPr>
        <p:spPr/>
        <p:txBody>
          <a:bodyPr numCol="1"/>
          <a:lstStyle/>
          <a:p>
            <a:pPr marL="45720" indent="0">
              <a:buNone/>
            </a:pPr>
            <a:r>
              <a:rPr lang="en-GB" altLang="en-GB" dirty="0">
                <a:solidFill>
                  <a:srgbClr val="FF0000"/>
                </a:solidFill>
              </a:rPr>
              <a:t>S11(1) CRA 2015- </a:t>
            </a:r>
            <a:r>
              <a:rPr lang="en-GB" altLang="en-GB" dirty="0">
                <a:solidFill>
                  <a:schemeClr val="tx1"/>
                </a:solidFill>
              </a:rPr>
              <a:t>When goods are sold by description, there is an implied term that they will match the description.</a:t>
            </a:r>
          </a:p>
          <a:p>
            <a:pPr marL="45720" indent="0">
              <a:buNone/>
            </a:pPr>
            <a:r>
              <a:rPr lang="en-GB" altLang="en-GB" dirty="0">
                <a:solidFill>
                  <a:srgbClr val="FF0000"/>
                </a:solidFill>
              </a:rPr>
              <a:t>S11(3) CRA </a:t>
            </a:r>
            <a:r>
              <a:rPr lang="en-GB" altLang="en-GB" dirty="0">
                <a:solidFill>
                  <a:schemeClr val="tx1"/>
                </a:solidFill>
              </a:rPr>
              <a:t>provides that ‘ a supply of goods is not prevented from being a supply by description just because the goods are exposed for supply, and they are selected by the buyers.</a:t>
            </a:r>
          </a:p>
        </p:txBody>
      </p:sp>
      <p:pic>
        <p:nvPicPr>
          <p:cNvPr id="4" name="Picture 3"/>
          <p:cNvPicPr>
            <a:picLocks noChangeAspect="1"/>
          </p:cNvPicPr>
          <p:nvPr/>
        </p:nvPicPr>
        <p:blipFill>
          <a:blip r:embed="rId3"/>
          <a:stretch>
            <a:fillRect/>
          </a:stretch>
        </p:blipFill>
        <p:spPr>
          <a:xfrm>
            <a:off x="9757930" y="3844203"/>
            <a:ext cx="1847850" cy="2466975"/>
          </a:xfrm>
          <a:prstGeom prst="rect">
            <a:avLst/>
          </a:prstGeom>
        </p:spPr>
      </p:pic>
      <p:sp>
        <p:nvSpPr>
          <p:cNvPr id="5" name="TextBox 4"/>
          <p:cNvSpPr txBox="1"/>
          <p:nvPr/>
        </p:nvSpPr>
        <p:spPr>
          <a:xfrm>
            <a:off x="3316753" y="4331262"/>
            <a:ext cx="7065818" cy="1077218"/>
          </a:xfrm>
          <a:prstGeom prst="rect">
            <a:avLst/>
          </a:prstGeom>
          <a:noFill/>
        </p:spPr>
        <p:txBody>
          <a:bodyPr wrap="square" numCol="1" rtlCol="0">
            <a:spAutoFit/>
          </a:bodyPr>
          <a:lstStyle/>
          <a:p>
            <a:r>
              <a:rPr lang="en-GB" altLang="en-GB" sz="3200" b="1" i="1" dirty="0">
                <a:solidFill>
                  <a:srgbClr val="FF0000"/>
                </a:solidFill>
              </a:rPr>
              <a:t>Beale v Taylor [1967]: </a:t>
            </a:r>
          </a:p>
          <a:p>
            <a:r>
              <a:rPr lang="en-GB" altLang="en-GB" sz="3200" b="1" i="1" dirty="0">
                <a:solidFill>
                  <a:schemeClr val="accent1"/>
                </a:solidFill>
              </a:rPr>
              <a:t>‘white herald convertible 1961’</a:t>
            </a:r>
            <a:endParaRPr lang="en-GB" altLang="en-GB" sz="3200" b="1" i="1" dirty="0">
              <a:solidFill>
                <a:srgbClr val="FF0000"/>
              </a:solidFill>
            </a:endParaRPr>
          </a:p>
        </p:txBody>
      </p:sp>
      <p:pic>
        <p:nvPicPr>
          <p:cNvPr id="6" name="Picture 5"/>
          <p:cNvPicPr>
            <a:picLocks noChangeAspect="1"/>
          </p:cNvPicPr>
          <p:nvPr/>
        </p:nvPicPr>
        <p:blipFill>
          <a:blip r:embed="rId4"/>
          <a:stretch>
            <a:fillRect/>
          </a:stretch>
        </p:blipFill>
        <p:spPr>
          <a:xfrm>
            <a:off x="553091" y="4633912"/>
            <a:ext cx="2457450" cy="1857375"/>
          </a:xfrm>
          <a:prstGeom prst="rect">
            <a:avLst/>
          </a:prstGeom>
        </p:spPr>
      </p:pic>
    </p:spTree>
    <p:extLst>
      <p:ext uri="{BB962C8B-B14F-4D97-AF65-F5344CB8AC3E}">
        <p14:creationId xmlns:p14="http://schemas.microsoft.com/office/powerpoint/2010/main" val="1771996294"/>
      </p:ext>
    </p:extLst>
  </p:cSld>
  <p:clrMapOvr>
    <a:masterClrMapping/>
  </p:clrMapOvr>
  <mc:AlternateContent xmlns:mc="http://schemas.openxmlformats.org/markup-compatibility/2006" xmlns:p14="http://schemas.microsoft.com/office/powerpoint/2010/main">
    <mc:Choice Requires="p14">
      <p:transition spd="slow" p14:dur="2000" advTm="107741"/>
    </mc:Choice>
    <mc:Fallback xmlns="">
      <p:transition spd="slow" advTm="107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0352" y="0"/>
            <a:ext cx="9875520" cy="1356360"/>
          </a:xfrm>
        </p:spPr>
        <p:txBody>
          <a:bodyPr numCol="1"/>
          <a:lstStyle/>
          <a:p>
            <a:pPr algn="ctr"/>
            <a:r>
              <a:rPr lang="en-GB" altLang="en-GB" dirty="0"/>
              <a:t>1.2 Services contracts</a:t>
            </a:r>
          </a:p>
        </p:txBody>
      </p:sp>
      <p:sp>
        <p:nvSpPr>
          <p:cNvPr id="3" name="Content Placeholder 2"/>
          <p:cNvSpPr>
            <a:spLocks noGrp="1"/>
          </p:cNvSpPr>
          <p:nvPr>
            <p:ph idx="1"/>
          </p:nvPr>
        </p:nvSpPr>
        <p:spPr>
          <a:xfrm>
            <a:off x="512618" y="1510145"/>
            <a:ext cx="10503254" cy="4585855"/>
          </a:xfrm>
        </p:spPr>
        <p:txBody>
          <a:bodyPr numCol="1">
            <a:normAutofit/>
          </a:bodyPr>
          <a:lstStyle/>
          <a:p>
            <a:pPr marL="45720" indent="0">
              <a:buNone/>
            </a:pPr>
            <a:r>
              <a:rPr lang="en-GB" altLang="en-GB" sz="2800" b="1" dirty="0">
                <a:solidFill>
                  <a:srgbClr val="FF0000"/>
                </a:solidFill>
              </a:rPr>
              <a:t>S48 CRA 2015 </a:t>
            </a:r>
            <a:r>
              <a:rPr lang="en-GB" altLang="en-GB" sz="2800" dirty="0"/>
              <a:t>- </a:t>
            </a:r>
            <a:r>
              <a:rPr lang="en-GB" altLang="en-GB" sz="2800" dirty="0">
                <a:solidFill>
                  <a:srgbClr val="FF0000"/>
                </a:solidFill>
              </a:rPr>
              <a:t>implies terms into contracts </a:t>
            </a:r>
            <a:r>
              <a:rPr lang="en-GB" altLang="en-GB" sz="2800" b="1" dirty="0">
                <a:solidFill>
                  <a:srgbClr val="FF0000"/>
                </a:solidFill>
              </a:rPr>
              <a:t>FOR A TRADER </a:t>
            </a:r>
            <a:r>
              <a:rPr lang="en-GB" altLang="en-GB" sz="2800" dirty="0">
                <a:solidFill>
                  <a:srgbClr val="FF0000"/>
                </a:solidFill>
              </a:rPr>
              <a:t>to supply a service to a consumer.</a:t>
            </a:r>
          </a:p>
          <a:p>
            <a:pPr marL="45720" indent="0">
              <a:buNone/>
            </a:pPr>
            <a:r>
              <a:rPr lang="en-GB" altLang="en-GB" sz="2800" dirty="0">
                <a:solidFill>
                  <a:schemeClr val="tx1"/>
                </a:solidFill>
              </a:rPr>
              <a:t> Three of the key terms implied into these contracts by CRA 2015 are as follows:</a:t>
            </a:r>
          </a:p>
          <a:p>
            <a:pPr marL="502920" indent="-457200">
              <a:buAutoNum type="arabicParenBoth"/>
            </a:pPr>
            <a:r>
              <a:rPr lang="en-GB" altLang="en-GB" sz="2800" dirty="0">
                <a:solidFill>
                  <a:schemeClr val="tx1"/>
                </a:solidFill>
              </a:rPr>
              <a:t>Under </a:t>
            </a:r>
            <a:r>
              <a:rPr lang="en-GB" altLang="en-GB" sz="2800" dirty="0">
                <a:solidFill>
                  <a:srgbClr val="FF0000"/>
                </a:solidFill>
              </a:rPr>
              <a:t>s.49</a:t>
            </a:r>
            <a:r>
              <a:rPr lang="en-GB" altLang="en-GB" sz="2800" dirty="0">
                <a:solidFill>
                  <a:schemeClr val="tx1"/>
                </a:solidFill>
              </a:rPr>
              <a:t>:  a trader will perform the service with </a:t>
            </a:r>
            <a:r>
              <a:rPr lang="en-GB" altLang="en-GB" sz="2800" b="1" dirty="0">
                <a:solidFill>
                  <a:schemeClr val="tx1"/>
                </a:solidFill>
              </a:rPr>
              <a:t>reasonable care and skill</a:t>
            </a:r>
          </a:p>
          <a:p>
            <a:pPr>
              <a:buFontTx/>
              <a:buChar char="-"/>
            </a:pPr>
            <a:r>
              <a:rPr lang="en-GB" altLang="en-GB" sz="2800" b="1" i="1" dirty="0">
                <a:solidFill>
                  <a:schemeClr val="accent1">
                    <a:lumMod val="60000"/>
                    <a:lumOff val="40000"/>
                  </a:schemeClr>
                </a:solidFill>
              </a:rPr>
              <a:t>Davey v Cosmos Air Holidays [1989]</a:t>
            </a:r>
          </a:p>
          <a:p>
            <a:pPr>
              <a:buFontTx/>
              <a:buChar char="-"/>
            </a:pPr>
            <a:r>
              <a:rPr lang="en-GB" altLang="en-GB" sz="2800" b="1" i="1" dirty="0">
                <a:solidFill>
                  <a:schemeClr val="accent1">
                    <a:lumMod val="60000"/>
                    <a:lumOff val="40000"/>
                  </a:schemeClr>
                </a:solidFill>
              </a:rPr>
              <a:t>Wong </a:t>
            </a:r>
            <a:r>
              <a:rPr lang="en-GB" altLang="en-GB" sz="2800" b="1" i="1" dirty="0" err="1">
                <a:solidFill>
                  <a:schemeClr val="accent1">
                    <a:lumMod val="60000"/>
                    <a:lumOff val="40000"/>
                  </a:schemeClr>
                </a:solidFill>
              </a:rPr>
              <a:t>Mee</a:t>
            </a:r>
            <a:r>
              <a:rPr lang="en-GB" altLang="en-GB" sz="2800" b="1" i="1" dirty="0">
                <a:solidFill>
                  <a:schemeClr val="accent1">
                    <a:lumMod val="60000"/>
                    <a:lumOff val="40000"/>
                  </a:schemeClr>
                </a:solidFill>
              </a:rPr>
              <a:t> Wan v Kwan Kin Travel Services Ltd </a:t>
            </a:r>
            <a:endParaRPr lang="en-GB" altLang="en-GB" sz="2800" i="1" dirty="0">
              <a:solidFill>
                <a:schemeClr val="accent1">
                  <a:lumMod val="60000"/>
                  <a:lumOff val="40000"/>
                </a:schemeClr>
              </a:solidFill>
            </a:endParaRPr>
          </a:p>
        </p:txBody>
      </p:sp>
      <p:pic>
        <p:nvPicPr>
          <p:cNvPr id="4" name="Picture 3"/>
          <p:cNvPicPr>
            <a:picLocks noChangeAspect="1"/>
          </p:cNvPicPr>
          <p:nvPr/>
        </p:nvPicPr>
        <p:blipFill>
          <a:blip r:embed="rId3"/>
          <a:stretch>
            <a:fillRect/>
          </a:stretch>
        </p:blipFill>
        <p:spPr>
          <a:xfrm>
            <a:off x="8574665" y="4476750"/>
            <a:ext cx="2828925" cy="1619250"/>
          </a:xfrm>
          <a:prstGeom prst="rect">
            <a:avLst/>
          </a:prstGeom>
        </p:spPr>
      </p:pic>
    </p:spTree>
    <p:extLst>
      <p:ext uri="{BB962C8B-B14F-4D97-AF65-F5344CB8AC3E}">
        <p14:creationId xmlns:p14="http://schemas.microsoft.com/office/powerpoint/2010/main" val="1033478626"/>
      </p:ext>
    </p:extLst>
  </p:cSld>
  <p:clrMapOvr>
    <a:masterClrMapping/>
  </p:clrMapOvr>
  <mc:AlternateContent xmlns:mc="http://schemas.openxmlformats.org/markup-compatibility/2006" xmlns:p14="http://schemas.microsoft.com/office/powerpoint/2010/main">
    <mc:Choice Requires="p14">
      <p:transition spd="slow" p14:dur="2000" advTm="140760"/>
    </mc:Choice>
    <mc:Fallback xmlns="">
      <p:transition spd="slow" advTm="14076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GB" altLang="en-GB" dirty="0"/>
              <a:t>1.2 Services contracts</a:t>
            </a:r>
          </a:p>
        </p:txBody>
      </p:sp>
      <p:sp>
        <p:nvSpPr>
          <p:cNvPr id="3" name="Content Placeholder 2"/>
          <p:cNvSpPr>
            <a:spLocks noGrp="1"/>
          </p:cNvSpPr>
          <p:nvPr>
            <p:ph idx="1"/>
          </p:nvPr>
        </p:nvSpPr>
        <p:spPr/>
        <p:txBody>
          <a:bodyPr numCol="1">
            <a:normAutofit/>
          </a:bodyPr>
          <a:lstStyle/>
          <a:p>
            <a:pPr marL="45720" indent="0">
              <a:buNone/>
            </a:pPr>
            <a:r>
              <a:rPr lang="en-GB" altLang="en-GB" sz="2800" dirty="0"/>
              <a:t>2) </a:t>
            </a:r>
            <a:r>
              <a:rPr lang="en-GB" altLang="en-GB" sz="2800" b="1" dirty="0">
                <a:solidFill>
                  <a:srgbClr val="FF0000"/>
                </a:solidFill>
              </a:rPr>
              <a:t>s51 CRA: </a:t>
            </a:r>
            <a:r>
              <a:rPr lang="en-GB" altLang="en-GB" sz="2800" dirty="0">
                <a:solidFill>
                  <a:schemeClr val="tx1"/>
                </a:solidFill>
              </a:rPr>
              <a:t>Any consumer must pay a reasonable price for the service (and no more).</a:t>
            </a:r>
          </a:p>
          <a:p>
            <a:pPr marL="45720" indent="0">
              <a:buNone/>
            </a:pPr>
            <a:endParaRPr lang="en-GB" altLang="en-GB" sz="2800" dirty="0">
              <a:solidFill>
                <a:schemeClr val="tx1"/>
              </a:solidFill>
            </a:endParaRPr>
          </a:p>
          <a:p>
            <a:pPr marL="45720" indent="0">
              <a:buNone/>
            </a:pPr>
            <a:r>
              <a:rPr lang="en-GB" altLang="en-GB" sz="2800" dirty="0">
                <a:solidFill>
                  <a:schemeClr val="tx1"/>
                </a:solidFill>
              </a:rPr>
              <a:t>3) </a:t>
            </a:r>
            <a:r>
              <a:rPr lang="en-GB" altLang="en-GB" sz="2800" b="1" dirty="0">
                <a:solidFill>
                  <a:srgbClr val="FF0000"/>
                </a:solidFill>
              </a:rPr>
              <a:t>s52 CRA: </a:t>
            </a:r>
            <a:r>
              <a:rPr lang="en-GB" altLang="en-GB" sz="2800" dirty="0">
                <a:solidFill>
                  <a:schemeClr val="tx1"/>
                </a:solidFill>
              </a:rPr>
              <a:t>The trader must perform the service within a reasonable time</a:t>
            </a:r>
          </a:p>
        </p:txBody>
      </p:sp>
    </p:spTree>
    <p:extLst>
      <p:ext uri="{BB962C8B-B14F-4D97-AF65-F5344CB8AC3E}">
        <p14:creationId xmlns:p14="http://schemas.microsoft.com/office/powerpoint/2010/main" val="3270433440"/>
      </p:ext>
    </p:extLst>
  </p:cSld>
  <p:clrMapOvr>
    <a:masterClrMapping/>
  </p:clrMapOvr>
  <mc:AlternateContent xmlns:mc="http://schemas.openxmlformats.org/markup-compatibility/2006" xmlns:p14="http://schemas.microsoft.com/office/powerpoint/2010/main">
    <mc:Choice Requires="p14">
      <p:transition spd="slow" p14:dur="2000" advTm="61325"/>
    </mc:Choice>
    <mc:Fallback xmlns="">
      <p:transition spd="slow" advTm="6132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GB" altLang="en-GB" dirty="0"/>
              <a:t>TASK</a:t>
            </a:r>
          </a:p>
        </p:txBody>
      </p:sp>
      <p:sp>
        <p:nvSpPr>
          <p:cNvPr id="3" name="Content Placeholder 2"/>
          <p:cNvSpPr>
            <a:spLocks noGrp="1"/>
          </p:cNvSpPr>
          <p:nvPr>
            <p:ph idx="1"/>
          </p:nvPr>
        </p:nvSpPr>
        <p:spPr/>
        <p:txBody>
          <a:bodyPr numCol="1">
            <a:normAutofit/>
          </a:bodyPr>
          <a:lstStyle/>
          <a:p>
            <a:pPr marL="45720" indent="0" algn="ctr">
              <a:buNone/>
            </a:pPr>
            <a:r>
              <a:rPr lang="en-GB" altLang="en-GB" sz="4000" dirty="0">
                <a:solidFill>
                  <a:schemeClr val="tx1"/>
                </a:solidFill>
              </a:rPr>
              <a:t>In relation to Emma’s highlights that she had done at the hairdressing salon, could you argue that CRA has been breached? If so, how?</a:t>
            </a:r>
          </a:p>
        </p:txBody>
      </p:sp>
      <p:pic>
        <p:nvPicPr>
          <p:cNvPr id="4" name="Picture 3"/>
          <p:cNvPicPr>
            <a:picLocks noChangeAspect="1"/>
          </p:cNvPicPr>
          <p:nvPr/>
        </p:nvPicPr>
        <p:blipFill>
          <a:blip r:embed="rId3"/>
          <a:stretch>
            <a:fillRect/>
          </a:stretch>
        </p:blipFill>
        <p:spPr>
          <a:xfrm>
            <a:off x="4396219" y="4530437"/>
            <a:ext cx="3084945" cy="1850967"/>
          </a:xfrm>
          <a:prstGeom prst="rect">
            <a:avLst/>
          </a:prstGeom>
        </p:spPr>
      </p:pic>
    </p:spTree>
    <p:extLst>
      <p:ext uri="{BB962C8B-B14F-4D97-AF65-F5344CB8AC3E}">
        <p14:creationId xmlns:p14="http://schemas.microsoft.com/office/powerpoint/2010/main" val="678700965"/>
      </p:ext>
    </p:extLst>
  </p:cSld>
  <p:clrMapOvr>
    <a:masterClrMapping/>
  </p:clrMapOvr>
  <mc:AlternateContent xmlns:mc="http://schemas.openxmlformats.org/markup-compatibility/2006" xmlns:p14="http://schemas.microsoft.com/office/powerpoint/2010/main">
    <mc:Choice Requires="p14">
      <p:transition spd="slow" p14:dur="2000" advTm="34598"/>
    </mc:Choice>
    <mc:Fallback xmlns="">
      <p:transition spd="slow" advTm="345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8128" y="207819"/>
            <a:ext cx="9875520" cy="1356360"/>
          </a:xfrm>
        </p:spPr>
        <p:txBody>
          <a:bodyPr numCol="1"/>
          <a:lstStyle/>
          <a:p>
            <a:r>
              <a:rPr lang="en-GB" altLang="en-GB" dirty="0"/>
              <a:t>2. Business-to-business contracts</a:t>
            </a:r>
          </a:p>
        </p:txBody>
      </p:sp>
      <p:sp>
        <p:nvSpPr>
          <p:cNvPr id="3" name="Content Placeholder 2"/>
          <p:cNvSpPr>
            <a:spLocks noGrp="1"/>
          </p:cNvSpPr>
          <p:nvPr>
            <p:ph idx="1"/>
          </p:nvPr>
        </p:nvSpPr>
        <p:spPr>
          <a:xfrm>
            <a:off x="526473" y="1302327"/>
            <a:ext cx="11194471" cy="4793673"/>
          </a:xfrm>
        </p:spPr>
        <p:txBody>
          <a:bodyPr numCol="1"/>
          <a:lstStyle/>
          <a:p>
            <a:pPr marL="45720" indent="0">
              <a:buNone/>
            </a:pPr>
            <a:r>
              <a:rPr lang="en-GB" altLang="en-GB" b="1" dirty="0">
                <a:solidFill>
                  <a:srgbClr val="FF0000"/>
                </a:solidFill>
              </a:rPr>
              <a:t>Sale of Goods Act 1979</a:t>
            </a:r>
          </a:p>
          <a:p>
            <a:pPr marL="45720" indent="0">
              <a:buNone/>
            </a:pPr>
            <a:r>
              <a:rPr lang="en-GB" altLang="en-GB" dirty="0">
                <a:solidFill>
                  <a:schemeClr val="tx1"/>
                </a:solidFill>
              </a:rPr>
              <a:t>Whilst CRA 2015 covers a range of contracts under which goods are supplied, </a:t>
            </a:r>
            <a:r>
              <a:rPr lang="en-GB" altLang="en-GB" dirty="0">
                <a:solidFill>
                  <a:srgbClr val="FF0000"/>
                </a:solidFill>
              </a:rPr>
              <a:t>SGA 1979 </a:t>
            </a:r>
            <a:r>
              <a:rPr lang="en-GB" altLang="en-GB" dirty="0">
                <a:solidFill>
                  <a:schemeClr val="tx1"/>
                </a:solidFill>
              </a:rPr>
              <a:t>only applies to a contract for the sale of goods, which is defined under s2(1) SGA 1979 as </a:t>
            </a:r>
            <a:r>
              <a:rPr lang="en-GB" altLang="en-GB" dirty="0"/>
              <a:t>a </a:t>
            </a:r>
            <a:r>
              <a:rPr lang="en-GB" altLang="en-GB" i="1" dirty="0"/>
              <a:t>contract by which the seller transfers or agrees to transfer the property in goods to the buyer for a money consideration, called the price.</a:t>
            </a:r>
            <a:endParaRPr lang="en-GB" altLang="en-GB" dirty="0"/>
          </a:p>
        </p:txBody>
      </p:sp>
      <p:graphicFrame>
        <p:nvGraphicFramePr>
          <p:cNvPr id="4" name="Table 3"/>
          <p:cNvGraphicFramePr>
            <a:graphicFrameLocks noGrp="1"/>
          </p:cNvGraphicFramePr>
          <p:nvPr>
            <p:extLst>
              <p:ext uri="{D42A27DB-BD31-4B8C-83A1-F6EECF244321}">
                <p14:modId xmlns:p14="http://schemas.microsoft.com/office/powerpoint/2010/main" val="1923260000"/>
              </p:ext>
            </p:extLst>
          </p:nvPr>
        </p:nvGraphicFramePr>
        <p:xfrm>
          <a:off x="1191492" y="3699163"/>
          <a:ext cx="9254835" cy="2641600"/>
        </p:xfrm>
        <a:graphic>
          <a:graphicData uri="http://schemas.openxmlformats.org/drawingml/2006/table">
            <a:tbl>
              <a:tblPr firstRow="1" bandRow="1">
                <a:tableStyleId>{5C22544A-7EE6-4342-B048-85BDC9FD1C3A}</a:tableStyleId>
              </a:tblPr>
              <a:tblGrid>
                <a:gridCol w="3084945">
                  <a:extLst>
                    <a:ext uri="{9D8B030D-6E8A-4147-A177-3AD203B41FA5}">
                      <a16:colId xmlns:a16="http://schemas.microsoft.com/office/drawing/2014/main" val="20000"/>
                    </a:ext>
                  </a:extLst>
                </a:gridCol>
                <a:gridCol w="3084945">
                  <a:extLst>
                    <a:ext uri="{9D8B030D-6E8A-4147-A177-3AD203B41FA5}">
                      <a16:colId xmlns:a16="http://schemas.microsoft.com/office/drawing/2014/main" val="20001"/>
                    </a:ext>
                  </a:extLst>
                </a:gridCol>
                <a:gridCol w="3084945">
                  <a:extLst>
                    <a:ext uri="{9D8B030D-6E8A-4147-A177-3AD203B41FA5}">
                      <a16:colId xmlns:a16="http://schemas.microsoft.com/office/drawing/2014/main" val="20002"/>
                    </a:ext>
                  </a:extLst>
                </a:gridCol>
              </a:tblGrid>
              <a:tr h="660400">
                <a:tc>
                  <a:txBody>
                    <a:bodyPr/>
                    <a:lstStyle/>
                    <a:p>
                      <a:r>
                        <a:rPr lang="en-GB" altLang="en-GB" dirty="0"/>
                        <a:t>Implied</a:t>
                      </a:r>
                      <a:r>
                        <a:rPr lang="en-GB" altLang="en-GB" baseline="0" dirty="0"/>
                        <a:t> term:</a:t>
                      </a:r>
                      <a:endParaRPr lang="en-GB" altLang="en-GB" dirty="0"/>
                    </a:p>
                  </a:txBody>
                  <a:tcPr/>
                </a:tc>
                <a:tc>
                  <a:txBody>
                    <a:bodyPr/>
                    <a:lstStyle/>
                    <a:p>
                      <a:r>
                        <a:rPr lang="en-GB" altLang="en-GB" dirty="0"/>
                        <a:t>Business-to-consumer</a:t>
                      </a:r>
                      <a:r>
                        <a:rPr lang="en-GB" altLang="en-GB" baseline="0" dirty="0"/>
                        <a:t> contracts:</a:t>
                      </a:r>
                      <a:endParaRPr lang="en-GB" altLang="en-GB" dirty="0"/>
                    </a:p>
                  </a:txBody>
                  <a:tcPr/>
                </a:tc>
                <a:tc>
                  <a:txBody>
                    <a:bodyPr/>
                    <a:lstStyle/>
                    <a:p>
                      <a:r>
                        <a:rPr lang="en-GB" altLang="en-GB" dirty="0"/>
                        <a:t>Business-to-business contracts</a:t>
                      </a:r>
                    </a:p>
                  </a:txBody>
                  <a:tcPr/>
                </a:tc>
                <a:extLst>
                  <a:ext uri="{0D108BD9-81ED-4DB2-BD59-A6C34878D82A}">
                    <a16:rowId xmlns:a16="http://schemas.microsoft.com/office/drawing/2014/main" val="10000"/>
                  </a:ext>
                </a:extLst>
              </a:tr>
              <a:tr h="660400">
                <a:tc>
                  <a:txBody>
                    <a:bodyPr/>
                    <a:lstStyle/>
                    <a:p>
                      <a:r>
                        <a:rPr lang="en-GB" altLang="en-GB" dirty="0"/>
                        <a:t>Satisfactory</a:t>
                      </a:r>
                      <a:r>
                        <a:rPr lang="en-GB" altLang="en-GB" baseline="0" dirty="0"/>
                        <a:t> quality</a:t>
                      </a:r>
                      <a:endParaRPr lang="en-GB" altLang="en-GB" dirty="0"/>
                    </a:p>
                  </a:txBody>
                  <a:tcPr/>
                </a:tc>
                <a:tc>
                  <a:txBody>
                    <a:bodyPr/>
                    <a:lstStyle/>
                    <a:p>
                      <a:r>
                        <a:rPr lang="en-GB" altLang="en-GB" dirty="0"/>
                        <a:t>S9 CRA 2015</a:t>
                      </a:r>
                    </a:p>
                  </a:txBody>
                  <a:tcPr/>
                </a:tc>
                <a:tc>
                  <a:txBody>
                    <a:bodyPr/>
                    <a:lstStyle/>
                    <a:p>
                      <a:r>
                        <a:rPr lang="en-GB" altLang="en-GB" dirty="0"/>
                        <a:t>S14(2) SGA</a:t>
                      </a:r>
                      <a:r>
                        <a:rPr lang="en-GB" altLang="en-GB" baseline="0" dirty="0"/>
                        <a:t> 1979</a:t>
                      </a:r>
                      <a:endParaRPr lang="en-GB" altLang="en-GB" dirty="0"/>
                    </a:p>
                  </a:txBody>
                  <a:tcPr/>
                </a:tc>
                <a:extLst>
                  <a:ext uri="{0D108BD9-81ED-4DB2-BD59-A6C34878D82A}">
                    <a16:rowId xmlns:a16="http://schemas.microsoft.com/office/drawing/2014/main" val="10001"/>
                  </a:ext>
                </a:extLst>
              </a:tr>
              <a:tr h="660400">
                <a:tc>
                  <a:txBody>
                    <a:bodyPr/>
                    <a:lstStyle/>
                    <a:p>
                      <a:r>
                        <a:rPr lang="en-GB" altLang="en-GB" dirty="0"/>
                        <a:t>Fitness for the purpose</a:t>
                      </a:r>
                    </a:p>
                  </a:txBody>
                  <a:tcPr/>
                </a:tc>
                <a:tc>
                  <a:txBody>
                    <a:bodyPr/>
                    <a:lstStyle/>
                    <a:p>
                      <a:r>
                        <a:rPr lang="en-GB" altLang="en-GB" dirty="0"/>
                        <a:t>S10 CRA</a:t>
                      </a:r>
                      <a:r>
                        <a:rPr lang="en-GB" altLang="en-GB" baseline="0" dirty="0"/>
                        <a:t> 2015</a:t>
                      </a:r>
                      <a:endParaRPr lang="en-GB" altLang="en-GB" dirty="0"/>
                    </a:p>
                  </a:txBody>
                  <a:tcPr/>
                </a:tc>
                <a:tc>
                  <a:txBody>
                    <a:bodyPr/>
                    <a:lstStyle/>
                    <a:p>
                      <a:r>
                        <a:rPr lang="en-GB" altLang="en-GB" dirty="0"/>
                        <a:t>S14(3) SGA</a:t>
                      </a:r>
                      <a:r>
                        <a:rPr lang="en-GB" altLang="en-GB" baseline="0" dirty="0"/>
                        <a:t> 1979</a:t>
                      </a:r>
                      <a:endParaRPr lang="en-GB" altLang="en-GB" dirty="0"/>
                    </a:p>
                  </a:txBody>
                  <a:tcPr/>
                </a:tc>
                <a:extLst>
                  <a:ext uri="{0D108BD9-81ED-4DB2-BD59-A6C34878D82A}">
                    <a16:rowId xmlns:a16="http://schemas.microsoft.com/office/drawing/2014/main" val="10002"/>
                  </a:ext>
                </a:extLst>
              </a:tr>
              <a:tr h="660400">
                <a:tc>
                  <a:txBody>
                    <a:bodyPr/>
                    <a:lstStyle/>
                    <a:p>
                      <a:r>
                        <a:rPr lang="en-GB" altLang="en-GB" dirty="0"/>
                        <a:t>Description</a:t>
                      </a:r>
                    </a:p>
                  </a:txBody>
                  <a:tcPr/>
                </a:tc>
                <a:tc>
                  <a:txBody>
                    <a:bodyPr/>
                    <a:lstStyle/>
                    <a:p>
                      <a:r>
                        <a:rPr lang="en-GB" altLang="en-GB" dirty="0"/>
                        <a:t>S11 CRA</a:t>
                      </a:r>
                      <a:r>
                        <a:rPr lang="en-GB" altLang="en-GB" baseline="0" dirty="0"/>
                        <a:t> 2015</a:t>
                      </a:r>
                      <a:endParaRPr lang="en-GB" altLang="en-GB" dirty="0"/>
                    </a:p>
                  </a:txBody>
                  <a:tcPr/>
                </a:tc>
                <a:tc>
                  <a:txBody>
                    <a:bodyPr/>
                    <a:lstStyle/>
                    <a:p>
                      <a:r>
                        <a:rPr lang="en-GB" altLang="en-GB" dirty="0"/>
                        <a:t>S13 SGA</a:t>
                      </a:r>
                      <a:r>
                        <a:rPr lang="en-GB" altLang="en-GB" baseline="0" dirty="0"/>
                        <a:t> 1979</a:t>
                      </a:r>
                      <a:endParaRPr lang="en-GB" altLang="en-GB" dirty="0"/>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3823854" y="3329831"/>
            <a:ext cx="4835237" cy="369332"/>
          </a:xfrm>
          <a:prstGeom prst="rect">
            <a:avLst/>
          </a:prstGeom>
          <a:noFill/>
        </p:spPr>
        <p:txBody>
          <a:bodyPr wrap="square" numCol="1" rtlCol="0">
            <a:spAutoFit/>
          </a:bodyPr>
          <a:lstStyle/>
          <a:p>
            <a:r>
              <a:rPr lang="en-GB" altLang="en-GB" b="1" u="sng" dirty="0"/>
              <a:t>Contracts for the sale of goods</a:t>
            </a:r>
          </a:p>
        </p:txBody>
      </p:sp>
    </p:spTree>
    <p:extLst>
      <p:ext uri="{BB962C8B-B14F-4D97-AF65-F5344CB8AC3E}">
        <p14:creationId xmlns:p14="http://schemas.microsoft.com/office/powerpoint/2010/main" val="1426542289"/>
      </p:ext>
    </p:extLst>
  </p:cSld>
  <p:clrMapOvr>
    <a:masterClrMapping/>
  </p:clrMapOvr>
  <mc:AlternateContent xmlns:mc="http://schemas.openxmlformats.org/markup-compatibility/2006" xmlns:p14="http://schemas.microsoft.com/office/powerpoint/2010/main">
    <mc:Choice Requires="p14">
      <p:transition spd="slow" p14:dur="2000" advTm="275901"/>
    </mc:Choice>
    <mc:Fallback xmlns="">
      <p:transition spd="slow" advTm="27590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9A3AF-DE53-44DD-A5DB-B7B41C277161}"/>
              </a:ext>
            </a:extLst>
          </p:cNvPr>
          <p:cNvSpPr>
            <a:spLocks noGrp="1"/>
          </p:cNvSpPr>
          <p:nvPr>
            <p:ph type="title"/>
          </p:nvPr>
        </p:nvSpPr>
        <p:spPr/>
        <p:txBody>
          <a:bodyPr>
            <a:normAutofit fontScale="90000"/>
          </a:bodyPr>
          <a:lstStyle/>
          <a:p>
            <a:r>
              <a:rPr lang="en-GB" dirty="0"/>
              <a:t>Ss13 and 14 of the SGA 1979 are all classified by the Act as ‘conditions’ and they impose strict liability.</a:t>
            </a:r>
          </a:p>
        </p:txBody>
      </p:sp>
      <p:sp>
        <p:nvSpPr>
          <p:cNvPr id="3" name="Content Placeholder 2">
            <a:extLst>
              <a:ext uri="{FF2B5EF4-FFF2-40B4-BE49-F238E27FC236}">
                <a16:creationId xmlns:a16="http://schemas.microsoft.com/office/drawing/2014/main" id="{07363307-63D4-4EAB-ACE4-9FCCCB3469ED}"/>
              </a:ext>
            </a:extLst>
          </p:cNvPr>
          <p:cNvSpPr>
            <a:spLocks noGrp="1"/>
          </p:cNvSpPr>
          <p:nvPr>
            <p:ph idx="1"/>
          </p:nvPr>
        </p:nvSpPr>
        <p:spPr/>
        <p:txBody>
          <a:bodyPr/>
          <a:lstStyle/>
          <a:p>
            <a:endParaRPr lang="en-GB" dirty="0"/>
          </a:p>
          <a:p>
            <a:endParaRPr lang="en-GB" dirty="0"/>
          </a:p>
          <a:p>
            <a:r>
              <a:rPr lang="en-GB" dirty="0"/>
              <a:t>WHY DOES THIS MATTER?</a:t>
            </a:r>
          </a:p>
        </p:txBody>
      </p:sp>
    </p:spTree>
    <p:extLst>
      <p:ext uri="{BB962C8B-B14F-4D97-AF65-F5344CB8AC3E}">
        <p14:creationId xmlns:p14="http://schemas.microsoft.com/office/powerpoint/2010/main" val="4064072900"/>
      </p:ext>
    </p:extLst>
  </p:cSld>
  <p:clrMapOvr>
    <a:masterClrMapping/>
  </p:clrMapOvr>
  <mc:AlternateContent xmlns:mc="http://schemas.openxmlformats.org/markup-compatibility/2006" xmlns:p14="http://schemas.microsoft.com/office/powerpoint/2010/main">
    <mc:Choice Requires="p14">
      <p:transition spd="slow" p14:dur="2000" advTm="133631"/>
    </mc:Choice>
    <mc:Fallback xmlns="">
      <p:transition spd="slow" advTm="13363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589F-88D8-4A43-AF75-B256C2468001}"/>
              </a:ext>
            </a:extLst>
          </p:cNvPr>
          <p:cNvSpPr>
            <a:spLocks noGrp="1"/>
          </p:cNvSpPr>
          <p:nvPr>
            <p:ph type="title"/>
          </p:nvPr>
        </p:nvSpPr>
        <p:spPr>
          <a:xfrm>
            <a:off x="1285407" y="204865"/>
            <a:ext cx="9875520" cy="1356360"/>
          </a:xfrm>
        </p:spPr>
        <p:txBody>
          <a:bodyPr/>
          <a:lstStyle/>
          <a:p>
            <a:r>
              <a:rPr lang="en-GB" dirty="0"/>
              <a:t>Sale of Goods and Services Act 1982</a:t>
            </a:r>
          </a:p>
        </p:txBody>
      </p:sp>
      <p:pic>
        <p:nvPicPr>
          <p:cNvPr id="6" name="Content Placeholder 5">
            <a:extLst>
              <a:ext uri="{FF2B5EF4-FFF2-40B4-BE49-F238E27FC236}">
                <a16:creationId xmlns:a16="http://schemas.microsoft.com/office/drawing/2014/main" id="{0179F7D9-DC93-4A5B-B488-6D79C4BD4E27}"/>
              </a:ext>
            </a:extLst>
          </p:cNvPr>
          <p:cNvPicPr>
            <a:picLocks noGrp="1" noChangeAspect="1"/>
          </p:cNvPicPr>
          <p:nvPr>
            <p:ph idx="1"/>
          </p:nvPr>
        </p:nvPicPr>
        <p:blipFill rotWithShape="1">
          <a:blip r:embed="rId2"/>
          <a:srcRect l="23634" t="28116" r="27866" b="13425"/>
          <a:stretch/>
        </p:blipFill>
        <p:spPr>
          <a:xfrm>
            <a:off x="2812529" y="1212691"/>
            <a:ext cx="6566941" cy="5277009"/>
          </a:xfrm>
        </p:spPr>
      </p:pic>
    </p:spTree>
    <p:extLst>
      <p:ext uri="{BB962C8B-B14F-4D97-AF65-F5344CB8AC3E}">
        <p14:creationId xmlns:p14="http://schemas.microsoft.com/office/powerpoint/2010/main" val="2240290957"/>
      </p:ext>
    </p:extLst>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2310" y="124691"/>
            <a:ext cx="9875520" cy="1356360"/>
          </a:xfrm>
        </p:spPr>
        <p:txBody>
          <a:bodyPr numCol="1"/>
          <a:lstStyle/>
          <a:p>
            <a:r>
              <a:rPr lang="en-GB" altLang="en-GB" dirty="0"/>
              <a:t>3. Terms implied by custom</a:t>
            </a:r>
          </a:p>
        </p:txBody>
      </p:sp>
      <p:sp>
        <p:nvSpPr>
          <p:cNvPr id="3" name="Content Placeholder 2"/>
          <p:cNvSpPr>
            <a:spLocks noGrp="1"/>
          </p:cNvSpPr>
          <p:nvPr>
            <p:ph idx="1"/>
          </p:nvPr>
        </p:nvSpPr>
        <p:spPr>
          <a:xfrm>
            <a:off x="568036" y="1343891"/>
            <a:ext cx="10447835" cy="4752109"/>
          </a:xfrm>
        </p:spPr>
        <p:txBody>
          <a:bodyPr numCol="1"/>
          <a:lstStyle/>
          <a:p>
            <a:pPr marL="45720" indent="0" algn="ctr">
              <a:buNone/>
            </a:pPr>
            <a:r>
              <a:rPr lang="en-GB" altLang="en-GB" sz="2800" i="1" dirty="0">
                <a:solidFill>
                  <a:schemeClr val="tx1"/>
                </a:solidFill>
              </a:rPr>
              <a:t>When terms are implied into a contract as a result of local or trade usage.</a:t>
            </a:r>
          </a:p>
          <a:p>
            <a:pPr marL="45720" indent="0">
              <a:buNone/>
            </a:pPr>
            <a:r>
              <a:rPr lang="en-GB" altLang="en-GB" dirty="0">
                <a:solidFill>
                  <a:schemeClr val="tx1"/>
                </a:solidFill>
              </a:rPr>
              <a:t>Questions that will be asked when considering whether such a term should be implied are:</a:t>
            </a:r>
          </a:p>
          <a:p>
            <a:pPr>
              <a:buFontTx/>
              <a:buChar char="-"/>
            </a:pPr>
            <a:r>
              <a:rPr lang="en-GB" altLang="en-GB" dirty="0">
                <a:latin typeface="Arial" panose="020B0604020202020204" pitchFamily="34" charset="0"/>
                <a:cs typeface="Arial" panose="020B0604020202020204" pitchFamily="34" charset="0"/>
              </a:rPr>
              <a:t>Whether the term has been in use for a sufficient length of time;</a:t>
            </a:r>
          </a:p>
          <a:p>
            <a:pPr>
              <a:buFontTx/>
              <a:buChar char="-"/>
            </a:pPr>
            <a:r>
              <a:rPr lang="en-GB" altLang="en-GB" dirty="0">
                <a:latin typeface="Arial" panose="020B0604020202020204" pitchFamily="34" charset="0"/>
                <a:cs typeface="Arial" panose="020B0604020202020204" pitchFamily="34" charset="0"/>
              </a:rPr>
              <a:t>Whether it is reasonable to imply such a term;</a:t>
            </a:r>
          </a:p>
          <a:p>
            <a:pPr>
              <a:buFontTx/>
              <a:buChar char="-"/>
            </a:pPr>
            <a:r>
              <a:rPr lang="en-GB" altLang="en-GB" dirty="0">
                <a:latin typeface="Arial" panose="020B0604020202020204" pitchFamily="34" charset="0"/>
                <a:cs typeface="Arial" panose="020B0604020202020204" pitchFamily="34" charset="0"/>
              </a:rPr>
              <a:t>Whether the term is inconsistent with an express term;</a:t>
            </a:r>
          </a:p>
          <a:p>
            <a:pPr>
              <a:buFontTx/>
              <a:buChar char="-"/>
            </a:pPr>
            <a:r>
              <a:rPr lang="en-GB" altLang="en-GB" dirty="0">
                <a:latin typeface="Arial" panose="020B0604020202020204" pitchFamily="34" charset="0"/>
                <a:cs typeface="Arial" panose="020B0604020202020204" pitchFamily="34" charset="0"/>
              </a:rPr>
              <a:t>That such a term is actually used in practice; and</a:t>
            </a:r>
          </a:p>
          <a:p>
            <a:pPr>
              <a:buFontTx/>
              <a:buChar char="-"/>
            </a:pPr>
            <a:r>
              <a:rPr lang="en-GB" altLang="en-GB" dirty="0">
                <a:latin typeface="Arial" panose="020B0604020202020204" pitchFamily="34" charset="0"/>
                <a:cs typeface="Arial" panose="020B0604020202020204" pitchFamily="34" charset="0"/>
              </a:rPr>
              <a:t>That the implication of such a term is acceptable to the court.</a:t>
            </a:r>
          </a:p>
        </p:txBody>
      </p:sp>
      <p:sp>
        <p:nvSpPr>
          <p:cNvPr id="4" name="Rounded Rectangle 3"/>
          <p:cNvSpPr/>
          <p:nvPr/>
        </p:nvSpPr>
        <p:spPr>
          <a:xfrm>
            <a:off x="8728364" y="4488873"/>
            <a:ext cx="2923309" cy="184265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numCol="1" rtlCol="0" anchor="ctr"/>
          <a:lstStyle/>
          <a:p>
            <a:pPr algn="ctr"/>
            <a:endParaRPr lang="en-GB" altLang="en-GB"/>
          </a:p>
        </p:txBody>
      </p:sp>
      <p:sp>
        <p:nvSpPr>
          <p:cNvPr id="5" name="TextBox 4"/>
          <p:cNvSpPr txBox="1"/>
          <p:nvPr/>
        </p:nvSpPr>
        <p:spPr>
          <a:xfrm>
            <a:off x="9275618" y="4810035"/>
            <a:ext cx="1828800" cy="1200329"/>
          </a:xfrm>
          <a:prstGeom prst="rect">
            <a:avLst/>
          </a:prstGeom>
          <a:noFill/>
        </p:spPr>
        <p:txBody>
          <a:bodyPr wrap="square" numCol="1" rtlCol="0">
            <a:spAutoFit/>
          </a:bodyPr>
          <a:lstStyle/>
          <a:p>
            <a:pPr algn="ctr"/>
            <a:r>
              <a:rPr lang="en-GB" altLang="en-GB" sz="2400" i="1" dirty="0">
                <a:solidFill>
                  <a:srgbClr val="FF0000"/>
                </a:solidFill>
              </a:rPr>
              <a:t>Hutton v Warren [1836]</a:t>
            </a:r>
          </a:p>
        </p:txBody>
      </p:sp>
    </p:spTree>
    <p:extLst>
      <p:ext uri="{BB962C8B-B14F-4D97-AF65-F5344CB8AC3E}">
        <p14:creationId xmlns:p14="http://schemas.microsoft.com/office/powerpoint/2010/main" val="971329637"/>
      </p:ext>
    </p:extLst>
  </p:cSld>
  <p:clrMapOvr>
    <a:masterClrMapping/>
  </p:clrMapOvr>
  <mc:AlternateContent xmlns:mc="http://schemas.openxmlformats.org/markup-compatibility/2006" xmlns:p14="http://schemas.microsoft.com/office/powerpoint/2010/main">
    <mc:Choice Requires="p14">
      <p:transition spd="slow" p14:dur="2000" advTm="111201"/>
    </mc:Choice>
    <mc:Fallback xmlns="">
      <p:transition spd="slow" advTm="11120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2091" y="221673"/>
            <a:ext cx="9875520" cy="1356360"/>
          </a:xfrm>
        </p:spPr>
        <p:txBody>
          <a:bodyPr numCol="1"/>
          <a:lstStyle/>
          <a:p>
            <a:r>
              <a:rPr lang="en-GB" altLang="en-GB" dirty="0"/>
              <a:t>4. Terms implied by the courts</a:t>
            </a:r>
          </a:p>
        </p:txBody>
      </p:sp>
      <p:sp>
        <p:nvSpPr>
          <p:cNvPr id="3" name="Content Placeholder 2"/>
          <p:cNvSpPr>
            <a:spLocks noGrp="1"/>
          </p:cNvSpPr>
          <p:nvPr>
            <p:ph idx="1"/>
          </p:nvPr>
        </p:nvSpPr>
        <p:spPr>
          <a:xfrm>
            <a:off x="484910" y="1385455"/>
            <a:ext cx="10530962" cy="4710545"/>
          </a:xfrm>
        </p:spPr>
        <p:txBody>
          <a:bodyPr numCol="1"/>
          <a:lstStyle/>
          <a:p>
            <a:pPr marL="45720" indent="0">
              <a:buNone/>
            </a:pPr>
            <a:r>
              <a:rPr lang="en-GB" altLang="en-GB" sz="2800" dirty="0">
                <a:solidFill>
                  <a:schemeClr val="tx1"/>
                </a:solidFill>
              </a:rPr>
              <a:t> </a:t>
            </a:r>
            <a:r>
              <a:rPr lang="en-GB" altLang="en-GB" sz="2800" u="sng" dirty="0">
                <a:solidFill>
                  <a:schemeClr val="tx1"/>
                </a:solidFill>
              </a:rPr>
              <a:t>This can happen in 2 ways:</a:t>
            </a:r>
          </a:p>
          <a:p>
            <a:pPr>
              <a:buFontTx/>
              <a:buChar char="-"/>
            </a:pPr>
            <a:r>
              <a:rPr lang="en-GB" altLang="en-GB" sz="2800" b="1" dirty="0">
                <a:solidFill>
                  <a:schemeClr val="tx1"/>
                </a:solidFill>
              </a:rPr>
              <a:t>Implied by law</a:t>
            </a:r>
          </a:p>
          <a:p>
            <a:pPr>
              <a:buFontTx/>
              <a:buChar char="-"/>
            </a:pPr>
            <a:r>
              <a:rPr lang="en-GB" altLang="en-GB" sz="2800" b="1" dirty="0">
                <a:solidFill>
                  <a:schemeClr val="tx1"/>
                </a:solidFill>
              </a:rPr>
              <a:t>Implied in fact</a:t>
            </a:r>
          </a:p>
          <a:p>
            <a:pPr>
              <a:buFontTx/>
              <a:buChar char="-"/>
            </a:pPr>
            <a:endParaRPr lang="en-GB" altLang="en-GB" sz="2800" dirty="0">
              <a:solidFill>
                <a:schemeClr val="tx1"/>
              </a:solidFill>
            </a:endParaRPr>
          </a:p>
          <a:p>
            <a:pPr marL="45720" indent="0">
              <a:buNone/>
            </a:pPr>
            <a:r>
              <a:rPr lang="en-GB" altLang="en-GB" sz="2800" b="1" dirty="0">
                <a:solidFill>
                  <a:schemeClr val="tx1"/>
                </a:solidFill>
              </a:rPr>
              <a:t>Implied by law  </a:t>
            </a:r>
            <a:r>
              <a:rPr lang="en-GB" altLang="en-GB" sz="2800" dirty="0">
                <a:solidFill>
                  <a:schemeClr val="tx1"/>
                </a:solidFill>
              </a:rPr>
              <a:t>- case law has established that these terms always appear in these types of contract.</a:t>
            </a:r>
          </a:p>
          <a:p>
            <a:pPr marL="45720" indent="0">
              <a:buNone/>
            </a:pPr>
            <a:endParaRPr lang="en-GB" altLang="en-GB" sz="2800" dirty="0">
              <a:solidFill>
                <a:schemeClr val="tx1"/>
              </a:solidFill>
            </a:endParaRPr>
          </a:p>
          <a:p>
            <a:pPr marL="45720" indent="0">
              <a:buNone/>
            </a:pPr>
            <a:r>
              <a:rPr lang="en-GB" altLang="en-GB" sz="2800" b="1" i="1" dirty="0">
                <a:solidFill>
                  <a:srgbClr val="FF0000"/>
                </a:solidFill>
              </a:rPr>
              <a:t>Liverpool City Council v Irwin [1976]</a:t>
            </a:r>
          </a:p>
          <a:p>
            <a:pPr marL="45720" indent="0">
              <a:buNone/>
            </a:pPr>
            <a:endParaRPr lang="en-GB" altLang="en-GB" dirty="0">
              <a:solidFill>
                <a:schemeClr val="tx1"/>
              </a:solidFill>
            </a:endParaRPr>
          </a:p>
        </p:txBody>
      </p:sp>
      <p:pic>
        <p:nvPicPr>
          <p:cNvPr id="4" name="Picture 3"/>
          <p:cNvPicPr>
            <a:picLocks noChangeAspect="1"/>
          </p:cNvPicPr>
          <p:nvPr/>
        </p:nvPicPr>
        <p:blipFill>
          <a:blip r:embed="rId3"/>
          <a:stretch>
            <a:fillRect/>
          </a:stretch>
        </p:blipFill>
        <p:spPr>
          <a:xfrm>
            <a:off x="7501803" y="4244303"/>
            <a:ext cx="3374015" cy="2245254"/>
          </a:xfrm>
          <a:prstGeom prst="rect">
            <a:avLst/>
          </a:prstGeom>
        </p:spPr>
      </p:pic>
    </p:spTree>
    <p:extLst>
      <p:ext uri="{BB962C8B-B14F-4D97-AF65-F5344CB8AC3E}">
        <p14:creationId xmlns:p14="http://schemas.microsoft.com/office/powerpoint/2010/main" val="821343342"/>
      </p:ext>
    </p:extLst>
  </p:cSld>
  <p:clrMapOvr>
    <a:masterClrMapping/>
  </p:clrMapOvr>
  <mc:AlternateContent xmlns:mc="http://schemas.openxmlformats.org/markup-compatibility/2006" xmlns:p14="http://schemas.microsoft.com/office/powerpoint/2010/main">
    <mc:Choice Requires="p14">
      <p:transition spd="slow" p14:dur="2000" advTm="82408"/>
    </mc:Choice>
    <mc:Fallback xmlns="">
      <p:transition spd="slow" advTm="82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83761-2ADC-4D18-8BCA-04EB46D57F4C}"/>
              </a:ext>
            </a:extLst>
          </p:cNvPr>
          <p:cNvSpPr>
            <a:spLocks noGrp="1"/>
          </p:cNvSpPr>
          <p:nvPr>
            <p:ph type="title"/>
          </p:nvPr>
        </p:nvSpPr>
        <p:spPr/>
        <p:txBody>
          <a:bodyPr/>
          <a:lstStyle/>
          <a:p>
            <a:r>
              <a:rPr lang="en-GB" dirty="0"/>
              <a:t>SUMMARY</a:t>
            </a:r>
          </a:p>
        </p:txBody>
      </p:sp>
      <p:sp>
        <p:nvSpPr>
          <p:cNvPr id="3" name="Text Placeholder 2">
            <a:extLst>
              <a:ext uri="{FF2B5EF4-FFF2-40B4-BE49-F238E27FC236}">
                <a16:creationId xmlns:a16="http://schemas.microsoft.com/office/drawing/2014/main" id="{969DBE9D-1327-4FBC-86FC-5FC99011940E}"/>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3374692476"/>
      </p:ext>
    </p:extLst>
  </p:cSld>
  <p:clrMapOvr>
    <a:masterClrMapping/>
  </p:clrMapOvr>
  <mc:AlternateContent xmlns:mc="http://schemas.openxmlformats.org/markup-compatibility/2006" xmlns:p14="http://schemas.microsoft.com/office/powerpoint/2010/main">
    <mc:Choice Requires="p14">
      <p:transition spd="slow" p14:dur="2000" advTm="218780"/>
    </mc:Choice>
    <mc:Fallback xmlns="">
      <p:transition spd="slow" advTm="218780"/>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7.4|35.7|14.9"/>
</p:tagLst>
</file>

<file path=ppt/tags/tag2.xml><?xml version="1.0" encoding="utf-8"?>
<p:tagLst xmlns:a="http://schemas.openxmlformats.org/drawingml/2006/main" xmlns:r="http://schemas.openxmlformats.org/officeDocument/2006/relationships" xmlns:p="http://schemas.openxmlformats.org/presentationml/2006/main">
  <p:tag name="TIMING" val="|1.4|1.8"/>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8</TotalTime>
  <Words>6207</Words>
  <Application>Microsoft Macintosh PowerPoint</Application>
  <PresentationFormat>Widescreen</PresentationFormat>
  <Paragraphs>405</Paragraphs>
  <Slides>35</Slides>
  <Notes>32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35</vt:i4>
      </vt:variant>
    </vt:vector>
  </HeadingPairs>
  <TitlesOfParts>
    <vt:vector size="44" baseType="lpstr">
      <vt:lpstr>Arial</vt:lpstr>
      <vt:lpstr>Arial Rounded MT Bold</vt:lpstr>
      <vt:lpstr>Calibri</vt:lpstr>
      <vt:lpstr>Corbel</vt:lpstr>
      <vt:lpstr>Times New Roman</vt:lpstr>
      <vt:lpstr>Trebuchet MS</vt:lpstr>
      <vt:lpstr>Wingdings 3</vt:lpstr>
      <vt:lpstr>Facet</vt:lpstr>
      <vt:lpstr>Basis</vt:lpstr>
      <vt:lpstr>The contents of a contract 1:  Express and implied terms  </vt:lpstr>
      <vt:lpstr>Learning objectives</vt:lpstr>
      <vt:lpstr>Basic terminology</vt:lpstr>
      <vt:lpstr>Distinguishing between representations and terms</vt:lpstr>
      <vt:lpstr>PowerPoint Presentation</vt:lpstr>
      <vt:lpstr>1. IMPORTANCE OF STATEMENT </vt:lpstr>
      <vt:lpstr>2. Putting a statement in writing</vt:lpstr>
      <vt:lpstr>3. Timing</vt:lpstr>
      <vt:lpstr>4. Special knowledge or skills</vt:lpstr>
      <vt:lpstr>Express terms</vt:lpstr>
      <vt:lpstr>1. SIGNED WRITTEN DOCUMENTS CONTAINING CONTRACTUAL TERMS</vt:lpstr>
      <vt:lpstr>2. INCORPORATION OF WRITTEN TERMS INTO ORAL CONTRACTS</vt:lpstr>
      <vt:lpstr>2.1 Incorporation through notice</vt:lpstr>
      <vt:lpstr>Has reasonable notice been given? </vt:lpstr>
      <vt:lpstr>2.2 Consistent course of dealing</vt:lpstr>
      <vt:lpstr>2.3 Incorporation through a common understanding of the parties</vt:lpstr>
      <vt:lpstr>IMPLIED TERMS</vt:lpstr>
      <vt:lpstr>What are implied terms?</vt:lpstr>
      <vt:lpstr>1. Business-to-consumer contracts</vt:lpstr>
      <vt:lpstr>1.1 Goods contracts</vt:lpstr>
      <vt:lpstr>Goods contracts: s9 satisfactory quality</vt:lpstr>
      <vt:lpstr>Goods contracts: s9 satisfactory quality</vt:lpstr>
      <vt:lpstr>Goods contracts: s10- fitness for purpose</vt:lpstr>
      <vt:lpstr>TASK: Emma’s day</vt:lpstr>
      <vt:lpstr>Goods for purpose: s11- description</vt:lpstr>
      <vt:lpstr>Goods for purpose: s11- description</vt:lpstr>
      <vt:lpstr>1.2 Services contracts</vt:lpstr>
      <vt:lpstr>1.2 Services contracts</vt:lpstr>
      <vt:lpstr>TASK</vt:lpstr>
      <vt:lpstr>2. Business-to-business contracts</vt:lpstr>
      <vt:lpstr>Ss13 and 14 of the SGA 1979 are all classified by the Act as ‘conditions’ and they impose strict liability.</vt:lpstr>
      <vt:lpstr>Sale of Goods and Services Act 1982</vt:lpstr>
      <vt:lpstr>3. Terms implied by custom</vt:lpstr>
      <vt:lpstr>4. Terms implied by the courts</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contents of a contract  </dc:title>
  <dc:creator>Laura Knight</dc:creator>
  <cp:lastModifiedBy>Martin.Jones</cp:lastModifiedBy>
  <cp:revision>21</cp:revision>
  <cp:lastPrinted>2018-02-15T17:42:04Z</cp:lastPrinted>
  <dcterms:created xsi:type="dcterms:W3CDTF">2018-02-13T09:13:41Z</dcterms:created>
  <dcterms:modified xsi:type="dcterms:W3CDTF">2025-03-03T19:27:36Z</dcterms:modified>
</cp:coreProperties>
</file>