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9" r:id="rId4"/>
    <p:sldId id="261" r:id="rId5"/>
    <p:sldId id="266" r:id="rId6"/>
    <p:sldId id="267" r:id="rId7"/>
    <p:sldId id="268" r:id="rId8"/>
    <p:sldId id="264" r:id="rId9"/>
    <p:sldId id="265" r:id="rId10"/>
    <p:sldId id="269" r:id="rId11"/>
    <p:sldId id="260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09E26B-B26B-E8A8-56DC-5435BB9008E6}" v="3226" dt="2022-07-17T11:36:30.397"/>
    <p1510:client id="{6F895803-7036-455B-AC4D-0DC109F77198}" v="28" dt="2022-06-30T10:46:54.040"/>
    <p1510:client id="{AC30CBEA-DDCE-EC72-3AC2-C41913A5F718}" v="1018" dt="2022-07-16T19:25:33.0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38309D-693C-4E0C-B579-00C9F7039FA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796B9EF-A1D3-4FDD-AC9D-56F14757E1E0}">
      <dgm:prSet/>
      <dgm:spPr/>
      <dgm:t>
        <a:bodyPr/>
        <a:lstStyle/>
        <a:p>
          <a:r>
            <a:rPr lang="en-GB"/>
            <a:t>In the contents of this presentation, it will include the nature and impact of staff shortages on employees and their organisations.</a:t>
          </a:r>
          <a:endParaRPr lang="en-US"/>
        </a:p>
      </dgm:t>
    </dgm:pt>
    <dgm:pt modelId="{9678253E-9F89-48B1-AC15-209CDBD5934F}" type="parTrans" cxnId="{D4C28600-ABE4-4918-975D-BB4F26F108BB}">
      <dgm:prSet/>
      <dgm:spPr/>
      <dgm:t>
        <a:bodyPr/>
        <a:lstStyle/>
        <a:p>
          <a:endParaRPr lang="en-US"/>
        </a:p>
      </dgm:t>
    </dgm:pt>
    <dgm:pt modelId="{DCD6F06B-FAF5-48D4-B01A-E9850CAC0F79}" type="sibTrans" cxnId="{D4C28600-ABE4-4918-975D-BB4F26F108BB}">
      <dgm:prSet/>
      <dgm:spPr/>
      <dgm:t>
        <a:bodyPr/>
        <a:lstStyle/>
        <a:p>
          <a:endParaRPr lang="en-US"/>
        </a:p>
      </dgm:t>
    </dgm:pt>
    <dgm:pt modelId="{E37A7D6A-173A-4EEE-ACD6-6331BF770EAB}">
      <dgm:prSet/>
      <dgm:spPr/>
      <dgm:t>
        <a:bodyPr/>
        <a:lstStyle/>
        <a:p>
          <a:r>
            <a:rPr lang="en-GB"/>
            <a:t>An insight to the PESTEL analysis and factors contributing to the complexed problem.</a:t>
          </a:r>
          <a:endParaRPr lang="en-US"/>
        </a:p>
      </dgm:t>
    </dgm:pt>
    <dgm:pt modelId="{9B213DD2-4F1A-47B3-886A-7F6E68173C54}" type="parTrans" cxnId="{4380CAEF-6038-41A1-895F-BB20C2D083C4}">
      <dgm:prSet/>
      <dgm:spPr/>
      <dgm:t>
        <a:bodyPr/>
        <a:lstStyle/>
        <a:p>
          <a:endParaRPr lang="en-US"/>
        </a:p>
      </dgm:t>
    </dgm:pt>
    <dgm:pt modelId="{66EF5F48-D6D8-4605-B6EE-3056DB0F95FF}" type="sibTrans" cxnId="{4380CAEF-6038-41A1-895F-BB20C2D083C4}">
      <dgm:prSet/>
      <dgm:spPr/>
      <dgm:t>
        <a:bodyPr/>
        <a:lstStyle/>
        <a:p>
          <a:endParaRPr lang="en-US"/>
        </a:p>
      </dgm:t>
    </dgm:pt>
    <dgm:pt modelId="{03AC0C8A-5BD8-41B8-84EE-C14276B26287}">
      <dgm:prSet/>
      <dgm:spPr/>
      <dgm:t>
        <a:bodyPr/>
        <a:lstStyle/>
        <a:p>
          <a:r>
            <a:rPr lang="en-GB"/>
            <a:t>A cause-and-effect analysis of the complexed problem.</a:t>
          </a:r>
          <a:endParaRPr lang="en-US"/>
        </a:p>
      </dgm:t>
    </dgm:pt>
    <dgm:pt modelId="{CFC1F8D5-DADF-4B38-9C5E-E2641D8649A6}" type="parTrans" cxnId="{23407D5F-1812-4A8A-9F1B-50DD91D33554}">
      <dgm:prSet/>
      <dgm:spPr/>
      <dgm:t>
        <a:bodyPr/>
        <a:lstStyle/>
        <a:p>
          <a:endParaRPr lang="en-US"/>
        </a:p>
      </dgm:t>
    </dgm:pt>
    <dgm:pt modelId="{F63496B7-DA78-4CF2-92A4-7947AE9FC864}" type="sibTrans" cxnId="{23407D5F-1812-4A8A-9F1B-50DD91D33554}">
      <dgm:prSet/>
      <dgm:spPr/>
      <dgm:t>
        <a:bodyPr/>
        <a:lstStyle/>
        <a:p>
          <a:endParaRPr lang="en-US"/>
        </a:p>
      </dgm:t>
    </dgm:pt>
    <dgm:pt modelId="{3676431A-1316-4AAF-B17D-DA286835E375}">
      <dgm:prSet/>
      <dgm:spPr/>
      <dgm:t>
        <a:bodyPr/>
        <a:lstStyle/>
        <a:p>
          <a:r>
            <a:rPr lang="en-GB"/>
            <a:t>An evaluation of alternative solutions with the conclusion of selecting the most appropriate solution.</a:t>
          </a:r>
          <a:endParaRPr lang="en-US"/>
        </a:p>
      </dgm:t>
    </dgm:pt>
    <dgm:pt modelId="{FEB1358D-46E4-4088-A77D-4DA3EFB1CA91}" type="parTrans" cxnId="{1A39D85E-A7BD-439F-90E1-37932A34B9E9}">
      <dgm:prSet/>
      <dgm:spPr/>
      <dgm:t>
        <a:bodyPr/>
        <a:lstStyle/>
        <a:p>
          <a:endParaRPr lang="en-US"/>
        </a:p>
      </dgm:t>
    </dgm:pt>
    <dgm:pt modelId="{8EEFBA30-580C-41C9-9926-64EB700A083B}" type="sibTrans" cxnId="{1A39D85E-A7BD-439F-90E1-37932A34B9E9}">
      <dgm:prSet/>
      <dgm:spPr/>
      <dgm:t>
        <a:bodyPr/>
        <a:lstStyle/>
        <a:p>
          <a:endParaRPr lang="en-US"/>
        </a:p>
      </dgm:t>
    </dgm:pt>
    <dgm:pt modelId="{D0A96B51-6D00-4547-862D-1DCD84FD5F4E}" type="pres">
      <dgm:prSet presAssocID="{3738309D-693C-4E0C-B579-00C9F7039FA9}" presName="vert0" presStyleCnt="0">
        <dgm:presLayoutVars>
          <dgm:dir/>
          <dgm:animOne val="branch"/>
          <dgm:animLvl val="lvl"/>
        </dgm:presLayoutVars>
      </dgm:prSet>
      <dgm:spPr/>
    </dgm:pt>
    <dgm:pt modelId="{D109766F-9393-414D-A914-E9617BC7A558}" type="pres">
      <dgm:prSet presAssocID="{6796B9EF-A1D3-4FDD-AC9D-56F14757E1E0}" presName="thickLine" presStyleLbl="alignNode1" presStyleIdx="0" presStyleCnt="4"/>
      <dgm:spPr/>
    </dgm:pt>
    <dgm:pt modelId="{672BD8B0-E59D-4201-84EE-39D310E52811}" type="pres">
      <dgm:prSet presAssocID="{6796B9EF-A1D3-4FDD-AC9D-56F14757E1E0}" presName="horz1" presStyleCnt="0"/>
      <dgm:spPr/>
    </dgm:pt>
    <dgm:pt modelId="{6E9C52C5-8E0F-485D-9DAC-842082930101}" type="pres">
      <dgm:prSet presAssocID="{6796B9EF-A1D3-4FDD-AC9D-56F14757E1E0}" presName="tx1" presStyleLbl="revTx" presStyleIdx="0" presStyleCnt="4"/>
      <dgm:spPr/>
    </dgm:pt>
    <dgm:pt modelId="{EC42C256-E4F0-4C0D-93DE-C7A874465EEA}" type="pres">
      <dgm:prSet presAssocID="{6796B9EF-A1D3-4FDD-AC9D-56F14757E1E0}" presName="vert1" presStyleCnt="0"/>
      <dgm:spPr/>
    </dgm:pt>
    <dgm:pt modelId="{ACB3E932-0D95-4E37-B705-CA04D7A83B50}" type="pres">
      <dgm:prSet presAssocID="{E37A7D6A-173A-4EEE-ACD6-6331BF770EAB}" presName="thickLine" presStyleLbl="alignNode1" presStyleIdx="1" presStyleCnt="4"/>
      <dgm:spPr/>
    </dgm:pt>
    <dgm:pt modelId="{E5C7ED91-D9D3-4344-9015-DC649C95F21D}" type="pres">
      <dgm:prSet presAssocID="{E37A7D6A-173A-4EEE-ACD6-6331BF770EAB}" presName="horz1" presStyleCnt="0"/>
      <dgm:spPr/>
    </dgm:pt>
    <dgm:pt modelId="{89D210BD-D169-410A-AF18-354416FBAE4A}" type="pres">
      <dgm:prSet presAssocID="{E37A7D6A-173A-4EEE-ACD6-6331BF770EAB}" presName="tx1" presStyleLbl="revTx" presStyleIdx="1" presStyleCnt="4"/>
      <dgm:spPr/>
    </dgm:pt>
    <dgm:pt modelId="{80099CFA-BE5B-4101-9EB8-73028C301EAD}" type="pres">
      <dgm:prSet presAssocID="{E37A7D6A-173A-4EEE-ACD6-6331BF770EAB}" presName="vert1" presStyleCnt="0"/>
      <dgm:spPr/>
    </dgm:pt>
    <dgm:pt modelId="{758FB3D5-F847-4D8B-835E-3177CEB87B03}" type="pres">
      <dgm:prSet presAssocID="{03AC0C8A-5BD8-41B8-84EE-C14276B26287}" presName="thickLine" presStyleLbl="alignNode1" presStyleIdx="2" presStyleCnt="4"/>
      <dgm:spPr/>
    </dgm:pt>
    <dgm:pt modelId="{EF940917-B3CB-4776-BF06-CC4D7CDD9E96}" type="pres">
      <dgm:prSet presAssocID="{03AC0C8A-5BD8-41B8-84EE-C14276B26287}" presName="horz1" presStyleCnt="0"/>
      <dgm:spPr/>
    </dgm:pt>
    <dgm:pt modelId="{ECFCA367-DE94-4E70-A797-CDF1A352F79D}" type="pres">
      <dgm:prSet presAssocID="{03AC0C8A-5BD8-41B8-84EE-C14276B26287}" presName="tx1" presStyleLbl="revTx" presStyleIdx="2" presStyleCnt="4"/>
      <dgm:spPr/>
    </dgm:pt>
    <dgm:pt modelId="{96B6B67E-A13C-4912-8391-BEA748622D58}" type="pres">
      <dgm:prSet presAssocID="{03AC0C8A-5BD8-41B8-84EE-C14276B26287}" presName="vert1" presStyleCnt="0"/>
      <dgm:spPr/>
    </dgm:pt>
    <dgm:pt modelId="{D22E3522-1254-4375-B167-A8627B2AACAC}" type="pres">
      <dgm:prSet presAssocID="{3676431A-1316-4AAF-B17D-DA286835E375}" presName="thickLine" presStyleLbl="alignNode1" presStyleIdx="3" presStyleCnt="4"/>
      <dgm:spPr/>
    </dgm:pt>
    <dgm:pt modelId="{D5B9DA2B-E7BD-45E1-9FE7-B6407D565176}" type="pres">
      <dgm:prSet presAssocID="{3676431A-1316-4AAF-B17D-DA286835E375}" presName="horz1" presStyleCnt="0"/>
      <dgm:spPr/>
    </dgm:pt>
    <dgm:pt modelId="{B375124F-0BDF-4FC0-9D13-EB652DC0DFF3}" type="pres">
      <dgm:prSet presAssocID="{3676431A-1316-4AAF-B17D-DA286835E375}" presName="tx1" presStyleLbl="revTx" presStyleIdx="3" presStyleCnt="4"/>
      <dgm:spPr/>
    </dgm:pt>
    <dgm:pt modelId="{377D5FC3-8573-4B0D-8880-1D226C73B38D}" type="pres">
      <dgm:prSet presAssocID="{3676431A-1316-4AAF-B17D-DA286835E375}" presName="vert1" presStyleCnt="0"/>
      <dgm:spPr/>
    </dgm:pt>
  </dgm:ptLst>
  <dgm:cxnLst>
    <dgm:cxn modelId="{D4C28600-ABE4-4918-975D-BB4F26F108BB}" srcId="{3738309D-693C-4E0C-B579-00C9F7039FA9}" destId="{6796B9EF-A1D3-4FDD-AC9D-56F14757E1E0}" srcOrd="0" destOrd="0" parTransId="{9678253E-9F89-48B1-AC15-209CDBD5934F}" sibTransId="{DCD6F06B-FAF5-48D4-B01A-E9850CAC0F79}"/>
    <dgm:cxn modelId="{8C3F1A0F-460D-4618-B00B-2CC5B6083040}" type="presOf" srcId="{03AC0C8A-5BD8-41B8-84EE-C14276B26287}" destId="{ECFCA367-DE94-4E70-A797-CDF1A352F79D}" srcOrd="0" destOrd="0" presId="urn:microsoft.com/office/officeart/2008/layout/LinedList"/>
    <dgm:cxn modelId="{9C968B40-37B6-46C9-8B8D-C223D40AAD76}" type="presOf" srcId="{3738309D-693C-4E0C-B579-00C9F7039FA9}" destId="{D0A96B51-6D00-4547-862D-1DCD84FD5F4E}" srcOrd="0" destOrd="0" presId="urn:microsoft.com/office/officeart/2008/layout/LinedList"/>
    <dgm:cxn modelId="{1A39D85E-A7BD-439F-90E1-37932A34B9E9}" srcId="{3738309D-693C-4E0C-B579-00C9F7039FA9}" destId="{3676431A-1316-4AAF-B17D-DA286835E375}" srcOrd="3" destOrd="0" parTransId="{FEB1358D-46E4-4088-A77D-4DA3EFB1CA91}" sibTransId="{8EEFBA30-580C-41C9-9926-64EB700A083B}"/>
    <dgm:cxn modelId="{23407D5F-1812-4A8A-9F1B-50DD91D33554}" srcId="{3738309D-693C-4E0C-B579-00C9F7039FA9}" destId="{03AC0C8A-5BD8-41B8-84EE-C14276B26287}" srcOrd="2" destOrd="0" parTransId="{CFC1F8D5-DADF-4B38-9C5E-E2641D8649A6}" sibTransId="{F63496B7-DA78-4CF2-92A4-7947AE9FC864}"/>
    <dgm:cxn modelId="{61256C4C-3371-41A1-A353-AFBA22C380E3}" type="presOf" srcId="{3676431A-1316-4AAF-B17D-DA286835E375}" destId="{B375124F-0BDF-4FC0-9D13-EB652DC0DFF3}" srcOrd="0" destOrd="0" presId="urn:microsoft.com/office/officeart/2008/layout/LinedList"/>
    <dgm:cxn modelId="{A02E51A2-8EB5-4447-8644-BEF699D36541}" type="presOf" srcId="{6796B9EF-A1D3-4FDD-AC9D-56F14757E1E0}" destId="{6E9C52C5-8E0F-485D-9DAC-842082930101}" srcOrd="0" destOrd="0" presId="urn:microsoft.com/office/officeart/2008/layout/LinedList"/>
    <dgm:cxn modelId="{4380CAEF-6038-41A1-895F-BB20C2D083C4}" srcId="{3738309D-693C-4E0C-B579-00C9F7039FA9}" destId="{E37A7D6A-173A-4EEE-ACD6-6331BF770EAB}" srcOrd="1" destOrd="0" parTransId="{9B213DD2-4F1A-47B3-886A-7F6E68173C54}" sibTransId="{66EF5F48-D6D8-4605-B6EE-3056DB0F95FF}"/>
    <dgm:cxn modelId="{0E8EDCF4-EDAB-4CB4-BAC3-6260B0477C60}" type="presOf" srcId="{E37A7D6A-173A-4EEE-ACD6-6331BF770EAB}" destId="{89D210BD-D169-410A-AF18-354416FBAE4A}" srcOrd="0" destOrd="0" presId="urn:microsoft.com/office/officeart/2008/layout/LinedList"/>
    <dgm:cxn modelId="{6305A44D-AF4E-4B5A-A59E-AD9215827636}" type="presParOf" srcId="{D0A96B51-6D00-4547-862D-1DCD84FD5F4E}" destId="{D109766F-9393-414D-A914-E9617BC7A558}" srcOrd="0" destOrd="0" presId="urn:microsoft.com/office/officeart/2008/layout/LinedList"/>
    <dgm:cxn modelId="{847704A3-C7B0-4A32-A435-83EC515215E7}" type="presParOf" srcId="{D0A96B51-6D00-4547-862D-1DCD84FD5F4E}" destId="{672BD8B0-E59D-4201-84EE-39D310E52811}" srcOrd="1" destOrd="0" presId="urn:microsoft.com/office/officeart/2008/layout/LinedList"/>
    <dgm:cxn modelId="{1A72CBF3-6131-47FF-837C-23A6E9FA9919}" type="presParOf" srcId="{672BD8B0-E59D-4201-84EE-39D310E52811}" destId="{6E9C52C5-8E0F-485D-9DAC-842082930101}" srcOrd="0" destOrd="0" presId="urn:microsoft.com/office/officeart/2008/layout/LinedList"/>
    <dgm:cxn modelId="{B8B8E9DD-7589-4394-8CA5-59EC0D445831}" type="presParOf" srcId="{672BD8B0-E59D-4201-84EE-39D310E52811}" destId="{EC42C256-E4F0-4C0D-93DE-C7A874465EEA}" srcOrd="1" destOrd="0" presId="urn:microsoft.com/office/officeart/2008/layout/LinedList"/>
    <dgm:cxn modelId="{88E025A1-66BB-4589-92A6-B66B9FCB5198}" type="presParOf" srcId="{D0A96B51-6D00-4547-862D-1DCD84FD5F4E}" destId="{ACB3E932-0D95-4E37-B705-CA04D7A83B50}" srcOrd="2" destOrd="0" presId="urn:microsoft.com/office/officeart/2008/layout/LinedList"/>
    <dgm:cxn modelId="{F7F526DF-F3D7-4A46-A712-B50453F1E336}" type="presParOf" srcId="{D0A96B51-6D00-4547-862D-1DCD84FD5F4E}" destId="{E5C7ED91-D9D3-4344-9015-DC649C95F21D}" srcOrd="3" destOrd="0" presId="urn:microsoft.com/office/officeart/2008/layout/LinedList"/>
    <dgm:cxn modelId="{055191B0-ADF5-4BAA-89DC-51CED41C6089}" type="presParOf" srcId="{E5C7ED91-D9D3-4344-9015-DC649C95F21D}" destId="{89D210BD-D169-410A-AF18-354416FBAE4A}" srcOrd="0" destOrd="0" presId="urn:microsoft.com/office/officeart/2008/layout/LinedList"/>
    <dgm:cxn modelId="{D86460C4-2552-4FD5-93DC-04E9088A8DB8}" type="presParOf" srcId="{E5C7ED91-D9D3-4344-9015-DC649C95F21D}" destId="{80099CFA-BE5B-4101-9EB8-73028C301EAD}" srcOrd="1" destOrd="0" presId="urn:microsoft.com/office/officeart/2008/layout/LinedList"/>
    <dgm:cxn modelId="{298837E9-522F-4696-9CB9-21F735AB04B1}" type="presParOf" srcId="{D0A96B51-6D00-4547-862D-1DCD84FD5F4E}" destId="{758FB3D5-F847-4D8B-835E-3177CEB87B03}" srcOrd="4" destOrd="0" presId="urn:microsoft.com/office/officeart/2008/layout/LinedList"/>
    <dgm:cxn modelId="{D7F23BCD-DA4C-4CC3-9E33-B76D4F7BF148}" type="presParOf" srcId="{D0A96B51-6D00-4547-862D-1DCD84FD5F4E}" destId="{EF940917-B3CB-4776-BF06-CC4D7CDD9E96}" srcOrd="5" destOrd="0" presId="urn:microsoft.com/office/officeart/2008/layout/LinedList"/>
    <dgm:cxn modelId="{BC8CB054-71B4-4CE5-8232-ED449801BC72}" type="presParOf" srcId="{EF940917-B3CB-4776-BF06-CC4D7CDD9E96}" destId="{ECFCA367-DE94-4E70-A797-CDF1A352F79D}" srcOrd="0" destOrd="0" presId="urn:microsoft.com/office/officeart/2008/layout/LinedList"/>
    <dgm:cxn modelId="{0EFDEEB7-63C9-4144-BE5A-C1B511EE0EAC}" type="presParOf" srcId="{EF940917-B3CB-4776-BF06-CC4D7CDD9E96}" destId="{96B6B67E-A13C-4912-8391-BEA748622D58}" srcOrd="1" destOrd="0" presId="urn:microsoft.com/office/officeart/2008/layout/LinedList"/>
    <dgm:cxn modelId="{08720D7B-B5ED-47A4-87BA-5FF482664DFF}" type="presParOf" srcId="{D0A96B51-6D00-4547-862D-1DCD84FD5F4E}" destId="{D22E3522-1254-4375-B167-A8627B2AACAC}" srcOrd="6" destOrd="0" presId="urn:microsoft.com/office/officeart/2008/layout/LinedList"/>
    <dgm:cxn modelId="{CC049530-036F-45DC-9E8C-5B7FD5966213}" type="presParOf" srcId="{D0A96B51-6D00-4547-862D-1DCD84FD5F4E}" destId="{D5B9DA2B-E7BD-45E1-9FE7-B6407D565176}" srcOrd="7" destOrd="0" presId="urn:microsoft.com/office/officeart/2008/layout/LinedList"/>
    <dgm:cxn modelId="{BB285048-78CB-442E-8EC7-49E8D086834A}" type="presParOf" srcId="{D5B9DA2B-E7BD-45E1-9FE7-B6407D565176}" destId="{B375124F-0BDF-4FC0-9D13-EB652DC0DFF3}" srcOrd="0" destOrd="0" presId="urn:microsoft.com/office/officeart/2008/layout/LinedList"/>
    <dgm:cxn modelId="{031824DD-2974-488A-B162-ECEA2C7B7250}" type="presParOf" srcId="{D5B9DA2B-E7BD-45E1-9FE7-B6407D565176}" destId="{377D5FC3-8573-4B0D-8880-1D226C73B38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648E2F-0CFF-4B13-80E6-06FE0BEF91C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8E8D50D-73AB-4ACB-88F6-9E7E63870914}">
      <dgm:prSet/>
      <dgm:spPr/>
      <dgm:t>
        <a:bodyPr/>
        <a:lstStyle/>
        <a:p>
          <a:r>
            <a:rPr lang="en-GB"/>
            <a:t>Scope- how far does the problem reach?</a:t>
          </a:r>
          <a:endParaRPr lang="en-US"/>
        </a:p>
      </dgm:t>
    </dgm:pt>
    <dgm:pt modelId="{F338C6CE-545C-484A-909D-5DF4201C35FA}" type="parTrans" cxnId="{2B06CB91-2406-4C37-9476-AADE07539BCF}">
      <dgm:prSet/>
      <dgm:spPr/>
      <dgm:t>
        <a:bodyPr/>
        <a:lstStyle/>
        <a:p>
          <a:endParaRPr lang="en-US"/>
        </a:p>
      </dgm:t>
    </dgm:pt>
    <dgm:pt modelId="{0351AEE9-1592-4F75-834E-0E352A480B5C}" type="sibTrans" cxnId="{2B06CB91-2406-4C37-9476-AADE07539BCF}">
      <dgm:prSet/>
      <dgm:spPr/>
      <dgm:t>
        <a:bodyPr/>
        <a:lstStyle/>
        <a:p>
          <a:endParaRPr lang="en-US"/>
        </a:p>
      </dgm:t>
    </dgm:pt>
    <dgm:pt modelId="{02CDCD23-DAAF-447D-BDE8-6868ABCACC8B}">
      <dgm:prSet/>
      <dgm:spPr/>
      <dgm:t>
        <a:bodyPr/>
        <a:lstStyle/>
        <a:p>
          <a:r>
            <a:rPr lang="en-GB"/>
            <a:t>Impact- how are they affected?</a:t>
          </a:r>
          <a:endParaRPr lang="en-US"/>
        </a:p>
      </dgm:t>
    </dgm:pt>
    <dgm:pt modelId="{8835F266-7F5E-49C0-A0A3-4BA3DE42E352}" type="parTrans" cxnId="{D61837D9-A688-4742-8B69-2E97EE9174EC}">
      <dgm:prSet/>
      <dgm:spPr/>
      <dgm:t>
        <a:bodyPr/>
        <a:lstStyle/>
        <a:p>
          <a:endParaRPr lang="en-US"/>
        </a:p>
      </dgm:t>
    </dgm:pt>
    <dgm:pt modelId="{7C102A5A-B425-4BD7-8165-3F8C2B7D1621}" type="sibTrans" cxnId="{D61837D9-A688-4742-8B69-2E97EE9174EC}">
      <dgm:prSet/>
      <dgm:spPr/>
      <dgm:t>
        <a:bodyPr/>
        <a:lstStyle/>
        <a:p>
          <a:endParaRPr lang="en-US"/>
        </a:p>
      </dgm:t>
    </dgm:pt>
    <dgm:pt modelId="{16BBBF45-27FD-4F4E-963A-A76E6CCD5417}" type="pres">
      <dgm:prSet presAssocID="{F1648E2F-0CFF-4B13-80E6-06FE0BEF91CD}" presName="linear" presStyleCnt="0">
        <dgm:presLayoutVars>
          <dgm:animLvl val="lvl"/>
          <dgm:resizeHandles val="exact"/>
        </dgm:presLayoutVars>
      </dgm:prSet>
      <dgm:spPr/>
    </dgm:pt>
    <dgm:pt modelId="{D27B74DF-6460-4376-9513-AB31AC94C264}" type="pres">
      <dgm:prSet presAssocID="{B8E8D50D-73AB-4ACB-88F6-9E7E6387091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44EB2FC-A077-4482-AE73-5EACBB9F2D6B}" type="pres">
      <dgm:prSet presAssocID="{0351AEE9-1592-4F75-834E-0E352A480B5C}" presName="spacer" presStyleCnt="0"/>
      <dgm:spPr/>
    </dgm:pt>
    <dgm:pt modelId="{C1461A82-D3C7-4627-AD55-E1D07134E52D}" type="pres">
      <dgm:prSet presAssocID="{02CDCD23-DAAF-447D-BDE8-6868ABCACC8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C984E90-0E46-42A1-8336-5E3728B4D246}" type="presOf" srcId="{F1648E2F-0CFF-4B13-80E6-06FE0BEF91CD}" destId="{16BBBF45-27FD-4F4E-963A-A76E6CCD5417}" srcOrd="0" destOrd="0" presId="urn:microsoft.com/office/officeart/2005/8/layout/vList2"/>
    <dgm:cxn modelId="{2B06CB91-2406-4C37-9476-AADE07539BCF}" srcId="{F1648E2F-0CFF-4B13-80E6-06FE0BEF91CD}" destId="{B8E8D50D-73AB-4ACB-88F6-9E7E63870914}" srcOrd="0" destOrd="0" parTransId="{F338C6CE-545C-484A-909D-5DF4201C35FA}" sibTransId="{0351AEE9-1592-4F75-834E-0E352A480B5C}"/>
    <dgm:cxn modelId="{D00035D2-C835-4686-B83C-03FB1757B87B}" type="presOf" srcId="{B8E8D50D-73AB-4ACB-88F6-9E7E63870914}" destId="{D27B74DF-6460-4376-9513-AB31AC94C264}" srcOrd="0" destOrd="0" presId="urn:microsoft.com/office/officeart/2005/8/layout/vList2"/>
    <dgm:cxn modelId="{D61837D9-A688-4742-8B69-2E97EE9174EC}" srcId="{F1648E2F-0CFF-4B13-80E6-06FE0BEF91CD}" destId="{02CDCD23-DAAF-447D-BDE8-6868ABCACC8B}" srcOrd="1" destOrd="0" parTransId="{8835F266-7F5E-49C0-A0A3-4BA3DE42E352}" sibTransId="{7C102A5A-B425-4BD7-8165-3F8C2B7D1621}"/>
    <dgm:cxn modelId="{9FA8D3E9-F7E2-4C97-BA90-80414785AC58}" type="presOf" srcId="{02CDCD23-DAAF-447D-BDE8-6868ABCACC8B}" destId="{C1461A82-D3C7-4627-AD55-E1D07134E52D}" srcOrd="0" destOrd="0" presId="urn:microsoft.com/office/officeart/2005/8/layout/vList2"/>
    <dgm:cxn modelId="{32A317DB-B567-49B1-99C7-E9F3CDEE1AE4}" type="presParOf" srcId="{16BBBF45-27FD-4F4E-963A-A76E6CCD5417}" destId="{D27B74DF-6460-4376-9513-AB31AC94C264}" srcOrd="0" destOrd="0" presId="urn:microsoft.com/office/officeart/2005/8/layout/vList2"/>
    <dgm:cxn modelId="{0C88E2E0-C93E-4BB8-8B8F-BD713D067442}" type="presParOf" srcId="{16BBBF45-27FD-4F4E-963A-A76E6CCD5417}" destId="{644EB2FC-A077-4482-AE73-5EACBB9F2D6B}" srcOrd="1" destOrd="0" presId="urn:microsoft.com/office/officeart/2005/8/layout/vList2"/>
    <dgm:cxn modelId="{E3D5F6CE-6882-43DA-9423-ADBCBD177902}" type="presParOf" srcId="{16BBBF45-27FD-4F4E-963A-A76E6CCD5417}" destId="{C1461A82-D3C7-4627-AD55-E1D07134E52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03248E3-DDB1-448D-8224-28AC80A4BD78}" type="doc">
      <dgm:prSet loTypeId="urn:microsoft.com/office/officeart/2005/8/layout/vList2" loCatId="list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A95B649F-7885-4C1C-A579-72FA002B8456}">
      <dgm:prSet/>
      <dgm:spPr/>
      <dgm:t>
        <a:bodyPr/>
        <a:lstStyle/>
        <a:p>
          <a:r>
            <a:rPr lang="en-GB"/>
            <a:t>The SWOT analysis is a good alternative to combat staff shortages.</a:t>
          </a:r>
          <a:endParaRPr lang="en-US"/>
        </a:p>
      </dgm:t>
    </dgm:pt>
    <dgm:pt modelId="{42A2367B-B66E-40CC-A623-E2E6DE674FFC}" type="parTrans" cxnId="{84E0DCD5-7FBE-4D87-98E9-B883B57E8E52}">
      <dgm:prSet/>
      <dgm:spPr/>
      <dgm:t>
        <a:bodyPr/>
        <a:lstStyle/>
        <a:p>
          <a:endParaRPr lang="en-US"/>
        </a:p>
      </dgm:t>
    </dgm:pt>
    <dgm:pt modelId="{745B657B-2910-46B6-AFF6-50C18C145D02}" type="sibTrans" cxnId="{84E0DCD5-7FBE-4D87-98E9-B883B57E8E52}">
      <dgm:prSet/>
      <dgm:spPr/>
      <dgm:t>
        <a:bodyPr/>
        <a:lstStyle/>
        <a:p>
          <a:endParaRPr lang="en-US"/>
        </a:p>
      </dgm:t>
    </dgm:pt>
    <dgm:pt modelId="{B971066C-71E9-4348-A080-BEDF4021DA16}">
      <dgm:prSet/>
      <dgm:spPr/>
      <dgm:t>
        <a:bodyPr/>
        <a:lstStyle/>
        <a:p>
          <a:r>
            <a:rPr lang="en-GB"/>
            <a:t>SWOT is an acronym for strengths, weaknesses, opportunities and threats.</a:t>
          </a:r>
          <a:endParaRPr lang="en-US"/>
        </a:p>
      </dgm:t>
    </dgm:pt>
    <dgm:pt modelId="{090FF356-CFE5-4449-8912-E1482659B790}" type="parTrans" cxnId="{7D50E532-4095-483D-B715-AA7CED37F4A6}">
      <dgm:prSet/>
      <dgm:spPr/>
      <dgm:t>
        <a:bodyPr/>
        <a:lstStyle/>
        <a:p>
          <a:endParaRPr lang="en-US"/>
        </a:p>
      </dgm:t>
    </dgm:pt>
    <dgm:pt modelId="{7E35B91F-B41C-4877-BB66-F62B04DA1DDA}" type="sibTrans" cxnId="{7D50E532-4095-483D-B715-AA7CED37F4A6}">
      <dgm:prSet/>
      <dgm:spPr/>
      <dgm:t>
        <a:bodyPr/>
        <a:lstStyle/>
        <a:p>
          <a:endParaRPr lang="en-US"/>
        </a:p>
      </dgm:t>
    </dgm:pt>
    <dgm:pt modelId="{E64BD964-B6F8-40C5-8317-91C2E2E7C2A2}">
      <dgm:prSet/>
      <dgm:spPr/>
      <dgm:t>
        <a:bodyPr/>
        <a:lstStyle/>
        <a:p>
          <a:r>
            <a:rPr lang="en-GB"/>
            <a:t>SWOT can help identify the strengths and weaknesses within the organisation.</a:t>
          </a:r>
          <a:endParaRPr lang="en-US"/>
        </a:p>
      </dgm:t>
    </dgm:pt>
    <dgm:pt modelId="{DDDFB6F9-8D9C-43FB-9874-B1A6E096406B}" type="parTrans" cxnId="{346F8D7A-56C9-4B55-80DA-9BBF3C8BBAF2}">
      <dgm:prSet/>
      <dgm:spPr/>
      <dgm:t>
        <a:bodyPr/>
        <a:lstStyle/>
        <a:p>
          <a:endParaRPr lang="en-US"/>
        </a:p>
      </dgm:t>
    </dgm:pt>
    <dgm:pt modelId="{60341D7F-1F76-4B1C-90BD-71626A89EDB5}" type="sibTrans" cxnId="{346F8D7A-56C9-4B55-80DA-9BBF3C8BBAF2}">
      <dgm:prSet/>
      <dgm:spPr/>
      <dgm:t>
        <a:bodyPr/>
        <a:lstStyle/>
        <a:p>
          <a:endParaRPr lang="en-US"/>
        </a:p>
      </dgm:t>
    </dgm:pt>
    <dgm:pt modelId="{B5940B6B-FA5E-4D32-86B6-2A967449B8D5}">
      <dgm:prSet/>
      <dgm:spPr/>
      <dgm:t>
        <a:bodyPr/>
        <a:lstStyle/>
        <a:p>
          <a:r>
            <a:rPr lang="en-GB"/>
            <a:t>It can also identify the opportunities and threats that the organisation face from external factors.</a:t>
          </a:r>
          <a:br>
            <a:rPr lang="en-GB"/>
          </a:br>
          <a:endParaRPr lang="en-US"/>
        </a:p>
      </dgm:t>
    </dgm:pt>
    <dgm:pt modelId="{7BB4913E-772F-4286-ACAE-D66D4DC61DC2}" type="parTrans" cxnId="{090DC849-7BF9-4690-B9E0-2B54889325EA}">
      <dgm:prSet/>
      <dgm:spPr/>
      <dgm:t>
        <a:bodyPr/>
        <a:lstStyle/>
        <a:p>
          <a:endParaRPr lang="en-US"/>
        </a:p>
      </dgm:t>
    </dgm:pt>
    <dgm:pt modelId="{E9228C9E-CDD7-405C-8455-B288B36388FF}" type="sibTrans" cxnId="{090DC849-7BF9-4690-B9E0-2B54889325EA}">
      <dgm:prSet/>
      <dgm:spPr/>
      <dgm:t>
        <a:bodyPr/>
        <a:lstStyle/>
        <a:p>
          <a:endParaRPr lang="en-US"/>
        </a:p>
      </dgm:t>
    </dgm:pt>
    <dgm:pt modelId="{E07AE452-828B-45B8-96C6-58EF680569E8}" type="pres">
      <dgm:prSet presAssocID="{203248E3-DDB1-448D-8224-28AC80A4BD78}" presName="linear" presStyleCnt="0">
        <dgm:presLayoutVars>
          <dgm:animLvl val="lvl"/>
          <dgm:resizeHandles val="exact"/>
        </dgm:presLayoutVars>
      </dgm:prSet>
      <dgm:spPr/>
    </dgm:pt>
    <dgm:pt modelId="{01D4B3D1-03C2-457C-8069-92D6322CBDBE}" type="pres">
      <dgm:prSet presAssocID="{A95B649F-7885-4C1C-A579-72FA002B845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6C0B07E-DE33-4BF1-B00F-C622CB8A1E89}" type="pres">
      <dgm:prSet presAssocID="{745B657B-2910-46B6-AFF6-50C18C145D02}" presName="spacer" presStyleCnt="0"/>
      <dgm:spPr/>
    </dgm:pt>
    <dgm:pt modelId="{757C0104-7152-4BD6-809F-C18F48E3559C}" type="pres">
      <dgm:prSet presAssocID="{B971066C-71E9-4348-A080-BEDF4021DA1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5EE2C07-33FB-4659-93FA-4302B63750DB}" type="pres">
      <dgm:prSet presAssocID="{7E35B91F-B41C-4877-BB66-F62B04DA1DDA}" presName="spacer" presStyleCnt="0"/>
      <dgm:spPr/>
    </dgm:pt>
    <dgm:pt modelId="{CADC4C65-BC20-49B9-B823-4F2F743ACF50}" type="pres">
      <dgm:prSet presAssocID="{E64BD964-B6F8-40C5-8317-91C2E2E7C2A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94207B2-71C1-40DF-BD84-DF69C8A3DE5D}" type="pres">
      <dgm:prSet presAssocID="{60341D7F-1F76-4B1C-90BD-71626A89EDB5}" presName="spacer" presStyleCnt="0"/>
      <dgm:spPr/>
    </dgm:pt>
    <dgm:pt modelId="{76203B06-CA57-4D97-9504-5A88607E9754}" type="pres">
      <dgm:prSet presAssocID="{B5940B6B-FA5E-4D32-86B6-2A967449B8D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D50E532-4095-483D-B715-AA7CED37F4A6}" srcId="{203248E3-DDB1-448D-8224-28AC80A4BD78}" destId="{B971066C-71E9-4348-A080-BEDF4021DA16}" srcOrd="1" destOrd="0" parTransId="{090FF356-CFE5-4449-8912-E1482659B790}" sibTransId="{7E35B91F-B41C-4877-BB66-F62B04DA1DDA}"/>
    <dgm:cxn modelId="{090DC849-7BF9-4690-B9E0-2B54889325EA}" srcId="{203248E3-DDB1-448D-8224-28AC80A4BD78}" destId="{B5940B6B-FA5E-4D32-86B6-2A967449B8D5}" srcOrd="3" destOrd="0" parTransId="{7BB4913E-772F-4286-ACAE-D66D4DC61DC2}" sibTransId="{E9228C9E-CDD7-405C-8455-B288B36388FF}"/>
    <dgm:cxn modelId="{B34D2B4E-B2BC-44DD-8FA0-DE77E3C3B952}" type="presOf" srcId="{B971066C-71E9-4348-A080-BEDF4021DA16}" destId="{757C0104-7152-4BD6-809F-C18F48E3559C}" srcOrd="0" destOrd="0" presId="urn:microsoft.com/office/officeart/2005/8/layout/vList2"/>
    <dgm:cxn modelId="{491AA775-4E30-4EA5-BEDB-6B8208464061}" type="presOf" srcId="{203248E3-DDB1-448D-8224-28AC80A4BD78}" destId="{E07AE452-828B-45B8-96C6-58EF680569E8}" srcOrd="0" destOrd="0" presId="urn:microsoft.com/office/officeart/2005/8/layout/vList2"/>
    <dgm:cxn modelId="{346F8D7A-56C9-4B55-80DA-9BBF3C8BBAF2}" srcId="{203248E3-DDB1-448D-8224-28AC80A4BD78}" destId="{E64BD964-B6F8-40C5-8317-91C2E2E7C2A2}" srcOrd="2" destOrd="0" parTransId="{DDDFB6F9-8D9C-43FB-9874-B1A6E096406B}" sibTransId="{60341D7F-1F76-4B1C-90BD-71626A89EDB5}"/>
    <dgm:cxn modelId="{CF6FF0CB-BA7B-4057-A48B-D3DE4464BFB8}" type="presOf" srcId="{A95B649F-7885-4C1C-A579-72FA002B8456}" destId="{01D4B3D1-03C2-457C-8069-92D6322CBDBE}" srcOrd="0" destOrd="0" presId="urn:microsoft.com/office/officeart/2005/8/layout/vList2"/>
    <dgm:cxn modelId="{3DA91AD5-E38F-4508-8DEE-79DB3DD26CF6}" type="presOf" srcId="{E64BD964-B6F8-40C5-8317-91C2E2E7C2A2}" destId="{CADC4C65-BC20-49B9-B823-4F2F743ACF50}" srcOrd="0" destOrd="0" presId="urn:microsoft.com/office/officeart/2005/8/layout/vList2"/>
    <dgm:cxn modelId="{84E0DCD5-7FBE-4D87-98E9-B883B57E8E52}" srcId="{203248E3-DDB1-448D-8224-28AC80A4BD78}" destId="{A95B649F-7885-4C1C-A579-72FA002B8456}" srcOrd="0" destOrd="0" parTransId="{42A2367B-B66E-40CC-A623-E2E6DE674FFC}" sibTransId="{745B657B-2910-46B6-AFF6-50C18C145D02}"/>
    <dgm:cxn modelId="{733AA5D6-7B96-413A-B6F7-E04727BBEC20}" type="presOf" srcId="{B5940B6B-FA5E-4D32-86B6-2A967449B8D5}" destId="{76203B06-CA57-4D97-9504-5A88607E9754}" srcOrd="0" destOrd="0" presId="urn:microsoft.com/office/officeart/2005/8/layout/vList2"/>
    <dgm:cxn modelId="{0220227D-BE29-4822-B8DB-975F2EBC2DCE}" type="presParOf" srcId="{E07AE452-828B-45B8-96C6-58EF680569E8}" destId="{01D4B3D1-03C2-457C-8069-92D6322CBDBE}" srcOrd="0" destOrd="0" presId="urn:microsoft.com/office/officeart/2005/8/layout/vList2"/>
    <dgm:cxn modelId="{BFBE7844-12D2-463C-846B-18CC14A6C70E}" type="presParOf" srcId="{E07AE452-828B-45B8-96C6-58EF680569E8}" destId="{26C0B07E-DE33-4BF1-B00F-C622CB8A1E89}" srcOrd="1" destOrd="0" presId="urn:microsoft.com/office/officeart/2005/8/layout/vList2"/>
    <dgm:cxn modelId="{F08CBEC7-89A7-424C-96AB-0AA8AC404657}" type="presParOf" srcId="{E07AE452-828B-45B8-96C6-58EF680569E8}" destId="{757C0104-7152-4BD6-809F-C18F48E3559C}" srcOrd="2" destOrd="0" presId="urn:microsoft.com/office/officeart/2005/8/layout/vList2"/>
    <dgm:cxn modelId="{F6AE7A7F-2575-4740-AE56-0F0BB0F8E8AF}" type="presParOf" srcId="{E07AE452-828B-45B8-96C6-58EF680569E8}" destId="{B5EE2C07-33FB-4659-93FA-4302B63750DB}" srcOrd="3" destOrd="0" presId="urn:microsoft.com/office/officeart/2005/8/layout/vList2"/>
    <dgm:cxn modelId="{EE78ABA4-0A3B-4B68-A7C8-EFE559899D56}" type="presParOf" srcId="{E07AE452-828B-45B8-96C6-58EF680569E8}" destId="{CADC4C65-BC20-49B9-B823-4F2F743ACF50}" srcOrd="4" destOrd="0" presId="urn:microsoft.com/office/officeart/2005/8/layout/vList2"/>
    <dgm:cxn modelId="{9CEC6D88-206B-4AB6-8F2E-33A60FABB8A6}" type="presParOf" srcId="{E07AE452-828B-45B8-96C6-58EF680569E8}" destId="{C94207B2-71C1-40DF-BD84-DF69C8A3DE5D}" srcOrd="5" destOrd="0" presId="urn:microsoft.com/office/officeart/2005/8/layout/vList2"/>
    <dgm:cxn modelId="{C17791EF-6B16-4AAB-B1BB-266047CB0267}" type="presParOf" srcId="{E07AE452-828B-45B8-96C6-58EF680569E8}" destId="{76203B06-CA57-4D97-9504-5A88607E975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09766F-9393-414D-A914-E9617BC7A558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9C52C5-8E0F-485D-9DAC-842082930101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 the contents of this presentation, it will include the nature and impact of staff shortages on employees and their organisations.</a:t>
          </a:r>
          <a:endParaRPr lang="en-US" sz="2500" kern="1200"/>
        </a:p>
      </dsp:txBody>
      <dsp:txXfrm>
        <a:off x="0" y="0"/>
        <a:ext cx="6492875" cy="1276350"/>
      </dsp:txXfrm>
    </dsp:sp>
    <dsp:sp modelId="{ACB3E932-0D95-4E37-B705-CA04D7A83B50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2">
            <a:hueOff val="-1197987"/>
            <a:satOff val="8241"/>
            <a:lumOff val="915"/>
            <a:alphaOff val="0"/>
          </a:schemeClr>
        </a:solidFill>
        <a:ln w="15875" cap="rnd" cmpd="sng" algn="ctr">
          <a:solidFill>
            <a:schemeClr val="accent2">
              <a:hueOff val="-1197987"/>
              <a:satOff val="8241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D210BD-D169-410A-AF18-354416FBAE4A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 insight to the PESTEL analysis and factors contributing to the complexed problem.</a:t>
          </a:r>
          <a:endParaRPr lang="en-US" sz="2500" kern="1200"/>
        </a:p>
      </dsp:txBody>
      <dsp:txXfrm>
        <a:off x="0" y="1276350"/>
        <a:ext cx="6492875" cy="1276350"/>
      </dsp:txXfrm>
    </dsp:sp>
    <dsp:sp modelId="{758FB3D5-F847-4D8B-835E-3177CEB87B03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2">
            <a:hueOff val="-2395974"/>
            <a:satOff val="16481"/>
            <a:lumOff val="1829"/>
            <a:alphaOff val="0"/>
          </a:schemeClr>
        </a:solidFill>
        <a:ln w="15875" cap="rnd" cmpd="sng" algn="ctr">
          <a:solidFill>
            <a:schemeClr val="accent2">
              <a:hueOff val="-2395974"/>
              <a:satOff val="16481"/>
              <a:lumOff val="18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FCA367-DE94-4E70-A797-CDF1A352F79D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cause-and-effect analysis of the complexed problem.</a:t>
          </a:r>
          <a:endParaRPr lang="en-US" sz="2500" kern="1200"/>
        </a:p>
      </dsp:txBody>
      <dsp:txXfrm>
        <a:off x="0" y="2552700"/>
        <a:ext cx="6492875" cy="1276350"/>
      </dsp:txXfrm>
    </dsp:sp>
    <dsp:sp modelId="{D22E3522-1254-4375-B167-A8627B2AACAC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 w="15875" cap="rnd" cmpd="sng" algn="ctr">
          <a:solidFill>
            <a:schemeClr val="accent2">
              <a:hueOff val="-3593961"/>
              <a:satOff val="24722"/>
              <a:lumOff val="27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75124F-0BDF-4FC0-9D13-EB652DC0DFF3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 evaluation of alternative solutions with the conclusion of selecting the most appropriate solution.</a:t>
          </a:r>
          <a:endParaRPr lang="en-US" sz="2500" kern="1200"/>
        </a:p>
      </dsp:txBody>
      <dsp:txXfrm>
        <a:off x="0" y="3829050"/>
        <a:ext cx="6492875" cy="12763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7B74DF-6460-4376-9513-AB31AC94C264}">
      <dsp:nvSpPr>
        <dsp:cNvPr id="0" name=""/>
        <dsp:cNvSpPr/>
      </dsp:nvSpPr>
      <dsp:spPr>
        <a:xfrm>
          <a:off x="0" y="326820"/>
          <a:ext cx="6492875" cy="21481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Scope- how far does the problem reach?</a:t>
          </a:r>
          <a:endParaRPr lang="en-US" sz="5400" kern="1200"/>
        </a:p>
      </dsp:txBody>
      <dsp:txXfrm>
        <a:off x="104863" y="431683"/>
        <a:ext cx="6283149" cy="1938394"/>
      </dsp:txXfrm>
    </dsp:sp>
    <dsp:sp modelId="{C1461A82-D3C7-4627-AD55-E1D07134E52D}">
      <dsp:nvSpPr>
        <dsp:cNvPr id="0" name=""/>
        <dsp:cNvSpPr/>
      </dsp:nvSpPr>
      <dsp:spPr>
        <a:xfrm>
          <a:off x="0" y="2630459"/>
          <a:ext cx="6492875" cy="2148120"/>
        </a:xfrm>
        <a:prstGeom prst="roundRect">
          <a:avLst/>
        </a:prstGeom>
        <a:solidFill>
          <a:schemeClr val="accent5">
            <a:hueOff val="-3715622"/>
            <a:satOff val="3658"/>
            <a:lumOff val="823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Impact- how are they affected?</a:t>
          </a:r>
          <a:endParaRPr lang="en-US" sz="5400" kern="1200"/>
        </a:p>
      </dsp:txBody>
      <dsp:txXfrm>
        <a:off x="104863" y="2735322"/>
        <a:ext cx="6283149" cy="19383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D4B3D1-03C2-457C-8069-92D6322CBDBE}">
      <dsp:nvSpPr>
        <dsp:cNvPr id="0" name=""/>
        <dsp:cNvSpPr/>
      </dsp:nvSpPr>
      <dsp:spPr>
        <a:xfrm>
          <a:off x="0" y="51484"/>
          <a:ext cx="4278929" cy="72722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SWOT analysis is a good alternative to combat staff shortages.</a:t>
          </a:r>
          <a:endParaRPr lang="en-US" sz="1300" kern="1200"/>
        </a:p>
      </dsp:txBody>
      <dsp:txXfrm>
        <a:off x="35500" y="86984"/>
        <a:ext cx="4207929" cy="656228"/>
      </dsp:txXfrm>
    </dsp:sp>
    <dsp:sp modelId="{757C0104-7152-4BD6-809F-C18F48E3559C}">
      <dsp:nvSpPr>
        <dsp:cNvPr id="0" name=""/>
        <dsp:cNvSpPr/>
      </dsp:nvSpPr>
      <dsp:spPr>
        <a:xfrm>
          <a:off x="0" y="816152"/>
          <a:ext cx="4278929" cy="72722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SWOT is an acronym for strengths, weaknesses, opportunities and threats.</a:t>
          </a:r>
          <a:endParaRPr lang="en-US" sz="1300" kern="1200"/>
        </a:p>
      </dsp:txBody>
      <dsp:txXfrm>
        <a:off x="35500" y="851652"/>
        <a:ext cx="4207929" cy="656228"/>
      </dsp:txXfrm>
    </dsp:sp>
    <dsp:sp modelId="{CADC4C65-BC20-49B9-B823-4F2F743ACF50}">
      <dsp:nvSpPr>
        <dsp:cNvPr id="0" name=""/>
        <dsp:cNvSpPr/>
      </dsp:nvSpPr>
      <dsp:spPr>
        <a:xfrm>
          <a:off x="0" y="1580820"/>
          <a:ext cx="4278929" cy="72722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SWOT can help identify the strengths and weaknesses within the organisation.</a:t>
          </a:r>
          <a:endParaRPr lang="en-US" sz="1300" kern="1200"/>
        </a:p>
      </dsp:txBody>
      <dsp:txXfrm>
        <a:off x="35500" y="1616320"/>
        <a:ext cx="4207929" cy="656228"/>
      </dsp:txXfrm>
    </dsp:sp>
    <dsp:sp modelId="{76203B06-CA57-4D97-9504-5A88607E9754}">
      <dsp:nvSpPr>
        <dsp:cNvPr id="0" name=""/>
        <dsp:cNvSpPr/>
      </dsp:nvSpPr>
      <dsp:spPr>
        <a:xfrm>
          <a:off x="0" y="2345488"/>
          <a:ext cx="4278929" cy="72722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It can also identify the opportunities and threats that the organisation face from external factors.</a:t>
          </a:r>
          <a:br>
            <a:rPr lang="en-GB" sz="1300" kern="1200"/>
          </a:br>
          <a:endParaRPr lang="en-US" sz="1300" kern="1200"/>
        </a:p>
      </dsp:txBody>
      <dsp:txXfrm>
        <a:off x="35500" y="2380988"/>
        <a:ext cx="4207929" cy="6562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6880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78943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4945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2567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451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8194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9013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27822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532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982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3576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03257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1136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0471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37376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52367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581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321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knowledge/strategy/organisational-development/pestle-analysis-factsheet#gref" TargetMode="External"/><Relationship Id="rId7" Type="http://schemas.openxmlformats.org/officeDocument/2006/relationships/hyperlink" Target="https://www.dlsweb.rmit.edu.au/Toolbox/leadership/toolbox/ip/ip_c08.html" TargetMode="External"/><Relationship Id="rId2" Type="http://schemas.openxmlformats.org/officeDocument/2006/relationships/hyperlink" Target="https://www.bdc.ca/en/articles-tools/business-strategy-planning/define-strategy/swot-analysis-easy-tool-strategic-plann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ms.gov/medicare/provider-enrollment-and-certification/qapi/downloads/fishbonerevised.pdf" TargetMode="External"/><Relationship Id="rId5" Type="http://schemas.openxmlformats.org/officeDocument/2006/relationships/hyperlink" Target="https://pestleanalysis.com/how-to-solve-problems-with-pestle-analysis/" TargetMode="External"/><Relationship Id="rId4" Type="http://schemas.openxmlformats.org/officeDocument/2006/relationships/hyperlink" Target="https://www.business-to-you.com/scanning-the-environment-pestel-analysi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9702" y="1261872"/>
            <a:ext cx="3145536" cy="433425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u="sng" dirty="0">
                <a:latin typeface="Arial"/>
                <a:cs typeface="Arial"/>
              </a:rPr>
              <a:t>Problem Solving and Decision Making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07932" y="1261873"/>
            <a:ext cx="5951013" cy="44494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000" dirty="0">
                <a:latin typeface="Arial"/>
                <a:cs typeface="Arial"/>
              </a:rPr>
              <a:t>Aleah Khan 2119469</a:t>
            </a:r>
            <a:br>
              <a:rPr lang="en-US" sz="2000" dirty="0">
                <a:latin typeface="Arial"/>
              </a:rPr>
            </a:br>
            <a:br>
              <a:rPr lang="en-US" sz="2000" dirty="0">
                <a:latin typeface="Arial"/>
              </a:rPr>
            </a:br>
            <a:r>
              <a:rPr lang="en-US" sz="2000" dirty="0">
                <a:latin typeface="Arial"/>
                <a:cs typeface="Arial"/>
              </a:rPr>
              <a:t>Problem Solving and Decision Making</a:t>
            </a:r>
            <a:br>
              <a:rPr lang="en-US" sz="2000" dirty="0">
                <a:latin typeface="Arial"/>
              </a:rPr>
            </a:br>
            <a:r>
              <a:rPr lang="en-US" sz="2000" dirty="0">
                <a:latin typeface="Arial"/>
                <a:cs typeface="Arial"/>
              </a:rPr>
              <a:t>BMSW4004_BIRM</a:t>
            </a:r>
            <a:br>
              <a:rPr lang="en-US" sz="2000" dirty="0">
                <a:latin typeface="Arial"/>
              </a:rPr>
            </a:br>
            <a:br>
              <a:rPr lang="en-US" sz="2000" dirty="0">
                <a:latin typeface="Arial"/>
              </a:rPr>
            </a:br>
            <a:r>
              <a:rPr lang="en-US" sz="2000" dirty="0">
                <a:latin typeface="Arial"/>
                <a:cs typeface="Arial"/>
              </a:rPr>
              <a:t>Zahra </a:t>
            </a:r>
            <a:r>
              <a:rPr lang="en-US" sz="2000" dirty="0" err="1">
                <a:latin typeface="Arial"/>
                <a:cs typeface="Arial"/>
              </a:rPr>
              <a:t>Mohammadnazari</a:t>
            </a:r>
            <a:br>
              <a:rPr lang="en-US" sz="2000" dirty="0"/>
            </a:b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F1FCE-8ACB-5EA5-6C2B-2C76AC3F2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Contents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77AA80-6E2D-B224-B7D6-3A568B74B2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0608053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887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F8107-3828-7D91-40D2-66B763C22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problem?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CEDE5F-F5B7-C2ED-6414-4011B50811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latin typeface="Arial"/>
                <a:ea typeface="+mn-lt"/>
                <a:cs typeface="+mn-lt"/>
              </a:rPr>
              <a:t>A problem can be defined as a difference between the actual situation and the desired situation.</a:t>
            </a:r>
          </a:p>
          <a:p>
            <a:pPr>
              <a:buClr>
                <a:srgbClr val="1287C3"/>
              </a:buClr>
            </a:pPr>
            <a:r>
              <a:rPr lang="en-GB" dirty="0">
                <a:latin typeface="Arial"/>
                <a:ea typeface="+mn-lt"/>
                <a:cs typeface="+mn-lt"/>
              </a:rPr>
              <a:t>To identify a problem within an organisation, employees should gather where the organisation is meant to be and understand where it currently is in relation to the perceived problem. (Rmit.edu.au, 2020).</a:t>
            </a:r>
            <a:endParaRPr lang="en-GB" dirty="0">
              <a:latin typeface="Corbel" panose="020B0503020204020204"/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r>
              <a:rPr lang="en-GB" dirty="0">
                <a:latin typeface="Arial"/>
                <a:ea typeface="+mn-lt"/>
                <a:cs typeface="+mn-lt"/>
              </a:rPr>
              <a:t>The complexed problem in this situation is the shortage of staff influencing the business.</a:t>
            </a:r>
            <a:br>
              <a:rPr lang="en-GB" dirty="0">
                <a:latin typeface="Arial"/>
                <a:ea typeface="+mn-lt"/>
                <a:cs typeface="+mn-lt"/>
              </a:rPr>
            </a:br>
            <a:br>
              <a:rPr lang="en-GB" dirty="0">
                <a:latin typeface="Arial"/>
                <a:ea typeface="+mn-lt"/>
                <a:cs typeface="+mn-lt"/>
              </a:rPr>
            </a:br>
            <a:br>
              <a:rPr lang="en-GB" dirty="0">
                <a:latin typeface="Arial"/>
                <a:ea typeface="+mn-lt"/>
                <a:cs typeface="+mn-lt"/>
              </a:rPr>
            </a:br>
            <a:br>
              <a:rPr lang="en-GB" dirty="0">
                <a:ea typeface="+mn-lt"/>
                <a:cs typeface="+mn-lt"/>
              </a:rPr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8613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39A584-037B-E5AF-F24A-7D04E28AE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Nature, Scope and Impact</a:t>
            </a:r>
            <a:endParaRPr lang="en-US">
              <a:solidFill>
                <a:srgbClr val="FFFFFF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D2507E-51A3-DA11-AA59-093FD02167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8766423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29404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4DFAAE7-061D-4086-99EC-872CB3050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8996DC-EBB4-79A6-0468-BE98BD59E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4451" y="685800"/>
            <a:ext cx="7648573" cy="1752599"/>
          </a:xfrm>
        </p:spPr>
        <p:txBody>
          <a:bodyPr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WHAT IS PESTEL?</a:t>
            </a:r>
            <a:endParaRPr lang="en-GB">
              <a:latin typeface="Arial"/>
              <a:cs typeface="Arial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7570099-A243-48DD-9EAE-36F4AC09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7" name="Freeform 6">
            <a:extLst>
              <a:ext uri="{FF2B5EF4-FFF2-40B4-BE49-F238E27FC236}">
                <a16:creationId xmlns:a16="http://schemas.microsoft.com/office/drawing/2014/main" id="{45E4A74B-6514-424A-ADFA-C232FA6B9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5233" y="1"/>
            <a:ext cx="858884" cy="2780957"/>
          </a:xfrm>
          <a:custGeom>
            <a:avLst/>
            <a:gdLst/>
            <a:ahLst/>
            <a:cxnLst/>
            <a:rect l="0" t="0" r="r" b="b"/>
            <a:pathLst>
              <a:path w="670" h="1753">
                <a:moveTo>
                  <a:pt x="0" y="1696"/>
                </a:moveTo>
                <a:lnTo>
                  <a:pt x="225" y="1753"/>
                </a:lnTo>
                <a:lnTo>
                  <a:pt x="670" y="0"/>
                </a:lnTo>
                <a:lnTo>
                  <a:pt x="430" y="0"/>
                </a:lnTo>
                <a:lnTo>
                  <a:pt x="0" y="1696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sp>
        <p:nvSpPr>
          <p:cNvPr id="29" name="Freeform 7">
            <a:extLst>
              <a:ext uri="{FF2B5EF4-FFF2-40B4-BE49-F238E27FC236}">
                <a16:creationId xmlns:a16="http://schemas.microsoft.com/office/drawing/2014/main" id="{F61C5C86-C785-4B92-9F2D-133B8B8C2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1424" y="1"/>
            <a:ext cx="835810" cy="2671495"/>
          </a:xfrm>
          <a:custGeom>
            <a:avLst/>
            <a:gdLst/>
            <a:ahLst/>
            <a:cxnLst/>
            <a:rect l="0" t="0" r="r" b="b"/>
            <a:pathLst>
              <a:path w="652" h="1684">
                <a:moveTo>
                  <a:pt x="225" y="1684"/>
                </a:moveTo>
                <a:lnTo>
                  <a:pt x="652" y="0"/>
                </a:lnTo>
                <a:lnTo>
                  <a:pt x="411" y="0"/>
                </a:lnTo>
                <a:lnTo>
                  <a:pt x="0" y="1627"/>
                </a:lnTo>
                <a:lnTo>
                  <a:pt x="219" y="1681"/>
                </a:lnTo>
                <a:lnTo>
                  <a:pt x="225" y="1684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</p:sp>
      <p:sp>
        <p:nvSpPr>
          <p:cNvPr id="31" name="Freeform 12">
            <a:extLst>
              <a:ext uri="{FF2B5EF4-FFF2-40B4-BE49-F238E27FC236}">
                <a16:creationId xmlns:a16="http://schemas.microsoft.com/office/drawing/2014/main" id="{954D0BF9-002C-4D3A-A222-C166094A5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1424" y="2585830"/>
            <a:ext cx="2175413" cy="4272171"/>
          </a:xfrm>
          <a:custGeom>
            <a:avLst/>
            <a:gdLst/>
            <a:ahLst/>
            <a:cxnLst/>
            <a:rect l="0" t="0" r="r" b="b"/>
            <a:pathLst>
              <a:path w="1697" h="2693">
                <a:moveTo>
                  <a:pt x="0" y="0"/>
                </a:moveTo>
                <a:lnTo>
                  <a:pt x="1622" y="2693"/>
                </a:lnTo>
                <a:lnTo>
                  <a:pt x="1697" y="2693"/>
                </a:lnTo>
                <a:lnTo>
                  <a:pt x="0" y="0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</p:sp>
      <p:sp>
        <p:nvSpPr>
          <p:cNvPr id="33" name="Freeform 13">
            <a:extLst>
              <a:ext uri="{FF2B5EF4-FFF2-40B4-BE49-F238E27FC236}">
                <a16:creationId xmlns:a16="http://schemas.microsoft.com/office/drawing/2014/main" id="{6080EB6E-D69F-43B1-91EC-75C303342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9078" y="2695292"/>
            <a:ext cx="2690743" cy="4162709"/>
          </a:xfrm>
          <a:custGeom>
            <a:avLst/>
            <a:gdLst/>
            <a:ahLst/>
            <a:cxnLst/>
            <a:rect l="0" t="0" r="r" b="b"/>
            <a:pathLst>
              <a:path w="2099" h="2624">
                <a:moveTo>
                  <a:pt x="2099" y="2624"/>
                </a:moveTo>
                <a:lnTo>
                  <a:pt x="0" y="0"/>
                </a:lnTo>
                <a:lnTo>
                  <a:pt x="2021" y="2624"/>
                </a:lnTo>
                <a:lnTo>
                  <a:pt x="2099" y="262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1BA816A-EE68-4A96-BA05-73303B2F4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5233" y="2690532"/>
            <a:ext cx="2904320" cy="4167469"/>
          </a:xfrm>
          <a:custGeom>
            <a:avLst/>
            <a:gdLst>
              <a:gd name="connsiteX0" fmla="*/ 0 w 2904320"/>
              <a:gd name="connsiteY0" fmla="*/ 0 h 4167469"/>
              <a:gd name="connsiteX1" fmla="*/ 288431 w 2904320"/>
              <a:gd name="connsiteY1" fmla="*/ 90425 h 4167469"/>
              <a:gd name="connsiteX2" fmla="*/ 2904320 w 2904320"/>
              <a:gd name="connsiteY2" fmla="*/ 3220465 h 4167469"/>
              <a:gd name="connsiteX3" fmla="*/ 2904320 w 2904320"/>
              <a:gd name="connsiteY3" fmla="*/ 4167469 h 4167469"/>
              <a:gd name="connsiteX4" fmla="*/ 2694589 w 2904320"/>
              <a:gd name="connsiteY4" fmla="*/ 4167469 h 4167469"/>
              <a:gd name="connsiteX5" fmla="*/ 3846 w 2904320"/>
              <a:gd name="connsiteY5" fmla="*/ 4759 h 4167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904320" h="4167469">
                <a:moveTo>
                  <a:pt x="0" y="0"/>
                </a:moveTo>
                <a:lnTo>
                  <a:pt x="288431" y="90425"/>
                </a:lnTo>
                <a:lnTo>
                  <a:pt x="2904320" y="3220465"/>
                </a:lnTo>
                <a:lnTo>
                  <a:pt x="2904320" y="4167469"/>
                </a:lnTo>
                <a:lnTo>
                  <a:pt x="2694589" y="4167469"/>
                </a:lnTo>
                <a:lnTo>
                  <a:pt x="3846" y="4759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sp>
        <p:nvSpPr>
          <p:cNvPr id="37" name="Freeform 15">
            <a:extLst>
              <a:ext uri="{FF2B5EF4-FFF2-40B4-BE49-F238E27FC236}">
                <a16:creationId xmlns:a16="http://schemas.microsoft.com/office/drawing/2014/main" id="{22A94CDB-5D63-4C75-9CB6-6C18CDF37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41424" y="2581071"/>
            <a:ext cx="2894568" cy="4276930"/>
          </a:xfrm>
          <a:custGeom>
            <a:avLst/>
            <a:gdLst/>
            <a:ahLst/>
            <a:cxnLst/>
            <a:rect l="0" t="0" r="r" b="b"/>
            <a:pathLst>
              <a:path w="2258" h="2696">
                <a:moveTo>
                  <a:pt x="2258" y="2696"/>
                </a:moveTo>
                <a:lnTo>
                  <a:pt x="264" y="111"/>
                </a:lnTo>
                <a:lnTo>
                  <a:pt x="228" y="60"/>
                </a:lnTo>
                <a:lnTo>
                  <a:pt x="225" y="57"/>
                </a:lnTo>
                <a:lnTo>
                  <a:pt x="0" y="0"/>
                </a:lnTo>
                <a:lnTo>
                  <a:pt x="0" y="3"/>
                </a:lnTo>
                <a:lnTo>
                  <a:pt x="1697" y="2696"/>
                </a:lnTo>
                <a:lnTo>
                  <a:pt x="2258" y="2696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D9E45-2BC5-39A1-56B3-44A3571914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4451" y="2666999"/>
            <a:ext cx="7648572" cy="3124201"/>
          </a:xfrm>
        </p:spPr>
        <p:txBody>
          <a:bodyPr anchor="t">
            <a:normAutofit/>
          </a:bodyPr>
          <a:lstStyle/>
          <a:p>
            <a:r>
              <a:rPr lang="en-GB" sz="2000" dirty="0"/>
              <a:t>The PESTEL analysis is a strategic tool that can be used by anyone.</a:t>
            </a:r>
          </a:p>
          <a:p>
            <a:pPr>
              <a:buClr>
                <a:srgbClr val="1287C3"/>
              </a:buClr>
            </a:pPr>
            <a:r>
              <a:rPr lang="en-GB" sz="2000" dirty="0"/>
              <a:t>A PESTEL analysis can help to capture any disruptive changes within the organisation that may affect the future employment landscape.</a:t>
            </a:r>
          </a:p>
          <a:p>
            <a:pPr>
              <a:buClr>
                <a:srgbClr val="1287C3"/>
              </a:buClr>
            </a:pPr>
            <a:r>
              <a:rPr lang="en-GB" sz="2000" dirty="0"/>
              <a:t>PESTEL analysis helps identify skill gaps, job reductions and new job roles. </a:t>
            </a:r>
          </a:p>
          <a:p>
            <a:pPr>
              <a:buClr>
                <a:srgbClr val="1287C3"/>
              </a:buClr>
            </a:pPr>
            <a:endParaRPr lang="en-GB" sz="2000" dirty="0"/>
          </a:p>
          <a:p>
            <a:pPr>
              <a:buClr>
                <a:srgbClr val="1287C3"/>
              </a:buClr>
            </a:pPr>
            <a:endParaRPr lang="en-GB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B05B5C-4D4B-75EE-007F-F1556CE7BD97}"/>
              </a:ext>
            </a:extLst>
          </p:cNvPr>
          <p:cNvSpPr txBox="1"/>
          <p:nvPr/>
        </p:nvSpPr>
        <p:spPr>
          <a:xfrm>
            <a:off x="6625771" y="602342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(CIPD, 2021).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9778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C700-BE0B-AB92-CE90-6414F3497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/>
                <a:cs typeface="Arial"/>
              </a:rPr>
              <a:t>The Six Elements of PESTEL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DEEC8-9C4B-BBAA-402C-35369BE42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8081" y="2391228"/>
            <a:ext cx="10018713" cy="3124201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18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1800" dirty="0">
                <a:latin typeface="Arial"/>
                <a:ea typeface="+mn-lt"/>
                <a:cs typeface="+mn-lt"/>
              </a:rPr>
              <a:t>PESTEL analysis is a tool that focusses on the six external influences of the general environment.</a:t>
            </a:r>
          </a:p>
          <a:p>
            <a:pPr>
              <a:buClr>
                <a:srgbClr val="1287C3"/>
              </a:buClr>
            </a:pPr>
            <a:r>
              <a:rPr lang="en-GB" sz="1800" dirty="0">
                <a:latin typeface="Arial"/>
                <a:ea typeface="+mn-lt"/>
                <a:cs typeface="+mn-lt"/>
              </a:rPr>
              <a:t>The six elements of PESTEL are Political, Economic, Social, Technological, Environmental and Legal.</a:t>
            </a:r>
            <a:endParaRPr lang="en-GB" sz="18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1800" dirty="0">
                <a:latin typeface="Arial"/>
                <a:ea typeface="+mn-lt"/>
                <a:cs typeface="+mn-lt"/>
              </a:rPr>
              <a:t>It is an acronym of the six external key factors that can influence an organisation. </a:t>
            </a:r>
          </a:p>
          <a:p>
            <a:pPr>
              <a:buClr>
                <a:srgbClr val="1287C3"/>
              </a:buClr>
            </a:pPr>
            <a:r>
              <a:rPr lang="en-GB" sz="1800" dirty="0">
                <a:latin typeface="Arial"/>
                <a:ea typeface="+mn-lt"/>
                <a:cs typeface="+mn-lt"/>
              </a:rPr>
              <a:t>For example, the first E of PESTEL analysis is Economic. </a:t>
            </a:r>
            <a:br>
              <a:rPr lang="en-GB" sz="1800" dirty="0">
                <a:latin typeface="Arial"/>
                <a:ea typeface="+mn-lt"/>
                <a:cs typeface="+mn-lt"/>
              </a:rPr>
            </a:br>
            <a:r>
              <a:rPr lang="en-GB" sz="1800" dirty="0">
                <a:latin typeface="Arial"/>
                <a:ea typeface="+mn-lt"/>
                <a:cs typeface="+mn-lt"/>
              </a:rPr>
              <a:t>Organisations contribute to the state of economy but cannot save it if it is failing.</a:t>
            </a:r>
            <a:br>
              <a:rPr lang="en-GB" sz="1800" dirty="0">
                <a:latin typeface="Arial"/>
                <a:ea typeface="+mn-lt"/>
                <a:cs typeface="+mn-lt"/>
              </a:rPr>
            </a:br>
            <a:r>
              <a:rPr lang="en-GB" sz="1800" dirty="0">
                <a:latin typeface="Arial"/>
                <a:ea typeface="+mn-lt"/>
                <a:cs typeface="+mn-lt"/>
              </a:rPr>
              <a:t>This applies to each factor of PESTEL.</a:t>
            </a:r>
            <a:endParaRPr lang="en-GB" sz="18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1800" dirty="0">
                <a:latin typeface="Arial"/>
                <a:cs typeface="Arial"/>
              </a:rPr>
              <a:t>Although the six outside influences cannot be changed individually or directly affected, organisations observe each segment of PESTEL and use the information to fix any problems.</a:t>
            </a:r>
          </a:p>
          <a:p>
            <a:pPr marL="0" indent="0">
              <a:buClr>
                <a:srgbClr val="1287C3"/>
              </a:buClr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16C3D4-CDCB-6719-4658-D2FA2FAA6650}"/>
              </a:ext>
            </a:extLst>
          </p:cNvPr>
          <p:cNvSpPr txBox="1"/>
          <p:nvPr/>
        </p:nvSpPr>
        <p:spPr>
          <a:xfrm>
            <a:off x="6001657" y="597262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(Frue, 2018).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722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9459C-F496-65D5-AD4E-8395A7087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425" y="290519"/>
            <a:ext cx="3333495" cy="1504335"/>
          </a:xfrm>
        </p:spPr>
        <p:txBody>
          <a:bodyPr>
            <a:normAutofit/>
          </a:bodyPr>
          <a:lstStyle/>
          <a:p>
            <a:r>
              <a:rPr lang="en-GB" sz="2400">
                <a:latin typeface="Arial"/>
                <a:cs typeface="Arial"/>
              </a:rPr>
              <a:t>List of PESTEL Factors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FFEA4B-8693-23F4-2E08-F8802BE4FA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0082" y="1476828"/>
            <a:ext cx="3333496" cy="3124201"/>
          </a:xfrm>
        </p:spPr>
        <p:txBody>
          <a:bodyPr anchor="t">
            <a:normAutofit/>
          </a:bodyPr>
          <a:lstStyle/>
          <a:p>
            <a:r>
              <a:rPr lang="en-US" sz="1600" dirty="0"/>
              <a:t>This is a diagram of PESTEL analysis.</a:t>
            </a:r>
            <a:br>
              <a:rPr lang="en-US" sz="1600" dirty="0"/>
            </a:br>
            <a:r>
              <a:rPr lang="en-US" sz="1600" dirty="0"/>
              <a:t>Each element has its list of factors that may be a contribution to problems in </a:t>
            </a:r>
            <a:r>
              <a:rPr lang="en-US" sz="1600" dirty="0" err="1"/>
              <a:t>organisations</a:t>
            </a:r>
            <a:r>
              <a:rPr lang="en-US" sz="1600" dirty="0"/>
              <a:t>.</a:t>
            </a:r>
            <a:br>
              <a:rPr lang="en-US" sz="1600" dirty="0"/>
            </a:br>
            <a:br>
              <a:rPr lang="en-US" sz="1600" dirty="0"/>
            </a:br>
            <a:r>
              <a:rPr lang="en-US" sz="1600" dirty="0">
                <a:latin typeface="Arial"/>
                <a:cs typeface="Arial"/>
              </a:rPr>
              <a:t>(de Bruin, 2016)</a:t>
            </a:r>
            <a:r>
              <a:rPr lang="en-US" sz="1600" dirty="0"/>
              <a:t>.</a:t>
            </a:r>
            <a:br>
              <a:rPr lang="en-US" sz="1600" dirty="0"/>
            </a:br>
            <a:endParaRPr lang="en-US" sz="1600" dirty="0"/>
          </a:p>
        </p:txBody>
      </p:sp>
      <p:pic>
        <p:nvPicPr>
          <p:cNvPr id="4" name="Picture 4" descr="Timeline&#10;&#10;Description automatically generated">
            <a:extLst>
              <a:ext uri="{FF2B5EF4-FFF2-40B4-BE49-F238E27FC236}">
                <a16:creationId xmlns:a16="http://schemas.microsoft.com/office/drawing/2014/main" id="{A12BEF57-BAD5-04C3-A9A8-F2E39D25E5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7519" y="288101"/>
            <a:ext cx="6204705" cy="312701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B344D0-E73F-AE4A-2248-49EF4BDC5C3A}"/>
              </a:ext>
            </a:extLst>
          </p:cNvPr>
          <p:cNvSpPr txBox="1"/>
          <p:nvPr/>
        </p:nvSpPr>
        <p:spPr>
          <a:xfrm>
            <a:off x="2227943" y="3563257"/>
            <a:ext cx="9419771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Using PESTEL analysis, factors that are contributing to the complexed problem (staff shortage) can be seen.</a:t>
            </a:r>
            <a:br>
              <a:rPr lang="en-GB" dirty="0">
                <a:latin typeface="Arial"/>
                <a:cs typeface="Arial"/>
              </a:rPr>
            </a:br>
            <a:r>
              <a:rPr lang="en-GB" dirty="0">
                <a:latin typeface="Arial"/>
                <a:cs typeface="Arial"/>
              </a:rPr>
              <a:t>Political- corruption could be a factor to why there are staff shortages.</a:t>
            </a:r>
            <a:br>
              <a:rPr lang="en-GB" dirty="0">
                <a:latin typeface="Arial"/>
                <a:cs typeface="Arial"/>
              </a:rPr>
            </a:br>
            <a:r>
              <a:rPr lang="en-GB" dirty="0">
                <a:latin typeface="Arial"/>
                <a:cs typeface="Arial"/>
              </a:rPr>
              <a:t>Economic- A change in unemployment rates could contribute to the complexed problem.</a:t>
            </a:r>
            <a:br>
              <a:rPr lang="en-GB" dirty="0">
                <a:latin typeface="Arial"/>
                <a:cs typeface="Arial"/>
              </a:rPr>
            </a:br>
            <a:r>
              <a:rPr lang="en-GB" dirty="0">
                <a:latin typeface="Arial"/>
                <a:cs typeface="Arial"/>
              </a:rPr>
              <a:t>Social- Factors such as age, cultural barriers, health consciousness can also be factors contributing to staff shortages.</a:t>
            </a:r>
            <a:br>
              <a:rPr lang="en-GB" dirty="0">
                <a:latin typeface="Arial"/>
                <a:cs typeface="Arial"/>
              </a:rPr>
            </a:br>
            <a:r>
              <a:rPr lang="en-GB" dirty="0">
                <a:latin typeface="Arial"/>
                <a:cs typeface="Arial"/>
              </a:rPr>
              <a:t>Technological- Technological change can be a factor to the complexed problem.</a:t>
            </a:r>
            <a:br>
              <a:rPr lang="en-GB" dirty="0">
                <a:latin typeface="Arial"/>
                <a:cs typeface="Arial"/>
              </a:rPr>
            </a:br>
            <a:r>
              <a:rPr lang="en-GB" dirty="0">
                <a:latin typeface="Arial"/>
                <a:cs typeface="Arial"/>
              </a:rPr>
              <a:t>Environmental- Weather Climate and Climate change can prevent staff from going to work.</a:t>
            </a:r>
            <a:br>
              <a:rPr lang="en-GB" dirty="0">
                <a:latin typeface="Arial"/>
                <a:cs typeface="Arial"/>
              </a:rPr>
            </a:br>
            <a:r>
              <a:rPr lang="en-GB" dirty="0">
                <a:latin typeface="Arial"/>
                <a:cs typeface="Arial"/>
              </a:rPr>
              <a:t>Legal- Health and safety laws can prevent staff from attending work.</a:t>
            </a:r>
            <a:br>
              <a:rPr lang="en-GB" dirty="0">
                <a:latin typeface="Arial"/>
                <a:cs typeface="Arial"/>
              </a:rPr>
            </a:br>
            <a:br>
              <a:rPr lang="en-GB" dirty="0">
                <a:latin typeface="Arial"/>
                <a:cs typeface="Arial"/>
              </a:rPr>
            </a:br>
            <a:r>
              <a:rPr lang="en-US" dirty="0">
                <a:latin typeface="Arial"/>
                <a:cs typeface="Arial"/>
              </a:rPr>
              <a:t>(de Bruin, 2016).</a:t>
            </a:r>
            <a:br>
              <a:rPr lang="en-GB" dirty="0">
                <a:latin typeface="Arial"/>
                <a:cs typeface="Arial"/>
              </a:rPr>
            </a:b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90356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28A4A409-9242-444A-AC1F-809866828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ABF65108-5AB6-40BD-BCAF-526D8E309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5" name="Freeform 7">
              <a:extLst>
                <a:ext uri="{FF2B5EF4-FFF2-40B4-BE49-F238E27FC236}">
                  <a16:creationId xmlns:a16="http://schemas.microsoft.com/office/drawing/2014/main" id="{C77C904B-BC3A-472F-BB70-8750D41E4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6" name="Freeform 8">
              <a:extLst>
                <a:ext uri="{FF2B5EF4-FFF2-40B4-BE49-F238E27FC236}">
                  <a16:creationId xmlns:a16="http://schemas.microsoft.com/office/drawing/2014/main" id="{E910D569-2CFD-4010-B886-2F31BB8EC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5A816932-FBAD-46C0-AA92-336589A5A9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8" name="Freeform 10">
              <a:extLst>
                <a:ext uri="{FF2B5EF4-FFF2-40B4-BE49-F238E27FC236}">
                  <a16:creationId xmlns:a16="http://schemas.microsoft.com/office/drawing/2014/main" id="{3D914BDD-E5E0-4DFB-8072-5B498F94A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ED9E392E-46C2-4B84-A121-9B2BC452F0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F64D159-70D7-F1EE-2BF2-0F7D412A0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685800"/>
            <a:ext cx="2812385" cy="17525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/>
              <a:t>CAUSE AND EFFECT ANALYSIS – FISH BONE DIAGRAM</a:t>
            </a:r>
            <a:endParaRPr lang="en-US" sz="270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73A60A1-3289-CAF5-3DA1-1F59F2EBF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2812387" cy="3124201"/>
          </a:xfrm>
        </p:spPr>
        <p:txBody>
          <a:bodyPr>
            <a:normAutofit/>
          </a:bodyPr>
          <a:lstStyle/>
          <a:p>
            <a:r>
              <a:rPr lang="en-US" sz="1100" dirty="0">
                <a:latin typeface="Arial"/>
                <a:cs typeface="Arial"/>
              </a:rPr>
              <a:t>A fish bone diagram can help brainstorm the possible causes of a problem.</a:t>
            </a:r>
            <a:br>
              <a:rPr lang="en-US" sz="1100" dirty="0">
                <a:latin typeface="Arial"/>
                <a:cs typeface="Arial"/>
              </a:rPr>
            </a:br>
            <a:r>
              <a:rPr lang="en-US" sz="1100" dirty="0">
                <a:latin typeface="Arial"/>
                <a:cs typeface="Arial"/>
              </a:rPr>
              <a:t>The effect (problem) is placed at the head, or the mouth of the fish and the causes are the bones of the fish. </a:t>
            </a:r>
            <a:br>
              <a:rPr lang="en-US" sz="1100" dirty="0">
                <a:latin typeface="Arial"/>
                <a:cs typeface="Arial"/>
              </a:rPr>
            </a:br>
            <a:r>
              <a:rPr lang="en-US" sz="1100" dirty="0">
                <a:latin typeface="Arial"/>
                <a:cs typeface="Arial"/>
              </a:rPr>
              <a:t>In this case, the problem is 'Staff Shortages'.</a:t>
            </a:r>
            <a:br>
              <a:rPr lang="en-US" sz="1100" dirty="0">
                <a:latin typeface="Arial"/>
                <a:cs typeface="Arial"/>
              </a:rPr>
            </a:br>
            <a:r>
              <a:rPr lang="en-US" sz="1100" dirty="0">
                <a:latin typeface="Arial"/>
                <a:cs typeface="Arial"/>
              </a:rPr>
              <a:t>The  possible causes contributing to the problem are displayed and more causes stemming from the original cause are also mentioned.</a:t>
            </a:r>
            <a:br>
              <a:rPr lang="en-US" sz="1100" dirty="0">
                <a:latin typeface="Arial"/>
                <a:cs typeface="Arial"/>
              </a:rPr>
            </a:br>
            <a:br>
              <a:rPr lang="en-US" sz="1100" dirty="0">
                <a:latin typeface="Arial"/>
                <a:cs typeface="Arial"/>
              </a:rPr>
            </a:br>
            <a:endParaRPr lang="en-US" sz="1100" dirty="0">
              <a:latin typeface="Arial"/>
              <a:cs typeface="Arial"/>
            </a:endParaRPr>
          </a:p>
        </p:txBody>
      </p:sp>
      <p:sp>
        <p:nvSpPr>
          <p:cNvPr id="31" name="Rounded Rectangle 16">
            <a:extLst>
              <a:ext uri="{FF2B5EF4-FFF2-40B4-BE49-F238E27FC236}">
                <a16:creationId xmlns:a16="http://schemas.microsoft.com/office/drawing/2014/main" id="{21ECAAB0-702B-4C08-B30F-0AFAC3479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81690B5C-A119-D698-6514-99668F4DA5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1202" y="1452894"/>
            <a:ext cx="6237359" cy="36644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0C3200-63D9-FCF3-9A22-2EBF3765CD27}"/>
              </a:ext>
            </a:extLst>
          </p:cNvPr>
          <p:cNvSpPr txBox="1"/>
          <p:nvPr/>
        </p:nvSpPr>
        <p:spPr>
          <a:xfrm>
            <a:off x="6589486" y="5929086"/>
            <a:ext cx="4586514" cy="15542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Bef>
                <a:spcPct val="20000"/>
              </a:spcBef>
              <a:spcAft>
                <a:spcPts val="600"/>
              </a:spcAft>
              <a:buFont typeface="Arial"/>
              <a:buChar char="•"/>
            </a:pPr>
            <a:r>
              <a:rPr lang="en-US" dirty="0">
                <a:latin typeface="Arial"/>
                <a:cs typeface="Arial"/>
              </a:rPr>
              <a:t>This is a fish bone diagram of the complexed problem and the probable causes of it.</a:t>
            </a:r>
            <a:br>
              <a:rPr lang="en-US" dirty="0">
                <a:latin typeface="Arial"/>
                <a:cs typeface="Arial"/>
              </a:rPr>
            </a:br>
            <a:r>
              <a:rPr lang="en-US" dirty="0">
                <a:latin typeface="Arial"/>
                <a:cs typeface="Arial"/>
              </a:rPr>
              <a:t> </a:t>
            </a:r>
            <a:endParaRPr lang="en-US" dirty="0">
              <a:ea typeface="+mn-lt"/>
              <a:cs typeface="+mn-lt"/>
            </a:endParaRPr>
          </a:p>
          <a:p>
            <a:pPr algn="l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D11458-0E16-F69F-2855-94E19541695F}"/>
              </a:ext>
            </a:extLst>
          </p:cNvPr>
          <p:cNvSpPr txBox="1"/>
          <p:nvPr/>
        </p:nvSpPr>
        <p:spPr>
          <a:xfrm>
            <a:off x="2663371" y="616131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(Kane and Kane, 2014).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52922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DF8D5C46-63E5-40C5-A208-4B2189FA1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5" name="Freeform 6">
              <a:extLst>
                <a:ext uri="{FF2B5EF4-FFF2-40B4-BE49-F238E27FC236}">
                  <a16:creationId xmlns:a16="http://schemas.microsoft.com/office/drawing/2014/main" id="{4A42B4ED-376E-46C3-8BB2-EAFC660D1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94E0795D-42C3-4DFD-AEB0-286A1CF14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7" name="Freeform 8">
              <a:extLst>
                <a:ext uri="{FF2B5EF4-FFF2-40B4-BE49-F238E27FC236}">
                  <a16:creationId xmlns:a16="http://schemas.microsoft.com/office/drawing/2014/main" id="{A2ACED1B-99D0-4C14-B63B-963889DCD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8" name="Freeform 9">
              <a:extLst>
                <a:ext uri="{FF2B5EF4-FFF2-40B4-BE49-F238E27FC236}">
                  <a16:creationId xmlns:a16="http://schemas.microsoft.com/office/drawing/2014/main" id="{5C5D324F-33A3-4C66-BFE5-1742CA4E59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9" name="Freeform 10">
              <a:extLst>
                <a:ext uri="{FF2B5EF4-FFF2-40B4-BE49-F238E27FC236}">
                  <a16:creationId xmlns:a16="http://schemas.microsoft.com/office/drawing/2014/main" id="{EC572FC8-A465-4BA3-BA4D-2EC538C042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0" name="Freeform 11">
              <a:extLst>
                <a:ext uri="{FF2B5EF4-FFF2-40B4-BE49-F238E27FC236}">
                  <a16:creationId xmlns:a16="http://schemas.microsoft.com/office/drawing/2014/main" id="{66CC2B15-8E3B-4CFF-99E4-5B4E4D8CF9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317C377-0961-88D4-F124-C850FF29C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685800"/>
            <a:ext cx="4278928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Alternative Solutions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9F1071-EBD3-4327-DBD8-E28B1E8401B9}"/>
              </a:ext>
            </a:extLst>
          </p:cNvPr>
          <p:cNvSpPr txBox="1"/>
          <p:nvPr/>
        </p:nvSpPr>
        <p:spPr>
          <a:xfrm>
            <a:off x="2764971" y="608874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al"/>
                <a:ea typeface="+mn-lt"/>
                <a:cs typeface="+mn-lt"/>
              </a:rPr>
              <a:t>(BDC, 2020).</a:t>
            </a:r>
            <a:endParaRPr lang="en-US"/>
          </a:p>
        </p:txBody>
      </p:sp>
      <p:sp>
        <p:nvSpPr>
          <p:cNvPr id="32" name="Rounded Rectangle 16">
            <a:extLst>
              <a:ext uri="{FF2B5EF4-FFF2-40B4-BE49-F238E27FC236}">
                <a16:creationId xmlns:a16="http://schemas.microsoft.com/office/drawing/2014/main" id="{63A60C88-7443-4827-9241-5019758CB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648931"/>
            <a:ext cx="5407023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02C3EC-D06D-7E17-A2BD-667F50F3F5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7558560"/>
              </p:ext>
            </p:extLst>
          </p:nvPr>
        </p:nvGraphicFramePr>
        <p:xfrm>
          <a:off x="1484310" y="2666999"/>
          <a:ext cx="4278929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9" name="Picture 39" descr="Table&#10;&#10;Description automatically generated">
            <a:extLst>
              <a:ext uri="{FF2B5EF4-FFF2-40B4-BE49-F238E27FC236}">
                <a16:creationId xmlns:a16="http://schemas.microsoft.com/office/drawing/2014/main" id="{745656A1-AE4C-EBB8-0D49-61E96765772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61315" y="827837"/>
            <a:ext cx="5333999" cy="4846727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64C422AD-4D83-D3C8-281F-59294D78AE88}"/>
              </a:ext>
            </a:extLst>
          </p:cNvPr>
          <p:cNvSpPr txBox="1"/>
          <p:nvPr/>
        </p:nvSpPr>
        <p:spPr>
          <a:xfrm>
            <a:off x="5934075" y="5883275"/>
            <a:ext cx="579119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This is a picture of a brainstorm of SWOT analysis. </a:t>
            </a:r>
            <a:br>
              <a:rPr lang="en-GB" dirty="0">
                <a:latin typeface="Arial"/>
                <a:cs typeface="Arial"/>
              </a:rPr>
            </a:br>
            <a:r>
              <a:rPr lang="en-GB" dirty="0">
                <a:latin typeface="Arial"/>
                <a:cs typeface="Arial"/>
              </a:rPr>
              <a:t>Internal and External factors are shown in relation to the organisation's complexed problem. (BDC, 2020). </a:t>
            </a:r>
          </a:p>
        </p:txBody>
      </p:sp>
    </p:spTree>
    <p:extLst>
      <p:ext uri="{BB962C8B-B14F-4D97-AF65-F5344CB8AC3E}">
        <p14:creationId xmlns:p14="http://schemas.microsoft.com/office/powerpoint/2010/main" val="28734186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4C41CF4-4A13-4AA9-9300-CB7A2E37C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4E530E-619B-8C9C-6AE6-A39A52F5B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09" y="764372"/>
            <a:ext cx="3173688" cy="5216013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latin typeface="Arial"/>
                <a:cs typeface="Arial"/>
              </a:rPr>
              <a:t>Conclusion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A77B115-9FF3-46AE-AE08-826DEB9A6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27197" y="1923563"/>
            <a:ext cx="0" cy="301752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459D0-D17C-51D1-3DB4-459EB510AF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138" y="764372"/>
            <a:ext cx="7086600" cy="5216013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/>
                <a:cs typeface="Arial"/>
              </a:rPr>
              <a:t>In conclusion, the most suitable solution is the PESTEL analysis as:</a:t>
            </a:r>
          </a:p>
          <a:p>
            <a:pPr>
              <a:buClr>
                <a:srgbClr val="1287C3"/>
              </a:buClr>
            </a:pPr>
            <a:r>
              <a:rPr lang="en-GB" sz="2000" dirty="0">
                <a:latin typeface="Arial"/>
                <a:cs typeface="Arial"/>
              </a:rPr>
              <a:t>It is simple</a:t>
            </a:r>
          </a:p>
          <a:p>
            <a:pPr>
              <a:buClr>
                <a:srgbClr val="1287C3"/>
              </a:buClr>
            </a:pPr>
            <a:r>
              <a:rPr lang="en-GB" sz="2000" dirty="0">
                <a:latin typeface="Arial"/>
                <a:cs typeface="Arial"/>
              </a:rPr>
              <a:t>Encourages external and strategic thinking</a:t>
            </a:r>
          </a:p>
          <a:p>
            <a:pPr>
              <a:buClr>
                <a:srgbClr val="1287C3"/>
              </a:buClr>
            </a:pPr>
            <a:r>
              <a:rPr lang="en-GB" sz="2000" dirty="0">
                <a:latin typeface="Arial"/>
                <a:cs typeface="Arial"/>
              </a:rPr>
              <a:t>Allowing organisations to be updated and allow themselves to prepare with the factors of the general environment.</a:t>
            </a:r>
          </a:p>
          <a:p>
            <a:pPr>
              <a:buClr>
                <a:srgbClr val="1287C3"/>
              </a:buClr>
            </a:pPr>
            <a:r>
              <a:rPr lang="en-GB" sz="2000" dirty="0">
                <a:latin typeface="Arial"/>
                <a:cs typeface="Arial"/>
              </a:rPr>
              <a:t>PESTEL analysis can do what other solutions can do and is quick and efficient.</a:t>
            </a:r>
          </a:p>
          <a:p>
            <a:pPr>
              <a:buClr>
                <a:srgbClr val="1287C3"/>
              </a:buClr>
            </a:pPr>
            <a:endParaRPr lang="en-GB" sz="2000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FE0265-13E6-E53F-C48B-C7951210611C}"/>
              </a:ext>
            </a:extLst>
          </p:cNvPr>
          <p:cNvSpPr txBox="1"/>
          <p:nvPr/>
        </p:nvSpPr>
        <p:spPr>
          <a:xfrm>
            <a:off x="5624286" y="566782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(CIPD, 2021).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51474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7">
            <a:extLst>
              <a:ext uri="{FF2B5EF4-FFF2-40B4-BE49-F238E27FC236}">
                <a16:creationId xmlns:a16="http://schemas.microsoft.com/office/drawing/2014/main" id="{DE47280D-9DF4-4EC0-870E-F5799F7AD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Freeform 37">
            <a:extLst>
              <a:ext uri="{FF2B5EF4-FFF2-40B4-BE49-F238E27FC236}">
                <a16:creationId xmlns:a16="http://schemas.microsoft.com/office/drawing/2014/main" id="{7ED3A13C-2CCC-4715-A54F-87795E0CE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" y="2"/>
            <a:ext cx="8005382" cy="6857999"/>
          </a:xfrm>
          <a:custGeom>
            <a:avLst/>
            <a:gdLst>
              <a:gd name="connsiteX0" fmla="*/ 0 w 8005382"/>
              <a:gd name="connsiteY0" fmla="*/ 0 h 6857999"/>
              <a:gd name="connsiteX1" fmla="*/ 7723450 w 8005382"/>
              <a:gd name="connsiteY1" fmla="*/ 0 h 6857999"/>
              <a:gd name="connsiteX2" fmla="*/ 6859850 w 8005382"/>
              <a:gd name="connsiteY2" fmla="*/ 5223932 h 6857999"/>
              <a:gd name="connsiteX3" fmla="*/ 8005382 w 8005382"/>
              <a:gd name="connsiteY3" fmla="*/ 6857999 h 6857999"/>
              <a:gd name="connsiteX4" fmla="*/ 0 w 8005382"/>
              <a:gd name="connsiteY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05382" h="6857999">
                <a:moveTo>
                  <a:pt x="0" y="0"/>
                </a:moveTo>
                <a:lnTo>
                  <a:pt x="7723450" y="0"/>
                </a:lnTo>
                <a:lnTo>
                  <a:pt x="6859850" y="5223932"/>
                </a:lnTo>
                <a:lnTo>
                  <a:pt x="8005382" y="6857999"/>
                </a:lnTo>
                <a:lnTo>
                  <a:pt x="0" y="6857999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B6C0892-83F6-4C98-B806-06627C732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42930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76E9889C-BAC7-429B-86C0-2D7736A39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84616D5-1F3D-4B55-BA27-B53B56376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D6883E9B-59DA-4777-AC43-55F9164D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5442FF4-005F-4930-92FB-6594E29C4F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648BA981-E918-4543-BE19-51E03C5710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4" name="Freeform 11">
              <a:extLst>
                <a:ext uri="{FF2B5EF4-FFF2-40B4-BE49-F238E27FC236}">
                  <a16:creationId xmlns:a16="http://schemas.microsoft.com/office/drawing/2014/main" id="{03A6AFED-BD81-4CCC-AADE-1E8923376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9C9B55-A423-FB54-6D76-459EF080C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1910" y="1023257"/>
            <a:ext cx="3235083" cy="4767943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>
                <a:solidFill>
                  <a:srgbClr val="000000"/>
                </a:solidFill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580804-E4D3-6825-C0B6-4D0C6FC10D58}"/>
              </a:ext>
            </a:extLst>
          </p:cNvPr>
          <p:cNvSpPr txBox="1"/>
          <p:nvPr/>
        </p:nvSpPr>
        <p:spPr>
          <a:xfrm>
            <a:off x="413657" y="703943"/>
            <a:ext cx="5080000" cy="5509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Arial"/>
                <a:cs typeface="Arial"/>
              </a:rPr>
              <a:t>BDC (2020). </a:t>
            </a:r>
            <a:r>
              <a:rPr lang="en-GB" sz="1100" i="1" dirty="0">
                <a:latin typeface="Arial"/>
                <a:cs typeface="Arial"/>
              </a:rPr>
              <a:t>SWOT analysis: An easy tool for strategic planning</a:t>
            </a:r>
            <a:r>
              <a:rPr lang="en-GB" sz="1100" dirty="0">
                <a:latin typeface="Arial"/>
                <a:cs typeface="Arial"/>
              </a:rPr>
              <a:t>. [online] bdc.ca. Available at: </a:t>
            </a:r>
            <a:r>
              <a:rPr lang="en-GB" sz="1100" dirty="0">
                <a:latin typeface="Arial"/>
                <a:cs typeface="Arial"/>
                <a:hlinkClick r:id="rId2"/>
              </a:rPr>
              <a:t>https://www.bdc.ca/en/articles-tools/business-strategy-planning/define-strategy/swot-analysis-easy-tool-strategic-planning</a:t>
            </a:r>
            <a:r>
              <a:rPr lang="en-GB" sz="1100" dirty="0">
                <a:latin typeface="Arial"/>
                <a:cs typeface="Arial"/>
              </a:rPr>
              <a:t>.</a:t>
            </a:r>
            <a:br>
              <a:rPr lang="en-GB" sz="1100" dirty="0">
                <a:latin typeface="Arial"/>
                <a:cs typeface="Arial"/>
              </a:rPr>
            </a:br>
            <a:r>
              <a:rPr lang="en-GB" sz="1100" dirty="0">
                <a:latin typeface="Arial"/>
                <a:cs typeface="Arial"/>
              </a:rPr>
              <a:t>(Date Accessed: 16th July 2022).</a:t>
            </a:r>
            <a:br>
              <a:rPr lang="en-GB" sz="1100" dirty="0">
                <a:latin typeface="Arial"/>
                <a:cs typeface="Arial"/>
              </a:rPr>
            </a:br>
            <a:br>
              <a:rPr lang="en-GB" sz="1100" dirty="0">
                <a:latin typeface="Arial"/>
                <a:cs typeface="Arial"/>
              </a:rPr>
            </a:br>
            <a:r>
              <a:rPr lang="en-GB" sz="1100" dirty="0">
                <a:latin typeface="Arial"/>
                <a:ea typeface="+mn-lt"/>
                <a:cs typeface="+mn-lt"/>
              </a:rPr>
              <a:t>CIPD (2021). </a:t>
            </a:r>
            <a:r>
              <a:rPr lang="en-GB" sz="1100" i="1" dirty="0">
                <a:latin typeface="Arial"/>
                <a:ea typeface="+mn-lt"/>
                <a:cs typeface="+mn-lt"/>
              </a:rPr>
              <a:t>PESTLE Analysis</a:t>
            </a:r>
            <a:r>
              <a:rPr lang="en-GB" sz="1100" dirty="0">
                <a:latin typeface="Arial"/>
                <a:ea typeface="+mn-lt"/>
                <a:cs typeface="+mn-lt"/>
              </a:rPr>
              <a:t>. [online] CIPD. Available at: </a:t>
            </a:r>
            <a:r>
              <a:rPr lang="en-GB" sz="1100" dirty="0">
                <a:latin typeface="Arial"/>
                <a:ea typeface="+mn-lt"/>
                <a:cs typeface="+mn-lt"/>
                <a:hlinkClick r:id="rId3"/>
              </a:rPr>
              <a:t>https://www.cipd.co.uk/knowledge/strategy/organisational-development/pestle-analysis-factsheet#gref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br>
              <a:rPr lang="en-GB" sz="1100" dirty="0">
                <a:latin typeface="Arial"/>
                <a:cs typeface="Arial"/>
              </a:rPr>
            </a:br>
            <a:r>
              <a:rPr lang="en-GB" sz="1100" dirty="0">
                <a:latin typeface="Arial"/>
                <a:cs typeface="Arial"/>
              </a:rPr>
              <a:t>(Date Accessed: 16th July 2022).</a:t>
            </a:r>
            <a:br>
              <a:rPr lang="en-GB" sz="1100" dirty="0">
                <a:latin typeface="Arial"/>
                <a:cs typeface="Arial"/>
              </a:rPr>
            </a:br>
            <a:br>
              <a:rPr lang="en-GB" sz="1100" dirty="0">
                <a:latin typeface="Arial"/>
                <a:cs typeface="Arial"/>
              </a:rPr>
            </a:br>
            <a:r>
              <a:rPr lang="en-GB" sz="1100" dirty="0">
                <a:latin typeface="Arial"/>
                <a:cs typeface="Arial"/>
              </a:rPr>
              <a:t>de Bruin, L. (2016). </a:t>
            </a:r>
            <a:r>
              <a:rPr lang="en-GB" sz="1100" i="1" dirty="0">
                <a:latin typeface="Arial"/>
                <a:cs typeface="Arial"/>
              </a:rPr>
              <a:t>PESTEL Analysis (PEST Analysis) EXPLAINED with EXAMPLES | B2U</a:t>
            </a:r>
            <a:r>
              <a:rPr lang="en-GB" sz="1100" dirty="0">
                <a:latin typeface="Arial"/>
                <a:cs typeface="Arial"/>
              </a:rPr>
              <a:t>. [online] B2U - Business-to-you.com. Available at: </a:t>
            </a:r>
            <a:r>
              <a:rPr lang="en-GB" sz="1100" dirty="0">
                <a:latin typeface="Arial"/>
                <a:cs typeface="Arial"/>
                <a:hlinkClick r:id="rId4"/>
              </a:rPr>
              <a:t>https://www.business-to-you.com/scanning-the-environment-pestel-analysis/</a:t>
            </a:r>
            <a:r>
              <a:rPr lang="en-GB" sz="1100" dirty="0">
                <a:latin typeface="Arial"/>
                <a:cs typeface="Arial"/>
              </a:rPr>
              <a:t>.</a:t>
            </a:r>
            <a:br>
              <a:rPr lang="en-GB" sz="1100" dirty="0">
                <a:latin typeface="Arial"/>
                <a:cs typeface="Arial"/>
              </a:rPr>
            </a:br>
            <a:r>
              <a:rPr lang="en-GB" sz="1100" dirty="0">
                <a:latin typeface="Arial"/>
                <a:cs typeface="Arial"/>
              </a:rPr>
              <a:t>(Date Accessed: 17th July 2022).</a:t>
            </a:r>
            <a:br>
              <a:rPr lang="en-GB" sz="1100" dirty="0">
                <a:latin typeface="Arial"/>
                <a:cs typeface="Arial"/>
              </a:rPr>
            </a:br>
            <a:br>
              <a:rPr lang="en-GB" sz="1100" dirty="0">
                <a:latin typeface="Arial"/>
                <a:cs typeface="Arial"/>
              </a:rPr>
            </a:br>
            <a:r>
              <a:rPr lang="en-GB" sz="1100" dirty="0">
                <a:latin typeface="Arial"/>
                <a:ea typeface="+mn-lt"/>
                <a:cs typeface="+mn-lt"/>
              </a:rPr>
              <a:t>Frue, K. (2018). </a:t>
            </a:r>
            <a:r>
              <a:rPr lang="en-GB" sz="1100" i="1" dirty="0">
                <a:latin typeface="Arial"/>
                <a:ea typeface="+mn-lt"/>
                <a:cs typeface="+mn-lt"/>
              </a:rPr>
              <a:t>How To Solve The Biggest Problems With PESTLE Analysis</a:t>
            </a:r>
            <a:r>
              <a:rPr lang="en-GB" sz="1100" dirty="0">
                <a:latin typeface="Arial"/>
                <a:ea typeface="+mn-lt"/>
                <a:cs typeface="+mn-lt"/>
              </a:rPr>
              <a:t>. [online] pestleanalysis.com. Available at: </a:t>
            </a:r>
            <a:r>
              <a:rPr lang="en-GB" sz="1100" dirty="0">
                <a:latin typeface="Arial"/>
                <a:ea typeface="+mn-lt"/>
                <a:cs typeface="+mn-lt"/>
                <a:hlinkClick r:id="rId5"/>
              </a:rPr>
              <a:t>https://pestleanalysis.com/how-to-solve-problems-with-pestle-analysis/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br>
              <a:rPr lang="en-GB" sz="1100" dirty="0">
                <a:latin typeface="Arial"/>
                <a:cs typeface="Arial"/>
              </a:rPr>
            </a:br>
            <a:r>
              <a:rPr lang="en-GB" sz="1100" dirty="0">
                <a:latin typeface="Arial"/>
                <a:cs typeface="Arial"/>
              </a:rPr>
              <a:t>(Date Accessed: 17th July 2022).</a:t>
            </a:r>
            <a:br>
              <a:rPr lang="en-GB" sz="1100" dirty="0">
                <a:latin typeface="Arial"/>
                <a:cs typeface="Arial"/>
              </a:rPr>
            </a:br>
            <a:br>
              <a:rPr lang="en-GB" sz="1100" dirty="0">
                <a:latin typeface="Arial"/>
                <a:cs typeface="Arial"/>
              </a:rPr>
            </a:br>
            <a:r>
              <a:rPr lang="en-GB" sz="1100" dirty="0">
                <a:latin typeface="Arial"/>
                <a:ea typeface="+mn-lt"/>
                <a:cs typeface="+mn-lt"/>
              </a:rPr>
              <a:t>Kane, R. and Kane, R. (2014). </a:t>
            </a:r>
            <a:r>
              <a:rPr lang="en-GB" sz="1100" i="1" dirty="0">
                <a:latin typeface="Arial"/>
                <a:ea typeface="+mn-lt"/>
                <a:cs typeface="+mn-lt"/>
              </a:rPr>
              <a:t>How to Use the Fishbone Tool for Root Cause Analysis</a:t>
            </a:r>
            <a:r>
              <a:rPr lang="en-GB" sz="1100" dirty="0">
                <a:latin typeface="Arial"/>
                <a:ea typeface="+mn-lt"/>
                <a:cs typeface="+mn-lt"/>
              </a:rPr>
              <a:t>. [online] Available at: </a:t>
            </a:r>
            <a:r>
              <a:rPr lang="en-GB" sz="1100" dirty="0">
                <a:latin typeface="Arial"/>
                <a:ea typeface="+mn-lt"/>
                <a:cs typeface="+mn-lt"/>
                <a:hlinkClick r:id="rId6"/>
              </a:rPr>
              <a:t>https://www.cms.gov/medicare/provider-enrollment-and-certification/qapi/downloads/fishbonerevised.pdf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br>
              <a:rPr lang="en-GB" sz="1100" dirty="0">
                <a:latin typeface="Arial"/>
                <a:cs typeface="Arial"/>
              </a:rPr>
            </a:br>
            <a:r>
              <a:rPr lang="en-GB" sz="1100" dirty="0">
                <a:latin typeface="Arial"/>
                <a:cs typeface="Arial"/>
              </a:rPr>
              <a:t>(Date Accessed: 17th July 2022).</a:t>
            </a:r>
            <a:br>
              <a:rPr lang="en-GB" sz="1100" dirty="0">
                <a:latin typeface="Arial"/>
                <a:cs typeface="Arial"/>
              </a:rPr>
            </a:br>
            <a:br>
              <a:rPr lang="en-GB" sz="1100" dirty="0">
                <a:latin typeface="Arial"/>
                <a:cs typeface="Arial"/>
              </a:rPr>
            </a:br>
            <a:r>
              <a:rPr lang="en-GB" sz="1100" dirty="0">
                <a:latin typeface="Arial"/>
                <a:ea typeface="+mn-lt"/>
                <a:cs typeface="+mn-lt"/>
              </a:rPr>
              <a:t>Rmit.edu.au. (2020). </a:t>
            </a:r>
            <a:r>
              <a:rPr lang="en-GB" sz="1100" i="1" dirty="0">
                <a:latin typeface="Arial"/>
                <a:ea typeface="+mn-lt"/>
                <a:cs typeface="+mn-lt"/>
              </a:rPr>
              <a:t>Identify and Define the Problem</a:t>
            </a:r>
            <a:r>
              <a:rPr lang="en-GB" sz="1100" dirty="0">
                <a:latin typeface="Arial"/>
                <a:ea typeface="+mn-lt"/>
                <a:cs typeface="+mn-lt"/>
              </a:rPr>
              <a:t>. [online] Available at: </a:t>
            </a:r>
            <a:r>
              <a:rPr lang="en-GB" sz="1100" dirty="0">
                <a:latin typeface="Arial"/>
                <a:ea typeface="+mn-lt"/>
                <a:cs typeface="+mn-lt"/>
                <a:hlinkClick r:id="rId7"/>
              </a:rPr>
              <a:t>https://www.dlsweb.rmit.edu.au/Toolbox/leadership/toolbox/ip/ip_c08.html</a:t>
            </a:r>
            <a:r>
              <a:rPr lang="en-GB" sz="1100" dirty="0">
                <a:latin typeface="Arial"/>
                <a:ea typeface="+mn-lt"/>
                <a:cs typeface="+mn-lt"/>
              </a:rPr>
              <a:t>.</a:t>
            </a:r>
            <a:br>
              <a:rPr lang="en-GB" sz="1100" dirty="0">
                <a:latin typeface="Arial"/>
                <a:cs typeface="Arial"/>
              </a:rPr>
            </a:br>
            <a:r>
              <a:rPr lang="en-GB" sz="1100" dirty="0">
                <a:latin typeface="Arial"/>
                <a:cs typeface="Arial"/>
              </a:rPr>
              <a:t>(Date Accessed: 16th July 2022).</a:t>
            </a:r>
            <a:br>
              <a:rPr lang="en-GB" sz="1100" dirty="0">
                <a:latin typeface="Arial"/>
                <a:cs typeface="Arial"/>
              </a:rPr>
            </a:br>
            <a:br>
              <a:rPr lang="en-GB" sz="1100" dirty="0">
                <a:latin typeface="Arial"/>
                <a:cs typeface="Arial"/>
              </a:rPr>
            </a:br>
            <a:br>
              <a:rPr lang="en-GB" sz="1100" dirty="0">
                <a:latin typeface="Arial"/>
                <a:cs typeface="Arial"/>
              </a:rPr>
            </a:br>
            <a:endParaRPr lang="en-GB" sz="11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539283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Parallax</vt:lpstr>
      <vt:lpstr>Problem Solving and Decision Making</vt:lpstr>
      <vt:lpstr>Contents</vt:lpstr>
      <vt:lpstr>What is a problem?</vt:lpstr>
      <vt:lpstr>Nature, Scope and Impact</vt:lpstr>
      <vt:lpstr>WHAT IS PESTEL?</vt:lpstr>
      <vt:lpstr>The Six Elements of PESTEL</vt:lpstr>
      <vt:lpstr>List of PESTEL Factors</vt:lpstr>
      <vt:lpstr>CAUSE AND EFFECT ANALYSIS – FISH BONE DIAGRAM</vt:lpstr>
      <vt:lpstr>Alternative Solutions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642</cp:revision>
  <dcterms:created xsi:type="dcterms:W3CDTF">2022-06-30T10:45:42Z</dcterms:created>
  <dcterms:modified xsi:type="dcterms:W3CDTF">2022-07-17T11:37:25Z</dcterms:modified>
</cp:coreProperties>
</file>