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8" r:id="rId1"/>
  </p:sldMasterIdLst>
  <p:sldIdLst>
    <p:sldId id="256" r:id="rId2"/>
    <p:sldId id="257" r:id="rId3"/>
    <p:sldId id="258" r:id="rId4"/>
    <p:sldId id="259" r:id="rId5"/>
    <p:sldId id="260" r:id="rId6"/>
    <p:sldId id="261" r:id="rId7"/>
    <p:sldId id="270"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660"/>
  </p:normalViewPr>
  <p:slideViewPr>
    <p:cSldViewPr snapToGrid="0">
      <p:cViewPr varScale="1">
        <p:scale>
          <a:sx n="72" d="100"/>
          <a:sy n="72" d="100"/>
        </p:scale>
        <p:origin x="57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ata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image" Target="../media/image22.svg"/><Relationship Id="rId1" Type="http://schemas.openxmlformats.org/officeDocument/2006/relationships/image" Target="../media/image31.png"/><Relationship Id="rId6" Type="http://schemas.openxmlformats.org/officeDocument/2006/relationships/image" Target="../media/image26.svg"/><Relationship Id="rId5" Type="http://schemas.openxmlformats.org/officeDocument/2006/relationships/image" Target="../media/image33.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DDE471-B113-4C89-8DDC-DA2DBE38BD5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C383F7E-1890-4856-9642-37F16E4BDF27}">
      <dgm:prSet custT="1"/>
      <dgm:spPr/>
      <dgm:t>
        <a:bodyPr/>
        <a:lstStyle/>
        <a:p>
          <a:r>
            <a:rPr lang="en-GB" sz="2400" b="1" dirty="0">
              <a:latin typeface="Arial" panose="020B0604020202020204" pitchFamily="34" charset="0"/>
              <a:cs typeface="Arial" panose="020B0604020202020204" pitchFamily="34" charset="0"/>
            </a:rPr>
            <a:t>Customer experience is perceived in two categories.</a:t>
          </a:r>
          <a:endParaRPr lang="en-US" sz="2400" b="1" dirty="0">
            <a:latin typeface="Arial" panose="020B0604020202020204" pitchFamily="34" charset="0"/>
            <a:cs typeface="Arial" panose="020B0604020202020204" pitchFamily="34" charset="0"/>
          </a:endParaRPr>
        </a:p>
      </dgm:t>
    </dgm:pt>
    <dgm:pt modelId="{7CA4E20A-DFEA-429D-8262-7DE79CD65268}" type="parTrans" cxnId="{49AC3B3D-67E7-4E95-AFE3-2A67784BD794}">
      <dgm:prSet/>
      <dgm:spPr/>
      <dgm:t>
        <a:bodyPr/>
        <a:lstStyle/>
        <a:p>
          <a:endParaRPr lang="en-US"/>
        </a:p>
      </dgm:t>
    </dgm:pt>
    <dgm:pt modelId="{F9E88704-4488-4C75-A091-1079A70317EB}" type="sibTrans" cxnId="{49AC3B3D-67E7-4E95-AFE3-2A67784BD794}">
      <dgm:prSet/>
      <dgm:spPr/>
      <dgm:t>
        <a:bodyPr/>
        <a:lstStyle/>
        <a:p>
          <a:pPr>
            <a:lnSpc>
              <a:spcPct val="100000"/>
            </a:lnSpc>
          </a:pPr>
          <a:endParaRPr lang="en-US"/>
        </a:p>
      </dgm:t>
    </dgm:pt>
    <dgm:pt modelId="{B5AD289A-CEF6-40AB-9D5D-BF9688FE9512}">
      <dgm:prSet/>
      <dgm:spPr/>
      <dgm:t>
        <a:bodyPr/>
        <a:lstStyle/>
        <a:p>
          <a:r>
            <a:rPr lang="en-GB" b="1" dirty="0"/>
            <a:t>(1</a:t>
          </a:r>
          <a:r>
            <a:rPr lang="en-GB" b="1" dirty="0">
              <a:latin typeface="Arial" panose="020B0604020202020204" pitchFamily="34" charset="0"/>
              <a:cs typeface="Arial" panose="020B0604020202020204" pitchFamily="34" charset="0"/>
            </a:rPr>
            <a:t>) customers perspective- </a:t>
          </a:r>
          <a:r>
            <a:rPr lang="en-GB" dirty="0">
              <a:latin typeface="Arial" panose="020B0604020202020204" pitchFamily="34" charset="0"/>
              <a:cs typeface="Arial" panose="020B0604020202020204" pitchFamily="34" charset="0"/>
            </a:rPr>
            <a:t>looks at the organisation to see if their needs are met. The customer looks at the performance of the organisation, so that the organisation keeps a focus on their needs and satisfaction (Departmental Management, 2020).  </a:t>
          </a:r>
          <a:endParaRPr lang="en-US" dirty="0">
            <a:latin typeface="Arial" panose="020B0604020202020204" pitchFamily="34" charset="0"/>
            <a:cs typeface="Arial" panose="020B0604020202020204" pitchFamily="34" charset="0"/>
          </a:endParaRPr>
        </a:p>
      </dgm:t>
    </dgm:pt>
    <dgm:pt modelId="{2B2006C7-9C69-4D5B-9091-1E0713D696C2}" type="parTrans" cxnId="{FD34B961-4018-4F67-BB8D-93183D7BA92D}">
      <dgm:prSet/>
      <dgm:spPr/>
      <dgm:t>
        <a:bodyPr/>
        <a:lstStyle/>
        <a:p>
          <a:endParaRPr lang="en-US"/>
        </a:p>
      </dgm:t>
    </dgm:pt>
    <dgm:pt modelId="{2F480D56-5D55-4AD0-9B7D-13460E93EA72}" type="sibTrans" cxnId="{FD34B961-4018-4F67-BB8D-93183D7BA92D}">
      <dgm:prSet/>
      <dgm:spPr/>
      <dgm:t>
        <a:bodyPr/>
        <a:lstStyle/>
        <a:p>
          <a:pPr>
            <a:lnSpc>
              <a:spcPct val="100000"/>
            </a:lnSpc>
          </a:pPr>
          <a:endParaRPr lang="en-US"/>
        </a:p>
      </dgm:t>
    </dgm:pt>
    <dgm:pt modelId="{27668CC7-7858-46FF-99B2-270BB5808D96}">
      <dgm:prSet/>
      <dgm:spPr/>
      <dgm:t>
        <a:bodyPr/>
        <a:lstStyle/>
        <a:p>
          <a:r>
            <a:rPr lang="en-GB" b="1" dirty="0"/>
            <a:t>(2) </a:t>
          </a:r>
          <a:r>
            <a:rPr lang="en-GB" b="1" dirty="0">
              <a:latin typeface="Arial" panose="020B0604020202020204" pitchFamily="34" charset="0"/>
              <a:cs typeface="Arial" panose="020B0604020202020204" pitchFamily="34" charset="0"/>
            </a:rPr>
            <a:t>organisational perspective- </a:t>
          </a:r>
          <a:r>
            <a:rPr lang="en-GB" dirty="0">
              <a:latin typeface="Arial" panose="020B0604020202020204" pitchFamily="34" charset="0"/>
              <a:cs typeface="Arial" panose="020B0604020202020204" pitchFamily="34" charset="0"/>
            </a:rPr>
            <a:t>defines the job role of its employees It is the organisations role to define the job role of its employees, this also includes the growth of the company and what will be needed to accomplish all the tasks they do (Berry et al., 2002 Stuart and Tax 2004).</a:t>
          </a:r>
          <a:endParaRPr lang="en-US" dirty="0">
            <a:latin typeface="Arial" panose="020B0604020202020204" pitchFamily="34" charset="0"/>
            <a:cs typeface="Arial" panose="020B0604020202020204" pitchFamily="34" charset="0"/>
          </a:endParaRPr>
        </a:p>
      </dgm:t>
    </dgm:pt>
    <dgm:pt modelId="{1E86EC39-F13E-4E5B-A429-E3F9204A011C}" type="parTrans" cxnId="{39CB5340-540C-4932-8BDD-730A7B949448}">
      <dgm:prSet/>
      <dgm:spPr/>
      <dgm:t>
        <a:bodyPr/>
        <a:lstStyle/>
        <a:p>
          <a:endParaRPr lang="en-US"/>
        </a:p>
      </dgm:t>
    </dgm:pt>
    <dgm:pt modelId="{F0ED661A-D541-4ABD-8864-313EDF9CAE60}" type="sibTrans" cxnId="{39CB5340-540C-4932-8BDD-730A7B949448}">
      <dgm:prSet/>
      <dgm:spPr/>
      <dgm:t>
        <a:bodyPr/>
        <a:lstStyle/>
        <a:p>
          <a:pPr>
            <a:lnSpc>
              <a:spcPct val="100000"/>
            </a:lnSpc>
          </a:pPr>
          <a:endParaRPr lang="en-US"/>
        </a:p>
      </dgm:t>
    </dgm:pt>
    <dgm:pt modelId="{3BCBDEDB-B29C-4240-9842-29CF7660135E}">
      <dgm:prSet/>
      <dgm:spPr/>
      <dgm:t>
        <a:bodyPr/>
        <a:lstStyle/>
        <a:p>
          <a:endParaRPr lang="en-GB"/>
        </a:p>
      </dgm:t>
    </dgm:pt>
    <dgm:pt modelId="{E409A66F-B42F-4F9E-9D5C-DE8C87CC3341}" type="parTrans" cxnId="{8E90EF60-B314-4AE7-8983-2111D7423A52}">
      <dgm:prSet/>
      <dgm:spPr/>
      <dgm:t>
        <a:bodyPr/>
        <a:lstStyle/>
        <a:p>
          <a:endParaRPr lang="en-GB"/>
        </a:p>
      </dgm:t>
    </dgm:pt>
    <dgm:pt modelId="{A62E9E88-2F10-450E-8890-E39CACE8C5EC}" type="sibTrans" cxnId="{8E90EF60-B314-4AE7-8983-2111D7423A52}">
      <dgm:prSet/>
      <dgm:spPr/>
      <dgm:t>
        <a:bodyPr/>
        <a:lstStyle/>
        <a:p>
          <a:endParaRPr lang="en-GB"/>
        </a:p>
      </dgm:t>
    </dgm:pt>
    <dgm:pt modelId="{CE2F2B3A-F33B-4005-B196-9A031A682021}" type="pres">
      <dgm:prSet presAssocID="{D2DDE471-B113-4C89-8DDC-DA2DBE38BD5C}" presName="vert0" presStyleCnt="0">
        <dgm:presLayoutVars>
          <dgm:dir/>
          <dgm:animOne val="branch"/>
          <dgm:animLvl val="lvl"/>
        </dgm:presLayoutVars>
      </dgm:prSet>
      <dgm:spPr/>
    </dgm:pt>
    <dgm:pt modelId="{A17D49A8-13CA-438C-9B18-A2FFE9452DDE}" type="pres">
      <dgm:prSet presAssocID="{6C383F7E-1890-4856-9642-37F16E4BDF27}" presName="thickLine" presStyleLbl="alignNode1" presStyleIdx="0" presStyleCnt="4"/>
      <dgm:spPr/>
    </dgm:pt>
    <dgm:pt modelId="{B461A7BF-AE96-43F3-87BB-14D95DF235F1}" type="pres">
      <dgm:prSet presAssocID="{6C383F7E-1890-4856-9642-37F16E4BDF27}" presName="horz1" presStyleCnt="0"/>
      <dgm:spPr/>
    </dgm:pt>
    <dgm:pt modelId="{26BF6056-DE0E-41F7-BF47-63D26669C0FF}" type="pres">
      <dgm:prSet presAssocID="{6C383F7E-1890-4856-9642-37F16E4BDF27}" presName="tx1" presStyleLbl="revTx" presStyleIdx="0" presStyleCnt="4"/>
      <dgm:spPr/>
    </dgm:pt>
    <dgm:pt modelId="{A9C549F6-8E75-4371-964D-C93F092AE651}" type="pres">
      <dgm:prSet presAssocID="{6C383F7E-1890-4856-9642-37F16E4BDF27}" presName="vert1" presStyleCnt="0"/>
      <dgm:spPr/>
    </dgm:pt>
    <dgm:pt modelId="{82B7343C-0065-4625-A67F-B8F248F3D34F}" type="pres">
      <dgm:prSet presAssocID="{B5AD289A-CEF6-40AB-9D5D-BF9688FE9512}" presName="thickLine" presStyleLbl="alignNode1" presStyleIdx="1" presStyleCnt="4"/>
      <dgm:spPr/>
    </dgm:pt>
    <dgm:pt modelId="{E827C748-20F9-43D7-AE48-B458BDACF0A9}" type="pres">
      <dgm:prSet presAssocID="{B5AD289A-CEF6-40AB-9D5D-BF9688FE9512}" presName="horz1" presStyleCnt="0"/>
      <dgm:spPr/>
    </dgm:pt>
    <dgm:pt modelId="{A8FB24E6-1CA3-4C78-9998-7768555D492E}" type="pres">
      <dgm:prSet presAssocID="{B5AD289A-CEF6-40AB-9D5D-BF9688FE9512}" presName="tx1" presStyleLbl="revTx" presStyleIdx="1" presStyleCnt="4"/>
      <dgm:spPr/>
    </dgm:pt>
    <dgm:pt modelId="{B63DBCF9-37FC-4122-A994-E3624B2718F9}" type="pres">
      <dgm:prSet presAssocID="{B5AD289A-CEF6-40AB-9D5D-BF9688FE9512}" presName="vert1" presStyleCnt="0"/>
      <dgm:spPr/>
    </dgm:pt>
    <dgm:pt modelId="{9ABD4634-F174-4069-935E-629D43D052F5}" type="pres">
      <dgm:prSet presAssocID="{27668CC7-7858-46FF-99B2-270BB5808D96}" presName="thickLine" presStyleLbl="alignNode1" presStyleIdx="2" presStyleCnt="4"/>
      <dgm:spPr/>
    </dgm:pt>
    <dgm:pt modelId="{7AA61796-5477-45A8-B16C-E60A1210977C}" type="pres">
      <dgm:prSet presAssocID="{27668CC7-7858-46FF-99B2-270BB5808D96}" presName="horz1" presStyleCnt="0"/>
      <dgm:spPr/>
    </dgm:pt>
    <dgm:pt modelId="{6EDC19F1-C2B6-4210-B39C-BB3EE71A9B79}" type="pres">
      <dgm:prSet presAssocID="{27668CC7-7858-46FF-99B2-270BB5808D96}" presName="tx1" presStyleLbl="revTx" presStyleIdx="2" presStyleCnt="4" custScaleY="111843"/>
      <dgm:spPr/>
    </dgm:pt>
    <dgm:pt modelId="{5FC1AF00-05E8-4168-B252-CAFD3ADD9DD0}" type="pres">
      <dgm:prSet presAssocID="{27668CC7-7858-46FF-99B2-270BB5808D96}" presName="vert1" presStyleCnt="0"/>
      <dgm:spPr/>
    </dgm:pt>
    <dgm:pt modelId="{C7F33097-78C6-4504-BB4D-35D2FE46F881}" type="pres">
      <dgm:prSet presAssocID="{3BCBDEDB-B29C-4240-9842-29CF7660135E}" presName="thickLine" presStyleLbl="alignNode1" presStyleIdx="3" presStyleCnt="4"/>
      <dgm:spPr/>
    </dgm:pt>
    <dgm:pt modelId="{D89EED85-6140-491D-9029-C4C484A632C8}" type="pres">
      <dgm:prSet presAssocID="{3BCBDEDB-B29C-4240-9842-29CF7660135E}" presName="horz1" presStyleCnt="0"/>
      <dgm:spPr/>
    </dgm:pt>
    <dgm:pt modelId="{67EDD64A-28B7-472D-86FE-7C8CFBFBFAD2}" type="pres">
      <dgm:prSet presAssocID="{3BCBDEDB-B29C-4240-9842-29CF7660135E}" presName="tx1" presStyleLbl="revTx" presStyleIdx="3" presStyleCnt="4"/>
      <dgm:spPr/>
    </dgm:pt>
    <dgm:pt modelId="{CE74B003-71F9-46F7-9FEB-9ED9E36DF199}" type="pres">
      <dgm:prSet presAssocID="{3BCBDEDB-B29C-4240-9842-29CF7660135E}" presName="vert1" presStyleCnt="0"/>
      <dgm:spPr/>
    </dgm:pt>
  </dgm:ptLst>
  <dgm:cxnLst>
    <dgm:cxn modelId="{602B9D20-C292-4455-A3C0-9305CABC0CEE}" type="presOf" srcId="{6C383F7E-1890-4856-9642-37F16E4BDF27}" destId="{26BF6056-DE0E-41F7-BF47-63D26669C0FF}" srcOrd="0" destOrd="0" presId="urn:microsoft.com/office/officeart/2008/layout/LinedList"/>
    <dgm:cxn modelId="{D698842D-664B-4BEA-AC5E-12AF4D30426E}" type="presOf" srcId="{3BCBDEDB-B29C-4240-9842-29CF7660135E}" destId="{67EDD64A-28B7-472D-86FE-7C8CFBFBFAD2}" srcOrd="0" destOrd="0" presId="urn:microsoft.com/office/officeart/2008/layout/LinedList"/>
    <dgm:cxn modelId="{E1DF0B3C-1FEA-4F7B-B404-BCF7F8C8C4E0}" type="presOf" srcId="{B5AD289A-CEF6-40AB-9D5D-BF9688FE9512}" destId="{A8FB24E6-1CA3-4C78-9998-7768555D492E}" srcOrd="0" destOrd="0" presId="urn:microsoft.com/office/officeart/2008/layout/LinedList"/>
    <dgm:cxn modelId="{49AC3B3D-67E7-4E95-AFE3-2A67784BD794}" srcId="{D2DDE471-B113-4C89-8DDC-DA2DBE38BD5C}" destId="{6C383F7E-1890-4856-9642-37F16E4BDF27}" srcOrd="0" destOrd="0" parTransId="{7CA4E20A-DFEA-429D-8262-7DE79CD65268}" sibTransId="{F9E88704-4488-4C75-A091-1079A70317EB}"/>
    <dgm:cxn modelId="{39CB5340-540C-4932-8BDD-730A7B949448}" srcId="{D2DDE471-B113-4C89-8DDC-DA2DBE38BD5C}" destId="{27668CC7-7858-46FF-99B2-270BB5808D96}" srcOrd="2" destOrd="0" parTransId="{1E86EC39-F13E-4E5B-A429-E3F9204A011C}" sibTransId="{F0ED661A-D541-4ABD-8864-313EDF9CAE60}"/>
    <dgm:cxn modelId="{8E90EF60-B314-4AE7-8983-2111D7423A52}" srcId="{D2DDE471-B113-4C89-8DDC-DA2DBE38BD5C}" destId="{3BCBDEDB-B29C-4240-9842-29CF7660135E}" srcOrd="3" destOrd="0" parTransId="{E409A66F-B42F-4F9E-9D5C-DE8C87CC3341}" sibTransId="{A62E9E88-2F10-450E-8890-E39CACE8C5EC}"/>
    <dgm:cxn modelId="{FD34B961-4018-4F67-BB8D-93183D7BA92D}" srcId="{D2DDE471-B113-4C89-8DDC-DA2DBE38BD5C}" destId="{B5AD289A-CEF6-40AB-9D5D-BF9688FE9512}" srcOrd="1" destOrd="0" parTransId="{2B2006C7-9C69-4D5B-9091-1E0713D696C2}" sibTransId="{2F480D56-5D55-4AD0-9B7D-13460E93EA72}"/>
    <dgm:cxn modelId="{2A6D4665-D869-44B5-BEE0-A15A4D3B477C}" type="presOf" srcId="{27668CC7-7858-46FF-99B2-270BB5808D96}" destId="{6EDC19F1-C2B6-4210-B39C-BB3EE71A9B79}" srcOrd="0" destOrd="0" presId="urn:microsoft.com/office/officeart/2008/layout/LinedList"/>
    <dgm:cxn modelId="{D3A95F7B-3FBD-4F10-B45A-07B9107C92CF}" type="presOf" srcId="{D2DDE471-B113-4C89-8DDC-DA2DBE38BD5C}" destId="{CE2F2B3A-F33B-4005-B196-9A031A682021}" srcOrd="0" destOrd="0" presId="urn:microsoft.com/office/officeart/2008/layout/LinedList"/>
    <dgm:cxn modelId="{A00E0174-D045-4A2F-BA9B-11123CB81937}" type="presParOf" srcId="{CE2F2B3A-F33B-4005-B196-9A031A682021}" destId="{A17D49A8-13CA-438C-9B18-A2FFE9452DDE}" srcOrd="0" destOrd="0" presId="urn:microsoft.com/office/officeart/2008/layout/LinedList"/>
    <dgm:cxn modelId="{98A44782-F9AD-45DF-BC54-2503E8D0E52B}" type="presParOf" srcId="{CE2F2B3A-F33B-4005-B196-9A031A682021}" destId="{B461A7BF-AE96-43F3-87BB-14D95DF235F1}" srcOrd="1" destOrd="0" presId="urn:microsoft.com/office/officeart/2008/layout/LinedList"/>
    <dgm:cxn modelId="{DFF2E278-46FF-4327-BFC5-24A17F399518}" type="presParOf" srcId="{B461A7BF-AE96-43F3-87BB-14D95DF235F1}" destId="{26BF6056-DE0E-41F7-BF47-63D26669C0FF}" srcOrd="0" destOrd="0" presId="urn:microsoft.com/office/officeart/2008/layout/LinedList"/>
    <dgm:cxn modelId="{F934E604-52E3-4523-9E85-4E9B94881E33}" type="presParOf" srcId="{B461A7BF-AE96-43F3-87BB-14D95DF235F1}" destId="{A9C549F6-8E75-4371-964D-C93F092AE651}" srcOrd="1" destOrd="0" presId="urn:microsoft.com/office/officeart/2008/layout/LinedList"/>
    <dgm:cxn modelId="{7E66DA2E-AAF7-4FE4-95E4-0ED9D18369FA}" type="presParOf" srcId="{CE2F2B3A-F33B-4005-B196-9A031A682021}" destId="{82B7343C-0065-4625-A67F-B8F248F3D34F}" srcOrd="2" destOrd="0" presId="urn:microsoft.com/office/officeart/2008/layout/LinedList"/>
    <dgm:cxn modelId="{7E57A174-3D2B-4793-826D-1C6959EEE56C}" type="presParOf" srcId="{CE2F2B3A-F33B-4005-B196-9A031A682021}" destId="{E827C748-20F9-43D7-AE48-B458BDACF0A9}" srcOrd="3" destOrd="0" presId="urn:microsoft.com/office/officeart/2008/layout/LinedList"/>
    <dgm:cxn modelId="{3E96D1CC-3B0E-4D19-BB2D-B4A26B444850}" type="presParOf" srcId="{E827C748-20F9-43D7-AE48-B458BDACF0A9}" destId="{A8FB24E6-1CA3-4C78-9998-7768555D492E}" srcOrd="0" destOrd="0" presId="urn:microsoft.com/office/officeart/2008/layout/LinedList"/>
    <dgm:cxn modelId="{02708DA1-9E66-4238-9CCF-3B634D1E7974}" type="presParOf" srcId="{E827C748-20F9-43D7-AE48-B458BDACF0A9}" destId="{B63DBCF9-37FC-4122-A994-E3624B2718F9}" srcOrd="1" destOrd="0" presId="urn:microsoft.com/office/officeart/2008/layout/LinedList"/>
    <dgm:cxn modelId="{F5E9ADEA-79F4-457C-9C9F-31A2663CC4B3}" type="presParOf" srcId="{CE2F2B3A-F33B-4005-B196-9A031A682021}" destId="{9ABD4634-F174-4069-935E-629D43D052F5}" srcOrd="4" destOrd="0" presId="urn:microsoft.com/office/officeart/2008/layout/LinedList"/>
    <dgm:cxn modelId="{D51348F0-637A-4B12-B09D-CB235C40CCF5}" type="presParOf" srcId="{CE2F2B3A-F33B-4005-B196-9A031A682021}" destId="{7AA61796-5477-45A8-B16C-E60A1210977C}" srcOrd="5" destOrd="0" presId="urn:microsoft.com/office/officeart/2008/layout/LinedList"/>
    <dgm:cxn modelId="{AE84E854-A30A-472B-8E14-11D4F7C0821F}" type="presParOf" srcId="{7AA61796-5477-45A8-B16C-E60A1210977C}" destId="{6EDC19F1-C2B6-4210-B39C-BB3EE71A9B79}" srcOrd="0" destOrd="0" presId="urn:microsoft.com/office/officeart/2008/layout/LinedList"/>
    <dgm:cxn modelId="{0AEC607E-3680-4855-A7AA-A41C2CE290E7}" type="presParOf" srcId="{7AA61796-5477-45A8-B16C-E60A1210977C}" destId="{5FC1AF00-05E8-4168-B252-CAFD3ADD9DD0}" srcOrd="1" destOrd="0" presId="urn:microsoft.com/office/officeart/2008/layout/LinedList"/>
    <dgm:cxn modelId="{52B948E7-9E23-415B-B76F-4CF257EC8E50}" type="presParOf" srcId="{CE2F2B3A-F33B-4005-B196-9A031A682021}" destId="{C7F33097-78C6-4504-BB4D-35D2FE46F881}" srcOrd="6" destOrd="0" presId="urn:microsoft.com/office/officeart/2008/layout/LinedList"/>
    <dgm:cxn modelId="{69CE35C5-33B6-4F8A-B571-9DFD72D8F8FF}" type="presParOf" srcId="{CE2F2B3A-F33B-4005-B196-9A031A682021}" destId="{D89EED85-6140-491D-9029-C4C484A632C8}" srcOrd="7" destOrd="0" presId="urn:microsoft.com/office/officeart/2008/layout/LinedList"/>
    <dgm:cxn modelId="{2D616BC6-EC5A-4E4C-B053-BEC3D54A7547}" type="presParOf" srcId="{D89EED85-6140-491D-9029-C4C484A632C8}" destId="{67EDD64A-28B7-472D-86FE-7C8CFBFBFAD2}" srcOrd="0" destOrd="0" presId="urn:microsoft.com/office/officeart/2008/layout/LinedList"/>
    <dgm:cxn modelId="{A1A8BEE4-BE63-461C-9563-B5AB173A7902}" type="presParOf" srcId="{D89EED85-6140-491D-9029-C4C484A632C8}" destId="{CE74B003-71F9-46F7-9FEB-9ED9E36DF19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0AFA0B-21D1-4EDD-8889-A0A0D8A1EE3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D8400328-BBDE-41BC-A37D-60509DCF060A}">
      <dgm:prSet/>
      <dgm:spPr/>
      <dgm:t>
        <a:bodyPr/>
        <a:lstStyle/>
        <a:p>
          <a:pPr algn="just"/>
          <a:r>
            <a:rPr lang="en-GB" dirty="0"/>
            <a:t>Customer Relationship Management (CRM) it is a bottom up practice which targets intelligent mining of data from customers, to achieve advantage for their tactical purposes. (CRM) could also be known to be top down view where the aim is to have a business strategy and their aim is to keep customers giving the organisation profit (Ellis, 2011). </a:t>
          </a:r>
        </a:p>
      </dgm:t>
    </dgm:pt>
    <dgm:pt modelId="{88750816-7379-4AB2-98F5-0A4E303B6064}" type="parTrans" cxnId="{6AA23951-FF89-44E7-B688-06DE151C05DB}">
      <dgm:prSet/>
      <dgm:spPr/>
      <dgm:t>
        <a:bodyPr/>
        <a:lstStyle/>
        <a:p>
          <a:endParaRPr lang="en-GB"/>
        </a:p>
      </dgm:t>
    </dgm:pt>
    <dgm:pt modelId="{9D3AD6E0-489A-4595-AF56-899936C478F2}" type="sibTrans" cxnId="{6AA23951-FF89-44E7-B688-06DE151C05DB}">
      <dgm:prSet/>
      <dgm:spPr/>
      <dgm:t>
        <a:bodyPr/>
        <a:lstStyle/>
        <a:p>
          <a:endParaRPr lang="en-GB"/>
        </a:p>
      </dgm:t>
    </dgm:pt>
    <dgm:pt modelId="{231C82EA-7B05-4C03-BB45-872871D1F42B}">
      <dgm:prSet/>
      <dgm:spPr/>
      <dgm:t>
        <a:bodyPr/>
        <a:lstStyle/>
        <a:p>
          <a:pPr algn="just"/>
          <a:r>
            <a:rPr lang="en-GB" dirty="0"/>
            <a:t>To gain an understanding of customers value, behaviour and emotions, (CRM) must observe and understand what customers want from the whole experience they encounter. It is the organisations responsibility to design and decoratively give customers a value in a form of experience</a:t>
          </a:r>
        </a:p>
      </dgm:t>
    </dgm:pt>
    <dgm:pt modelId="{6422FF02-5E5A-41E7-842D-8342A3C1E9DF}" type="parTrans" cxnId="{1DB50023-B990-4428-9C01-EDC14F11C020}">
      <dgm:prSet/>
      <dgm:spPr/>
      <dgm:t>
        <a:bodyPr/>
        <a:lstStyle/>
        <a:p>
          <a:endParaRPr lang="en-GB"/>
        </a:p>
      </dgm:t>
    </dgm:pt>
    <dgm:pt modelId="{C52268A8-47A0-4355-888D-134DB9EB57C0}" type="sibTrans" cxnId="{1DB50023-B990-4428-9C01-EDC14F11C020}">
      <dgm:prSet/>
      <dgm:spPr/>
      <dgm:t>
        <a:bodyPr/>
        <a:lstStyle/>
        <a:p>
          <a:endParaRPr lang="en-GB"/>
        </a:p>
      </dgm:t>
    </dgm:pt>
    <dgm:pt modelId="{3206CF28-BCE8-42CE-86BF-9DFF4D866279}">
      <dgm:prSet/>
      <dgm:spPr/>
      <dgm:t>
        <a:bodyPr/>
        <a:lstStyle/>
        <a:p>
          <a:pPr algn="just"/>
          <a:r>
            <a:rPr lang="en-GB" dirty="0"/>
            <a:t>The customer has internal and external contact with the organisation. The direct contact the customer has can be of many purposes, and the use of the services. The indirect contact may be unplanned, for example using their products and services or recommendation, and other social media platform (Meyer and </a:t>
          </a:r>
          <a:r>
            <a:rPr lang="en-GB" dirty="0" err="1"/>
            <a:t>Schwager</a:t>
          </a:r>
          <a:r>
            <a:rPr lang="en-GB" dirty="0"/>
            <a:t>, 2007). </a:t>
          </a:r>
        </a:p>
      </dgm:t>
    </dgm:pt>
    <dgm:pt modelId="{9E42F795-2B0A-4994-AC62-51867AF023D4}" type="parTrans" cxnId="{60675209-4266-4B15-AA62-8AD3708DED07}">
      <dgm:prSet/>
      <dgm:spPr/>
      <dgm:t>
        <a:bodyPr/>
        <a:lstStyle/>
        <a:p>
          <a:endParaRPr lang="en-GB"/>
        </a:p>
      </dgm:t>
    </dgm:pt>
    <dgm:pt modelId="{A6D7E657-8D6F-4411-BCEB-125202CCD171}" type="sibTrans" cxnId="{60675209-4266-4B15-AA62-8AD3708DED07}">
      <dgm:prSet/>
      <dgm:spPr/>
      <dgm:t>
        <a:bodyPr/>
        <a:lstStyle/>
        <a:p>
          <a:endParaRPr lang="en-GB"/>
        </a:p>
      </dgm:t>
    </dgm:pt>
    <dgm:pt modelId="{26929AA3-C417-4908-ADBE-DFBFA3F56887}" type="pres">
      <dgm:prSet presAssocID="{600AFA0B-21D1-4EDD-8889-A0A0D8A1EE30}" presName="vert0" presStyleCnt="0">
        <dgm:presLayoutVars>
          <dgm:dir/>
          <dgm:animOne val="branch"/>
          <dgm:animLvl val="lvl"/>
        </dgm:presLayoutVars>
      </dgm:prSet>
      <dgm:spPr/>
    </dgm:pt>
    <dgm:pt modelId="{711E0408-E854-4555-884B-9B2F50C81DC2}" type="pres">
      <dgm:prSet presAssocID="{D8400328-BBDE-41BC-A37D-60509DCF060A}" presName="thickLine" presStyleLbl="alignNode1" presStyleIdx="0" presStyleCnt="3"/>
      <dgm:spPr/>
    </dgm:pt>
    <dgm:pt modelId="{086AC562-49D1-4337-B6C3-62DF2A0A2A07}" type="pres">
      <dgm:prSet presAssocID="{D8400328-BBDE-41BC-A37D-60509DCF060A}" presName="horz1" presStyleCnt="0"/>
      <dgm:spPr/>
    </dgm:pt>
    <dgm:pt modelId="{5B3CF5FD-A903-41F0-BC55-4855DBA49AD1}" type="pres">
      <dgm:prSet presAssocID="{D8400328-BBDE-41BC-A37D-60509DCF060A}" presName="tx1" presStyleLbl="revTx" presStyleIdx="0" presStyleCnt="3"/>
      <dgm:spPr/>
    </dgm:pt>
    <dgm:pt modelId="{2B1C14D7-2163-4F42-87E8-62E4D2DA7CC7}" type="pres">
      <dgm:prSet presAssocID="{D8400328-BBDE-41BC-A37D-60509DCF060A}" presName="vert1" presStyleCnt="0"/>
      <dgm:spPr/>
    </dgm:pt>
    <dgm:pt modelId="{1B5E03C2-79FB-4E77-9632-09B4FABC42D1}" type="pres">
      <dgm:prSet presAssocID="{231C82EA-7B05-4C03-BB45-872871D1F42B}" presName="thickLine" presStyleLbl="alignNode1" presStyleIdx="1" presStyleCnt="3"/>
      <dgm:spPr/>
    </dgm:pt>
    <dgm:pt modelId="{427973B2-A9D8-41FE-BE46-5AF85BA87931}" type="pres">
      <dgm:prSet presAssocID="{231C82EA-7B05-4C03-BB45-872871D1F42B}" presName="horz1" presStyleCnt="0"/>
      <dgm:spPr/>
    </dgm:pt>
    <dgm:pt modelId="{3201D5E2-2F0E-4A38-B41B-5453A63D390A}" type="pres">
      <dgm:prSet presAssocID="{231C82EA-7B05-4C03-BB45-872871D1F42B}" presName="tx1" presStyleLbl="revTx" presStyleIdx="1" presStyleCnt="3"/>
      <dgm:spPr/>
    </dgm:pt>
    <dgm:pt modelId="{9AF336CB-EAAE-472F-96EC-14123D47D1AA}" type="pres">
      <dgm:prSet presAssocID="{231C82EA-7B05-4C03-BB45-872871D1F42B}" presName="vert1" presStyleCnt="0"/>
      <dgm:spPr/>
    </dgm:pt>
    <dgm:pt modelId="{F603754C-FB5F-41D3-AAA6-B1C6A7FA441F}" type="pres">
      <dgm:prSet presAssocID="{3206CF28-BCE8-42CE-86BF-9DFF4D866279}" presName="thickLine" presStyleLbl="alignNode1" presStyleIdx="2" presStyleCnt="3"/>
      <dgm:spPr/>
    </dgm:pt>
    <dgm:pt modelId="{CB658A0B-4F88-4D3C-B474-60281372D160}" type="pres">
      <dgm:prSet presAssocID="{3206CF28-BCE8-42CE-86BF-9DFF4D866279}" presName="horz1" presStyleCnt="0"/>
      <dgm:spPr/>
    </dgm:pt>
    <dgm:pt modelId="{13EB6E9B-AB23-435D-BBC4-68891453E23D}" type="pres">
      <dgm:prSet presAssocID="{3206CF28-BCE8-42CE-86BF-9DFF4D866279}" presName="tx1" presStyleLbl="revTx" presStyleIdx="2" presStyleCnt="3"/>
      <dgm:spPr/>
    </dgm:pt>
    <dgm:pt modelId="{EFEC7776-8656-48E9-A173-39E18630F067}" type="pres">
      <dgm:prSet presAssocID="{3206CF28-BCE8-42CE-86BF-9DFF4D866279}" presName="vert1" presStyleCnt="0"/>
      <dgm:spPr/>
    </dgm:pt>
  </dgm:ptLst>
  <dgm:cxnLst>
    <dgm:cxn modelId="{60675209-4266-4B15-AA62-8AD3708DED07}" srcId="{600AFA0B-21D1-4EDD-8889-A0A0D8A1EE30}" destId="{3206CF28-BCE8-42CE-86BF-9DFF4D866279}" srcOrd="2" destOrd="0" parTransId="{9E42F795-2B0A-4994-AC62-51867AF023D4}" sibTransId="{A6D7E657-8D6F-4411-BCEB-125202CCD171}"/>
    <dgm:cxn modelId="{F9245518-1D46-41CD-9F46-3A9C76AFD908}" type="presOf" srcId="{231C82EA-7B05-4C03-BB45-872871D1F42B}" destId="{3201D5E2-2F0E-4A38-B41B-5453A63D390A}" srcOrd="0" destOrd="0" presId="urn:microsoft.com/office/officeart/2008/layout/LinedList"/>
    <dgm:cxn modelId="{1DB50023-B990-4428-9C01-EDC14F11C020}" srcId="{600AFA0B-21D1-4EDD-8889-A0A0D8A1EE30}" destId="{231C82EA-7B05-4C03-BB45-872871D1F42B}" srcOrd="1" destOrd="0" parTransId="{6422FF02-5E5A-41E7-842D-8342A3C1E9DF}" sibTransId="{C52268A8-47A0-4355-888D-134DB9EB57C0}"/>
    <dgm:cxn modelId="{CBE31C27-BF47-4A53-88C1-32ADC241092B}" type="presOf" srcId="{D8400328-BBDE-41BC-A37D-60509DCF060A}" destId="{5B3CF5FD-A903-41F0-BC55-4855DBA49AD1}" srcOrd="0" destOrd="0" presId="urn:microsoft.com/office/officeart/2008/layout/LinedList"/>
    <dgm:cxn modelId="{5959F46F-86C5-4F66-8538-86020377E87D}" type="presOf" srcId="{3206CF28-BCE8-42CE-86BF-9DFF4D866279}" destId="{13EB6E9B-AB23-435D-BBC4-68891453E23D}" srcOrd="0" destOrd="0" presId="urn:microsoft.com/office/officeart/2008/layout/LinedList"/>
    <dgm:cxn modelId="{6AA23951-FF89-44E7-B688-06DE151C05DB}" srcId="{600AFA0B-21D1-4EDD-8889-A0A0D8A1EE30}" destId="{D8400328-BBDE-41BC-A37D-60509DCF060A}" srcOrd="0" destOrd="0" parTransId="{88750816-7379-4AB2-98F5-0A4E303B6064}" sibTransId="{9D3AD6E0-489A-4595-AF56-899936C478F2}"/>
    <dgm:cxn modelId="{9C95ECB9-6301-4D6A-88D9-9924BBE8689C}" type="presOf" srcId="{600AFA0B-21D1-4EDD-8889-A0A0D8A1EE30}" destId="{26929AA3-C417-4908-ADBE-DFBFA3F56887}" srcOrd="0" destOrd="0" presId="urn:microsoft.com/office/officeart/2008/layout/LinedList"/>
    <dgm:cxn modelId="{12C3BCC3-8893-4B0B-8A26-2FABC157C014}" type="presParOf" srcId="{26929AA3-C417-4908-ADBE-DFBFA3F56887}" destId="{711E0408-E854-4555-884B-9B2F50C81DC2}" srcOrd="0" destOrd="0" presId="urn:microsoft.com/office/officeart/2008/layout/LinedList"/>
    <dgm:cxn modelId="{C6982E4F-16E5-4ADA-8266-81BDF46249D0}" type="presParOf" srcId="{26929AA3-C417-4908-ADBE-DFBFA3F56887}" destId="{086AC562-49D1-4337-B6C3-62DF2A0A2A07}" srcOrd="1" destOrd="0" presId="urn:microsoft.com/office/officeart/2008/layout/LinedList"/>
    <dgm:cxn modelId="{BFDD63E2-834B-486C-963A-1A37FFAFEF7C}" type="presParOf" srcId="{086AC562-49D1-4337-B6C3-62DF2A0A2A07}" destId="{5B3CF5FD-A903-41F0-BC55-4855DBA49AD1}" srcOrd="0" destOrd="0" presId="urn:microsoft.com/office/officeart/2008/layout/LinedList"/>
    <dgm:cxn modelId="{F83FEB76-3D5A-4C70-84FA-4E816585F763}" type="presParOf" srcId="{086AC562-49D1-4337-B6C3-62DF2A0A2A07}" destId="{2B1C14D7-2163-4F42-87E8-62E4D2DA7CC7}" srcOrd="1" destOrd="0" presId="urn:microsoft.com/office/officeart/2008/layout/LinedList"/>
    <dgm:cxn modelId="{26102306-60B3-427D-B541-36BB4274CB26}" type="presParOf" srcId="{26929AA3-C417-4908-ADBE-DFBFA3F56887}" destId="{1B5E03C2-79FB-4E77-9632-09B4FABC42D1}" srcOrd="2" destOrd="0" presId="urn:microsoft.com/office/officeart/2008/layout/LinedList"/>
    <dgm:cxn modelId="{3646B958-BC88-406B-A7F8-707E3814C6A4}" type="presParOf" srcId="{26929AA3-C417-4908-ADBE-DFBFA3F56887}" destId="{427973B2-A9D8-41FE-BE46-5AF85BA87931}" srcOrd="3" destOrd="0" presId="urn:microsoft.com/office/officeart/2008/layout/LinedList"/>
    <dgm:cxn modelId="{76B51C12-FB34-4ACE-BBDA-C81070A2001F}" type="presParOf" srcId="{427973B2-A9D8-41FE-BE46-5AF85BA87931}" destId="{3201D5E2-2F0E-4A38-B41B-5453A63D390A}" srcOrd="0" destOrd="0" presId="urn:microsoft.com/office/officeart/2008/layout/LinedList"/>
    <dgm:cxn modelId="{78C3600F-C781-42DF-8DFA-533D21F27E0B}" type="presParOf" srcId="{427973B2-A9D8-41FE-BE46-5AF85BA87931}" destId="{9AF336CB-EAAE-472F-96EC-14123D47D1AA}" srcOrd="1" destOrd="0" presId="urn:microsoft.com/office/officeart/2008/layout/LinedList"/>
    <dgm:cxn modelId="{BFD15582-8458-4A1E-8AEC-FA06321033B5}" type="presParOf" srcId="{26929AA3-C417-4908-ADBE-DFBFA3F56887}" destId="{F603754C-FB5F-41D3-AAA6-B1C6A7FA441F}" srcOrd="4" destOrd="0" presId="urn:microsoft.com/office/officeart/2008/layout/LinedList"/>
    <dgm:cxn modelId="{BACD73D6-594A-4671-9AB7-7525826F5E7F}" type="presParOf" srcId="{26929AA3-C417-4908-ADBE-DFBFA3F56887}" destId="{CB658A0B-4F88-4D3C-B474-60281372D160}" srcOrd="5" destOrd="0" presId="urn:microsoft.com/office/officeart/2008/layout/LinedList"/>
    <dgm:cxn modelId="{CD25094B-BD78-49A6-B0FC-ABC55D777419}" type="presParOf" srcId="{CB658A0B-4F88-4D3C-B474-60281372D160}" destId="{13EB6E9B-AB23-435D-BBC4-68891453E23D}" srcOrd="0" destOrd="0" presId="urn:microsoft.com/office/officeart/2008/layout/LinedList"/>
    <dgm:cxn modelId="{718113D2-CB54-4195-A335-A2D905D686CB}" type="presParOf" srcId="{CB658A0B-4F88-4D3C-B474-60281372D160}" destId="{EFEC7776-8656-48E9-A173-39E18630F0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7A34F6-E153-434A-B2DC-37BF0E4343AB}"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81439F7D-B078-4577-9B46-35EFF727D109}">
      <dgm:prSet/>
      <dgm:spPr/>
      <dgm:t>
        <a:bodyPr/>
        <a:lstStyle/>
        <a:p>
          <a:pPr>
            <a:lnSpc>
              <a:spcPct val="100000"/>
            </a:lnSpc>
          </a:pPr>
          <a:r>
            <a:rPr lang="en-GB"/>
            <a:t>Strategy</a:t>
          </a:r>
          <a:endParaRPr lang="en-US"/>
        </a:p>
      </dgm:t>
    </dgm:pt>
    <dgm:pt modelId="{56BE1918-6F90-4CF0-9DAF-56DE88D81D4D}" type="parTrans" cxnId="{9079B252-94ED-4D39-B6F6-BB824DD2E11D}">
      <dgm:prSet/>
      <dgm:spPr/>
      <dgm:t>
        <a:bodyPr/>
        <a:lstStyle/>
        <a:p>
          <a:endParaRPr lang="en-US"/>
        </a:p>
      </dgm:t>
    </dgm:pt>
    <dgm:pt modelId="{7F1C0255-6481-4EFA-957B-A3CE6BC85236}" type="sibTrans" cxnId="{9079B252-94ED-4D39-B6F6-BB824DD2E11D}">
      <dgm:prSet/>
      <dgm:spPr/>
      <dgm:t>
        <a:bodyPr/>
        <a:lstStyle/>
        <a:p>
          <a:pPr>
            <a:lnSpc>
              <a:spcPct val="100000"/>
            </a:lnSpc>
          </a:pPr>
          <a:endParaRPr lang="en-US"/>
        </a:p>
      </dgm:t>
    </dgm:pt>
    <dgm:pt modelId="{59EB32C5-9CB2-4E3A-8DAD-EDEE8632A171}">
      <dgm:prSet/>
      <dgm:spPr/>
      <dgm:t>
        <a:bodyPr/>
        <a:lstStyle/>
        <a:p>
          <a:pPr>
            <a:lnSpc>
              <a:spcPct val="100000"/>
            </a:lnSpc>
          </a:pPr>
          <a:r>
            <a:rPr lang="en-GB"/>
            <a:t>System</a:t>
          </a:r>
          <a:endParaRPr lang="en-US"/>
        </a:p>
      </dgm:t>
    </dgm:pt>
    <dgm:pt modelId="{3EF6455B-1C30-4426-B86B-CBAC0D0E51B5}" type="parTrans" cxnId="{24BDD170-EC1C-4E24-AF84-88098415C9FF}">
      <dgm:prSet/>
      <dgm:spPr/>
      <dgm:t>
        <a:bodyPr/>
        <a:lstStyle/>
        <a:p>
          <a:endParaRPr lang="en-US"/>
        </a:p>
      </dgm:t>
    </dgm:pt>
    <dgm:pt modelId="{FAFADAC6-B3A4-4BA5-91EA-ED6580649A72}" type="sibTrans" cxnId="{24BDD170-EC1C-4E24-AF84-88098415C9FF}">
      <dgm:prSet/>
      <dgm:spPr/>
      <dgm:t>
        <a:bodyPr/>
        <a:lstStyle/>
        <a:p>
          <a:pPr>
            <a:lnSpc>
              <a:spcPct val="100000"/>
            </a:lnSpc>
          </a:pPr>
          <a:endParaRPr lang="en-US"/>
        </a:p>
      </dgm:t>
    </dgm:pt>
    <dgm:pt modelId="{71304B7E-EF70-4E87-9296-D26D67520DD6}">
      <dgm:prSet/>
      <dgm:spPr/>
      <dgm:t>
        <a:bodyPr/>
        <a:lstStyle/>
        <a:p>
          <a:pPr>
            <a:lnSpc>
              <a:spcPct val="100000"/>
            </a:lnSpc>
          </a:pPr>
          <a:r>
            <a:rPr lang="en-GB"/>
            <a:t>Style</a:t>
          </a:r>
          <a:endParaRPr lang="en-US"/>
        </a:p>
      </dgm:t>
    </dgm:pt>
    <dgm:pt modelId="{731F8C5D-2B46-4318-B534-8B2383A1E7CD}" type="parTrans" cxnId="{88EBBAA7-3BC9-493B-9DD2-2E6E65BD96B6}">
      <dgm:prSet/>
      <dgm:spPr/>
      <dgm:t>
        <a:bodyPr/>
        <a:lstStyle/>
        <a:p>
          <a:endParaRPr lang="en-US"/>
        </a:p>
      </dgm:t>
    </dgm:pt>
    <dgm:pt modelId="{BFB91831-C7ED-4F90-B599-73E47D290A54}" type="sibTrans" cxnId="{88EBBAA7-3BC9-493B-9DD2-2E6E65BD96B6}">
      <dgm:prSet/>
      <dgm:spPr/>
      <dgm:t>
        <a:bodyPr/>
        <a:lstStyle/>
        <a:p>
          <a:pPr>
            <a:lnSpc>
              <a:spcPct val="100000"/>
            </a:lnSpc>
          </a:pPr>
          <a:endParaRPr lang="en-US"/>
        </a:p>
      </dgm:t>
    </dgm:pt>
    <dgm:pt modelId="{F1B8BC73-F14D-4DBC-ADF0-D554FEEC802B}">
      <dgm:prSet/>
      <dgm:spPr/>
      <dgm:t>
        <a:bodyPr/>
        <a:lstStyle/>
        <a:p>
          <a:pPr>
            <a:lnSpc>
              <a:spcPct val="100000"/>
            </a:lnSpc>
          </a:pPr>
          <a:r>
            <a:rPr lang="en-GB"/>
            <a:t>Staff </a:t>
          </a:r>
          <a:endParaRPr lang="en-US"/>
        </a:p>
      </dgm:t>
    </dgm:pt>
    <dgm:pt modelId="{81A5CC38-DC81-49BD-892B-63831A209DF2}" type="parTrans" cxnId="{E9385894-B399-45AF-915B-0DDDFA3E5BBE}">
      <dgm:prSet/>
      <dgm:spPr/>
      <dgm:t>
        <a:bodyPr/>
        <a:lstStyle/>
        <a:p>
          <a:endParaRPr lang="en-US"/>
        </a:p>
      </dgm:t>
    </dgm:pt>
    <dgm:pt modelId="{599C694D-2D26-47CC-9195-DD393A1C7835}" type="sibTrans" cxnId="{E9385894-B399-45AF-915B-0DDDFA3E5BBE}">
      <dgm:prSet/>
      <dgm:spPr/>
      <dgm:t>
        <a:bodyPr/>
        <a:lstStyle/>
        <a:p>
          <a:pPr>
            <a:lnSpc>
              <a:spcPct val="100000"/>
            </a:lnSpc>
          </a:pPr>
          <a:endParaRPr lang="en-US"/>
        </a:p>
      </dgm:t>
    </dgm:pt>
    <dgm:pt modelId="{51C73524-26C0-4B12-988B-095C00891EB4}">
      <dgm:prSet/>
      <dgm:spPr/>
      <dgm:t>
        <a:bodyPr/>
        <a:lstStyle/>
        <a:p>
          <a:pPr>
            <a:lnSpc>
              <a:spcPct val="100000"/>
            </a:lnSpc>
          </a:pPr>
          <a:r>
            <a:rPr lang="en-GB"/>
            <a:t>Skills</a:t>
          </a:r>
          <a:endParaRPr lang="en-US"/>
        </a:p>
      </dgm:t>
    </dgm:pt>
    <dgm:pt modelId="{2E104B79-575F-4D51-8CAE-D45F5225BD40}" type="parTrans" cxnId="{C425BE9B-1DFB-4E0B-BA48-F243137CDE88}">
      <dgm:prSet/>
      <dgm:spPr/>
      <dgm:t>
        <a:bodyPr/>
        <a:lstStyle/>
        <a:p>
          <a:endParaRPr lang="en-US"/>
        </a:p>
      </dgm:t>
    </dgm:pt>
    <dgm:pt modelId="{9217F0BF-88EC-42CA-B201-BA378166E171}" type="sibTrans" cxnId="{C425BE9B-1DFB-4E0B-BA48-F243137CDE88}">
      <dgm:prSet/>
      <dgm:spPr/>
      <dgm:t>
        <a:bodyPr/>
        <a:lstStyle/>
        <a:p>
          <a:pPr>
            <a:lnSpc>
              <a:spcPct val="100000"/>
            </a:lnSpc>
          </a:pPr>
          <a:endParaRPr lang="en-US"/>
        </a:p>
      </dgm:t>
    </dgm:pt>
    <dgm:pt modelId="{A2AB2C4C-DFA6-4414-8D09-0C7B59781863}">
      <dgm:prSet/>
      <dgm:spPr/>
      <dgm:t>
        <a:bodyPr/>
        <a:lstStyle/>
        <a:p>
          <a:pPr>
            <a:lnSpc>
              <a:spcPct val="100000"/>
            </a:lnSpc>
          </a:pPr>
          <a:r>
            <a:rPr lang="en-GB"/>
            <a:t>Structure</a:t>
          </a:r>
          <a:endParaRPr lang="en-US"/>
        </a:p>
      </dgm:t>
    </dgm:pt>
    <dgm:pt modelId="{D1B6306C-2645-47E1-A08C-D4527D3E9976}" type="parTrans" cxnId="{D94B3B40-C646-4520-A9E7-D9767C2DAFE5}">
      <dgm:prSet/>
      <dgm:spPr/>
      <dgm:t>
        <a:bodyPr/>
        <a:lstStyle/>
        <a:p>
          <a:endParaRPr lang="en-US"/>
        </a:p>
      </dgm:t>
    </dgm:pt>
    <dgm:pt modelId="{BEAAD7FB-6F8F-4F33-B3AA-82545A3BD3E7}" type="sibTrans" cxnId="{D94B3B40-C646-4520-A9E7-D9767C2DAFE5}">
      <dgm:prSet/>
      <dgm:spPr/>
      <dgm:t>
        <a:bodyPr/>
        <a:lstStyle/>
        <a:p>
          <a:pPr>
            <a:lnSpc>
              <a:spcPct val="100000"/>
            </a:lnSpc>
          </a:pPr>
          <a:endParaRPr lang="en-US"/>
        </a:p>
      </dgm:t>
    </dgm:pt>
    <dgm:pt modelId="{DC1CB92F-084F-4173-9483-0FE9CA4AEBDB}">
      <dgm:prSet/>
      <dgm:spPr/>
      <dgm:t>
        <a:bodyPr/>
        <a:lstStyle/>
        <a:p>
          <a:pPr>
            <a:lnSpc>
              <a:spcPct val="100000"/>
            </a:lnSpc>
          </a:pPr>
          <a:r>
            <a:rPr lang="en-GB"/>
            <a:t>Shared value</a:t>
          </a:r>
          <a:endParaRPr lang="en-US"/>
        </a:p>
      </dgm:t>
    </dgm:pt>
    <dgm:pt modelId="{E4CF4DC5-0469-493A-969E-23B27A3FF3F9}" type="parTrans" cxnId="{40433A7C-F540-46DD-B181-1F1C0ADB0357}">
      <dgm:prSet/>
      <dgm:spPr/>
      <dgm:t>
        <a:bodyPr/>
        <a:lstStyle/>
        <a:p>
          <a:endParaRPr lang="en-US"/>
        </a:p>
      </dgm:t>
    </dgm:pt>
    <dgm:pt modelId="{C65EE9FF-C548-4EB0-A4AE-7ACA9757CB5F}" type="sibTrans" cxnId="{40433A7C-F540-46DD-B181-1F1C0ADB0357}">
      <dgm:prSet/>
      <dgm:spPr/>
      <dgm:t>
        <a:bodyPr/>
        <a:lstStyle/>
        <a:p>
          <a:endParaRPr lang="en-US"/>
        </a:p>
      </dgm:t>
    </dgm:pt>
    <dgm:pt modelId="{A1E2B53B-E2D6-45DE-819D-ABD7EC28F882}" type="pres">
      <dgm:prSet presAssocID="{757A34F6-E153-434A-B2DC-37BF0E4343AB}" presName="root" presStyleCnt="0">
        <dgm:presLayoutVars>
          <dgm:dir/>
          <dgm:resizeHandles val="exact"/>
        </dgm:presLayoutVars>
      </dgm:prSet>
      <dgm:spPr/>
    </dgm:pt>
    <dgm:pt modelId="{7DF5A4D3-90FA-48C9-9FD9-8E3D5A711A99}" type="pres">
      <dgm:prSet presAssocID="{81439F7D-B078-4577-9B46-35EFF727D109}" presName="compNode" presStyleCnt="0"/>
      <dgm:spPr/>
    </dgm:pt>
    <dgm:pt modelId="{8704623C-02C8-441F-B55E-E0DCF6FDF4DD}" type="pres">
      <dgm:prSet presAssocID="{81439F7D-B078-4577-9B46-35EFF727D10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C145E745-59DE-4962-8021-53986EBD7A5B}" type="pres">
      <dgm:prSet presAssocID="{81439F7D-B078-4577-9B46-35EFF727D109}" presName="spaceRect" presStyleCnt="0"/>
      <dgm:spPr/>
    </dgm:pt>
    <dgm:pt modelId="{EEF9E7D0-C531-4026-9847-3F7800B11CB2}" type="pres">
      <dgm:prSet presAssocID="{81439F7D-B078-4577-9B46-35EFF727D109}" presName="textRect" presStyleLbl="revTx" presStyleIdx="0" presStyleCnt="7">
        <dgm:presLayoutVars>
          <dgm:chMax val="1"/>
          <dgm:chPref val="1"/>
        </dgm:presLayoutVars>
      </dgm:prSet>
      <dgm:spPr/>
    </dgm:pt>
    <dgm:pt modelId="{F5754AE9-EB5D-420B-A4AB-DD2CAB0EE917}" type="pres">
      <dgm:prSet presAssocID="{7F1C0255-6481-4EFA-957B-A3CE6BC85236}" presName="sibTrans" presStyleCnt="0"/>
      <dgm:spPr/>
    </dgm:pt>
    <dgm:pt modelId="{F70FEEAF-F60D-4715-B03A-FE1D08F14579}" type="pres">
      <dgm:prSet presAssocID="{59EB32C5-9CB2-4E3A-8DAD-EDEE8632A171}" presName="compNode" presStyleCnt="0"/>
      <dgm:spPr/>
    </dgm:pt>
    <dgm:pt modelId="{608E274E-DE35-483C-8EC0-FDC658EAC4AF}" type="pres">
      <dgm:prSet presAssocID="{59EB32C5-9CB2-4E3A-8DAD-EDEE8632A17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Diagram"/>
        </a:ext>
      </dgm:extLst>
    </dgm:pt>
    <dgm:pt modelId="{C337E88F-D68F-4A1C-8B27-4FCF905C96F2}" type="pres">
      <dgm:prSet presAssocID="{59EB32C5-9CB2-4E3A-8DAD-EDEE8632A171}" presName="spaceRect" presStyleCnt="0"/>
      <dgm:spPr/>
    </dgm:pt>
    <dgm:pt modelId="{8C3938D8-CD10-45BF-88D4-10EEAB413038}" type="pres">
      <dgm:prSet presAssocID="{59EB32C5-9CB2-4E3A-8DAD-EDEE8632A171}" presName="textRect" presStyleLbl="revTx" presStyleIdx="1" presStyleCnt="7">
        <dgm:presLayoutVars>
          <dgm:chMax val="1"/>
          <dgm:chPref val="1"/>
        </dgm:presLayoutVars>
      </dgm:prSet>
      <dgm:spPr/>
    </dgm:pt>
    <dgm:pt modelId="{E7616C61-3AFE-4EDA-A8B9-64FEFC4D1511}" type="pres">
      <dgm:prSet presAssocID="{FAFADAC6-B3A4-4BA5-91EA-ED6580649A72}" presName="sibTrans" presStyleCnt="0"/>
      <dgm:spPr/>
    </dgm:pt>
    <dgm:pt modelId="{ABA52F4D-C853-4B11-BE21-CF6BFB6DB079}" type="pres">
      <dgm:prSet presAssocID="{71304B7E-EF70-4E87-9296-D26D67520DD6}" presName="compNode" presStyleCnt="0"/>
      <dgm:spPr/>
    </dgm:pt>
    <dgm:pt modelId="{5BD7E6F0-6445-471D-96FD-DDFDFD0C4D81}" type="pres">
      <dgm:prSet presAssocID="{71304B7E-EF70-4E87-9296-D26D67520DD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F3653A7-BB10-47CB-B229-9C6ADF30E520}" type="pres">
      <dgm:prSet presAssocID="{71304B7E-EF70-4E87-9296-D26D67520DD6}" presName="spaceRect" presStyleCnt="0"/>
      <dgm:spPr/>
    </dgm:pt>
    <dgm:pt modelId="{DD004E07-BA35-420F-8969-274A5EB9CB87}" type="pres">
      <dgm:prSet presAssocID="{71304B7E-EF70-4E87-9296-D26D67520DD6}" presName="textRect" presStyleLbl="revTx" presStyleIdx="2" presStyleCnt="7">
        <dgm:presLayoutVars>
          <dgm:chMax val="1"/>
          <dgm:chPref val="1"/>
        </dgm:presLayoutVars>
      </dgm:prSet>
      <dgm:spPr/>
    </dgm:pt>
    <dgm:pt modelId="{424C5E56-1090-4B83-9522-7FDB320F7609}" type="pres">
      <dgm:prSet presAssocID="{BFB91831-C7ED-4F90-B599-73E47D290A54}" presName="sibTrans" presStyleCnt="0"/>
      <dgm:spPr/>
    </dgm:pt>
    <dgm:pt modelId="{5E4E51B1-56AA-4CE1-89B7-07ECC7D57B8B}" type="pres">
      <dgm:prSet presAssocID="{F1B8BC73-F14D-4DBC-ADF0-D554FEEC802B}" presName="compNode" presStyleCnt="0"/>
      <dgm:spPr/>
    </dgm:pt>
    <dgm:pt modelId="{4B45C4A0-BEBE-4202-B526-709C900A9381}" type="pres">
      <dgm:prSet presAssocID="{F1B8BC73-F14D-4DBC-ADF0-D554FEEC802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2B3E9CC-CB3F-46D6-B198-56C9497FDE16}" type="pres">
      <dgm:prSet presAssocID="{F1B8BC73-F14D-4DBC-ADF0-D554FEEC802B}" presName="spaceRect" presStyleCnt="0"/>
      <dgm:spPr/>
    </dgm:pt>
    <dgm:pt modelId="{9F630808-4E92-4C03-B400-BA318F1B6BD8}" type="pres">
      <dgm:prSet presAssocID="{F1B8BC73-F14D-4DBC-ADF0-D554FEEC802B}" presName="textRect" presStyleLbl="revTx" presStyleIdx="3" presStyleCnt="7">
        <dgm:presLayoutVars>
          <dgm:chMax val="1"/>
          <dgm:chPref val="1"/>
        </dgm:presLayoutVars>
      </dgm:prSet>
      <dgm:spPr/>
    </dgm:pt>
    <dgm:pt modelId="{D4B36937-F389-401A-89AD-09D47069C12C}" type="pres">
      <dgm:prSet presAssocID="{599C694D-2D26-47CC-9195-DD393A1C7835}" presName="sibTrans" presStyleCnt="0"/>
      <dgm:spPr/>
    </dgm:pt>
    <dgm:pt modelId="{A4199A06-080C-4A15-A4EC-234412AB52AF}" type="pres">
      <dgm:prSet presAssocID="{51C73524-26C0-4B12-988B-095C00891EB4}" presName="compNode" presStyleCnt="0"/>
      <dgm:spPr/>
    </dgm:pt>
    <dgm:pt modelId="{925FD127-C8BD-4F06-B809-169C7EA4C13F}" type="pres">
      <dgm:prSet presAssocID="{51C73524-26C0-4B12-988B-095C00891EB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785976A8-540D-4471-8515-D90D157B3C43}" type="pres">
      <dgm:prSet presAssocID="{51C73524-26C0-4B12-988B-095C00891EB4}" presName="spaceRect" presStyleCnt="0"/>
      <dgm:spPr/>
    </dgm:pt>
    <dgm:pt modelId="{1DE2CBD2-E20C-4172-975A-F8C04E7AC227}" type="pres">
      <dgm:prSet presAssocID="{51C73524-26C0-4B12-988B-095C00891EB4}" presName="textRect" presStyleLbl="revTx" presStyleIdx="4" presStyleCnt="7">
        <dgm:presLayoutVars>
          <dgm:chMax val="1"/>
          <dgm:chPref val="1"/>
        </dgm:presLayoutVars>
      </dgm:prSet>
      <dgm:spPr/>
    </dgm:pt>
    <dgm:pt modelId="{97BAA49B-E605-4F57-9D4A-8B32FD9D1C73}" type="pres">
      <dgm:prSet presAssocID="{9217F0BF-88EC-42CA-B201-BA378166E171}" presName="sibTrans" presStyleCnt="0"/>
      <dgm:spPr/>
    </dgm:pt>
    <dgm:pt modelId="{C456173C-7304-4A4F-8E29-38F226ABA2C6}" type="pres">
      <dgm:prSet presAssocID="{A2AB2C4C-DFA6-4414-8D09-0C7B59781863}" presName="compNode" presStyleCnt="0"/>
      <dgm:spPr/>
    </dgm:pt>
    <dgm:pt modelId="{22798B14-D573-40A5-A3AE-CE27C45A32DD}" type="pres">
      <dgm:prSet presAssocID="{A2AB2C4C-DFA6-4414-8D09-0C7B5978186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26ADCB09-BB1F-4AFF-9E6A-2A587A0371D5}" type="pres">
      <dgm:prSet presAssocID="{A2AB2C4C-DFA6-4414-8D09-0C7B59781863}" presName="spaceRect" presStyleCnt="0"/>
      <dgm:spPr/>
    </dgm:pt>
    <dgm:pt modelId="{86E6B8D7-F990-4AD5-A0C3-6C3D6FB05380}" type="pres">
      <dgm:prSet presAssocID="{A2AB2C4C-DFA6-4414-8D09-0C7B59781863}" presName="textRect" presStyleLbl="revTx" presStyleIdx="5" presStyleCnt="7">
        <dgm:presLayoutVars>
          <dgm:chMax val="1"/>
          <dgm:chPref val="1"/>
        </dgm:presLayoutVars>
      </dgm:prSet>
      <dgm:spPr/>
    </dgm:pt>
    <dgm:pt modelId="{F760A3BA-6230-4164-918E-9CF670A0BFCB}" type="pres">
      <dgm:prSet presAssocID="{BEAAD7FB-6F8F-4F33-B3AA-82545A3BD3E7}" presName="sibTrans" presStyleCnt="0"/>
      <dgm:spPr/>
    </dgm:pt>
    <dgm:pt modelId="{CE9AAC2B-5ADD-44C0-8FDD-E149A9265138}" type="pres">
      <dgm:prSet presAssocID="{DC1CB92F-084F-4173-9483-0FE9CA4AEBDB}" presName="compNode" presStyleCnt="0"/>
      <dgm:spPr/>
    </dgm:pt>
    <dgm:pt modelId="{99C3EE57-EA1F-4907-BDD0-01359AAFCFB7}" type="pres">
      <dgm:prSet presAssocID="{DC1CB92F-084F-4173-9483-0FE9CA4AEBD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pward trend"/>
        </a:ext>
      </dgm:extLst>
    </dgm:pt>
    <dgm:pt modelId="{907FB143-65D4-4250-8E1A-E325AB5A88CB}" type="pres">
      <dgm:prSet presAssocID="{DC1CB92F-084F-4173-9483-0FE9CA4AEBDB}" presName="spaceRect" presStyleCnt="0"/>
      <dgm:spPr/>
    </dgm:pt>
    <dgm:pt modelId="{42762025-C9DC-4C3E-AEF1-2FC0EA0AD96F}" type="pres">
      <dgm:prSet presAssocID="{DC1CB92F-084F-4173-9483-0FE9CA4AEBDB}" presName="textRect" presStyleLbl="revTx" presStyleIdx="6" presStyleCnt="7">
        <dgm:presLayoutVars>
          <dgm:chMax val="1"/>
          <dgm:chPref val="1"/>
        </dgm:presLayoutVars>
      </dgm:prSet>
      <dgm:spPr/>
    </dgm:pt>
  </dgm:ptLst>
  <dgm:cxnLst>
    <dgm:cxn modelId="{1E74FF18-9A8D-49FF-959B-1EF2B79EE93C}" type="presOf" srcId="{A2AB2C4C-DFA6-4414-8D09-0C7B59781863}" destId="{86E6B8D7-F990-4AD5-A0C3-6C3D6FB05380}" srcOrd="0" destOrd="0" presId="urn:microsoft.com/office/officeart/2018/2/layout/IconLabelList"/>
    <dgm:cxn modelId="{3ECCC927-606B-4AA4-9D06-2CBF67722117}" type="presOf" srcId="{DC1CB92F-084F-4173-9483-0FE9CA4AEBDB}" destId="{42762025-C9DC-4C3E-AEF1-2FC0EA0AD96F}" srcOrd="0" destOrd="0" presId="urn:microsoft.com/office/officeart/2018/2/layout/IconLabelList"/>
    <dgm:cxn modelId="{E7A64434-64D3-4960-A1C0-04C16A483AFF}" type="presOf" srcId="{51C73524-26C0-4B12-988B-095C00891EB4}" destId="{1DE2CBD2-E20C-4172-975A-F8C04E7AC227}" srcOrd="0" destOrd="0" presId="urn:microsoft.com/office/officeart/2018/2/layout/IconLabelList"/>
    <dgm:cxn modelId="{C34A643F-512D-45B5-8A82-759455DD2F76}" type="presOf" srcId="{59EB32C5-9CB2-4E3A-8DAD-EDEE8632A171}" destId="{8C3938D8-CD10-45BF-88D4-10EEAB413038}" srcOrd="0" destOrd="0" presId="urn:microsoft.com/office/officeart/2018/2/layout/IconLabelList"/>
    <dgm:cxn modelId="{D94B3B40-C646-4520-A9E7-D9767C2DAFE5}" srcId="{757A34F6-E153-434A-B2DC-37BF0E4343AB}" destId="{A2AB2C4C-DFA6-4414-8D09-0C7B59781863}" srcOrd="5" destOrd="0" parTransId="{D1B6306C-2645-47E1-A08C-D4527D3E9976}" sibTransId="{BEAAD7FB-6F8F-4F33-B3AA-82545A3BD3E7}"/>
    <dgm:cxn modelId="{24BDD170-EC1C-4E24-AF84-88098415C9FF}" srcId="{757A34F6-E153-434A-B2DC-37BF0E4343AB}" destId="{59EB32C5-9CB2-4E3A-8DAD-EDEE8632A171}" srcOrd="1" destOrd="0" parTransId="{3EF6455B-1C30-4426-B86B-CBAC0D0E51B5}" sibTransId="{FAFADAC6-B3A4-4BA5-91EA-ED6580649A72}"/>
    <dgm:cxn modelId="{9079B252-94ED-4D39-B6F6-BB824DD2E11D}" srcId="{757A34F6-E153-434A-B2DC-37BF0E4343AB}" destId="{81439F7D-B078-4577-9B46-35EFF727D109}" srcOrd="0" destOrd="0" parTransId="{56BE1918-6F90-4CF0-9DAF-56DE88D81D4D}" sibTransId="{7F1C0255-6481-4EFA-957B-A3CE6BC85236}"/>
    <dgm:cxn modelId="{8041DB54-63D6-4D6B-9504-CC26007B7B8B}" type="presOf" srcId="{81439F7D-B078-4577-9B46-35EFF727D109}" destId="{EEF9E7D0-C531-4026-9847-3F7800B11CB2}" srcOrd="0" destOrd="0" presId="urn:microsoft.com/office/officeart/2018/2/layout/IconLabelList"/>
    <dgm:cxn modelId="{40433A7C-F540-46DD-B181-1F1C0ADB0357}" srcId="{757A34F6-E153-434A-B2DC-37BF0E4343AB}" destId="{DC1CB92F-084F-4173-9483-0FE9CA4AEBDB}" srcOrd="6" destOrd="0" parTransId="{E4CF4DC5-0469-493A-969E-23B27A3FF3F9}" sibTransId="{C65EE9FF-C548-4EB0-A4AE-7ACA9757CB5F}"/>
    <dgm:cxn modelId="{21BBAD83-67A7-43A0-A2A8-BF3CB5DC502F}" type="presOf" srcId="{F1B8BC73-F14D-4DBC-ADF0-D554FEEC802B}" destId="{9F630808-4E92-4C03-B400-BA318F1B6BD8}" srcOrd="0" destOrd="0" presId="urn:microsoft.com/office/officeart/2018/2/layout/IconLabelList"/>
    <dgm:cxn modelId="{E9385894-B399-45AF-915B-0DDDFA3E5BBE}" srcId="{757A34F6-E153-434A-B2DC-37BF0E4343AB}" destId="{F1B8BC73-F14D-4DBC-ADF0-D554FEEC802B}" srcOrd="3" destOrd="0" parTransId="{81A5CC38-DC81-49BD-892B-63831A209DF2}" sibTransId="{599C694D-2D26-47CC-9195-DD393A1C7835}"/>
    <dgm:cxn modelId="{C425BE9B-1DFB-4E0B-BA48-F243137CDE88}" srcId="{757A34F6-E153-434A-B2DC-37BF0E4343AB}" destId="{51C73524-26C0-4B12-988B-095C00891EB4}" srcOrd="4" destOrd="0" parTransId="{2E104B79-575F-4D51-8CAE-D45F5225BD40}" sibTransId="{9217F0BF-88EC-42CA-B201-BA378166E171}"/>
    <dgm:cxn modelId="{88EBBAA7-3BC9-493B-9DD2-2E6E65BD96B6}" srcId="{757A34F6-E153-434A-B2DC-37BF0E4343AB}" destId="{71304B7E-EF70-4E87-9296-D26D67520DD6}" srcOrd="2" destOrd="0" parTransId="{731F8C5D-2B46-4318-B534-8B2383A1E7CD}" sibTransId="{BFB91831-C7ED-4F90-B599-73E47D290A54}"/>
    <dgm:cxn modelId="{EDE551C9-AD50-462C-B012-BC8404326147}" type="presOf" srcId="{71304B7E-EF70-4E87-9296-D26D67520DD6}" destId="{DD004E07-BA35-420F-8969-274A5EB9CB87}" srcOrd="0" destOrd="0" presId="urn:microsoft.com/office/officeart/2018/2/layout/IconLabelList"/>
    <dgm:cxn modelId="{445555E9-DFB6-44C2-9015-42DC3005658A}" type="presOf" srcId="{757A34F6-E153-434A-B2DC-37BF0E4343AB}" destId="{A1E2B53B-E2D6-45DE-819D-ABD7EC28F882}" srcOrd="0" destOrd="0" presId="urn:microsoft.com/office/officeart/2018/2/layout/IconLabelList"/>
    <dgm:cxn modelId="{87811058-2FFA-430A-AB3C-47A092A02496}" type="presParOf" srcId="{A1E2B53B-E2D6-45DE-819D-ABD7EC28F882}" destId="{7DF5A4D3-90FA-48C9-9FD9-8E3D5A711A99}" srcOrd="0" destOrd="0" presId="urn:microsoft.com/office/officeart/2018/2/layout/IconLabelList"/>
    <dgm:cxn modelId="{604C9B40-CB9E-40F4-8B5E-0DBCEC5C7689}" type="presParOf" srcId="{7DF5A4D3-90FA-48C9-9FD9-8E3D5A711A99}" destId="{8704623C-02C8-441F-B55E-E0DCF6FDF4DD}" srcOrd="0" destOrd="0" presId="urn:microsoft.com/office/officeart/2018/2/layout/IconLabelList"/>
    <dgm:cxn modelId="{F89DA3A0-3661-453D-9ACE-D9304D877293}" type="presParOf" srcId="{7DF5A4D3-90FA-48C9-9FD9-8E3D5A711A99}" destId="{C145E745-59DE-4962-8021-53986EBD7A5B}" srcOrd="1" destOrd="0" presId="urn:microsoft.com/office/officeart/2018/2/layout/IconLabelList"/>
    <dgm:cxn modelId="{102CD72A-760A-41AC-9A7E-70D2092D58C1}" type="presParOf" srcId="{7DF5A4D3-90FA-48C9-9FD9-8E3D5A711A99}" destId="{EEF9E7D0-C531-4026-9847-3F7800B11CB2}" srcOrd="2" destOrd="0" presId="urn:microsoft.com/office/officeart/2018/2/layout/IconLabelList"/>
    <dgm:cxn modelId="{EF5D725D-F1BA-41B4-8E50-7AB9EA1A2593}" type="presParOf" srcId="{A1E2B53B-E2D6-45DE-819D-ABD7EC28F882}" destId="{F5754AE9-EB5D-420B-A4AB-DD2CAB0EE917}" srcOrd="1" destOrd="0" presId="urn:microsoft.com/office/officeart/2018/2/layout/IconLabelList"/>
    <dgm:cxn modelId="{D40B92D3-9F67-4E1F-BE44-1466E7977AAC}" type="presParOf" srcId="{A1E2B53B-E2D6-45DE-819D-ABD7EC28F882}" destId="{F70FEEAF-F60D-4715-B03A-FE1D08F14579}" srcOrd="2" destOrd="0" presId="urn:microsoft.com/office/officeart/2018/2/layout/IconLabelList"/>
    <dgm:cxn modelId="{A29D8799-9C9F-401E-9899-3FB9ECA05E17}" type="presParOf" srcId="{F70FEEAF-F60D-4715-B03A-FE1D08F14579}" destId="{608E274E-DE35-483C-8EC0-FDC658EAC4AF}" srcOrd="0" destOrd="0" presId="urn:microsoft.com/office/officeart/2018/2/layout/IconLabelList"/>
    <dgm:cxn modelId="{A4705572-2F4A-419C-9C69-828F77FED06E}" type="presParOf" srcId="{F70FEEAF-F60D-4715-B03A-FE1D08F14579}" destId="{C337E88F-D68F-4A1C-8B27-4FCF905C96F2}" srcOrd="1" destOrd="0" presId="urn:microsoft.com/office/officeart/2018/2/layout/IconLabelList"/>
    <dgm:cxn modelId="{5702E585-2FBF-44CF-957C-D8F3C2CB17FA}" type="presParOf" srcId="{F70FEEAF-F60D-4715-B03A-FE1D08F14579}" destId="{8C3938D8-CD10-45BF-88D4-10EEAB413038}" srcOrd="2" destOrd="0" presId="urn:microsoft.com/office/officeart/2018/2/layout/IconLabelList"/>
    <dgm:cxn modelId="{0CDEFC1A-54DD-4526-ACB7-B19BD68F1D4D}" type="presParOf" srcId="{A1E2B53B-E2D6-45DE-819D-ABD7EC28F882}" destId="{E7616C61-3AFE-4EDA-A8B9-64FEFC4D1511}" srcOrd="3" destOrd="0" presId="urn:microsoft.com/office/officeart/2018/2/layout/IconLabelList"/>
    <dgm:cxn modelId="{3BD77AD1-16DD-44EE-8F47-AF0155206664}" type="presParOf" srcId="{A1E2B53B-E2D6-45DE-819D-ABD7EC28F882}" destId="{ABA52F4D-C853-4B11-BE21-CF6BFB6DB079}" srcOrd="4" destOrd="0" presId="urn:microsoft.com/office/officeart/2018/2/layout/IconLabelList"/>
    <dgm:cxn modelId="{AF95CB36-893A-43C5-9AB1-4345D3D36D7E}" type="presParOf" srcId="{ABA52F4D-C853-4B11-BE21-CF6BFB6DB079}" destId="{5BD7E6F0-6445-471D-96FD-DDFDFD0C4D81}" srcOrd="0" destOrd="0" presId="urn:microsoft.com/office/officeart/2018/2/layout/IconLabelList"/>
    <dgm:cxn modelId="{A8C9E622-926C-4AA2-9900-FAF6BB5174DB}" type="presParOf" srcId="{ABA52F4D-C853-4B11-BE21-CF6BFB6DB079}" destId="{DF3653A7-BB10-47CB-B229-9C6ADF30E520}" srcOrd="1" destOrd="0" presId="urn:microsoft.com/office/officeart/2018/2/layout/IconLabelList"/>
    <dgm:cxn modelId="{56F8EBCA-0ECD-4323-AA5B-6B55BD39ADCA}" type="presParOf" srcId="{ABA52F4D-C853-4B11-BE21-CF6BFB6DB079}" destId="{DD004E07-BA35-420F-8969-274A5EB9CB87}" srcOrd="2" destOrd="0" presId="urn:microsoft.com/office/officeart/2018/2/layout/IconLabelList"/>
    <dgm:cxn modelId="{F111E5B2-B193-41CE-BE63-3FA0B8068701}" type="presParOf" srcId="{A1E2B53B-E2D6-45DE-819D-ABD7EC28F882}" destId="{424C5E56-1090-4B83-9522-7FDB320F7609}" srcOrd="5" destOrd="0" presId="urn:microsoft.com/office/officeart/2018/2/layout/IconLabelList"/>
    <dgm:cxn modelId="{DCC77ED9-5F34-4AB1-8079-16A9302E06B5}" type="presParOf" srcId="{A1E2B53B-E2D6-45DE-819D-ABD7EC28F882}" destId="{5E4E51B1-56AA-4CE1-89B7-07ECC7D57B8B}" srcOrd="6" destOrd="0" presId="urn:microsoft.com/office/officeart/2018/2/layout/IconLabelList"/>
    <dgm:cxn modelId="{3D4BDC6A-B08D-4CF3-863B-EC9382ADFAE9}" type="presParOf" srcId="{5E4E51B1-56AA-4CE1-89B7-07ECC7D57B8B}" destId="{4B45C4A0-BEBE-4202-B526-709C900A9381}" srcOrd="0" destOrd="0" presId="urn:microsoft.com/office/officeart/2018/2/layout/IconLabelList"/>
    <dgm:cxn modelId="{6F033CEB-53B9-4E91-B8F1-F3AF13676BC1}" type="presParOf" srcId="{5E4E51B1-56AA-4CE1-89B7-07ECC7D57B8B}" destId="{72B3E9CC-CB3F-46D6-B198-56C9497FDE16}" srcOrd="1" destOrd="0" presId="urn:microsoft.com/office/officeart/2018/2/layout/IconLabelList"/>
    <dgm:cxn modelId="{C7BA46BB-F674-41D0-9C98-6BEE78BF5850}" type="presParOf" srcId="{5E4E51B1-56AA-4CE1-89B7-07ECC7D57B8B}" destId="{9F630808-4E92-4C03-B400-BA318F1B6BD8}" srcOrd="2" destOrd="0" presId="urn:microsoft.com/office/officeart/2018/2/layout/IconLabelList"/>
    <dgm:cxn modelId="{2280B583-D053-4BA1-BF16-647983719C13}" type="presParOf" srcId="{A1E2B53B-E2D6-45DE-819D-ABD7EC28F882}" destId="{D4B36937-F389-401A-89AD-09D47069C12C}" srcOrd="7" destOrd="0" presId="urn:microsoft.com/office/officeart/2018/2/layout/IconLabelList"/>
    <dgm:cxn modelId="{BB267920-4573-4F28-BFF8-9B3BF4CD815E}" type="presParOf" srcId="{A1E2B53B-E2D6-45DE-819D-ABD7EC28F882}" destId="{A4199A06-080C-4A15-A4EC-234412AB52AF}" srcOrd="8" destOrd="0" presId="urn:microsoft.com/office/officeart/2018/2/layout/IconLabelList"/>
    <dgm:cxn modelId="{21054D9E-85EB-4CB4-B733-FE4EF7668BA2}" type="presParOf" srcId="{A4199A06-080C-4A15-A4EC-234412AB52AF}" destId="{925FD127-C8BD-4F06-B809-169C7EA4C13F}" srcOrd="0" destOrd="0" presId="urn:microsoft.com/office/officeart/2018/2/layout/IconLabelList"/>
    <dgm:cxn modelId="{14AB9E4F-372C-45B6-99A5-A61A5C2FE1B1}" type="presParOf" srcId="{A4199A06-080C-4A15-A4EC-234412AB52AF}" destId="{785976A8-540D-4471-8515-D90D157B3C43}" srcOrd="1" destOrd="0" presId="urn:microsoft.com/office/officeart/2018/2/layout/IconLabelList"/>
    <dgm:cxn modelId="{26157C83-B43E-422A-A874-98B2E57FCC4D}" type="presParOf" srcId="{A4199A06-080C-4A15-A4EC-234412AB52AF}" destId="{1DE2CBD2-E20C-4172-975A-F8C04E7AC227}" srcOrd="2" destOrd="0" presId="urn:microsoft.com/office/officeart/2018/2/layout/IconLabelList"/>
    <dgm:cxn modelId="{348BAC71-F3DE-4DB0-B5E7-F9D40BF42487}" type="presParOf" srcId="{A1E2B53B-E2D6-45DE-819D-ABD7EC28F882}" destId="{97BAA49B-E605-4F57-9D4A-8B32FD9D1C73}" srcOrd="9" destOrd="0" presId="urn:microsoft.com/office/officeart/2018/2/layout/IconLabelList"/>
    <dgm:cxn modelId="{0046DD69-7674-4ADD-828B-D8ECCEB2A27B}" type="presParOf" srcId="{A1E2B53B-E2D6-45DE-819D-ABD7EC28F882}" destId="{C456173C-7304-4A4F-8E29-38F226ABA2C6}" srcOrd="10" destOrd="0" presId="urn:microsoft.com/office/officeart/2018/2/layout/IconLabelList"/>
    <dgm:cxn modelId="{384B0B0F-DF02-48C8-B0BC-0067B1B0F8C1}" type="presParOf" srcId="{C456173C-7304-4A4F-8E29-38F226ABA2C6}" destId="{22798B14-D573-40A5-A3AE-CE27C45A32DD}" srcOrd="0" destOrd="0" presId="urn:microsoft.com/office/officeart/2018/2/layout/IconLabelList"/>
    <dgm:cxn modelId="{FB6EC1AB-E6AE-4A37-A8C1-A918C9F323F9}" type="presParOf" srcId="{C456173C-7304-4A4F-8E29-38F226ABA2C6}" destId="{26ADCB09-BB1F-4AFF-9E6A-2A587A0371D5}" srcOrd="1" destOrd="0" presId="urn:microsoft.com/office/officeart/2018/2/layout/IconLabelList"/>
    <dgm:cxn modelId="{8149E399-6605-41DA-9CE0-AB3F46968736}" type="presParOf" srcId="{C456173C-7304-4A4F-8E29-38F226ABA2C6}" destId="{86E6B8D7-F990-4AD5-A0C3-6C3D6FB05380}" srcOrd="2" destOrd="0" presId="urn:microsoft.com/office/officeart/2018/2/layout/IconLabelList"/>
    <dgm:cxn modelId="{7EFFAFEE-7B64-4D23-AAFB-67A321B4DE91}" type="presParOf" srcId="{A1E2B53B-E2D6-45DE-819D-ABD7EC28F882}" destId="{F760A3BA-6230-4164-918E-9CF670A0BFCB}" srcOrd="11" destOrd="0" presId="urn:microsoft.com/office/officeart/2018/2/layout/IconLabelList"/>
    <dgm:cxn modelId="{A9C87DF5-5EB5-46DE-B37F-E5C5851EC608}" type="presParOf" srcId="{A1E2B53B-E2D6-45DE-819D-ABD7EC28F882}" destId="{CE9AAC2B-5ADD-44C0-8FDD-E149A9265138}" srcOrd="12" destOrd="0" presId="urn:microsoft.com/office/officeart/2018/2/layout/IconLabelList"/>
    <dgm:cxn modelId="{6C47A906-2F9D-4E18-BD26-899589AFD502}" type="presParOf" srcId="{CE9AAC2B-5ADD-44C0-8FDD-E149A9265138}" destId="{99C3EE57-EA1F-4907-BDD0-01359AAFCFB7}" srcOrd="0" destOrd="0" presId="urn:microsoft.com/office/officeart/2018/2/layout/IconLabelList"/>
    <dgm:cxn modelId="{28B2BBA2-BE32-455F-9EAD-35C214C9F400}" type="presParOf" srcId="{CE9AAC2B-5ADD-44C0-8FDD-E149A9265138}" destId="{907FB143-65D4-4250-8E1A-E325AB5A88CB}" srcOrd="1" destOrd="0" presId="urn:microsoft.com/office/officeart/2018/2/layout/IconLabelList"/>
    <dgm:cxn modelId="{E08761EB-ADC8-4D36-9580-618DFC0CF9E7}" type="presParOf" srcId="{CE9AAC2B-5ADD-44C0-8FDD-E149A9265138}" destId="{42762025-C9DC-4C3E-AEF1-2FC0EA0AD96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0E163C-B09D-450A-9BAD-83FCD8111172}"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CF408170-C2B9-4D44-860A-30190BD52003}">
      <dgm:prSet/>
      <dgm:spPr/>
      <dgm:t>
        <a:bodyPr/>
        <a:lstStyle/>
        <a:p>
          <a:r>
            <a:rPr lang="en-US"/>
            <a:t>Put</a:t>
          </a:r>
        </a:p>
      </dgm:t>
    </dgm:pt>
    <dgm:pt modelId="{7DD30258-994B-4425-B931-D96B6BAD9105}" type="parTrans" cxnId="{573D6CD0-E57F-4A1D-9D5B-B0909FEBF666}">
      <dgm:prSet/>
      <dgm:spPr/>
      <dgm:t>
        <a:bodyPr/>
        <a:lstStyle/>
        <a:p>
          <a:endParaRPr lang="en-US"/>
        </a:p>
      </dgm:t>
    </dgm:pt>
    <dgm:pt modelId="{05F1A7C4-9CDE-4623-B23C-515FE41AAF06}" type="sibTrans" cxnId="{573D6CD0-E57F-4A1D-9D5B-B0909FEBF666}">
      <dgm:prSet/>
      <dgm:spPr/>
      <dgm:t>
        <a:bodyPr/>
        <a:lstStyle/>
        <a:p>
          <a:endParaRPr lang="en-US"/>
        </a:p>
      </dgm:t>
    </dgm:pt>
    <dgm:pt modelId="{BABC1434-6DD9-4A39-833F-E7E760BF5369}">
      <dgm:prSet/>
      <dgm:spPr/>
      <dgm:t>
        <a:bodyPr/>
        <a:lstStyle/>
        <a:p>
          <a:r>
            <a:rPr lang="en-US"/>
            <a:t>Put an enlarged focus on the principles of sustainable marketing</a:t>
          </a:r>
        </a:p>
      </dgm:t>
    </dgm:pt>
    <dgm:pt modelId="{987D1AD1-D39B-489D-91AF-91D198F3DA6C}" type="parTrans" cxnId="{1D7606E8-1029-4589-9A31-85FF2DAF0DEF}">
      <dgm:prSet/>
      <dgm:spPr/>
      <dgm:t>
        <a:bodyPr/>
        <a:lstStyle/>
        <a:p>
          <a:endParaRPr lang="en-US"/>
        </a:p>
      </dgm:t>
    </dgm:pt>
    <dgm:pt modelId="{AB9C77A8-308B-47F2-B7C2-2EF39B246393}" type="sibTrans" cxnId="{1D7606E8-1029-4589-9A31-85FF2DAF0DEF}">
      <dgm:prSet/>
      <dgm:spPr/>
      <dgm:t>
        <a:bodyPr/>
        <a:lstStyle/>
        <a:p>
          <a:endParaRPr lang="en-US"/>
        </a:p>
      </dgm:t>
    </dgm:pt>
    <dgm:pt modelId="{49158953-0052-48DA-864E-AD9D0F2C216A}">
      <dgm:prSet/>
      <dgm:spPr/>
      <dgm:t>
        <a:bodyPr/>
        <a:lstStyle/>
        <a:p>
          <a:r>
            <a:rPr lang="en-US"/>
            <a:t>Engage in</a:t>
          </a:r>
        </a:p>
      </dgm:t>
    </dgm:pt>
    <dgm:pt modelId="{221A8CA1-B2B7-4768-9DA3-4371CAE22D14}" type="parTrans" cxnId="{EEDC4CE9-D0E8-4040-8F50-EDD0C49BD3EE}">
      <dgm:prSet/>
      <dgm:spPr/>
      <dgm:t>
        <a:bodyPr/>
        <a:lstStyle/>
        <a:p>
          <a:endParaRPr lang="en-US"/>
        </a:p>
      </dgm:t>
    </dgm:pt>
    <dgm:pt modelId="{7951F163-8107-45AA-A9C7-CDE99F88EAD0}" type="sibTrans" cxnId="{EEDC4CE9-D0E8-4040-8F50-EDD0C49BD3EE}">
      <dgm:prSet/>
      <dgm:spPr/>
      <dgm:t>
        <a:bodyPr/>
        <a:lstStyle/>
        <a:p>
          <a:endParaRPr lang="en-US"/>
        </a:p>
      </dgm:t>
    </dgm:pt>
    <dgm:pt modelId="{199DB927-DEA4-443E-8DF5-588FF525DA4D}">
      <dgm:prSet/>
      <dgm:spPr/>
      <dgm:t>
        <a:bodyPr/>
        <a:lstStyle/>
        <a:p>
          <a:r>
            <a:rPr lang="en-US"/>
            <a:t>Engage in Consumer-oriented and customer value-based marketing</a:t>
          </a:r>
        </a:p>
      </dgm:t>
    </dgm:pt>
    <dgm:pt modelId="{610A24D6-7EF3-4CB9-BD62-50C6AE72DE71}" type="parTrans" cxnId="{E70C40E3-768B-4272-8543-98489D3DB843}">
      <dgm:prSet/>
      <dgm:spPr/>
      <dgm:t>
        <a:bodyPr/>
        <a:lstStyle/>
        <a:p>
          <a:endParaRPr lang="en-US"/>
        </a:p>
      </dgm:t>
    </dgm:pt>
    <dgm:pt modelId="{182BC95D-C552-4CFB-9C8A-1325A44BE765}" type="sibTrans" cxnId="{E70C40E3-768B-4272-8543-98489D3DB843}">
      <dgm:prSet/>
      <dgm:spPr/>
      <dgm:t>
        <a:bodyPr/>
        <a:lstStyle/>
        <a:p>
          <a:endParaRPr lang="en-US"/>
        </a:p>
      </dgm:t>
    </dgm:pt>
    <dgm:pt modelId="{9FD9117F-F9FF-4A8A-AC4D-4A95AE28E167}">
      <dgm:prSet/>
      <dgm:spPr/>
      <dgm:t>
        <a:bodyPr/>
        <a:lstStyle/>
        <a:p>
          <a:r>
            <a:rPr lang="en-US"/>
            <a:t>Engage</a:t>
          </a:r>
        </a:p>
      </dgm:t>
    </dgm:pt>
    <dgm:pt modelId="{244F81F4-A507-4332-A953-964E77232929}" type="parTrans" cxnId="{FAB0113F-E214-4B71-A8E7-C5BAD9FB0D63}">
      <dgm:prSet/>
      <dgm:spPr/>
      <dgm:t>
        <a:bodyPr/>
        <a:lstStyle/>
        <a:p>
          <a:endParaRPr lang="en-US"/>
        </a:p>
      </dgm:t>
    </dgm:pt>
    <dgm:pt modelId="{72EBDFF8-BAE4-4BE9-BBC4-884DF6711105}" type="sibTrans" cxnId="{FAB0113F-E214-4B71-A8E7-C5BAD9FB0D63}">
      <dgm:prSet/>
      <dgm:spPr/>
      <dgm:t>
        <a:bodyPr/>
        <a:lstStyle/>
        <a:p>
          <a:endParaRPr lang="en-US"/>
        </a:p>
      </dgm:t>
    </dgm:pt>
    <dgm:pt modelId="{90893806-4694-45D4-BF60-D8155038EC26}">
      <dgm:prSet/>
      <dgm:spPr/>
      <dgm:t>
        <a:bodyPr/>
        <a:lstStyle/>
        <a:p>
          <a:r>
            <a:rPr lang="en-US"/>
            <a:t>Engage with local community</a:t>
          </a:r>
        </a:p>
      </dgm:t>
    </dgm:pt>
    <dgm:pt modelId="{E0AB7F69-133F-4C41-8D08-D037023CDB6B}" type="parTrans" cxnId="{4C33190F-878C-4CF3-AC75-F3E93B5CB4FD}">
      <dgm:prSet/>
      <dgm:spPr/>
      <dgm:t>
        <a:bodyPr/>
        <a:lstStyle/>
        <a:p>
          <a:endParaRPr lang="en-US"/>
        </a:p>
      </dgm:t>
    </dgm:pt>
    <dgm:pt modelId="{84EF6673-D0E6-4058-9CF6-8AAFC0297CD9}" type="sibTrans" cxnId="{4C33190F-878C-4CF3-AC75-F3E93B5CB4FD}">
      <dgm:prSet/>
      <dgm:spPr/>
      <dgm:t>
        <a:bodyPr/>
        <a:lstStyle/>
        <a:p>
          <a:endParaRPr lang="en-US"/>
        </a:p>
      </dgm:t>
    </dgm:pt>
    <dgm:pt modelId="{6B10F409-A177-466F-9680-BD880BC7FF41}">
      <dgm:prSet/>
      <dgm:spPr/>
      <dgm:t>
        <a:bodyPr/>
        <a:lstStyle/>
        <a:p>
          <a:r>
            <a:rPr lang="en-US"/>
            <a:t>Build</a:t>
          </a:r>
        </a:p>
      </dgm:t>
    </dgm:pt>
    <dgm:pt modelId="{B8E2A99B-4A0F-44E5-A01F-46D69C49D75C}" type="parTrans" cxnId="{0912DF02-AC5C-487A-976C-3C268E724968}">
      <dgm:prSet/>
      <dgm:spPr/>
      <dgm:t>
        <a:bodyPr/>
        <a:lstStyle/>
        <a:p>
          <a:endParaRPr lang="en-US"/>
        </a:p>
      </dgm:t>
    </dgm:pt>
    <dgm:pt modelId="{C69C552B-0E76-4608-8A92-65B240031ED1}" type="sibTrans" cxnId="{0912DF02-AC5C-487A-976C-3C268E724968}">
      <dgm:prSet/>
      <dgm:spPr/>
      <dgm:t>
        <a:bodyPr/>
        <a:lstStyle/>
        <a:p>
          <a:endParaRPr lang="en-US"/>
        </a:p>
      </dgm:t>
    </dgm:pt>
    <dgm:pt modelId="{BA6DA81A-89BB-4E97-8E09-8AEA830E2B39}">
      <dgm:prSet/>
      <dgm:spPr/>
      <dgm:t>
        <a:bodyPr/>
        <a:lstStyle/>
        <a:p>
          <a:r>
            <a:rPr lang="en-US"/>
            <a:t>Build ethical supplier base </a:t>
          </a:r>
        </a:p>
      </dgm:t>
    </dgm:pt>
    <dgm:pt modelId="{123505E6-7636-4F03-9F1A-5B251BD1FF62}" type="parTrans" cxnId="{72F142C0-6B7A-4BD0-829A-233B1836C102}">
      <dgm:prSet/>
      <dgm:spPr/>
      <dgm:t>
        <a:bodyPr/>
        <a:lstStyle/>
        <a:p>
          <a:endParaRPr lang="en-US"/>
        </a:p>
      </dgm:t>
    </dgm:pt>
    <dgm:pt modelId="{15D1C498-591A-4BBC-8C9E-F991581FB6AB}" type="sibTrans" cxnId="{72F142C0-6B7A-4BD0-829A-233B1836C102}">
      <dgm:prSet/>
      <dgm:spPr/>
      <dgm:t>
        <a:bodyPr/>
        <a:lstStyle/>
        <a:p>
          <a:endParaRPr lang="en-US"/>
        </a:p>
      </dgm:t>
    </dgm:pt>
    <dgm:pt modelId="{E5A12DD5-F1B9-4E7E-8239-12D8F1313888}">
      <dgm:prSet/>
      <dgm:spPr/>
      <dgm:t>
        <a:bodyPr/>
        <a:lstStyle/>
        <a:p>
          <a:r>
            <a:rPr lang="en-US"/>
            <a:t>Practice</a:t>
          </a:r>
        </a:p>
      </dgm:t>
    </dgm:pt>
    <dgm:pt modelId="{55E6CD51-7C27-404D-B151-87289B900198}" type="parTrans" cxnId="{6684A673-519A-427D-B554-82804A186CB2}">
      <dgm:prSet/>
      <dgm:spPr/>
      <dgm:t>
        <a:bodyPr/>
        <a:lstStyle/>
        <a:p>
          <a:endParaRPr lang="en-US"/>
        </a:p>
      </dgm:t>
    </dgm:pt>
    <dgm:pt modelId="{C905B7FD-57CA-4359-B919-CDBFB2F18E95}" type="sibTrans" cxnId="{6684A673-519A-427D-B554-82804A186CB2}">
      <dgm:prSet/>
      <dgm:spPr/>
      <dgm:t>
        <a:bodyPr/>
        <a:lstStyle/>
        <a:p>
          <a:endParaRPr lang="en-US"/>
        </a:p>
      </dgm:t>
    </dgm:pt>
    <dgm:pt modelId="{D72E224C-554D-454F-A46A-F6F26205231F}">
      <dgm:prSet/>
      <dgm:spPr/>
      <dgm:t>
        <a:bodyPr/>
        <a:lstStyle/>
        <a:p>
          <a:r>
            <a:rPr lang="en-US"/>
            <a:t>Practice openness with customers and suppliers</a:t>
          </a:r>
        </a:p>
      </dgm:t>
    </dgm:pt>
    <dgm:pt modelId="{48DB604D-6A3F-4772-B3D2-36C90F23A34F}" type="parTrans" cxnId="{6E1689AE-2F81-490F-AA29-219DCA6F12F1}">
      <dgm:prSet/>
      <dgm:spPr/>
      <dgm:t>
        <a:bodyPr/>
        <a:lstStyle/>
        <a:p>
          <a:endParaRPr lang="en-US"/>
        </a:p>
      </dgm:t>
    </dgm:pt>
    <dgm:pt modelId="{3B4982C4-7071-4894-9692-53779C21AD90}" type="sibTrans" cxnId="{6E1689AE-2F81-490F-AA29-219DCA6F12F1}">
      <dgm:prSet/>
      <dgm:spPr/>
      <dgm:t>
        <a:bodyPr/>
        <a:lstStyle/>
        <a:p>
          <a:endParaRPr lang="en-US"/>
        </a:p>
      </dgm:t>
    </dgm:pt>
    <dgm:pt modelId="{64B9395C-EDDE-4718-9C73-B1E34603B569}">
      <dgm:prSet/>
      <dgm:spPr/>
      <dgm:t>
        <a:bodyPr/>
        <a:lstStyle/>
        <a:p>
          <a:r>
            <a:rPr lang="en-US"/>
            <a:t>Follow and practise</a:t>
          </a:r>
        </a:p>
      </dgm:t>
    </dgm:pt>
    <dgm:pt modelId="{C2CCC475-2814-48D0-9F2A-77696768B7E2}" type="parTrans" cxnId="{4387FFF4-4F1D-4AFD-B3E2-6F95EC9AFA89}">
      <dgm:prSet/>
      <dgm:spPr/>
      <dgm:t>
        <a:bodyPr/>
        <a:lstStyle/>
        <a:p>
          <a:endParaRPr lang="en-US"/>
        </a:p>
      </dgm:t>
    </dgm:pt>
    <dgm:pt modelId="{FE2A16F3-8E57-4DCD-B083-4E4A3412D00F}" type="sibTrans" cxnId="{4387FFF4-4F1D-4AFD-B3E2-6F95EC9AFA89}">
      <dgm:prSet/>
      <dgm:spPr/>
      <dgm:t>
        <a:bodyPr/>
        <a:lstStyle/>
        <a:p>
          <a:endParaRPr lang="en-US"/>
        </a:p>
      </dgm:t>
    </dgm:pt>
    <dgm:pt modelId="{DDACC182-702A-4EC6-9881-31FFD9B84BFA}">
      <dgm:prSet/>
      <dgm:spPr/>
      <dgm:t>
        <a:bodyPr/>
        <a:lstStyle/>
        <a:p>
          <a:r>
            <a:rPr lang="en-US"/>
            <a:t>Follow and practise models and theories </a:t>
          </a:r>
        </a:p>
      </dgm:t>
    </dgm:pt>
    <dgm:pt modelId="{1594767F-FB18-4DBF-8FDF-21080060F4CA}" type="parTrans" cxnId="{FA7C02EB-6B78-4F78-BF89-1E23F0E8885D}">
      <dgm:prSet/>
      <dgm:spPr/>
      <dgm:t>
        <a:bodyPr/>
        <a:lstStyle/>
        <a:p>
          <a:endParaRPr lang="en-US"/>
        </a:p>
      </dgm:t>
    </dgm:pt>
    <dgm:pt modelId="{79571BA9-1A25-40BF-9641-FDEE6AF2E17A}" type="sibTrans" cxnId="{FA7C02EB-6B78-4F78-BF89-1E23F0E8885D}">
      <dgm:prSet/>
      <dgm:spPr/>
      <dgm:t>
        <a:bodyPr/>
        <a:lstStyle/>
        <a:p>
          <a:endParaRPr lang="en-US"/>
        </a:p>
      </dgm:t>
    </dgm:pt>
    <dgm:pt modelId="{135C7DCA-6E8A-489B-B3CA-57A383E30F23}" type="pres">
      <dgm:prSet presAssocID="{CF0E163C-B09D-450A-9BAD-83FCD8111172}" presName="Name0" presStyleCnt="0">
        <dgm:presLayoutVars>
          <dgm:dir/>
          <dgm:animLvl val="lvl"/>
          <dgm:resizeHandles val="exact"/>
        </dgm:presLayoutVars>
      </dgm:prSet>
      <dgm:spPr/>
    </dgm:pt>
    <dgm:pt modelId="{BBF2A3F1-0D59-45B4-85AC-DFC25C4044F3}" type="pres">
      <dgm:prSet presAssocID="{CF408170-C2B9-4D44-860A-30190BD52003}" presName="linNode" presStyleCnt="0"/>
      <dgm:spPr/>
    </dgm:pt>
    <dgm:pt modelId="{9F375B34-C7EA-4541-95B6-60E7B18DACC9}" type="pres">
      <dgm:prSet presAssocID="{CF408170-C2B9-4D44-860A-30190BD52003}" presName="parentText" presStyleLbl="alignNode1" presStyleIdx="0" presStyleCnt="6">
        <dgm:presLayoutVars>
          <dgm:chMax val="1"/>
          <dgm:bulletEnabled/>
        </dgm:presLayoutVars>
      </dgm:prSet>
      <dgm:spPr/>
    </dgm:pt>
    <dgm:pt modelId="{4AD09E5E-428C-4D6F-9BA3-9A0680267E16}" type="pres">
      <dgm:prSet presAssocID="{CF408170-C2B9-4D44-860A-30190BD52003}" presName="descendantText" presStyleLbl="alignAccFollowNode1" presStyleIdx="0" presStyleCnt="6">
        <dgm:presLayoutVars>
          <dgm:bulletEnabled/>
        </dgm:presLayoutVars>
      </dgm:prSet>
      <dgm:spPr/>
    </dgm:pt>
    <dgm:pt modelId="{98D790E2-5D6F-4EB2-B246-D9703D16DFE1}" type="pres">
      <dgm:prSet presAssocID="{05F1A7C4-9CDE-4623-B23C-515FE41AAF06}" presName="sp" presStyleCnt="0"/>
      <dgm:spPr/>
    </dgm:pt>
    <dgm:pt modelId="{12306411-1796-45F9-9AC3-8E2BA2494CED}" type="pres">
      <dgm:prSet presAssocID="{49158953-0052-48DA-864E-AD9D0F2C216A}" presName="linNode" presStyleCnt="0"/>
      <dgm:spPr/>
    </dgm:pt>
    <dgm:pt modelId="{829239FE-0BD5-41B8-BBF1-7849EAD6F25F}" type="pres">
      <dgm:prSet presAssocID="{49158953-0052-48DA-864E-AD9D0F2C216A}" presName="parentText" presStyleLbl="alignNode1" presStyleIdx="1" presStyleCnt="6">
        <dgm:presLayoutVars>
          <dgm:chMax val="1"/>
          <dgm:bulletEnabled/>
        </dgm:presLayoutVars>
      </dgm:prSet>
      <dgm:spPr/>
    </dgm:pt>
    <dgm:pt modelId="{2E5A262C-4D75-4C29-A3AB-16014BF7EC68}" type="pres">
      <dgm:prSet presAssocID="{49158953-0052-48DA-864E-AD9D0F2C216A}" presName="descendantText" presStyleLbl="alignAccFollowNode1" presStyleIdx="1" presStyleCnt="6">
        <dgm:presLayoutVars>
          <dgm:bulletEnabled/>
        </dgm:presLayoutVars>
      </dgm:prSet>
      <dgm:spPr/>
    </dgm:pt>
    <dgm:pt modelId="{00BD8932-523F-46A8-ACAD-8D0A0A0D0288}" type="pres">
      <dgm:prSet presAssocID="{7951F163-8107-45AA-A9C7-CDE99F88EAD0}" presName="sp" presStyleCnt="0"/>
      <dgm:spPr/>
    </dgm:pt>
    <dgm:pt modelId="{E8BA01BA-6615-41DD-9E7B-A33764276276}" type="pres">
      <dgm:prSet presAssocID="{9FD9117F-F9FF-4A8A-AC4D-4A95AE28E167}" presName="linNode" presStyleCnt="0"/>
      <dgm:spPr/>
    </dgm:pt>
    <dgm:pt modelId="{0205EBAF-A889-4B85-9D6D-DF458F0C6FE1}" type="pres">
      <dgm:prSet presAssocID="{9FD9117F-F9FF-4A8A-AC4D-4A95AE28E167}" presName="parentText" presStyleLbl="alignNode1" presStyleIdx="2" presStyleCnt="6">
        <dgm:presLayoutVars>
          <dgm:chMax val="1"/>
          <dgm:bulletEnabled/>
        </dgm:presLayoutVars>
      </dgm:prSet>
      <dgm:spPr/>
    </dgm:pt>
    <dgm:pt modelId="{ACBB09E7-87FD-4EBA-8678-BB771D525943}" type="pres">
      <dgm:prSet presAssocID="{9FD9117F-F9FF-4A8A-AC4D-4A95AE28E167}" presName="descendantText" presStyleLbl="alignAccFollowNode1" presStyleIdx="2" presStyleCnt="6">
        <dgm:presLayoutVars>
          <dgm:bulletEnabled/>
        </dgm:presLayoutVars>
      </dgm:prSet>
      <dgm:spPr/>
    </dgm:pt>
    <dgm:pt modelId="{777737D9-B94C-45B4-A17C-63D8F350FC97}" type="pres">
      <dgm:prSet presAssocID="{72EBDFF8-BAE4-4BE9-BBC4-884DF6711105}" presName="sp" presStyleCnt="0"/>
      <dgm:spPr/>
    </dgm:pt>
    <dgm:pt modelId="{A3EE9565-F4EF-4C60-A08C-29B95E9B5989}" type="pres">
      <dgm:prSet presAssocID="{6B10F409-A177-466F-9680-BD880BC7FF41}" presName="linNode" presStyleCnt="0"/>
      <dgm:spPr/>
    </dgm:pt>
    <dgm:pt modelId="{283F369E-6C67-4C57-8360-2D48BFD0051E}" type="pres">
      <dgm:prSet presAssocID="{6B10F409-A177-466F-9680-BD880BC7FF41}" presName="parentText" presStyleLbl="alignNode1" presStyleIdx="3" presStyleCnt="6">
        <dgm:presLayoutVars>
          <dgm:chMax val="1"/>
          <dgm:bulletEnabled/>
        </dgm:presLayoutVars>
      </dgm:prSet>
      <dgm:spPr/>
    </dgm:pt>
    <dgm:pt modelId="{CB4F5E77-6176-4619-87F6-BDE1CD0DFF4D}" type="pres">
      <dgm:prSet presAssocID="{6B10F409-A177-466F-9680-BD880BC7FF41}" presName="descendantText" presStyleLbl="alignAccFollowNode1" presStyleIdx="3" presStyleCnt="6">
        <dgm:presLayoutVars>
          <dgm:bulletEnabled/>
        </dgm:presLayoutVars>
      </dgm:prSet>
      <dgm:spPr/>
    </dgm:pt>
    <dgm:pt modelId="{6CE0D8F8-8C1E-4B1B-B091-57E18CA62950}" type="pres">
      <dgm:prSet presAssocID="{C69C552B-0E76-4608-8A92-65B240031ED1}" presName="sp" presStyleCnt="0"/>
      <dgm:spPr/>
    </dgm:pt>
    <dgm:pt modelId="{E01BFFB1-E702-4842-A5BB-23D4EAB7CDF5}" type="pres">
      <dgm:prSet presAssocID="{E5A12DD5-F1B9-4E7E-8239-12D8F1313888}" presName="linNode" presStyleCnt="0"/>
      <dgm:spPr/>
    </dgm:pt>
    <dgm:pt modelId="{72E9578D-8646-48A6-A4A6-52F26744B0E5}" type="pres">
      <dgm:prSet presAssocID="{E5A12DD5-F1B9-4E7E-8239-12D8F1313888}" presName="parentText" presStyleLbl="alignNode1" presStyleIdx="4" presStyleCnt="6">
        <dgm:presLayoutVars>
          <dgm:chMax val="1"/>
          <dgm:bulletEnabled/>
        </dgm:presLayoutVars>
      </dgm:prSet>
      <dgm:spPr/>
    </dgm:pt>
    <dgm:pt modelId="{1C29CB44-3EA2-41FD-B4FC-FBCDF2CDEE30}" type="pres">
      <dgm:prSet presAssocID="{E5A12DD5-F1B9-4E7E-8239-12D8F1313888}" presName="descendantText" presStyleLbl="alignAccFollowNode1" presStyleIdx="4" presStyleCnt="6">
        <dgm:presLayoutVars>
          <dgm:bulletEnabled/>
        </dgm:presLayoutVars>
      </dgm:prSet>
      <dgm:spPr/>
    </dgm:pt>
    <dgm:pt modelId="{FE8B771F-6EDB-4FB8-8049-26D5556F4D25}" type="pres">
      <dgm:prSet presAssocID="{C905B7FD-57CA-4359-B919-CDBFB2F18E95}" presName="sp" presStyleCnt="0"/>
      <dgm:spPr/>
    </dgm:pt>
    <dgm:pt modelId="{1A004893-F046-40EE-817C-F146A44B2466}" type="pres">
      <dgm:prSet presAssocID="{64B9395C-EDDE-4718-9C73-B1E34603B569}" presName="linNode" presStyleCnt="0"/>
      <dgm:spPr/>
    </dgm:pt>
    <dgm:pt modelId="{7E7C4199-2C50-46AF-AD0B-D76A7349EEF6}" type="pres">
      <dgm:prSet presAssocID="{64B9395C-EDDE-4718-9C73-B1E34603B569}" presName="parentText" presStyleLbl="alignNode1" presStyleIdx="5" presStyleCnt="6">
        <dgm:presLayoutVars>
          <dgm:chMax val="1"/>
          <dgm:bulletEnabled/>
        </dgm:presLayoutVars>
      </dgm:prSet>
      <dgm:spPr/>
    </dgm:pt>
    <dgm:pt modelId="{0B9161C3-971B-4B46-8BFC-50D97E4D7FA8}" type="pres">
      <dgm:prSet presAssocID="{64B9395C-EDDE-4718-9C73-B1E34603B569}" presName="descendantText" presStyleLbl="alignAccFollowNode1" presStyleIdx="5" presStyleCnt="6">
        <dgm:presLayoutVars>
          <dgm:bulletEnabled/>
        </dgm:presLayoutVars>
      </dgm:prSet>
      <dgm:spPr/>
    </dgm:pt>
  </dgm:ptLst>
  <dgm:cxnLst>
    <dgm:cxn modelId="{0912DF02-AC5C-487A-976C-3C268E724968}" srcId="{CF0E163C-B09D-450A-9BAD-83FCD8111172}" destId="{6B10F409-A177-466F-9680-BD880BC7FF41}" srcOrd="3" destOrd="0" parTransId="{B8E2A99B-4A0F-44E5-A01F-46D69C49D75C}" sibTransId="{C69C552B-0E76-4608-8A92-65B240031ED1}"/>
    <dgm:cxn modelId="{4C33190F-878C-4CF3-AC75-F3E93B5CB4FD}" srcId="{9FD9117F-F9FF-4A8A-AC4D-4A95AE28E167}" destId="{90893806-4694-45D4-BF60-D8155038EC26}" srcOrd="0" destOrd="0" parTransId="{E0AB7F69-133F-4C41-8D08-D037023CDB6B}" sibTransId="{84EF6673-D0E6-4058-9CF6-8AAFC0297CD9}"/>
    <dgm:cxn modelId="{58CA7230-D69E-4011-8B19-6CD1E6E60D18}" type="presOf" srcId="{199DB927-DEA4-443E-8DF5-588FF525DA4D}" destId="{2E5A262C-4D75-4C29-A3AB-16014BF7EC68}" srcOrd="0" destOrd="0" presId="urn:microsoft.com/office/officeart/2016/7/layout/VerticalSolidActionList"/>
    <dgm:cxn modelId="{FAB0113F-E214-4B71-A8E7-C5BAD9FB0D63}" srcId="{CF0E163C-B09D-450A-9BAD-83FCD8111172}" destId="{9FD9117F-F9FF-4A8A-AC4D-4A95AE28E167}" srcOrd="2" destOrd="0" parTransId="{244F81F4-A507-4332-A953-964E77232929}" sibTransId="{72EBDFF8-BAE4-4BE9-BBC4-884DF6711105}"/>
    <dgm:cxn modelId="{6F1CC042-032E-4706-B6E0-7C444880971D}" type="presOf" srcId="{BA6DA81A-89BB-4E97-8E09-8AEA830E2B39}" destId="{CB4F5E77-6176-4619-87F6-BDE1CD0DFF4D}" srcOrd="0" destOrd="0" presId="urn:microsoft.com/office/officeart/2016/7/layout/VerticalSolidActionList"/>
    <dgm:cxn modelId="{36317451-B105-4F10-8F3D-BF032FA22F09}" type="presOf" srcId="{6B10F409-A177-466F-9680-BD880BC7FF41}" destId="{283F369E-6C67-4C57-8360-2D48BFD0051E}" srcOrd="0" destOrd="0" presId="urn:microsoft.com/office/officeart/2016/7/layout/VerticalSolidActionList"/>
    <dgm:cxn modelId="{6684A673-519A-427D-B554-82804A186CB2}" srcId="{CF0E163C-B09D-450A-9BAD-83FCD8111172}" destId="{E5A12DD5-F1B9-4E7E-8239-12D8F1313888}" srcOrd="4" destOrd="0" parTransId="{55E6CD51-7C27-404D-B151-87289B900198}" sibTransId="{C905B7FD-57CA-4359-B919-CDBFB2F18E95}"/>
    <dgm:cxn modelId="{8EEA0994-1D64-402B-84E0-6D7543E88B53}" type="presOf" srcId="{CF408170-C2B9-4D44-860A-30190BD52003}" destId="{9F375B34-C7EA-4541-95B6-60E7B18DACC9}" srcOrd="0" destOrd="0" presId="urn:microsoft.com/office/officeart/2016/7/layout/VerticalSolidActionList"/>
    <dgm:cxn modelId="{98973AA3-6C84-4B02-BCB5-0571EE7C0971}" type="presOf" srcId="{CF0E163C-B09D-450A-9BAD-83FCD8111172}" destId="{135C7DCA-6E8A-489B-B3CA-57A383E30F23}" srcOrd="0" destOrd="0" presId="urn:microsoft.com/office/officeart/2016/7/layout/VerticalSolidActionList"/>
    <dgm:cxn modelId="{6E1689AE-2F81-490F-AA29-219DCA6F12F1}" srcId="{E5A12DD5-F1B9-4E7E-8239-12D8F1313888}" destId="{D72E224C-554D-454F-A46A-F6F26205231F}" srcOrd="0" destOrd="0" parTransId="{48DB604D-6A3F-4772-B3D2-36C90F23A34F}" sibTransId="{3B4982C4-7071-4894-9692-53779C21AD90}"/>
    <dgm:cxn modelId="{ACDD7FB1-A70B-4CE2-B106-D02520BC77E8}" type="presOf" srcId="{D72E224C-554D-454F-A46A-F6F26205231F}" destId="{1C29CB44-3EA2-41FD-B4FC-FBCDF2CDEE30}" srcOrd="0" destOrd="0" presId="urn:microsoft.com/office/officeart/2016/7/layout/VerticalSolidActionList"/>
    <dgm:cxn modelId="{4A65D6BB-99F6-4003-B67D-C9B37B94A614}" type="presOf" srcId="{49158953-0052-48DA-864E-AD9D0F2C216A}" destId="{829239FE-0BD5-41B8-BBF1-7849EAD6F25F}" srcOrd="0" destOrd="0" presId="urn:microsoft.com/office/officeart/2016/7/layout/VerticalSolidActionList"/>
    <dgm:cxn modelId="{F5560ABF-BE16-4403-B1B2-6E672969FDC5}" type="presOf" srcId="{64B9395C-EDDE-4718-9C73-B1E34603B569}" destId="{7E7C4199-2C50-46AF-AD0B-D76A7349EEF6}" srcOrd="0" destOrd="0" presId="urn:microsoft.com/office/officeart/2016/7/layout/VerticalSolidActionList"/>
    <dgm:cxn modelId="{72F142C0-6B7A-4BD0-829A-233B1836C102}" srcId="{6B10F409-A177-466F-9680-BD880BC7FF41}" destId="{BA6DA81A-89BB-4E97-8E09-8AEA830E2B39}" srcOrd="0" destOrd="0" parTransId="{123505E6-7636-4F03-9F1A-5B251BD1FF62}" sibTransId="{15D1C498-591A-4BBC-8C9E-F991581FB6AB}"/>
    <dgm:cxn modelId="{2E9F3FC6-5148-45EA-878D-A78C9A31FE6D}" type="presOf" srcId="{90893806-4694-45D4-BF60-D8155038EC26}" destId="{ACBB09E7-87FD-4EBA-8678-BB771D525943}" srcOrd="0" destOrd="0" presId="urn:microsoft.com/office/officeart/2016/7/layout/VerticalSolidActionList"/>
    <dgm:cxn modelId="{573D6CD0-E57F-4A1D-9D5B-B0909FEBF666}" srcId="{CF0E163C-B09D-450A-9BAD-83FCD8111172}" destId="{CF408170-C2B9-4D44-860A-30190BD52003}" srcOrd="0" destOrd="0" parTransId="{7DD30258-994B-4425-B931-D96B6BAD9105}" sibTransId="{05F1A7C4-9CDE-4623-B23C-515FE41AAF06}"/>
    <dgm:cxn modelId="{C45ABCD7-CBEC-42A8-871F-AD7D774465C0}" type="presOf" srcId="{DDACC182-702A-4EC6-9881-31FFD9B84BFA}" destId="{0B9161C3-971B-4B46-8BFC-50D97E4D7FA8}" srcOrd="0" destOrd="0" presId="urn:microsoft.com/office/officeart/2016/7/layout/VerticalSolidActionList"/>
    <dgm:cxn modelId="{E70C40E3-768B-4272-8543-98489D3DB843}" srcId="{49158953-0052-48DA-864E-AD9D0F2C216A}" destId="{199DB927-DEA4-443E-8DF5-588FF525DA4D}" srcOrd="0" destOrd="0" parTransId="{610A24D6-7EF3-4CB9-BD62-50C6AE72DE71}" sibTransId="{182BC95D-C552-4CFB-9C8A-1325A44BE765}"/>
    <dgm:cxn modelId="{FC5CF8E5-C11D-4CDC-86DA-EFA9A56B7699}" type="presOf" srcId="{E5A12DD5-F1B9-4E7E-8239-12D8F1313888}" destId="{72E9578D-8646-48A6-A4A6-52F26744B0E5}" srcOrd="0" destOrd="0" presId="urn:microsoft.com/office/officeart/2016/7/layout/VerticalSolidActionList"/>
    <dgm:cxn modelId="{1D7606E8-1029-4589-9A31-85FF2DAF0DEF}" srcId="{CF408170-C2B9-4D44-860A-30190BD52003}" destId="{BABC1434-6DD9-4A39-833F-E7E760BF5369}" srcOrd="0" destOrd="0" parTransId="{987D1AD1-D39B-489D-91AF-91D198F3DA6C}" sibTransId="{AB9C77A8-308B-47F2-B7C2-2EF39B246393}"/>
    <dgm:cxn modelId="{EEDC4CE9-D0E8-4040-8F50-EDD0C49BD3EE}" srcId="{CF0E163C-B09D-450A-9BAD-83FCD8111172}" destId="{49158953-0052-48DA-864E-AD9D0F2C216A}" srcOrd="1" destOrd="0" parTransId="{221A8CA1-B2B7-4768-9DA3-4371CAE22D14}" sibTransId="{7951F163-8107-45AA-A9C7-CDE99F88EAD0}"/>
    <dgm:cxn modelId="{FA7C02EB-6B78-4F78-BF89-1E23F0E8885D}" srcId="{64B9395C-EDDE-4718-9C73-B1E34603B569}" destId="{DDACC182-702A-4EC6-9881-31FFD9B84BFA}" srcOrd="0" destOrd="0" parTransId="{1594767F-FB18-4DBF-8FDF-21080060F4CA}" sibTransId="{79571BA9-1A25-40BF-9641-FDEE6AF2E17A}"/>
    <dgm:cxn modelId="{11875AEC-8804-4FD0-9615-C0A6899271B0}" type="presOf" srcId="{BABC1434-6DD9-4A39-833F-E7E760BF5369}" destId="{4AD09E5E-428C-4D6F-9BA3-9A0680267E16}" srcOrd="0" destOrd="0" presId="urn:microsoft.com/office/officeart/2016/7/layout/VerticalSolidActionList"/>
    <dgm:cxn modelId="{1FA632F2-F179-4A60-926C-CC7919C036D1}" type="presOf" srcId="{9FD9117F-F9FF-4A8A-AC4D-4A95AE28E167}" destId="{0205EBAF-A889-4B85-9D6D-DF458F0C6FE1}" srcOrd="0" destOrd="0" presId="urn:microsoft.com/office/officeart/2016/7/layout/VerticalSolidActionList"/>
    <dgm:cxn modelId="{4387FFF4-4F1D-4AFD-B3E2-6F95EC9AFA89}" srcId="{CF0E163C-B09D-450A-9BAD-83FCD8111172}" destId="{64B9395C-EDDE-4718-9C73-B1E34603B569}" srcOrd="5" destOrd="0" parTransId="{C2CCC475-2814-48D0-9F2A-77696768B7E2}" sibTransId="{FE2A16F3-8E57-4DCD-B083-4E4A3412D00F}"/>
    <dgm:cxn modelId="{EB28890D-FB3C-4727-9BBC-041B5F51C78B}" type="presParOf" srcId="{135C7DCA-6E8A-489B-B3CA-57A383E30F23}" destId="{BBF2A3F1-0D59-45B4-85AC-DFC25C4044F3}" srcOrd="0" destOrd="0" presId="urn:microsoft.com/office/officeart/2016/7/layout/VerticalSolidActionList"/>
    <dgm:cxn modelId="{131ADA8F-6A1B-49FE-A112-AD109CED7B35}" type="presParOf" srcId="{BBF2A3F1-0D59-45B4-85AC-DFC25C4044F3}" destId="{9F375B34-C7EA-4541-95B6-60E7B18DACC9}" srcOrd="0" destOrd="0" presId="urn:microsoft.com/office/officeart/2016/7/layout/VerticalSolidActionList"/>
    <dgm:cxn modelId="{39A23E10-DCD6-4B67-B1F5-BF1A549F71C0}" type="presParOf" srcId="{BBF2A3F1-0D59-45B4-85AC-DFC25C4044F3}" destId="{4AD09E5E-428C-4D6F-9BA3-9A0680267E16}" srcOrd="1" destOrd="0" presId="urn:microsoft.com/office/officeart/2016/7/layout/VerticalSolidActionList"/>
    <dgm:cxn modelId="{00005F3A-E21C-44E8-A951-1A2DE3940813}" type="presParOf" srcId="{135C7DCA-6E8A-489B-B3CA-57A383E30F23}" destId="{98D790E2-5D6F-4EB2-B246-D9703D16DFE1}" srcOrd="1" destOrd="0" presId="urn:microsoft.com/office/officeart/2016/7/layout/VerticalSolidActionList"/>
    <dgm:cxn modelId="{17DC2C65-DF75-4919-9025-10E7CA44BC79}" type="presParOf" srcId="{135C7DCA-6E8A-489B-B3CA-57A383E30F23}" destId="{12306411-1796-45F9-9AC3-8E2BA2494CED}" srcOrd="2" destOrd="0" presId="urn:microsoft.com/office/officeart/2016/7/layout/VerticalSolidActionList"/>
    <dgm:cxn modelId="{9A479C91-7D10-4854-BA26-3881148025EF}" type="presParOf" srcId="{12306411-1796-45F9-9AC3-8E2BA2494CED}" destId="{829239FE-0BD5-41B8-BBF1-7849EAD6F25F}" srcOrd="0" destOrd="0" presId="urn:microsoft.com/office/officeart/2016/7/layout/VerticalSolidActionList"/>
    <dgm:cxn modelId="{AE36B823-0516-46EF-A312-86D457124625}" type="presParOf" srcId="{12306411-1796-45F9-9AC3-8E2BA2494CED}" destId="{2E5A262C-4D75-4C29-A3AB-16014BF7EC68}" srcOrd="1" destOrd="0" presId="urn:microsoft.com/office/officeart/2016/7/layout/VerticalSolidActionList"/>
    <dgm:cxn modelId="{A9A3ADD9-7DDB-457A-A7E1-680BFB805928}" type="presParOf" srcId="{135C7DCA-6E8A-489B-B3CA-57A383E30F23}" destId="{00BD8932-523F-46A8-ACAD-8D0A0A0D0288}" srcOrd="3" destOrd="0" presId="urn:microsoft.com/office/officeart/2016/7/layout/VerticalSolidActionList"/>
    <dgm:cxn modelId="{26F5CC32-3BF6-42D0-9ECC-98BD3F4D1FC6}" type="presParOf" srcId="{135C7DCA-6E8A-489B-B3CA-57A383E30F23}" destId="{E8BA01BA-6615-41DD-9E7B-A33764276276}" srcOrd="4" destOrd="0" presId="urn:microsoft.com/office/officeart/2016/7/layout/VerticalSolidActionList"/>
    <dgm:cxn modelId="{FB9CDE1E-377E-453D-8385-8A3249694BCA}" type="presParOf" srcId="{E8BA01BA-6615-41DD-9E7B-A33764276276}" destId="{0205EBAF-A889-4B85-9D6D-DF458F0C6FE1}" srcOrd="0" destOrd="0" presId="urn:microsoft.com/office/officeart/2016/7/layout/VerticalSolidActionList"/>
    <dgm:cxn modelId="{6F81183E-FB21-4196-A01B-C1EF51C7398B}" type="presParOf" srcId="{E8BA01BA-6615-41DD-9E7B-A33764276276}" destId="{ACBB09E7-87FD-4EBA-8678-BB771D525943}" srcOrd="1" destOrd="0" presId="urn:microsoft.com/office/officeart/2016/7/layout/VerticalSolidActionList"/>
    <dgm:cxn modelId="{5EDA6AE8-09E2-4A64-AD2C-1D5D6608A007}" type="presParOf" srcId="{135C7DCA-6E8A-489B-B3CA-57A383E30F23}" destId="{777737D9-B94C-45B4-A17C-63D8F350FC97}" srcOrd="5" destOrd="0" presId="urn:microsoft.com/office/officeart/2016/7/layout/VerticalSolidActionList"/>
    <dgm:cxn modelId="{EC374BD7-2999-42D0-8553-A4A037F8B815}" type="presParOf" srcId="{135C7DCA-6E8A-489B-B3CA-57A383E30F23}" destId="{A3EE9565-F4EF-4C60-A08C-29B95E9B5989}" srcOrd="6" destOrd="0" presId="urn:microsoft.com/office/officeart/2016/7/layout/VerticalSolidActionList"/>
    <dgm:cxn modelId="{01B12A4E-A18D-4F2E-9878-2B1B5636161E}" type="presParOf" srcId="{A3EE9565-F4EF-4C60-A08C-29B95E9B5989}" destId="{283F369E-6C67-4C57-8360-2D48BFD0051E}" srcOrd="0" destOrd="0" presId="urn:microsoft.com/office/officeart/2016/7/layout/VerticalSolidActionList"/>
    <dgm:cxn modelId="{A2027CBE-CBCA-4C08-BC6C-8D7EA2DEF841}" type="presParOf" srcId="{A3EE9565-F4EF-4C60-A08C-29B95E9B5989}" destId="{CB4F5E77-6176-4619-87F6-BDE1CD0DFF4D}" srcOrd="1" destOrd="0" presId="urn:microsoft.com/office/officeart/2016/7/layout/VerticalSolidActionList"/>
    <dgm:cxn modelId="{D35AF2DC-224E-4733-A2CF-39926F4DADD3}" type="presParOf" srcId="{135C7DCA-6E8A-489B-B3CA-57A383E30F23}" destId="{6CE0D8F8-8C1E-4B1B-B091-57E18CA62950}" srcOrd="7" destOrd="0" presId="urn:microsoft.com/office/officeart/2016/7/layout/VerticalSolidActionList"/>
    <dgm:cxn modelId="{10B0A42D-B41D-4088-9D6F-B8E7391675BD}" type="presParOf" srcId="{135C7DCA-6E8A-489B-B3CA-57A383E30F23}" destId="{E01BFFB1-E702-4842-A5BB-23D4EAB7CDF5}" srcOrd="8" destOrd="0" presId="urn:microsoft.com/office/officeart/2016/7/layout/VerticalSolidActionList"/>
    <dgm:cxn modelId="{FAD7F1CD-DBE4-4B75-B270-F540D8C55843}" type="presParOf" srcId="{E01BFFB1-E702-4842-A5BB-23D4EAB7CDF5}" destId="{72E9578D-8646-48A6-A4A6-52F26744B0E5}" srcOrd="0" destOrd="0" presId="urn:microsoft.com/office/officeart/2016/7/layout/VerticalSolidActionList"/>
    <dgm:cxn modelId="{DD9DDE36-530D-445C-85A9-A87F177E6F1D}" type="presParOf" srcId="{E01BFFB1-E702-4842-A5BB-23D4EAB7CDF5}" destId="{1C29CB44-3EA2-41FD-B4FC-FBCDF2CDEE30}" srcOrd="1" destOrd="0" presId="urn:microsoft.com/office/officeart/2016/7/layout/VerticalSolidActionList"/>
    <dgm:cxn modelId="{46BD372E-A086-42DB-8B21-B37785C5A5D3}" type="presParOf" srcId="{135C7DCA-6E8A-489B-B3CA-57A383E30F23}" destId="{FE8B771F-6EDB-4FB8-8049-26D5556F4D25}" srcOrd="9" destOrd="0" presId="urn:microsoft.com/office/officeart/2016/7/layout/VerticalSolidActionList"/>
    <dgm:cxn modelId="{89315260-654F-470D-A053-D9928D66C0E4}" type="presParOf" srcId="{135C7DCA-6E8A-489B-B3CA-57A383E30F23}" destId="{1A004893-F046-40EE-817C-F146A44B2466}" srcOrd="10" destOrd="0" presId="urn:microsoft.com/office/officeart/2016/7/layout/VerticalSolidActionList"/>
    <dgm:cxn modelId="{9FE1D00F-5667-4797-9393-465D2689D719}" type="presParOf" srcId="{1A004893-F046-40EE-817C-F146A44B2466}" destId="{7E7C4199-2C50-46AF-AD0B-D76A7349EEF6}" srcOrd="0" destOrd="0" presId="urn:microsoft.com/office/officeart/2016/7/layout/VerticalSolidActionList"/>
    <dgm:cxn modelId="{AC992EBC-6B6B-475F-9198-5078C8569501}" type="presParOf" srcId="{1A004893-F046-40EE-817C-F146A44B2466}" destId="{0B9161C3-971B-4B46-8BFC-50D97E4D7FA8}"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9D4F99-8B4E-4917-8F6F-4F275C57F33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67A681-C6D5-4D91-A789-4E59AB00244C}">
      <dgm:prSet/>
      <dgm:spPr/>
      <dgm:t>
        <a:bodyPr/>
        <a:lstStyle/>
        <a:p>
          <a:r>
            <a:rPr lang="en-GB" b="0" i="0"/>
            <a:t>ASDA not paying on time to its suppliers</a:t>
          </a:r>
          <a:endParaRPr lang="en-US"/>
        </a:p>
      </dgm:t>
    </dgm:pt>
    <dgm:pt modelId="{55DFC18C-9C49-47B3-8670-C23B864EE0DC}" type="parTrans" cxnId="{1712ED64-84EE-4570-8AE2-479C76A06444}">
      <dgm:prSet/>
      <dgm:spPr/>
      <dgm:t>
        <a:bodyPr/>
        <a:lstStyle/>
        <a:p>
          <a:endParaRPr lang="en-US"/>
        </a:p>
      </dgm:t>
    </dgm:pt>
    <dgm:pt modelId="{9614E263-F607-4B57-B692-C9BEFF676121}" type="sibTrans" cxnId="{1712ED64-84EE-4570-8AE2-479C76A06444}">
      <dgm:prSet/>
      <dgm:spPr/>
      <dgm:t>
        <a:bodyPr/>
        <a:lstStyle/>
        <a:p>
          <a:endParaRPr lang="en-US"/>
        </a:p>
      </dgm:t>
    </dgm:pt>
    <dgm:pt modelId="{ED898ABA-F44B-465A-8001-BF49927F757C}">
      <dgm:prSet/>
      <dgm:spPr/>
      <dgm:t>
        <a:bodyPr/>
        <a:lstStyle/>
        <a:p>
          <a:r>
            <a:rPr lang="en-GB" b="0" i="0"/>
            <a:t>Using fine words to hike prices up </a:t>
          </a:r>
          <a:endParaRPr lang="en-US"/>
        </a:p>
      </dgm:t>
    </dgm:pt>
    <dgm:pt modelId="{15805B2A-F19F-43CF-9B2B-72F8E1F12862}" type="parTrans" cxnId="{1430F58E-1C62-482D-8B01-DA311D120425}">
      <dgm:prSet/>
      <dgm:spPr/>
      <dgm:t>
        <a:bodyPr/>
        <a:lstStyle/>
        <a:p>
          <a:endParaRPr lang="en-US"/>
        </a:p>
      </dgm:t>
    </dgm:pt>
    <dgm:pt modelId="{A7E14FB0-751B-4206-A42E-A8391B678C29}" type="sibTrans" cxnId="{1430F58E-1C62-482D-8B01-DA311D120425}">
      <dgm:prSet/>
      <dgm:spPr/>
      <dgm:t>
        <a:bodyPr/>
        <a:lstStyle/>
        <a:p>
          <a:endParaRPr lang="en-US"/>
        </a:p>
      </dgm:t>
    </dgm:pt>
    <dgm:pt modelId="{E3B55D87-4E1C-4DC7-9715-863081AB1B30}">
      <dgm:prSet/>
      <dgm:spPr/>
      <dgm:t>
        <a:bodyPr/>
        <a:lstStyle/>
        <a:p>
          <a:r>
            <a:rPr lang="en-GB" b="0" i="0"/>
            <a:t>Understanding what customer needs in order to give a profound tangible service</a:t>
          </a:r>
          <a:endParaRPr lang="en-US"/>
        </a:p>
      </dgm:t>
    </dgm:pt>
    <dgm:pt modelId="{B9126B7F-8A0E-47D6-9745-970BCD29030B}" type="parTrans" cxnId="{F36CF596-54D7-41A0-A9BE-88EE923E2816}">
      <dgm:prSet/>
      <dgm:spPr/>
      <dgm:t>
        <a:bodyPr/>
        <a:lstStyle/>
        <a:p>
          <a:endParaRPr lang="en-US"/>
        </a:p>
      </dgm:t>
    </dgm:pt>
    <dgm:pt modelId="{6CC9108C-D368-40B4-8C38-719298EF962D}" type="sibTrans" cxnId="{F36CF596-54D7-41A0-A9BE-88EE923E2816}">
      <dgm:prSet/>
      <dgm:spPr/>
      <dgm:t>
        <a:bodyPr/>
        <a:lstStyle/>
        <a:p>
          <a:endParaRPr lang="en-US"/>
        </a:p>
      </dgm:t>
    </dgm:pt>
    <dgm:pt modelId="{9145AE0A-9988-48C9-84C8-09070A618389}">
      <dgm:prSet/>
      <dgm:spPr/>
      <dgm:t>
        <a:bodyPr/>
        <a:lstStyle/>
        <a:p>
          <a:r>
            <a:rPr lang="en-GB" b="0" i="0"/>
            <a:t>Follow these recommendation </a:t>
          </a:r>
          <a:endParaRPr lang="en-US"/>
        </a:p>
      </dgm:t>
    </dgm:pt>
    <dgm:pt modelId="{BD8A8ED3-82D6-48F1-B216-32101EC26C1B}" type="parTrans" cxnId="{FA892303-D82E-40DC-90B5-CE431E527AB5}">
      <dgm:prSet/>
      <dgm:spPr/>
      <dgm:t>
        <a:bodyPr/>
        <a:lstStyle/>
        <a:p>
          <a:endParaRPr lang="en-US"/>
        </a:p>
      </dgm:t>
    </dgm:pt>
    <dgm:pt modelId="{49A478FE-696D-47D1-A293-EDDA6F50FDFA}" type="sibTrans" cxnId="{FA892303-D82E-40DC-90B5-CE431E527AB5}">
      <dgm:prSet/>
      <dgm:spPr/>
      <dgm:t>
        <a:bodyPr/>
        <a:lstStyle/>
        <a:p>
          <a:endParaRPr lang="en-US"/>
        </a:p>
      </dgm:t>
    </dgm:pt>
    <dgm:pt modelId="{89444B2D-F2A6-4000-9817-46DCF6D1440B}">
      <dgm:prSet/>
      <dgm:spPr/>
      <dgm:t>
        <a:bodyPr/>
        <a:lstStyle/>
        <a:p>
          <a:r>
            <a:rPr lang="en-GB" b="0" i="0"/>
            <a:t>Do business ethically </a:t>
          </a:r>
          <a:endParaRPr lang="en-US"/>
        </a:p>
      </dgm:t>
    </dgm:pt>
    <dgm:pt modelId="{3BFF5409-0030-4209-9CDB-97F35B2FDAD6}" type="parTrans" cxnId="{5B9FFA29-0F47-4055-AF3E-095B8C498A43}">
      <dgm:prSet/>
      <dgm:spPr/>
      <dgm:t>
        <a:bodyPr/>
        <a:lstStyle/>
        <a:p>
          <a:endParaRPr lang="en-US"/>
        </a:p>
      </dgm:t>
    </dgm:pt>
    <dgm:pt modelId="{C4CCD3FC-8F7C-4980-AC3F-FB41D88C4333}" type="sibTrans" cxnId="{5B9FFA29-0F47-4055-AF3E-095B8C498A43}">
      <dgm:prSet/>
      <dgm:spPr/>
      <dgm:t>
        <a:bodyPr/>
        <a:lstStyle/>
        <a:p>
          <a:endParaRPr lang="en-US"/>
        </a:p>
      </dgm:t>
    </dgm:pt>
    <dgm:pt modelId="{C061A28E-2291-4C8B-AFA2-C11224C45EB1}" type="pres">
      <dgm:prSet presAssocID="{1D9D4F99-8B4E-4917-8F6F-4F275C57F33E}" presName="root" presStyleCnt="0">
        <dgm:presLayoutVars>
          <dgm:dir/>
          <dgm:resizeHandles val="exact"/>
        </dgm:presLayoutVars>
      </dgm:prSet>
      <dgm:spPr/>
    </dgm:pt>
    <dgm:pt modelId="{0D66CA78-D60C-4CB7-BF26-AB37BBBCB5BD}" type="pres">
      <dgm:prSet presAssocID="{E367A681-C6D5-4D91-A789-4E59AB00244C}" presName="compNode" presStyleCnt="0"/>
      <dgm:spPr/>
    </dgm:pt>
    <dgm:pt modelId="{4236587C-871E-486A-95D6-3947BB5F48F5}" type="pres">
      <dgm:prSet presAssocID="{E367A681-C6D5-4D91-A789-4E59AB00244C}" presName="bgRect" presStyleLbl="bgShp" presStyleIdx="0" presStyleCnt="5"/>
      <dgm:spPr/>
    </dgm:pt>
    <dgm:pt modelId="{363E8ACD-9594-44FC-A369-F826B346FB25}" type="pres">
      <dgm:prSet presAssocID="{E367A681-C6D5-4D91-A789-4E59AB00244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00166310-DCFD-42DB-9F42-95E681075BB3}" type="pres">
      <dgm:prSet presAssocID="{E367A681-C6D5-4D91-A789-4E59AB00244C}" presName="spaceRect" presStyleCnt="0"/>
      <dgm:spPr/>
    </dgm:pt>
    <dgm:pt modelId="{EBE9377D-2639-479D-832B-34C2DDB136BB}" type="pres">
      <dgm:prSet presAssocID="{E367A681-C6D5-4D91-A789-4E59AB00244C}" presName="parTx" presStyleLbl="revTx" presStyleIdx="0" presStyleCnt="5">
        <dgm:presLayoutVars>
          <dgm:chMax val="0"/>
          <dgm:chPref val="0"/>
        </dgm:presLayoutVars>
      </dgm:prSet>
      <dgm:spPr/>
    </dgm:pt>
    <dgm:pt modelId="{C8803AC7-5327-4BA0-AD10-5C5AD0628E88}" type="pres">
      <dgm:prSet presAssocID="{9614E263-F607-4B57-B692-C9BEFF676121}" presName="sibTrans" presStyleCnt="0"/>
      <dgm:spPr/>
    </dgm:pt>
    <dgm:pt modelId="{08CCD7DF-5CC9-4806-9288-503B152EDA4B}" type="pres">
      <dgm:prSet presAssocID="{ED898ABA-F44B-465A-8001-BF49927F757C}" presName="compNode" presStyleCnt="0"/>
      <dgm:spPr/>
    </dgm:pt>
    <dgm:pt modelId="{1546D4B0-2F2F-4515-92E6-7AFBB725ADFD}" type="pres">
      <dgm:prSet presAssocID="{ED898ABA-F44B-465A-8001-BF49927F757C}" presName="bgRect" presStyleLbl="bgShp" presStyleIdx="1" presStyleCnt="5"/>
      <dgm:spPr/>
    </dgm:pt>
    <dgm:pt modelId="{790AD4CA-988D-48FA-B71E-30591DFA03AD}" type="pres">
      <dgm:prSet presAssocID="{ED898ABA-F44B-465A-8001-BF49927F75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3A881C6A-8DC6-4301-85C6-16DB955DB7A1}" type="pres">
      <dgm:prSet presAssocID="{ED898ABA-F44B-465A-8001-BF49927F757C}" presName="spaceRect" presStyleCnt="0"/>
      <dgm:spPr/>
    </dgm:pt>
    <dgm:pt modelId="{B322E668-BE9C-4E5C-9DD6-01587D093BDC}" type="pres">
      <dgm:prSet presAssocID="{ED898ABA-F44B-465A-8001-BF49927F757C}" presName="parTx" presStyleLbl="revTx" presStyleIdx="1" presStyleCnt="5">
        <dgm:presLayoutVars>
          <dgm:chMax val="0"/>
          <dgm:chPref val="0"/>
        </dgm:presLayoutVars>
      </dgm:prSet>
      <dgm:spPr/>
    </dgm:pt>
    <dgm:pt modelId="{63ED31A0-1AE1-4298-95D8-2B7EF127B047}" type="pres">
      <dgm:prSet presAssocID="{A7E14FB0-751B-4206-A42E-A8391B678C29}" presName="sibTrans" presStyleCnt="0"/>
      <dgm:spPr/>
    </dgm:pt>
    <dgm:pt modelId="{60EAC910-C2FB-4F27-BD9C-6A9F8A8319D0}" type="pres">
      <dgm:prSet presAssocID="{E3B55D87-4E1C-4DC7-9715-863081AB1B30}" presName="compNode" presStyleCnt="0"/>
      <dgm:spPr/>
    </dgm:pt>
    <dgm:pt modelId="{9D07E2D8-44CB-4ED4-B0FC-9BF2B44B05BF}" type="pres">
      <dgm:prSet presAssocID="{E3B55D87-4E1C-4DC7-9715-863081AB1B30}" presName="bgRect" presStyleLbl="bgShp" presStyleIdx="2" presStyleCnt="5"/>
      <dgm:spPr/>
    </dgm:pt>
    <dgm:pt modelId="{DBB457AC-4599-4E31-B3BB-88C6129917CD}" type="pres">
      <dgm:prSet presAssocID="{E3B55D87-4E1C-4DC7-9715-863081AB1B3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8F588BEF-F573-474E-945B-9436BD09BBB9}" type="pres">
      <dgm:prSet presAssocID="{E3B55D87-4E1C-4DC7-9715-863081AB1B30}" presName="spaceRect" presStyleCnt="0"/>
      <dgm:spPr/>
    </dgm:pt>
    <dgm:pt modelId="{087DF9CA-9477-4BF9-9048-9E9C3A8FCC5E}" type="pres">
      <dgm:prSet presAssocID="{E3B55D87-4E1C-4DC7-9715-863081AB1B30}" presName="parTx" presStyleLbl="revTx" presStyleIdx="2" presStyleCnt="5">
        <dgm:presLayoutVars>
          <dgm:chMax val="0"/>
          <dgm:chPref val="0"/>
        </dgm:presLayoutVars>
      </dgm:prSet>
      <dgm:spPr/>
    </dgm:pt>
    <dgm:pt modelId="{76800FA2-C816-42D2-A84D-F0B50E1D3AB9}" type="pres">
      <dgm:prSet presAssocID="{6CC9108C-D368-40B4-8C38-719298EF962D}" presName="sibTrans" presStyleCnt="0"/>
      <dgm:spPr/>
    </dgm:pt>
    <dgm:pt modelId="{4940CAE8-9D13-4092-8EBB-AD4D661EC21D}" type="pres">
      <dgm:prSet presAssocID="{9145AE0A-9988-48C9-84C8-09070A618389}" presName="compNode" presStyleCnt="0"/>
      <dgm:spPr/>
    </dgm:pt>
    <dgm:pt modelId="{525774C5-BEFD-406F-8069-95A891A3B21C}" type="pres">
      <dgm:prSet presAssocID="{9145AE0A-9988-48C9-84C8-09070A618389}" presName="bgRect" presStyleLbl="bgShp" presStyleIdx="3" presStyleCnt="5"/>
      <dgm:spPr/>
    </dgm:pt>
    <dgm:pt modelId="{EBB7E3B4-4B79-4DEC-9C7B-16838A0DF54E}" type="pres">
      <dgm:prSet presAssocID="{9145AE0A-9988-48C9-84C8-09070A6183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3A91032D-73D5-43EF-928E-3C01C29FD920}" type="pres">
      <dgm:prSet presAssocID="{9145AE0A-9988-48C9-84C8-09070A618389}" presName="spaceRect" presStyleCnt="0"/>
      <dgm:spPr/>
    </dgm:pt>
    <dgm:pt modelId="{635F4287-859C-4336-9805-0B6AB4ECBF93}" type="pres">
      <dgm:prSet presAssocID="{9145AE0A-9988-48C9-84C8-09070A618389}" presName="parTx" presStyleLbl="revTx" presStyleIdx="3" presStyleCnt="5">
        <dgm:presLayoutVars>
          <dgm:chMax val="0"/>
          <dgm:chPref val="0"/>
        </dgm:presLayoutVars>
      </dgm:prSet>
      <dgm:spPr/>
    </dgm:pt>
    <dgm:pt modelId="{E5A6114E-21CE-428A-9EA1-A1AED79B7F2B}" type="pres">
      <dgm:prSet presAssocID="{49A478FE-696D-47D1-A293-EDDA6F50FDFA}" presName="sibTrans" presStyleCnt="0"/>
      <dgm:spPr/>
    </dgm:pt>
    <dgm:pt modelId="{EA1CE481-2DB3-430B-912A-DBD8E0B19B00}" type="pres">
      <dgm:prSet presAssocID="{89444B2D-F2A6-4000-9817-46DCF6D1440B}" presName="compNode" presStyleCnt="0"/>
      <dgm:spPr/>
    </dgm:pt>
    <dgm:pt modelId="{AC295AA9-0BD4-4044-A845-6624310E4A8F}" type="pres">
      <dgm:prSet presAssocID="{89444B2D-F2A6-4000-9817-46DCF6D1440B}" presName="bgRect" presStyleLbl="bgShp" presStyleIdx="4" presStyleCnt="5"/>
      <dgm:spPr/>
    </dgm:pt>
    <dgm:pt modelId="{4BC74DB0-08E4-48D2-80BF-13C789590071}" type="pres">
      <dgm:prSet presAssocID="{89444B2D-F2A6-4000-9817-46DCF6D1440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6D9D8E3F-4F79-4E0B-A8CC-777524C0B89B}" type="pres">
      <dgm:prSet presAssocID="{89444B2D-F2A6-4000-9817-46DCF6D1440B}" presName="spaceRect" presStyleCnt="0"/>
      <dgm:spPr/>
    </dgm:pt>
    <dgm:pt modelId="{55160A83-4618-4A6F-AD55-61353DEBBD06}" type="pres">
      <dgm:prSet presAssocID="{89444B2D-F2A6-4000-9817-46DCF6D1440B}" presName="parTx" presStyleLbl="revTx" presStyleIdx="4" presStyleCnt="5">
        <dgm:presLayoutVars>
          <dgm:chMax val="0"/>
          <dgm:chPref val="0"/>
        </dgm:presLayoutVars>
      </dgm:prSet>
      <dgm:spPr/>
    </dgm:pt>
  </dgm:ptLst>
  <dgm:cxnLst>
    <dgm:cxn modelId="{FA892303-D82E-40DC-90B5-CE431E527AB5}" srcId="{1D9D4F99-8B4E-4917-8F6F-4F275C57F33E}" destId="{9145AE0A-9988-48C9-84C8-09070A618389}" srcOrd="3" destOrd="0" parTransId="{BD8A8ED3-82D6-48F1-B216-32101EC26C1B}" sibTransId="{49A478FE-696D-47D1-A293-EDDA6F50FDFA}"/>
    <dgm:cxn modelId="{74996509-CDB6-47E2-AD8A-D42125B3FCBD}" type="presOf" srcId="{ED898ABA-F44B-465A-8001-BF49927F757C}" destId="{B322E668-BE9C-4E5C-9DD6-01587D093BDC}" srcOrd="0" destOrd="0" presId="urn:microsoft.com/office/officeart/2018/2/layout/IconVerticalSolidList"/>
    <dgm:cxn modelId="{5B9FFA29-0F47-4055-AF3E-095B8C498A43}" srcId="{1D9D4F99-8B4E-4917-8F6F-4F275C57F33E}" destId="{89444B2D-F2A6-4000-9817-46DCF6D1440B}" srcOrd="4" destOrd="0" parTransId="{3BFF5409-0030-4209-9CDB-97F35B2FDAD6}" sibTransId="{C4CCD3FC-8F7C-4980-AC3F-FB41D88C4333}"/>
    <dgm:cxn modelId="{1712ED64-84EE-4570-8AE2-479C76A06444}" srcId="{1D9D4F99-8B4E-4917-8F6F-4F275C57F33E}" destId="{E367A681-C6D5-4D91-A789-4E59AB00244C}" srcOrd="0" destOrd="0" parTransId="{55DFC18C-9C49-47B3-8670-C23B864EE0DC}" sibTransId="{9614E263-F607-4B57-B692-C9BEFF676121}"/>
    <dgm:cxn modelId="{31F9F380-511A-4D6F-9BE3-6D3167842FD3}" type="presOf" srcId="{1D9D4F99-8B4E-4917-8F6F-4F275C57F33E}" destId="{C061A28E-2291-4C8B-AFA2-C11224C45EB1}" srcOrd="0" destOrd="0" presId="urn:microsoft.com/office/officeart/2018/2/layout/IconVerticalSolidList"/>
    <dgm:cxn modelId="{5688BE86-15A0-4A8F-9E46-740F6DD227A0}" type="presOf" srcId="{9145AE0A-9988-48C9-84C8-09070A618389}" destId="{635F4287-859C-4336-9805-0B6AB4ECBF93}" srcOrd="0" destOrd="0" presId="urn:microsoft.com/office/officeart/2018/2/layout/IconVerticalSolidList"/>
    <dgm:cxn modelId="{1430F58E-1C62-482D-8B01-DA311D120425}" srcId="{1D9D4F99-8B4E-4917-8F6F-4F275C57F33E}" destId="{ED898ABA-F44B-465A-8001-BF49927F757C}" srcOrd="1" destOrd="0" parTransId="{15805B2A-F19F-43CF-9B2B-72F8E1F12862}" sibTransId="{A7E14FB0-751B-4206-A42E-A8391B678C29}"/>
    <dgm:cxn modelId="{F36CF596-54D7-41A0-A9BE-88EE923E2816}" srcId="{1D9D4F99-8B4E-4917-8F6F-4F275C57F33E}" destId="{E3B55D87-4E1C-4DC7-9715-863081AB1B30}" srcOrd="2" destOrd="0" parTransId="{B9126B7F-8A0E-47D6-9745-970BCD29030B}" sibTransId="{6CC9108C-D368-40B4-8C38-719298EF962D}"/>
    <dgm:cxn modelId="{BC2E59AC-C16C-496A-BB7E-11FF82F97B98}" type="presOf" srcId="{E367A681-C6D5-4D91-A789-4E59AB00244C}" destId="{EBE9377D-2639-479D-832B-34C2DDB136BB}" srcOrd="0" destOrd="0" presId="urn:microsoft.com/office/officeart/2018/2/layout/IconVerticalSolidList"/>
    <dgm:cxn modelId="{A42553C8-9DE8-4A6E-A159-071C26541FCD}" type="presOf" srcId="{E3B55D87-4E1C-4DC7-9715-863081AB1B30}" destId="{087DF9CA-9477-4BF9-9048-9E9C3A8FCC5E}" srcOrd="0" destOrd="0" presId="urn:microsoft.com/office/officeart/2018/2/layout/IconVerticalSolidList"/>
    <dgm:cxn modelId="{F259D6CB-269E-4519-8DB7-F72B2DB17417}" type="presOf" srcId="{89444B2D-F2A6-4000-9817-46DCF6D1440B}" destId="{55160A83-4618-4A6F-AD55-61353DEBBD06}" srcOrd="0" destOrd="0" presId="urn:microsoft.com/office/officeart/2018/2/layout/IconVerticalSolidList"/>
    <dgm:cxn modelId="{B2CFECAC-FCAB-46CC-AA01-C51A8DD53E53}" type="presParOf" srcId="{C061A28E-2291-4C8B-AFA2-C11224C45EB1}" destId="{0D66CA78-D60C-4CB7-BF26-AB37BBBCB5BD}" srcOrd="0" destOrd="0" presId="urn:microsoft.com/office/officeart/2018/2/layout/IconVerticalSolidList"/>
    <dgm:cxn modelId="{C91BDF5D-1D34-461D-89F5-48E206A5EC29}" type="presParOf" srcId="{0D66CA78-D60C-4CB7-BF26-AB37BBBCB5BD}" destId="{4236587C-871E-486A-95D6-3947BB5F48F5}" srcOrd="0" destOrd="0" presId="urn:microsoft.com/office/officeart/2018/2/layout/IconVerticalSolidList"/>
    <dgm:cxn modelId="{1F35ACED-8691-44B8-8C0E-A6E3BE28CFF3}" type="presParOf" srcId="{0D66CA78-D60C-4CB7-BF26-AB37BBBCB5BD}" destId="{363E8ACD-9594-44FC-A369-F826B346FB25}" srcOrd="1" destOrd="0" presId="urn:microsoft.com/office/officeart/2018/2/layout/IconVerticalSolidList"/>
    <dgm:cxn modelId="{9C202907-38B5-4DFB-84B0-307856746AC7}" type="presParOf" srcId="{0D66CA78-D60C-4CB7-BF26-AB37BBBCB5BD}" destId="{00166310-DCFD-42DB-9F42-95E681075BB3}" srcOrd="2" destOrd="0" presId="urn:microsoft.com/office/officeart/2018/2/layout/IconVerticalSolidList"/>
    <dgm:cxn modelId="{1BA7D898-0387-4526-9618-7A6AFBAE6537}" type="presParOf" srcId="{0D66CA78-D60C-4CB7-BF26-AB37BBBCB5BD}" destId="{EBE9377D-2639-479D-832B-34C2DDB136BB}" srcOrd="3" destOrd="0" presId="urn:microsoft.com/office/officeart/2018/2/layout/IconVerticalSolidList"/>
    <dgm:cxn modelId="{E774A45F-E9F6-4E48-B424-FE20CF3D7253}" type="presParOf" srcId="{C061A28E-2291-4C8B-AFA2-C11224C45EB1}" destId="{C8803AC7-5327-4BA0-AD10-5C5AD0628E88}" srcOrd="1" destOrd="0" presId="urn:microsoft.com/office/officeart/2018/2/layout/IconVerticalSolidList"/>
    <dgm:cxn modelId="{9B0684A9-AD64-42E5-B92E-F7EE9866B5F9}" type="presParOf" srcId="{C061A28E-2291-4C8B-AFA2-C11224C45EB1}" destId="{08CCD7DF-5CC9-4806-9288-503B152EDA4B}" srcOrd="2" destOrd="0" presId="urn:microsoft.com/office/officeart/2018/2/layout/IconVerticalSolidList"/>
    <dgm:cxn modelId="{1B5C5EA5-0093-4F17-B20C-1E95A664CC59}" type="presParOf" srcId="{08CCD7DF-5CC9-4806-9288-503B152EDA4B}" destId="{1546D4B0-2F2F-4515-92E6-7AFBB725ADFD}" srcOrd="0" destOrd="0" presId="urn:microsoft.com/office/officeart/2018/2/layout/IconVerticalSolidList"/>
    <dgm:cxn modelId="{0CFB087B-4923-4161-9459-3B2CE51C0BCD}" type="presParOf" srcId="{08CCD7DF-5CC9-4806-9288-503B152EDA4B}" destId="{790AD4CA-988D-48FA-B71E-30591DFA03AD}" srcOrd="1" destOrd="0" presId="urn:microsoft.com/office/officeart/2018/2/layout/IconVerticalSolidList"/>
    <dgm:cxn modelId="{A9FE3F68-5AD7-42C1-9D20-903EADE308D9}" type="presParOf" srcId="{08CCD7DF-5CC9-4806-9288-503B152EDA4B}" destId="{3A881C6A-8DC6-4301-85C6-16DB955DB7A1}" srcOrd="2" destOrd="0" presId="urn:microsoft.com/office/officeart/2018/2/layout/IconVerticalSolidList"/>
    <dgm:cxn modelId="{2BB22EE4-03CC-47E8-B0D4-4950043D758D}" type="presParOf" srcId="{08CCD7DF-5CC9-4806-9288-503B152EDA4B}" destId="{B322E668-BE9C-4E5C-9DD6-01587D093BDC}" srcOrd="3" destOrd="0" presId="urn:microsoft.com/office/officeart/2018/2/layout/IconVerticalSolidList"/>
    <dgm:cxn modelId="{76E3A52F-97CC-4491-A962-0A83500BC535}" type="presParOf" srcId="{C061A28E-2291-4C8B-AFA2-C11224C45EB1}" destId="{63ED31A0-1AE1-4298-95D8-2B7EF127B047}" srcOrd="3" destOrd="0" presId="urn:microsoft.com/office/officeart/2018/2/layout/IconVerticalSolidList"/>
    <dgm:cxn modelId="{F7EE48ED-5DFF-4B16-8CF4-AAC86BF4A57B}" type="presParOf" srcId="{C061A28E-2291-4C8B-AFA2-C11224C45EB1}" destId="{60EAC910-C2FB-4F27-BD9C-6A9F8A8319D0}" srcOrd="4" destOrd="0" presId="urn:microsoft.com/office/officeart/2018/2/layout/IconVerticalSolidList"/>
    <dgm:cxn modelId="{CB90810C-4D0D-4200-AEF4-1B178722160C}" type="presParOf" srcId="{60EAC910-C2FB-4F27-BD9C-6A9F8A8319D0}" destId="{9D07E2D8-44CB-4ED4-B0FC-9BF2B44B05BF}" srcOrd="0" destOrd="0" presId="urn:microsoft.com/office/officeart/2018/2/layout/IconVerticalSolidList"/>
    <dgm:cxn modelId="{6B3DEA43-0231-4848-9B87-B6588EAEEBB9}" type="presParOf" srcId="{60EAC910-C2FB-4F27-BD9C-6A9F8A8319D0}" destId="{DBB457AC-4599-4E31-B3BB-88C6129917CD}" srcOrd="1" destOrd="0" presId="urn:microsoft.com/office/officeart/2018/2/layout/IconVerticalSolidList"/>
    <dgm:cxn modelId="{9DFB01F3-1364-48E8-A4D3-C045800D31A4}" type="presParOf" srcId="{60EAC910-C2FB-4F27-BD9C-6A9F8A8319D0}" destId="{8F588BEF-F573-474E-945B-9436BD09BBB9}" srcOrd="2" destOrd="0" presId="urn:microsoft.com/office/officeart/2018/2/layout/IconVerticalSolidList"/>
    <dgm:cxn modelId="{D5597873-CF3C-4B44-A7B1-CA898D111B15}" type="presParOf" srcId="{60EAC910-C2FB-4F27-BD9C-6A9F8A8319D0}" destId="{087DF9CA-9477-4BF9-9048-9E9C3A8FCC5E}" srcOrd="3" destOrd="0" presId="urn:microsoft.com/office/officeart/2018/2/layout/IconVerticalSolidList"/>
    <dgm:cxn modelId="{84246A0B-BE1F-40EF-A636-F3CB79C439B9}" type="presParOf" srcId="{C061A28E-2291-4C8B-AFA2-C11224C45EB1}" destId="{76800FA2-C816-42D2-A84D-F0B50E1D3AB9}" srcOrd="5" destOrd="0" presId="urn:microsoft.com/office/officeart/2018/2/layout/IconVerticalSolidList"/>
    <dgm:cxn modelId="{24A52F33-D284-432B-A3EB-CE3C59E539A3}" type="presParOf" srcId="{C061A28E-2291-4C8B-AFA2-C11224C45EB1}" destId="{4940CAE8-9D13-4092-8EBB-AD4D661EC21D}" srcOrd="6" destOrd="0" presId="urn:microsoft.com/office/officeart/2018/2/layout/IconVerticalSolidList"/>
    <dgm:cxn modelId="{0BD20753-5E5A-4005-8331-7122A989BCC3}" type="presParOf" srcId="{4940CAE8-9D13-4092-8EBB-AD4D661EC21D}" destId="{525774C5-BEFD-406F-8069-95A891A3B21C}" srcOrd="0" destOrd="0" presId="urn:microsoft.com/office/officeart/2018/2/layout/IconVerticalSolidList"/>
    <dgm:cxn modelId="{B62C0629-180C-4E2D-98BA-861764E4D561}" type="presParOf" srcId="{4940CAE8-9D13-4092-8EBB-AD4D661EC21D}" destId="{EBB7E3B4-4B79-4DEC-9C7B-16838A0DF54E}" srcOrd="1" destOrd="0" presId="urn:microsoft.com/office/officeart/2018/2/layout/IconVerticalSolidList"/>
    <dgm:cxn modelId="{9333E587-EF3B-4DE2-A164-E7C0F3959C01}" type="presParOf" srcId="{4940CAE8-9D13-4092-8EBB-AD4D661EC21D}" destId="{3A91032D-73D5-43EF-928E-3C01C29FD920}" srcOrd="2" destOrd="0" presId="urn:microsoft.com/office/officeart/2018/2/layout/IconVerticalSolidList"/>
    <dgm:cxn modelId="{9757915E-B1B7-44BD-A445-61B6CA9A030A}" type="presParOf" srcId="{4940CAE8-9D13-4092-8EBB-AD4D661EC21D}" destId="{635F4287-859C-4336-9805-0B6AB4ECBF93}" srcOrd="3" destOrd="0" presId="urn:microsoft.com/office/officeart/2018/2/layout/IconVerticalSolidList"/>
    <dgm:cxn modelId="{44042EE2-E7AD-4B8C-A7AE-B4A53CFB32E5}" type="presParOf" srcId="{C061A28E-2291-4C8B-AFA2-C11224C45EB1}" destId="{E5A6114E-21CE-428A-9EA1-A1AED79B7F2B}" srcOrd="7" destOrd="0" presId="urn:microsoft.com/office/officeart/2018/2/layout/IconVerticalSolidList"/>
    <dgm:cxn modelId="{E4413BC2-2834-4CA5-9877-CF9979140850}" type="presParOf" srcId="{C061A28E-2291-4C8B-AFA2-C11224C45EB1}" destId="{EA1CE481-2DB3-430B-912A-DBD8E0B19B00}" srcOrd="8" destOrd="0" presId="urn:microsoft.com/office/officeart/2018/2/layout/IconVerticalSolidList"/>
    <dgm:cxn modelId="{45FF2A3C-79FC-45FD-B405-71A499F89EE6}" type="presParOf" srcId="{EA1CE481-2DB3-430B-912A-DBD8E0B19B00}" destId="{AC295AA9-0BD4-4044-A845-6624310E4A8F}" srcOrd="0" destOrd="0" presId="urn:microsoft.com/office/officeart/2018/2/layout/IconVerticalSolidList"/>
    <dgm:cxn modelId="{6D96FDD3-DA7E-4B4E-9346-9D89AC98B56A}" type="presParOf" srcId="{EA1CE481-2DB3-430B-912A-DBD8E0B19B00}" destId="{4BC74DB0-08E4-48D2-80BF-13C789590071}" srcOrd="1" destOrd="0" presId="urn:microsoft.com/office/officeart/2018/2/layout/IconVerticalSolidList"/>
    <dgm:cxn modelId="{D84B665C-8CC8-441A-B3AD-A82541D87DF4}" type="presParOf" srcId="{EA1CE481-2DB3-430B-912A-DBD8E0B19B00}" destId="{6D9D8E3F-4F79-4E0B-A8CC-777524C0B89B}" srcOrd="2" destOrd="0" presId="urn:microsoft.com/office/officeart/2018/2/layout/IconVerticalSolidList"/>
    <dgm:cxn modelId="{FB62DF81-50E3-4DD9-9E7B-87E811B2F9C9}" type="presParOf" srcId="{EA1CE481-2DB3-430B-912A-DBD8E0B19B00}" destId="{55160A83-4618-4A6F-AD55-61353DEBBD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D4CE5C2-1F96-4D3F-A411-117462880091}"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A5774FAF-3DDA-4D89-B330-B1BAF86583D8}">
      <dgm:prSet custT="1"/>
      <dgm:spPr/>
      <dgm:t>
        <a:bodyPr/>
        <a:lstStyle/>
        <a:p>
          <a:r>
            <a:rPr lang="en-GB" sz="1800" b="1" i="0" dirty="0">
              <a:solidFill>
                <a:schemeClr val="tx1"/>
              </a:solidFill>
            </a:rPr>
            <a:t>Strength</a:t>
          </a:r>
        </a:p>
        <a:p>
          <a:r>
            <a:rPr lang="en-GB" sz="1400" b="0" i="0" dirty="0"/>
            <a:t> Big superstore, Brand Recognition around the world, Buying power, Brand, Low price</a:t>
          </a:r>
        </a:p>
        <a:p>
          <a:r>
            <a:rPr lang="en-GB" sz="1400" b="0" i="0" dirty="0"/>
            <a:t>Huge Range of Products</a:t>
          </a:r>
          <a:endParaRPr lang="en-US" sz="1400" dirty="0"/>
        </a:p>
      </dgm:t>
    </dgm:pt>
    <dgm:pt modelId="{65B2FE00-6E80-4166-95ED-0C142C2305C5}" type="parTrans" cxnId="{DE45457E-827C-4D64-B7E7-7DA4D3B76C60}">
      <dgm:prSet/>
      <dgm:spPr/>
      <dgm:t>
        <a:bodyPr/>
        <a:lstStyle/>
        <a:p>
          <a:endParaRPr lang="en-US"/>
        </a:p>
      </dgm:t>
    </dgm:pt>
    <dgm:pt modelId="{6A442B22-C050-48DA-860C-5D73E210C8B6}" type="sibTrans" cxnId="{DE45457E-827C-4D64-B7E7-7DA4D3B76C60}">
      <dgm:prSet/>
      <dgm:spPr/>
      <dgm:t>
        <a:bodyPr/>
        <a:lstStyle/>
        <a:p>
          <a:pPr>
            <a:lnSpc>
              <a:spcPct val="100000"/>
            </a:lnSpc>
          </a:pPr>
          <a:endParaRPr lang="en-US"/>
        </a:p>
      </dgm:t>
    </dgm:pt>
    <dgm:pt modelId="{BFA89467-E75D-461D-8C12-D70743F90AF9}">
      <dgm:prSet custT="1"/>
      <dgm:spPr/>
      <dgm:t>
        <a:bodyPr/>
        <a:lstStyle/>
        <a:p>
          <a:r>
            <a:rPr lang="en-GB" sz="1800" b="1" i="0" dirty="0">
              <a:solidFill>
                <a:schemeClr val="tx1"/>
              </a:solidFill>
            </a:rPr>
            <a:t>Weakness</a:t>
          </a:r>
          <a:r>
            <a:rPr lang="en-GB" sz="1400" b="0" i="0" dirty="0"/>
            <a:t> </a:t>
          </a:r>
        </a:p>
        <a:p>
          <a:r>
            <a:rPr lang="en-GB" sz="1400" b="0" i="0" dirty="0"/>
            <a:t>not popular with suppliers, quality control products, Employees not trained, Not ethical in dealings</a:t>
          </a:r>
          <a:endParaRPr lang="en-US" sz="1400" dirty="0"/>
        </a:p>
      </dgm:t>
    </dgm:pt>
    <dgm:pt modelId="{CB2F0F4D-C939-4F4A-A9FD-9E2788F059DC}" type="parTrans" cxnId="{1C44209E-8F03-4285-901E-20DEEFF1BD60}">
      <dgm:prSet/>
      <dgm:spPr/>
      <dgm:t>
        <a:bodyPr/>
        <a:lstStyle/>
        <a:p>
          <a:endParaRPr lang="en-US"/>
        </a:p>
      </dgm:t>
    </dgm:pt>
    <dgm:pt modelId="{6576D8D1-8A0E-4043-B0A6-0138C043819C}" type="sibTrans" cxnId="{1C44209E-8F03-4285-901E-20DEEFF1BD60}">
      <dgm:prSet/>
      <dgm:spPr/>
      <dgm:t>
        <a:bodyPr/>
        <a:lstStyle/>
        <a:p>
          <a:pPr>
            <a:lnSpc>
              <a:spcPct val="100000"/>
            </a:lnSpc>
          </a:pPr>
          <a:endParaRPr lang="en-US"/>
        </a:p>
      </dgm:t>
    </dgm:pt>
    <dgm:pt modelId="{47E5FA2A-9EE5-4AD7-8FE4-F2A466B8E4FE}">
      <dgm:prSet custT="1"/>
      <dgm:spPr/>
      <dgm:t>
        <a:bodyPr/>
        <a:lstStyle/>
        <a:p>
          <a:r>
            <a:rPr lang="en-GB" sz="1800" b="1" i="0">
              <a:solidFill>
                <a:schemeClr val="tx1"/>
              </a:solidFill>
            </a:rPr>
            <a:t>Opportunity</a:t>
          </a:r>
          <a:r>
            <a:rPr lang="en-GB" sz="1400" b="0" i="0"/>
            <a:t> global expansions, improvement on dealings with suppliers, being number one supermarket, </a:t>
          </a:r>
          <a:endParaRPr lang="en-US" sz="1400" dirty="0"/>
        </a:p>
      </dgm:t>
    </dgm:pt>
    <dgm:pt modelId="{6E3A9ABB-1406-42B1-96FA-64A1E217DDC3}" type="parTrans" cxnId="{3E9E41CB-8807-45D8-90EA-8F9DFBEFAB9F}">
      <dgm:prSet/>
      <dgm:spPr/>
      <dgm:t>
        <a:bodyPr/>
        <a:lstStyle/>
        <a:p>
          <a:endParaRPr lang="en-US"/>
        </a:p>
      </dgm:t>
    </dgm:pt>
    <dgm:pt modelId="{234911EB-C814-4AE3-9737-12EF0B871DE5}" type="sibTrans" cxnId="{3E9E41CB-8807-45D8-90EA-8F9DFBEFAB9F}">
      <dgm:prSet/>
      <dgm:spPr/>
      <dgm:t>
        <a:bodyPr/>
        <a:lstStyle/>
        <a:p>
          <a:pPr>
            <a:lnSpc>
              <a:spcPct val="100000"/>
            </a:lnSpc>
          </a:pPr>
          <a:endParaRPr lang="en-US"/>
        </a:p>
      </dgm:t>
    </dgm:pt>
    <dgm:pt modelId="{BC53E3EF-6830-45EB-85B8-855F7A517489}">
      <dgm:prSet custT="1"/>
      <dgm:spPr/>
      <dgm:t>
        <a:bodyPr/>
        <a:lstStyle/>
        <a:p>
          <a:r>
            <a:rPr lang="en-GB" sz="1800" b="1" i="0">
              <a:solidFill>
                <a:schemeClr val="tx1"/>
              </a:solidFill>
            </a:rPr>
            <a:t>Threats</a:t>
          </a:r>
        </a:p>
        <a:p>
          <a:r>
            <a:rPr lang="en-GB" sz="1600" b="0" i="0"/>
            <a:t>government regulation, competitor’s, unethical marketing, loss of customers  </a:t>
          </a:r>
          <a:endParaRPr lang="en-US" sz="1600" dirty="0"/>
        </a:p>
      </dgm:t>
    </dgm:pt>
    <dgm:pt modelId="{874C3705-0560-402E-834F-C4C52581D612}" type="parTrans" cxnId="{8498C7C1-6855-492B-9693-6711347EB39A}">
      <dgm:prSet/>
      <dgm:spPr/>
      <dgm:t>
        <a:bodyPr/>
        <a:lstStyle/>
        <a:p>
          <a:endParaRPr lang="en-US"/>
        </a:p>
      </dgm:t>
    </dgm:pt>
    <dgm:pt modelId="{A72385B7-48A0-4552-BA19-99CDCD3AF6CE}" type="sibTrans" cxnId="{8498C7C1-6855-492B-9693-6711347EB39A}">
      <dgm:prSet/>
      <dgm:spPr/>
      <dgm:t>
        <a:bodyPr/>
        <a:lstStyle/>
        <a:p>
          <a:endParaRPr lang="en-US"/>
        </a:p>
      </dgm:t>
    </dgm:pt>
    <dgm:pt modelId="{D2253414-22B2-4FCF-843D-140D9426D4EA}" type="pres">
      <dgm:prSet presAssocID="{DD4CE5C2-1F96-4D3F-A411-117462880091}" presName="matrix" presStyleCnt="0">
        <dgm:presLayoutVars>
          <dgm:chMax val="1"/>
          <dgm:dir/>
          <dgm:resizeHandles val="exact"/>
        </dgm:presLayoutVars>
      </dgm:prSet>
      <dgm:spPr/>
    </dgm:pt>
    <dgm:pt modelId="{FE03E549-4B0C-41F8-A564-0523033093A1}" type="pres">
      <dgm:prSet presAssocID="{DD4CE5C2-1F96-4D3F-A411-117462880091}" presName="diamond" presStyleLbl="bgShp" presStyleIdx="0" presStyleCnt="1"/>
      <dgm:spPr/>
    </dgm:pt>
    <dgm:pt modelId="{E302CCEE-A586-4350-A87E-C64C82216B9E}" type="pres">
      <dgm:prSet presAssocID="{DD4CE5C2-1F96-4D3F-A411-117462880091}" presName="quad1" presStyleLbl="node1" presStyleIdx="0" presStyleCnt="4">
        <dgm:presLayoutVars>
          <dgm:chMax val="0"/>
          <dgm:chPref val="0"/>
          <dgm:bulletEnabled val="1"/>
        </dgm:presLayoutVars>
      </dgm:prSet>
      <dgm:spPr/>
    </dgm:pt>
    <dgm:pt modelId="{E101A7A3-D242-463D-8456-4B2C1D87011F}" type="pres">
      <dgm:prSet presAssocID="{DD4CE5C2-1F96-4D3F-A411-117462880091}" presName="quad2" presStyleLbl="node1" presStyleIdx="1" presStyleCnt="4">
        <dgm:presLayoutVars>
          <dgm:chMax val="0"/>
          <dgm:chPref val="0"/>
          <dgm:bulletEnabled val="1"/>
        </dgm:presLayoutVars>
      </dgm:prSet>
      <dgm:spPr/>
    </dgm:pt>
    <dgm:pt modelId="{A9320FE3-F07C-416B-9EA7-33579F08A9BC}" type="pres">
      <dgm:prSet presAssocID="{DD4CE5C2-1F96-4D3F-A411-117462880091}" presName="quad3" presStyleLbl="node1" presStyleIdx="2" presStyleCnt="4">
        <dgm:presLayoutVars>
          <dgm:chMax val="0"/>
          <dgm:chPref val="0"/>
          <dgm:bulletEnabled val="1"/>
        </dgm:presLayoutVars>
      </dgm:prSet>
      <dgm:spPr/>
    </dgm:pt>
    <dgm:pt modelId="{04C99DE5-2BA4-4B56-8E9E-DDBA74F494F0}" type="pres">
      <dgm:prSet presAssocID="{DD4CE5C2-1F96-4D3F-A411-117462880091}" presName="quad4" presStyleLbl="node1" presStyleIdx="3" presStyleCnt="4">
        <dgm:presLayoutVars>
          <dgm:chMax val="0"/>
          <dgm:chPref val="0"/>
          <dgm:bulletEnabled val="1"/>
        </dgm:presLayoutVars>
      </dgm:prSet>
      <dgm:spPr/>
    </dgm:pt>
  </dgm:ptLst>
  <dgm:cxnLst>
    <dgm:cxn modelId="{55C1E304-CC84-45BB-BDAA-3264CA710B5D}" type="presOf" srcId="{47E5FA2A-9EE5-4AD7-8FE4-F2A466B8E4FE}" destId="{A9320FE3-F07C-416B-9EA7-33579F08A9BC}" srcOrd="0" destOrd="0" presId="urn:microsoft.com/office/officeart/2005/8/layout/matrix3"/>
    <dgm:cxn modelId="{AEE92235-76CB-4676-8B2E-90BA39D2CE35}" type="presOf" srcId="{BC53E3EF-6830-45EB-85B8-855F7A517489}" destId="{04C99DE5-2BA4-4B56-8E9E-DDBA74F494F0}" srcOrd="0" destOrd="0" presId="urn:microsoft.com/office/officeart/2005/8/layout/matrix3"/>
    <dgm:cxn modelId="{6D18DA58-CF15-4D1B-88C2-7B8E6C5489B9}" type="presOf" srcId="{DD4CE5C2-1F96-4D3F-A411-117462880091}" destId="{D2253414-22B2-4FCF-843D-140D9426D4EA}" srcOrd="0" destOrd="0" presId="urn:microsoft.com/office/officeart/2005/8/layout/matrix3"/>
    <dgm:cxn modelId="{DE45457E-827C-4D64-B7E7-7DA4D3B76C60}" srcId="{DD4CE5C2-1F96-4D3F-A411-117462880091}" destId="{A5774FAF-3DDA-4D89-B330-B1BAF86583D8}" srcOrd="0" destOrd="0" parTransId="{65B2FE00-6E80-4166-95ED-0C142C2305C5}" sibTransId="{6A442B22-C050-48DA-860C-5D73E210C8B6}"/>
    <dgm:cxn modelId="{C7962F92-9044-47A8-84B7-2A53DA7BE3B3}" type="presOf" srcId="{A5774FAF-3DDA-4D89-B330-B1BAF86583D8}" destId="{E302CCEE-A586-4350-A87E-C64C82216B9E}" srcOrd="0" destOrd="0" presId="urn:microsoft.com/office/officeart/2005/8/layout/matrix3"/>
    <dgm:cxn modelId="{1C44209E-8F03-4285-901E-20DEEFF1BD60}" srcId="{DD4CE5C2-1F96-4D3F-A411-117462880091}" destId="{BFA89467-E75D-461D-8C12-D70743F90AF9}" srcOrd="1" destOrd="0" parTransId="{CB2F0F4D-C939-4F4A-A9FD-9E2788F059DC}" sibTransId="{6576D8D1-8A0E-4043-B0A6-0138C043819C}"/>
    <dgm:cxn modelId="{FECBA4A8-D07A-495A-BCD2-E84E5F8762CB}" type="presOf" srcId="{BFA89467-E75D-461D-8C12-D70743F90AF9}" destId="{E101A7A3-D242-463D-8456-4B2C1D87011F}" srcOrd="0" destOrd="0" presId="urn:microsoft.com/office/officeart/2005/8/layout/matrix3"/>
    <dgm:cxn modelId="{8498C7C1-6855-492B-9693-6711347EB39A}" srcId="{DD4CE5C2-1F96-4D3F-A411-117462880091}" destId="{BC53E3EF-6830-45EB-85B8-855F7A517489}" srcOrd="3" destOrd="0" parTransId="{874C3705-0560-402E-834F-C4C52581D612}" sibTransId="{A72385B7-48A0-4552-BA19-99CDCD3AF6CE}"/>
    <dgm:cxn modelId="{3E9E41CB-8807-45D8-90EA-8F9DFBEFAB9F}" srcId="{DD4CE5C2-1F96-4D3F-A411-117462880091}" destId="{47E5FA2A-9EE5-4AD7-8FE4-F2A466B8E4FE}" srcOrd="2" destOrd="0" parTransId="{6E3A9ABB-1406-42B1-96FA-64A1E217DDC3}" sibTransId="{234911EB-C814-4AE3-9737-12EF0B871DE5}"/>
    <dgm:cxn modelId="{267DB88F-8C12-46ED-BEB8-5CD131249E11}" type="presParOf" srcId="{D2253414-22B2-4FCF-843D-140D9426D4EA}" destId="{FE03E549-4B0C-41F8-A564-0523033093A1}" srcOrd="0" destOrd="0" presId="urn:microsoft.com/office/officeart/2005/8/layout/matrix3"/>
    <dgm:cxn modelId="{36DC2C13-E1AA-4DE0-A993-65B419B256B9}" type="presParOf" srcId="{D2253414-22B2-4FCF-843D-140D9426D4EA}" destId="{E302CCEE-A586-4350-A87E-C64C82216B9E}" srcOrd="1" destOrd="0" presId="urn:microsoft.com/office/officeart/2005/8/layout/matrix3"/>
    <dgm:cxn modelId="{106C8F1B-D6C6-495D-9F80-2F9B664B4C83}" type="presParOf" srcId="{D2253414-22B2-4FCF-843D-140D9426D4EA}" destId="{E101A7A3-D242-463D-8456-4B2C1D87011F}" srcOrd="2" destOrd="0" presId="urn:microsoft.com/office/officeart/2005/8/layout/matrix3"/>
    <dgm:cxn modelId="{3760B38E-9C30-41A7-8A8B-88A81103C05F}" type="presParOf" srcId="{D2253414-22B2-4FCF-843D-140D9426D4EA}" destId="{A9320FE3-F07C-416B-9EA7-33579F08A9BC}" srcOrd="3" destOrd="0" presId="urn:microsoft.com/office/officeart/2005/8/layout/matrix3"/>
    <dgm:cxn modelId="{4EDF3E1E-1B1B-48F9-9E42-1D5763FE2238}" type="presParOf" srcId="{D2253414-22B2-4FCF-843D-140D9426D4EA}" destId="{04C99DE5-2BA4-4B56-8E9E-DDBA74F494F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D49A8-13CA-438C-9B18-A2FFE9452DDE}">
      <dsp:nvSpPr>
        <dsp:cNvPr id="0" name=""/>
        <dsp:cNvSpPr/>
      </dsp:nvSpPr>
      <dsp:spPr>
        <a:xfrm>
          <a:off x="0" y="1331"/>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BF6056-DE0E-41F7-BF47-63D26669C0FF}">
      <dsp:nvSpPr>
        <dsp:cNvPr id="0" name=""/>
        <dsp:cNvSpPr/>
      </dsp:nvSpPr>
      <dsp:spPr>
        <a:xfrm>
          <a:off x="0" y="1331"/>
          <a:ext cx="6391275" cy="116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Customer experience is perceived in two categories.</a:t>
          </a:r>
          <a:endParaRPr lang="en-US" sz="2400" b="1" kern="1200" dirty="0">
            <a:latin typeface="Arial" panose="020B0604020202020204" pitchFamily="34" charset="0"/>
            <a:cs typeface="Arial" panose="020B0604020202020204" pitchFamily="34" charset="0"/>
          </a:endParaRPr>
        </a:p>
      </dsp:txBody>
      <dsp:txXfrm>
        <a:off x="0" y="1331"/>
        <a:ext cx="6391275" cy="1160600"/>
      </dsp:txXfrm>
    </dsp:sp>
    <dsp:sp modelId="{82B7343C-0065-4625-A67F-B8F248F3D34F}">
      <dsp:nvSpPr>
        <dsp:cNvPr id="0" name=""/>
        <dsp:cNvSpPr/>
      </dsp:nvSpPr>
      <dsp:spPr>
        <a:xfrm>
          <a:off x="0" y="1161932"/>
          <a:ext cx="6391275" cy="0"/>
        </a:xfrm>
        <a:prstGeom prst="line">
          <a:avLst/>
        </a:prstGeom>
        <a:solidFill>
          <a:schemeClr val="accent2">
            <a:hueOff val="-6588574"/>
            <a:satOff val="300"/>
            <a:lumOff val="0"/>
            <a:alphaOff val="0"/>
          </a:schemeClr>
        </a:solidFill>
        <a:ln w="19050" cap="rnd" cmpd="sng" algn="ctr">
          <a:solidFill>
            <a:schemeClr val="accent2">
              <a:hueOff val="-6588574"/>
              <a:satOff val="30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FB24E6-1CA3-4C78-9998-7768555D492E}">
      <dsp:nvSpPr>
        <dsp:cNvPr id="0" name=""/>
        <dsp:cNvSpPr/>
      </dsp:nvSpPr>
      <dsp:spPr>
        <a:xfrm>
          <a:off x="0" y="1161932"/>
          <a:ext cx="6391275" cy="116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(1</a:t>
          </a:r>
          <a:r>
            <a:rPr lang="en-GB" sz="1700" b="1" kern="1200" dirty="0">
              <a:latin typeface="Arial" panose="020B0604020202020204" pitchFamily="34" charset="0"/>
              <a:cs typeface="Arial" panose="020B0604020202020204" pitchFamily="34" charset="0"/>
            </a:rPr>
            <a:t>) customers perspective- </a:t>
          </a:r>
          <a:r>
            <a:rPr lang="en-GB" sz="1700" kern="1200" dirty="0">
              <a:latin typeface="Arial" panose="020B0604020202020204" pitchFamily="34" charset="0"/>
              <a:cs typeface="Arial" panose="020B0604020202020204" pitchFamily="34" charset="0"/>
            </a:rPr>
            <a:t>looks at the organisation to see if their needs are met. The customer looks at the performance of the organisation, so that the organisation keeps a focus on their needs and satisfaction (Departmental Management, 2020).  </a:t>
          </a:r>
          <a:endParaRPr lang="en-US" sz="1700" kern="1200" dirty="0">
            <a:latin typeface="Arial" panose="020B0604020202020204" pitchFamily="34" charset="0"/>
            <a:cs typeface="Arial" panose="020B0604020202020204" pitchFamily="34" charset="0"/>
          </a:endParaRPr>
        </a:p>
      </dsp:txBody>
      <dsp:txXfrm>
        <a:off x="0" y="1161932"/>
        <a:ext cx="6391275" cy="1160600"/>
      </dsp:txXfrm>
    </dsp:sp>
    <dsp:sp modelId="{9ABD4634-F174-4069-935E-629D43D052F5}">
      <dsp:nvSpPr>
        <dsp:cNvPr id="0" name=""/>
        <dsp:cNvSpPr/>
      </dsp:nvSpPr>
      <dsp:spPr>
        <a:xfrm>
          <a:off x="0" y="2322533"/>
          <a:ext cx="6391275" cy="0"/>
        </a:xfrm>
        <a:prstGeom prst="line">
          <a:avLst/>
        </a:prstGeom>
        <a:solidFill>
          <a:schemeClr val="accent2">
            <a:hueOff val="-13177148"/>
            <a:satOff val="601"/>
            <a:lumOff val="0"/>
            <a:alphaOff val="0"/>
          </a:schemeClr>
        </a:solidFill>
        <a:ln w="19050" cap="rnd" cmpd="sng" algn="ctr">
          <a:solidFill>
            <a:schemeClr val="accent2">
              <a:hueOff val="-13177148"/>
              <a:satOff val="6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DC19F1-C2B6-4210-B39C-BB3EE71A9B79}">
      <dsp:nvSpPr>
        <dsp:cNvPr id="0" name=""/>
        <dsp:cNvSpPr/>
      </dsp:nvSpPr>
      <dsp:spPr>
        <a:xfrm>
          <a:off x="0" y="2322533"/>
          <a:ext cx="6385033" cy="129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(2) </a:t>
          </a:r>
          <a:r>
            <a:rPr lang="en-GB" sz="1700" b="1" kern="1200" dirty="0">
              <a:latin typeface="Arial" panose="020B0604020202020204" pitchFamily="34" charset="0"/>
              <a:cs typeface="Arial" panose="020B0604020202020204" pitchFamily="34" charset="0"/>
            </a:rPr>
            <a:t>organisational perspective- </a:t>
          </a:r>
          <a:r>
            <a:rPr lang="en-GB" sz="1700" kern="1200" dirty="0">
              <a:latin typeface="Arial" panose="020B0604020202020204" pitchFamily="34" charset="0"/>
              <a:cs typeface="Arial" panose="020B0604020202020204" pitchFamily="34" charset="0"/>
            </a:rPr>
            <a:t>defines the job role of its employees It is the organisations role to define the job role of its employees, this also includes the growth of the company and what will be needed to accomplish all the tasks they do (Berry et al., 2002 Stuart and Tax 2004).</a:t>
          </a:r>
          <a:endParaRPr lang="en-US" sz="1700" kern="1200" dirty="0">
            <a:latin typeface="Arial" panose="020B0604020202020204" pitchFamily="34" charset="0"/>
            <a:cs typeface="Arial" panose="020B0604020202020204" pitchFamily="34" charset="0"/>
          </a:endParaRPr>
        </a:p>
      </dsp:txBody>
      <dsp:txXfrm>
        <a:off x="0" y="2322533"/>
        <a:ext cx="6385033" cy="1298050"/>
      </dsp:txXfrm>
    </dsp:sp>
    <dsp:sp modelId="{C7F33097-78C6-4504-BB4D-35D2FE46F881}">
      <dsp:nvSpPr>
        <dsp:cNvPr id="0" name=""/>
        <dsp:cNvSpPr/>
      </dsp:nvSpPr>
      <dsp:spPr>
        <a:xfrm>
          <a:off x="0" y="3620583"/>
          <a:ext cx="6391275" cy="0"/>
        </a:xfrm>
        <a:prstGeom prst="line">
          <a:avLst/>
        </a:prstGeom>
        <a:solidFill>
          <a:schemeClr val="accent2">
            <a:hueOff val="-19765721"/>
            <a:satOff val="901"/>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EDD64A-28B7-472D-86FE-7C8CFBFBFAD2}">
      <dsp:nvSpPr>
        <dsp:cNvPr id="0" name=""/>
        <dsp:cNvSpPr/>
      </dsp:nvSpPr>
      <dsp:spPr>
        <a:xfrm>
          <a:off x="0" y="3620583"/>
          <a:ext cx="6391275" cy="116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endParaRPr lang="en-GB" sz="1700" kern="1200"/>
        </a:p>
      </dsp:txBody>
      <dsp:txXfrm>
        <a:off x="0" y="3620583"/>
        <a:ext cx="6391275" cy="1160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E0408-E854-4555-884B-9B2F50C81DC2}">
      <dsp:nvSpPr>
        <dsp:cNvPr id="0" name=""/>
        <dsp:cNvSpPr/>
      </dsp:nvSpPr>
      <dsp:spPr>
        <a:xfrm>
          <a:off x="0" y="2348"/>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3CF5FD-A903-41F0-BC55-4855DBA49AD1}">
      <dsp:nvSpPr>
        <dsp:cNvPr id="0" name=""/>
        <dsp:cNvSpPr/>
      </dsp:nvSpPr>
      <dsp:spPr>
        <a:xfrm>
          <a:off x="0" y="2348"/>
          <a:ext cx="6391275" cy="1601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just" defTabSz="755650">
            <a:lnSpc>
              <a:spcPct val="90000"/>
            </a:lnSpc>
            <a:spcBef>
              <a:spcPct val="0"/>
            </a:spcBef>
            <a:spcAft>
              <a:spcPct val="35000"/>
            </a:spcAft>
            <a:buNone/>
          </a:pPr>
          <a:r>
            <a:rPr lang="en-GB" sz="1700" kern="1200" dirty="0"/>
            <a:t>Customer Relationship Management (CRM) it is a bottom up practice which targets intelligent mining of data from customers, to achieve advantage for their tactical purposes. (CRM) could also be known to be top down view where the aim is to have a business strategy and their aim is to keep customers giving the organisation profit (Ellis, 2011). </a:t>
          </a:r>
        </a:p>
      </dsp:txBody>
      <dsp:txXfrm>
        <a:off x="0" y="2348"/>
        <a:ext cx="6391275" cy="1601441"/>
      </dsp:txXfrm>
    </dsp:sp>
    <dsp:sp modelId="{1B5E03C2-79FB-4E77-9632-09B4FABC42D1}">
      <dsp:nvSpPr>
        <dsp:cNvPr id="0" name=""/>
        <dsp:cNvSpPr/>
      </dsp:nvSpPr>
      <dsp:spPr>
        <a:xfrm>
          <a:off x="0" y="1603789"/>
          <a:ext cx="639127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01D5E2-2F0E-4A38-B41B-5453A63D390A}">
      <dsp:nvSpPr>
        <dsp:cNvPr id="0" name=""/>
        <dsp:cNvSpPr/>
      </dsp:nvSpPr>
      <dsp:spPr>
        <a:xfrm>
          <a:off x="0" y="1603789"/>
          <a:ext cx="6391275" cy="1601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just" defTabSz="755650">
            <a:lnSpc>
              <a:spcPct val="90000"/>
            </a:lnSpc>
            <a:spcBef>
              <a:spcPct val="0"/>
            </a:spcBef>
            <a:spcAft>
              <a:spcPct val="35000"/>
            </a:spcAft>
            <a:buNone/>
          </a:pPr>
          <a:r>
            <a:rPr lang="en-GB" sz="1700" kern="1200" dirty="0"/>
            <a:t>To gain an understanding of customers value, behaviour and emotions, (CRM) must observe and understand what customers want from the whole experience they encounter. It is the organisations responsibility to design and decoratively give customers a value in a form of experience</a:t>
          </a:r>
        </a:p>
      </dsp:txBody>
      <dsp:txXfrm>
        <a:off x="0" y="1603789"/>
        <a:ext cx="6391275" cy="1601441"/>
      </dsp:txXfrm>
    </dsp:sp>
    <dsp:sp modelId="{F603754C-FB5F-41D3-AAA6-B1C6A7FA441F}">
      <dsp:nvSpPr>
        <dsp:cNvPr id="0" name=""/>
        <dsp:cNvSpPr/>
      </dsp:nvSpPr>
      <dsp:spPr>
        <a:xfrm>
          <a:off x="0" y="3205231"/>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EB6E9B-AB23-435D-BBC4-68891453E23D}">
      <dsp:nvSpPr>
        <dsp:cNvPr id="0" name=""/>
        <dsp:cNvSpPr/>
      </dsp:nvSpPr>
      <dsp:spPr>
        <a:xfrm>
          <a:off x="0" y="3205231"/>
          <a:ext cx="6391275" cy="1601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just" defTabSz="755650">
            <a:lnSpc>
              <a:spcPct val="90000"/>
            </a:lnSpc>
            <a:spcBef>
              <a:spcPct val="0"/>
            </a:spcBef>
            <a:spcAft>
              <a:spcPct val="35000"/>
            </a:spcAft>
            <a:buNone/>
          </a:pPr>
          <a:r>
            <a:rPr lang="en-GB" sz="1700" kern="1200" dirty="0"/>
            <a:t>The customer has internal and external contact with the organisation. The direct contact the customer has can be of many purposes, and the use of the services. The indirect contact may be unplanned, for example using their products and services or recommendation, and other social media platform (Meyer and </a:t>
          </a:r>
          <a:r>
            <a:rPr lang="en-GB" sz="1700" kern="1200" dirty="0" err="1"/>
            <a:t>Schwager</a:t>
          </a:r>
          <a:r>
            <a:rPr lang="en-GB" sz="1700" kern="1200" dirty="0"/>
            <a:t>, 2007). </a:t>
          </a:r>
        </a:p>
      </dsp:txBody>
      <dsp:txXfrm>
        <a:off x="0" y="3205231"/>
        <a:ext cx="6391275" cy="16014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4623C-02C8-441F-B55E-E0DCF6FDF4DD}">
      <dsp:nvSpPr>
        <dsp:cNvPr id="0" name=""/>
        <dsp:cNvSpPr/>
      </dsp:nvSpPr>
      <dsp:spPr>
        <a:xfrm>
          <a:off x="390234" y="992429"/>
          <a:ext cx="635185" cy="6351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F9E7D0-C531-4026-9847-3F7800B11CB2}">
      <dsp:nvSpPr>
        <dsp:cNvPr id="0" name=""/>
        <dsp:cNvSpPr/>
      </dsp:nvSpPr>
      <dsp:spPr>
        <a:xfrm>
          <a:off x="2065" y="1882293"/>
          <a:ext cx="1411523" cy="56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Strategy</a:t>
          </a:r>
          <a:endParaRPr lang="en-US" sz="1800" kern="1200"/>
        </a:p>
      </dsp:txBody>
      <dsp:txXfrm>
        <a:off x="2065" y="1882293"/>
        <a:ext cx="1411523" cy="564609"/>
      </dsp:txXfrm>
    </dsp:sp>
    <dsp:sp modelId="{608E274E-DE35-483C-8EC0-FDC658EAC4AF}">
      <dsp:nvSpPr>
        <dsp:cNvPr id="0" name=""/>
        <dsp:cNvSpPr/>
      </dsp:nvSpPr>
      <dsp:spPr>
        <a:xfrm>
          <a:off x="2048774" y="992429"/>
          <a:ext cx="635185" cy="6351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3938D8-CD10-45BF-88D4-10EEAB413038}">
      <dsp:nvSpPr>
        <dsp:cNvPr id="0" name=""/>
        <dsp:cNvSpPr/>
      </dsp:nvSpPr>
      <dsp:spPr>
        <a:xfrm>
          <a:off x="1660605" y="1882293"/>
          <a:ext cx="1411523" cy="56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System</a:t>
          </a:r>
          <a:endParaRPr lang="en-US" sz="1800" kern="1200"/>
        </a:p>
      </dsp:txBody>
      <dsp:txXfrm>
        <a:off x="1660605" y="1882293"/>
        <a:ext cx="1411523" cy="564609"/>
      </dsp:txXfrm>
    </dsp:sp>
    <dsp:sp modelId="{5BD7E6F0-6445-471D-96FD-DDFDFD0C4D81}">
      <dsp:nvSpPr>
        <dsp:cNvPr id="0" name=""/>
        <dsp:cNvSpPr/>
      </dsp:nvSpPr>
      <dsp:spPr>
        <a:xfrm>
          <a:off x="3707314" y="992429"/>
          <a:ext cx="635185" cy="6351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004E07-BA35-420F-8969-274A5EB9CB87}">
      <dsp:nvSpPr>
        <dsp:cNvPr id="0" name=""/>
        <dsp:cNvSpPr/>
      </dsp:nvSpPr>
      <dsp:spPr>
        <a:xfrm>
          <a:off x="3319145" y="1882293"/>
          <a:ext cx="1411523" cy="56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Style</a:t>
          </a:r>
          <a:endParaRPr lang="en-US" sz="1800" kern="1200"/>
        </a:p>
      </dsp:txBody>
      <dsp:txXfrm>
        <a:off x="3319145" y="1882293"/>
        <a:ext cx="1411523" cy="564609"/>
      </dsp:txXfrm>
    </dsp:sp>
    <dsp:sp modelId="{4B45C4A0-BEBE-4202-B526-709C900A9381}">
      <dsp:nvSpPr>
        <dsp:cNvPr id="0" name=""/>
        <dsp:cNvSpPr/>
      </dsp:nvSpPr>
      <dsp:spPr>
        <a:xfrm>
          <a:off x="5365854" y="992429"/>
          <a:ext cx="635185" cy="6351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630808-4E92-4C03-B400-BA318F1B6BD8}">
      <dsp:nvSpPr>
        <dsp:cNvPr id="0" name=""/>
        <dsp:cNvSpPr/>
      </dsp:nvSpPr>
      <dsp:spPr>
        <a:xfrm>
          <a:off x="4977685" y="1882293"/>
          <a:ext cx="1411523" cy="56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Staff </a:t>
          </a:r>
          <a:endParaRPr lang="en-US" sz="1800" kern="1200"/>
        </a:p>
      </dsp:txBody>
      <dsp:txXfrm>
        <a:off x="4977685" y="1882293"/>
        <a:ext cx="1411523" cy="564609"/>
      </dsp:txXfrm>
    </dsp:sp>
    <dsp:sp modelId="{925FD127-C8BD-4F06-B809-169C7EA4C13F}">
      <dsp:nvSpPr>
        <dsp:cNvPr id="0" name=""/>
        <dsp:cNvSpPr/>
      </dsp:nvSpPr>
      <dsp:spPr>
        <a:xfrm>
          <a:off x="1219504" y="2799783"/>
          <a:ext cx="635185" cy="6351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E2CBD2-E20C-4172-975A-F8C04E7AC227}">
      <dsp:nvSpPr>
        <dsp:cNvPr id="0" name=""/>
        <dsp:cNvSpPr/>
      </dsp:nvSpPr>
      <dsp:spPr>
        <a:xfrm>
          <a:off x="831335" y="3689647"/>
          <a:ext cx="1411523" cy="56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Skills</a:t>
          </a:r>
          <a:endParaRPr lang="en-US" sz="1800" kern="1200"/>
        </a:p>
      </dsp:txBody>
      <dsp:txXfrm>
        <a:off x="831335" y="3689647"/>
        <a:ext cx="1411523" cy="564609"/>
      </dsp:txXfrm>
    </dsp:sp>
    <dsp:sp modelId="{22798B14-D573-40A5-A3AE-CE27C45A32DD}">
      <dsp:nvSpPr>
        <dsp:cNvPr id="0" name=""/>
        <dsp:cNvSpPr/>
      </dsp:nvSpPr>
      <dsp:spPr>
        <a:xfrm>
          <a:off x="2878044" y="2799783"/>
          <a:ext cx="635185" cy="63518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E6B8D7-F990-4AD5-A0C3-6C3D6FB05380}">
      <dsp:nvSpPr>
        <dsp:cNvPr id="0" name=""/>
        <dsp:cNvSpPr/>
      </dsp:nvSpPr>
      <dsp:spPr>
        <a:xfrm>
          <a:off x="2489875" y="3689647"/>
          <a:ext cx="1411523" cy="56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Structure</a:t>
          </a:r>
          <a:endParaRPr lang="en-US" sz="1800" kern="1200"/>
        </a:p>
      </dsp:txBody>
      <dsp:txXfrm>
        <a:off x="2489875" y="3689647"/>
        <a:ext cx="1411523" cy="564609"/>
      </dsp:txXfrm>
    </dsp:sp>
    <dsp:sp modelId="{99C3EE57-EA1F-4907-BDD0-01359AAFCFB7}">
      <dsp:nvSpPr>
        <dsp:cNvPr id="0" name=""/>
        <dsp:cNvSpPr/>
      </dsp:nvSpPr>
      <dsp:spPr>
        <a:xfrm>
          <a:off x="4536584" y="2799783"/>
          <a:ext cx="635185" cy="63518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762025-C9DC-4C3E-AEF1-2FC0EA0AD96F}">
      <dsp:nvSpPr>
        <dsp:cNvPr id="0" name=""/>
        <dsp:cNvSpPr/>
      </dsp:nvSpPr>
      <dsp:spPr>
        <a:xfrm>
          <a:off x="4148415" y="3689647"/>
          <a:ext cx="1411523" cy="56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Shared value</a:t>
          </a:r>
          <a:endParaRPr lang="en-US" sz="1800" kern="1200"/>
        </a:p>
      </dsp:txBody>
      <dsp:txXfrm>
        <a:off x="4148415" y="3689647"/>
        <a:ext cx="1411523" cy="5646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09E5E-428C-4D6F-9BA3-9A0680267E16}">
      <dsp:nvSpPr>
        <dsp:cNvPr id="0" name=""/>
        <dsp:cNvSpPr/>
      </dsp:nvSpPr>
      <dsp:spPr>
        <a:xfrm>
          <a:off x="1278255" y="640"/>
          <a:ext cx="5113020" cy="832604"/>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Put an enlarged focus on the principles of sustainable marketing</a:t>
          </a:r>
        </a:p>
      </dsp:txBody>
      <dsp:txXfrm>
        <a:off x="1278255" y="640"/>
        <a:ext cx="5113020" cy="832604"/>
      </dsp:txXfrm>
    </dsp:sp>
    <dsp:sp modelId="{9F375B34-C7EA-4541-95B6-60E7B18DACC9}">
      <dsp:nvSpPr>
        <dsp:cNvPr id="0" name=""/>
        <dsp:cNvSpPr/>
      </dsp:nvSpPr>
      <dsp:spPr>
        <a:xfrm>
          <a:off x="0" y="640"/>
          <a:ext cx="1278255" cy="832604"/>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Put</a:t>
          </a:r>
        </a:p>
      </dsp:txBody>
      <dsp:txXfrm>
        <a:off x="0" y="640"/>
        <a:ext cx="1278255" cy="832604"/>
      </dsp:txXfrm>
    </dsp:sp>
    <dsp:sp modelId="{2E5A262C-4D75-4C29-A3AB-16014BF7EC68}">
      <dsp:nvSpPr>
        <dsp:cNvPr id="0" name=""/>
        <dsp:cNvSpPr/>
      </dsp:nvSpPr>
      <dsp:spPr>
        <a:xfrm>
          <a:off x="1278255" y="883200"/>
          <a:ext cx="5113020" cy="832604"/>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Engage in Consumer-oriented and customer value-based marketing</a:t>
          </a:r>
        </a:p>
      </dsp:txBody>
      <dsp:txXfrm>
        <a:off x="1278255" y="883200"/>
        <a:ext cx="5113020" cy="832604"/>
      </dsp:txXfrm>
    </dsp:sp>
    <dsp:sp modelId="{829239FE-0BD5-41B8-BBF1-7849EAD6F25F}">
      <dsp:nvSpPr>
        <dsp:cNvPr id="0" name=""/>
        <dsp:cNvSpPr/>
      </dsp:nvSpPr>
      <dsp:spPr>
        <a:xfrm>
          <a:off x="0" y="883200"/>
          <a:ext cx="1278255" cy="832604"/>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Engage in</a:t>
          </a:r>
        </a:p>
      </dsp:txBody>
      <dsp:txXfrm>
        <a:off x="0" y="883200"/>
        <a:ext cx="1278255" cy="832604"/>
      </dsp:txXfrm>
    </dsp:sp>
    <dsp:sp modelId="{ACBB09E7-87FD-4EBA-8678-BB771D525943}">
      <dsp:nvSpPr>
        <dsp:cNvPr id="0" name=""/>
        <dsp:cNvSpPr/>
      </dsp:nvSpPr>
      <dsp:spPr>
        <a:xfrm>
          <a:off x="1278255" y="1765761"/>
          <a:ext cx="5113020" cy="832604"/>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Engage with local community</a:t>
          </a:r>
        </a:p>
      </dsp:txBody>
      <dsp:txXfrm>
        <a:off x="1278255" y="1765761"/>
        <a:ext cx="5113020" cy="832604"/>
      </dsp:txXfrm>
    </dsp:sp>
    <dsp:sp modelId="{0205EBAF-A889-4B85-9D6D-DF458F0C6FE1}">
      <dsp:nvSpPr>
        <dsp:cNvPr id="0" name=""/>
        <dsp:cNvSpPr/>
      </dsp:nvSpPr>
      <dsp:spPr>
        <a:xfrm>
          <a:off x="0" y="1765761"/>
          <a:ext cx="1278255" cy="832604"/>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Engage</a:t>
          </a:r>
        </a:p>
      </dsp:txBody>
      <dsp:txXfrm>
        <a:off x="0" y="1765761"/>
        <a:ext cx="1278255" cy="832604"/>
      </dsp:txXfrm>
    </dsp:sp>
    <dsp:sp modelId="{CB4F5E77-6176-4619-87F6-BDE1CD0DFF4D}">
      <dsp:nvSpPr>
        <dsp:cNvPr id="0" name=""/>
        <dsp:cNvSpPr/>
      </dsp:nvSpPr>
      <dsp:spPr>
        <a:xfrm>
          <a:off x="1278255" y="2648321"/>
          <a:ext cx="5113020" cy="832604"/>
        </a:xfrm>
        <a:prstGeom prst="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Build ethical supplier base </a:t>
          </a:r>
        </a:p>
      </dsp:txBody>
      <dsp:txXfrm>
        <a:off x="1278255" y="2648321"/>
        <a:ext cx="5113020" cy="832604"/>
      </dsp:txXfrm>
    </dsp:sp>
    <dsp:sp modelId="{283F369E-6C67-4C57-8360-2D48BFD0051E}">
      <dsp:nvSpPr>
        <dsp:cNvPr id="0" name=""/>
        <dsp:cNvSpPr/>
      </dsp:nvSpPr>
      <dsp:spPr>
        <a:xfrm>
          <a:off x="0" y="2648321"/>
          <a:ext cx="1278255" cy="832604"/>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Build</a:t>
          </a:r>
        </a:p>
      </dsp:txBody>
      <dsp:txXfrm>
        <a:off x="0" y="2648321"/>
        <a:ext cx="1278255" cy="832604"/>
      </dsp:txXfrm>
    </dsp:sp>
    <dsp:sp modelId="{1C29CB44-3EA2-41FD-B4FC-FBCDF2CDEE30}">
      <dsp:nvSpPr>
        <dsp:cNvPr id="0" name=""/>
        <dsp:cNvSpPr/>
      </dsp:nvSpPr>
      <dsp:spPr>
        <a:xfrm>
          <a:off x="1278255" y="3530882"/>
          <a:ext cx="5113020" cy="832604"/>
        </a:xfrm>
        <a:prstGeom prst="rect">
          <a:avLst/>
        </a:prstGeom>
        <a:solidFill>
          <a:schemeClr val="accent6">
            <a:tint val="40000"/>
            <a:alpha val="90000"/>
            <a:hueOff val="0"/>
            <a:satOff val="0"/>
            <a:lumOff val="0"/>
            <a:alphaOff val="0"/>
          </a:schemeClr>
        </a:solidFill>
        <a:ln w="19050" cap="rnd"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Practice openness with customers and suppliers</a:t>
          </a:r>
        </a:p>
      </dsp:txBody>
      <dsp:txXfrm>
        <a:off x="1278255" y="3530882"/>
        <a:ext cx="5113020" cy="832604"/>
      </dsp:txXfrm>
    </dsp:sp>
    <dsp:sp modelId="{72E9578D-8646-48A6-A4A6-52F26744B0E5}">
      <dsp:nvSpPr>
        <dsp:cNvPr id="0" name=""/>
        <dsp:cNvSpPr/>
      </dsp:nvSpPr>
      <dsp:spPr>
        <a:xfrm>
          <a:off x="0" y="3530882"/>
          <a:ext cx="1278255" cy="832604"/>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Practice</a:t>
          </a:r>
        </a:p>
      </dsp:txBody>
      <dsp:txXfrm>
        <a:off x="0" y="3530882"/>
        <a:ext cx="1278255" cy="832604"/>
      </dsp:txXfrm>
    </dsp:sp>
    <dsp:sp modelId="{0B9161C3-971B-4B46-8BFC-50D97E4D7FA8}">
      <dsp:nvSpPr>
        <dsp:cNvPr id="0" name=""/>
        <dsp:cNvSpPr/>
      </dsp:nvSpPr>
      <dsp:spPr>
        <a:xfrm>
          <a:off x="1278255" y="4413442"/>
          <a:ext cx="5113020" cy="832604"/>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Follow and practise models and theories </a:t>
          </a:r>
        </a:p>
      </dsp:txBody>
      <dsp:txXfrm>
        <a:off x="1278255" y="4413442"/>
        <a:ext cx="5113020" cy="832604"/>
      </dsp:txXfrm>
    </dsp:sp>
    <dsp:sp modelId="{7E7C4199-2C50-46AF-AD0B-D76A7349EEF6}">
      <dsp:nvSpPr>
        <dsp:cNvPr id="0" name=""/>
        <dsp:cNvSpPr/>
      </dsp:nvSpPr>
      <dsp:spPr>
        <a:xfrm>
          <a:off x="0" y="4413442"/>
          <a:ext cx="1278255" cy="832604"/>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Follow and practise</a:t>
          </a:r>
        </a:p>
      </dsp:txBody>
      <dsp:txXfrm>
        <a:off x="0" y="4413442"/>
        <a:ext cx="1278255" cy="8326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6587C-871E-486A-95D6-3947BB5F48F5}">
      <dsp:nvSpPr>
        <dsp:cNvPr id="0" name=""/>
        <dsp:cNvSpPr/>
      </dsp:nvSpPr>
      <dsp:spPr>
        <a:xfrm>
          <a:off x="0" y="4098"/>
          <a:ext cx="6391275" cy="8730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3E8ACD-9594-44FC-A369-F826B346FB25}">
      <dsp:nvSpPr>
        <dsp:cNvPr id="0" name=""/>
        <dsp:cNvSpPr/>
      </dsp:nvSpPr>
      <dsp:spPr>
        <a:xfrm>
          <a:off x="264107" y="200542"/>
          <a:ext cx="480194" cy="480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E9377D-2639-479D-832B-34C2DDB136BB}">
      <dsp:nvSpPr>
        <dsp:cNvPr id="0" name=""/>
        <dsp:cNvSpPr/>
      </dsp:nvSpPr>
      <dsp:spPr>
        <a:xfrm>
          <a:off x="1008409" y="4098"/>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ASDA not paying on time to its suppliers</a:t>
          </a:r>
          <a:endParaRPr lang="en-US" sz="1900" kern="1200"/>
        </a:p>
      </dsp:txBody>
      <dsp:txXfrm>
        <a:off x="1008409" y="4098"/>
        <a:ext cx="5382865" cy="873081"/>
      </dsp:txXfrm>
    </dsp:sp>
    <dsp:sp modelId="{1546D4B0-2F2F-4515-92E6-7AFBB725ADFD}">
      <dsp:nvSpPr>
        <dsp:cNvPr id="0" name=""/>
        <dsp:cNvSpPr/>
      </dsp:nvSpPr>
      <dsp:spPr>
        <a:xfrm>
          <a:off x="0" y="1095450"/>
          <a:ext cx="6391275" cy="8730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0AD4CA-988D-48FA-B71E-30591DFA03AD}">
      <dsp:nvSpPr>
        <dsp:cNvPr id="0" name=""/>
        <dsp:cNvSpPr/>
      </dsp:nvSpPr>
      <dsp:spPr>
        <a:xfrm>
          <a:off x="264107" y="1291894"/>
          <a:ext cx="480194" cy="480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22E668-BE9C-4E5C-9DD6-01587D093BDC}">
      <dsp:nvSpPr>
        <dsp:cNvPr id="0" name=""/>
        <dsp:cNvSpPr/>
      </dsp:nvSpPr>
      <dsp:spPr>
        <a:xfrm>
          <a:off x="1008409" y="1095450"/>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Using fine words to hike prices up </a:t>
          </a:r>
          <a:endParaRPr lang="en-US" sz="1900" kern="1200"/>
        </a:p>
      </dsp:txBody>
      <dsp:txXfrm>
        <a:off x="1008409" y="1095450"/>
        <a:ext cx="5382865" cy="873081"/>
      </dsp:txXfrm>
    </dsp:sp>
    <dsp:sp modelId="{9D07E2D8-44CB-4ED4-B0FC-9BF2B44B05BF}">
      <dsp:nvSpPr>
        <dsp:cNvPr id="0" name=""/>
        <dsp:cNvSpPr/>
      </dsp:nvSpPr>
      <dsp:spPr>
        <a:xfrm>
          <a:off x="0" y="2186802"/>
          <a:ext cx="6391275" cy="8730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457AC-4599-4E31-B3BB-88C6129917CD}">
      <dsp:nvSpPr>
        <dsp:cNvPr id="0" name=""/>
        <dsp:cNvSpPr/>
      </dsp:nvSpPr>
      <dsp:spPr>
        <a:xfrm>
          <a:off x="264107" y="2383246"/>
          <a:ext cx="480194" cy="4801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7DF9CA-9477-4BF9-9048-9E9C3A8FCC5E}">
      <dsp:nvSpPr>
        <dsp:cNvPr id="0" name=""/>
        <dsp:cNvSpPr/>
      </dsp:nvSpPr>
      <dsp:spPr>
        <a:xfrm>
          <a:off x="1008409" y="2186802"/>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Understanding what customer needs in order to give a profound tangible service</a:t>
          </a:r>
          <a:endParaRPr lang="en-US" sz="1900" kern="1200"/>
        </a:p>
      </dsp:txBody>
      <dsp:txXfrm>
        <a:off x="1008409" y="2186802"/>
        <a:ext cx="5382865" cy="873081"/>
      </dsp:txXfrm>
    </dsp:sp>
    <dsp:sp modelId="{525774C5-BEFD-406F-8069-95A891A3B21C}">
      <dsp:nvSpPr>
        <dsp:cNvPr id="0" name=""/>
        <dsp:cNvSpPr/>
      </dsp:nvSpPr>
      <dsp:spPr>
        <a:xfrm>
          <a:off x="0" y="3278154"/>
          <a:ext cx="6391275" cy="8730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B7E3B4-4B79-4DEC-9C7B-16838A0DF54E}">
      <dsp:nvSpPr>
        <dsp:cNvPr id="0" name=""/>
        <dsp:cNvSpPr/>
      </dsp:nvSpPr>
      <dsp:spPr>
        <a:xfrm>
          <a:off x="264107" y="3474597"/>
          <a:ext cx="480194" cy="4801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5F4287-859C-4336-9805-0B6AB4ECBF93}">
      <dsp:nvSpPr>
        <dsp:cNvPr id="0" name=""/>
        <dsp:cNvSpPr/>
      </dsp:nvSpPr>
      <dsp:spPr>
        <a:xfrm>
          <a:off x="1008409" y="3278154"/>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Follow these recommendation </a:t>
          </a:r>
          <a:endParaRPr lang="en-US" sz="1900" kern="1200"/>
        </a:p>
      </dsp:txBody>
      <dsp:txXfrm>
        <a:off x="1008409" y="3278154"/>
        <a:ext cx="5382865" cy="873081"/>
      </dsp:txXfrm>
    </dsp:sp>
    <dsp:sp modelId="{AC295AA9-0BD4-4044-A845-6624310E4A8F}">
      <dsp:nvSpPr>
        <dsp:cNvPr id="0" name=""/>
        <dsp:cNvSpPr/>
      </dsp:nvSpPr>
      <dsp:spPr>
        <a:xfrm>
          <a:off x="0" y="4369506"/>
          <a:ext cx="6391275" cy="87308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C74DB0-08E4-48D2-80BF-13C789590071}">
      <dsp:nvSpPr>
        <dsp:cNvPr id="0" name=""/>
        <dsp:cNvSpPr/>
      </dsp:nvSpPr>
      <dsp:spPr>
        <a:xfrm>
          <a:off x="264107" y="4565949"/>
          <a:ext cx="480194" cy="4801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160A83-4618-4A6F-AD55-61353DEBBD06}">
      <dsp:nvSpPr>
        <dsp:cNvPr id="0" name=""/>
        <dsp:cNvSpPr/>
      </dsp:nvSpPr>
      <dsp:spPr>
        <a:xfrm>
          <a:off x="1008409" y="4369506"/>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Do business ethically </a:t>
          </a:r>
          <a:endParaRPr lang="en-US" sz="1900" kern="1200"/>
        </a:p>
      </dsp:txBody>
      <dsp:txXfrm>
        <a:off x="1008409" y="4369506"/>
        <a:ext cx="5382865" cy="8730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3E549-4B0C-41F8-A564-0523033093A1}">
      <dsp:nvSpPr>
        <dsp:cNvPr id="0" name=""/>
        <dsp:cNvSpPr/>
      </dsp:nvSpPr>
      <dsp:spPr>
        <a:xfrm>
          <a:off x="594033" y="0"/>
          <a:ext cx="4928728" cy="492872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02CCEE-A586-4350-A87E-C64C82216B9E}">
      <dsp:nvSpPr>
        <dsp:cNvPr id="0" name=""/>
        <dsp:cNvSpPr/>
      </dsp:nvSpPr>
      <dsp:spPr>
        <a:xfrm>
          <a:off x="1062262" y="468229"/>
          <a:ext cx="1922203" cy="192220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tx1"/>
              </a:solidFill>
            </a:rPr>
            <a:t>Strength</a:t>
          </a:r>
        </a:p>
        <a:p>
          <a:pPr marL="0" lvl="0" indent="0" algn="ctr" defTabSz="800100">
            <a:lnSpc>
              <a:spcPct val="90000"/>
            </a:lnSpc>
            <a:spcBef>
              <a:spcPct val="0"/>
            </a:spcBef>
            <a:spcAft>
              <a:spcPct val="35000"/>
            </a:spcAft>
            <a:buNone/>
          </a:pPr>
          <a:r>
            <a:rPr lang="en-GB" sz="1400" b="0" i="0" kern="1200" dirty="0"/>
            <a:t> Big superstore, Brand Recognition around the world, Buying power, Brand, Low price</a:t>
          </a:r>
        </a:p>
        <a:p>
          <a:pPr marL="0" lvl="0" indent="0" algn="ctr" defTabSz="800100">
            <a:lnSpc>
              <a:spcPct val="90000"/>
            </a:lnSpc>
            <a:spcBef>
              <a:spcPct val="0"/>
            </a:spcBef>
            <a:spcAft>
              <a:spcPct val="35000"/>
            </a:spcAft>
            <a:buNone/>
          </a:pPr>
          <a:r>
            <a:rPr lang="en-GB" sz="1400" b="0" i="0" kern="1200" dirty="0"/>
            <a:t>Huge Range of Products</a:t>
          </a:r>
          <a:endParaRPr lang="en-US" sz="1400" kern="1200" dirty="0"/>
        </a:p>
      </dsp:txBody>
      <dsp:txXfrm>
        <a:off x="1156096" y="562063"/>
        <a:ext cx="1734535" cy="1734535"/>
      </dsp:txXfrm>
    </dsp:sp>
    <dsp:sp modelId="{E101A7A3-D242-463D-8456-4B2C1D87011F}">
      <dsp:nvSpPr>
        <dsp:cNvPr id="0" name=""/>
        <dsp:cNvSpPr/>
      </dsp:nvSpPr>
      <dsp:spPr>
        <a:xfrm>
          <a:off x="3132328" y="468229"/>
          <a:ext cx="1922203" cy="1922203"/>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tx1"/>
              </a:solidFill>
            </a:rPr>
            <a:t>Weakness</a:t>
          </a:r>
          <a:r>
            <a:rPr lang="en-GB" sz="1400" b="0" i="0" kern="1200" dirty="0"/>
            <a:t> </a:t>
          </a:r>
        </a:p>
        <a:p>
          <a:pPr marL="0" lvl="0" indent="0" algn="ctr" defTabSz="800100">
            <a:lnSpc>
              <a:spcPct val="90000"/>
            </a:lnSpc>
            <a:spcBef>
              <a:spcPct val="0"/>
            </a:spcBef>
            <a:spcAft>
              <a:spcPct val="35000"/>
            </a:spcAft>
            <a:buNone/>
          </a:pPr>
          <a:r>
            <a:rPr lang="en-GB" sz="1400" b="0" i="0" kern="1200" dirty="0"/>
            <a:t>not popular with suppliers, quality control products, Employees not trained, Not ethical in dealings</a:t>
          </a:r>
          <a:endParaRPr lang="en-US" sz="1400" kern="1200" dirty="0"/>
        </a:p>
      </dsp:txBody>
      <dsp:txXfrm>
        <a:off x="3226162" y="562063"/>
        <a:ext cx="1734535" cy="1734535"/>
      </dsp:txXfrm>
    </dsp:sp>
    <dsp:sp modelId="{A9320FE3-F07C-416B-9EA7-33579F08A9BC}">
      <dsp:nvSpPr>
        <dsp:cNvPr id="0" name=""/>
        <dsp:cNvSpPr/>
      </dsp:nvSpPr>
      <dsp:spPr>
        <a:xfrm>
          <a:off x="1062262" y="2538294"/>
          <a:ext cx="1922203" cy="1922203"/>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solidFill>
                <a:schemeClr val="tx1"/>
              </a:solidFill>
            </a:rPr>
            <a:t>Opportunity</a:t>
          </a:r>
          <a:r>
            <a:rPr lang="en-GB" sz="1400" b="0" i="0" kern="1200"/>
            <a:t> global expansions, improvement on dealings with suppliers, being number one supermarket, </a:t>
          </a:r>
          <a:endParaRPr lang="en-US" sz="1400" kern="1200" dirty="0"/>
        </a:p>
      </dsp:txBody>
      <dsp:txXfrm>
        <a:off x="1156096" y="2632128"/>
        <a:ext cx="1734535" cy="1734535"/>
      </dsp:txXfrm>
    </dsp:sp>
    <dsp:sp modelId="{04C99DE5-2BA4-4B56-8E9E-DDBA74F494F0}">
      <dsp:nvSpPr>
        <dsp:cNvPr id="0" name=""/>
        <dsp:cNvSpPr/>
      </dsp:nvSpPr>
      <dsp:spPr>
        <a:xfrm>
          <a:off x="3132328" y="2538294"/>
          <a:ext cx="1922203" cy="1922203"/>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solidFill>
                <a:schemeClr val="tx1"/>
              </a:solidFill>
            </a:rPr>
            <a:t>Threats</a:t>
          </a:r>
        </a:p>
        <a:p>
          <a:pPr marL="0" lvl="0" indent="0" algn="ctr" defTabSz="800100">
            <a:lnSpc>
              <a:spcPct val="90000"/>
            </a:lnSpc>
            <a:spcBef>
              <a:spcPct val="0"/>
            </a:spcBef>
            <a:spcAft>
              <a:spcPct val="35000"/>
            </a:spcAft>
            <a:buNone/>
          </a:pPr>
          <a:r>
            <a:rPr lang="en-GB" sz="1600" b="0" i="0" kern="1200"/>
            <a:t>government regulation, competitor’s, unethical marketing, loss of customers  </a:t>
          </a:r>
          <a:endParaRPr lang="en-US" sz="1600" kern="1200" dirty="0"/>
        </a:p>
      </dsp:txBody>
      <dsp:txXfrm>
        <a:off x="3226162" y="2632128"/>
        <a:ext cx="1734535" cy="17345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184DA70-C731-4C70-880D-CCD4705E623C}" type="datetime1">
              <a:rPr lang="en-US" smtClean="0"/>
              <a:t>3/23/2020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5786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2672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4309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60894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3/23/2020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231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3/23/2020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98998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3/23/2020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2488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12089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3/23/2020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8278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203098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629757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475131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15657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3/23/2020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443150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3/23/2020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5955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612A279-0833-481D-8C56-F67FD0AC6C50}" type="datetime1">
              <a:rPr lang="en-US" smtClean="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6550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587DA83-5663-4C9C-B9AA-0B40A3DAFF81}" type="datetime1">
              <a:rPr lang="en-US" smtClean="0"/>
              <a:t>3/23/2020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8006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2D6E202-B606-4609-B914-27C9371A1F6D}" type="datetime1">
              <a:rPr lang="en-US" smtClean="0"/>
              <a:t>3/23/2020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82386968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F5F7CDDA-3FC4-4461-AC66-5C10849483EB}"/>
              </a:ext>
            </a:extLst>
          </p:cNvPr>
          <p:cNvPicPr>
            <a:picLocks noChangeAspect="1"/>
          </p:cNvPicPr>
          <p:nvPr/>
        </p:nvPicPr>
        <p:blipFill rotWithShape="1">
          <a:blip r:embed="rId2"/>
          <a:srcRect l="18513" r="-1" b="-1"/>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8A715F68-B1EE-485C-B1F6-FE97C38B5BF0}"/>
              </a:ext>
            </a:extLst>
          </p:cNvPr>
          <p:cNvSpPr>
            <a:spLocks noGrp="1"/>
          </p:cNvSpPr>
          <p:nvPr>
            <p:ph type="ctrTitle"/>
          </p:nvPr>
        </p:nvSpPr>
        <p:spPr>
          <a:xfrm>
            <a:off x="5695061" y="1241266"/>
            <a:ext cx="5428551" cy="3153753"/>
          </a:xfrm>
        </p:spPr>
        <p:txBody>
          <a:bodyPr vert="horz" lIns="91440" tIns="45720" rIns="91440" bIns="45720" rtlCol="0">
            <a:normAutofit/>
          </a:bodyPr>
          <a:lstStyle/>
          <a:p>
            <a:pPr>
              <a:lnSpc>
                <a:spcPct val="90000"/>
              </a:lnSpc>
            </a:pPr>
            <a:r>
              <a:rPr lang="en-US" sz="3400" dirty="0"/>
              <a:t>UNDERSTANDING AND ENGAGING IN THE CUSTOMER EXPERIENCE</a:t>
            </a:r>
            <a:br>
              <a:rPr lang="en-US" sz="3400" dirty="0"/>
            </a:br>
            <a:r>
              <a:rPr lang="en-US" sz="3400" dirty="0"/>
              <a:t>(BMSK 5003)</a:t>
            </a:r>
            <a:br>
              <a:rPr lang="en-US" sz="3400" dirty="0"/>
            </a:br>
            <a:endParaRPr lang="en-US" sz="3400" dirty="0"/>
          </a:p>
        </p:txBody>
      </p:sp>
      <p:sp>
        <p:nvSpPr>
          <p:cNvPr id="3" name="Subtitle 2">
            <a:extLst>
              <a:ext uri="{FF2B5EF4-FFF2-40B4-BE49-F238E27FC236}">
                <a16:creationId xmlns:a16="http://schemas.microsoft.com/office/drawing/2014/main" id="{57D9E235-4BFA-4067-8895-285C8E8977BE}"/>
              </a:ext>
            </a:extLst>
          </p:cNvPr>
          <p:cNvSpPr>
            <a:spLocks noGrp="1"/>
          </p:cNvSpPr>
          <p:nvPr>
            <p:ph type="subTitle" idx="1"/>
          </p:nvPr>
        </p:nvSpPr>
        <p:spPr>
          <a:xfrm>
            <a:off x="5695061" y="4591665"/>
            <a:ext cx="5428551" cy="1622322"/>
          </a:xfrm>
        </p:spPr>
        <p:txBody>
          <a:bodyPr vert="horz" lIns="0" tIns="45720" rIns="0" bIns="45720" rtlCol="0">
            <a:normAutofit/>
          </a:bodyPr>
          <a:lstStyle/>
          <a:p>
            <a:r>
              <a:rPr lang="en-US" dirty="0"/>
              <a:t>STUDENT NAME: MOHAMMED KAMAL HUSSAIN</a:t>
            </a:r>
          </a:p>
          <a:p>
            <a:r>
              <a:rPr lang="en-US" dirty="0"/>
              <a:t>STUDENT ID: 1711129</a:t>
            </a:r>
          </a:p>
          <a:p>
            <a:r>
              <a:rPr lang="en-US" dirty="0"/>
              <a:t>LECTURER: DR OLU </a:t>
            </a:r>
            <a:r>
              <a:rPr lang="en-US" dirty="0" err="1"/>
              <a:t>adegbite</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389036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27955-E9A8-47D1-9E2F-45D952D196A6}"/>
              </a:ext>
            </a:extLst>
          </p:cNvPr>
          <p:cNvSpPr>
            <a:spLocks noGrp="1"/>
          </p:cNvSpPr>
          <p:nvPr>
            <p:ph type="title"/>
          </p:nvPr>
        </p:nvSpPr>
        <p:spPr>
          <a:xfrm>
            <a:off x="642257" y="634946"/>
            <a:ext cx="6432434" cy="1450757"/>
          </a:xfrm>
        </p:spPr>
        <p:txBody>
          <a:bodyPr>
            <a:normAutofit/>
          </a:bodyPr>
          <a:lstStyle/>
          <a:p>
            <a:r>
              <a:rPr lang="en-GB" dirty="0"/>
              <a:t>Introduction </a:t>
            </a:r>
          </a:p>
        </p:txBody>
      </p:sp>
      <p:sp>
        <p:nvSpPr>
          <p:cNvPr id="1030" name="Content Placeholder 1029">
            <a:extLst>
              <a:ext uri="{FF2B5EF4-FFF2-40B4-BE49-F238E27FC236}">
                <a16:creationId xmlns:a16="http://schemas.microsoft.com/office/drawing/2014/main" id="{20F4C548-0698-4665-B2C3-608082C38C73}"/>
              </a:ext>
            </a:extLst>
          </p:cNvPr>
          <p:cNvSpPr>
            <a:spLocks noGrp="1"/>
          </p:cNvSpPr>
          <p:nvPr>
            <p:ph idx="1"/>
          </p:nvPr>
        </p:nvSpPr>
        <p:spPr>
          <a:xfrm>
            <a:off x="642257" y="2407436"/>
            <a:ext cx="6432434" cy="3461658"/>
          </a:xfrm>
        </p:spPr>
        <p:txBody>
          <a:bodyPr>
            <a:normAutofit/>
          </a:bodyPr>
          <a:lstStyle/>
          <a:p>
            <a:pPr algn="just"/>
            <a:r>
              <a:rPr lang="en-US" dirty="0">
                <a:latin typeface="Arial" panose="020B0604020202020204" pitchFamily="34" charset="0"/>
                <a:cs typeface="Arial" panose="020B0604020202020204" pitchFamily="34" charset="0"/>
              </a:rPr>
              <a:t>This report is based on ASDA’s ethical and sustainability practices.</a:t>
            </a:r>
          </a:p>
          <a:p>
            <a:pPr algn="just"/>
            <a:r>
              <a:rPr lang="en-US" dirty="0">
                <a:latin typeface="Arial" panose="020B0604020202020204" pitchFamily="34" charset="0"/>
                <a:cs typeface="Arial" panose="020B0604020202020204" pitchFamily="34" charset="0"/>
              </a:rPr>
              <a:t>Ethics, Sustainability, Customer Relationship will be defined in the context of Supermarkets</a:t>
            </a:r>
          </a:p>
          <a:p>
            <a:pPr algn="just"/>
            <a:r>
              <a:rPr lang="en-US" dirty="0">
                <a:latin typeface="Arial" panose="020B0604020202020204" pitchFamily="34" charset="0"/>
                <a:cs typeface="Arial" panose="020B0604020202020204" pitchFamily="34" charset="0"/>
              </a:rPr>
              <a:t>It will look at whether ASDA conducts their operations in an ethical manner and whether they  incorporate sustainable practices and policies within their corporate structure.</a:t>
            </a:r>
          </a:p>
          <a:p>
            <a:pPr algn="just"/>
            <a:r>
              <a:rPr lang="en-US" dirty="0">
                <a:latin typeface="Arial" panose="020B0604020202020204" pitchFamily="34" charset="0"/>
                <a:cs typeface="Arial" panose="020B0604020202020204" pitchFamily="34" charset="0"/>
              </a:rPr>
              <a:t>Recommendations will be made, based on established Models and theories for the enhancement of the company. </a:t>
            </a:r>
          </a:p>
        </p:txBody>
      </p:sp>
      <p:pic>
        <p:nvPicPr>
          <p:cNvPr id="1026" name="Picture 2" descr="Image result for ASDA">
            <a:extLst>
              <a:ext uri="{FF2B5EF4-FFF2-40B4-BE49-F238E27FC236}">
                <a16:creationId xmlns:a16="http://schemas.microsoft.com/office/drawing/2014/main" id="{21B5800D-986E-426B-AF87-A90F576CA9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15" r="25590" b="1"/>
          <a:stretch/>
        </p:blipFill>
        <p:spPr bwMode="auto">
          <a:xfrm>
            <a:off x="7556686"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519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E7775DD1-3DB9-4C2D-AF02-6EEEC24C757C}"/>
              </a:ext>
            </a:extLst>
          </p:cNvPr>
          <p:cNvSpPr>
            <a:spLocks noGrp="1"/>
          </p:cNvSpPr>
          <p:nvPr>
            <p:ph type="title"/>
          </p:nvPr>
        </p:nvSpPr>
        <p:spPr>
          <a:xfrm>
            <a:off x="1154955" y="973667"/>
            <a:ext cx="2942210" cy="4833745"/>
          </a:xfrm>
        </p:spPr>
        <p:txBody>
          <a:bodyPr>
            <a:normAutofit/>
          </a:bodyPr>
          <a:lstStyle/>
          <a:p>
            <a:r>
              <a:rPr lang="en-GB">
                <a:solidFill>
                  <a:srgbClr val="EBEBEB"/>
                </a:solidFill>
              </a:rPr>
              <a:t>Customer Experience</a:t>
            </a: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07303C2-4C81-4060-800C-A0B07D68A3B5}"/>
              </a:ext>
            </a:extLst>
          </p:cNvPr>
          <p:cNvGraphicFramePr>
            <a:graphicFrameLocks noGrp="1"/>
          </p:cNvGraphicFramePr>
          <p:nvPr>
            <p:ph idx="1"/>
            <p:extLst>
              <p:ext uri="{D42A27DB-BD31-4B8C-83A1-F6EECF244321}">
                <p14:modId xmlns:p14="http://schemas.microsoft.com/office/powerpoint/2010/main" val="3591747422"/>
              </p:ext>
            </p:extLst>
          </p:nvPr>
        </p:nvGraphicFramePr>
        <p:xfrm>
          <a:off x="5194300" y="1272209"/>
          <a:ext cx="6391275" cy="4782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6520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3E804E1B-6803-430C-9378-46C28BDE1616}"/>
              </a:ext>
            </a:extLst>
          </p:cNvPr>
          <p:cNvSpPr>
            <a:spLocks noGrp="1"/>
          </p:cNvSpPr>
          <p:nvPr>
            <p:ph type="title"/>
          </p:nvPr>
        </p:nvSpPr>
        <p:spPr>
          <a:xfrm>
            <a:off x="1154955" y="973667"/>
            <a:ext cx="2942210" cy="4833745"/>
          </a:xfrm>
        </p:spPr>
        <p:txBody>
          <a:bodyPr>
            <a:normAutofit/>
          </a:bodyPr>
          <a:lstStyle/>
          <a:p>
            <a:r>
              <a:rPr lang="en-GB" sz="3100">
                <a:solidFill>
                  <a:srgbClr val="EBEBEB"/>
                </a:solidFill>
              </a:rPr>
              <a:t>Customer  Relationship Management (CRM)</a:t>
            </a: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FABC6272-DE75-481D-9BE7-F096891F96D2}"/>
              </a:ext>
            </a:extLst>
          </p:cNvPr>
          <p:cNvGraphicFramePr>
            <a:graphicFrameLocks noGrp="1"/>
          </p:cNvGraphicFramePr>
          <p:nvPr>
            <p:ph idx="1"/>
            <p:extLst>
              <p:ext uri="{D42A27DB-BD31-4B8C-83A1-F6EECF244321}">
                <p14:modId xmlns:p14="http://schemas.microsoft.com/office/powerpoint/2010/main" val="355425589"/>
              </p:ext>
            </p:extLst>
          </p:nvPr>
        </p:nvGraphicFramePr>
        <p:xfrm>
          <a:off x="5194300" y="1245704"/>
          <a:ext cx="6391275" cy="48090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4819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8B6D9-9548-4CBD-A03B-D3A21B6F228B}"/>
              </a:ext>
            </a:extLst>
          </p:cNvPr>
          <p:cNvSpPr>
            <a:spLocks noGrp="1"/>
          </p:cNvSpPr>
          <p:nvPr>
            <p:ph type="title"/>
          </p:nvPr>
        </p:nvSpPr>
        <p:spPr>
          <a:xfrm>
            <a:off x="1154954" y="973668"/>
            <a:ext cx="8761413" cy="706964"/>
          </a:xfrm>
        </p:spPr>
        <p:txBody>
          <a:bodyPr>
            <a:normAutofit/>
          </a:bodyPr>
          <a:lstStyle/>
          <a:p>
            <a:r>
              <a:rPr lang="en-GB">
                <a:solidFill>
                  <a:srgbClr val="EBEBEB"/>
                </a:solidFill>
              </a:rPr>
              <a:t>Ethical Marketing </a:t>
            </a:r>
          </a:p>
        </p:txBody>
      </p:sp>
      <p:sp>
        <p:nvSpPr>
          <p:cNvPr id="4" name="Content Placeholder 3">
            <a:extLst>
              <a:ext uri="{FF2B5EF4-FFF2-40B4-BE49-F238E27FC236}">
                <a16:creationId xmlns:a16="http://schemas.microsoft.com/office/drawing/2014/main" id="{2508269B-3BEB-4189-9E17-46251B3DAE48}"/>
              </a:ext>
            </a:extLst>
          </p:cNvPr>
          <p:cNvSpPr>
            <a:spLocks noGrp="1"/>
          </p:cNvSpPr>
          <p:nvPr>
            <p:ph idx="1"/>
          </p:nvPr>
        </p:nvSpPr>
        <p:spPr>
          <a:xfrm>
            <a:off x="662610" y="2325204"/>
            <a:ext cx="10721008" cy="4380396"/>
          </a:xfrm>
        </p:spPr>
        <p:txBody>
          <a:bodyPr>
            <a:normAutofit fontScale="62500" lnSpcReduction="20000"/>
          </a:bodyPr>
          <a:lstStyle/>
          <a:p>
            <a:pPr marL="0" indent="0">
              <a:buNone/>
            </a:pPr>
            <a:r>
              <a:rPr lang="en-GB" dirty="0"/>
              <a:t> </a:t>
            </a:r>
          </a:p>
          <a:p>
            <a:pPr algn="just"/>
            <a:r>
              <a:rPr lang="en-GB" sz="2000" dirty="0"/>
              <a:t>Ethics is an approach of understanding, or distinguishing right and wrong, the good and bad. Ethics is a belief that controls one's attitude, this also includes of one's virtues, loyalty to someone, honesty and compassion (University, 2020).</a:t>
            </a:r>
          </a:p>
          <a:p>
            <a:pPr algn="just"/>
            <a:r>
              <a:rPr lang="en-GB" sz="2000" dirty="0"/>
              <a:t>Sustaining a marketing goal is deep rooted with customer and organisational welfare, this can be achieved and accomplished through ethical marketing conduct (Kotler, et al.,).</a:t>
            </a:r>
          </a:p>
          <a:p>
            <a:pPr algn="just"/>
            <a:r>
              <a:rPr lang="en-GB" sz="2000" dirty="0"/>
              <a:t> </a:t>
            </a:r>
            <a:r>
              <a:rPr lang="en-GB" sz="2000" b="1" dirty="0"/>
              <a:t>Deceptive Pricing – Advertising Low prices, selling at Higher Prices</a:t>
            </a:r>
            <a:endParaRPr lang="en-GB" sz="2000" dirty="0"/>
          </a:p>
          <a:p>
            <a:pPr algn="just"/>
            <a:r>
              <a:rPr lang="en-GB" sz="2000" dirty="0"/>
              <a:t>Where stores advertise that they are selling some item at a lower price to lure potential customer into their stores, and after that they try to influence the customer to purchase a product that is priced higher by claiming certain things were not part of the offer.</a:t>
            </a:r>
          </a:p>
          <a:p>
            <a:pPr algn="just"/>
            <a:r>
              <a:rPr lang="en-GB" sz="2000" b="1" dirty="0"/>
              <a:t>Unfair Pricing – eradicating competitors with low prices, then increasing prices to high levels </a:t>
            </a:r>
            <a:endParaRPr lang="en-GB" sz="2000" dirty="0"/>
          </a:p>
          <a:p>
            <a:pPr algn="just"/>
            <a:r>
              <a:rPr lang="en-GB" sz="2000" dirty="0"/>
              <a:t>Comparison will be made to check what smaller shops and stores are selling the same product, then the prices of their items will be reduced to attract the customers from the smaller stores into their own stores. After the small store has suffered and gone out of business, big stores increase prices of the goods to a higher level than it was before. This achieves two objectives, </a:t>
            </a:r>
            <a:r>
              <a:rPr lang="en-GB" sz="2000" b="1" dirty="0"/>
              <a:t>(A)</a:t>
            </a:r>
            <a:r>
              <a:rPr lang="en-GB" sz="2000" dirty="0"/>
              <a:t> Decreases competition </a:t>
            </a:r>
            <a:r>
              <a:rPr lang="en-GB" sz="2000" b="1" dirty="0"/>
              <a:t>(B)</a:t>
            </a:r>
            <a:r>
              <a:rPr lang="en-GB" sz="2000" dirty="0"/>
              <a:t> Higher profit margin and may even have a third advantage in the Product Exclusivity are.</a:t>
            </a:r>
            <a:endParaRPr lang="en-GB" sz="2000" b="1" dirty="0"/>
          </a:p>
          <a:p>
            <a:pPr algn="just"/>
            <a:r>
              <a:rPr lang="en-GB" sz="2000" b="1" dirty="0"/>
              <a:t>Price Discrimination – charging people different prices for the same product</a:t>
            </a:r>
            <a:endParaRPr lang="en-GB" sz="2000" dirty="0"/>
          </a:p>
          <a:p>
            <a:pPr algn="just"/>
            <a:r>
              <a:rPr lang="en-GB" sz="2000" dirty="0"/>
              <a:t>Prices are charged differently depending on the customer, for example if a person is seen to have lots of money, or well-dressed the company charges them at a higher price than of a person casually dressed who might not be very wealthy. </a:t>
            </a:r>
          </a:p>
          <a:p>
            <a:pPr algn="just"/>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195226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3D0B2A4D-F586-4B73-A45A-5195BCE3F733}"/>
              </a:ext>
            </a:extLst>
          </p:cNvPr>
          <p:cNvSpPr>
            <a:spLocks noGrp="1"/>
          </p:cNvSpPr>
          <p:nvPr>
            <p:ph type="title"/>
          </p:nvPr>
        </p:nvSpPr>
        <p:spPr>
          <a:xfrm>
            <a:off x="1154954" y="973668"/>
            <a:ext cx="8761413" cy="706964"/>
          </a:xfrm>
        </p:spPr>
        <p:txBody>
          <a:bodyPr>
            <a:normAutofit/>
          </a:bodyPr>
          <a:lstStyle/>
          <a:p>
            <a:r>
              <a:rPr lang="en-GB" dirty="0">
                <a:solidFill>
                  <a:srgbClr val="FFFFFF"/>
                </a:solidFill>
              </a:rPr>
              <a:t>Sustainability </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3A885E9E-E86A-4FC8-AD48-F37FF3930909}"/>
              </a:ext>
            </a:extLst>
          </p:cNvPr>
          <p:cNvSpPr>
            <a:spLocks noGrp="1"/>
          </p:cNvSpPr>
          <p:nvPr>
            <p:ph idx="1"/>
          </p:nvPr>
        </p:nvSpPr>
        <p:spPr/>
        <p:txBody>
          <a:bodyPr>
            <a:normAutofit/>
          </a:bodyPr>
          <a:lstStyle/>
          <a:p>
            <a:pPr algn="just"/>
            <a:r>
              <a:rPr lang="en-GB" sz="2000" dirty="0"/>
              <a:t>Sustainable marketing and value how the product they purchase impacts the world (Crane and Matten, 2010). Sustainability is the development of products that fulfils customers without compromising the ability of future generation to meet their own needs (Worlds commissions of Environment and Development, 1987).</a:t>
            </a:r>
          </a:p>
          <a:p>
            <a:pPr algn="just"/>
            <a:r>
              <a:rPr lang="en-GB" sz="2000" dirty="0"/>
              <a:t>Approach to sustainability is that their belief is that protecting the environment and saving people money for customers (Pink, 2011).</a:t>
            </a:r>
          </a:p>
        </p:txBody>
      </p:sp>
    </p:spTree>
    <p:extLst>
      <p:ext uri="{BB962C8B-B14F-4D97-AF65-F5344CB8AC3E}">
        <p14:creationId xmlns:p14="http://schemas.microsoft.com/office/powerpoint/2010/main" val="279464304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CB780-DA74-4495-A2F2-3EF2B73ED284}"/>
              </a:ext>
            </a:extLst>
          </p:cNvPr>
          <p:cNvSpPr>
            <a:spLocks noGrp="1"/>
          </p:cNvSpPr>
          <p:nvPr>
            <p:ph type="title"/>
          </p:nvPr>
        </p:nvSpPr>
        <p:spPr/>
        <p:txBody>
          <a:bodyPr/>
          <a:lstStyle/>
          <a:p>
            <a:r>
              <a:rPr lang="en-GB" dirty="0"/>
              <a:t>Comparison</a:t>
            </a:r>
            <a:br>
              <a:rPr lang="en-GB" dirty="0"/>
            </a:br>
            <a:endParaRPr lang="en-GB" dirty="0"/>
          </a:p>
        </p:txBody>
      </p:sp>
      <p:sp>
        <p:nvSpPr>
          <p:cNvPr id="3" name="Content Placeholder 2">
            <a:extLst>
              <a:ext uri="{FF2B5EF4-FFF2-40B4-BE49-F238E27FC236}">
                <a16:creationId xmlns:a16="http://schemas.microsoft.com/office/drawing/2014/main" id="{AC2A9199-E431-4636-9D84-22C9C63EBAB9}"/>
              </a:ext>
            </a:extLst>
          </p:cNvPr>
          <p:cNvSpPr>
            <a:spLocks noGrp="1"/>
          </p:cNvSpPr>
          <p:nvPr>
            <p:ph idx="1"/>
          </p:nvPr>
        </p:nvSpPr>
        <p:spPr/>
        <p:txBody>
          <a:bodyPr>
            <a:normAutofit fontScale="92500" lnSpcReduction="10000"/>
          </a:bodyPr>
          <a:lstStyle/>
          <a:p>
            <a:pPr algn="just"/>
            <a:r>
              <a:rPr lang="en-GB" b="1" dirty="0">
                <a:latin typeface="Arial" panose="020B0604020202020204" pitchFamily="34" charset="0"/>
                <a:cs typeface="Arial" panose="020B0604020202020204" pitchFamily="34" charset="0"/>
              </a:rPr>
              <a:t>ASDA</a:t>
            </a:r>
            <a:r>
              <a:rPr lang="en-GB" dirty="0">
                <a:latin typeface="Arial" panose="020B0604020202020204" pitchFamily="34" charset="0"/>
                <a:cs typeface="Arial" panose="020B0604020202020204" pitchFamily="34" charset="0"/>
              </a:rPr>
              <a:t> is competing in the market  with stores for example TESCO and MORRISON </a:t>
            </a:r>
          </a:p>
          <a:p>
            <a:pPr algn="just"/>
            <a:r>
              <a:rPr lang="en-GB" dirty="0">
                <a:latin typeface="Arial" panose="020B0604020202020204" pitchFamily="34" charset="0"/>
                <a:cs typeface="Arial" panose="020B0604020202020204" pitchFamily="34" charset="0"/>
              </a:rPr>
              <a:t>Both MORRISON and TESCO have changed their way of product development and deliverance. All major supermarkets have taken initiative in the removal of plastic bags which decrease the carbon footprint. However, ASDA have opened a project called “Better Planet” which shows plans and transparency on how they can work with customers to a better sustainable stance  (Asda supplier, 2020). </a:t>
            </a:r>
          </a:p>
          <a:p>
            <a:pPr algn="just"/>
            <a:r>
              <a:rPr lang="en-GB" b="1" dirty="0">
                <a:latin typeface="Arial" panose="020B0604020202020204" pitchFamily="34" charset="0"/>
                <a:cs typeface="Arial" panose="020B0604020202020204" pitchFamily="34" charset="0"/>
              </a:rPr>
              <a:t>ASDA’s</a:t>
            </a:r>
            <a:r>
              <a:rPr lang="en-GB" dirty="0">
                <a:latin typeface="Arial" panose="020B0604020202020204" pitchFamily="34" charset="0"/>
                <a:cs typeface="Arial" panose="020B0604020202020204" pitchFamily="34" charset="0"/>
              </a:rPr>
              <a:t> marketing ethics where they address principle and high standards which is accepted in the marketplace, however sustaining a marketing goal is deep rooted with customer and organisational welfare, this can be achieved and accomplished through ethical marketing conduct (Kotler, et al.,). TESCO has a high marketing ethics where they advertise plant-based food and have plastic free bottle, they are doing exactly as advertised (Ethical Marketing News, 2020).</a:t>
            </a:r>
          </a:p>
          <a:p>
            <a:endParaRPr lang="en-GB" dirty="0"/>
          </a:p>
          <a:p>
            <a:endParaRPr lang="en-GB" dirty="0"/>
          </a:p>
        </p:txBody>
      </p:sp>
    </p:spTree>
    <p:extLst>
      <p:ext uri="{BB962C8B-B14F-4D97-AF65-F5344CB8AC3E}">
        <p14:creationId xmlns:p14="http://schemas.microsoft.com/office/powerpoint/2010/main" val="1618265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23">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25">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Rectangle 27">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3"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1"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C102703-C479-49BE-B0A8-66C76E80E089}"/>
              </a:ext>
            </a:extLst>
          </p:cNvPr>
          <p:cNvSpPr>
            <a:spLocks noGrp="1"/>
          </p:cNvSpPr>
          <p:nvPr>
            <p:ph type="title"/>
          </p:nvPr>
        </p:nvSpPr>
        <p:spPr>
          <a:xfrm>
            <a:off x="1154955" y="973667"/>
            <a:ext cx="2942210" cy="4833745"/>
          </a:xfrm>
        </p:spPr>
        <p:txBody>
          <a:bodyPr>
            <a:normAutofit fontScale="90000"/>
          </a:bodyPr>
          <a:lstStyle/>
          <a:p>
            <a:pPr algn="just">
              <a:lnSpc>
                <a:spcPct val="90000"/>
              </a:lnSpc>
            </a:pPr>
            <a:r>
              <a:rPr lang="en-GB" sz="2400" b="1" dirty="0">
                <a:solidFill>
                  <a:srgbClr val="EBEBEB"/>
                </a:solidFill>
              </a:rPr>
              <a:t>Mckinsey 7s </a:t>
            </a:r>
            <a:br>
              <a:rPr lang="en-GB" sz="2300" b="1" dirty="0">
                <a:solidFill>
                  <a:srgbClr val="EBEBEB"/>
                </a:solidFill>
              </a:rPr>
            </a:br>
            <a:br>
              <a:rPr lang="en-GB" sz="2300" b="1" dirty="0">
                <a:solidFill>
                  <a:srgbClr val="EBEBEB"/>
                </a:solidFill>
              </a:rPr>
            </a:br>
            <a:r>
              <a:rPr lang="en-GB" sz="2300" dirty="0">
                <a:solidFill>
                  <a:srgbClr val="EBEBEB"/>
                </a:solidFill>
                <a:latin typeface="Arial" panose="020B0604020202020204" pitchFamily="34" charset="0"/>
                <a:cs typeface="Arial" panose="020B0604020202020204" pitchFamily="34" charset="0"/>
              </a:rPr>
              <a:t>Used for analysing organisations and how effectiveness it can bring to their success. It has 7 elements when applied can create an understanding of how you should apply these to an organisation for it to be successful (Singh, 2013).</a:t>
            </a:r>
          </a:p>
        </p:txBody>
      </p:sp>
      <p:sp>
        <p:nvSpPr>
          <p:cNvPr id="33" name="Rectangle 32">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A6F87BB-AE22-4D7F-8B61-070D8D13A743}"/>
              </a:ext>
            </a:extLst>
          </p:cNvPr>
          <p:cNvGraphicFramePr>
            <a:graphicFrameLocks noGrp="1"/>
          </p:cNvGraphicFramePr>
          <p:nvPr>
            <p:ph idx="1"/>
            <p:extLst>
              <p:ext uri="{D42A27DB-BD31-4B8C-83A1-F6EECF244321}">
                <p14:modId xmlns:p14="http://schemas.microsoft.com/office/powerpoint/2010/main" val="240849239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2618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47EA187-231D-4A6B-9A19-1E5025D338AC}"/>
              </a:ext>
            </a:extLst>
          </p:cNvPr>
          <p:cNvSpPr>
            <a:spLocks noGrp="1"/>
          </p:cNvSpPr>
          <p:nvPr>
            <p:ph type="title"/>
          </p:nvPr>
        </p:nvSpPr>
        <p:spPr>
          <a:xfrm>
            <a:off x="639098" y="629265"/>
            <a:ext cx="5132438" cy="1622322"/>
          </a:xfrm>
        </p:spPr>
        <p:txBody>
          <a:bodyPr>
            <a:normAutofit/>
          </a:bodyPr>
          <a:lstStyle/>
          <a:p>
            <a:r>
              <a:rPr lang="en-GB" sz="2400" b="1" dirty="0">
                <a:solidFill>
                  <a:srgbClr val="EBEBEB"/>
                </a:solidFill>
              </a:rPr>
              <a:t>Deming's theory </a:t>
            </a:r>
          </a:p>
        </p:txBody>
      </p:sp>
      <p:pic>
        <p:nvPicPr>
          <p:cNvPr id="7" name="Graphic 6" descr="Light Bulb and Gear">
            <a:extLst>
              <a:ext uri="{FF2B5EF4-FFF2-40B4-BE49-F238E27FC236}">
                <a16:creationId xmlns:a16="http://schemas.microsoft.com/office/drawing/2014/main" id="{39771D76-EF2E-412E-8B85-FFDCD6A4E2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4836" y="1023437"/>
            <a:ext cx="4828707" cy="4828707"/>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D169292-C1EB-486B-8D05-2EA4214A07D9}"/>
              </a:ext>
            </a:extLst>
          </p:cNvPr>
          <p:cNvSpPr>
            <a:spLocks noGrp="1"/>
          </p:cNvSpPr>
          <p:nvPr>
            <p:ph idx="1"/>
          </p:nvPr>
        </p:nvSpPr>
        <p:spPr>
          <a:xfrm>
            <a:off x="639098" y="2418735"/>
            <a:ext cx="5132439" cy="3811742"/>
          </a:xfrm>
        </p:spPr>
        <p:txBody>
          <a:bodyPr anchor="ctr">
            <a:normAutofit lnSpcReduction="10000"/>
          </a:bodyPr>
          <a:lstStyle/>
          <a:p>
            <a:pPr marL="0" indent="0" algn="just">
              <a:buNone/>
            </a:pPr>
            <a:r>
              <a:rPr lang="en-GB" dirty="0">
                <a:latin typeface="Arial" panose="020B0604020202020204" pitchFamily="34" charset="0"/>
                <a:cs typeface="Arial" panose="020B0604020202020204" pitchFamily="34" charset="0"/>
              </a:rPr>
              <a:t>Deming’s is acknowledged for management thinker in quality. He is a statistician, more ever a business consultant, his methods of 14 points has helped japans recovery from second world war and beyond that also. He helped organisation and individuals to plan their structure and improve themselves more ever, improve customer service. Deming’s philosophy and techniques Total Quality Management (TQM) which focuses on continues improvement (The British Library, 2020). If ASDA was to gain an advantage in this approach with their employees involved in improving quality and sustainability of product and services, the market share would dramatically improve</a:t>
            </a:r>
          </a:p>
          <a:p>
            <a:pPr marL="0" indent="0">
              <a:buNone/>
            </a:pPr>
            <a:endParaRPr lang="en-GB" dirty="0">
              <a:solidFill>
                <a:srgbClr val="FFFFFF"/>
              </a:solidFill>
            </a:endParaRPr>
          </a:p>
        </p:txBody>
      </p:sp>
    </p:spTree>
    <p:extLst>
      <p:ext uri="{BB962C8B-B14F-4D97-AF65-F5344CB8AC3E}">
        <p14:creationId xmlns:p14="http://schemas.microsoft.com/office/powerpoint/2010/main" val="73590821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4D770-C8D7-45FA-A4C2-69CC875E1B84}"/>
              </a:ext>
            </a:extLst>
          </p:cNvPr>
          <p:cNvSpPr>
            <a:spLocks noGrp="1"/>
          </p:cNvSpPr>
          <p:nvPr>
            <p:ph type="title"/>
          </p:nvPr>
        </p:nvSpPr>
        <p:spPr>
          <a:xfrm>
            <a:off x="1154954" y="973668"/>
            <a:ext cx="8761413" cy="706964"/>
          </a:xfrm>
        </p:spPr>
        <p:txBody>
          <a:bodyPr>
            <a:normAutofit/>
          </a:bodyPr>
          <a:lstStyle/>
          <a:p>
            <a:pPr>
              <a:lnSpc>
                <a:spcPct val="90000"/>
              </a:lnSpc>
            </a:pPr>
            <a:r>
              <a:rPr lang="en-GB" sz="2000" dirty="0" err="1">
                <a:solidFill>
                  <a:srgbClr val="EBEBEB"/>
                </a:solidFill>
              </a:rPr>
              <a:t>Juran</a:t>
            </a:r>
            <a:r>
              <a:rPr lang="en-GB" sz="2000" dirty="0">
                <a:solidFill>
                  <a:srgbClr val="EBEBEB"/>
                </a:solidFill>
              </a:rPr>
              <a:t> Trilogy </a:t>
            </a:r>
            <a:br>
              <a:rPr lang="en-GB" sz="2000" dirty="0">
                <a:solidFill>
                  <a:srgbClr val="EBEBEB"/>
                </a:solidFill>
              </a:rPr>
            </a:br>
            <a:endParaRPr lang="en-GB" sz="2000" dirty="0">
              <a:solidFill>
                <a:srgbClr val="EBEBEB"/>
              </a:solidFill>
            </a:endParaRPr>
          </a:p>
        </p:txBody>
      </p:sp>
      <p:sp>
        <p:nvSpPr>
          <p:cNvPr id="3" name="Content Placeholder 2">
            <a:extLst>
              <a:ext uri="{FF2B5EF4-FFF2-40B4-BE49-F238E27FC236}">
                <a16:creationId xmlns:a16="http://schemas.microsoft.com/office/drawing/2014/main" id="{E7DFB3A6-5889-4923-B227-AFFDFACF4AE4}"/>
              </a:ext>
            </a:extLst>
          </p:cNvPr>
          <p:cNvSpPr>
            <a:spLocks noGrp="1"/>
          </p:cNvSpPr>
          <p:nvPr>
            <p:ph idx="1"/>
          </p:nvPr>
        </p:nvSpPr>
        <p:spPr>
          <a:xfrm>
            <a:off x="1154954" y="2603500"/>
            <a:ext cx="5211979" cy="3416300"/>
          </a:xfrm>
        </p:spPr>
        <p:txBody>
          <a:bodyPr anchor="ctr">
            <a:normAutofit/>
          </a:bodyPr>
          <a:lstStyle/>
          <a:p>
            <a:pPr lvl="0" algn="just">
              <a:lnSpc>
                <a:spcPct val="90000"/>
              </a:lnSpc>
            </a:pPr>
            <a:r>
              <a:rPr lang="en-GB" sz="1500" b="1" dirty="0"/>
              <a:t>Quality Planning-</a:t>
            </a:r>
            <a:r>
              <a:rPr lang="en-GB" sz="1500" dirty="0"/>
              <a:t> This purpose is to provide goods and services to customer’s needs.</a:t>
            </a:r>
          </a:p>
          <a:p>
            <a:pPr lvl="0" algn="just">
              <a:lnSpc>
                <a:spcPct val="90000"/>
              </a:lnSpc>
            </a:pPr>
            <a:r>
              <a:rPr lang="en-GB" sz="1500" b="1" dirty="0"/>
              <a:t>Quality Control-</a:t>
            </a:r>
            <a:r>
              <a:rPr lang="en-GB" sz="1500" dirty="0"/>
              <a:t> In this process the organisation must know who the customers are and what they require.</a:t>
            </a:r>
          </a:p>
          <a:p>
            <a:pPr lvl="0" algn="just">
              <a:lnSpc>
                <a:spcPct val="90000"/>
              </a:lnSpc>
            </a:pPr>
            <a:r>
              <a:rPr lang="en-GB" sz="1500" b="1" dirty="0"/>
              <a:t>Quality improvement-</a:t>
            </a:r>
            <a:r>
              <a:rPr lang="en-GB" sz="1500" dirty="0"/>
              <a:t> This is the third in its trilogy, which is to improve fitness of use of products and eradicate mistakes. It is to enhance performance from previous work done.</a:t>
            </a:r>
          </a:p>
          <a:p>
            <a:pPr lvl="0" algn="just">
              <a:lnSpc>
                <a:spcPct val="90000"/>
              </a:lnSpc>
            </a:pPr>
            <a:r>
              <a:rPr lang="en-GB" sz="1500" dirty="0"/>
              <a:t>This trilogy has helped many businesses by improving manufacturing and marketing, saving millions of pounds when conducting business (Romano,1994). </a:t>
            </a:r>
          </a:p>
          <a:p>
            <a:pPr>
              <a:lnSpc>
                <a:spcPct val="90000"/>
              </a:lnSpc>
            </a:pPr>
            <a:endParaRPr lang="en-GB" sz="1500" dirty="0"/>
          </a:p>
        </p:txBody>
      </p:sp>
      <p:pic>
        <p:nvPicPr>
          <p:cNvPr id="15" name="Picture 14" descr="Image result for quality planning problem  Dr juran tryangle">
            <a:extLst>
              <a:ext uri="{FF2B5EF4-FFF2-40B4-BE49-F238E27FC236}">
                <a16:creationId xmlns:a16="http://schemas.microsoft.com/office/drawing/2014/main" id="{9F660784-9E73-4A22-B6A5-906CE06C78EB}"/>
              </a:ext>
            </a:extLst>
          </p:cNvPr>
          <p:cNvPicPr/>
          <p:nvPr/>
        </p:nvPicPr>
        <p:blipFill>
          <a:blip r:embed="rId2">
            <a:extLst>
              <a:ext uri="{28A0092B-C50C-407E-A947-70E740481C1C}">
                <a14:useLocalDpi xmlns:a14="http://schemas.microsoft.com/office/drawing/2010/main" val="0"/>
              </a:ext>
            </a:extLst>
          </a:blip>
          <a:stretch>
            <a:fillRect/>
          </a:stretch>
        </p:blipFill>
        <p:spPr bwMode="auto">
          <a:xfrm>
            <a:off x="6798733" y="3087494"/>
            <a:ext cx="4345024" cy="2444076"/>
          </a:xfrm>
          <a:prstGeom prst="roundRect">
            <a:avLst>
              <a:gd name="adj" fmla="val 1858"/>
            </a:avLst>
          </a:prstGeom>
          <a:noFill/>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156665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97829B02-4F2C-4598-A40D-A9D720632A2D}"/>
              </a:ext>
            </a:extLst>
          </p:cNvPr>
          <p:cNvSpPr>
            <a:spLocks noGrp="1"/>
          </p:cNvSpPr>
          <p:nvPr>
            <p:ph type="title"/>
          </p:nvPr>
        </p:nvSpPr>
        <p:spPr>
          <a:xfrm>
            <a:off x="1154955" y="973667"/>
            <a:ext cx="2942210" cy="4833745"/>
          </a:xfrm>
        </p:spPr>
        <p:txBody>
          <a:bodyPr>
            <a:normAutofit/>
          </a:bodyPr>
          <a:lstStyle/>
          <a:p>
            <a:r>
              <a:rPr lang="en-GB" sz="2300" dirty="0">
                <a:solidFill>
                  <a:srgbClr val="EBEBEB"/>
                </a:solidFill>
              </a:rPr>
              <a:t>Recommendation </a:t>
            </a: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34131C0-B1D0-4415-913F-868FF5A62ADA}"/>
              </a:ext>
            </a:extLst>
          </p:cNvPr>
          <p:cNvGraphicFramePr>
            <a:graphicFrameLocks noGrp="1"/>
          </p:cNvGraphicFramePr>
          <p:nvPr>
            <p:ph idx="1"/>
            <p:extLst>
              <p:ext uri="{D42A27DB-BD31-4B8C-83A1-F6EECF244321}">
                <p14:modId xmlns:p14="http://schemas.microsoft.com/office/powerpoint/2010/main" val="251540008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8555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EB9AE098-1700-42E0-90F4-8EC77185E490}"/>
              </a:ext>
            </a:extLst>
          </p:cNvPr>
          <p:cNvSpPr>
            <a:spLocks noGrp="1"/>
          </p:cNvSpPr>
          <p:nvPr>
            <p:ph type="title"/>
          </p:nvPr>
        </p:nvSpPr>
        <p:spPr>
          <a:xfrm>
            <a:off x="1154955" y="973667"/>
            <a:ext cx="2942210" cy="4833745"/>
          </a:xfrm>
        </p:spPr>
        <p:txBody>
          <a:bodyPr>
            <a:normAutofit/>
          </a:bodyPr>
          <a:lstStyle/>
          <a:p>
            <a:r>
              <a:rPr lang="en-GB" dirty="0">
                <a:solidFill>
                  <a:srgbClr val="EBEBEB"/>
                </a:solidFill>
              </a:rPr>
              <a:t>Conclusion </a:t>
            </a:r>
            <a:br>
              <a:rPr lang="en-GB" dirty="0">
                <a:solidFill>
                  <a:srgbClr val="EBEBEB"/>
                </a:solidFill>
              </a:rPr>
            </a:br>
            <a:br>
              <a:rPr lang="en-GB" dirty="0">
                <a:solidFill>
                  <a:srgbClr val="EBEBEB"/>
                </a:solidFill>
              </a:rPr>
            </a:br>
            <a:r>
              <a:rPr lang="en-GB" sz="1400" dirty="0">
                <a:solidFill>
                  <a:srgbClr val="EBEBEB"/>
                </a:solidFill>
              </a:rPr>
              <a:t>Asda ltd have been found guilty of malpractices such as </a:t>
            </a:r>
            <a:br>
              <a:rPr lang="en-GB" dirty="0">
                <a:solidFill>
                  <a:srgbClr val="EBEBEB"/>
                </a:solidFill>
              </a:rPr>
            </a:br>
            <a:br>
              <a:rPr lang="en-GB" dirty="0">
                <a:solidFill>
                  <a:srgbClr val="EBEBEB"/>
                </a:solidFill>
              </a:rPr>
            </a:br>
            <a:br>
              <a:rPr lang="en-GB" dirty="0">
                <a:solidFill>
                  <a:srgbClr val="EBEBEB"/>
                </a:solidFill>
              </a:rPr>
            </a:br>
            <a:endParaRPr lang="en-GB" dirty="0">
              <a:solidFill>
                <a:srgbClr val="EBEBEB"/>
              </a:solidFill>
            </a:endParaRPr>
          </a:p>
        </p:txBody>
      </p:sp>
      <p:sp>
        <p:nvSpPr>
          <p:cNvPr id="2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0" name="Content Placeholder 2">
            <a:extLst>
              <a:ext uri="{FF2B5EF4-FFF2-40B4-BE49-F238E27FC236}">
                <a16:creationId xmlns:a16="http://schemas.microsoft.com/office/drawing/2014/main" id="{E83B0B4C-5F94-4482-8C93-AD39ABB3B894}"/>
              </a:ext>
            </a:extLst>
          </p:cNvPr>
          <p:cNvGraphicFramePr>
            <a:graphicFrameLocks noGrp="1"/>
          </p:cNvGraphicFramePr>
          <p:nvPr>
            <p:ph idx="1"/>
            <p:extLst>
              <p:ext uri="{D42A27DB-BD31-4B8C-83A1-F6EECF244321}">
                <p14:modId xmlns:p14="http://schemas.microsoft.com/office/powerpoint/2010/main" val="133511078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8146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11">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6" name="Oval 13">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Oval 19">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6E70E784-B232-4935-81C9-ADD90DD36F2C}"/>
              </a:ext>
            </a:extLst>
          </p:cNvPr>
          <p:cNvSpPr>
            <a:spLocks noGrp="1"/>
          </p:cNvSpPr>
          <p:nvPr>
            <p:ph type="title"/>
          </p:nvPr>
        </p:nvSpPr>
        <p:spPr>
          <a:xfrm>
            <a:off x="8471239" y="1431235"/>
            <a:ext cx="2942210" cy="4376177"/>
          </a:xfrm>
        </p:spPr>
        <p:txBody>
          <a:bodyPr>
            <a:normAutofit fontScale="90000"/>
          </a:bodyPr>
          <a:lstStyle/>
          <a:p>
            <a:r>
              <a:rPr lang="en-GB" sz="4800" b="1" dirty="0">
                <a:solidFill>
                  <a:srgbClr val="EBEBEB"/>
                </a:solidFill>
              </a:rPr>
              <a:t>SWOT</a:t>
            </a:r>
            <a:br>
              <a:rPr lang="en-GB" sz="4800" b="1" dirty="0">
                <a:solidFill>
                  <a:srgbClr val="EBEBEB"/>
                </a:solidFill>
              </a:rPr>
            </a:br>
            <a:br>
              <a:rPr lang="en-GB" sz="1600" b="1" dirty="0">
                <a:solidFill>
                  <a:srgbClr val="EBEBEB"/>
                </a:solidFill>
              </a:rPr>
            </a:br>
            <a:br>
              <a:rPr lang="en-GB" sz="1600" b="1" dirty="0">
                <a:solidFill>
                  <a:srgbClr val="EBEBEB"/>
                </a:solidFill>
              </a:rPr>
            </a:br>
            <a:br>
              <a:rPr lang="en-GB" sz="1600" b="1" dirty="0">
                <a:solidFill>
                  <a:srgbClr val="EBEBEB"/>
                </a:solidFill>
              </a:rPr>
            </a:br>
            <a:br>
              <a:rPr lang="en-GB" sz="1600" b="1" dirty="0">
                <a:solidFill>
                  <a:srgbClr val="EBEBEB"/>
                </a:solidFill>
              </a:rPr>
            </a:br>
            <a:br>
              <a:rPr lang="en-GB" sz="1600" b="1" dirty="0">
                <a:solidFill>
                  <a:srgbClr val="EBEBEB"/>
                </a:solidFill>
              </a:rPr>
            </a:br>
            <a:br>
              <a:rPr lang="en-GB" sz="1600" b="1" dirty="0">
                <a:solidFill>
                  <a:srgbClr val="EBEBEB"/>
                </a:solidFill>
              </a:rPr>
            </a:br>
            <a:r>
              <a:rPr lang="en-GB" sz="4400" b="1" dirty="0" err="1">
                <a:solidFill>
                  <a:srgbClr val="EBEBEB"/>
                </a:solidFill>
              </a:rPr>
              <a:t>SWOT</a:t>
            </a:r>
            <a:br>
              <a:rPr lang="en-GB" sz="1600" b="1" dirty="0">
                <a:solidFill>
                  <a:srgbClr val="EBEBEB"/>
                </a:solidFill>
              </a:rPr>
            </a:br>
            <a:br>
              <a:rPr lang="en-GB" sz="1600" b="1" dirty="0">
                <a:solidFill>
                  <a:srgbClr val="EBEBEB"/>
                </a:solidFill>
              </a:rPr>
            </a:br>
            <a:br>
              <a:rPr lang="en-GB" sz="1600" b="1" dirty="0">
                <a:solidFill>
                  <a:srgbClr val="EBEBEB"/>
                </a:solidFill>
              </a:rPr>
            </a:br>
            <a:br>
              <a:rPr lang="en-GB" sz="1600" b="1" dirty="0">
                <a:solidFill>
                  <a:srgbClr val="EBEBEB"/>
                </a:solidFill>
              </a:rPr>
            </a:br>
            <a:br>
              <a:rPr lang="en-GB" sz="1600" b="1" dirty="0">
                <a:solidFill>
                  <a:srgbClr val="EBEBEB"/>
                </a:solidFill>
              </a:rPr>
            </a:br>
            <a:r>
              <a:rPr lang="en-GB" sz="1600" b="1" dirty="0">
                <a:solidFill>
                  <a:srgbClr val="EBEBEB"/>
                </a:solidFill>
              </a:rPr>
              <a:t>ASDA has the potential to become the leading Supermarket in the UK. With its excellent Brand Recognition and Huge Product ranges from grocery to cloths and Home equipment. </a:t>
            </a:r>
            <a:br>
              <a:rPr lang="en-GB" sz="1600" b="1" dirty="0">
                <a:solidFill>
                  <a:srgbClr val="EBEBEB"/>
                </a:solidFill>
              </a:rPr>
            </a:br>
            <a:br>
              <a:rPr lang="en-GB" sz="1600" b="1" dirty="0">
                <a:solidFill>
                  <a:srgbClr val="EBEBEB"/>
                </a:solidFill>
              </a:rPr>
            </a:br>
            <a:r>
              <a:rPr lang="en-GB" sz="1600" b="1" dirty="0">
                <a:solidFill>
                  <a:srgbClr val="EBEBEB"/>
                </a:solidFill>
              </a:rPr>
              <a:t>ASDA needs to focus on improving its weaknesses by building good relationships with suppliers, employees and even its customers. This can be achieved through good CRM and ethical practices.</a:t>
            </a:r>
            <a:br>
              <a:rPr lang="en-GB" b="1" dirty="0">
                <a:solidFill>
                  <a:srgbClr val="EBEBEB"/>
                </a:solidFill>
              </a:rPr>
            </a:br>
            <a:br>
              <a:rPr lang="en-GB" dirty="0">
                <a:solidFill>
                  <a:srgbClr val="EBEBEB"/>
                </a:solidFill>
              </a:rPr>
            </a:br>
            <a:br>
              <a:rPr lang="en-GB" dirty="0">
                <a:solidFill>
                  <a:srgbClr val="EBEBEB"/>
                </a:solidFill>
              </a:rPr>
            </a:br>
            <a:br>
              <a:rPr lang="en-GB" dirty="0">
                <a:solidFill>
                  <a:srgbClr val="EBEBEB"/>
                </a:solidFill>
              </a:rPr>
            </a:br>
            <a:br>
              <a:rPr lang="en-GB" dirty="0">
                <a:solidFill>
                  <a:srgbClr val="EBEBEB"/>
                </a:solidFill>
              </a:rPr>
            </a:br>
            <a:br>
              <a:rPr lang="en-GB" dirty="0">
                <a:solidFill>
                  <a:srgbClr val="EBEBEB"/>
                </a:solidFill>
              </a:rPr>
            </a:br>
            <a:br>
              <a:rPr lang="en-GB" dirty="0">
                <a:solidFill>
                  <a:srgbClr val="EBEBEB"/>
                </a:solidFill>
              </a:rPr>
            </a:br>
            <a:endParaRPr lang="en-GB" dirty="0">
              <a:solidFill>
                <a:srgbClr val="EBEBEB"/>
              </a:solidFill>
            </a:endParaRPr>
          </a:p>
        </p:txBody>
      </p:sp>
      <p:sp>
        <p:nvSpPr>
          <p:cNvPr id="24" name="Rectangle 23">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C96DD45-EC7A-4E23-8354-B08452C99E00}"/>
              </a:ext>
            </a:extLst>
          </p:cNvPr>
          <p:cNvGraphicFramePr>
            <a:graphicFrameLocks noGrp="1"/>
          </p:cNvGraphicFramePr>
          <p:nvPr>
            <p:ph idx="1"/>
            <p:extLst>
              <p:ext uri="{D42A27DB-BD31-4B8C-83A1-F6EECF244321}">
                <p14:modId xmlns:p14="http://schemas.microsoft.com/office/powerpoint/2010/main" val="4195626300"/>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2584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22" name="Group 2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3" name="Rectangle 2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B4DCD5FC-8A2B-40A0-9561-4B326E19D984}"/>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Reference </a:t>
            </a:r>
            <a:br>
              <a:rPr lang="en-GB" sz="3200">
                <a:solidFill>
                  <a:schemeClr val="tx1"/>
                </a:solidFill>
              </a:rPr>
            </a:br>
            <a:endParaRPr lang="en-GB" sz="3200">
              <a:solidFill>
                <a:schemeClr val="tx1"/>
              </a:solidFill>
            </a:endParaRPr>
          </a:p>
        </p:txBody>
      </p:sp>
      <p:cxnSp>
        <p:nvCxnSpPr>
          <p:cNvPr id="26" name="Straight Connector 2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pic>
        <p:nvPicPr>
          <p:cNvPr id="40" name="Content Placeholder 39">
            <a:extLst>
              <a:ext uri="{FF2B5EF4-FFF2-40B4-BE49-F238E27FC236}">
                <a16:creationId xmlns:a16="http://schemas.microsoft.com/office/drawing/2014/main" id="{5225D26F-DA94-48B5-B45E-489E301B4E4E}"/>
              </a:ext>
            </a:extLst>
          </p:cNvPr>
          <p:cNvPicPr>
            <a:picLocks noGrp="1" noChangeAspect="1"/>
          </p:cNvPicPr>
          <p:nvPr>
            <p:ph idx="1"/>
          </p:nvPr>
        </p:nvPicPr>
        <p:blipFill>
          <a:blip r:embed="rId2"/>
          <a:stretch>
            <a:fillRect/>
          </a:stretch>
        </p:blipFill>
        <p:spPr>
          <a:xfrm>
            <a:off x="5779339" y="1058863"/>
            <a:ext cx="3100298" cy="4740275"/>
          </a:xfrm>
          <a:prstGeom prst="rect">
            <a:avLst/>
          </a:prstGeom>
        </p:spPr>
      </p:pic>
    </p:spTree>
    <p:extLst>
      <p:ext uri="{BB962C8B-B14F-4D97-AF65-F5344CB8AC3E}">
        <p14:creationId xmlns:p14="http://schemas.microsoft.com/office/powerpoint/2010/main" val="348556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9">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1">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54" name="Group 53">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55" name="Rectangle 54">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835262C9-343F-42D8-905F-9808C1BE3968}"/>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Reference </a:t>
            </a:r>
          </a:p>
        </p:txBody>
      </p:sp>
      <p:cxnSp>
        <p:nvCxnSpPr>
          <p:cNvPr id="58" name="Straight Connector 57">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26" name="Content Placeholder 2">
            <a:extLst>
              <a:ext uri="{FF2B5EF4-FFF2-40B4-BE49-F238E27FC236}">
                <a16:creationId xmlns:a16="http://schemas.microsoft.com/office/drawing/2014/main" id="{F39CE0D5-7425-4D31-95F8-5138E4A1F8C8}"/>
              </a:ext>
            </a:extLst>
          </p:cNvPr>
          <p:cNvSpPr>
            <a:spLocks noGrp="1"/>
          </p:cNvSpPr>
          <p:nvPr>
            <p:ph idx="1"/>
          </p:nvPr>
        </p:nvSpPr>
        <p:spPr>
          <a:xfrm>
            <a:off x="4678424" y="1059025"/>
            <a:ext cx="5302189" cy="4739950"/>
          </a:xfrm>
        </p:spPr>
        <p:txBody>
          <a:bodyPr anchor="ctr">
            <a:normAutofit lnSpcReduction="10000"/>
          </a:bodyPr>
          <a:lstStyle/>
          <a:p>
            <a:pPr>
              <a:lnSpc>
                <a:spcPct val="90000"/>
              </a:lnSpc>
            </a:pPr>
            <a:r>
              <a:rPr lang="en-GB" sz="500">
                <a:solidFill>
                  <a:schemeClr val="tx1"/>
                </a:solidFill>
              </a:rPr>
              <a:t>28.	Meyer, C. and Schwager, A. (2007), “Understanding Customer Experience,” Harvard Business Review, February 1,17–26  Organizational Innovation (Online), 9(4), pp. 83-89. </a:t>
            </a:r>
          </a:p>
          <a:p>
            <a:pPr>
              <a:lnSpc>
                <a:spcPct val="90000"/>
              </a:lnSpc>
            </a:pPr>
            <a:r>
              <a:rPr lang="en-GB" sz="500">
                <a:solidFill>
                  <a:schemeClr val="tx1"/>
                </a:solidFill>
              </a:rPr>
              <a:t>29.	Pink, H., 2011. Asda beats CO2 target. Motor Transport, , pp. 8.</a:t>
            </a:r>
          </a:p>
          <a:p>
            <a:pPr>
              <a:lnSpc>
                <a:spcPct val="90000"/>
              </a:lnSpc>
            </a:pPr>
            <a:r>
              <a:rPr lang="en-GB" sz="500">
                <a:solidFill>
                  <a:schemeClr val="tx1"/>
                </a:solidFill>
              </a:rPr>
              <a:t>30.	Prickett, R., 2010. THE BOTTOM LIME. Financial Management, , pp. 18-20.</a:t>
            </a:r>
          </a:p>
          <a:p>
            <a:pPr>
              <a:lnSpc>
                <a:spcPct val="90000"/>
              </a:lnSpc>
            </a:pPr>
            <a:r>
              <a:rPr lang="en-GB" sz="500">
                <a:solidFill>
                  <a:schemeClr val="tx1"/>
                </a:solidFill>
              </a:rPr>
              <a:t>31.	Robinson, P. J. Faris, C. W. and Wind, Y. (1979). Industrial Buying and Creative Marketing, Boston, MA: Allyn and Bacon and the Marketing Science Institute.</a:t>
            </a:r>
          </a:p>
          <a:p>
            <a:pPr>
              <a:lnSpc>
                <a:spcPct val="90000"/>
              </a:lnSpc>
            </a:pPr>
            <a:r>
              <a:rPr lang="en-GB" sz="500">
                <a:solidFill>
                  <a:schemeClr val="tx1"/>
                </a:solidFill>
              </a:rPr>
              <a:t>32.	Romano, C., (1994). Report card on TQM. Management review, 83(1), pp. 22.</a:t>
            </a:r>
          </a:p>
          <a:p>
            <a:pPr>
              <a:lnSpc>
                <a:spcPct val="90000"/>
              </a:lnSpc>
            </a:pPr>
            <a:r>
              <a:rPr lang="en-GB" sz="500">
                <a:solidFill>
                  <a:schemeClr val="tx1"/>
                </a:solidFill>
              </a:rPr>
              <a:t>33.	Schmitt, Bernd H. (1999), Experiential Marketing. New York: The Free Press.</a:t>
            </a:r>
          </a:p>
          <a:p>
            <a:pPr>
              <a:lnSpc>
                <a:spcPct val="90000"/>
              </a:lnSpc>
            </a:pPr>
            <a:r>
              <a:rPr lang="en-GB" sz="500">
                <a:solidFill>
                  <a:schemeClr val="tx1"/>
                </a:solidFill>
              </a:rPr>
              <a:t>34.	Singh, A., (2013). A Study of Role of McKinsey's 7S Framework in Achieving Organizational Excellence. Organization Development Journal, 31(3), pp. 39-50.</a:t>
            </a:r>
          </a:p>
          <a:p>
            <a:pPr>
              <a:lnSpc>
                <a:spcPct val="90000"/>
              </a:lnSpc>
            </a:pPr>
            <a:r>
              <a:rPr lang="en-GB" sz="500">
                <a:solidFill>
                  <a:schemeClr val="tx1"/>
                </a:solidFill>
              </a:rPr>
              <a:t>35.	Slideshare.net. (2020). Slideshare.Net. [online] Available at: &lt;https://www.slideshare.net/&gt; [Accessed 10 March 2020].</a:t>
            </a:r>
          </a:p>
          <a:p>
            <a:pPr>
              <a:lnSpc>
                <a:spcPct val="90000"/>
              </a:lnSpc>
            </a:pPr>
            <a:r>
              <a:rPr lang="en-GB" sz="500">
                <a:solidFill>
                  <a:schemeClr val="tx1"/>
                </a:solidFill>
              </a:rPr>
              <a:t>36.	Smith, J.L., (2011). A Tribute to Dr. Joseph M. Juran. Quality, 50(3), pp. 20.</a:t>
            </a:r>
          </a:p>
          <a:p>
            <a:pPr>
              <a:lnSpc>
                <a:spcPct val="90000"/>
              </a:lnSpc>
            </a:pPr>
            <a:r>
              <a:rPr lang="en-GB" sz="500">
                <a:solidFill>
                  <a:schemeClr val="tx1"/>
                </a:solidFill>
              </a:rPr>
              <a:t>37.	Tesco.com. (2020). Tesco - Supermarkets | Online Groceries, Clubcard &amp; Recipes. [online] Available at: https://www.tesco.com/ [Accessed 5 Mar. 2020].</a:t>
            </a:r>
          </a:p>
          <a:p>
            <a:pPr>
              <a:lnSpc>
                <a:spcPct val="90000"/>
              </a:lnSpc>
            </a:pPr>
            <a:r>
              <a:rPr lang="en-GB" sz="500">
                <a:solidFill>
                  <a:schemeClr val="tx1"/>
                </a:solidFill>
              </a:rPr>
              <a:t>38.	The British Library. (2020). The British Library. [online] Available at:  Beddall, C., 2000. Asda, Tesco are media darlings. Grocer, 223(7443), pp. 6. https://www.bl.uk/[Accessed 1 Mar.2020].</a:t>
            </a:r>
          </a:p>
          <a:p>
            <a:pPr>
              <a:lnSpc>
                <a:spcPct val="90000"/>
              </a:lnSpc>
            </a:pPr>
            <a:r>
              <a:rPr lang="en-GB" sz="500">
                <a:solidFill>
                  <a:schemeClr val="tx1"/>
                </a:solidFill>
              </a:rPr>
              <a:t>39.	The Guardian. (2020). News, sport and opinion from the Guardian's UK edition | TheGuardian.[online] Available at: https://www.theguardian.com/ [Accessed 6 Feb. 2020].</a:t>
            </a:r>
          </a:p>
          <a:p>
            <a:pPr>
              <a:lnSpc>
                <a:spcPct val="90000"/>
              </a:lnSpc>
            </a:pPr>
            <a:r>
              <a:rPr lang="en-GB" sz="500">
                <a:solidFill>
                  <a:schemeClr val="tx1"/>
                </a:solidFill>
              </a:rPr>
              <a:t>40.	Thomas, J., 2010. Asda. Marketing, , pp. 17.Asda.com. (2020). Asda.com - Online Food Shopping, George, &amp; more. [online] Available at: https://www.asda.com/ [Accessed 31 Jan. 2020].</a:t>
            </a:r>
          </a:p>
          <a:p>
            <a:pPr>
              <a:lnSpc>
                <a:spcPct val="90000"/>
              </a:lnSpc>
            </a:pPr>
            <a:r>
              <a:rPr lang="en-GB" sz="500">
                <a:solidFill>
                  <a:schemeClr val="tx1"/>
                </a:solidFill>
              </a:rPr>
              <a:t>41.	Trustpilot. (2020). Trustpilot Reviews: Experience the power of customer reviews. [online] Available at: https://uk.trustpilot.com/ [Accessed 3 Mar. 2020].</a:t>
            </a:r>
          </a:p>
          <a:p>
            <a:pPr>
              <a:lnSpc>
                <a:spcPct val="90000"/>
              </a:lnSpc>
            </a:pPr>
            <a:r>
              <a:rPr lang="en-GB" sz="500">
                <a:solidFill>
                  <a:schemeClr val="tx1"/>
                </a:solidFill>
              </a:rPr>
              <a:t>42.	UK Act.com. (2020). What is customer experience | Learn the essentials with Act!. [online] Available at: https://www.act.com/en-uk/what-is-customer-experience [Accessed 15 Jan. 2020].</a:t>
            </a:r>
          </a:p>
          <a:p>
            <a:pPr>
              <a:lnSpc>
                <a:spcPct val="90000"/>
              </a:lnSpc>
            </a:pPr>
            <a:r>
              <a:rPr lang="en-GB" sz="500">
                <a:solidFill>
                  <a:schemeClr val="tx1"/>
                </a:solidFill>
              </a:rPr>
              <a:t>43.	University, S. (2020). Home - Santa Clara University. [online] Scu.edu. Available at:https://www.scu.edu/ [Accessed 14 Feb. 2020].</a:t>
            </a:r>
          </a:p>
          <a:p>
            <a:pPr>
              <a:lnSpc>
                <a:spcPct val="90000"/>
              </a:lnSpc>
            </a:pPr>
            <a:r>
              <a:rPr lang="en-GB" sz="500">
                <a:solidFill>
                  <a:schemeClr val="tx1"/>
                </a:solidFill>
              </a:rPr>
              <a:t>44.	Waterman Jr., R. H., Peters, T. J. and Phillips, J. R. (1980) ‘Structure Is Not Organization’, Business Horizons, 23(3), p. 14. doi: 10.1016/0007-6813(80)90027-0.Week, 19(42), pp. 7.</a:t>
            </a:r>
          </a:p>
          <a:p>
            <a:pPr>
              <a:lnSpc>
                <a:spcPct val="90000"/>
              </a:lnSpc>
            </a:pPr>
            <a:r>
              <a:rPr lang="en-GB" sz="500">
                <a:solidFill>
                  <a:schemeClr val="tx1"/>
                </a:solidFill>
              </a:rPr>
              <a:t>45.	Wilkinson, d. (2020). Act! - CRM &amp; Marketing Automation in One. [online] act_com.</a:t>
            </a:r>
          </a:p>
          <a:p>
            <a:pPr>
              <a:lnSpc>
                <a:spcPct val="90000"/>
              </a:lnSpc>
            </a:pPr>
            <a:r>
              <a:rPr lang="en-GB" sz="500">
                <a:solidFill>
                  <a:schemeClr val="tx1"/>
                </a:solidFill>
              </a:rPr>
              <a:t>46.	Wunsch, N. (2020). Statista - The Statistics Portal for Market Data, Market Research and Market Studies. [online] Statista.com. Available at: https://www.statista.com/ [Accessed 25 Feb. 2020].</a:t>
            </a:r>
          </a:p>
          <a:p>
            <a:pPr>
              <a:lnSpc>
                <a:spcPct val="90000"/>
              </a:lnSpc>
            </a:pPr>
            <a:r>
              <a:rPr lang="en-GB" sz="500">
                <a:solidFill>
                  <a:schemeClr val="tx1"/>
                </a:solidFill>
              </a:rPr>
              <a:t>47.	www.slideshare.net. (2020). SlideShare.net. [online] Available at: https://www.slideshare.net/ [Accessed 5 Mar. 2020].</a:t>
            </a:r>
          </a:p>
          <a:p>
            <a:pPr>
              <a:lnSpc>
                <a:spcPct val="90000"/>
              </a:lnSpc>
            </a:pPr>
            <a:r>
              <a:rPr lang="en-GB" sz="500">
                <a:solidFill>
                  <a:schemeClr val="tx1"/>
                </a:solidFill>
              </a:rPr>
              <a:t>48.	Zargiya, (2019). SlideShare.net. [online] www.slideshare.net. Available at: https://www.slideshare.net [Accessed 4 Mar. 2020].</a:t>
            </a:r>
          </a:p>
          <a:p>
            <a:pPr>
              <a:lnSpc>
                <a:spcPct val="90000"/>
              </a:lnSpc>
            </a:pPr>
            <a:endParaRPr lang="en-GB" sz="500">
              <a:solidFill>
                <a:schemeClr val="tx1"/>
              </a:solidFill>
            </a:endParaRPr>
          </a:p>
          <a:p>
            <a:pPr>
              <a:lnSpc>
                <a:spcPct val="90000"/>
              </a:lnSpc>
            </a:pPr>
            <a:endParaRPr lang="en-GB" sz="500">
              <a:solidFill>
                <a:schemeClr val="tx1"/>
              </a:solidFill>
            </a:endParaRPr>
          </a:p>
          <a:p>
            <a:pPr>
              <a:lnSpc>
                <a:spcPct val="90000"/>
              </a:lnSpc>
            </a:pPr>
            <a:endParaRPr lang="en-GB" sz="500">
              <a:solidFill>
                <a:schemeClr val="tx1"/>
              </a:solidFill>
            </a:endParaRPr>
          </a:p>
        </p:txBody>
      </p:sp>
    </p:spTree>
    <p:extLst>
      <p:ext uri="{BB962C8B-B14F-4D97-AF65-F5344CB8AC3E}">
        <p14:creationId xmlns:p14="http://schemas.microsoft.com/office/powerpoint/2010/main" val="39704882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92</TotalTime>
  <Words>2230</Words>
  <Application>Microsoft Office PowerPoint</Application>
  <PresentationFormat>Widescreen</PresentationFormat>
  <Paragraphs>123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 3</vt:lpstr>
      <vt:lpstr>Ion Boardroom</vt:lpstr>
      <vt:lpstr>UNDERSTANDING AND ENGAGING IN THE CUSTOMER EXPERIENCE (BMSK 5003) </vt:lpstr>
      <vt:lpstr>Introduction </vt:lpstr>
      <vt:lpstr>Customer Experience</vt:lpstr>
      <vt:lpstr>Customer  Relationship Management (CRM)</vt:lpstr>
      <vt:lpstr>Ethical Marketing </vt:lpstr>
      <vt:lpstr>Sustainability </vt:lpstr>
      <vt:lpstr>Comparison </vt:lpstr>
      <vt:lpstr>Mckinsey 7s   Used for analysing organisations and how effectiveness it can bring to their success. It has 7 elements when applied can create an understanding of how you should apply these to an organisation for it to be successful (Singh, 2013).</vt:lpstr>
      <vt:lpstr>Deming's theory </vt:lpstr>
      <vt:lpstr>Juran Trilogy  </vt:lpstr>
      <vt:lpstr>Recommendation </vt:lpstr>
      <vt:lpstr>Conclusion   Asda ltd have been found guilty of malpractices such as    </vt:lpstr>
      <vt:lpstr>SWOT       SWOT     ASDA has the potential to become the leading Supermarket in the UK. With its excellent Brand Recognition and Huge Product ranges from grocery to cloths and Home equipment.   ASDA needs to focus on improving its weaknesses by building good relationships with suppliers, employees and even its customers. This can be achieved through good CRM and ethical practices.       </vt:lpstr>
      <vt:lpstr>Reference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 (BMSK 5003) </dc:title>
  <dc:creator>Mohammed Hussain (1711129)</dc:creator>
  <cp:lastModifiedBy>Mohammed Hussain (1711129)</cp:lastModifiedBy>
  <cp:revision>11</cp:revision>
  <dcterms:created xsi:type="dcterms:W3CDTF">2020-03-22T13:07:27Z</dcterms:created>
  <dcterms:modified xsi:type="dcterms:W3CDTF">2020-03-23T20:00:35Z</dcterms:modified>
</cp:coreProperties>
</file>