
<file path=[Content_Types].xml><?xml version="1.0" encoding="utf-8"?>
<Types xmlns="http://schemas.openxmlformats.org/package/2006/content-types">
  <Override PartName="/ppt/slides/slide18.xml" ContentType="application/vnd.openxmlformats-officedocument.presentationml.slide+xml"/>
  <Override PartName="/ppt/slideLayouts/slideLayout15.xml" ContentType="application/vnd.openxmlformats-officedocument.presentationml.slideLayout+xml"/>
  <Override PartName="/ppt/slides/slide9.xml" ContentType="application/vnd.openxmlformats-officedocument.presentationml.slide+xml"/>
  <Override PartName="/ppt/slides/slide14.xml" ContentType="application/vnd.openxmlformats-officedocument.presentationml.slide+xml"/>
  <Override PartName="/ppt/slideLayouts/slideLayout9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s/slide5.xml" ContentType="application/vnd.openxmlformats-officedocument.presentationml.slide+xml"/>
  <Default Extension="rels" ContentType="application/vnd.openxmlformats-package.relationships+xml"/>
  <Default Extension="jpeg" ContentType="image/jpeg"/>
  <Override PartName="/ppt/slides/slide10.xml" ContentType="application/vnd.openxmlformats-officedocument.presentationml.slide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26.xml" ContentType="application/vnd.openxmlformats-officedocument.presentationml.slide+xml"/>
  <Override PartName="/docProps/app.xml" ContentType="application/vnd.openxmlformats-officedocument.extended-properties+xml"/>
  <Override PartName="/ppt/slideLayouts/slideLayout1.xml" ContentType="application/vnd.openxmlformats-officedocument.presentationml.slideLayout+xml"/>
  <Override PartName="/ppt/slides/slide22.xml" ContentType="application/vnd.openxmlformats-officedocument.presentationml.slide+xml"/>
  <Default Extension="xml" ContentType="application/xml"/>
  <Override PartName="/ppt/slides/slide19.xml" ContentType="application/vnd.openxmlformats-officedocument.presentationml.slide+xml"/>
  <Override PartName="/ppt/tableStyles.xml" ContentType="application/vnd.openxmlformats-officedocument.presentationml.tableStyles+xml"/>
  <Override PartName="/ppt/slides/slide15.xml" ContentType="application/vnd.openxmlformats-officedocument.presentationml.slide+xml"/>
  <Override PartName="/ppt/slideLayouts/slideLayout12.xml" ContentType="application/vnd.openxmlformats-officedocument.presentationml.slideLayout+xml"/>
  <Override PartName="/ppt/slides/slide6.xml" ContentType="application/vnd.openxmlformats-officedocument.presentationml.slide+xml"/>
  <Override PartName="/docProps/core.xml" ContentType="application/vnd.openxmlformats-package.core-properties+xml"/>
  <Override PartName="/ppt/slides/slide11.xml" ContentType="application/vnd.openxmlformats-officedocument.presentationml.slide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Default Extension="png" ContentType="image/png"/>
  <Override PartName="/ppt/slideLayouts/slideLayout2.xml" ContentType="application/vnd.openxmlformats-officedocument.presentationml.slideLayout+xml"/>
  <Override PartName="/ppt/slides/slide23.xml" ContentType="application/vnd.openxmlformats-officedocument.presentationml.slide+xml"/>
  <Override PartName="/ppt/slides/slide16.xml" ContentType="application/vnd.openxmlformats-officedocument.presentationml.slide+xml"/>
  <Override PartName="/ppt/slideLayouts/slideLayout13.xml" ContentType="application/vnd.openxmlformats-officedocument.presentationml.slideLayout+xml"/>
  <Override PartName="/ppt/slides/slide7.xml" ContentType="application/vnd.openxmlformats-officedocument.presentationml.slide+xml"/>
  <Override PartName="/ppt/presentation.xml" ContentType="application/vnd.openxmlformats-officedocument.presentationml.presentation.main+xml"/>
  <Override PartName="/ppt/slides/slide12.xml" ContentType="application/vnd.openxmlformats-officedocument.presentationml.slide+xml"/>
  <Override PartName="/ppt/slideLayouts/slideLayout7.xml" ContentType="application/vnd.openxmlformats-officedocument.presentationml.slideLayout+xml"/>
  <Override PartName="/ppt/slides/slide3.xml" ContentType="application/vnd.openxmlformats-officedocument.presentationml.slide+xml"/>
  <Override PartName="/ppt/slideLayouts/slideLayout3.xml" ContentType="application/vnd.openxmlformats-officedocument.presentationml.slideLayout+xml"/>
  <Override PartName="/ppt/slides/slide24.xml" ContentType="application/vnd.openxmlformats-officedocument.presentationml.slide+xml"/>
  <Override PartName="/ppt/slides/slide20.xml" ContentType="application/vnd.openxmlformats-officedocument.presentationml.slide+xml"/>
  <Override PartName="/ppt/slides/slide17.xml" ContentType="application/vnd.openxmlformats-officedocument.presentationml.slide+xml"/>
  <Override PartName="/ppt/slideLayouts/slideLayout14.xml" ContentType="application/vnd.openxmlformats-officedocument.presentationml.slideLayout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slides/slide13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s/slide25.xml" ContentType="application/vnd.openxmlformats-officedocument.presentationml.slide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s/slide21.xml" ContentType="application/vnd.openxmlformats-officedocument.presentationml.slide+xml"/>
  <Default Extension="bin" ContentType="application/vnd.openxmlformats-officedocument.presentationml.printerSettings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saveSubsetFonts="1" autoCompressPictures="0">
  <p:sldMasterIdLst>
    <p:sldMasterId id="2147483660" r:id="rId1"/>
  </p:sldMasterIdLst>
  <p:sldIdLst>
    <p:sldId id="256" r:id="rId2"/>
    <p:sldId id="324" r:id="rId3"/>
    <p:sldId id="344" r:id="rId4"/>
    <p:sldId id="338" r:id="rId5"/>
    <p:sldId id="325" r:id="rId6"/>
    <p:sldId id="326" r:id="rId7"/>
    <p:sldId id="327" r:id="rId8"/>
    <p:sldId id="328" r:id="rId9"/>
    <p:sldId id="309" r:id="rId10"/>
    <p:sldId id="266" r:id="rId11"/>
    <p:sldId id="341" r:id="rId12"/>
    <p:sldId id="271" r:id="rId13"/>
    <p:sldId id="329" r:id="rId14"/>
    <p:sldId id="330" r:id="rId15"/>
    <p:sldId id="331" r:id="rId16"/>
    <p:sldId id="296" r:id="rId17"/>
    <p:sldId id="332" r:id="rId18"/>
    <p:sldId id="333" r:id="rId19"/>
    <p:sldId id="334" r:id="rId20"/>
    <p:sldId id="342" r:id="rId21"/>
    <p:sldId id="343" r:id="rId22"/>
    <p:sldId id="335" r:id="rId23"/>
    <p:sldId id="336" r:id="rId24"/>
    <p:sldId id="337" r:id="rId25"/>
    <p:sldId id="339" r:id="rId26"/>
    <p:sldId id="340" r:id="rId27"/>
  </p:sldIdLst>
  <p:sldSz cx="9144000" cy="6858000" type="screen4x3"/>
  <p:notesSz cx="6858000" cy="9144000"/>
  <p:defaultTextStyle>
    <a:defPPr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lastView="sldThumbnailView">
  <p:normalViewPr>
    <p:restoredLeft sz="15620"/>
    <p:restoredTop sz="94660"/>
  </p:normalViewPr>
  <p:slideViewPr>
    <p:cSldViewPr snapToGrid="0" snapToObjects="1">
      <p:cViewPr varScale="1">
        <p:scale>
          <a:sx n="69" d="100"/>
          <a:sy n="69" d="100"/>
        </p:scale>
        <p:origin x="-1480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printerSettings" Target="printerSettings/printerSettings1.bin"/><Relationship Id="rId29" Type="http://schemas.openxmlformats.org/officeDocument/2006/relationships/presProps" Target="presProps.xml"/><Relationship Id="rId30" Type="http://schemas.openxmlformats.org/officeDocument/2006/relationships/viewProps" Target="viewProps.xml"/><Relationship Id="rId31" Type="http://schemas.openxmlformats.org/officeDocument/2006/relationships/theme" Target="theme/theme1.xml"/><Relationship Id="rId32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2157319"/>
            <a:ext cx="8915400" cy="877824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3034553"/>
            <a:ext cx="8001000" cy="3823447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5025435"/>
            <a:ext cx="8915400" cy="914400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943600"/>
            <a:ext cx="8001000" cy="91440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91440" rIns="274320" bIns="91440" rtlCol="0" anchor="t" anchorCtr="0"/>
          <a:lstStyle>
            <a:lvl1pPr marL="0" indent="0" algn="l" defTabSz="914400" rtl="0" eaLnBrk="1" latinLnBrk="0" hangingPunct="1">
              <a:spcBef>
                <a:spcPts val="300"/>
              </a:spcBef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38862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200399"/>
            <a:ext cx="8915400" cy="2286000"/>
          </a:xfrm>
          <a:solidFill>
            <a:schemeClr val="tx2"/>
          </a:solidFill>
        </p:spPr>
        <p:txBody>
          <a:bodyPr vert="horz" lIns="1188720" tIns="45720" rIns="274320" bIns="45720" rtlCol="0" anchor="b" anchorCtr="0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5484607"/>
            <a:ext cx="8001000" cy="777240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91440" rIns="274320" bIns="91440" rtlCol="0" anchor="ctr" anchorCtr="0">
            <a:normAutofit/>
          </a:bodyPr>
          <a:lstStyle>
            <a:lvl1pPr marL="0" indent="0" algn="l" defTabSz="914400" rtl="0" eaLnBrk="1" latinLnBrk="0" hangingPunct="1">
              <a:spcBef>
                <a:spcPts val="3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17600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47534" y="2595563"/>
            <a:ext cx="3566160" cy="3681412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20588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20588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47534" y="2017713"/>
            <a:ext cx="3566160" cy="877887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47534" y="3065929"/>
            <a:ext cx="3566160" cy="321104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1120588" y="188259"/>
            <a:ext cx="2895600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>
            <a:off x="1212028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5238974" y="2904565"/>
            <a:ext cx="3383280" cy="1588"/>
          </a:xfrm>
          <a:prstGeom prst="line">
            <a:avLst/>
          </a:prstGeom>
          <a:ln w="3810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7534" y="2590800"/>
            <a:ext cx="3566160" cy="3686175"/>
          </a:xfrm>
        </p:spPr>
        <p:txBody>
          <a:bodyPr/>
          <a:lstStyle>
            <a:lvl1pPr>
              <a:defRPr sz="18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0952" y="2039111"/>
            <a:ext cx="356616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24712"/>
            <a:ext cx="8915400" cy="914400"/>
          </a:xfr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>
            <a:lvl1pPr marL="0" indent="0" algn="l" defTabSz="9144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487987" y="2048256"/>
            <a:ext cx="3427413" cy="4206240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039112"/>
            <a:ext cx="4572000" cy="4224528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292608" tIns="274320" rIns="274320" bIns="274320" rtlCol="0" anchor="t" anchorCtr="0">
            <a:normAutofit/>
          </a:bodyPr>
          <a:lstStyle>
            <a:lvl1pPr marL="0" indent="0">
              <a:buNone/>
              <a:defRPr sz="18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2000"/>
              </a:spcBef>
              <a:buClr>
                <a:schemeClr val="accent1"/>
              </a:buClr>
              <a:buFont typeface="Wingdings 2" pitchFamily="18" charset="2"/>
              <a:buNone/>
            </a:pPr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Picture above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7988300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2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4928616" y="1129553"/>
            <a:ext cx="3986784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preserve="1">
  <p:cSld name="3 Pictures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0" y="4114800"/>
            <a:ext cx="8915400" cy="877824"/>
          </a:xfrm>
        </p:spPr>
        <p:txBody>
          <a:bodyPr tIns="137160" bIns="137160" anchor="b" anchorCtr="0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002305"/>
            <a:ext cx="8001000" cy="1855695"/>
          </a:xfr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292608" tIns="137160" rIns="274320" bIns="137160" rtlCol="0" anchor="t" anchorCtr="0">
            <a:normAutofit/>
          </a:bodyPr>
          <a:lstStyle>
            <a:lvl1pPr marL="0" indent="0" algn="l" defTabSz="914400" rtl="0" eaLnBrk="1" latinLnBrk="0" hangingPunct="1">
              <a:buNone/>
              <a:defRPr sz="16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80094" y="188259"/>
            <a:ext cx="2133600" cy="365125"/>
          </a:xfrm>
        </p:spPr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Picture Placeholder 8"/>
          <p:cNvSpPr>
            <a:spLocks noGrp="1"/>
          </p:cNvSpPr>
          <p:nvPr>
            <p:ph type="pic" sz="quarter" idx="13"/>
          </p:nvPr>
        </p:nvSpPr>
        <p:spPr>
          <a:xfrm>
            <a:off x="927100" y="1129553"/>
            <a:ext cx="6601968" cy="29809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7" name="Picture Placeholder 8"/>
          <p:cNvSpPr>
            <a:spLocks noGrp="1"/>
          </p:cNvSpPr>
          <p:nvPr>
            <p:ph type="pic" sz="quarter" idx="14"/>
          </p:nvPr>
        </p:nvSpPr>
        <p:spPr>
          <a:xfrm>
            <a:off x="7543800" y="1129553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  <p:sp>
        <p:nvSpPr>
          <p:cNvPr id="8" name="Picture Placeholder 8"/>
          <p:cNvSpPr>
            <a:spLocks noGrp="1"/>
          </p:cNvSpPr>
          <p:nvPr>
            <p:ph type="pic" sz="quarter" idx="15"/>
          </p:nvPr>
        </p:nvSpPr>
        <p:spPr>
          <a:xfrm>
            <a:off x="7543800" y="2629169"/>
            <a:ext cx="1371600" cy="1481328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87553" y="1129554"/>
            <a:ext cx="914400" cy="5533278"/>
          </a:xfrm>
        </p:spPr>
        <p:txBody>
          <a:bodyPr vert="eaVert" lIns="274320" tIns="685800" bIns="685800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7600" y="1734671"/>
            <a:ext cx="6426200" cy="4542304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0" y="1123856"/>
            <a:ext cx="8913813" cy="914400"/>
          </a:xfrm>
          <a:prstGeom prst="rect">
            <a:avLst/>
          </a:prstGeom>
          <a:solidFill>
            <a:schemeClr val="tx2"/>
          </a:solidFill>
        </p:spPr>
        <p:txBody>
          <a:bodyPr vert="horz" lIns="1188720" tIns="45720" rIns="27432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4424" y="2595562"/>
            <a:ext cx="7610476" cy="367076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80094" y="188259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538B90B1-72A9-484D-AB3F-D5E79F4FE96A}" type="datetimeFigureOut">
              <a:rPr lang="en-GB" smtClean="0"/>
              <a:pPr/>
              <a:t>10/24/12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20588" y="188259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89894" y="6569075"/>
            <a:ext cx="457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F3996479-F6BF-BA45-89BD-B86CE5B34985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0"/>
            <a:ext cx="7999413" cy="182880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914400" y="6675120"/>
            <a:ext cx="7999413" cy="182880"/>
          </a:xfrm>
          <a:prstGeom prst="rect">
            <a:avLst/>
          </a:prstGeom>
          <a:solidFill>
            <a:schemeClr val="bg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p:txStyles>
    <p:titleStyle>
      <a:lvl1pPr marL="0" indent="0" algn="l" defTabSz="914400" rtl="0" eaLnBrk="1" latinLnBrk="0" hangingPunct="1">
        <a:spcBef>
          <a:spcPct val="0"/>
        </a:spcBef>
        <a:buNone/>
        <a:defRPr sz="36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2000"/>
        </a:spcBef>
        <a:buClr>
          <a:schemeClr val="accent1"/>
        </a:buClr>
        <a:buFont typeface="Wingdings 2" pitchFamily="18" charset="2"/>
        <a:buChar char="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10350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371600" indent="-336550" algn="l" defTabSz="914400" rtl="0" eaLnBrk="1" latinLnBrk="0" hangingPunct="1">
        <a:spcBef>
          <a:spcPts val="600"/>
        </a:spcBef>
        <a:buClr>
          <a:schemeClr val="accent1">
            <a:lumMod val="50000"/>
          </a:schemeClr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720850" indent="-349250" algn="l" defTabSz="914400" rtl="0" eaLnBrk="1" latinLnBrk="0" hangingPunct="1">
        <a:spcBef>
          <a:spcPts val="600"/>
        </a:spcBef>
        <a:buClr>
          <a:schemeClr val="accent1"/>
        </a:buClr>
        <a:buFont typeface="Wingdings 2" pitchFamily="18" charset="2"/>
        <a:buChar char="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4" Type="http://schemas.openxmlformats.org/officeDocument/2006/relationships/image" Target="../media/image4.png"/><Relationship Id="rId5" Type="http://schemas.openxmlformats.org/officeDocument/2006/relationships/image" Target="../media/image5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Relationship Id="rId3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Relationship Id="rId3" Type="http://schemas.openxmlformats.org/officeDocument/2006/relationships/image" Target="../media/image11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4" Type="http://schemas.openxmlformats.org/officeDocument/2006/relationships/image" Target="../media/image15.png"/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6.png"/><Relationship Id="rId3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8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1.png"/><Relationship Id="rId3" Type="http://schemas.openxmlformats.org/officeDocument/2006/relationships/image" Target="../media/image22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23.png"/><Relationship Id="rId3" Type="http://schemas.openxmlformats.org/officeDocument/2006/relationships/image" Target="../media/image24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Heritage out of Context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en-GB" sz="2800" b="1" dirty="0" smtClean="0"/>
          </a:p>
          <a:p>
            <a:endParaRPr lang="en-GB" dirty="0" smtClean="0"/>
          </a:p>
          <a:p>
            <a:pPr algn="r"/>
            <a:r>
              <a:rPr lang="en-GB" sz="2400" b="1" dirty="0" smtClean="0"/>
              <a:t>Interpretation and the Viewers’ Gaze</a:t>
            </a:r>
          </a:p>
          <a:p>
            <a:pPr algn="r"/>
            <a:r>
              <a:rPr lang="en-GB" sz="2400" b="1" dirty="0" smtClean="0"/>
              <a:t>Week 4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title"/>
          </p:nvPr>
        </p:nvSpPr>
        <p:spPr>
          <a:xfrm>
            <a:off x="0" y="457200"/>
            <a:ext cx="8229600" cy="1143000"/>
          </a:xfrm>
        </p:spPr>
        <p:txBody>
          <a:bodyPr/>
          <a:lstStyle/>
          <a:p>
            <a:pPr eaLnBrk="1" hangingPunct="1"/>
            <a:r>
              <a:rPr lang="en-GB"/>
              <a:t>What is ‘Material Culture’?</a:t>
            </a:r>
          </a:p>
        </p:txBody>
      </p:sp>
      <p:sp>
        <p:nvSpPr>
          <p:cNvPr id="20483" name="Content Placeholder 2"/>
          <p:cNvSpPr>
            <a:spLocks noGrp="1"/>
          </p:cNvSpPr>
          <p:nvPr>
            <p:ph sz="half" idx="1"/>
          </p:nvPr>
        </p:nvSpPr>
        <p:spPr>
          <a:xfrm>
            <a:off x="250825" y="1905000"/>
            <a:ext cx="4625975" cy="4572000"/>
          </a:xfrm>
        </p:spPr>
        <p:txBody>
          <a:bodyPr/>
          <a:lstStyle/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Term coined by Victorian anthropologists as a way of ‘gauging the degree of technical and social sophistication of a given group’ (</a:t>
            </a:r>
            <a:r>
              <a:rPr lang="en-GB" sz="2000" dirty="0" err="1"/>
              <a:t>Buchli</a:t>
            </a:r>
            <a:r>
              <a:rPr lang="en-GB" sz="2000" dirty="0"/>
              <a:t> 2002: 3). 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Tied to 19</a:t>
            </a:r>
            <a:r>
              <a:rPr lang="en-GB" sz="2000" baseline="30000" dirty="0"/>
              <a:t>th</a:t>
            </a:r>
            <a:r>
              <a:rPr lang="en-GB" sz="2000" dirty="0"/>
              <a:t> C suppositions regarding progressive, </a:t>
            </a:r>
            <a:r>
              <a:rPr lang="en-GB" sz="2000" dirty="0" smtClean="0"/>
              <a:t>uni-linear </a:t>
            </a:r>
            <a:r>
              <a:rPr lang="en-GB" sz="2000" dirty="0"/>
              <a:t>evolutionary processes.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/>
              <a:t>Reflected in the shift from random collections of objects and ‘cabinets of curiosity’ to emergence of systematic collections of material objects in museums </a:t>
            </a:r>
            <a:r>
              <a:rPr lang="en-GB" sz="2000" dirty="0" smtClean="0"/>
              <a:t>(e.g. Pitt</a:t>
            </a:r>
            <a:r>
              <a:rPr lang="en-GB" sz="2000" dirty="0"/>
              <a:t>-Rivers </a:t>
            </a:r>
            <a:r>
              <a:rPr lang="en-GB" sz="2000" dirty="0" smtClean="0"/>
              <a:t>Museum; </a:t>
            </a:r>
            <a:r>
              <a:rPr lang="en-GB" sz="2000" dirty="0"/>
              <a:t>the </a:t>
            </a:r>
            <a:r>
              <a:rPr lang="en-GB" sz="2000" dirty="0" err="1"/>
              <a:t>Horniman</a:t>
            </a:r>
            <a:r>
              <a:rPr lang="en-GB" sz="2000" dirty="0"/>
              <a:t>)</a:t>
            </a:r>
            <a:r>
              <a:rPr lang="en-GB" sz="2000" dirty="0" smtClean="0"/>
              <a:t> </a:t>
            </a:r>
          </a:p>
          <a:p>
            <a:pPr eaLnBrk="1" hangingPunct="1">
              <a:lnSpc>
                <a:spcPct val="80000"/>
              </a:lnSpc>
              <a:spcBef>
                <a:spcPts val="800"/>
              </a:spcBef>
            </a:pPr>
            <a:r>
              <a:rPr lang="en-GB" sz="2000" dirty="0" smtClean="0"/>
              <a:t>The importance of classification</a:t>
            </a:r>
          </a:p>
          <a:p>
            <a:pPr eaLnBrk="1" hangingPunct="1">
              <a:lnSpc>
                <a:spcPct val="80000"/>
              </a:lnSpc>
            </a:pPr>
            <a:endParaRPr lang="en-GB" sz="1300" dirty="0" smtClean="0"/>
          </a:p>
          <a:p>
            <a:pPr eaLnBrk="1" hangingPunct="1">
              <a:lnSpc>
                <a:spcPct val="80000"/>
              </a:lnSpc>
            </a:pPr>
            <a:endParaRPr lang="en-GB" sz="1300" dirty="0"/>
          </a:p>
          <a:p>
            <a:pPr eaLnBrk="1" hangingPunct="1">
              <a:lnSpc>
                <a:spcPct val="80000"/>
              </a:lnSpc>
            </a:pPr>
            <a:endParaRPr lang="en-GB" sz="1300" dirty="0"/>
          </a:p>
        </p:txBody>
      </p:sp>
      <p:pic>
        <p:nvPicPr>
          <p:cNvPr id="20484" name="Content Placeholder 5" descr="pittrivers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257800" y="2209800"/>
            <a:ext cx="3197225" cy="297180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55809" y="3684700"/>
            <a:ext cx="3505200" cy="23114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5809" y="955831"/>
            <a:ext cx="3289300" cy="24638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119" y="797642"/>
            <a:ext cx="2857500" cy="35560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62011" y="2567100"/>
            <a:ext cx="3644900" cy="2235200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51647"/>
            <a:ext cx="8913813" cy="1186609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relation between ‘Us’ and the ‘Other’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000" dirty="0" smtClean="0"/>
              <a:t>As educational institutions, and ‘objectifications of authoritative knowledge’ about ‘savages’, the study of material culture thus played a significant role in the shaping of perceptions of ‘us’ and’ them’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1600" dirty="0" smtClean="0"/>
              <a:t>See…..</a:t>
            </a:r>
          </a:p>
          <a:p>
            <a:pPr lvl="1"/>
            <a:r>
              <a:rPr lang="en-GB" sz="1600" dirty="0" err="1" smtClean="0"/>
              <a:t>Coombes</a:t>
            </a:r>
            <a:r>
              <a:rPr lang="en-GB" sz="1600" dirty="0" smtClean="0"/>
              <a:t> in relation to Africa</a:t>
            </a:r>
          </a:p>
          <a:p>
            <a:pPr lvl="1"/>
            <a:r>
              <a:rPr lang="en-GB" sz="1600" dirty="0" smtClean="0"/>
              <a:t>Thomas in relation to the Pacific Islands and Australasia</a:t>
            </a:r>
          </a:p>
          <a:p>
            <a:pPr lvl="1"/>
            <a:r>
              <a:rPr lang="en-GB" sz="1600" dirty="0" smtClean="0"/>
              <a:t>Bennett for a general discussion</a:t>
            </a:r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33375"/>
            <a:ext cx="4038600" cy="6021388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000"/>
              <a:t>An implied </a:t>
            </a:r>
            <a:r>
              <a:rPr lang="en-GB" sz="2000" smtClean="0"/>
              <a:t>relationship </a:t>
            </a:r>
            <a:r>
              <a:rPr lang="en-GB" sz="2000"/>
              <a:t>between identity and material culture</a:t>
            </a:r>
            <a:r>
              <a:rPr lang="en-GB" sz="2000" smtClean="0"/>
              <a:t> here</a:t>
            </a:r>
            <a:r>
              <a:rPr lang="en-GB" sz="2000"/>
              <a:t>:  the kinds of objects we use and consume are seen as constitutive of who we </a:t>
            </a:r>
            <a:r>
              <a:rPr lang="en-GB" sz="2000" smtClean="0"/>
              <a:t>are</a:t>
            </a:r>
          </a:p>
          <a:p>
            <a:pPr eaLnBrk="1" hangingPunct="1">
              <a:lnSpc>
                <a:spcPct val="80000"/>
              </a:lnSpc>
            </a:pPr>
            <a:r>
              <a:rPr lang="en-GB" sz="2000"/>
              <a:t>For the late Victorians, one’s identity as a ‘civilized’ being was</a:t>
            </a:r>
            <a:r>
              <a:rPr lang="en-GB" sz="2000" smtClean="0"/>
              <a:t> shaped </a:t>
            </a:r>
            <a:r>
              <a:rPr lang="en-GB" sz="2000"/>
              <a:t>by the capacity </a:t>
            </a:r>
            <a:r>
              <a:rPr lang="en-GB" sz="2000" smtClean="0"/>
              <a:t>to</a:t>
            </a:r>
          </a:p>
          <a:p>
            <a:pPr lvl="1" eaLnBrk="1" hangingPunct="1">
              <a:lnSpc>
                <a:spcPct val="80000"/>
              </a:lnSpc>
              <a:buFontTx/>
              <a:buChar char="-"/>
            </a:pPr>
            <a:r>
              <a:rPr lang="en-GB" sz="2000"/>
              <a:t>own and consume the products of what was presumed to be a more technically, intellectually and morally ‘advanced’ </a:t>
            </a:r>
            <a:r>
              <a:rPr lang="en-GB" sz="2000" smtClean="0"/>
              <a:t>society</a:t>
            </a:r>
          </a:p>
          <a:p>
            <a:pPr lvl="1" eaLnBrk="1" hangingPunct="1">
              <a:lnSpc>
                <a:spcPct val="80000"/>
              </a:lnSpc>
              <a:buFontTx/>
              <a:buChar char="-"/>
            </a:pPr>
            <a:r>
              <a:rPr lang="en-GB" sz="2000" smtClean="0"/>
              <a:t>participate </a:t>
            </a:r>
            <a:r>
              <a:rPr lang="en-GB" sz="2000"/>
              <a:t>in an ideological schema</a:t>
            </a:r>
            <a:r>
              <a:rPr lang="en-GB" sz="2000" smtClean="0"/>
              <a:t> that </a:t>
            </a:r>
            <a:r>
              <a:rPr lang="en-GB" sz="2000"/>
              <a:t>recognised the importance of ‘private property’.</a:t>
            </a:r>
          </a:p>
        </p:txBody>
      </p:sp>
      <p:pic>
        <p:nvPicPr>
          <p:cNvPr id="21507" name="Content Placeholder 4" descr="burden.jpg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076825" y="692150"/>
            <a:ext cx="3354388" cy="5084763"/>
          </a:xfr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>
          <a:xfrm>
            <a:off x="0" y="685800"/>
            <a:ext cx="8839200" cy="10668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ea typeface="+mj-ea"/>
                <a:cs typeface="+mj-cs"/>
              </a:rPr>
              <a:t>The Ups and Downs of Material Culture</a:t>
            </a:r>
            <a:endParaRPr lang="en-GB" dirty="0">
              <a:ea typeface="+mj-ea"/>
              <a:cs typeface="+mj-cs"/>
            </a:endParaRP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>
          <a:xfrm>
            <a:off x="323850" y="1981200"/>
            <a:ext cx="8229600" cy="44958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mtClean="0"/>
              <a:t> Early 20</a:t>
            </a:r>
            <a:r>
              <a:rPr lang="en-GB" baseline="30000" smtClean="0"/>
              <a:t>th</a:t>
            </a:r>
            <a:r>
              <a:rPr lang="en-GB" smtClean="0"/>
              <a:t> Century anthropology saw a shift away from a focus on material culture, especially in the work of Malinowski who sought to understand other societies through participation in and direct observation.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Interest in material culture was re-invigorated  in 1970s as anthropologists such as Claude Levi-Strauss and Mary Douglas sought to understand the relationship between material objects, systems of cultural symbolism and social processes of exchange</a:t>
            </a:r>
          </a:p>
          <a:p>
            <a:pPr eaLnBrk="1" hangingPunct="1">
              <a:lnSpc>
                <a:spcPct val="80000"/>
              </a:lnSpc>
            </a:pPr>
            <a:r>
              <a:rPr lang="en-GB" smtClean="0"/>
              <a:t>Marxist theory in academia increasingly sought to understand how social, political and economic relationships became embedded in and expressed through material objects &amp; commodities</a:t>
            </a:r>
          </a:p>
          <a:p>
            <a:pPr eaLnBrk="1" hangingPunct="1">
              <a:lnSpc>
                <a:spcPct val="80000"/>
              </a:lnSpc>
            </a:pPr>
            <a:endParaRPr lang="en-GB" smtClean="0"/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  <a:p>
            <a:pPr eaLnBrk="1" hangingPunct="1">
              <a:lnSpc>
                <a:spcPct val="80000"/>
              </a:lnSpc>
              <a:buFont typeface="Wingdings 2" charset="2"/>
              <a:buNone/>
            </a:pPr>
            <a:endParaRPr lang="en-GB" sz="1800" b="1" smtClean="0"/>
          </a:p>
          <a:p>
            <a:pPr eaLnBrk="1" hangingPunct="1">
              <a:lnSpc>
                <a:spcPct val="80000"/>
              </a:lnSpc>
              <a:buFont typeface="Wingdings 2" charset="2"/>
              <a:buNone/>
            </a:pPr>
            <a:endParaRPr lang="en-GB" sz="1800" smtClean="0"/>
          </a:p>
          <a:p>
            <a:pPr eaLnBrk="1" hangingPunct="1">
              <a:lnSpc>
                <a:spcPct val="80000"/>
              </a:lnSpc>
            </a:pPr>
            <a:endParaRPr lang="en-GB" sz="180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468313" y="609600"/>
            <a:ext cx="8229600" cy="5283200"/>
          </a:xfrm>
        </p:spPr>
        <p:txBody>
          <a:bodyPr rtlCol="0">
            <a:normAutofit fontScale="92500" lnSpcReduction="10000"/>
          </a:bodyPr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r>
              <a:rPr lang="en-GB" sz="1800" dirty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Increasing focus (especially in the 1990s) on the ‘social life’ and ‘agency’ of objects and things.</a:t>
            </a: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: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material objects operate as vehicles of meaning,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they embed and communicate in tangible form otherwise ‘intangible’ things, such as social ideals and cultural values; they are symbolic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they mediate different kinds of social relationships 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the consumption of things both material and otherwise is one of the principle means by which cultural identities are created and sustained. 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in an increasingly globalised and commoditised world,  people subject non-local commodities to often localised cultural understandings understandings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‘things’ in people’s environment shape their responses to that environment: 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As Daniel Miller argues, ‘much of what we are, exists not through our consciousness or body, but as an exterior environment that habituates and prompts us’ </a:t>
            </a:r>
          </a:p>
          <a:p>
            <a:pPr eaLnBrk="1" fontAlgn="auto" hangingPunct="1">
              <a:spcBef>
                <a:spcPts val="800"/>
              </a:spcBef>
              <a:spcAft>
                <a:spcPts val="0"/>
              </a:spcAft>
              <a:buFontTx/>
              <a:buChar char="-"/>
              <a:defRPr/>
            </a:pP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(Miller, </a:t>
            </a:r>
            <a:r>
              <a:rPr lang="en-GB" sz="1800" i="1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Materiality: An Introduction</a:t>
            </a:r>
            <a:r>
              <a:rPr lang="en-GB" sz="1800" dirty="0" smtClean="0">
                <a:solidFill>
                  <a:schemeClr val="tx1">
                    <a:lumMod val="65000"/>
                    <a:lumOff val="35000"/>
                  </a:schemeClr>
                </a:solidFill>
                <a:ea typeface="+mn-ea"/>
                <a:cs typeface="+mn-cs"/>
              </a:rPr>
              <a:t>, http://www.ucl.ac.uk/anthropology/staff/d_miller/mil-8)</a:t>
            </a: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sz="1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charset="2"/>
              <a:buNone/>
              <a:defRPr/>
            </a:pPr>
            <a:endParaRPr lang="en-GB" sz="1600" dirty="0" smtClean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sz="1600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3"/>
          <p:cNvSpPr>
            <a:spLocks noGrp="1"/>
          </p:cNvSpPr>
          <p:nvPr>
            <p:ph type="title"/>
          </p:nvPr>
        </p:nvSpPr>
        <p:spPr>
          <a:xfrm>
            <a:off x="0" y="685800"/>
            <a:ext cx="8913813" cy="990600"/>
          </a:xfrm>
        </p:spPr>
        <p:txBody>
          <a:bodyPr/>
          <a:lstStyle/>
          <a:p>
            <a:pPr eaLnBrk="1" hangingPunct="1"/>
            <a:r>
              <a:rPr lang="en-GB" dirty="0" err="1" smtClean="0"/>
              <a:t>Appadurai’s</a:t>
            </a:r>
            <a:r>
              <a:rPr lang="en-GB" dirty="0" smtClean="0"/>
              <a:t> </a:t>
            </a:r>
            <a:r>
              <a:rPr lang="en-GB" i="1" dirty="0" smtClean="0"/>
              <a:t>Social Life of Things</a:t>
            </a:r>
          </a:p>
        </p:txBody>
      </p:sp>
      <p:sp>
        <p:nvSpPr>
          <p:cNvPr id="41987" name="Content Placeholder 2"/>
          <p:cNvSpPr>
            <a:spLocks noGrp="1"/>
          </p:cNvSpPr>
          <p:nvPr>
            <p:ph sz="half" idx="1"/>
          </p:nvPr>
        </p:nvSpPr>
        <p:spPr>
          <a:xfrm>
            <a:off x="533400" y="1828800"/>
            <a:ext cx="4149725" cy="4448175"/>
          </a:xfrm>
        </p:spPr>
        <p:txBody>
          <a:bodyPr>
            <a:noAutofit/>
          </a:bodyPr>
          <a:lstStyle/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Appadurai (1986) suggests that things acquire their characteristics </a:t>
            </a:r>
            <a:r>
              <a:rPr lang="en-GB" sz="2000" dirty="0" err="1" smtClean="0"/>
              <a:t>processually</a:t>
            </a:r>
            <a:r>
              <a:rPr lang="en-GB" sz="2000" dirty="0" smtClean="0"/>
              <a:t>.</a:t>
            </a:r>
          </a:p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We need to examine an object in terms of its entire trajectory  - it’s ‘social life -  to understand its value. An object’s character is not fixed, but can shift throughout time. </a:t>
            </a:r>
          </a:p>
          <a:p>
            <a:pPr eaLnBrk="1" hangingPunct="1">
              <a:spcBef>
                <a:spcPts val="800"/>
              </a:spcBef>
            </a:pPr>
            <a:r>
              <a:rPr lang="en-GB" sz="2000" dirty="0" smtClean="0"/>
              <a:t>Objects have a ‘cultural biography’ (</a:t>
            </a:r>
            <a:r>
              <a:rPr lang="en-GB" sz="2000" dirty="0" err="1" smtClean="0"/>
              <a:t>Kopytoff</a:t>
            </a:r>
            <a:r>
              <a:rPr lang="en-GB" sz="2000" dirty="0" smtClean="0"/>
              <a:t> in Appadurai (ed.) 1986)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5148263" y="2286000"/>
            <a:ext cx="3565525" cy="3990975"/>
          </a:xfrm>
        </p:spPr>
        <p:txBody>
          <a:bodyPr rtlCol="0"/>
          <a:lstStyle/>
          <a:p>
            <a:pPr eaLnBrk="1" fontAlgn="auto" hangingPunct="1">
              <a:spcAft>
                <a:spcPts val="0"/>
              </a:spcAft>
              <a:buFont typeface="Wingdings 2" pitchFamily="18" charset="2"/>
              <a:buChar char=""/>
              <a:defRPr/>
            </a:pP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ea typeface="+mn-ea"/>
              <a:cs typeface="+mn-cs"/>
            </a:endParaRPr>
          </a:p>
        </p:txBody>
      </p:sp>
      <p:pic>
        <p:nvPicPr>
          <p:cNvPr id="41989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53000" y="2286000"/>
            <a:ext cx="3921125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96471"/>
            <a:ext cx="8913813" cy="1434353"/>
          </a:xfrm>
        </p:spPr>
        <p:txBody>
          <a:bodyPr>
            <a:normAutofit/>
          </a:bodyPr>
          <a:lstStyle/>
          <a:p>
            <a:r>
              <a:rPr lang="en-GB" dirty="0" smtClean="0"/>
              <a:t>Thomas (1991) </a:t>
            </a:r>
            <a:r>
              <a:rPr lang="en-GB" i="1" dirty="0" smtClean="0"/>
              <a:t>Entangled Objects</a:t>
            </a:r>
            <a:r>
              <a:rPr lang="en-GB" dirty="0" smtClean="0"/>
              <a:t>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2"/>
            <a:ext cx="7610476" cy="370961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The European Appropriation of Indigenous Things (and vice versa)</a:t>
            </a:r>
          </a:p>
          <a:p>
            <a:r>
              <a:rPr lang="en-GB" dirty="0" smtClean="0"/>
              <a:t>Traces colonial encounter in the Pacific, and the role that objects played in shaping these relations</a:t>
            </a:r>
          </a:p>
          <a:p>
            <a:r>
              <a:rPr lang="en-GB" dirty="0" smtClean="0"/>
              <a:t>Draws our attention to the classification and display of objects out of their context </a:t>
            </a:r>
          </a:p>
          <a:p>
            <a:r>
              <a:rPr lang="en-GB" dirty="0" smtClean="0"/>
              <a:t>Objects are not stable in meaning</a:t>
            </a:r>
          </a:p>
          <a:p>
            <a:r>
              <a:rPr lang="en-GB" dirty="0" smtClean="0"/>
              <a:t>Classifications, narratives, judgements and meanings of objects are historically contingent</a:t>
            </a:r>
          </a:p>
          <a:p>
            <a:r>
              <a:rPr lang="en-GB" dirty="0" smtClean="0"/>
              <a:t>Indicates the importance of ‘the gaze’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98" y="920227"/>
            <a:ext cx="4068091" cy="469316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3441" y="1371865"/>
            <a:ext cx="3313377" cy="3763007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5382" y="2138715"/>
            <a:ext cx="3517900" cy="308817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9809" y="1178178"/>
            <a:ext cx="2797963" cy="4637664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Gaze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73121" y="2595563"/>
            <a:ext cx="3910639" cy="368141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2000" dirty="0" smtClean="0"/>
              <a:t>Bennett (1995)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Applied to museum and gallery architecture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Education, not entertainment ideology 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Architecture &amp; Surveillance by others</a:t>
            </a:r>
          </a:p>
          <a:p>
            <a:pPr lvl="1">
              <a:lnSpc>
                <a:spcPct val="90000"/>
              </a:lnSpc>
            </a:pPr>
            <a:r>
              <a:rPr lang="en-GB" sz="2000" dirty="0" smtClean="0"/>
              <a:t>Civilised Mode of Behaviour</a:t>
            </a:r>
          </a:p>
          <a:p>
            <a:pPr>
              <a:lnSpc>
                <a:spcPct val="90000"/>
              </a:lnSpc>
            </a:pPr>
            <a:r>
              <a:rPr lang="en-GB" sz="2000" dirty="0" smtClean="0"/>
              <a:t>See also </a:t>
            </a:r>
            <a:r>
              <a:rPr lang="en-GB" sz="2000" dirty="0" err="1" smtClean="0"/>
              <a:t>Urry</a:t>
            </a:r>
            <a:endParaRPr lang="en-GB" sz="2000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7534" y="2595563"/>
            <a:ext cx="3566159" cy="3681412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Foucault (1977)</a:t>
            </a:r>
            <a:r>
              <a:rPr lang="en-GB" i="1" dirty="0" smtClean="0"/>
              <a:t> Discipline and Punish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728134" y="2595563"/>
            <a:ext cx="3166534" cy="3314170"/>
          </a:xfrm>
        </p:spPr>
        <p:txBody>
          <a:bodyPr/>
          <a:lstStyle/>
          <a:p>
            <a:r>
              <a:rPr lang="en-GB" dirty="0" smtClean="0"/>
              <a:t>Western Europe, 18</a:t>
            </a:r>
            <a:r>
              <a:rPr lang="en-GB" baseline="30000" dirty="0" smtClean="0"/>
              <a:t>th</a:t>
            </a:r>
            <a:r>
              <a:rPr lang="en-GB" dirty="0" smtClean="0"/>
              <a:t> century </a:t>
            </a:r>
          </a:p>
          <a:p>
            <a:r>
              <a:rPr lang="en-GB" dirty="0" smtClean="0"/>
              <a:t>Shift from exemplary torture as punishment  </a:t>
            </a:r>
          </a:p>
          <a:p>
            <a:pPr lvl="1"/>
            <a:r>
              <a:rPr lang="en-GB" dirty="0" smtClean="0"/>
              <a:t>Inefficient and costly</a:t>
            </a:r>
          </a:p>
          <a:p>
            <a:r>
              <a:rPr lang="en-GB" dirty="0" smtClean="0"/>
              <a:t>To surveillance as punishment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59" y="4383522"/>
            <a:ext cx="3242735" cy="22098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661" y="2038256"/>
            <a:ext cx="2783946" cy="26855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8859" y="4002522"/>
            <a:ext cx="3124200" cy="2590800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63456"/>
            <a:ext cx="8913813" cy="914400"/>
          </a:xfrm>
        </p:spPr>
        <p:txBody>
          <a:bodyPr/>
          <a:lstStyle/>
          <a:p>
            <a:r>
              <a:rPr lang="en-GB" dirty="0" smtClean="0"/>
              <a:t>Bentham’s </a:t>
            </a:r>
            <a:r>
              <a:rPr lang="en-GB" dirty="0" err="1" smtClean="0"/>
              <a:t>Panopticon</a:t>
            </a:r>
            <a:r>
              <a:rPr lang="en-GB" dirty="0" smtClean="0"/>
              <a:t> (1785)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40268" y="1693333"/>
            <a:ext cx="3708400" cy="4583642"/>
          </a:xfrm>
        </p:spPr>
        <p:txBody>
          <a:bodyPr/>
          <a:lstStyle/>
          <a:p>
            <a:r>
              <a:rPr lang="en-GB" dirty="0" smtClean="0"/>
              <a:t>Metaphor for power relations</a:t>
            </a:r>
          </a:p>
          <a:p>
            <a:r>
              <a:rPr lang="en-GB" dirty="0" smtClean="0"/>
              <a:t>All-seeing gaze</a:t>
            </a:r>
          </a:p>
          <a:p>
            <a:pPr lvl="1"/>
            <a:r>
              <a:rPr lang="en-GB" dirty="0" smtClean="0"/>
              <a:t>Marked yet masked</a:t>
            </a:r>
          </a:p>
          <a:p>
            <a:r>
              <a:rPr lang="en-GB" dirty="0" smtClean="0"/>
              <a:t>Prisoners assume that they are being watched</a:t>
            </a:r>
          </a:p>
          <a:p>
            <a:r>
              <a:rPr lang="en-GB" dirty="0" smtClean="0"/>
              <a:t>Begin to self-discipline</a:t>
            </a:r>
          </a:p>
          <a:p>
            <a:r>
              <a:rPr lang="en-GB" dirty="0" smtClean="0"/>
              <a:t>Internalization</a:t>
            </a:r>
          </a:p>
          <a:p>
            <a:r>
              <a:rPr lang="en-GB" dirty="0" smtClean="0"/>
              <a:t>“Docile Bodies’</a:t>
            </a:r>
          </a:p>
          <a:p>
            <a:pPr>
              <a:buNone/>
            </a:pPr>
            <a:endParaRPr lang="en-GB" dirty="0" smtClean="0"/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4683760" y="2595563"/>
            <a:ext cx="4029934" cy="368141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8668" y="1693333"/>
            <a:ext cx="3732106" cy="3604153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86294" y="4078286"/>
            <a:ext cx="3327400" cy="2438400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4333" y="596899"/>
            <a:ext cx="4157134" cy="25696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4333" y="3742268"/>
            <a:ext cx="4157134" cy="256751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3833" y="1640417"/>
            <a:ext cx="3492500" cy="4203702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Appadurai and </a:t>
            </a:r>
            <a:r>
              <a:rPr lang="en-GB" dirty="0" err="1" smtClean="0"/>
              <a:t>Breckenbridge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Objects become </a:t>
            </a:r>
            <a:r>
              <a:rPr lang="en-GB" dirty="0" err="1" smtClean="0"/>
              <a:t>decontextualised</a:t>
            </a:r>
            <a:r>
              <a:rPr lang="en-GB" dirty="0" smtClean="0"/>
              <a:t> in museums</a:t>
            </a:r>
          </a:p>
          <a:p>
            <a:r>
              <a:rPr lang="en-GB" dirty="0" smtClean="0"/>
              <a:t>The dynamic environment from which objects originate is made static in museums</a:t>
            </a:r>
          </a:p>
          <a:p>
            <a:r>
              <a:rPr lang="en-GB" dirty="0" smtClean="0"/>
              <a:t>Objects become emblematic of a ‘culture’ (link to </a:t>
            </a:r>
            <a:r>
              <a:rPr lang="en-GB" dirty="0" err="1" smtClean="0"/>
              <a:t>Wilk</a:t>
            </a:r>
            <a:r>
              <a:rPr lang="en-GB" dirty="0" smtClean="0"/>
              <a:t> last week)</a:t>
            </a:r>
          </a:p>
          <a:p>
            <a:r>
              <a:rPr lang="en-GB" dirty="0" smtClean="0"/>
              <a:t>Cultural Patrimony and political relations obscured by technical language and explanation</a:t>
            </a:r>
          </a:p>
          <a:p>
            <a:endParaRPr lang="en-GB" dirty="0" smtClean="0"/>
          </a:p>
          <a:p>
            <a:pPr lvl="1">
              <a:buNone/>
            </a:pPr>
            <a:endParaRPr lang="en-GB" dirty="0" smtClean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Tensions emerge…..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55784"/>
            <a:ext cx="7610476" cy="3910545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Between fixing identities through museums and others’ attempts to free those identities / represent themselves differently</a:t>
            </a:r>
          </a:p>
          <a:p>
            <a:r>
              <a:rPr lang="en-GB" dirty="0" smtClean="0"/>
              <a:t>Museums thus become a site through which people learn about others and themselves</a:t>
            </a:r>
          </a:p>
          <a:p>
            <a:pPr lvl="1"/>
            <a:r>
              <a:rPr lang="en-GB" dirty="0" smtClean="0"/>
              <a:t>Objects and displays become the means to conceptualise themselves</a:t>
            </a:r>
          </a:p>
          <a:p>
            <a:r>
              <a:rPr lang="en-GB" dirty="0" smtClean="0"/>
              <a:t>Questions the boundaries between education – commerce – festivity </a:t>
            </a:r>
          </a:p>
          <a:p>
            <a:pPr lvl="1"/>
            <a:r>
              <a:rPr lang="en-GB" dirty="0" smtClean="0"/>
              <a:t>The exhibition-cum-sale</a:t>
            </a:r>
          </a:p>
          <a:p>
            <a:pPr lvl="1"/>
            <a:r>
              <a:rPr lang="en-GB" dirty="0" smtClean="0"/>
              <a:t>Spaces are not defined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Viewing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374190"/>
            <a:ext cx="7610476" cy="389214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Individual reflective </a:t>
            </a:r>
          </a:p>
          <a:p>
            <a:pPr lvl="1"/>
            <a:r>
              <a:rPr lang="en-GB" dirty="0" smtClean="0"/>
              <a:t>The sacred gaze </a:t>
            </a:r>
          </a:p>
          <a:p>
            <a:pPr lvl="1"/>
            <a:r>
              <a:rPr lang="en-GB" dirty="0" smtClean="0"/>
              <a:t>Specialised way of viewing</a:t>
            </a:r>
          </a:p>
          <a:p>
            <a:r>
              <a:rPr lang="en-GB" dirty="0" smtClean="0"/>
              <a:t>Communal shared experience</a:t>
            </a:r>
          </a:p>
          <a:p>
            <a:r>
              <a:rPr lang="en-GB" dirty="0" smtClean="0"/>
              <a:t>Viewing isn’t passive </a:t>
            </a:r>
          </a:p>
          <a:p>
            <a:pPr lvl="1"/>
            <a:r>
              <a:rPr lang="en-GB" dirty="0" smtClean="0"/>
              <a:t>People come to museums with ideas of what they expect to see</a:t>
            </a:r>
          </a:p>
          <a:p>
            <a:pPr lvl="1"/>
            <a:r>
              <a:rPr lang="en-GB" dirty="0" smtClean="0"/>
              <a:t>Dialogue and cultural literacy</a:t>
            </a:r>
          </a:p>
          <a:p>
            <a:pPr lvl="1"/>
            <a:r>
              <a:rPr lang="en-GB" dirty="0" smtClean="0"/>
              <a:t>Freedom to imagine / assimilate / imbue meaning</a:t>
            </a:r>
          </a:p>
          <a:p>
            <a:pPr lvl="1"/>
            <a:r>
              <a:rPr lang="en-GB" dirty="0" smtClean="0"/>
              <a:t>The strange is familiarised</a:t>
            </a:r>
          </a:p>
          <a:p>
            <a:r>
              <a:rPr lang="en-GB" dirty="0" smtClean="0"/>
              <a:t>Reception is dependent on subject position</a:t>
            </a:r>
            <a:endParaRPr lang="en-GB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Vergo</a:t>
            </a:r>
            <a:r>
              <a:rPr lang="en-GB" dirty="0" smtClean="0"/>
              <a:t>, ‘The Reticent Object’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Museums……</a:t>
            </a:r>
          </a:p>
          <a:p>
            <a:pPr lvl="1"/>
            <a:r>
              <a:rPr lang="en-GB" dirty="0" smtClean="0"/>
              <a:t>Acquire</a:t>
            </a:r>
          </a:p>
          <a:p>
            <a:pPr lvl="1"/>
            <a:r>
              <a:rPr lang="en-GB" dirty="0" smtClean="0"/>
              <a:t>Safeguard</a:t>
            </a:r>
          </a:p>
          <a:p>
            <a:pPr lvl="1"/>
            <a:r>
              <a:rPr lang="en-GB" dirty="0" smtClean="0"/>
              <a:t>Conserve</a:t>
            </a:r>
          </a:p>
          <a:p>
            <a:pPr lvl="1"/>
            <a:r>
              <a:rPr lang="en-GB" dirty="0" smtClean="0"/>
              <a:t>Display</a:t>
            </a:r>
          </a:p>
          <a:p>
            <a:pPr lvl="1"/>
            <a:r>
              <a:rPr lang="en-GB" dirty="0" smtClean="0"/>
              <a:t>Educate </a:t>
            </a:r>
          </a:p>
          <a:p>
            <a:pPr lvl="1"/>
            <a:r>
              <a:rPr lang="en-GB" dirty="0" smtClean="0"/>
              <a:t>Entertain</a:t>
            </a:r>
          </a:p>
          <a:p>
            <a:pPr lvl="1"/>
            <a:r>
              <a:rPr lang="en-GB" dirty="0" smtClean="0"/>
              <a:t>Sell </a:t>
            </a:r>
          </a:p>
          <a:p>
            <a:pPr lvl="1"/>
            <a:r>
              <a:rPr lang="en-GB" dirty="0" smtClean="0"/>
              <a:t>Deal with multiple expectations from varied publics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5861" y="742447"/>
            <a:ext cx="4086498" cy="3748266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625861" y="4950827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 err="1" smtClean="0"/>
              <a:t>http://www.carusostjohn.com/projects/medicine-man-british-museum/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969" y="2355785"/>
            <a:ext cx="3819411" cy="3518372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6075" y="2627686"/>
            <a:ext cx="5842000" cy="350520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46477" y="440979"/>
            <a:ext cx="3149600" cy="257810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Creating and Consuming Exhibitions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Multiple actors and agencies</a:t>
            </a:r>
          </a:p>
          <a:p>
            <a:pPr lvl="1"/>
            <a:r>
              <a:rPr lang="en-GB" dirty="0" smtClean="0"/>
              <a:t>All with different motivations</a:t>
            </a:r>
          </a:p>
          <a:p>
            <a:r>
              <a:rPr lang="en-GB" dirty="0" smtClean="0"/>
              <a:t>Tensions between the avowed and unspoken policies of the institution</a:t>
            </a:r>
          </a:p>
          <a:p>
            <a:r>
              <a:rPr lang="en-GB" dirty="0" smtClean="0"/>
              <a:t>The character of the museum </a:t>
            </a:r>
          </a:p>
          <a:p>
            <a:pPr lvl="1"/>
            <a:r>
              <a:rPr lang="en-GB" dirty="0" smtClean="0"/>
              <a:t>How it perceives itself and presents itself</a:t>
            </a:r>
          </a:p>
          <a:p>
            <a:r>
              <a:rPr lang="en-GB" dirty="0" smtClean="0"/>
              <a:t>The politics of exhibition making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Selecting Objects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Selection is neither random or arbitrary </a:t>
            </a:r>
          </a:p>
          <a:p>
            <a:r>
              <a:rPr lang="en-GB" dirty="0" smtClean="0"/>
              <a:t>Based on an underlying – yet usually unspoken – purpose </a:t>
            </a:r>
          </a:p>
          <a:p>
            <a:r>
              <a:rPr lang="en-GB" dirty="0" smtClean="0"/>
              <a:t>The ways that objects come together is not self-evident nor benign</a:t>
            </a:r>
          </a:p>
          <a:p>
            <a:r>
              <a:rPr lang="en-GB" dirty="0" smtClean="0"/>
              <a:t>It is because they help tell the story</a:t>
            </a:r>
          </a:p>
          <a:p>
            <a:r>
              <a:rPr lang="en-GB" dirty="0" smtClean="0"/>
              <a:t>The context of the exhibition confers </a:t>
            </a:r>
            <a:r>
              <a:rPr lang="en-GB" b="1" u="sng" dirty="0" smtClean="0"/>
              <a:t>a</a:t>
            </a:r>
            <a:r>
              <a:rPr lang="en-GB" dirty="0" smtClean="0"/>
              <a:t> meaning upon them</a:t>
            </a:r>
          </a:p>
          <a:p>
            <a:pPr lvl="1"/>
            <a:r>
              <a:rPr lang="en-GB" dirty="0" smtClean="0"/>
              <a:t>They are elements of a narrative</a:t>
            </a:r>
          </a:p>
          <a:p>
            <a:pPr lvl="1"/>
            <a:r>
              <a:rPr lang="en-GB" dirty="0" smtClean="0"/>
              <a:t>Form a thread of a broader discourse</a:t>
            </a:r>
            <a:endParaRPr lang="en-GB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Vergo’s</a:t>
            </a:r>
            <a:r>
              <a:rPr lang="en-GB" dirty="0" smtClean="0"/>
              <a:t> conclusion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14424" y="2595563"/>
            <a:ext cx="7610476" cy="3201614"/>
          </a:xfrm>
        </p:spPr>
        <p:txBody>
          <a:bodyPr>
            <a:normAutofit/>
          </a:bodyPr>
          <a:lstStyle/>
          <a:p>
            <a:r>
              <a:rPr lang="en-GB" sz="2400" dirty="0" smtClean="0"/>
              <a:t>Our own political or intellectual or social attitudes may well exert a significant influence on the kinds of exhibitions we make, and indeed determine to some extent the reactions of the public, the consumers of the product (</a:t>
            </a:r>
            <a:r>
              <a:rPr lang="en-GB" sz="2400" dirty="0" err="1" smtClean="0"/>
              <a:t>p</a:t>
            </a:r>
            <a:r>
              <a:rPr lang="en-GB" sz="2400" dirty="0" smtClean="0"/>
              <a:t>. 57)</a:t>
            </a:r>
          </a:p>
          <a:p>
            <a:pPr>
              <a:buNone/>
            </a:pPr>
            <a:endParaRPr lang="en-GB" sz="24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dirty="0" smtClean="0"/>
              <a:t>Tilley’s ‘</a:t>
            </a:r>
            <a:r>
              <a:rPr lang="en-GB" i="1" dirty="0" smtClean="0"/>
              <a:t>Archaeology of Archaeology</a:t>
            </a:r>
            <a:r>
              <a:rPr lang="en-GB" dirty="0" smtClean="0"/>
              <a:t>’ </a:t>
            </a:r>
            <a:r>
              <a:rPr lang="en-GB" b="1" dirty="0" smtClean="0"/>
              <a:t/>
            </a:r>
            <a:br>
              <a:rPr lang="en-GB" b="1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In-depth application of Foucault, especially in relation to discourse, power and knowledge</a:t>
            </a:r>
          </a:p>
          <a:p>
            <a:r>
              <a:rPr lang="en-GB" dirty="0" smtClean="0"/>
              <a:t>The meaning of an archaeological object is not inherent, but is rather interpreted</a:t>
            </a:r>
          </a:p>
          <a:p>
            <a:r>
              <a:rPr lang="en-GB" dirty="0" smtClean="0"/>
              <a:t>An object’s meaning is created </a:t>
            </a:r>
            <a:r>
              <a:rPr lang="en-GB" i="1" dirty="0" smtClean="0"/>
              <a:t>in</a:t>
            </a:r>
            <a:r>
              <a:rPr lang="en-GB" dirty="0" smtClean="0"/>
              <a:t> the text </a:t>
            </a:r>
          </a:p>
          <a:p>
            <a:pPr lvl="1"/>
            <a:r>
              <a:rPr lang="en-GB" dirty="0" smtClean="0"/>
              <a:t>It is internal to the text and language</a:t>
            </a:r>
          </a:p>
          <a:p>
            <a:pPr lvl="1"/>
            <a:r>
              <a:rPr lang="en-GB" dirty="0" smtClean="0"/>
              <a:t>Does not reside externally (in the object)</a:t>
            </a:r>
          </a:p>
          <a:p>
            <a:r>
              <a:rPr lang="en-GB" dirty="0" smtClean="0"/>
              <a:t>The writing of material culture is transformative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mc:Ignorable="mv" mc:PreserveAttributes="mv:*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mtClean="0"/>
              <a:t>Implications for </a:t>
            </a:r>
            <a:r>
              <a:rPr lang="en-GB" dirty="0" smtClean="0"/>
              <a:t>Scientific Objectivity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Meaning is not unveiled, revealed or discovered</a:t>
            </a:r>
          </a:p>
          <a:p>
            <a:r>
              <a:rPr lang="en-GB" dirty="0" smtClean="0"/>
              <a:t>But is produced by archaeological discourse</a:t>
            </a:r>
          </a:p>
          <a:p>
            <a:r>
              <a:rPr lang="en-GB" dirty="0" smtClean="0"/>
              <a:t>Calls for greater self-reflexivity within the discipline</a:t>
            </a:r>
          </a:p>
          <a:p>
            <a:r>
              <a:rPr lang="en-GB" dirty="0" smtClean="0"/>
              <a:t>“it is necessary to understand archaeology as a discourse, as a set of dispersed statements, codes and rules which actively form the objects of which it speaks” (p.335)</a:t>
            </a:r>
          </a:p>
          <a:p>
            <a:r>
              <a:rPr lang="en-GB" dirty="0" smtClean="0"/>
              <a:t>Drawing on Foucault, archaeology is therefore a set of discursive practices linked to power 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erspective">
  <a:themeElements>
    <a:clrScheme name="Perspective">
      <a:dk1>
        <a:sysClr val="windowText" lastClr="000000"/>
      </a:dk1>
      <a:lt1>
        <a:sysClr val="window" lastClr="FFFFFF"/>
      </a:lt1>
      <a:dk2>
        <a:srgbClr val="333333"/>
      </a:dk2>
      <a:lt2>
        <a:srgbClr val="BBC0AC"/>
      </a:lt2>
      <a:accent1>
        <a:srgbClr val="A2C816"/>
      </a:accent1>
      <a:accent2>
        <a:srgbClr val="E07602"/>
      </a:accent2>
      <a:accent3>
        <a:srgbClr val="E4C402"/>
      </a:accent3>
      <a:accent4>
        <a:srgbClr val="7DC1EF"/>
      </a:accent4>
      <a:accent5>
        <a:srgbClr val="21449B"/>
      </a:accent5>
      <a:accent6>
        <a:srgbClr val="A2B170"/>
      </a:accent6>
      <a:hlink>
        <a:srgbClr val="8DA440"/>
      </a:hlink>
      <a:folHlink>
        <a:srgbClr val="4C4F3F"/>
      </a:folHlink>
    </a:clrScheme>
    <a:fontScheme name="Perspective">
      <a:majorFont>
        <a:latin typeface="Century Gothic"/>
        <a:ea typeface=""/>
        <a:cs typeface=""/>
        <a:font script="Jpan" typeface="メイリオ"/>
      </a:majorFont>
      <a:minorFont>
        <a:latin typeface="Century Gothic"/>
        <a:ea typeface=""/>
        <a:cs typeface=""/>
        <a:font script="Jpan" typeface="メイリオ"/>
      </a:minorFont>
    </a:fontScheme>
    <a:fmtScheme name="Perspective">
      <a:fillStyleLst>
        <a:solidFill>
          <a:schemeClr val="phClr"/>
        </a:solidFill>
        <a:solidFill>
          <a:schemeClr val="phClr">
            <a:shade val="90000"/>
          </a:schemeClr>
        </a:solidFill>
        <a:solidFill>
          <a:schemeClr val="phClr">
            <a:shade val="80000"/>
          </a:schemeClr>
        </a:solidFill>
      </a:fillStyleLst>
      <a:lnStyleLst>
        <a:ln w="12700" cap="flat" cmpd="sng" algn="ctr">
          <a:solidFill>
            <a:schemeClr val="phClr"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>
              <a:alpha val="8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bliqueTopRight"/>
            <a:lightRig rig="threePt" dir="tl"/>
          </a:scene3d>
          <a:sp3d>
            <a:bevelT w="25400" h="25400"/>
          </a:sp3d>
        </a:effectStyle>
        <a:effectStyle>
          <a:effectLst/>
          <a:scene3d>
            <a:camera prst="perspectiveFront" fov="4200000"/>
            <a:lightRig rig="balanced" dir="tl">
              <a:rot lat="0" lon="0" rev="18600000"/>
            </a:lightRig>
          </a:scene3d>
          <a:sp3d prstMaterial="metal">
            <a:bevelT w="63500" h="50800" prst="angle"/>
          </a:sp3d>
        </a:effectStyle>
      </a:effectStyleLst>
      <a:bgFillStyleLst>
        <a:solidFill>
          <a:schemeClr val="phClr">
            <a:tint val="90000"/>
          </a:schemeClr>
        </a:solidFill>
        <a:solidFill>
          <a:schemeClr val="phClr">
            <a:tint val="50000"/>
          </a:schemeClr>
        </a:solidFill>
        <a:solidFill>
          <a:schemeClr val="phClr">
            <a:shade val="60000"/>
          </a:schemeClr>
        </a:soli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Perspective.thmx</Template>
  <TotalTime>1308</TotalTime>
  <Words>1263</Words>
  <Application>Microsoft Macintosh PowerPoint</Application>
  <PresentationFormat>On-screen Show (4:3)</PresentationFormat>
  <Paragraphs>133</Paragraphs>
  <Slides>26</Slides>
  <Notes>0</Notes>
  <HiddenSlides>0</HiddenSlides>
  <MMClips>0</MMClips>
  <ScaleCrop>false</ScaleCrop>
  <HeadingPairs>
    <vt:vector size="4" baseType="variant">
      <vt:variant>
        <vt:lpstr>Design Template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7" baseType="lpstr">
      <vt:lpstr>Perspective</vt:lpstr>
      <vt:lpstr>Heritage out of Context</vt:lpstr>
      <vt:lpstr>What is ‘Material Culture’?</vt:lpstr>
      <vt:lpstr>Slide 3</vt:lpstr>
      <vt:lpstr>The relation between ‘Us’ and the ‘Other’</vt:lpstr>
      <vt:lpstr>Slide 5</vt:lpstr>
      <vt:lpstr>The Ups and Downs of Material Culture</vt:lpstr>
      <vt:lpstr>Slide 7</vt:lpstr>
      <vt:lpstr>Appadurai’s Social Life of Things</vt:lpstr>
      <vt:lpstr>Thomas (1991) Entangled Objects </vt:lpstr>
      <vt:lpstr>Slide 10</vt:lpstr>
      <vt:lpstr>Slide 11</vt:lpstr>
      <vt:lpstr>The Gaze</vt:lpstr>
      <vt:lpstr>Foucault (1977) Discipline and Punish</vt:lpstr>
      <vt:lpstr>Bentham’s Panopticon (1785)</vt:lpstr>
      <vt:lpstr>Slide 15</vt:lpstr>
      <vt:lpstr>Appadurai and Breckenbridge</vt:lpstr>
      <vt:lpstr>Tensions emerge…..</vt:lpstr>
      <vt:lpstr>Viewing</vt:lpstr>
      <vt:lpstr>Vergo, ‘The Reticent Object’</vt:lpstr>
      <vt:lpstr>Slide 20</vt:lpstr>
      <vt:lpstr>Slide 21</vt:lpstr>
      <vt:lpstr>Creating and Consuming Exhibitions</vt:lpstr>
      <vt:lpstr>Selecting Objects</vt:lpstr>
      <vt:lpstr>Vergo’s conclusion</vt:lpstr>
      <vt:lpstr> Tilley’s ‘Archaeology of Archaeology’  </vt:lpstr>
      <vt:lpstr>Implications for Scientific Objectivity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Who Owns the Past?</dc:title>
  <dc:creator>Emma-Jayne Abbots</dc:creator>
  <cp:lastModifiedBy>Emma-Jayne Abbots</cp:lastModifiedBy>
  <cp:revision>58</cp:revision>
  <dcterms:created xsi:type="dcterms:W3CDTF">2012-10-24T08:04:25Z</dcterms:created>
  <dcterms:modified xsi:type="dcterms:W3CDTF">2012-10-24T08:39:12Z</dcterms:modified>
</cp:coreProperties>
</file>