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47"/>
  </p:notesMasterIdLst>
  <p:sldIdLst>
    <p:sldId id="256" r:id="rId4"/>
    <p:sldId id="257" r:id="rId5"/>
    <p:sldId id="278" r:id="rId6"/>
    <p:sldId id="279" r:id="rId7"/>
    <p:sldId id="280" r:id="rId8"/>
    <p:sldId id="281" r:id="rId9"/>
    <p:sldId id="286" r:id="rId10"/>
    <p:sldId id="287" r:id="rId11"/>
    <p:sldId id="282" r:id="rId12"/>
    <p:sldId id="283" r:id="rId13"/>
    <p:sldId id="288" r:id="rId14"/>
    <p:sldId id="284" r:id="rId15"/>
    <p:sldId id="285" r:id="rId16"/>
    <p:sldId id="258" r:id="rId17"/>
    <p:sldId id="259" r:id="rId18"/>
    <p:sldId id="296" r:id="rId19"/>
    <p:sldId id="299" r:id="rId20"/>
    <p:sldId id="297" r:id="rId21"/>
    <p:sldId id="304" r:id="rId22"/>
    <p:sldId id="289" r:id="rId23"/>
    <p:sldId id="291" r:id="rId24"/>
    <p:sldId id="290" r:id="rId25"/>
    <p:sldId id="276" r:id="rId26"/>
    <p:sldId id="292" r:id="rId27"/>
    <p:sldId id="261" r:id="rId28"/>
    <p:sldId id="293" r:id="rId29"/>
    <p:sldId id="295" r:id="rId30"/>
    <p:sldId id="260" r:id="rId31"/>
    <p:sldId id="274" r:id="rId32"/>
    <p:sldId id="262" r:id="rId33"/>
    <p:sldId id="264" r:id="rId34"/>
    <p:sldId id="301" r:id="rId35"/>
    <p:sldId id="303" r:id="rId36"/>
    <p:sldId id="265" r:id="rId37"/>
    <p:sldId id="266" r:id="rId38"/>
    <p:sldId id="277" r:id="rId39"/>
    <p:sldId id="267" r:id="rId40"/>
    <p:sldId id="268" r:id="rId41"/>
    <p:sldId id="269" r:id="rId42"/>
    <p:sldId id="271" r:id="rId43"/>
    <p:sldId id="270" r:id="rId44"/>
    <p:sldId id="294" r:id="rId45"/>
    <p:sldId id="272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37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1246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0BB757-9AA5-41CE-AD28-76E66CEB6169}" type="doc">
      <dgm:prSet loTypeId="urn:microsoft.com/office/officeart/2005/8/layout/list1" loCatId="list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7DB38C06-F764-4C61-8FF0-9D8E83F5F1FF}">
      <dgm:prSet custT="1"/>
      <dgm:spPr>
        <a:solidFill>
          <a:srgbClr val="FF0000"/>
        </a:solidFill>
      </dgm:spPr>
      <dgm:t>
        <a:bodyPr/>
        <a:lstStyle/>
        <a:p>
          <a:r>
            <a:rPr lang="en-GB" sz="6600" dirty="0"/>
            <a:t>Ignorance</a:t>
          </a:r>
        </a:p>
      </dgm:t>
    </dgm:pt>
    <dgm:pt modelId="{B66D3819-2432-4526-8748-6D35A1D8D46E}" type="parTrans" cxnId="{8E90CD10-5B3B-45BA-AB69-18AF4E1FA894}">
      <dgm:prSet/>
      <dgm:spPr/>
      <dgm:t>
        <a:bodyPr/>
        <a:lstStyle/>
        <a:p>
          <a:endParaRPr lang="en-GB" sz="3600"/>
        </a:p>
      </dgm:t>
    </dgm:pt>
    <dgm:pt modelId="{DC516701-53D9-488C-AC59-20592DFA1D5E}" type="sibTrans" cxnId="{8E90CD10-5B3B-45BA-AB69-18AF4E1FA894}">
      <dgm:prSet/>
      <dgm:spPr/>
      <dgm:t>
        <a:bodyPr/>
        <a:lstStyle/>
        <a:p>
          <a:endParaRPr lang="en-GB" sz="3600"/>
        </a:p>
      </dgm:t>
    </dgm:pt>
    <dgm:pt modelId="{A126F1C4-BBA1-4009-9F11-830F616D0367}">
      <dgm:prSet custT="1"/>
      <dgm:spPr>
        <a:solidFill>
          <a:srgbClr val="FFC000"/>
        </a:solidFill>
      </dgm:spPr>
      <dgm:t>
        <a:bodyPr/>
        <a:lstStyle/>
        <a:p>
          <a:r>
            <a:rPr lang="en-GB" sz="6600" dirty="0"/>
            <a:t>Disease</a:t>
          </a:r>
        </a:p>
      </dgm:t>
    </dgm:pt>
    <dgm:pt modelId="{E69EDDD2-99F5-48DD-963F-7F05D474648A}" type="parTrans" cxnId="{11C3BAE7-D099-4C42-B15C-0EF499C2866B}">
      <dgm:prSet/>
      <dgm:spPr/>
      <dgm:t>
        <a:bodyPr/>
        <a:lstStyle/>
        <a:p>
          <a:endParaRPr lang="en-GB" sz="3600"/>
        </a:p>
      </dgm:t>
    </dgm:pt>
    <dgm:pt modelId="{549E5948-FBA4-4089-8562-DE11F536BB1C}" type="sibTrans" cxnId="{11C3BAE7-D099-4C42-B15C-0EF499C2866B}">
      <dgm:prSet/>
      <dgm:spPr/>
      <dgm:t>
        <a:bodyPr/>
        <a:lstStyle/>
        <a:p>
          <a:endParaRPr lang="en-GB" sz="3600"/>
        </a:p>
      </dgm:t>
    </dgm:pt>
    <dgm:pt modelId="{D9299B67-595F-4020-AA23-19FD53B1ABE8}">
      <dgm:prSet custT="1"/>
      <dgm:spPr>
        <a:solidFill>
          <a:srgbClr val="00B050"/>
        </a:solidFill>
      </dgm:spPr>
      <dgm:t>
        <a:bodyPr/>
        <a:lstStyle/>
        <a:p>
          <a:r>
            <a:rPr lang="en-GB" sz="6600"/>
            <a:t>Idleness</a:t>
          </a:r>
          <a:endParaRPr lang="en-GB" sz="6600" dirty="0"/>
        </a:p>
      </dgm:t>
    </dgm:pt>
    <dgm:pt modelId="{B718C65D-B9CD-4430-B89E-775C31146971}" type="parTrans" cxnId="{6AB80A0B-420D-4C82-9E3C-F7892AE4F456}">
      <dgm:prSet/>
      <dgm:spPr/>
      <dgm:t>
        <a:bodyPr/>
        <a:lstStyle/>
        <a:p>
          <a:endParaRPr lang="en-GB" sz="3600"/>
        </a:p>
      </dgm:t>
    </dgm:pt>
    <dgm:pt modelId="{D3CDF42F-C83D-42B3-8A91-2E8FA66581D0}" type="sibTrans" cxnId="{6AB80A0B-420D-4C82-9E3C-F7892AE4F456}">
      <dgm:prSet/>
      <dgm:spPr/>
      <dgm:t>
        <a:bodyPr/>
        <a:lstStyle/>
        <a:p>
          <a:endParaRPr lang="en-GB" sz="3600"/>
        </a:p>
      </dgm:t>
    </dgm:pt>
    <dgm:pt modelId="{3DF874C9-7FED-4586-9F3A-C24975B31D89}">
      <dgm:prSet custT="1"/>
      <dgm:spPr>
        <a:solidFill>
          <a:srgbClr val="00B0F0"/>
        </a:solidFill>
      </dgm:spPr>
      <dgm:t>
        <a:bodyPr/>
        <a:lstStyle/>
        <a:p>
          <a:r>
            <a:rPr lang="en-GB" sz="6600"/>
            <a:t>Squalor</a:t>
          </a:r>
          <a:endParaRPr lang="en-GB" sz="6600" dirty="0"/>
        </a:p>
      </dgm:t>
    </dgm:pt>
    <dgm:pt modelId="{CDDD5D14-1D36-4914-B0C2-3CDA36468ABA}" type="parTrans" cxnId="{F7BAD147-DC1A-476C-A920-7942E241207E}">
      <dgm:prSet/>
      <dgm:spPr/>
      <dgm:t>
        <a:bodyPr/>
        <a:lstStyle/>
        <a:p>
          <a:endParaRPr lang="en-GB" sz="3600"/>
        </a:p>
      </dgm:t>
    </dgm:pt>
    <dgm:pt modelId="{472EB8CB-D83A-4015-8BEB-FC9D9542129C}" type="sibTrans" cxnId="{F7BAD147-DC1A-476C-A920-7942E241207E}">
      <dgm:prSet/>
      <dgm:spPr/>
      <dgm:t>
        <a:bodyPr/>
        <a:lstStyle/>
        <a:p>
          <a:endParaRPr lang="en-GB" sz="3600"/>
        </a:p>
      </dgm:t>
    </dgm:pt>
    <dgm:pt modelId="{F7BF5949-4AC1-4FE5-9C28-436D61648098}">
      <dgm:prSet custT="1"/>
      <dgm:spPr>
        <a:solidFill>
          <a:srgbClr val="7030A0"/>
        </a:solidFill>
      </dgm:spPr>
      <dgm:t>
        <a:bodyPr/>
        <a:lstStyle/>
        <a:p>
          <a:r>
            <a:rPr lang="en-GB" sz="6600"/>
            <a:t>Want</a:t>
          </a:r>
          <a:endParaRPr lang="en-GB" sz="6600" dirty="0"/>
        </a:p>
      </dgm:t>
    </dgm:pt>
    <dgm:pt modelId="{C5F37AAF-8694-4998-B036-7BB45A228DFF}" type="parTrans" cxnId="{EA592BCF-AF20-4EC0-9090-1C052290538F}">
      <dgm:prSet/>
      <dgm:spPr/>
      <dgm:t>
        <a:bodyPr/>
        <a:lstStyle/>
        <a:p>
          <a:endParaRPr lang="en-GB" sz="3600"/>
        </a:p>
      </dgm:t>
    </dgm:pt>
    <dgm:pt modelId="{77736922-C275-4EEF-A31D-2D72A7A04527}" type="sibTrans" cxnId="{EA592BCF-AF20-4EC0-9090-1C052290538F}">
      <dgm:prSet/>
      <dgm:spPr/>
      <dgm:t>
        <a:bodyPr/>
        <a:lstStyle/>
        <a:p>
          <a:endParaRPr lang="en-GB" sz="3600"/>
        </a:p>
      </dgm:t>
    </dgm:pt>
    <dgm:pt modelId="{F02683F4-26FE-447D-8906-F011C313D487}" type="pres">
      <dgm:prSet presAssocID="{B10BB757-9AA5-41CE-AD28-76E66CEB616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0657622-F1C2-4B8C-99C3-5C184B9EADB6}" type="pres">
      <dgm:prSet presAssocID="{7DB38C06-F764-4C61-8FF0-9D8E83F5F1FF}" presName="parentLin" presStyleCnt="0"/>
      <dgm:spPr/>
    </dgm:pt>
    <dgm:pt modelId="{8792312B-C507-439B-A4D8-47B50588E113}" type="pres">
      <dgm:prSet presAssocID="{7DB38C06-F764-4C61-8FF0-9D8E83F5F1FF}" presName="parentLeftMargin" presStyleLbl="node1" presStyleIdx="0" presStyleCnt="5"/>
      <dgm:spPr/>
      <dgm:t>
        <a:bodyPr/>
        <a:lstStyle/>
        <a:p>
          <a:endParaRPr lang="en-GB"/>
        </a:p>
      </dgm:t>
    </dgm:pt>
    <dgm:pt modelId="{F8B63904-8CF0-4F06-8B8C-C41875BBAAC1}" type="pres">
      <dgm:prSet presAssocID="{7DB38C06-F764-4C61-8FF0-9D8E83F5F1FF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6CEB55-229C-4A33-A6B7-4E2D3E78BAED}" type="pres">
      <dgm:prSet presAssocID="{7DB38C06-F764-4C61-8FF0-9D8E83F5F1FF}" presName="negativeSpace" presStyleCnt="0"/>
      <dgm:spPr/>
    </dgm:pt>
    <dgm:pt modelId="{FC56E2F5-0828-4427-A807-A34173A8AC82}" type="pres">
      <dgm:prSet presAssocID="{7DB38C06-F764-4C61-8FF0-9D8E83F5F1FF}" presName="childText" presStyleLbl="conFgAcc1" presStyleIdx="0" presStyleCnt="5">
        <dgm:presLayoutVars>
          <dgm:bulletEnabled val="1"/>
        </dgm:presLayoutVars>
      </dgm:prSet>
      <dgm:spPr/>
    </dgm:pt>
    <dgm:pt modelId="{783C6CD6-B572-4F62-A816-C8C2447ADCD9}" type="pres">
      <dgm:prSet presAssocID="{DC516701-53D9-488C-AC59-20592DFA1D5E}" presName="spaceBetweenRectangles" presStyleCnt="0"/>
      <dgm:spPr/>
    </dgm:pt>
    <dgm:pt modelId="{8EAE49A6-DF6A-49FF-BEBE-52A23F8CAA43}" type="pres">
      <dgm:prSet presAssocID="{A126F1C4-BBA1-4009-9F11-830F616D0367}" presName="parentLin" presStyleCnt="0"/>
      <dgm:spPr/>
    </dgm:pt>
    <dgm:pt modelId="{0849590B-537E-4DC2-BB10-15A404C8B06B}" type="pres">
      <dgm:prSet presAssocID="{A126F1C4-BBA1-4009-9F11-830F616D0367}" presName="parentLeftMargin" presStyleLbl="node1" presStyleIdx="0" presStyleCnt="5"/>
      <dgm:spPr/>
      <dgm:t>
        <a:bodyPr/>
        <a:lstStyle/>
        <a:p>
          <a:endParaRPr lang="en-GB"/>
        </a:p>
      </dgm:t>
    </dgm:pt>
    <dgm:pt modelId="{6AF16436-DEAF-4C8E-994F-823ADAEB9B4A}" type="pres">
      <dgm:prSet presAssocID="{A126F1C4-BBA1-4009-9F11-830F616D0367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50B8516-B5EE-4220-9008-BE2C1028EAA5}" type="pres">
      <dgm:prSet presAssocID="{A126F1C4-BBA1-4009-9F11-830F616D0367}" presName="negativeSpace" presStyleCnt="0"/>
      <dgm:spPr/>
    </dgm:pt>
    <dgm:pt modelId="{2F9D646F-910E-4DF2-B684-66F061DB9631}" type="pres">
      <dgm:prSet presAssocID="{A126F1C4-BBA1-4009-9F11-830F616D0367}" presName="childText" presStyleLbl="conFgAcc1" presStyleIdx="1" presStyleCnt="5">
        <dgm:presLayoutVars>
          <dgm:bulletEnabled val="1"/>
        </dgm:presLayoutVars>
      </dgm:prSet>
      <dgm:spPr/>
    </dgm:pt>
    <dgm:pt modelId="{021843F6-7725-47D9-8ED2-2B0693E8344F}" type="pres">
      <dgm:prSet presAssocID="{549E5948-FBA4-4089-8562-DE11F536BB1C}" presName="spaceBetweenRectangles" presStyleCnt="0"/>
      <dgm:spPr/>
    </dgm:pt>
    <dgm:pt modelId="{61AE507C-88EF-49D5-B547-742E7EEF06AB}" type="pres">
      <dgm:prSet presAssocID="{D9299B67-595F-4020-AA23-19FD53B1ABE8}" presName="parentLin" presStyleCnt="0"/>
      <dgm:spPr/>
    </dgm:pt>
    <dgm:pt modelId="{3ABFF4D5-1B82-4BD6-8E2B-FB3B1B9CFBA5}" type="pres">
      <dgm:prSet presAssocID="{D9299B67-595F-4020-AA23-19FD53B1ABE8}" presName="parentLeftMargin" presStyleLbl="node1" presStyleIdx="1" presStyleCnt="5"/>
      <dgm:spPr/>
      <dgm:t>
        <a:bodyPr/>
        <a:lstStyle/>
        <a:p>
          <a:endParaRPr lang="en-GB"/>
        </a:p>
      </dgm:t>
    </dgm:pt>
    <dgm:pt modelId="{4726ECB4-25AE-43A3-B8E0-DA048C80FD04}" type="pres">
      <dgm:prSet presAssocID="{D9299B67-595F-4020-AA23-19FD53B1ABE8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5DC42CE-733E-4E46-9569-3CE3B2E7DE9D}" type="pres">
      <dgm:prSet presAssocID="{D9299B67-595F-4020-AA23-19FD53B1ABE8}" presName="negativeSpace" presStyleCnt="0"/>
      <dgm:spPr/>
    </dgm:pt>
    <dgm:pt modelId="{6DB28AFE-20E0-4F7B-8C12-514A0032D8A7}" type="pres">
      <dgm:prSet presAssocID="{D9299B67-595F-4020-AA23-19FD53B1ABE8}" presName="childText" presStyleLbl="conFgAcc1" presStyleIdx="2" presStyleCnt="5">
        <dgm:presLayoutVars>
          <dgm:bulletEnabled val="1"/>
        </dgm:presLayoutVars>
      </dgm:prSet>
      <dgm:spPr/>
    </dgm:pt>
    <dgm:pt modelId="{DD53CA8B-6C9C-4E41-9706-0525B33ADA44}" type="pres">
      <dgm:prSet presAssocID="{D3CDF42F-C83D-42B3-8A91-2E8FA66581D0}" presName="spaceBetweenRectangles" presStyleCnt="0"/>
      <dgm:spPr/>
    </dgm:pt>
    <dgm:pt modelId="{67569BC2-D9E1-4B03-9731-0AFA282FB682}" type="pres">
      <dgm:prSet presAssocID="{3DF874C9-7FED-4586-9F3A-C24975B31D89}" presName="parentLin" presStyleCnt="0"/>
      <dgm:spPr/>
    </dgm:pt>
    <dgm:pt modelId="{32D87CFD-2298-4305-A608-2253A1394876}" type="pres">
      <dgm:prSet presAssocID="{3DF874C9-7FED-4586-9F3A-C24975B31D89}" presName="parentLeftMargin" presStyleLbl="node1" presStyleIdx="2" presStyleCnt="5"/>
      <dgm:spPr/>
      <dgm:t>
        <a:bodyPr/>
        <a:lstStyle/>
        <a:p>
          <a:endParaRPr lang="en-GB"/>
        </a:p>
      </dgm:t>
    </dgm:pt>
    <dgm:pt modelId="{69857377-9233-41D4-9CF6-B29618A49978}" type="pres">
      <dgm:prSet presAssocID="{3DF874C9-7FED-4586-9F3A-C24975B31D89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021C52-ABED-4B37-8B82-F19DFCF73345}" type="pres">
      <dgm:prSet presAssocID="{3DF874C9-7FED-4586-9F3A-C24975B31D89}" presName="negativeSpace" presStyleCnt="0"/>
      <dgm:spPr/>
    </dgm:pt>
    <dgm:pt modelId="{851F9F25-3794-4637-A2FD-4FC3B3DB822C}" type="pres">
      <dgm:prSet presAssocID="{3DF874C9-7FED-4586-9F3A-C24975B31D89}" presName="childText" presStyleLbl="conFgAcc1" presStyleIdx="3" presStyleCnt="5">
        <dgm:presLayoutVars>
          <dgm:bulletEnabled val="1"/>
        </dgm:presLayoutVars>
      </dgm:prSet>
      <dgm:spPr/>
    </dgm:pt>
    <dgm:pt modelId="{780B8489-69CA-4F62-8424-F92A6FCBA6BE}" type="pres">
      <dgm:prSet presAssocID="{472EB8CB-D83A-4015-8BEB-FC9D9542129C}" presName="spaceBetweenRectangles" presStyleCnt="0"/>
      <dgm:spPr/>
    </dgm:pt>
    <dgm:pt modelId="{B4D57033-22E4-462F-BFB6-31B3710D9B82}" type="pres">
      <dgm:prSet presAssocID="{F7BF5949-4AC1-4FE5-9C28-436D61648098}" presName="parentLin" presStyleCnt="0"/>
      <dgm:spPr/>
    </dgm:pt>
    <dgm:pt modelId="{8CA931E3-1D98-429F-9216-5E6887BB5A87}" type="pres">
      <dgm:prSet presAssocID="{F7BF5949-4AC1-4FE5-9C28-436D61648098}" presName="parentLeftMargin" presStyleLbl="node1" presStyleIdx="3" presStyleCnt="5"/>
      <dgm:spPr/>
      <dgm:t>
        <a:bodyPr/>
        <a:lstStyle/>
        <a:p>
          <a:endParaRPr lang="en-GB"/>
        </a:p>
      </dgm:t>
    </dgm:pt>
    <dgm:pt modelId="{6EE2A618-AD6D-42C4-B2EB-495E2F755379}" type="pres">
      <dgm:prSet presAssocID="{F7BF5949-4AC1-4FE5-9C28-436D61648098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5AFB0D-DD41-4F87-8CB2-8A7E0478DE2B}" type="pres">
      <dgm:prSet presAssocID="{F7BF5949-4AC1-4FE5-9C28-436D61648098}" presName="negativeSpace" presStyleCnt="0"/>
      <dgm:spPr/>
    </dgm:pt>
    <dgm:pt modelId="{3099424E-43EC-470D-AB36-F308A7A77BD2}" type="pres">
      <dgm:prSet presAssocID="{F7BF5949-4AC1-4FE5-9C28-436D6164809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9B5F948-4F7E-49E7-959F-D119E4DAF430}" type="presOf" srcId="{B10BB757-9AA5-41CE-AD28-76E66CEB6169}" destId="{F02683F4-26FE-447D-8906-F011C313D487}" srcOrd="0" destOrd="0" presId="urn:microsoft.com/office/officeart/2005/8/layout/list1"/>
    <dgm:cxn modelId="{11C3BAE7-D099-4C42-B15C-0EF499C2866B}" srcId="{B10BB757-9AA5-41CE-AD28-76E66CEB6169}" destId="{A126F1C4-BBA1-4009-9F11-830F616D0367}" srcOrd="1" destOrd="0" parTransId="{E69EDDD2-99F5-48DD-963F-7F05D474648A}" sibTransId="{549E5948-FBA4-4089-8562-DE11F536BB1C}"/>
    <dgm:cxn modelId="{84BDC23A-FACF-446E-8E69-F77E7D6CED6B}" type="presOf" srcId="{D9299B67-595F-4020-AA23-19FD53B1ABE8}" destId="{4726ECB4-25AE-43A3-B8E0-DA048C80FD04}" srcOrd="1" destOrd="0" presId="urn:microsoft.com/office/officeart/2005/8/layout/list1"/>
    <dgm:cxn modelId="{A9105427-7F6D-4CC4-950A-45B0B928B167}" type="presOf" srcId="{F7BF5949-4AC1-4FE5-9C28-436D61648098}" destId="{6EE2A618-AD6D-42C4-B2EB-495E2F755379}" srcOrd="1" destOrd="0" presId="urn:microsoft.com/office/officeart/2005/8/layout/list1"/>
    <dgm:cxn modelId="{15B28BA7-E685-451F-9BFD-B566BF266B67}" type="presOf" srcId="{D9299B67-595F-4020-AA23-19FD53B1ABE8}" destId="{3ABFF4D5-1B82-4BD6-8E2B-FB3B1B9CFBA5}" srcOrd="0" destOrd="0" presId="urn:microsoft.com/office/officeart/2005/8/layout/list1"/>
    <dgm:cxn modelId="{F7BAD147-DC1A-476C-A920-7942E241207E}" srcId="{B10BB757-9AA5-41CE-AD28-76E66CEB6169}" destId="{3DF874C9-7FED-4586-9F3A-C24975B31D89}" srcOrd="3" destOrd="0" parTransId="{CDDD5D14-1D36-4914-B0C2-3CDA36468ABA}" sibTransId="{472EB8CB-D83A-4015-8BEB-FC9D9542129C}"/>
    <dgm:cxn modelId="{A734ED06-C256-49DE-A955-2A1EF57629EF}" type="presOf" srcId="{3DF874C9-7FED-4586-9F3A-C24975B31D89}" destId="{69857377-9233-41D4-9CF6-B29618A49978}" srcOrd="1" destOrd="0" presId="urn:microsoft.com/office/officeart/2005/8/layout/list1"/>
    <dgm:cxn modelId="{014ABCF7-C3D0-4C36-826B-EE1A681552FD}" type="presOf" srcId="{3DF874C9-7FED-4586-9F3A-C24975B31D89}" destId="{32D87CFD-2298-4305-A608-2253A1394876}" srcOrd="0" destOrd="0" presId="urn:microsoft.com/office/officeart/2005/8/layout/list1"/>
    <dgm:cxn modelId="{8E90CD10-5B3B-45BA-AB69-18AF4E1FA894}" srcId="{B10BB757-9AA5-41CE-AD28-76E66CEB6169}" destId="{7DB38C06-F764-4C61-8FF0-9D8E83F5F1FF}" srcOrd="0" destOrd="0" parTransId="{B66D3819-2432-4526-8748-6D35A1D8D46E}" sibTransId="{DC516701-53D9-488C-AC59-20592DFA1D5E}"/>
    <dgm:cxn modelId="{996BA811-013C-48F1-B22B-6CE079EDCB19}" type="presOf" srcId="{F7BF5949-4AC1-4FE5-9C28-436D61648098}" destId="{8CA931E3-1D98-429F-9216-5E6887BB5A87}" srcOrd="0" destOrd="0" presId="urn:microsoft.com/office/officeart/2005/8/layout/list1"/>
    <dgm:cxn modelId="{026A87BA-A56D-45F5-83B1-2AC134121678}" type="presOf" srcId="{7DB38C06-F764-4C61-8FF0-9D8E83F5F1FF}" destId="{F8B63904-8CF0-4F06-8B8C-C41875BBAAC1}" srcOrd="1" destOrd="0" presId="urn:microsoft.com/office/officeart/2005/8/layout/list1"/>
    <dgm:cxn modelId="{6AB80A0B-420D-4C82-9E3C-F7892AE4F456}" srcId="{B10BB757-9AA5-41CE-AD28-76E66CEB6169}" destId="{D9299B67-595F-4020-AA23-19FD53B1ABE8}" srcOrd="2" destOrd="0" parTransId="{B718C65D-B9CD-4430-B89E-775C31146971}" sibTransId="{D3CDF42F-C83D-42B3-8A91-2E8FA66581D0}"/>
    <dgm:cxn modelId="{F5510357-77BD-467E-ACA1-C8A10D8253F6}" type="presOf" srcId="{A126F1C4-BBA1-4009-9F11-830F616D0367}" destId="{0849590B-537E-4DC2-BB10-15A404C8B06B}" srcOrd="0" destOrd="0" presId="urn:microsoft.com/office/officeart/2005/8/layout/list1"/>
    <dgm:cxn modelId="{316BC5CE-E610-4EDE-B0C2-76777C540BFC}" type="presOf" srcId="{7DB38C06-F764-4C61-8FF0-9D8E83F5F1FF}" destId="{8792312B-C507-439B-A4D8-47B50588E113}" srcOrd="0" destOrd="0" presId="urn:microsoft.com/office/officeart/2005/8/layout/list1"/>
    <dgm:cxn modelId="{EA592BCF-AF20-4EC0-9090-1C052290538F}" srcId="{B10BB757-9AA5-41CE-AD28-76E66CEB6169}" destId="{F7BF5949-4AC1-4FE5-9C28-436D61648098}" srcOrd="4" destOrd="0" parTransId="{C5F37AAF-8694-4998-B036-7BB45A228DFF}" sibTransId="{77736922-C275-4EEF-A31D-2D72A7A04527}"/>
    <dgm:cxn modelId="{B798A505-CE4E-4FE7-97A0-257939F80C84}" type="presOf" srcId="{A126F1C4-BBA1-4009-9F11-830F616D0367}" destId="{6AF16436-DEAF-4C8E-994F-823ADAEB9B4A}" srcOrd="1" destOrd="0" presId="urn:microsoft.com/office/officeart/2005/8/layout/list1"/>
    <dgm:cxn modelId="{439BEDE1-F316-46D5-9E54-CDBD0C32223A}" type="presParOf" srcId="{F02683F4-26FE-447D-8906-F011C313D487}" destId="{10657622-F1C2-4B8C-99C3-5C184B9EADB6}" srcOrd="0" destOrd="0" presId="urn:microsoft.com/office/officeart/2005/8/layout/list1"/>
    <dgm:cxn modelId="{C431087B-9514-4917-9666-645DA56C22FB}" type="presParOf" srcId="{10657622-F1C2-4B8C-99C3-5C184B9EADB6}" destId="{8792312B-C507-439B-A4D8-47B50588E113}" srcOrd="0" destOrd="0" presId="urn:microsoft.com/office/officeart/2005/8/layout/list1"/>
    <dgm:cxn modelId="{2D401380-9637-407C-9B37-18EE36CB7712}" type="presParOf" srcId="{10657622-F1C2-4B8C-99C3-5C184B9EADB6}" destId="{F8B63904-8CF0-4F06-8B8C-C41875BBAAC1}" srcOrd="1" destOrd="0" presId="urn:microsoft.com/office/officeart/2005/8/layout/list1"/>
    <dgm:cxn modelId="{94F89E88-AE6D-4B30-BEA0-BB123B286EB7}" type="presParOf" srcId="{F02683F4-26FE-447D-8906-F011C313D487}" destId="{D36CEB55-229C-4A33-A6B7-4E2D3E78BAED}" srcOrd="1" destOrd="0" presId="urn:microsoft.com/office/officeart/2005/8/layout/list1"/>
    <dgm:cxn modelId="{8B310B04-9EA8-40F4-8202-A19F41F60BA9}" type="presParOf" srcId="{F02683F4-26FE-447D-8906-F011C313D487}" destId="{FC56E2F5-0828-4427-A807-A34173A8AC82}" srcOrd="2" destOrd="0" presId="urn:microsoft.com/office/officeart/2005/8/layout/list1"/>
    <dgm:cxn modelId="{F4C5C4CF-2B26-431B-838A-CAC2A0172070}" type="presParOf" srcId="{F02683F4-26FE-447D-8906-F011C313D487}" destId="{783C6CD6-B572-4F62-A816-C8C2447ADCD9}" srcOrd="3" destOrd="0" presId="urn:microsoft.com/office/officeart/2005/8/layout/list1"/>
    <dgm:cxn modelId="{FEB3CD69-4384-4B7F-AAB9-9EEC4643EEA3}" type="presParOf" srcId="{F02683F4-26FE-447D-8906-F011C313D487}" destId="{8EAE49A6-DF6A-49FF-BEBE-52A23F8CAA43}" srcOrd="4" destOrd="0" presId="urn:microsoft.com/office/officeart/2005/8/layout/list1"/>
    <dgm:cxn modelId="{C933E6A1-50E6-4D6A-8F2C-52B306399294}" type="presParOf" srcId="{8EAE49A6-DF6A-49FF-BEBE-52A23F8CAA43}" destId="{0849590B-537E-4DC2-BB10-15A404C8B06B}" srcOrd="0" destOrd="0" presId="urn:microsoft.com/office/officeart/2005/8/layout/list1"/>
    <dgm:cxn modelId="{0DF87E51-7348-4B9F-87D9-90346DAE9F90}" type="presParOf" srcId="{8EAE49A6-DF6A-49FF-BEBE-52A23F8CAA43}" destId="{6AF16436-DEAF-4C8E-994F-823ADAEB9B4A}" srcOrd="1" destOrd="0" presId="urn:microsoft.com/office/officeart/2005/8/layout/list1"/>
    <dgm:cxn modelId="{914792CA-CA7E-4D26-ABD8-192464CC969E}" type="presParOf" srcId="{F02683F4-26FE-447D-8906-F011C313D487}" destId="{350B8516-B5EE-4220-9008-BE2C1028EAA5}" srcOrd="5" destOrd="0" presId="urn:microsoft.com/office/officeart/2005/8/layout/list1"/>
    <dgm:cxn modelId="{10883B0F-A80F-4FBB-88A5-4A0B3B1791CA}" type="presParOf" srcId="{F02683F4-26FE-447D-8906-F011C313D487}" destId="{2F9D646F-910E-4DF2-B684-66F061DB9631}" srcOrd="6" destOrd="0" presId="urn:microsoft.com/office/officeart/2005/8/layout/list1"/>
    <dgm:cxn modelId="{286CE49E-FD5E-411C-BC84-D1660678E8EA}" type="presParOf" srcId="{F02683F4-26FE-447D-8906-F011C313D487}" destId="{021843F6-7725-47D9-8ED2-2B0693E8344F}" srcOrd="7" destOrd="0" presId="urn:microsoft.com/office/officeart/2005/8/layout/list1"/>
    <dgm:cxn modelId="{C6FDB98E-7BFF-41DC-965E-CACF25CE7E50}" type="presParOf" srcId="{F02683F4-26FE-447D-8906-F011C313D487}" destId="{61AE507C-88EF-49D5-B547-742E7EEF06AB}" srcOrd="8" destOrd="0" presId="urn:microsoft.com/office/officeart/2005/8/layout/list1"/>
    <dgm:cxn modelId="{054F9A18-4EF2-41AE-93F7-5A4C4D359A86}" type="presParOf" srcId="{61AE507C-88EF-49D5-B547-742E7EEF06AB}" destId="{3ABFF4D5-1B82-4BD6-8E2B-FB3B1B9CFBA5}" srcOrd="0" destOrd="0" presId="urn:microsoft.com/office/officeart/2005/8/layout/list1"/>
    <dgm:cxn modelId="{6851E5A3-2BAA-4A25-B382-43067499BDF3}" type="presParOf" srcId="{61AE507C-88EF-49D5-B547-742E7EEF06AB}" destId="{4726ECB4-25AE-43A3-B8E0-DA048C80FD04}" srcOrd="1" destOrd="0" presId="urn:microsoft.com/office/officeart/2005/8/layout/list1"/>
    <dgm:cxn modelId="{CD9BEA19-92EB-4709-ABBA-3FAB17BB27C5}" type="presParOf" srcId="{F02683F4-26FE-447D-8906-F011C313D487}" destId="{25DC42CE-733E-4E46-9569-3CE3B2E7DE9D}" srcOrd="9" destOrd="0" presId="urn:microsoft.com/office/officeart/2005/8/layout/list1"/>
    <dgm:cxn modelId="{DE2E2EC4-F028-4BD5-9976-45B6799D72BE}" type="presParOf" srcId="{F02683F4-26FE-447D-8906-F011C313D487}" destId="{6DB28AFE-20E0-4F7B-8C12-514A0032D8A7}" srcOrd="10" destOrd="0" presId="urn:microsoft.com/office/officeart/2005/8/layout/list1"/>
    <dgm:cxn modelId="{DA73CAE5-B135-4EE9-93AC-176443F8B1D2}" type="presParOf" srcId="{F02683F4-26FE-447D-8906-F011C313D487}" destId="{DD53CA8B-6C9C-4E41-9706-0525B33ADA44}" srcOrd="11" destOrd="0" presId="urn:microsoft.com/office/officeart/2005/8/layout/list1"/>
    <dgm:cxn modelId="{DCBDCD05-6B8F-4983-AA63-AFAFA94EF170}" type="presParOf" srcId="{F02683F4-26FE-447D-8906-F011C313D487}" destId="{67569BC2-D9E1-4B03-9731-0AFA282FB682}" srcOrd="12" destOrd="0" presId="urn:microsoft.com/office/officeart/2005/8/layout/list1"/>
    <dgm:cxn modelId="{8CF0EA89-A5B7-4ECD-994B-2A965D72C978}" type="presParOf" srcId="{67569BC2-D9E1-4B03-9731-0AFA282FB682}" destId="{32D87CFD-2298-4305-A608-2253A1394876}" srcOrd="0" destOrd="0" presId="urn:microsoft.com/office/officeart/2005/8/layout/list1"/>
    <dgm:cxn modelId="{16AD1E8B-7E5C-4FA1-B501-407D81414393}" type="presParOf" srcId="{67569BC2-D9E1-4B03-9731-0AFA282FB682}" destId="{69857377-9233-41D4-9CF6-B29618A49978}" srcOrd="1" destOrd="0" presId="urn:microsoft.com/office/officeart/2005/8/layout/list1"/>
    <dgm:cxn modelId="{F3483AA2-B231-4CC2-9DDC-31315CB5A01E}" type="presParOf" srcId="{F02683F4-26FE-447D-8906-F011C313D487}" destId="{59021C52-ABED-4B37-8B82-F19DFCF73345}" srcOrd="13" destOrd="0" presId="urn:microsoft.com/office/officeart/2005/8/layout/list1"/>
    <dgm:cxn modelId="{C45F4514-95CF-4013-A1DC-E64279208CEA}" type="presParOf" srcId="{F02683F4-26FE-447D-8906-F011C313D487}" destId="{851F9F25-3794-4637-A2FD-4FC3B3DB822C}" srcOrd="14" destOrd="0" presId="urn:microsoft.com/office/officeart/2005/8/layout/list1"/>
    <dgm:cxn modelId="{07C77F33-A1F2-4AD2-8827-8C53B7CC3A08}" type="presParOf" srcId="{F02683F4-26FE-447D-8906-F011C313D487}" destId="{780B8489-69CA-4F62-8424-F92A6FCBA6BE}" srcOrd="15" destOrd="0" presId="urn:microsoft.com/office/officeart/2005/8/layout/list1"/>
    <dgm:cxn modelId="{AC869F87-41CB-4D16-911C-05D1A2BBCF94}" type="presParOf" srcId="{F02683F4-26FE-447D-8906-F011C313D487}" destId="{B4D57033-22E4-462F-BFB6-31B3710D9B82}" srcOrd="16" destOrd="0" presId="urn:microsoft.com/office/officeart/2005/8/layout/list1"/>
    <dgm:cxn modelId="{E33E865F-7202-41A2-9D9D-F32BCEBDE481}" type="presParOf" srcId="{B4D57033-22E4-462F-BFB6-31B3710D9B82}" destId="{8CA931E3-1D98-429F-9216-5E6887BB5A87}" srcOrd="0" destOrd="0" presId="urn:microsoft.com/office/officeart/2005/8/layout/list1"/>
    <dgm:cxn modelId="{B6953392-8CED-4F49-B02A-C6782AAA8B47}" type="presParOf" srcId="{B4D57033-22E4-462F-BFB6-31B3710D9B82}" destId="{6EE2A618-AD6D-42C4-B2EB-495E2F755379}" srcOrd="1" destOrd="0" presId="urn:microsoft.com/office/officeart/2005/8/layout/list1"/>
    <dgm:cxn modelId="{AF7994FA-6DA0-4EE5-B39B-C78B68783A2E}" type="presParOf" srcId="{F02683F4-26FE-447D-8906-F011C313D487}" destId="{2E5AFB0D-DD41-4F87-8CB2-8A7E0478DE2B}" srcOrd="17" destOrd="0" presId="urn:microsoft.com/office/officeart/2005/8/layout/list1"/>
    <dgm:cxn modelId="{8F0C2F1F-9F8E-438B-8D00-BAA949DBA381}" type="presParOf" srcId="{F02683F4-26FE-447D-8906-F011C313D487}" destId="{3099424E-43EC-470D-AB36-F308A7A77BD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B4111B-9DE9-4017-A234-6B32F99EC1E2}" type="doc">
      <dgm:prSet loTypeId="urn:microsoft.com/office/officeart/2005/8/layout/vList5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E0D8A49E-50E5-4C72-920A-BEC8DA927033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Free education</a:t>
          </a:r>
        </a:p>
      </dgm:t>
    </dgm:pt>
    <dgm:pt modelId="{987F0DD8-F07F-4514-BA4E-03D0159304AD}" type="parTrans" cxnId="{12E2C6DC-9108-427D-88C7-D4A6F3283230}">
      <dgm:prSet/>
      <dgm:spPr/>
      <dgm:t>
        <a:bodyPr/>
        <a:lstStyle/>
        <a:p>
          <a:endParaRPr lang="en-GB"/>
        </a:p>
      </dgm:t>
    </dgm:pt>
    <dgm:pt modelId="{974882BA-6885-4FDF-BCF3-7EE6F60F7153}" type="sibTrans" cxnId="{12E2C6DC-9108-427D-88C7-D4A6F3283230}">
      <dgm:prSet/>
      <dgm:spPr/>
      <dgm:t>
        <a:bodyPr/>
        <a:lstStyle/>
        <a:p>
          <a:endParaRPr lang="en-GB"/>
        </a:p>
      </dgm:t>
    </dgm:pt>
    <dgm:pt modelId="{3B2BA282-736E-4742-BCD6-4A6B9389F7B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NHS</a:t>
          </a:r>
        </a:p>
      </dgm:t>
    </dgm:pt>
    <dgm:pt modelId="{7A51D0E9-8671-47A3-A1FE-13C404C79BA6}" type="parTrans" cxnId="{EBA55CCB-88CF-41A8-9E63-2ADC2188B553}">
      <dgm:prSet/>
      <dgm:spPr/>
      <dgm:t>
        <a:bodyPr/>
        <a:lstStyle/>
        <a:p>
          <a:endParaRPr lang="en-GB"/>
        </a:p>
      </dgm:t>
    </dgm:pt>
    <dgm:pt modelId="{EF8E5514-245B-422D-8B85-8B05CE31F1C6}" type="sibTrans" cxnId="{EBA55CCB-88CF-41A8-9E63-2ADC2188B553}">
      <dgm:prSet/>
      <dgm:spPr/>
      <dgm:t>
        <a:bodyPr/>
        <a:lstStyle/>
        <a:p>
          <a:endParaRPr lang="en-GB"/>
        </a:p>
      </dgm:t>
    </dgm:pt>
    <dgm:pt modelId="{5DAF3729-59D2-447E-B1EB-B349476758E2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Employment</a:t>
          </a:r>
        </a:p>
      </dgm:t>
    </dgm:pt>
    <dgm:pt modelId="{3E7C7465-875D-4440-B9F3-994A8CB0F6A2}" type="parTrans" cxnId="{7A5B946B-AB07-4AB1-BDC6-F9E3E49384BB}">
      <dgm:prSet/>
      <dgm:spPr/>
      <dgm:t>
        <a:bodyPr/>
        <a:lstStyle/>
        <a:p>
          <a:endParaRPr lang="en-GB"/>
        </a:p>
      </dgm:t>
    </dgm:pt>
    <dgm:pt modelId="{E43221B8-6C3D-4DFA-832A-1034C8080F6F}" type="sibTrans" cxnId="{7A5B946B-AB07-4AB1-BDC6-F9E3E49384BB}">
      <dgm:prSet/>
      <dgm:spPr/>
      <dgm:t>
        <a:bodyPr/>
        <a:lstStyle/>
        <a:p>
          <a:endParaRPr lang="en-GB"/>
        </a:p>
      </dgm:t>
    </dgm:pt>
    <dgm:pt modelId="{B92E99C2-589E-4044-93F5-36804D378FB5}">
      <dgm:prSet/>
      <dgm:spPr>
        <a:solidFill>
          <a:srgbClr val="0070C0"/>
        </a:solidFill>
      </dgm:spPr>
      <dgm:t>
        <a:bodyPr/>
        <a:lstStyle/>
        <a:p>
          <a:r>
            <a:rPr lang="en-GB" dirty="0"/>
            <a:t>Housing</a:t>
          </a:r>
        </a:p>
      </dgm:t>
    </dgm:pt>
    <dgm:pt modelId="{F25AD5FF-FBAC-4344-875B-779FD576C153}" type="parTrans" cxnId="{53398C8E-9715-45A9-BA6D-CB1F5F139241}">
      <dgm:prSet/>
      <dgm:spPr/>
      <dgm:t>
        <a:bodyPr/>
        <a:lstStyle/>
        <a:p>
          <a:endParaRPr lang="en-GB"/>
        </a:p>
      </dgm:t>
    </dgm:pt>
    <dgm:pt modelId="{E114C541-5696-4861-B673-5D854981A228}" type="sibTrans" cxnId="{53398C8E-9715-45A9-BA6D-CB1F5F139241}">
      <dgm:prSet/>
      <dgm:spPr/>
      <dgm:t>
        <a:bodyPr/>
        <a:lstStyle/>
        <a:p>
          <a:endParaRPr lang="en-GB"/>
        </a:p>
      </dgm:t>
    </dgm:pt>
    <dgm:pt modelId="{031C1507-2079-43EF-9733-ACA615AA06A1}">
      <dgm:prSet/>
      <dgm:spPr>
        <a:solidFill>
          <a:srgbClr val="7030A0"/>
        </a:solidFill>
      </dgm:spPr>
      <dgm:t>
        <a:bodyPr/>
        <a:lstStyle/>
        <a:p>
          <a:r>
            <a:rPr lang="en-GB" dirty="0"/>
            <a:t>National insurance</a:t>
          </a:r>
        </a:p>
      </dgm:t>
    </dgm:pt>
    <dgm:pt modelId="{7BCA11E0-E8B7-4839-9A95-7CB5DB854B9C}" type="parTrans" cxnId="{E4929414-3A00-4F87-8928-2F8A8975E336}">
      <dgm:prSet/>
      <dgm:spPr/>
      <dgm:t>
        <a:bodyPr/>
        <a:lstStyle/>
        <a:p>
          <a:endParaRPr lang="en-GB"/>
        </a:p>
      </dgm:t>
    </dgm:pt>
    <dgm:pt modelId="{1920D8BA-B37B-435E-B976-1C34B0916F76}" type="sibTrans" cxnId="{E4929414-3A00-4F87-8928-2F8A8975E336}">
      <dgm:prSet/>
      <dgm:spPr/>
      <dgm:t>
        <a:bodyPr/>
        <a:lstStyle/>
        <a:p>
          <a:endParaRPr lang="en-GB"/>
        </a:p>
      </dgm:t>
    </dgm:pt>
    <dgm:pt modelId="{391E5B6F-F069-43CC-8FBF-67FEFB12E472}" type="pres">
      <dgm:prSet presAssocID="{1AB4111B-9DE9-4017-A234-6B32F99EC1E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D057EE7-90D7-40F0-B158-5B67195B7655}" type="pres">
      <dgm:prSet presAssocID="{E0D8A49E-50E5-4C72-920A-BEC8DA927033}" presName="linNode" presStyleCnt="0"/>
      <dgm:spPr/>
    </dgm:pt>
    <dgm:pt modelId="{B36261F1-45A5-484E-A891-9DCBF43F1A17}" type="pres">
      <dgm:prSet presAssocID="{E0D8A49E-50E5-4C72-920A-BEC8DA927033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FBEE04-9E98-47E8-BE52-BCE5AA45E321}" type="pres">
      <dgm:prSet presAssocID="{974882BA-6885-4FDF-BCF3-7EE6F60F7153}" presName="sp" presStyleCnt="0"/>
      <dgm:spPr/>
    </dgm:pt>
    <dgm:pt modelId="{53058B14-BA50-4E32-BD13-0C7973318953}" type="pres">
      <dgm:prSet presAssocID="{3B2BA282-736E-4742-BCD6-4A6B9389F7BC}" presName="linNode" presStyleCnt="0"/>
      <dgm:spPr/>
    </dgm:pt>
    <dgm:pt modelId="{5ABA1632-C696-4E49-9005-B3415BE66B45}" type="pres">
      <dgm:prSet presAssocID="{3B2BA282-736E-4742-BCD6-4A6B9389F7BC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B17797-B095-46B3-AE87-375E218B8F38}" type="pres">
      <dgm:prSet presAssocID="{EF8E5514-245B-422D-8B85-8B05CE31F1C6}" presName="sp" presStyleCnt="0"/>
      <dgm:spPr/>
    </dgm:pt>
    <dgm:pt modelId="{A44816E1-9E95-4C44-A641-67FDF81A834E}" type="pres">
      <dgm:prSet presAssocID="{5DAF3729-59D2-447E-B1EB-B349476758E2}" presName="linNode" presStyleCnt="0"/>
      <dgm:spPr/>
    </dgm:pt>
    <dgm:pt modelId="{3125673A-16BD-4165-BB83-668ABD9B744A}" type="pres">
      <dgm:prSet presAssocID="{5DAF3729-59D2-447E-B1EB-B349476758E2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F6BDAC-5245-44D8-AB0E-FEB944E785AD}" type="pres">
      <dgm:prSet presAssocID="{E43221B8-6C3D-4DFA-832A-1034C8080F6F}" presName="sp" presStyleCnt="0"/>
      <dgm:spPr/>
    </dgm:pt>
    <dgm:pt modelId="{CF863557-5A08-40FA-BAB5-A76F5154BF29}" type="pres">
      <dgm:prSet presAssocID="{B92E99C2-589E-4044-93F5-36804D378FB5}" presName="linNode" presStyleCnt="0"/>
      <dgm:spPr/>
    </dgm:pt>
    <dgm:pt modelId="{4AA218D6-7A61-48FC-8FF5-9BBAE18315B5}" type="pres">
      <dgm:prSet presAssocID="{B92E99C2-589E-4044-93F5-36804D378FB5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1784F1-52BF-44C1-A7E5-8BB9FE5DAB19}" type="pres">
      <dgm:prSet presAssocID="{E114C541-5696-4861-B673-5D854981A228}" presName="sp" presStyleCnt="0"/>
      <dgm:spPr/>
    </dgm:pt>
    <dgm:pt modelId="{D6E55949-0F87-4446-88E7-065AA158B702}" type="pres">
      <dgm:prSet presAssocID="{031C1507-2079-43EF-9733-ACA615AA06A1}" presName="linNode" presStyleCnt="0"/>
      <dgm:spPr/>
    </dgm:pt>
    <dgm:pt modelId="{1A919B61-70FE-4C9D-9969-4B71034ED807}" type="pres">
      <dgm:prSet presAssocID="{031C1507-2079-43EF-9733-ACA615AA06A1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98687BE-EE4E-46C4-88EF-0B0277F03516}" type="presOf" srcId="{3B2BA282-736E-4742-BCD6-4A6B9389F7BC}" destId="{5ABA1632-C696-4E49-9005-B3415BE66B45}" srcOrd="0" destOrd="0" presId="urn:microsoft.com/office/officeart/2005/8/layout/vList5"/>
    <dgm:cxn modelId="{EBA55CCB-88CF-41A8-9E63-2ADC2188B553}" srcId="{1AB4111B-9DE9-4017-A234-6B32F99EC1E2}" destId="{3B2BA282-736E-4742-BCD6-4A6B9389F7BC}" srcOrd="1" destOrd="0" parTransId="{7A51D0E9-8671-47A3-A1FE-13C404C79BA6}" sibTransId="{EF8E5514-245B-422D-8B85-8B05CE31F1C6}"/>
    <dgm:cxn modelId="{9CD9636D-6717-41E6-B131-FF26A957FAAD}" type="presOf" srcId="{E0D8A49E-50E5-4C72-920A-BEC8DA927033}" destId="{B36261F1-45A5-484E-A891-9DCBF43F1A17}" srcOrd="0" destOrd="0" presId="urn:microsoft.com/office/officeart/2005/8/layout/vList5"/>
    <dgm:cxn modelId="{7A5B946B-AB07-4AB1-BDC6-F9E3E49384BB}" srcId="{1AB4111B-9DE9-4017-A234-6B32F99EC1E2}" destId="{5DAF3729-59D2-447E-B1EB-B349476758E2}" srcOrd="2" destOrd="0" parTransId="{3E7C7465-875D-4440-B9F3-994A8CB0F6A2}" sibTransId="{E43221B8-6C3D-4DFA-832A-1034C8080F6F}"/>
    <dgm:cxn modelId="{2DC5D795-38C5-4644-A205-31CC9F2015A7}" type="presOf" srcId="{031C1507-2079-43EF-9733-ACA615AA06A1}" destId="{1A919B61-70FE-4C9D-9969-4B71034ED807}" srcOrd="0" destOrd="0" presId="urn:microsoft.com/office/officeart/2005/8/layout/vList5"/>
    <dgm:cxn modelId="{A7415089-A0D2-4351-AA40-6B179B1AB730}" type="presOf" srcId="{5DAF3729-59D2-447E-B1EB-B349476758E2}" destId="{3125673A-16BD-4165-BB83-668ABD9B744A}" srcOrd="0" destOrd="0" presId="urn:microsoft.com/office/officeart/2005/8/layout/vList5"/>
    <dgm:cxn modelId="{12E2C6DC-9108-427D-88C7-D4A6F3283230}" srcId="{1AB4111B-9DE9-4017-A234-6B32F99EC1E2}" destId="{E0D8A49E-50E5-4C72-920A-BEC8DA927033}" srcOrd="0" destOrd="0" parTransId="{987F0DD8-F07F-4514-BA4E-03D0159304AD}" sibTransId="{974882BA-6885-4FDF-BCF3-7EE6F60F7153}"/>
    <dgm:cxn modelId="{53398C8E-9715-45A9-BA6D-CB1F5F139241}" srcId="{1AB4111B-9DE9-4017-A234-6B32F99EC1E2}" destId="{B92E99C2-589E-4044-93F5-36804D378FB5}" srcOrd="3" destOrd="0" parTransId="{F25AD5FF-FBAC-4344-875B-779FD576C153}" sibTransId="{E114C541-5696-4861-B673-5D854981A228}"/>
    <dgm:cxn modelId="{785642AF-B820-4845-9037-4B6FE79A6452}" type="presOf" srcId="{B92E99C2-589E-4044-93F5-36804D378FB5}" destId="{4AA218D6-7A61-48FC-8FF5-9BBAE18315B5}" srcOrd="0" destOrd="0" presId="urn:microsoft.com/office/officeart/2005/8/layout/vList5"/>
    <dgm:cxn modelId="{E4929414-3A00-4F87-8928-2F8A8975E336}" srcId="{1AB4111B-9DE9-4017-A234-6B32F99EC1E2}" destId="{031C1507-2079-43EF-9733-ACA615AA06A1}" srcOrd="4" destOrd="0" parTransId="{7BCA11E0-E8B7-4839-9A95-7CB5DB854B9C}" sibTransId="{1920D8BA-B37B-435E-B976-1C34B0916F76}"/>
    <dgm:cxn modelId="{EB9FBB1A-40C4-4676-92D1-BC49358ECC60}" type="presOf" srcId="{1AB4111B-9DE9-4017-A234-6B32F99EC1E2}" destId="{391E5B6F-F069-43CC-8FBF-67FEFB12E472}" srcOrd="0" destOrd="0" presId="urn:microsoft.com/office/officeart/2005/8/layout/vList5"/>
    <dgm:cxn modelId="{F9FE61E1-335F-4829-9190-9EF7416D022D}" type="presParOf" srcId="{391E5B6F-F069-43CC-8FBF-67FEFB12E472}" destId="{1D057EE7-90D7-40F0-B158-5B67195B7655}" srcOrd="0" destOrd="0" presId="urn:microsoft.com/office/officeart/2005/8/layout/vList5"/>
    <dgm:cxn modelId="{3D40F1DE-944D-4844-918F-089938B18294}" type="presParOf" srcId="{1D057EE7-90D7-40F0-B158-5B67195B7655}" destId="{B36261F1-45A5-484E-A891-9DCBF43F1A17}" srcOrd="0" destOrd="0" presId="urn:microsoft.com/office/officeart/2005/8/layout/vList5"/>
    <dgm:cxn modelId="{7258BFCB-C529-4311-9BC6-ED3368F0CF6B}" type="presParOf" srcId="{391E5B6F-F069-43CC-8FBF-67FEFB12E472}" destId="{4FFBEE04-9E98-47E8-BE52-BCE5AA45E321}" srcOrd="1" destOrd="0" presId="urn:microsoft.com/office/officeart/2005/8/layout/vList5"/>
    <dgm:cxn modelId="{DE1FDFFD-5F3D-4D2D-8BC5-E0D7910B99A3}" type="presParOf" srcId="{391E5B6F-F069-43CC-8FBF-67FEFB12E472}" destId="{53058B14-BA50-4E32-BD13-0C7973318953}" srcOrd="2" destOrd="0" presId="urn:microsoft.com/office/officeart/2005/8/layout/vList5"/>
    <dgm:cxn modelId="{48F7C316-B315-4933-8DCD-C7BAC13E03BE}" type="presParOf" srcId="{53058B14-BA50-4E32-BD13-0C7973318953}" destId="{5ABA1632-C696-4E49-9005-B3415BE66B45}" srcOrd="0" destOrd="0" presId="urn:microsoft.com/office/officeart/2005/8/layout/vList5"/>
    <dgm:cxn modelId="{DEE5E374-2F39-4F82-AB61-94C60CF71797}" type="presParOf" srcId="{391E5B6F-F069-43CC-8FBF-67FEFB12E472}" destId="{1CB17797-B095-46B3-AE87-375E218B8F38}" srcOrd="3" destOrd="0" presId="urn:microsoft.com/office/officeart/2005/8/layout/vList5"/>
    <dgm:cxn modelId="{151050E1-05DF-4B96-B823-E3E2AB0E8CD5}" type="presParOf" srcId="{391E5B6F-F069-43CC-8FBF-67FEFB12E472}" destId="{A44816E1-9E95-4C44-A641-67FDF81A834E}" srcOrd="4" destOrd="0" presId="urn:microsoft.com/office/officeart/2005/8/layout/vList5"/>
    <dgm:cxn modelId="{669984F8-6321-43C4-9F97-292D3F5C012C}" type="presParOf" srcId="{A44816E1-9E95-4C44-A641-67FDF81A834E}" destId="{3125673A-16BD-4165-BB83-668ABD9B744A}" srcOrd="0" destOrd="0" presId="urn:microsoft.com/office/officeart/2005/8/layout/vList5"/>
    <dgm:cxn modelId="{D10373F9-6515-4976-A3C3-81DB57B9D44B}" type="presParOf" srcId="{391E5B6F-F069-43CC-8FBF-67FEFB12E472}" destId="{C6F6BDAC-5245-44D8-AB0E-FEB944E785AD}" srcOrd="5" destOrd="0" presId="urn:microsoft.com/office/officeart/2005/8/layout/vList5"/>
    <dgm:cxn modelId="{2015A58F-78CD-48B0-8C87-E702B83FBF5A}" type="presParOf" srcId="{391E5B6F-F069-43CC-8FBF-67FEFB12E472}" destId="{CF863557-5A08-40FA-BAB5-A76F5154BF29}" srcOrd="6" destOrd="0" presId="urn:microsoft.com/office/officeart/2005/8/layout/vList5"/>
    <dgm:cxn modelId="{445FE770-C081-49C9-9BAF-A3854B238517}" type="presParOf" srcId="{CF863557-5A08-40FA-BAB5-A76F5154BF29}" destId="{4AA218D6-7A61-48FC-8FF5-9BBAE18315B5}" srcOrd="0" destOrd="0" presId="urn:microsoft.com/office/officeart/2005/8/layout/vList5"/>
    <dgm:cxn modelId="{1DEC9F87-F82D-4FEB-9EAC-6D06EDDD027D}" type="presParOf" srcId="{391E5B6F-F069-43CC-8FBF-67FEFB12E472}" destId="{A11784F1-52BF-44C1-A7E5-8BB9FE5DAB19}" srcOrd="7" destOrd="0" presId="urn:microsoft.com/office/officeart/2005/8/layout/vList5"/>
    <dgm:cxn modelId="{DDA64F03-8D64-45A1-9181-6E98E7EB11A5}" type="presParOf" srcId="{391E5B6F-F069-43CC-8FBF-67FEFB12E472}" destId="{D6E55949-0F87-4446-88E7-065AA158B702}" srcOrd="8" destOrd="0" presId="urn:microsoft.com/office/officeart/2005/8/layout/vList5"/>
    <dgm:cxn modelId="{77FF9A6A-7BC1-45A2-AE50-3EC8615B4B78}" type="presParOf" srcId="{D6E55949-0F87-4446-88E7-065AA158B702}" destId="{1A919B61-70FE-4C9D-9969-4B71034ED80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B4111B-9DE9-4017-A234-6B32F99EC1E2}" type="doc">
      <dgm:prSet loTypeId="urn:microsoft.com/office/officeart/2005/8/layout/vList5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E0D8A49E-50E5-4C72-920A-BEC8DA927033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Ignorance</a:t>
          </a:r>
        </a:p>
      </dgm:t>
    </dgm:pt>
    <dgm:pt modelId="{987F0DD8-F07F-4514-BA4E-03D0159304AD}" type="parTrans" cxnId="{12E2C6DC-9108-427D-88C7-D4A6F3283230}">
      <dgm:prSet/>
      <dgm:spPr/>
      <dgm:t>
        <a:bodyPr/>
        <a:lstStyle/>
        <a:p>
          <a:endParaRPr lang="en-GB"/>
        </a:p>
      </dgm:t>
    </dgm:pt>
    <dgm:pt modelId="{974882BA-6885-4FDF-BCF3-7EE6F60F7153}" type="sibTrans" cxnId="{12E2C6DC-9108-427D-88C7-D4A6F3283230}">
      <dgm:prSet/>
      <dgm:spPr/>
      <dgm:t>
        <a:bodyPr/>
        <a:lstStyle/>
        <a:p>
          <a:endParaRPr lang="en-GB"/>
        </a:p>
      </dgm:t>
    </dgm:pt>
    <dgm:pt modelId="{3B2BA282-736E-4742-BCD6-4A6B9389F7B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Disease</a:t>
          </a:r>
        </a:p>
      </dgm:t>
    </dgm:pt>
    <dgm:pt modelId="{7A51D0E9-8671-47A3-A1FE-13C404C79BA6}" type="parTrans" cxnId="{EBA55CCB-88CF-41A8-9E63-2ADC2188B553}">
      <dgm:prSet/>
      <dgm:spPr/>
      <dgm:t>
        <a:bodyPr/>
        <a:lstStyle/>
        <a:p>
          <a:endParaRPr lang="en-GB"/>
        </a:p>
      </dgm:t>
    </dgm:pt>
    <dgm:pt modelId="{EF8E5514-245B-422D-8B85-8B05CE31F1C6}" type="sibTrans" cxnId="{EBA55CCB-88CF-41A8-9E63-2ADC2188B553}">
      <dgm:prSet/>
      <dgm:spPr/>
      <dgm:t>
        <a:bodyPr/>
        <a:lstStyle/>
        <a:p>
          <a:endParaRPr lang="en-GB"/>
        </a:p>
      </dgm:t>
    </dgm:pt>
    <dgm:pt modelId="{5DAF3729-59D2-447E-B1EB-B349476758E2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Idleness</a:t>
          </a:r>
        </a:p>
      </dgm:t>
    </dgm:pt>
    <dgm:pt modelId="{3E7C7465-875D-4440-B9F3-994A8CB0F6A2}" type="parTrans" cxnId="{7A5B946B-AB07-4AB1-BDC6-F9E3E49384BB}">
      <dgm:prSet/>
      <dgm:spPr/>
      <dgm:t>
        <a:bodyPr/>
        <a:lstStyle/>
        <a:p>
          <a:endParaRPr lang="en-GB"/>
        </a:p>
      </dgm:t>
    </dgm:pt>
    <dgm:pt modelId="{E43221B8-6C3D-4DFA-832A-1034C8080F6F}" type="sibTrans" cxnId="{7A5B946B-AB07-4AB1-BDC6-F9E3E49384BB}">
      <dgm:prSet/>
      <dgm:spPr/>
      <dgm:t>
        <a:bodyPr/>
        <a:lstStyle/>
        <a:p>
          <a:endParaRPr lang="en-GB"/>
        </a:p>
      </dgm:t>
    </dgm:pt>
    <dgm:pt modelId="{B92E99C2-589E-4044-93F5-36804D378FB5}">
      <dgm:prSet/>
      <dgm:spPr>
        <a:solidFill>
          <a:srgbClr val="0070C0"/>
        </a:solidFill>
      </dgm:spPr>
      <dgm:t>
        <a:bodyPr/>
        <a:lstStyle/>
        <a:p>
          <a:r>
            <a:rPr lang="en-GB" dirty="0"/>
            <a:t>Squalor</a:t>
          </a:r>
        </a:p>
      </dgm:t>
    </dgm:pt>
    <dgm:pt modelId="{F25AD5FF-FBAC-4344-875B-779FD576C153}" type="parTrans" cxnId="{53398C8E-9715-45A9-BA6D-CB1F5F139241}">
      <dgm:prSet/>
      <dgm:spPr/>
      <dgm:t>
        <a:bodyPr/>
        <a:lstStyle/>
        <a:p>
          <a:endParaRPr lang="en-GB"/>
        </a:p>
      </dgm:t>
    </dgm:pt>
    <dgm:pt modelId="{E114C541-5696-4861-B673-5D854981A228}" type="sibTrans" cxnId="{53398C8E-9715-45A9-BA6D-CB1F5F139241}">
      <dgm:prSet/>
      <dgm:spPr/>
      <dgm:t>
        <a:bodyPr/>
        <a:lstStyle/>
        <a:p>
          <a:endParaRPr lang="en-GB"/>
        </a:p>
      </dgm:t>
    </dgm:pt>
    <dgm:pt modelId="{031C1507-2079-43EF-9733-ACA615AA06A1}">
      <dgm:prSet/>
      <dgm:spPr>
        <a:solidFill>
          <a:srgbClr val="7030A0"/>
        </a:solidFill>
      </dgm:spPr>
      <dgm:t>
        <a:bodyPr/>
        <a:lstStyle/>
        <a:p>
          <a:r>
            <a:rPr lang="en-GB" dirty="0"/>
            <a:t>Want</a:t>
          </a:r>
        </a:p>
      </dgm:t>
    </dgm:pt>
    <dgm:pt modelId="{7BCA11E0-E8B7-4839-9A95-7CB5DB854B9C}" type="parTrans" cxnId="{E4929414-3A00-4F87-8928-2F8A8975E336}">
      <dgm:prSet/>
      <dgm:spPr/>
      <dgm:t>
        <a:bodyPr/>
        <a:lstStyle/>
        <a:p>
          <a:endParaRPr lang="en-GB"/>
        </a:p>
      </dgm:t>
    </dgm:pt>
    <dgm:pt modelId="{1920D8BA-B37B-435E-B976-1C34B0916F76}" type="sibTrans" cxnId="{E4929414-3A00-4F87-8928-2F8A8975E336}">
      <dgm:prSet/>
      <dgm:spPr/>
      <dgm:t>
        <a:bodyPr/>
        <a:lstStyle/>
        <a:p>
          <a:endParaRPr lang="en-GB"/>
        </a:p>
      </dgm:t>
    </dgm:pt>
    <dgm:pt modelId="{391E5B6F-F069-43CC-8FBF-67FEFB12E472}" type="pres">
      <dgm:prSet presAssocID="{1AB4111B-9DE9-4017-A234-6B32F99EC1E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D057EE7-90D7-40F0-B158-5B67195B7655}" type="pres">
      <dgm:prSet presAssocID="{E0D8A49E-50E5-4C72-920A-BEC8DA927033}" presName="linNode" presStyleCnt="0"/>
      <dgm:spPr/>
    </dgm:pt>
    <dgm:pt modelId="{B36261F1-45A5-484E-A891-9DCBF43F1A17}" type="pres">
      <dgm:prSet presAssocID="{E0D8A49E-50E5-4C72-920A-BEC8DA927033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FBEE04-9E98-47E8-BE52-BCE5AA45E321}" type="pres">
      <dgm:prSet presAssocID="{974882BA-6885-4FDF-BCF3-7EE6F60F7153}" presName="sp" presStyleCnt="0"/>
      <dgm:spPr/>
    </dgm:pt>
    <dgm:pt modelId="{53058B14-BA50-4E32-BD13-0C7973318953}" type="pres">
      <dgm:prSet presAssocID="{3B2BA282-736E-4742-BCD6-4A6B9389F7BC}" presName="linNode" presStyleCnt="0"/>
      <dgm:spPr/>
    </dgm:pt>
    <dgm:pt modelId="{5ABA1632-C696-4E49-9005-B3415BE66B45}" type="pres">
      <dgm:prSet presAssocID="{3B2BA282-736E-4742-BCD6-4A6B9389F7BC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B17797-B095-46B3-AE87-375E218B8F38}" type="pres">
      <dgm:prSet presAssocID="{EF8E5514-245B-422D-8B85-8B05CE31F1C6}" presName="sp" presStyleCnt="0"/>
      <dgm:spPr/>
    </dgm:pt>
    <dgm:pt modelId="{A44816E1-9E95-4C44-A641-67FDF81A834E}" type="pres">
      <dgm:prSet presAssocID="{5DAF3729-59D2-447E-B1EB-B349476758E2}" presName="linNode" presStyleCnt="0"/>
      <dgm:spPr/>
    </dgm:pt>
    <dgm:pt modelId="{3125673A-16BD-4165-BB83-668ABD9B744A}" type="pres">
      <dgm:prSet presAssocID="{5DAF3729-59D2-447E-B1EB-B349476758E2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F6BDAC-5245-44D8-AB0E-FEB944E785AD}" type="pres">
      <dgm:prSet presAssocID="{E43221B8-6C3D-4DFA-832A-1034C8080F6F}" presName="sp" presStyleCnt="0"/>
      <dgm:spPr/>
    </dgm:pt>
    <dgm:pt modelId="{CF863557-5A08-40FA-BAB5-A76F5154BF29}" type="pres">
      <dgm:prSet presAssocID="{B92E99C2-589E-4044-93F5-36804D378FB5}" presName="linNode" presStyleCnt="0"/>
      <dgm:spPr/>
    </dgm:pt>
    <dgm:pt modelId="{4AA218D6-7A61-48FC-8FF5-9BBAE18315B5}" type="pres">
      <dgm:prSet presAssocID="{B92E99C2-589E-4044-93F5-36804D378FB5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1784F1-52BF-44C1-A7E5-8BB9FE5DAB19}" type="pres">
      <dgm:prSet presAssocID="{E114C541-5696-4861-B673-5D854981A228}" presName="sp" presStyleCnt="0"/>
      <dgm:spPr/>
    </dgm:pt>
    <dgm:pt modelId="{D6E55949-0F87-4446-88E7-065AA158B702}" type="pres">
      <dgm:prSet presAssocID="{031C1507-2079-43EF-9733-ACA615AA06A1}" presName="linNode" presStyleCnt="0"/>
      <dgm:spPr/>
    </dgm:pt>
    <dgm:pt modelId="{1A919B61-70FE-4C9D-9969-4B71034ED807}" type="pres">
      <dgm:prSet presAssocID="{031C1507-2079-43EF-9733-ACA615AA06A1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A55CCB-88CF-41A8-9E63-2ADC2188B553}" srcId="{1AB4111B-9DE9-4017-A234-6B32F99EC1E2}" destId="{3B2BA282-736E-4742-BCD6-4A6B9389F7BC}" srcOrd="1" destOrd="0" parTransId="{7A51D0E9-8671-47A3-A1FE-13C404C79BA6}" sibTransId="{EF8E5514-245B-422D-8B85-8B05CE31F1C6}"/>
    <dgm:cxn modelId="{1B962654-D360-444F-8F41-548A8591DD48}" type="presOf" srcId="{1AB4111B-9DE9-4017-A234-6B32F99EC1E2}" destId="{391E5B6F-F069-43CC-8FBF-67FEFB12E472}" srcOrd="0" destOrd="0" presId="urn:microsoft.com/office/officeart/2005/8/layout/vList5"/>
    <dgm:cxn modelId="{1CCB8EDF-1CD1-41C3-9213-53B843C7DDD9}" type="presOf" srcId="{5DAF3729-59D2-447E-B1EB-B349476758E2}" destId="{3125673A-16BD-4165-BB83-668ABD9B744A}" srcOrd="0" destOrd="0" presId="urn:microsoft.com/office/officeart/2005/8/layout/vList5"/>
    <dgm:cxn modelId="{82950EE3-101E-4D83-83CF-05C252CEE460}" type="presOf" srcId="{E0D8A49E-50E5-4C72-920A-BEC8DA927033}" destId="{B36261F1-45A5-484E-A891-9DCBF43F1A17}" srcOrd="0" destOrd="0" presId="urn:microsoft.com/office/officeart/2005/8/layout/vList5"/>
    <dgm:cxn modelId="{576FAA2F-0D8C-4DF7-ABC9-2F893370422C}" type="presOf" srcId="{B92E99C2-589E-4044-93F5-36804D378FB5}" destId="{4AA218D6-7A61-48FC-8FF5-9BBAE18315B5}" srcOrd="0" destOrd="0" presId="urn:microsoft.com/office/officeart/2005/8/layout/vList5"/>
    <dgm:cxn modelId="{373D203D-6F22-4266-A762-3F759DDCB626}" type="presOf" srcId="{3B2BA282-736E-4742-BCD6-4A6B9389F7BC}" destId="{5ABA1632-C696-4E49-9005-B3415BE66B45}" srcOrd="0" destOrd="0" presId="urn:microsoft.com/office/officeart/2005/8/layout/vList5"/>
    <dgm:cxn modelId="{7A5B946B-AB07-4AB1-BDC6-F9E3E49384BB}" srcId="{1AB4111B-9DE9-4017-A234-6B32F99EC1E2}" destId="{5DAF3729-59D2-447E-B1EB-B349476758E2}" srcOrd="2" destOrd="0" parTransId="{3E7C7465-875D-4440-B9F3-994A8CB0F6A2}" sibTransId="{E43221B8-6C3D-4DFA-832A-1034C8080F6F}"/>
    <dgm:cxn modelId="{A7FD5AE0-1CDB-4AD3-978F-8E542BB43666}" type="presOf" srcId="{031C1507-2079-43EF-9733-ACA615AA06A1}" destId="{1A919B61-70FE-4C9D-9969-4B71034ED807}" srcOrd="0" destOrd="0" presId="urn:microsoft.com/office/officeart/2005/8/layout/vList5"/>
    <dgm:cxn modelId="{12E2C6DC-9108-427D-88C7-D4A6F3283230}" srcId="{1AB4111B-9DE9-4017-A234-6B32F99EC1E2}" destId="{E0D8A49E-50E5-4C72-920A-BEC8DA927033}" srcOrd="0" destOrd="0" parTransId="{987F0DD8-F07F-4514-BA4E-03D0159304AD}" sibTransId="{974882BA-6885-4FDF-BCF3-7EE6F60F7153}"/>
    <dgm:cxn modelId="{53398C8E-9715-45A9-BA6D-CB1F5F139241}" srcId="{1AB4111B-9DE9-4017-A234-6B32F99EC1E2}" destId="{B92E99C2-589E-4044-93F5-36804D378FB5}" srcOrd="3" destOrd="0" parTransId="{F25AD5FF-FBAC-4344-875B-779FD576C153}" sibTransId="{E114C541-5696-4861-B673-5D854981A228}"/>
    <dgm:cxn modelId="{E4929414-3A00-4F87-8928-2F8A8975E336}" srcId="{1AB4111B-9DE9-4017-A234-6B32F99EC1E2}" destId="{031C1507-2079-43EF-9733-ACA615AA06A1}" srcOrd="4" destOrd="0" parTransId="{7BCA11E0-E8B7-4839-9A95-7CB5DB854B9C}" sibTransId="{1920D8BA-B37B-435E-B976-1C34B0916F76}"/>
    <dgm:cxn modelId="{431BDA41-1791-40FC-A892-DFCE275095A8}" type="presParOf" srcId="{391E5B6F-F069-43CC-8FBF-67FEFB12E472}" destId="{1D057EE7-90D7-40F0-B158-5B67195B7655}" srcOrd="0" destOrd="0" presId="urn:microsoft.com/office/officeart/2005/8/layout/vList5"/>
    <dgm:cxn modelId="{CE2E4BE3-52C1-4545-98CB-BE96D0E968C6}" type="presParOf" srcId="{1D057EE7-90D7-40F0-B158-5B67195B7655}" destId="{B36261F1-45A5-484E-A891-9DCBF43F1A17}" srcOrd="0" destOrd="0" presId="urn:microsoft.com/office/officeart/2005/8/layout/vList5"/>
    <dgm:cxn modelId="{14C89C41-EA72-4EF8-8701-F0AC06B36C4C}" type="presParOf" srcId="{391E5B6F-F069-43CC-8FBF-67FEFB12E472}" destId="{4FFBEE04-9E98-47E8-BE52-BCE5AA45E321}" srcOrd="1" destOrd="0" presId="urn:microsoft.com/office/officeart/2005/8/layout/vList5"/>
    <dgm:cxn modelId="{BA79474E-AFB4-434A-AF2D-ABCE30FE9B38}" type="presParOf" srcId="{391E5B6F-F069-43CC-8FBF-67FEFB12E472}" destId="{53058B14-BA50-4E32-BD13-0C7973318953}" srcOrd="2" destOrd="0" presId="urn:microsoft.com/office/officeart/2005/8/layout/vList5"/>
    <dgm:cxn modelId="{138F9D50-2ECD-4226-B609-CA2BE5663DE8}" type="presParOf" srcId="{53058B14-BA50-4E32-BD13-0C7973318953}" destId="{5ABA1632-C696-4E49-9005-B3415BE66B45}" srcOrd="0" destOrd="0" presId="urn:microsoft.com/office/officeart/2005/8/layout/vList5"/>
    <dgm:cxn modelId="{CCE6804D-9877-4EBE-852E-6663FB19299E}" type="presParOf" srcId="{391E5B6F-F069-43CC-8FBF-67FEFB12E472}" destId="{1CB17797-B095-46B3-AE87-375E218B8F38}" srcOrd="3" destOrd="0" presId="urn:microsoft.com/office/officeart/2005/8/layout/vList5"/>
    <dgm:cxn modelId="{CD2EACD4-5FF3-4280-989B-17DBB468AA15}" type="presParOf" srcId="{391E5B6F-F069-43CC-8FBF-67FEFB12E472}" destId="{A44816E1-9E95-4C44-A641-67FDF81A834E}" srcOrd="4" destOrd="0" presId="urn:microsoft.com/office/officeart/2005/8/layout/vList5"/>
    <dgm:cxn modelId="{FF37F8C4-7FCA-46EA-B996-DE58800C3E00}" type="presParOf" srcId="{A44816E1-9E95-4C44-A641-67FDF81A834E}" destId="{3125673A-16BD-4165-BB83-668ABD9B744A}" srcOrd="0" destOrd="0" presId="urn:microsoft.com/office/officeart/2005/8/layout/vList5"/>
    <dgm:cxn modelId="{7699C9DF-0FB2-4672-914D-7320597802EB}" type="presParOf" srcId="{391E5B6F-F069-43CC-8FBF-67FEFB12E472}" destId="{C6F6BDAC-5245-44D8-AB0E-FEB944E785AD}" srcOrd="5" destOrd="0" presId="urn:microsoft.com/office/officeart/2005/8/layout/vList5"/>
    <dgm:cxn modelId="{78108FCD-562F-47AA-BCF5-B0F29CF65CBF}" type="presParOf" srcId="{391E5B6F-F069-43CC-8FBF-67FEFB12E472}" destId="{CF863557-5A08-40FA-BAB5-A76F5154BF29}" srcOrd="6" destOrd="0" presId="urn:microsoft.com/office/officeart/2005/8/layout/vList5"/>
    <dgm:cxn modelId="{8D9EF68D-5A77-4B97-A2C1-67C429C6BFEF}" type="presParOf" srcId="{CF863557-5A08-40FA-BAB5-A76F5154BF29}" destId="{4AA218D6-7A61-48FC-8FF5-9BBAE18315B5}" srcOrd="0" destOrd="0" presId="urn:microsoft.com/office/officeart/2005/8/layout/vList5"/>
    <dgm:cxn modelId="{0BE78710-792F-49A5-8D5C-FE979C0C49CE}" type="presParOf" srcId="{391E5B6F-F069-43CC-8FBF-67FEFB12E472}" destId="{A11784F1-52BF-44C1-A7E5-8BB9FE5DAB19}" srcOrd="7" destOrd="0" presId="urn:microsoft.com/office/officeart/2005/8/layout/vList5"/>
    <dgm:cxn modelId="{AEEDFBE3-7E0A-4ADC-91E6-AD4598040584}" type="presParOf" srcId="{391E5B6F-F069-43CC-8FBF-67FEFB12E472}" destId="{D6E55949-0F87-4446-88E7-065AA158B702}" srcOrd="8" destOrd="0" presId="urn:microsoft.com/office/officeart/2005/8/layout/vList5"/>
    <dgm:cxn modelId="{1EDC5F3C-3B53-4CC1-8F18-F74F83FB1183}" type="presParOf" srcId="{D6E55949-0F87-4446-88E7-065AA158B702}" destId="{1A919B61-70FE-4C9D-9969-4B71034ED80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B4111B-9DE9-4017-A234-6B32F99EC1E2}" type="doc">
      <dgm:prSet loTypeId="urn:microsoft.com/office/officeart/2005/8/layout/vList5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E0D8A49E-50E5-4C72-920A-BEC8DA927033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Free education</a:t>
          </a:r>
        </a:p>
      </dgm:t>
    </dgm:pt>
    <dgm:pt modelId="{987F0DD8-F07F-4514-BA4E-03D0159304AD}" type="parTrans" cxnId="{12E2C6DC-9108-427D-88C7-D4A6F3283230}">
      <dgm:prSet/>
      <dgm:spPr/>
      <dgm:t>
        <a:bodyPr/>
        <a:lstStyle/>
        <a:p>
          <a:endParaRPr lang="en-GB"/>
        </a:p>
      </dgm:t>
    </dgm:pt>
    <dgm:pt modelId="{974882BA-6885-4FDF-BCF3-7EE6F60F7153}" type="sibTrans" cxnId="{12E2C6DC-9108-427D-88C7-D4A6F3283230}">
      <dgm:prSet/>
      <dgm:spPr/>
      <dgm:t>
        <a:bodyPr/>
        <a:lstStyle/>
        <a:p>
          <a:endParaRPr lang="en-GB"/>
        </a:p>
      </dgm:t>
    </dgm:pt>
    <dgm:pt modelId="{3B2BA282-736E-4742-BCD6-4A6B9389F7B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NHS</a:t>
          </a:r>
        </a:p>
      </dgm:t>
    </dgm:pt>
    <dgm:pt modelId="{7A51D0E9-8671-47A3-A1FE-13C404C79BA6}" type="parTrans" cxnId="{EBA55CCB-88CF-41A8-9E63-2ADC2188B553}">
      <dgm:prSet/>
      <dgm:spPr/>
      <dgm:t>
        <a:bodyPr/>
        <a:lstStyle/>
        <a:p>
          <a:endParaRPr lang="en-GB"/>
        </a:p>
      </dgm:t>
    </dgm:pt>
    <dgm:pt modelId="{EF8E5514-245B-422D-8B85-8B05CE31F1C6}" type="sibTrans" cxnId="{EBA55CCB-88CF-41A8-9E63-2ADC2188B553}">
      <dgm:prSet/>
      <dgm:spPr/>
      <dgm:t>
        <a:bodyPr/>
        <a:lstStyle/>
        <a:p>
          <a:endParaRPr lang="en-GB"/>
        </a:p>
      </dgm:t>
    </dgm:pt>
    <dgm:pt modelId="{5DAF3729-59D2-447E-B1EB-B349476758E2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Employment</a:t>
          </a:r>
        </a:p>
      </dgm:t>
    </dgm:pt>
    <dgm:pt modelId="{3E7C7465-875D-4440-B9F3-994A8CB0F6A2}" type="parTrans" cxnId="{7A5B946B-AB07-4AB1-BDC6-F9E3E49384BB}">
      <dgm:prSet/>
      <dgm:spPr/>
      <dgm:t>
        <a:bodyPr/>
        <a:lstStyle/>
        <a:p>
          <a:endParaRPr lang="en-GB"/>
        </a:p>
      </dgm:t>
    </dgm:pt>
    <dgm:pt modelId="{E43221B8-6C3D-4DFA-832A-1034C8080F6F}" type="sibTrans" cxnId="{7A5B946B-AB07-4AB1-BDC6-F9E3E49384BB}">
      <dgm:prSet/>
      <dgm:spPr/>
      <dgm:t>
        <a:bodyPr/>
        <a:lstStyle/>
        <a:p>
          <a:endParaRPr lang="en-GB"/>
        </a:p>
      </dgm:t>
    </dgm:pt>
    <dgm:pt modelId="{B92E99C2-589E-4044-93F5-36804D378FB5}">
      <dgm:prSet/>
      <dgm:spPr>
        <a:solidFill>
          <a:srgbClr val="00B0F0"/>
        </a:solidFill>
      </dgm:spPr>
      <dgm:t>
        <a:bodyPr/>
        <a:lstStyle/>
        <a:p>
          <a:r>
            <a:rPr lang="en-GB" dirty="0"/>
            <a:t>Housing</a:t>
          </a:r>
        </a:p>
      </dgm:t>
    </dgm:pt>
    <dgm:pt modelId="{F25AD5FF-FBAC-4344-875B-779FD576C153}" type="parTrans" cxnId="{53398C8E-9715-45A9-BA6D-CB1F5F139241}">
      <dgm:prSet/>
      <dgm:spPr/>
      <dgm:t>
        <a:bodyPr/>
        <a:lstStyle/>
        <a:p>
          <a:endParaRPr lang="en-GB"/>
        </a:p>
      </dgm:t>
    </dgm:pt>
    <dgm:pt modelId="{E114C541-5696-4861-B673-5D854981A228}" type="sibTrans" cxnId="{53398C8E-9715-45A9-BA6D-CB1F5F139241}">
      <dgm:prSet/>
      <dgm:spPr/>
      <dgm:t>
        <a:bodyPr/>
        <a:lstStyle/>
        <a:p>
          <a:endParaRPr lang="en-GB"/>
        </a:p>
      </dgm:t>
    </dgm:pt>
    <dgm:pt modelId="{031C1507-2079-43EF-9733-ACA615AA06A1}">
      <dgm:prSet/>
      <dgm:spPr>
        <a:solidFill>
          <a:srgbClr val="7030A0"/>
        </a:solidFill>
      </dgm:spPr>
      <dgm:t>
        <a:bodyPr/>
        <a:lstStyle/>
        <a:p>
          <a:r>
            <a:rPr lang="en-GB" dirty="0"/>
            <a:t>National insurance</a:t>
          </a:r>
        </a:p>
      </dgm:t>
    </dgm:pt>
    <dgm:pt modelId="{7BCA11E0-E8B7-4839-9A95-7CB5DB854B9C}" type="parTrans" cxnId="{E4929414-3A00-4F87-8928-2F8A8975E336}">
      <dgm:prSet/>
      <dgm:spPr/>
      <dgm:t>
        <a:bodyPr/>
        <a:lstStyle/>
        <a:p>
          <a:endParaRPr lang="en-GB"/>
        </a:p>
      </dgm:t>
    </dgm:pt>
    <dgm:pt modelId="{1920D8BA-B37B-435E-B976-1C34B0916F76}" type="sibTrans" cxnId="{E4929414-3A00-4F87-8928-2F8A8975E336}">
      <dgm:prSet/>
      <dgm:spPr/>
      <dgm:t>
        <a:bodyPr/>
        <a:lstStyle/>
        <a:p>
          <a:endParaRPr lang="en-GB"/>
        </a:p>
      </dgm:t>
    </dgm:pt>
    <dgm:pt modelId="{391E5B6F-F069-43CC-8FBF-67FEFB12E472}" type="pres">
      <dgm:prSet presAssocID="{1AB4111B-9DE9-4017-A234-6B32F99EC1E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D057EE7-90D7-40F0-B158-5B67195B7655}" type="pres">
      <dgm:prSet presAssocID="{E0D8A49E-50E5-4C72-920A-BEC8DA927033}" presName="linNode" presStyleCnt="0"/>
      <dgm:spPr/>
    </dgm:pt>
    <dgm:pt modelId="{B36261F1-45A5-484E-A891-9DCBF43F1A17}" type="pres">
      <dgm:prSet presAssocID="{E0D8A49E-50E5-4C72-920A-BEC8DA927033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FBEE04-9E98-47E8-BE52-BCE5AA45E321}" type="pres">
      <dgm:prSet presAssocID="{974882BA-6885-4FDF-BCF3-7EE6F60F7153}" presName="sp" presStyleCnt="0"/>
      <dgm:spPr/>
    </dgm:pt>
    <dgm:pt modelId="{53058B14-BA50-4E32-BD13-0C7973318953}" type="pres">
      <dgm:prSet presAssocID="{3B2BA282-736E-4742-BCD6-4A6B9389F7BC}" presName="linNode" presStyleCnt="0"/>
      <dgm:spPr/>
    </dgm:pt>
    <dgm:pt modelId="{5ABA1632-C696-4E49-9005-B3415BE66B45}" type="pres">
      <dgm:prSet presAssocID="{3B2BA282-736E-4742-BCD6-4A6B9389F7BC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CB17797-B095-46B3-AE87-375E218B8F38}" type="pres">
      <dgm:prSet presAssocID="{EF8E5514-245B-422D-8B85-8B05CE31F1C6}" presName="sp" presStyleCnt="0"/>
      <dgm:spPr/>
    </dgm:pt>
    <dgm:pt modelId="{A44816E1-9E95-4C44-A641-67FDF81A834E}" type="pres">
      <dgm:prSet presAssocID="{5DAF3729-59D2-447E-B1EB-B349476758E2}" presName="linNode" presStyleCnt="0"/>
      <dgm:spPr/>
    </dgm:pt>
    <dgm:pt modelId="{3125673A-16BD-4165-BB83-668ABD9B744A}" type="pres">
      <dgm:prSet presAssocID="{5DAF3729-59D2-447E-B1EB-B349476758E2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F6BDAC-5245-44D8-AB0E-FEB944E785AD}" type="pres">
      <dgm:prSet presAssocID="{E43221B8-6C3D-4DFA-832A-1034C8080F6F}" presName="sp" presStyleCnt="0"/>
      <dgm:spPr/>
    </dgm:pt>
    <dgm:pt modelId="{CF863557-5A08-40FA-BAB5-A76F5154BF29}" type="pres">
      <dgm:prSet presAssocID="{B92E99C2-589E-4044-93F5-36804D378FB5}" presName="linNode" presStyleCnt="0"/>
      <dgm:spPr/>
    </dgm:pt>
    <dgm:pt modelId="{4AA218D6-7A61-48FC-8FF5-9BBAE18315B5}" type="pres">
      <dgm:prSet presAssocID="{B92E99C2-589E-4044-93F5-36804D378FB5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1784F1-52BF-44C1-A7E5-8BB9FE5DAB19}" type="pres">
      <dgm:prSet presAssocID="{E114C541-5696-4861-B673-5D854981A228}" presName="sp" presStyleCnt="0"/>
      <dgm:spPr/>
    </dgm:pt>
    <dgm:pt modelId="{D6E55949-0F87-4446-88E7-065AA158B702}" type="pres">
      <dgm:prSet presAssocID="{031C1507-2079-43EF-9733-ACA615AA06A1}" presName="linNode" presStyleCnt="0"/>
      <dgm:spPr/>
    </dgm:pt>
    <dgm:pt modelId="{1A919B61-70FE-4C9D-9969-4B71034ED807}" type="pres">
      <dgm:prSet presAssocID="{031C1507-2079-43EF-9733-ACA615AA06A1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A55CCB-88CF-41A8-9E63-2ADC2188B553}" srcId="{1AB4111B-9DE9-4017-A234-6B32F99EC1E2}" destId="{3B2BA282-736E-4742-BCD6-4A6B9389F7BC}" srcOrd="1" destOrd="0" parTransId="{7A51D0E9-8671-47A3-A1FE-13C404C79BA6}" sibTransId="{EF8E5514-245B-422D-8B85-8B05CE31F1C6}"/>
    <dgm:cxn modelId="{34E1A0B8-1A1D-4EEC-9646-EEA7B40CBC28}" type="presOf" srcId="{5DAF3729-59D2-447E-B1EB-B349476758E2}" destId="{3125673A-16BD-4165-BB83-668ABD9B744A}" srcOrd="0" destOrd="0" presId="urn:microsoft.com/office/officeart/2005/8/layout/vList5"/>
    <dgm:cxn modelId="{C6761FC4-B170-421E-B158-E8FFC9320AA2}" type="presOf" srcId="{1AB4111B-9DE9-4017-A234-6B32F99EC1E2}" destId="{391E5B6F-F069-43CC-8FBF-67FEFB12E472}" srcOrd="0" destOrd="0" presId="urn:microsoft.com/office/officeart/2005/8/layout/vList5"/>
    <dgm:cxn modelId="{7A5B946B-AB07-4AB1-BDC6-F9E3E49384BB}" srcId="{1AB4111B-9DE9-4017-A234-6B32F99EC1E2}" destId="{5DAF3729-59D2-447E-B1EB-B349476758E2}" srcOrd="2" destOrd="0" parTransId="{3E7C7465-875D-4440-B9F3-994A8CB0F6A2}" sibTransId="{E43221B8-6C3D-4DFA-832A-1034C8080F6F}"/>
    <dgm:cxn modelId="{D837829A-D1F8-4F9B-9B9F-CD56B7A4335A}" type="presOf" srcId="{B92E99C2-589E-4044-93F5-36804D378FB5}" destId="{4AA218D6-7A61-48FC-8FF5-9BBAE18315B5}" srcOrd="0" destOrd="0" presId="urn:microsoft.com/office/officeart/2005/8/layout/vList5"/>
    <dgm:cxn modelId="{12E2C6DC-9108-427D-88C7-D4A6F3283230}" srcId="{1AB4111B-9DE9-4017-A234-6B32F99EC1E2}" destId="{E0D8A49E-50E5-4C72-920A-BEC8DA927033}" srcOrd="0" destOrd="0" parTransId="{987F0DD8-F07F-4514-BA4E-03D0159304AD}" sibTransId="{974882BA-6885-4FDF-BCF3-7EE6F60F7153}"/>
    <dgm:cxn modelId="{53398C8E-9715-45A9-BA6D-CB1F5F139241}" srcId="{1AB4111B-9DE9-4017-A234-6B32F99EC1E2}" destId="{B92E99C2-589E-4044-93F5-36804D378FB5}" srcOrd="3" destOrd="0" parTransId="{F25AD5FF-FBAC-4344-875B-779FD576C153}" sibTransId="{E114C541-5696-4861-B673-5D854981A228}"/>
    <dgm:cxn modelId="{E4929414-3A00-4F87-8928-2F8A8975E336}" srcId="{1AB4111B-9DE9-4017-A234-6B32F99EC1E2}" destId="{031C1507-2079-43EF-9733-ACA615AA06A1}" srcOrd="4" destOrd="0" parTransId="{7BCA11E0-E8B7-4839-9A95-7CB5DB854B9C}" sibTransId="{1920D8BA-B37B-435E-B976-1C34B0916F76}"/>
    <dgm:cxn modelId="{F2927B29-9F58-48F9-BAD8-B7B3CD2A763F}" type="presOf" srcId="{031C1507-2079-43EF-9733-ACA615AA06A1}" destId="{1A919B61-70FE-4C9D-9969-4B71034ED807}" srcOrd="0" destOrd="0" presId="urn:microsoft.com/office/officeart/2005/8/layout/vList5"/>
    <dgm:cxn modelId="{4D8A7272-005D-4294-B525-1985EDC38769}" type="presOf" srcId="{E0D8A49E-50E5-4C72-920A-BEC8DA927033}" destId="{B36261F1-45A5-484E-A891-9DCBF43F1A17}" srcOrd="0" destOrd="0" presId="urn:microsoft.com/office/officeart/2005/8/layout/vList5"/>
    <dgm:cxn modelId="{A5A4F8D4-A4A3-4862-BCE6-3B7E34680158}" type="presOf" srcId="{3B2BA282-736E-4742-BCD6-4A6B9389F7BC}" destId="{5ABA1632-C696-4E49-9005-B3415BE66B45}" srcOrd="0" destOrd="0" presId="urn:microsoft.com/office/officeart/2005/8/layout/vList5"/>
    <dgm:cxn modelId="{73D3D0EF-86E6-40B2-BFD2-37D5B7123036}" type="presParOf" srcId="{391E5B6F-F069-43CC-8FBF-67FEFB12E472}" destId="{1D057EE7-90D7-40F0-B158-5B67195B7655}" srcOrd="0" destOrd="0" presId="urn:microsoft.com/office/officeart/2005/8/layout/vList5"/>
    <dgm:cxn modelId="{791EE80F-D172-4FF7-9B22-DE191940A0B3}" type="presParOf" srcId="{1D057EE7-90D7-40F0-B158-5B67195B7655}" destId="{B36261F1-45A5-484E-A891-9DCBF43F1A17}" srcOrd="0" destOrd="0" presId="urn:microsoft.com/office/officeart/2005/8/layout/vList5"/>
    <dgm:cxn modelId="{8E737E8D-9720-4D9C-86E0-A50F08A4322B}" type="presParOf" srcId="{391E5B6F-F069-43CC-8FBF-67FEFB12E472}" destId="{4FFBEE04-9E98-47E8-BE52-BCE5AA45E321}" srcOrd="1" destOrd="0" presId="urn:microsoft.com/office/officeart/2005/8/layout/vList5"/>
    <dgm:cxn modelId="{3A03FC67-59AC-48C2-AFF0-1CACD47B6B06}" type="presParOf" srcId="{391E5B6F-F069-43CC-8FBF-67FEFB12E472}" destId="{53058B14-BA50-4E32-BD13-0C7973318953}" srcOrd="2" destOrd="0" presId="urn:microsoft.com/office/officeart/2005/8/layout/vList5"/>
    <dgm:cxn modelId="{7B065793-01F3-4393-BB1B-B367BD17C482}" type="presParOf" srcId="{53058B14-BA50-4E32-BD13-0C7973318953}" destId="{5ABA1632-C696-4E49-9005-B3415BE66B45}" srcOrd="0" destOrd="0" presId="urn:microsoft.com/office/officeart/2005/8/layout/vList5"/>
    <dgm:cxn modelId="{2B845232-29EA-4D8F-A942-BA779D0F6C6F}" type="presParOf" srcId="{391E5B6F-F069-43CC-8FBF-67FEFB12E472}" destId="{1CB17797-B095-46B3-AE87-375E218B8F38}" srcOrd="3" destOrd="0" presId="urn:microsoft.com/office/officeart/2005/8/layout/vList5"/>
    <dgm:cxn modelId="{A71FF127-C1CD-4CE9-B1BF-FE93DB83AFC5}" type="presParOf" srcId="{391E5B6F-F069-43CC-8FBF-67FEFB12E472}" destId="{A44816E1-9E95-4C44-A641-67FDF81A834E}" srcOrd="4" destOrd="0" presId="urn:microsoft.com/office/officeart/2005/8/layout/vList5"/>
    <dgm:cxn modelId="{E8BA4B28-D0B5-417F-8AA2-1D974EA0168D}" type="presParOf" srcId="{A44816E1-9E95-4C44-A641-67FDF81A834E}" destId="{3125673A-16BD-4165-BB83-668ABD9B744A}" srcOrd="0" destOrd="0" presId="urn:microsoft.com/office/officeart/2005/8/layout/vList5"/>
    <dgm:cxn modelId="{665E19F7-F879-4C9E-A200-FA8F301DDD66}" type="presParOf" srcId="{391E5B6F-F069-43CC-8FBF-67FEFB12E472}" destId="{C6F6BDAC-5245-44D8-AB0E-FEB944E785AD}" srcOrd="5" destOrd="0" presId="urn:microsoft.com/office/officeart/2005/8/layout/vList5"/>
    <dgm:cxn modelId="{B84A9DDA-2922-4238-8FC3-4DDE5F84E9AB}" type="presParOf" srcId="{391E5B6F-F069-43CC-8FBF-67FEFB12E472}" destId="{CF863557-5A08-40FA-BAB5-A76F5154BF29}" srcOrd="6" destOrd="0" presId="urn:microsoft.com/office/officeart/2005/8/layout/vList5"/>
    <dgm:cxn modelId="{F160C386-CA60-416D-A55D-CD2018EB59DE}" type="presParOf" srcId="{CF863557-5A08-40FA-BAB5-A76F5154BF29}" destId="{4AA218D6-7A61-48FC-8FF5-9BBAE18315B5}" srcOrd="0" destOrd="0" presId="urn:microsoft.com/office/officeart/2005/8/layout/vList5"/>
    <dgm:cxn modelId="{EE91CB03-24B4-470E-8505-9CDBB0FDCAD9}" type="presParOf" srcId="{391E5B6F-F069-43CC-8FBF-67FEFB12E472}" destId="{A11784F1-52BF-44C1-A7E5-8BB9FE5DAB19}" srcOrd="7" destOrd="0" presId="urn:microsoft.com/office/officeart/2005/8/layout/vList5"/>
    <dgm:cxn modelId="{EC0A1EC6-4F36-41E4-94A7-52FE983A6215}" type="presParOf" srcId="{391E5B6F-F069-43CC-8FBF-67FEFB12E472}" destId="{D6E55949-0F87-4446-88E7-065AA158B702}" srcOrd="8" destOrd="0" presId="urn:microsoft.com/office/officeart/2005/8/layout/vList5"/>
    <dgm:cxn modelId="{F7807CF7-03AB-4AFF-9FF1-112963CFB8FF}" type="presParOf" srcId="{D6E55949-0F87-4446-88E7-065AA158B702}" destId="{1A919B61-70FE-4C9D-9969-4B71034ED80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6E2F5-0828-4427-A807-A34173A8AC82}">
      <dsp:nvSpPr>
        <dsp:cNvPr id="0" name=""/>
        <dsp:cNvSpPr/>
      </dsp:nvSpPr>
      <dsp:spPr>
        <a:xfrm>
          <a:off x="0" y="463867"/>
          <a:ext cx="8045896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63904-8CF0-4F06-8B8C-C41875BBAAC1}">
      <dsp:nvSpPr>
        <dsp:cNvPr id="0" name=""/>
        <dsp:cNvSpPr/>
      </dsp:nvSpPr>
      <dsp:spPr>
        <a:xfrm>
          <a:off x="402294" y="35827"/>
          <a:ext cx="5632127" cy="856080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2881" tIns="0" rIns="212881" bIns="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600" kern="1200" dirty="0"/>
            <a:t>Ignorance</a:t>
          </a:r>
        </a:p>
      </dsp:txBody>
      <dsp:txXfrm>
        <a:off x="444084" y="77617"/>
        <a:ext cx="5548547" cy="772500"/>
      </dsp:txXfrm>
    </dsp:sp>
    <dsp:sp modelId="{2F9D646F-910E-4DF2-B684-66F061DB9631}">
      <dsp:nvSpPr>
        <dsp:cNvPr id="0" name=""/>
        <dsp:cNvSpPr/>
      </dsp:nvSpPr>
      <dsp:spPr>
        <a:xfrm>
          <a:off x="0" y="1779307"/>
          <a:ext cx="8045896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F16436-DEAF-4C8E-994F-823ADAEB9B4A}">
      <dsp:nvSpPr>
        <dsp:cNvPr id="0" name=""/>
        <dsp:cNvSpPr/>
      </dsp:nvSpPr>
      <dsp:spPr>
        <a:xfrm>
          <a:off x="402294" y="1351267"/>
          <a:ext cx="5632127" cy="856080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2881" tIns="0" rIns="212881" bIns="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600" kern="1200" dirty="0"/>
            <a:t>Disease</a:t>
          </a:r>
        </a:p>
      </dsp:txBody>
      <dsp:txXfrm>
        <a:off x="444084" y="1393057"/>
        <a:ext cx="5548547" cy="772500"/>
      </dsp:txXfrm>
    </dsp:sp>
    <dsp:sp modelId="{6DB28AFE-20E0-4F7B-8C12-514A0032D8A7}">
      <dsp:nvSpPr>
        <dsp:cNvPr id="0" name=""/>
        <dsp:cNvSpPr/>
      </dsp:nvSpPr>
      <dsp:spPr>
        <a:xfrm>
          <a:off x="0" y="3094747"/>
          <a:ext cx="8045896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6ECB4-25AE-43A3-B8E0-DA048C80FD04}">
      <dsp:nvSpPr>
        <dsp:cNvPr id="0" name=""/>
        <dsp:cNvSpPr/>
      </dsp:nvSpPr>
      <dsp:spPr>
        <a:xfrm>
          <a:off x="402294" y="2666707"/>
          <a:ext cx="5632127" cy="856080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2881" tIns="0" rIns="212881" bIns="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600" kern="1200"/>
            <a:t>Idleness</a:t>
          </a:r>
          <a:endParaRPr lang="en-GB" sz="6600" kern="1200" dirty="0"/>
        </a:p>
      </dsp:txBody>
      <dsp:txXfrm>
        <a:off x="444084" y="2708497"/>
        <a:ext cx="5548547" cy="772500"/>
      </dsp:txXfrm>
    </dsp:sp>
    <dsp:sp modelId="{851F9F25-3794-4637-A2FD-4FC3B3DB822C}">
      <dsp:nvSpPr>
        <dsp:cNvPr id="0" name=""/>
        <dsp:cNvSpPr/>
      </dsp:nvSpPr>
      <dsp:spPr>
        <a:xfrm>
          <a:off x="0" y="4410187"/>
          <a:ext cx="8045896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57377-9233-41D4-9CF6-B29618A49978}">
      <dsp:nvSpPr>
        <dsp:cNvPr id="0" name=""/>
        <dsp:cNvSpPr/>
      </dsp:nvSpPr>
      <dsp:spPr>
        <a:xfrm>
          <a:off x="402294" y="3982147"/>
          <a:ext cx="5632127" cy="856080"/>
        </a:xfrm>
        <a:prstGeom prst="roundRect">
          <a:avLst/>
        </a:prstGeom>
        <a:solidFill>
          <a:srgbClr val="00B0F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2881" tIns="0" rIns="212881" bIns="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600" kern="1200"/>
            <a:t>Squalor</a:t>
          </a:r>
          <a:endParaRPr lang="en-GB" sz="6600" kern="1200" dirty="0"/>
        </a:p>
      </dsp:txBody>
      <dsp:txXfrm>
        <a:off x="444084" y="4023937"/>
        <a:ext cx="5548547" cy="772500"/>
      </dsp:txXfrm>
    </dsp:sp>
    <dsp:sp modelId="{3099424E-43EC-470D-AB36-F308A7A77BD2}">
      <dsp:nvSpPr>
        <dsp:cNvPr id="0" name=""/>
        <dsp:cNvSpPr/>
      </dsp:nvSpPr>
      <dsp:spPr>
        <a:xfrm>
          <a:off x="0" y="5725627"/>
          <a:ext cx="8045896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E2A618-AD6D-42C4-B2EB-495E2F755379}">
      <dsp:nvSpPr>
        <dsp:cNvPr id="0" name=""/>
        <dsp:cNvSpPr/>
      </dsp:nvSpPr>
      <dsp:spPr>
        <a:xfrm>
          <a:off x="402294" y="5297587"/>
          <a:ext cx="5632127" cy="856080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2881" tIns="0" rIns="212881" bIns="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600" kern="1200"/>
            <a:t>Want</a:t>
          </a:r>
          <a:endParaRPr lang="en-GB" sz="6600" kern="1200" dirty="0"/>
        </a:p>
      </dsp:txBody>
      <dsp:txXfrm>
        <a:off x="444084" y="5339377"/>
        <a:ext cx="5548547" cy="77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61F1-45A5-484E-A891-9DCBF43F1A17}">
      <dsp:nvSpPr>
        <dsp:cNvPr id="0" name=""/>
        <dsp:cNvSpPr/>
      </dsp:nvSpPr>
      <dsp:spPr>
        <a:xfrm>
          <a:off x="1981660" y="2744"/>
          <a:ext cx="2229367" cy="1200088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Free education</a:t>
          </a:r>
        </a:p>
      </dsp:txBody>
      <dsp:txXfrm>
        <a:off x="2040243" y="61327"/>
        <a:ext cx="2112201" cy="1082922"/>
      </dsp:txXfrm>
    </dsp:sp>
    <dsp:sp modelId="{5ABA1632-C696-4E49-9005-B3415BE66B45}">
      <dsp:nvSpPr>
        <dsp:cNvPr id="0" name=""/>
        <dsp:cNvSpPr/>
      </dsp:nvSpPr>
      <dsp:spPr>
        <a:xfrm>
          <a:off x="1981660" y="1262837"/>
          <a:ext cx="2229367" cy="1200088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NHS</a:t>
          </a:r>
        </a:p>
      </dsp:txBody>
      <dsp:txXfrm>
        <a:off x="2040243" y="1321420"/>
        <a:ext cx="2112201" cy="1082922"/>
      </dsp:txXfrm>
    </dsp:sp>
    <dsp:sp modelId="{3125673A-16BD-4165-BB83-668ABD9B744A}">
      <dsp:nvSpPr>
        <dsp:cNvPr id="0" name=""/>
        <dsp:cNvSpPr/>
      </dsp:nvSpPr>
      <dsp:spPr>
        <a:xfrm>
          <a:off x="1981660" y="2522930"/>
          <a:ext cx="2229367" cy="1200088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Employment</a:t>
          </a:r>
        </a:p>
      </dsp:txBody>
      <dsp:txXfrm>
        <a:off x="2040243" y="2581513"/>
        <a:ext cx="2112201" cy="1082922"/>
      </dsp:txXfrm>
    </dsp:sp>
    <dsp:sp modelId="{4AA218D6-7A61-48FC-8FF5-9BBAE18315B5}">
      <dsp:nvSpPr>
        <dsp:cNvPr id="0" name=""/>
        <dsp:cNvSpPr/>
      </dsp:nvSpPr>
      <dsp:spPr>
        <a:xfrm>
          <a:off x="1981660" y="3783023"/>
          <a:ext cx="2229367" cy="1200088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Housing</a:t>
          </a:r>
        </a:p>
      </dsp:txBody>
      <dsp:txXfrm>
        <a:off x="2040243" y="3841606"/>
        <a:ext cx="2112201" cy="1082922"/>
      </dsp:txXfrm>
    </dsp:sp>
    <dsp:sp modelId="{1A919B61-70FE-4C9D-9969-4B71034ED807}">
      <dsp:nvSpPr>
        <dsp:cNvPr id="0" name=""/>
        <dsp:cNvSpPr/>
      </dsp:nvSpPr>
      <dsp:spPr>
        <a:xfrm>
          <a:off x="1981660" y="5043115"/>
          <a:ext cx="2229367" cy="1200088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National insurance</a:t>
          </a:r>
        </a:p>
      </dsp:txBody>
      <dsp:txXfrm>
        <a:off x="2040243" y="5101698"/>
        <a:ext cx="2112201" cy="10829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61F1-45A5-484E-A891-9DCBF43F1A17}">
      <dsp:nvSpPr>
        <dsp:cNvPr id="0" name=""/>
        <dsp:cNvSpPr/>
      </dsp:nvSpPr>
      <dsp:spPr>
        <a:xfrm>
          <a:off x="1902393" y="2705"/>
          <a:ext cx="2140192" cy="1183093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Ignorance</a:t>
          </a:r>
        </a:p>
      </dsp:txBody>
      <dsp:txXfrm>
        <a:off x="1960147" y="60459"/>
        <a:ext cx="2024684" cy="1067585"/>
      </dsp:txXfrm>
    </dsp:sp>
    <dsp:sp modelId="{5ABA1632-C696-4E49-9005-B3415BE66B45}">
      <dsp:nvSpPr>
        <dsp:cNvPr id="0" name=""/>
        <dsp:cNvSpPr/>
      </dsp:nvSpPr>
      <dsp:spPr>
        <a:xfrm>
          <a:off x="1902393" y="1244954"/>
          <a:ext cx="2140192" cy="1183093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Disease</a:t>
          </a:r>
        </a:p>
      </dsp:txBody>
      <dsp:txXfrm>
        <a:off x="1960147" y="1302708"/>
        <a:ext cx="2024684" cy="1067585"/>
      </dsp:txXfrm>
    </dsp:sp>
    <dsp:sp modelId="{3125673A-16BD-4165-BB83-668ABD9B744A}">
      <dsp:nvSpPr>
        <dsp:cNvPr id="0" name=""/>
        <dsp:cNvSpPr/>
      </dsp:nvSpPr>
      <dsp:spPr>
        <a:xfrm>
          <a:off x="1902393" y="2487202"/>
          <a:ext cx="2140192" cy="1183093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Idleness</a:t>
          </a:r>
        </a:p>
      </dsp:txBody>
      <dsp:txXfrm>
        <a:off x="1960147" y="2544956"/>
        <a:ext cx="2024684" cy="1067585"/>
      </dsp:txXfrm>
    </dsp:sp>
    <dsp:sp modelId="{4AA218D6-7A61-48FC-8FF5-9BBAE18315B5}">
      <dsp:nvSpPr>
        <dsp:cNvPr id="0" name=""/>
        <dsp:cNvSpPr/>
      </dsp:nvSpPr>
      <dsp:spPr>
        <a:xfrm>
          <a:off x="1902393" y="3729450"/>
          <a:ext cx="2140192" cy="1183093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Squalor</a:t>
          </a:r>
        </a:p>
      </dsp:txBody>
      <dsp:txXfrm>
        <a:off x="1960147" y="3787204"/>
        <a:ext cx="2024684" cy="1067585"/>
      </dsp:txXfrm>
    </dsp:sp>
    <dsp:sp modelId="{1A919B61-70FE-4C9D-9969-4B71034ED807}">
      <dsp:nvSpPr>
        <dsp:cNvPr id="0" name=""/>
        <dsp:cNvSpPr/>
      </dsp:nvSpPr>
      <dsp:spPr>
        <a:xfrm>
          <a:off x="1902393" y="4971698"/>
          <a:ext cx="2140192" cy="1183093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Want</a:t>
          </a:r>
        </a:p>
      </dsp:txBody>
      <dsp:txXfrm>
        <a:off x="1960147" y="5029452"/>
        <a:ext cx="2024684" cy="10675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61F1-45A5-484E-A891-9DCBF43F1A17}">
      <dsp:nvSpPr>
        <dsp:cNvPr id="0" name=""/>
        <dsp:cNvSpPr/>
      </dsp:nvSpPr>
      <dsp:spPr>
        <a:xfrm>
          <a:off x="1584960" y="2210"/>
          <a:ext cx="1783080" cy="966303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Free education</a:t>
          </a:r>
        </a:p>
      </dsp:txBody>
      <dsp:txXfrm>
        <a:off x="1632131" y="49381"/>
        <a:ext cx="1688738" cy="871961"/>
      </dsp:txXfrm>
    </dsp:sp>
    <dsp:sp modelId="{5ABA1632-C696-4E49-9005-B3415BE66B45}">
      <dsp:nvSpPr>
        <dsp:cNvPr id="0" name=""/>
        <dsp:cNvSpPr/>
      </dsp:nvSpPr>
      <dsp:spPr>
        <a:xfrm>
          <a:off x="1584960" y="1016829"/>
          <a:ext cx="1783080" cy="966303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NHS</a:t>
          </a:r>
        </a:p>
      </dsp:txBody>
      <dsp:txXfrm>
        <a:off x="1632131" y="1064000"/>
        <a:ext cx="1688738" cy="871961"/>
      </dsp:txXfrm>
    </dsp:sp>
    <dsp:sp modelId="{3125673A-16BD-4165-BB83-668ABD9B744A}">
      <dsp:nvSpPr>
        <dsp:cNvPr id="0" name=""/>
        <dsp:cNvSpPr/>
      </dsp:nvSpPr>
      <dsp:spPr>
        <a:xfrm>
          <a:off x="1584960" y="2031448"/>
          <a:ext cx="1783080" cy="966303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Employment</a:t>
          </a:r>
        </a:p>
      </dsp:txBody>
      <dsp:txXfrm>
        <a:off x="1632131" y="2078619"/>
        <a:ext cx="1688738" cy="871961"/>
      </dsp:txXfrm>
    </dsp:sp>
    <dsp:sp modelId="{4AA218D6-7A61-48FC-8FF5-9BBAE18315B5}">
      <dsp:nvSpPr>
        <dsp:cNvPr id="0" name=""/>
        <dsp:cNvSpPr/>
      </dsp:nvSpPr>
      <dsp:spPr>
        <a:xfrm>
          <a:off x="1584960" y="3046067"/>
          <a:ext cx="1783080" cy="966303"/>
        </a:xfrm>
        <a:prstGeom prst="roundRect">
          <a:avLst/>
        </a:prstGeom>
        <a:solidFill>
          <a:srgbClr val="00B0F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Housing</a:t>
          </a:r>
        </a:p>
      </dsp:txBody>
      <dsp:txXfrm>
        <a:off x="1632131" y="3093238"/>
        <a:ext cx="1688738" cy="871961"/>
      </dsp:txXfrm>
    </dsp:sp>
    <dsp:sp modelId="{1A919B61-70FE-4C9D-9969-4B71034ED807}">
      <dsp:nvSpPr>
        <dsp:cNvPr id="0" name=""/>
        <dsp:cNvSpPr/>
      </dsp:nvSpPr>
      <dsp:spPr>
        <a:xfrm>
          <a:off x="1584960" y="4060686"/>
          <a:ext cx="1783080" cy="966303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National insurance</a:t>
          </a:r>
        </a:p>
      </dsp:txBody>
      <dsp:txXfrm>
        <a:off x="1632131" y="4107857"/>
        <a:ext cx="1688738" cy="8719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F4346E-88E7-4534-9AF5-17607D4D7AC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AC17B3-D671-493F-8C85-595BBBC470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937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2BC3A-B621-4D7F-906C-E84FFE8284E9}" type="datetime1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3012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2F0DE-D7A5-4030-8C56-C078C60FFA58}" type="datetime1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657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47AB9-C738-400F-8ED2-414A84BDB416}" type="datetime1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210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3D6C7-8E7A-4D13-A872-A0DEF1F54D91}" type="datetime1">
              <a:rPr lang="en-US" smtClean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94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93474-6CF4-41A8-B7A5-E7E7DDE92733}" type="datetime1">
              <a:rPr lang="en-US" smtClean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173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74DE8-E7CA-42C8-8882-4F7B63FA9EB1}" type="datetime1">
              <a:rPr lang="en-US" smtClean="0"/>
              <a:t>12/4/2018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85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4ED9A-35D0-471A-848E-AB33B49A572D}" type="datetime1">
              <a:rPr lang="en-US" smtClean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357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2C53500E-4956-41B5-B41B-BC678DACCAE4}" type="datetime1">
              <a:rPr lang="en-US" smtClean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676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D5E2D-2F61-42F2-80A3-CFE1115C4443}" type="datetime1">
              <a:rPr lang="en-US" smtClean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763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9D89-200E-4A25-9EB5-38A2D87B1EC7}" type="datetime1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616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9F0C9-B41A-413B-AC7C-CB496553E68D}" type="datetime1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6619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502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990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21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343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347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0090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2291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8111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2429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5182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6485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7946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4925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0715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1976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7431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3487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945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7643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703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7983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559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2A4BA2E6-1E5C-43B1-A276-6185C5348DCD}" type="datetime1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363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78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639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tchworth.com/who-we-are/about-u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charterhouse.org.uk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theguardian.com/education/2017/feb/23/ppe-oxford-university-degree-that-rules-britain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projects/nhs-in-a-nutshell/nhs-budget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Welfare State and Welfare Consensus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916832"/>
            <a:ext cx="8141528" cy="4248472"/>
          </a:xfrm>
        </p:spPr>
        <p:txBody>
          <a:bodyPr>
            <a:normAutofit/>
          </a:bodyPr>
          <a:lstStyle/>
          <a:p>
            <a:r>
              <a:rPr lang="en-GB" sz="3600" dirty="0"/>
              <a:t>Creation of the welfare state</a:t>
            </a:r>
          </a:p>
          <a:p>
            <a:endParaRPr lang="en-GB" dirty="0"/>
          </a:p>
          <a:p>
            <a:pPr lvl="1"/>
            <a:r>
              <a:rPr lang="en-GB" sz="3600" dirty="0"/>
              <a:t>State intervention</a:t>
            </a:r>
          </a:p>
          <a:p>
            <a:pPr lvl="1"/>
            <a:r>
              <a:rPr lang="en-GB" sz="3600" dirty="0"/>
              <a:t>Sir William </a:t>
            </a:r>
            <a:r>
              <a:rPr lang="en-GB" sz="3600" dirty="0" err="1"/>
              <a:t>Beveridge</a:t>
            </a:r>
            <a:endParaRPr lang="en-GB" sz="3600" dirty="0"/>
          </a:p>
          <a:p>
            <a:pPr lvl="1"/>
            <a:r>
              <a:rPr lang="en-GB" sz="3600" dirty="0"/>
              <a:t>Development of state services</a:t>
            </a:r>
          </a:p>
          <a:p>
            <a:pPr lvl="1"/>
            <a:r>
              <a:rPr lang="en-GB" sz="3600" dirty="0"/>
              <a:t>Wider political support</a:t>
            </a:r>
          </a:p>
          <a:p>
            <a:pPr lvl="1"/>
            <a:r>
              <a:rPr lang="en-GB" sz="3600" dirty="0"/>
              <a:t>Challenges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 intervention – workers and the retired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45734"/>
            <a:ext cx="8496943" cy="439157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In 1860s: average working week 60 – 64 hours</a:t>
            </a:r>
          </a:p>
          <a:p>
            <a:r>
              <a:rPr lang="en-GB" sz="2800" dirty="0"/>
              <a:t>1860-1878: the Ten Hour Act gradually extended</a:t>
            </a:r>
          </a:p>
          <a:p>
            <a:r>
              <a:rPr lang="en-GB" sz="2800" dirty="0"/>
              <a:t>1902: Factory Act aimed to improve working conditions</a:t>
            </a:r>
          </a:p>
          <a:p>
            <a:r>
              <a:rPr lang="en-GB" sz="2800" dirty="0"/>
              <a:t>1908: Old Age Pensions Act provided with 5 shillings per week if over 70 and earning less than £21. Benefitted 500,000 people in year 1</a:t>
            </a:r>
          </a:p>
          <a:p>
            <a:r>
              <a:rPr lang="en-GB" sz="2800" dirty="0"/>
              <a:t>1918: average working hours were 48</a:t>
            </a:r>
          </a:p>
          <a:p>
            <a:r>
              <a:rPr lang="en-GB" sz="2800" dirty="0"/>
              <a:t>1920s-30s: working hrs reduced with union pressure and international movement towards an 8 hour day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454398" y="6424801"/>
            <a:ext cx="2954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Bourke 1994: 12</a:t>
            </a:r>
          </a:p>
        </p:txBody>
      </p:sp>
    </p:spTree>
    <p:extLst>
      <p:ext uri="{BB962C8B-B14F-4D97-AF65-F5344CB8AC3E}">
        <p14:creationId xmlns:p14="http://schemas.microsoft.com/office/powerpoint/2010/main" val="353951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5981288" cy="1450757"/>
          </a:xfrm>
        </p:spPr>
        <p:txBody>
          <a:bodyPr/>
          <a:lstStyle/>
          <a:p>
            <a:r>
              <a:rPr lang="en-GB" dirty="0"/>
              <a:t>State intervention –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9" y="2036827"/>
            <a:ext cx="5472608" cy="4200486"/>
          </a:xfrm>
        </p:spPr>
        <p:txBody>
          <a:bodyPr>
            <a:noAutofit/>
          </a:bodyPr>
          <a:lstStyle/>
          <a:p>
            <a:r>
              <a:rPr lang="en-GB" sz="2800" dirty="0"/>
              <a:t>1899: municipal milk dispensaries</a:t>
            </a:r>
          </a:p>
          <a:p>
            <a:r>
              <a:rPr lang="en-GB" sz="2800" dirty="0"/>
              <a:t>1903: further child labour restrictions</a:t>
            </a:r>
          </a:p>
          <a:p>
            <a:r>
              <a:rPr lang="en-GB" sz="2800" dirty="0"/>
              <a:t>1906: 1,000 children examinations</a:t>
            </a:r>
          </a:p>
          <a:p>
            <a:r>
              <a:rPr lang="en-GB" sz="2800" dirty="0"/>
              <a:t>1907: The School of Medical Service was established to eliminate ‘diseases, defects and dirtiness’</a:t>
            </a:r>
          </a:p>
          <a:p>
            <a:r>
              <a:rPr lang="en-GB" sz="2800" dirty="0"/>
              <a:t>1908: CYP Act (Children’s Charter) to tackle abuse of juvenile offenders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4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9512" y="6424801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</a:rPr>
              <a:t>Bourke (1994: 13/14)</a:t>
            </a:r>
          </a:p>
        </p:txBody>
      </p:sp>
      <p:sp>
        <p:nvSpPr>
          <p:cNvPr id="6" name="Rectangle 5"/>
          <p:cNvSpPr/>
          <p:nvPr/>
        </p:nvSpPr>
        <p:spPr>
          <a:xfrm>
            <a:off x="6156176" y="404664"/>
            <a:ext cx="2774386" cy="5693866"/>
          </a:xfrm>
          <a:prstGeom prst="rect">
            <a:avLst/>
          </a:prstGeom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Bradford</a:t>
            </a:r>
            <a:r>
              <a:rPr lang="en-GB" sz="2800" dirty="0"/>
              <a:t> – 3% ‘clean’, 70% ‘dirty’</a:t>
            </a:r>
          </a:p>
          <a:p>
            <a:pPr algn="ctr"/>
            <a:r>
              <a:rPr lang="en-GB" sz="2800" dirty="0"/>
              <a:t>Kent – 15% ‘verminous’ with 26% of girls in Ipswich</a:t>
            </a:r>
          </a:p>
          <a:p>
            <a:pPr algn="ctr"/>
            <a:r>
              <a:rPr lang="en-GB" sz="2800" dirty="0"/>
              <a:t>A Norwich doctor said it was impossible to convince parents that head lice weren’t normal</a:t>
            </a:r>
          </a:p>
        </p:txBody>
      </p:sp>
      <p:sp>
        <p:nvSpPr>
          <p:cNvPr id="7" name="Right Arrow 6"/>
          <p:cNvSpPr/>
          <p:nvPr/>
        </p:nvSpPr>
        <p:spPr>
          <a:xfrm>
            <a:off x="5526106" y="3573016"/>
            <a:ext cx="540061" cy="4427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8789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86604"/>
            <a:ext cx="8115240" cy="1450757"/>
          </a:xfrm>
        </p:spPr>
        <p:txBody>
          <a:bodyPr>
            <a:normAutofit/>
          </a:bodyPr>
          <a:lstStyle/>
          <a:p>
            <a:r>
              <a:rPr lang="en-GB" sz="5400" dirty="0"/>
              <a:t>State intervention - housing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845737"/>
            <a:ext cx="4411920" cy="4463582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/>
              <a:t>1885 Royal Commission on the Housing of the Working Class</a:t>
            </a:r>
          </a:p>
          <a:p>
            <a:r>
              <a:rPr lang="en-GB" sz="3000" dirty="0"/>
              <a:t>1890 Health of the Working Class Act to tackle insanitary housing</a:t>
            </a:r>
          </a:p>
          <a:p>
            <a:r>
              <a:rPr lang="en-GB" sz="3000" dirty="0"/>
              <a:t>1903 Ebenezer Howard – 1</a:t>
            </a:r>
            <a:r>
              <a:rPr lang="en-GB" sz="3000" baseline="30000" dirty="0"/>
              <a:t>st</a:t>
            </a:r>
            <a:r>
              <a:rPr lang="en-GB" sz="3000" dirty="0"/>
              <a:t> Garden City at Letchworth</a:t>
            </a:r>
          </a:p>
          <a:p>
            <a:r>
              <a:rPr lang="en-GB" sz="3000" dirty="0"/>
              <a:t>1909 Housing &amp; Town Planning Act (HTA)</a:t>
            </a:r>
          </a:p>
          <a:p>
            <a:r>
              <a:rPr lang="en-GB" sz="3000" dirty="0"/>
              <a:t>1915 Rent controls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4373056" cy="4463583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/>
              <a:t>1919 HTA (Addison’s Act) grants to build council houses</a:t>
            </a:r>
          </a:p>
          <a:p>
            <a:r>
              <a:rPr lang="en-GB" sz="3000" dirty="0"/>
              <a:t>1930 slum clearance (Greenwood’s Act)</a:t>
            </a:r>
          </a:p>
          <a:p>
            <a:r>
              <a:rPr lang="en-GB" sz="3000" dirty="0"/>
              <a:t>1933 more slum clearance</a:t>
            </a:r>
          </a:p>
          <a:p>
            <a:r>
              <a:rPr lang="en-GB" sz="3000" dirty="0"/>
              <a:t>1935 Hilton Young’s Act overcrowding</a:t>
            </a:r>
          </a:p>
          <a:p>
            <a:r>
              <a:rPr lang="en-GB" sz="3000" dirty="0"/>
              <a:t>1946 New Towns Act</a:t>
            </a:r>
          </a:p>
          <a:p>
            <a:r>
              <a:rPr lang="en-GB" sz="3000" dirty="0"/>
              <a:t>1947 Councils compelled to plan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01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86604"/>
            <a:ext cx="8964488" cy="1450757"/>
          </a:xfrm>
        </p:spPr>
        <p:txBody>
          <a:bodyPr>
            <a:noAutofit/>
          </a:bodyPr>
          <a:lstStyle/>
          <a:p>
            <a:r>
              <a:rPr lang="en-GB" sz="6600" dirty="0"/>
              <a:t>Ebenezer Howard’s ideas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79512" y="1845734"/>
            <a:ext cx="3816423" cy="4247562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A Peaceful Path to Social Reform (1898)</a:t>
            </a:r>
          </a:p>
          <a:p>
            <a:r>
              <a:rPr lang="en-GB" sz="2800" dirty="0"/>
              <a:t>How to avoid rural depopulation and balance the overcrowding brought by the industrial revolution?</a:t>
            </a:r>
          </a:p>
          <a:p>
            <a:r>
              <a:rPr lang="en-GB" sz="2800" dirty="0"/>
              <a:t>Small, organised, self-contained cities</a:t>
            </a:r>
          </a:p>
          <a:p>
            <a:r>
              <a:rPr lang="en-GB" sz="2800" dirty="0"/>
              <a:t>Close rural access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6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936" y="1988840"/>
            <a:ext cx="5068766" cy="338437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707904" y="5545928"/>
            <a:ext cx="5449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https://www.letchworth.com/who-we-are/about-us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79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297"/>
            <a:ext cx="4644008" cy="67976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88640"/>
            <a:ext cx="8616070" cy="5883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732" y="575119"/>
            <a:ext cx="9149639" cy="6247488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60648"/>
            <a:ext cx="9026231" cy="55363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24309"/>
            <a:ext cx="7886700" cy="1216459"/>
          </a:xfrm>
        </p:spPr>
        <p:txBody>
          <a:bodyPr>
            <a:normAutofit/>
          </a:bodyPr>
          <a:lstStyle/>
          <a:p>
            <a:r>
              <a:rPr lang="en-GB" sz="6000" b="1" dirty="0">
                <a:solidFill>
                  <a:schemeClr val="tx1"/>
                </a:solidFill>
              </a:rPr>
              <a:t>Council housing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851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24309"/>
            <a:ext cx="7886700" cy="1360475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tx1"/>
                </a:solidFill>
              </a:rPr>
              <a:t>Council housing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7"/>
            <a:ext cx="8910736" cy="512410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1906: housing exhibition and local </a:t>
            </a:r>
            <a:r>
              <a:rPr lang="en-GB" sz="2800" b="1" dirty="0" err="1">
                <a:solidFill>
                  <a:schemeClr val="tx1"/>
                </a:solidFill>
              </a:rPr>
              <a:t>Townhill</a:t>
            </a:r>
            <a:r>
              <a:rPr lang="en-GB" sz="2800" b="1" dirty="0">
                <a:solidFill>
                  <a:schemeClr val="tx1"/>
                </a:solidFill>
              </a:rPr>
              <a:t> links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1919: 30,000 council houses built in London alone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1920s: 150,000 house built per annum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1930s: 200,000 pa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1936: 350,000 built, steady at 300,000 to 1939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4 million house built in the inter-war years between private developers and councils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25% replaced slum housing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03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keys to new ho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60543"/>
            <a:ext cx="5124405" cy="38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Home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16832"/>
            <a:ext cx="4375398" cy="4320479"/>
          </a:xfrm>
        </p:spPr>
        <p:txBody>
          <a:bodyPr>
            <a:noAutofit/>
          </a:bodyPr>
          <a:lstStyle/>
          <a:p>
            <a:r>
              <a:rPr lang="en-GB" sz="3200" dirty="0"/>
              <a:t>Mid 19</a:t>
            </a:r>
            <a:r>
              <a:rPr lang="en-GB" sz="3200" baseline="30000" dirty="0"/>
              <a:t>th</a:t>
            </a:r>
            <a:r>
              <a:rPr lang="en-GB" sz="3200" dirty="0"/>
              <a:t> century: 5% of working class owned their own home</a:t>
            </a:r>
          </a:p>
          <a:p>
            <a:r>
              <a:rPr lang="en-GB" sz="3200" dirty="0"/>
              <a:t>1939: rose to almost 20%</a:t>
            </a:r>
          </a:p>
          <a:p>
            <a:r>
              <a:rPr lang="en-GB" sz="3200" dirty="0"/>
              <a:t>In the overall population ownership went from 10% in 1914 to almost 50% by 1966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10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670905" y="285590"/>
            <a:ext cx="24928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</a:rPr>
              <a:t>Bourke (1994: 15)</a:t>
            </a:r>
          </a:p>
        </p:txBody>
      </p:sp>
    </p:spTree>
    <p:extLst>
      <p:ext uri="{BB962C8B-B14F-4D97-AF65-F5344CB8AC3E}">
        <p14:creationId xmlns:p14="http://schemas.microsoft.com/office/powerpoint/2010/main" val="259924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Home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355" y="1916832"/>
            <a:ext cx="8081010" cy="3960440"/>
          </a:xfrm>
        </p:spPr>
        <p:txBody>
          <a:bodyPr>
            <a:noAutofit/>
          </a:bodyPr>
          <a:lstStyle/>
          <a:p>
            <a:r>
              <a:rPr lang="en-GB" sz="3200" dirty="0"/>
              <a:t>But many people still found it difficult to work and earn and there were resentments</a:t>
            </a:r>
          </a:p>
          <a:p>
            <a:r>
              <a:rPr lang="en-GB" sz="3200" dirty="0"/>
              <a:t>Tensions between those who required assistance, and those who delivered the services</a:t>
            </a:r>
          </a:p>
          <a:p>
            <a:r>
              <a:rPr lang="en-GB" sz="3200" dirty="0"/>
              <a:t>One unemployed man said to a Chief Relieving Officer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670905" y="285590"/>
            <a:ext cx="24928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</a:rPr>
              <a:t>Bourke (1994: 15)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4355" y="5579689"/>
            <a:ext cx="8157981" cy="954107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000000"/>
                </a:solidFill>
              </a:rPr>
              <a:t>‘I was fighting for the likes of such fuckers as you in the trenches when I was 15, while you sat behind a desk.’</a:t>
            </a:r>
          </a:p>
        </p:txBody>
      </p:sp>
    </p:spTree>
    <p:extLst>
      <p:ext uri="{BB962C8B-B14F-4D97-AF65-F5344CB8AC3E}">
        <p14:creationId xmlns:p14="http://schemas.microsoft.com/office/powerpoint/2010/main" val="208234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60648"/>
            <a:ext cx="7886700" cy="1591012"/>
          </a:xfrm>
        </p:spPr>
        <p:txBody>
          <a:bodyPr>
            <a:noAutofit/>
          </a:bodyPr>
          <a:lstStyle/>
          <a:p>
            <a:r>
              <a:rPr lang="en-GB" sz="5400" dirty="0"/>
              <a:t>State intervention -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2026333"/>
            <a:ext cx="8640960" cy="425877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1870 Education Act and focus on the three </a:t>
            </a:r>
            <a:r>
              <a:rPr lang="en-GB" sz="3200" dirty="0" err="1"/>
              <a:t>Rs</a:t>
            </a:r>
            <a:endParaRPr lang="en-GB" sz="3200" dirty="0"/>
          </a:p>
          <a:p>
            <a:r>
              <a:rPr lang="en-GB" sz="3200" dirty="0"/>
              <a:t>Mid 1870s: about 50% in compulsory school attendance more in urban areas</a:t>
            </a:r>
          </a:p>
          <a:p>
            <a:r>
              <a:rPr lang="en-GB" sz="3200" dirty="0"/>
              <a:t>1902 Balfour’s Act est. local education authorities to extend provision</a:t>
            </a:r>
          </a:p>
          <a:p>
            <a:r>
              <a:rPr lang="en-GB" sz="3200" dirty="0"/>
              <a:t>1906 grants to support extended provision</a:t>
            </a:r>
          </a:p>
          <a:p>
            <a:r>
              <a:rPr lang="en-GB" sz="3200" dirty="0"/>
              <a:t>1918 Education Act (Fisher) 25% of grammar school places reserved for scholarship children. Leaving age increased to 14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60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1735028"/>
          </a:xfrm>
        </p:spPr>
        <p:txBody>
          <a:bodyPr>
            <a:noAutofit/>
          </a:bodyPr>
          <a:lstStyle/>
          <a:p>
            <a:r>
              <a:rPr lang="en-GB" sz="5400" dirty="0"/>
              <a:t>State intervention - education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2005077"/>
            <a:ext cx="8407846" cy="4301044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en-GB" sz="3200" dirty="0"/>
              <a:t>1944 Education Act (Butler) - free secondary education for all. Children to be educated, ‘according to his age, aptitude and ability’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2800" dirty="0"/>
              <a:t>Replaced all previous education law</a:t>
            </a:r>
          </a:p>
          <a:p>
            <a:pPr lvl="1"/>
            <a:r>
              <a:rPr lang="en-GB" sz="2800" dirty="0"/>
              <a:t>Abolished state tuition fees</a:t>
            </a:r>
          </a:p>
          <a:p>
            <a:pPr lvl="1"/>
            <a:r>
              <a:rPr lang="en-GB" sz="2800" dirty="0"/>
              <a:t>Leaving age to 15</a:t>
            </a:r>
          </a:p>
          <a:p>
            <a:pPr lvl="1"/>
            <a:r>
              <a:rPr lang="en-GB" sz="2800" dirty="0"/>
              <a:t>Three-tier education: grammar (entrance based 11+), secondary modern, technical education</a:t>
            </a:r>
          </a:p>
          <a:p>
            <a:pPr lvl="1"/>
            <a:r>
              <a:rPr lang="en-GB" sz="2800" dirty="0"/>
              <a:t>Further Education to 18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5344" y="0"/>
            <a:ext cx="1474185" cy="200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302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The welfare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132856"/>
            <a:ext cx="7543801" cy="3736238"/>
          </a:xfrm>
        </p:spPr>
        <p:txBody>
          <a:bodyPr>
            <a:noAutofit/>
          </a:bodyPr>
          <a:lstStyle/>
          <a:p>
            <a:r>
              <a:rPr lang="en-GB" sz="3200" dirty="0"/>
              <a:t>The most important development in social policy in the 20</a:t>
            </a:r>
            <a:r>
              <a:rPr lang="en-GB" sz="3200" baseline="30000" dirty="0"/>
              <a:t>th</a:t>
            </a:r>
            <a:r>
              <a:rPr lang="en-GB" sz="3200" dirty="0"/>
              <a:t> century was the creation of the welfare state in the years immediately after World War 2</a:t>
            </a:r>
          </a:p>
          <a:p>
            <a:r>
              <a:rPr lang="en-GB" sz="3200" dirty="0"/>
              <a:t>The Labour party’s commitment to introduce state provision to meet welfare needs was a key element in its success in 1945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William Beveridge </a:t>
            </a:r>
            <a:br>
              <a:rPr lang="en-GB" dirty="0"/>
            </a:br>
            <a:r>
              <a:rPr lang="en-GB" dirty="0"/>
              <a:t>(1879-1963)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1872054"/>
            <a:ext cx="2880320" cy="429336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2050" name="Picture 2" descr="Image result for william beverid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1872054"/>
            <a:ext cx="5608445" cy="429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499992" y="5334419"/>
            <a:ext cx="4312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chemeClr val="bg1"/>
                </a:solidFill>
              </a:rPr>
              <a:t>Background?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William Beveridge </a:t>
            </a:r>
            <a:br>
              <a:rPr lang="en-GB" dirty="0"/>
            </a:br>
            <a:r>
              <a:rPr lang="en-GB" dirty="0"/>
              <a:t>(1879-1963)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348880"/>
            <a:ext cx="7586403" cy="3744416"/>
          </a:xfrm>
        </p:spPr>
        <p:txBody>
          <a:bodyPr>
            <a:noAutofit/>
          </a:bodyPr>
          <a:lstStyle/>
          <a:p>
            <a:r>
              <a:rPr lang="en-GB" sz="2800" dirty="0" smtClean="0"/>
              <a:t>Born in India, the son of a British judge</a:t>
            </a:r>
          </a:p>
          <a:p>
            <a:r>
              <a:rPr lang="en-GB" sz="2800" dirty="0" smtClean="0"/>
              <a:t>His house was staffed by 26 servants</a:t>
            </a:r>
          </a:p>
          <a:p>
            <a:r>
              <a:rPr lang="en-GB" sz="2800" dirty="0" smtClean="0"/>
              <a:t>Schooled at Charterhouse, Godalming, Surry, founded 1611. Boarding fees £39,165 in 2018</a:t>
            </a:r>
          </a:p>
          <a:p>
            <a:r>
              <a:rPr lang="en-GB" sz="2800" dirty="0" smtClean="0"/>
              <a:t>Read mathematics and classics at Oxford</a:t>
            </a:r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32767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William Beveridge </a:t>
            </a:r>
            <a:br>
              <a:rPr lang="en-GB" dirty="0"/>
            </a:br>
            <a:r>
              <a:rPr lang="en-GB" dirty="0"/>
              <a:t>(1879-1963)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123356"/>
            <a:ext cx="7133416" cy="4185963"/>
          </a:xfrm>
        </p:spPr>
        <p:txBody>
          <a:bodyPr>
            <a:noAutofit/>
          </a:bodyPr>
          <a:lstStyle/>
          <a:p>
            <a:r>
              <a:rPr lang="en-GB" sz="2800" dirty="0" smtClean="0"/>
              <a:t>Urged by Master Edward </a:t>
            </a:r>
            <a:r>
              <a:rPr lang="en-GB" sz="2800" dirty="0" err="1" smtClean="0"/>
              <a:t>Caird</a:t>
            </a:r>
            <a:r>
              <a:rPr lang="en-GB" sz="2800" dirty="0" smtClean="0"/>
              <a:t> to consider how poverty continues to exist in such a rich country and how it could be cured</a:t>
            </a:r>
          </a:p>
          <a:p>
            <a:r>
              <a:rPr lang="en-GB" sz="2800" dirty="0" smtClean="0"/>
              <a:t>In 1903, became a ‘social worker’ at Toynbee Hall – the university foundation for the poor in the East End</a:t>
            </a:r>
          </a:p>
          <a:p>
            <a:r>
              <a:rPr lang="en-GB" sz="2800" dirty="0" smtClean="0"/>
              <a:t>Saw ‘poverty’ and the consequences of unemployment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72948"/>
            <a:ext cx="9928985" cy="3761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98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2" y="1011982"/>
            <a:ext cx="8925907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7" name="Picture 6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80728"/>
            <a:ext cx="9156376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0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William Beveridge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4"/>
            <a:ext cx="8069521" cy="4391578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Advised the Liberal government 1906-1914 on old age pensions and national insurance</a:t>
            </a:r>
          </a:p>
          <a:p>
            <a:r>
              <a:rPr lang="en-GB" sz="3200" dirty="0"/>
              <a:t>1941: government commissioned a report on rebuilding Britain after the war</a:t>
            </a:r>
          </a:p>
          <a:p>
            <a:r>
              <a:rPr lang="en-GB" sz="3200" dirty="0"/>
              <a:t>The idea was to replace the piecemeal and partial welfare provision developed earlier in the century with a strident and comprehensive approach</a:t>
            </a:r>
          </a:p>
          <a:p>
            <a:r>
              <a:rPr lang="en-GB" sz="3200" dirty="0"/>
              <a:t>1942: the scene for this approach was set by the </a:t>
            </a:r>
            <a:r>
              <a:rPr lang="en-GB" sz="3200" dirty="0" err="1"/>
              <a:t>Beveridge</a:t>
            </a:r>
            <a:r>
              <a:rPr lang="en-GB" sz="3200" dirty="0"/>
              <a:t> Report which included Labour’s manifesto promises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58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6" y="71686"/>
            <a:ext cx="4381500" cy="67532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488" y="-11361"/>
            <a:ext cx="47670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0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736"/>
            <a:ext cx="444028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2450" y="-27353"/>
            <a:ext cx="49023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036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2" name="Oval 1"/>
          <p:cNvSpPr/>
          <p:nvPr/>
        </p:nvSpPr>
        <p:spPr>
          <a:xfrm>
            <a:off x="395536" y="144452"/>
            <a:ext cx="8352928" cy="6480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‘The object of government in peace and in war is not the glory of rulers or races, but the happiness of the common man.’</a:t>
            </a:r>
          </a:p>
          <a:p>
            <a:pPr algn="ctr"/>
            <a:endParaRPr lang="en-GB" sz="3200" dirty="0"/>
          </a:p>
          <a:p>
            <a:pPr algn="ctr"/>
            <a:r>
              <a:rPr lang="en-GB" sz="2800" dirty="0"/>
              <a:t>- William Beveridge</a:t>
            </a:r>
          </a:p>
        </p:txBody>
      </p:sp>
    </p:spTree>
    <p:extLst>
      <p:ext uri="{BB962C8B-B14F-4D97-AF65-F5344CB8AC3E}">
        <p14:creationId xmlns:p14="http://schemas.microsoft.com/office/powerpoint/2010/main" val="45213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Beveridge’s approach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22959" y="2132856"/>
            <a:ext cx="7543801" cy="3736238"/>
          </a:xfrm>
        </p:spPr>
        <p:txBody>
          <a:bodyPr>
            <a:normAutofit/>
          </a:bodyPr>
          <a:lstStyle/>
          <a:p>
            <a:r>
              <a:rPr lang="en-GB" sz="3200" dirty="0"/>
              <a:t>Evidence from a wide range of sources suggested we had major issues in post-war Britain</a:t>
            </a:r>
          </a:p>
          <a:p>
            <a:r>
              <a:rPr lang="en-GB" sz="3200" dirty="0"/>
              <a:t>Education, health, jobs, good housing and a financial safety net for all</a:t>
            </a:r>
          </a:p>
          <a:p>
            <a:r>
              <a:rPr lang="en-GB" sz="3200" dirty="0"/>
              <a:t>He identified evils in society which needed to be defeated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349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Two Key Drivers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88840"/>
            <a:ext cx="4752527" cy="4176464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Beveridge argued that it was in everyone’s interest to remove these evils from British society</a:t>
            </a:r>
          </a:p>
          <a:p>
            <a:r>
              <a:rPr lang="en-GB" sz="3600" dirty="0"/>
              <a:t>It was the duty of the state, as the representative body of all citizens, to do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5436096" y="2154357"/>
            <a:ext cx="3456384" cy="14906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Everyone’s interest</a:t>
            </a:r>
            <a:endParaRPr lang="en-GB" sz="3200" dirty="0"/>
          </a:p>
        </p:txBody>
      </p:sp>
      <p:sp>
        <p:nvSpPr>
          <p:cNvPr id="6" name="Rectangle 5"/>
          <p:cNvSpPr/>
          <p:nvPr/>
        </p:nvSpPr>
        <p:spPr>
          <a:xfrm>
            <a:off x="5436096" y="4221088"/>
            <a:ext cx="3456384" cy="14906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Duty of the state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b="1" dirty="0">
                <a:solidFill>
                  <a:srgbClr val="000000">
                    <a:lumMod val="75000"/>
                    <a:lumOff val="25000"/>
                  </a:srgbClr>
                </a:solidFill>
              </a:rPr>
              <a:t>Five Giant Social Evils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2536" y="1628800"/>
            <a:ext cx="961012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86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C15FC-A4E3-4B29-A5C5-31F9933AD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2DF97-ACD6-4346-9C28-D70C71663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687C96-6249-4B9C-A013-DE3C07C71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27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DF2A03-5370-4EFB-92A5-A725BD31B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35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28</a:t>
            </a:fld>
            <a:endParaRPr lang="en-US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90997041"/>
              </p:ext>
            </p:extLst>
          </p:nvPr>
        </p:nvGraphicFramePr>
        <p:xfrm>
          <a:off x="990600" y="332655"/>
          <a:ext cx="8045896" cy="64922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B63904-8CF0-4F06-8B8C-C41875BBAA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8B63904-8CF0-4F06-8B8C-C41875BBAA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F16436-DEAF-4C8E-994F-823ADAEB9B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AF16436-DEAF-4C8E-994F-823ADAEB9B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26ECB4-25AE-43A3-B8E0-DA048C80FD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4726ECB4-25AE-43A3-B8E0-DA048C80FD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857377-9233-41D4-9CF6-B29618A49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69857377-9233-41D4-9CF6-B29618A499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E2A618-AD6D-42C4-B2EB-495E2F755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6EE2A618-AD6D-42C4-B2EB-495E2F7553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56E2F5-0828-4427-A807-A34173A8A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FC56E2F5-0828-4427-A807-A34173A8AC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9D646F-910E-4DF2-B684-66F061DB9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2F9D646F-910E-4DF2-B684-66F061DB96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B28AFE-20E0-4F7B-8C12-514A0032D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6DB28AFE-20E0-4F7B-8C12-514A0032D8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1F9F25-3794-4637-A2FD-4FC3B3DB82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851F9F25-3794-4637-A2FD-4FC3B3DB82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9424E-43EC-470D-AB36-F308A7A77B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3099424E-43EC-470D-AB36-F308A7A77B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5004048" y="523169"/>
            <a:ext cx="4032448" cy="590465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000" dirty="0"/>
              <a:t>Free education up to age 15 (16 later)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A National Health Service (NHS) free at the point of use </a:t>
            </a:r>
            <a:endParaRPr lang="en-GB" sz="30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State commitment to securing full employment</a:t>
            </a:r>
            <a:endParaRPr lang="en-GB" sz="30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Public housing for all </a:t>
            </a:r>
            <a:endParaRPr lang="en-GB" sz="30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National insurance benefits for all in need </a:t>
            </a:r>
            <a:endParaRPr lang="en-GB" sz="3000" b="1" u="sng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29</a:t>
            </a:fld>
            <a:endParaRPr lang="en-US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679689"/>
              </p:ext>
            </p:extLst>
          </p:nvPr>
        </p:nvGraphicFramePr>
        <p:xfrm>
          <a:off x="637456" y="44624"/>
          <a:ext cx="6192688" cy="6245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ound Same Side Corner Rectangle 4"/>
          <p:cNvSpPr/>
          <p:nvPr/>
        </p:nvSpPr>
        <p:spPr>
          <a:xfrm>
            <a:off x="3733800" y="936138"/>
            <a:ext cx="3879703" cy="40181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1910" tIns="20955" rIns="41910" bIns="20955" numCol="1" spcCol="1270" anchor="ctr" anchorCtr="0">
            <a:noAutofit/>
          </a:bodyPr>
          <a:lstStyle/>
          <a:p>
            <a:pPr marL="57150" lvl="1" indent="-57150" algn="l" defTabSz="488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endParaRPr lang="en-GB" sz="1100" kern="1200"/>
          </a:p>
          <a:p>
            <a:pPr marL="57150" lvl="1" indent="-57150" algn="l" defTabSz="488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endParaRPr lang="en-GB" sz="1100" kern="120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979504753"/>
              </p:ext>
            </p:extLst>
          </p:nvPr>
        </p:nvGraphicFramePr>
        <p:xfrm>
          <a:off x="-1666800" y="79815"/>
          <a:ext cx="5944980" cy="61574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17333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6261F1-45A5-484E-A891-9DCBF43F1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36261F1-45A5-484E-A891-9DCBF43F1A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BA1632-C696-4E49-9005-B3415BE66B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ABA1632-C696-4E49-9005-B3415BE66B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25673A-16BD-4165-BB83-668ABD9B7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3125673A-16BD-4165-BB83-668ABD9B74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A218D6-7A61-48FC-8FF5-9BBAE18315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4AA218D6-7A61-48FC-8FF5-9BBAE18315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919B61-70FE-4C9D-9969-4B71034ED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1A919B61-70FE-4C9D-9969-4B71034ED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Graphic spid="4" grpId="0">
        <p:bldSub>
          <a:bldDgm bld="lvl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-35655"/>
            <a:ext cx="8229600" cy="868362"/>
          </a:xfrm>
        </p:spPr>
        <p:txBody>
          <a:bodyPr>
            <a:normAutofit fontScale="90000"/>
          </a:bodyPr>
          <a:lstStyle/>
          <a:p>
            <a:r>
              <a:rPr lang="en-GB" dirty="0"/>
              <a:t>Comprehensive post-war provision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733800" y="936138"/>
            <a:ext cx="5302696" cy="554086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Free education up to age 15 (16 later) to </a:t>
            </a:r>
            <a:r>
              <a:rPr lang="en-GB" sz="2800" b="1" u="sng" dirty="0"/>
              <a:t>combat ignorance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A National Health Service (NHS) free at the point of use to </a:t>
            </a:r>
            <a:r>
              <a:rPr lang="en-GB" sz="2800" b="1" u="sng" dirty="0"/>
              <a:t>combat disease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State commitment to securing full employment, to </a:t>
            </a:r>
            <a:r>
              <a:rPr lang="en-GB" sz="2800" b="1" u="sng" dirty="0"/>
              <a:t>combat idleness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Public housing for all to </a:t>
            </a:r>
            <a:r>
              <a:rPr lang="en-GB" sz="2800" b="1" u="sng" dirty="0"/>
              <a:t>combat squalor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National insurance benefits for all in need to </a:t>
            </a:r>
            <a:r>
              <a:rPr lang="en-GB" sz="2800" b="1" u="sng" dirty="0"/>
              <a:t>combat want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30</a:t>
            </a:fld>
            <a:endParaRPr lang="en-US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2680152"/>
              </p:ext>
            </p:extLst>
          </p:nvPr>
        </p:nvGraphicFramePr>
        <p:xfrm>
          <a:off x="-304800" y="990600"/>
          <a:ext cx="49530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ound Same Side Corner Rectangle 4"/>
          <p:cNvSpPr/>
          <p:nvPr/>
        </p:nvSpPr>
        <p:spPr>
          <a:xfrm>
            <a:off x="3733800" y="936138"/>
            <a:ext cx="3879703" cy="40181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1910" tIns="20955" rIns="41910" bIns="20955" numCol="1" spcCol="1270" anchor="ctr" anchorCtr="0">
            <a:noAutofit/>
          </a:bodyPr>
          <a:lstStyle/>
          <a:p>
            <a:pPr marL="57150" lvl="1" indent="-57150" algn="l" defTabSz="488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endParaRPr lang="en-GB" sz="1100" kern="1200"/>
          </a:p>
          <a:p>
            <a:pPr marL="57150" lvl="1" indent="-57150" algn="l" defTabSz="488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endParaRPr lang="en-GB" sz="1100" kern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6261F1-45A5-484E-A891-9DCBF43F1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36261F1-45A5-484E-A891-9DCBF43F1A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BA1632-C696-4E49-9005-B3415BE66B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ABA1632-C696-4E49-9005-B3415BE66B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25673A-16BD-4165-BB83-668ABD9B7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3125673A-16BD-4165-BB83-668ABD9B74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A218D6-7A61-48FC-8FF5-9BBAE18315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4AA218D6-7A61-48FC-8FF5-9BBAE18315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919B61-70FE-4C9D-9969-4B71034ED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1A919B61-70FE-4C9D-9969-4B71034ED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Graphic spid="4" grpId="0">
        <p:bldSub>
          <a:bldDgm bld="lvlOne"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709480" cy="1450757"/>
          </a:xfrm>
        </p:spPr>
        <p:txBody>
          <a:bodyPr>
            <a:noAutofit/>
          </a:bodyPr>
          <a:lstStyle/>
          <a:p>
            <a:r>
              <a:rPr lang="en-GB" sz="6000" dirty="0"/>
              <a:t>Development of state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Major extension of state responsibility</a:t>
            </a:r>
          </a:p>
          <a:p>
            <a:r>
              <a:rPr lang="en-GB" sz="3200" dirty="0"/>
              <a:t>Similar increase in the funding required</a:t>
            </a:r>
          </a:p>
          <a:p>
            <a:r>
              <a:rPr lang="en-GB" sz="3200" dirty="0"/>
              <a:t>Supported and introduced by Labour (remember the early </a:t>
            </a:r>
            <a:r>
              <a:rPr lang="en-GB" sz="3200" dirty="0" err="1"/>
              <a:t>Fabian</a:t>
            </a:r>
            <a:r>
              <a:rPr lang="en-GB" sz="3200" dirty="0"/>
              <a:t> Society foundation)</a:t>
            </a:r>
          </a:p>
          <a:p>
            <a:r>
              <a:rPr lang="en-GB" sz="3200" dirty="0"/>
              <a:t>Also supported more widely</a:t>
            </a:r>
          </a:p>
          <a:p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07" y="457926"/>
            <a:ext cx="8971941" cy="6264696"/>
          </a:xfrm>
          <a:prstGeom prst="rect">
            <a:avLst/>
          </a:prstGeom>
        </p:spPr>
      </p:pic>
      <p:cxnSp>
        <p:nvCxnSpPr>
          <p:cNvPr id="3" name="Straight Connector 2"/>
          <p:cNvCxnSpPr/>
          <p:nvPr/>
        </p:nvCxnSpPr>
        <p:spPr>
          <a:xfrm flipV="1">
            <a:off x="971600" y="3709410"/>
            <a:ext cx="0" cy="67479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 flipV="1">
            <a:off x="2985450" y="3985089"/>
            <a:ext cx="247570" cy="117210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 flipV="1">
            <a:off x="4000738" y="2261824"/>
            <a:ext cx="663960" cy="260515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 flipV="1">
            <a:off x="5601115" y="3612161"/>
            <a:ext cx="731369" cy="146718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 flipV="1">
            <a:off x="6512518" y="2687769"/>
            <a:ext cx="710036" cy="160532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 flipV="1">
            <a:off x="7095146" y="1799426"/>
            <a:ext cx="1077254" cy="173108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971600" y="2132856"/>
            <a:ext cx="1656184" cy="14793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</a:rPr>
              <a:t>1949 3.5% 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</a:rPr>
              <a:t>£12.6 billion</a:t>
            </a:r>
          </a:p>
        </p:txBody>
      </p:sp>
      <p:sp>
        <p:nvSpPr>
          <p:cNvPr id="33" name="Rectangle 32"/>
          <p:cNvSpPr/>
          <p:nvPr/>
        </p:nvSpPr>
        <p:spPr>
          <a:xfrm>
            <a:off x="2985450" y="2844105"/>
            <a:ext cx="1656184" cy="10676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</a:rPr>
              <a:t>1965 3.5%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</a:rPr>
              <a:t>£19.6b</a:t>
            </a:r>
          </a:p>
        </p:txBody>
      </p:sp>
      <p:sp>
        <p:nvSpPr>
          <p:cNvPr id="34" name="Rectangle 33"/>
          <p:cNvSpPr/>
          <p:nvPr/>
        </p:nvSpPr>
        <p:spPr>
          <a:xfrm>
            <a:off x="3209250" y="1039048"/>
            <a:ext cx="1656184" cy="11549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</a:rPr>
              <a:t>1981 4.9%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</a:rPr>
              <a:t>£37.5b</a:t>
            </a:r>
          </a:p>
        </p:txBody>
      </p:sp>
      <p:sp>
        <p:nvSpPr>
          <p:cNvPr id="35" name="Rectangle 34"/>
          <p:cNvSpPr/>
          <p:nvPr/>
        </p:nvSpPr>
        <p:spPr>
          <a:xfrm>
            <a:off x="4670396" y="2655098"/>
            <a:ext cx="1656184" cy="957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</a:rPr>
              <a:t>1995 5.5%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</a:rPr>
              <a:t>£61.3b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589728" y="1660236"/>
            <a:ext cx="1656184" cy="901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</a:rPr>
              <a:t>2005 7.7%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</a:rPr>
              <a:t>£116.7b</a:t>
            </a:r>
          </a:p>
        </p:txBody>
      </p:sp>
      <p:sp>
        <p:nvSpPr>
          <p:cNvPr id="37" name="Rectangle 36"/>
          <p:cNvSpPr/>
          <p:nvPr/>
        </p:nvSpPr>
        <p:spPr>
          <a:xfrm>
            <a:off x="6332484" y="676072"/>
            <a:ext cx="1656184" cy="8800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</a:rPr>
              <a:t>2010 8.9%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</a:rPr>
              <a:t>£137.4b</a:t>
            </a:r>
          </a:p>
        </p:txBody>
      </p:sp>
    </p:spTree>
    <p:extLst>
      <p:ext uri="{BB962C8B-B14F-4D97-AF65-F5344CB8AC3E}">
        <p14:creationId xmlns:p14="http://schemas.microsoft.com/office/powerpoint/2010/main" val="2671237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264" y="10328"/>
            <a:ext cx="9645730" cy="665765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03648" y="2060848"/>
            <a:ext cx="7848872" cy="2554545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prstClr val="white"/>
                </a:solidFill>
              </a:rPr>
              <a:t>Planned spending for the Department of Health in England is approximately £124.7 billion in 2017/18. This includes £335 million of additional funding announced in the 2017 Autumn Budget.</a:t>
            </a:r>
          </a:p>
        </p:txBody>
      </p:sp>
      <p:sp>
        <p:nvSpPr>
          <p:cNvPr id="6" name="Rectangle 5"/>
          <p:cNvSpPr/>
          <p:nvPr/>
        </p:nvSpPr>
        <p:spPr>
          <a:xfrm>
            <a:off x="2066544" y="920829"/>
            <a:ext cx="5484114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dirty="0">
                <a:solidFill>
                  <a:prstClr val="black"/>
                </a:solidFill>
                <a:hlinkClick r:id="rId3"/>
              </a:rPr>
              <a:t>https://www.kingsfund.org.uk/projects/nhs-in-a-nutshell/nhs-budget</a:t>
            </a:r>
            <a:r>
              <a:rPr lang="en-GB" sz="135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57445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Wider political support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State education plans were introduced by Conservative </a:t>
            </a:r>
            <a:r>
              <a:rPr lang="en-GB" sz="2800" dirty="0" err="1"/>
              <a:t>Rab</a:t>
            </a:r>
            <a:r>
              <a:rPr lang="en-GB" sz="2800" dirty="0"/>
              <a:t> Butler in 1944 who was part of the Coalition government</a:t>
            </a:r>
          </a:p>
          <a:p>
            <a:r>
              <a:rPr lang="en-GB" sz="2800" dirty="0"/>
              <a:t>Conservative government’s of the 1950s supported the spirit of the reforms and maintained their basic structure</a:t>
            </a:r>
          </a:p>
          <a:p>
            <a:r>
              <a:rPr lang="en-GB" sz="2800" b="1" i="1" dirty="0" err="1"/>
              <a:t>Butskellism</a:t>
            </a:r>
            <a:r>
              <a:rPr lang="en-GB" sz="2800" dirty="0"/>
              <a:t>: a cross-party acronym referring to the Labour Chancellor (Gaitskell) and his Conservative successor (Butler)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286604"/>
            <a:ext cx="7971224" cy="1450757"/>
          </a:xfrm>
        </p:spPr>
        <p:txBody>
          <a:bodyPr>
            <a:normAutofit/>
          </a:bodyPr>
          <a:lstStyle/>
          <a:p>
            <a:r>
              <a:rPr lang="en-GB" sz="6600" dirty="0"/>
              <a:t>Continuing challenge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988840"/>
            <a:ext cx="8375788" cy="4023360"/>
          </a:xfrm>
        </p:spPr>
        <p:txBody>
          <a:bodyPr>
            <a:noAutofit/>
          </a:bodyPr>
          <a:lstStyle/>
          <a:p>
            <a:r>
              <a:rPr lang="en-GB" sz="3200" dirty="0"/>
              <a:t>The post-war welfare state can be seen as a culmination of the influence of </a:t>
            </a:r>
            <a:r>
              <a:rPr lang="en-GB" sz="3200" dirty="0" err="1"/>
              <a:t>Fabian</a:t>
            </a:r>
            <a:r>
              <a:rPr lang="en-GB" sz="3200" dirty="0"/>
              <a:t> social policy</a:t>
            </a:r>
          </a:p>
          <a:p>
            <a:r>
              <a:rPr lang="en-GB" sz="3200" dirty="0"/>
              <a:t>Focus on how to administer and improve existing state welfare rather than to reform this approach to the social promotion of well-being</a:t>
            </a:r>
          </a:p>
          <a:p>
            <a:r>
              <a:rPr lang="en-GB" sz="3200" dirty="0"/>
              <a:t>However, challenges soon followed from those who queried the success and desirability of state welfare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bank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Theoretical pluralism</a:t>
            </a:r>
          </a:p>
          <a:p>
            <a:r>
              <a:rPr lang="en-GB" dirty="0"/>
              <a:t>The New Left</a:t>
            </a:r>
          </a:p>
          <a:p>
            <a:r>
              <a:rPr lang="en-GB" dirty="0"/>
              <a:t>The New Right</a:t>
            </a:r>
          </a:p>
          <a:p>
            <a:r>
              <a:rPr lang="en-GB" dirty="0"/>
              <a:t>New social movements</a:t>
            </a:r>
          </a:p>
          <a:p>
            <a:r>
              <a:rPr lang="en-GB" dirty="0"/>
              <a:t>The very New Left</a:t>
            </a:r>
          </a:p>
          <a:p>
            <a:r>
              <a:rPr lang="en-GB" dirty="0"/>
              <a:t>Brexit and political crises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365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3082" y="260648"/>
            <a:ext cx="8229600" cy="1232594"/>
          </a:xfrm>
        </p:spPr>
        <p:txBody>
          <a:bodyPr>
            <a:normAutofit/>
          </a:bodyPr>
          <a:lstStyle/>
          <a:p>
            <a:r>
              <a:rPr lang="en-GB" sz="6000" dirty="0"/>
              <a:t>Theoretical Pluralism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916832"/>
            <a:ext cx="8579296" cy="4320480"/>
          </a:xfrm>
        </p:spPr>
        <p:txBody>
          <a:bodyPr>
            <a:noAutofit/>
          </a:bodyPr>
          <a:lstStyle/>
          <a:p>
            <a:r>
              <a:rPr lang="en-GB" sz="3200" dirty="0"/>
              <a:t>1970s onwards there was a move beyond </a:t>
            </a:r>
            <a:r>
              <a:rPr lang="en-GB" sz="3200" dirty="0" err="1"/>
              <a:t>Fabian</a:t>
            </a:r>
            <a:r>
              <a:rPr lang="en-GB" sz="3200" dirty="0"/>
              <a:t> welfare </a:t>
            </a:r>
            <a:r>
              <a:rPr lang="en-GB" sz="3200" dirty="0" err="1"/>
              <a:t>statism</a:t>
            </a:r>
            <a:endParaRPr lang="en-GB" sz="3200" dirty="0"/>
          </a:p>
          <a:p>
            <a:r>
              <a:rPr lang="en-GB" sz="3200" dirty="0"/>
              <a:t>The name of academic study in this area changed from </a:t>
            </a:r>
            <a:r>
              <a:rPr lang="en-GB" sz="3200" b="1" dirty="0"/>
              <a:t>social administration </a:t>
            </a:r>
            <a:r>
              <a:rPr lang="en-GB" sz="3200" dirty="0"/>
              <a:t>to </a:t>
            </a:r>
            <a:r>
              <a:rPr lang="en-GB" sz="3200" b="1" dirty="0"/>
              <a:t>social policy </a:t>
            </a:r>
            <a:r>
              <a:rPr lang="en-GB" sz="3200" dirty="0"/>
              <a:t>symbolising a focus on the ideological and political basis of welfare provision</a:t>
            </a:r>
          </a:p>
          <a:p>
            <a:r>
              <a:rPr lang="en-GB" sz="3200" dirty="0"/>
              <a:t>Questions of </a:t>
            </a:r>
            <a:r>
              <a:rPr lang="en-GB" sz="3200" b="1" i="1" u="sng" dirty="0"/>
              <a:t>whether</a:t>
            </a:r>
            <a:r>
              <a:rPr lang="en-GB" sz="3200" dirty="0"/>
              <a:t> or </a:t>
            </a:r>
            <a:r>
              <a:rPr lang="en-GB" sz="3200" b="1" i="1" u="sng" dirty="0"/>
              <a:t>why</a:t>
            </a:r>
            <a:r>
              <a:rPr lang="en-GB" sz="3200" dirty="0"/>
              <a:t> we should pursue state welfare became more important than questions of </a:t>
            </a:r>
            <a:r>
              <a:rPr lang="en-GB" sz="3200" b="1" i="1" u="sng" dirty="0"/>
              <a:t>how</a:t>
            </a:r>
            <a:r>
              <a:rPr lang="en-GB" sz="3200" dirty="0"/>
              <a:t> or </a:t>
            </a:r>
            <a:r>
              <a:rPr lang="en-GB" sz="3200" b="1" i="1" u="sng" dirty="0"/>
              <a:t>when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New Left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59" y="1845734"/>
            <a:ext cx="7853497" cy="4103546"/>
          </a:xfrm>
        </p:spPr>
        <p:txBody>
          <a:bodyPr>
            <a:noAutofit/>
          </a:bodyPr>
          <a:lstStyle/>
          <a:p>
            <a:r>
              <a:rPr lang="en-GB" sz="3200" b="1" dirty="0"/>
              <a:t>1960s &amp; 70s</a:t>
            </a:r>
            <a:r>
              <a:rPr lang="en-GB" sz="3200" dirty="0"/>
              <a:t>: challenges to </a:t>
            </a:r>
            <a:r>
              <a:rPr lang="en-GB" sz="3200" dirty="0" err="1"/>
              <a:t>Fabianism</a:t>
            </a:r>
            <a:r>
              <a:rPr lang="en-GB" sz="3200" dirty="0"/>
              <a:t> based on Marxist analysis of capitalist society</a:t>
            </a:r>
          </a:p>
          <a:p>
            <a:r>
              <a:rPr lang="en-GB" sz="3200" dirty="0"/>
              <a:t>Welfare services had not replaced the exploitative relationships of the labour market</a:t>
            </a:r>
          </a:p>
          <a:p>
            <a:r>
              <a:rPr lang="en-GB" sz="3200" dirty="0"/>
              <a:t>Whilst some support had been provided to the poor and working class, at the same time the welfare state provided a secure base for the market economy to operate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New Right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59" y="1988840"/>
            <a:ext cx="7781489" cy="4032448"/>
          </a:xfrm>
        </p:spPr>
        <p:txBody>
          <a:bodyPr>
            <a:normAutofit/>
          </a:bodyPr>
          <a:lstStyle/>
          <a:p>
            <a:r>
              <a:rPr lang="en-GB" sz="2800" dirty="0"/>
              <a:t>1970s &amp; 1980s: different criticisms emerged from the right of the political spectrum</a:t>
            </a:r>
          </a:p>
          <a:p>
            <a:r>
              <a:rPr lang="en-GB" sz="2800" dirty="0"/>
              <a:t>Free market capitalists, notably Hayek, criticised the creation of the welfare state </a:t>
            </a:r>
          </a:p>
          <a:p>
            <a:r>
              <a:rPr lang="en-GB" sz="2800" dirty="0"/>
              <a:t>Thatcher’s Leadership of the Conservative Party from 1975 saw a move to the right of the party</a:t>
            </a:r>
          </a:p>
          <a:p>
            <a:r>
              <a:rPr lang="en-GB" sz="2800" dirty="0"/>
              <a:t>Extensive state welfare is not compatible with a successful market economy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The New Right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59" y="2132856"/>
            <a:ext cx="7997513" cy="3736238"/>
          </a:xfrm>
        </p:spPr>
        <p:txBody>
          <a:bodyPr>
            <a:normAutofit/>
          </a:bodyPr>
          <a:lstStyle/>
          <a:p>
            <a:r>
              <a:rPr lang="en-GB" sz="2800" dirty="0"/>
              <a:t>This worsens as welfare expands to meet more needs</a:t>
            </a:r>
          </a:p>
          <a:p>
            <a:r>
              <a:rPr lang="en-GB" sz="2800" dirty="0"/>
              <a:t>Social welfare needs must be met in other ways and welfare withdrawn</a:t>
            </a:r>
          </a:p>
          <a:p>
            <a:r>
              <a:rPr lang="en-GB" sz="2800" dirty="0" err="1"/>
              <a:t>Thatcherite</a:t>
            </a:r>
            <a:r>
              <a:rPr lang="en-GB" sz="2800" dirty="0"/>
              <a:t> governments of the 1980s saw increasing privatisation</a:t>
            </a:r>
          </a:p>
          <a:p>
            <a:r>
              <a:rPr lang="en-GB" sz="2800" b="1" i="1" dirty="0"/>
              <a:t>‘For the New Right … the desirability of state welfare itself is called into question’ </a:t>
            </a:r>
            <a:r>
              <a:rPr lang="en-GB" sz="2800" dirty="0"/>
              <a:t>[</a:t>
            </a:r>
            <a:r>
              <a:rPr lang="en-GB" sz="2800" dirty="0" err="1"/>
              <a:t>Alcock</a:t>
            </a:r>
            <a:r>
              <a:rPr lang="en-GB" sz="2800" dirty="0"/>
              <a:t> 2004:7]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New social movements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59" y="1845734"/>
            <a:ext cx="8069521" cy="4463586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The failings and limitations of state welfare have been challenged by perspectives outside the traditional left/ right wing spectrum</a:t>
            </a:r>
          </a:p>
          <a:p>
            <a:r>
              <a:rPr lang="en-GB" sz="2800" dirty="0"/>
              <a:t>Feminism and unequal treatment </a:t>
            </a:r>
          </a:p>
          <a:p>
            <a:r>
              <a:rPr lang="en-GB" sz="2800" dirty="0"/>
              <a:t>Social divisions and social issues</a:t>
            </a:r>
          </a:p>
          <a:p>
            <a:r>
              <a:rPr lang="en-GB" sz="2800" dirty="0"/>
              <a:t>Anti-racist challenges</a:t>
            </a:r>
          </a:p>
          <a:p>
            <a:r>
              <a:rPr lang="en-GB" sz="2800" dirty="0"/>
              <a:t>Environmental challenges</a:t>
            </a:r>
          </a:p>
          <a:p>
            <a:r>
              <a:rPr lang="en-GB" sz="2800" dirty="0"/>
              <a:t>Disaffection with current political structures</a:t>
            </a:r>
          </a:p>
          <a:p>
            <a:r>
              <a:rPr lang="en-GB" sz="2800" dirty="0"/>
              <a:t>A disregard for the political class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Very New Left/ Brexit Crises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4"/>
            <a:ext cx="8069521" cy="4391578"/>
          </a:xfrm>
        </p:spPr>
        <p:txBody>
          <a:bodyPr>
            <a:normAutofit/>
          </a:bodyPr>
          <a:lstStyle/>
          <a:p>
            <a:r>
              <a:rPr lang="en-GB" sz="2800" dirty="0"/>
              <a:t>No-one imagine Jeremy </a:t>
            </a:r>
            <a:r>
              <a:rPr lang="en-GB" sz="2800" dirty="0" err="1"/>
              <a:t>Corbyn</a:t>
            </a:r>
            <a:r>
              <a:rPr lang="en-GB" sz="2800" dirty="0"/>
              <a:t> could become the Leader of the Labour Party</a:t>
            </a:r>
          </a:p>
          <a:p>
            <a:r>
              <a:rPr lang="en-GB" sz="2800" dirty="0"/>
              <a:t>He belongs to the left of the political spectrum and ideas once thought dead in the water have come to national prominence</a:t>
            </a:r>
          </a:p>
          <a:p>
            <a:r>
              <a:rPr lang="en-GB" sz="2800" dirty="0"/>
              <a:t>In 2018, the Prime Minister has been under significant, relentless pressure following the Brexit referendum</a:t>
            </a:r>
          </a:p>
          <a:p>
            <a:r>
              <a:rPr lang="en-GB" sz="2800" dirty="0"/>
              <a:t>There is uncertainty in British politics as we approach 2019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95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err="1"/>
              <a:t>Alcock</a:t>
            </a:r>
            <a:r>
              <a:rPr lang="en-GB" sz="2800" dirty="0"/>
              <a:t> P (2004) ‘The Subject of Social Policy’ in </a:t>
            </a:r>
            <a:r>
              <a:rPr lang="en-GB" sz="2800" dirty="0" err="1"/>
              <a:t>Alcock</a:t>
            </a:r>
            <a:r>
              <a:rPr lang="en-GB" sz="2800" dirty="0"/>
              <a:t> P, Erskine A and May M (2004) The Student’s Companion To Social Policy, 2nd edition. Oxford: Blackwell</a:t>
            </a:r>
          </a:p>
          <a:p>
            <a:r>
              <a:rPr lang="en-GB" sz="2800" dirty="0"/>
              <a:t>Bourke J (1994) Working Class Cultures in Britain 1890 – 1960: gender, class and ethnicity, London: </a:t>
            </a:r>
            <a:r>
              <a:rPr lang="en-GB" sz="2800" dirty="0" smtClean="0"/>
              <a:t>Routledge</a:t>
            </a:r>
          </a:p>
          <a:p>
            <a:r>
              <a:rPr lang="en-GB" sz="2800" dirty="0" smtClean="0"/>
              <a:t>Timmins N (2017) The Five Giants: a biography of the welfare state. 3</a:t>
            </a:r>
            <a:r>
              <a:rPr lang="en-GB" sz="2800" baseline="30000" dirty="0" smtClean="0"/>
              <a:t>rd</a:t>
            </a:r>
            <a:r>
              <a:rPr lang="en-GB" sz="2800" dirty="0" smtClean="0"/>
              <a:t> edition. London: William Collins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91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579</TotalTime>
  <Words>1805</Words>
  <Application>Microsoft Office PowerPoint</Application>
  <PresentationFormat>On-screen Show (4:3)</PresentationFormat>
  <Paragraphs>251</Paragraphs>
  <Slides>43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Calibri</vt:lpstr>
      <vt:lpstr>Calibri Light</vt:lpstr>
      <vt:lpstr>Retrospect</vt:lpstr>
      <vt:lpstr>Office Theme</vt:lpstr>
      <vt:lpstr>1_Office Theme</vt:lpstr>
      <vt:lpstr>The Welfare State and Welfare Consensus</vt:lpstr>
      <vt:lpstr>Aims</vt:lpstr>
      <vt:lpstr>State intervention – workers and the retired</vt:lpstr>
      <vt:lpstr>State intervention – children</vt:lpstr>
      <vt:lpstr>State intervention - housing</vt:lpstr>
      <vt:lpstr>Ebenezer Howard’s ideas</vt:lpstr>
      <vt:lpstr>PowerPoint Presentation</vt:lpstr>
      <vt:lpstr>Council housing</vt:lpstr>
      <vt:lpstr>Council housing</vt:lpstr>
      <vt:lpstr>Home ownership</vt:lpstr>
      <vt:lpstr>Home ownership</vt:lpstr>
      <vt:lpstr>State intervention - education</vt:lpstr>
      <vt:lpstr>State intervention - education</vt:lpstr>
      <vt:lpstr>The welfare state</vt:lpstr>
      <vt:lpstr>Sir William Beveridge  (1879-1963)</vt:lpstr>
      <vt:lpstr>Sir William Beveridge  (1879-1963)</vt:lpstr>
      <vt:lpstr>Sir William Beveridge  (1879-1963)</vt:lpstr>
      <vt:lpstr>PowerPoint Presentation</vt:lpstr>
      <vt:lpstr>PowerPoint Presentation</vt:lpstr>
      <vt:lpstr>Sir William Beveridge</vt:lpstr>
      <vt:lpstr>PowerPoint Presentation</vt:lpstr>
      <vt:lpstr>PowerPoint Presentation</vt:lpstr>
      <vt:lpstr>PowerPoint Presentation</vt:lpstr>
      <vt:lpstr>Beveridge’s approach</vt:lpstr>
      <vt:lpstr>Two Key Drivers</vt:lpstr>
      <vt:lpstr>Five Giant Social Evils</vt:lpstr>
      <vt:lpstr>PowerPoint Presentation</vt:lpstr>
      <vt:lpstr>PowerPoint Presentation</vt:lpstr>
      <vt:lpstr>PowerPoint Presentation</vt:lpstr>
      <vt:lpstr>Comprehensive post-war provision</vt:lpstr>
      <vt:lpstr>Development of state services</vt:lpstr>
      <vt:lpstr>PowerPoint Presentation</vt:lpstr>
      <vt:lpstr>PowerPoint Presentation</vt:lpstr>
      <vt:lpstr>Wider political support</vt:lpstr>
      <vt:lpstr>Continuing challenge</vt:lpstr>
      <vt:lpstr>Slide bank</vt:lpstr>
      <vt:lpstr>Theoretical Pluralism</vt:lpstr>
      <vt:lpstr>The New Left</vt:lpstr>
      <vt:lpstr>The New Right</vt:lpstr>
      <vt:lpstr>The New Right</vt:lpstr>
      <vt:lpstr>New social movements</vt:lpstr>
      <vt:lpstr>Very New Left/ Brexit Crises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Welfare State and Welfare Consensus</dc:title>
  <dc:creator>Mike</dc:creator>
  <cp:lastModifiedBy>Mike Durke</cp:lastModifiedBy>
  <cp:revision>43</cp:revision>
  <dcterms:created xsi:type="dcterms:W3CDTF">2006-08-16T00:00:00Z</dcterms:created>
  <dcterms:modified xsi:type="dcterms:W3CDTF">2018-12-04T10:55:21Z</dcterms:modified>
</cp:coreProperties>
</file>