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933" r:id="rId2"/>
    <p:sldId id="932"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0" autoAdjust="0"/>
    <p:restoredTop sz="94660"/>
  </p:normalViewPr>
  <p:slideViewPr>
    <p:cSldViewPr snapToGrid="0">
      <p:cViewPr>
        <p:scale>
          <a:sx n="58" d="100"/>
          <a:sy n="58" d="100"/>
        </p:scale>
        <p:origin x="45" y="2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DCD93C-4BB7-4EBA-B92D-BF94BC701ACF}" type="datetimeFigureOut">
              <a:rPr lang="en-GB" smtClean="0"/>
              <a:t>23/02/2026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BE1CC8-49A3-4313-91BF-3F3A52B9B508}" type="slidenum">
              <a:rPr lang="en-GB" smtClean="0"/>
              <a:t>‹#›</a:t>
            </a:fld>
            <a:endParaRPr lang="en-GB"/>
          </a:p>
        </p:txBody>
      </p:sp>
    </p:spTree>
    <p:extLst>
      <p:ext uri="{BB962C8B-B14F-4D97-AF65-F5344CB8AC3E}">
        <p14:creationId xmlns:p14="http://schemas.microsoft.com/office/powerpoint/2010/main" val="2619100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 For him is Paradise packed with bounties, pleasure and delight and spiritual sustenance and comforts</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4D43FD9-D1D0-4CE0-84D1-A3A9AB9D63C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2042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33F41-60BF-2C31-1C49-57AED5AB2E0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6A2CDFD-52CA-7D65-9227-04D0DA4CF0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E6B5893-AD40-248F-DE0B-7EFD85F1BB2C}"/>
              </a:ext>
            </a:extLst>
          </p:cNvPr>
          <p:cNvSpPr>
            <a:spLocks noGrp="1"/>
          </p:cNvSpPr>
          <p:nvPr>
            <p:ph type="dt" sz="half" idx="10"/>
          </p:nvPr>
        </p:nvSpPr>
        <p:spPr/>
        <p:txBody>
          <a:bodyPr/>
          <a:lstStyle/>
          <a:p>
            <a:fld id="{16534ABC-FBE4-40E1-AE14-E2F33A20FA6E}" type="datetimeFigureOut">
              <a:rPr lang="en-GB" smtClean="0"/>
              <a:t>23/02/2026</a:t>
            </a:fld>
            <a:endParaRPr lang="en-GB"/>
          </a:p>
        </p:txBody>
      </p:sp>
      <p:sp>
        <p:nvSpPr>
          <p:cNvPr id="5" name="Footer Placeholder 4">
            <a:extLst>
              <a:ext uri="{FF2B5EF4-FFF2-40B4-BE49-F238E27FC236}">
                <a16:creationId xmlns:a16="http://schemas.microsoft.com/office/drawing/2014/main" id="{D8E706CF-0E43-6A86-9972-9FA8FD4E62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4716D4-B458-D979-FD75-10DC8C8DF731}"/>
              </a:ext>
            </a:extLst>
          </p:cNvPr>
          <p:cNvSpPr>
            <a:spLocks noGrp="1"/>
          </p:cNvSpPr>
          <p:nvPr>
            <p:ph type="sldNum" sz="quarter" idx="12"/>
          </p:nvPr>
        </p:nvSpPr>
        <p:spPr/>
        <p:txBody>
          <a:bodyPr/>
          <a:lstStyle/>
          <a:p>
            <a:fld id="{D92AD8EA-6708-44F7-9D01-428A8284EA27}" type="slidenum">
              <a:rPr lang="en-GB" smtClean="0"/>
              <a:t>‹#›</a:t>
            </a:fld>
            <a:endParaRPr lang="en-GB"/>
          </a:p>
        </p:txBody>
      </p:sp>
    </p:spTree>
    <p:extLst>
      <p:ext uri="{BB962C8B-B14F-4D97-AF65-F5344CB8AC3E}">
        <p14:creationId xmlns:p14="http://schemas.microsoft.com/office/powerpoint/2010/main" val="3415872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7A5C5-4153-2423-0724-CD34F624D7C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5384F6-1A51-E18C-761E-68AD2456DD2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5989F8-3705-76CF-9E9C-CFD6F2F63C5F}"/>
              </a:ext>
            </a:extLst>
          </p:cNvPr>
          <p:cNvSpPr>
            <a:spLocks noGrp="1"/>
          </p:cNvSpPr>
          <p:nvPr>
            <p:ph type="dt" sz="half" idx="10"/>
          </p:nvPr>
        </p:nvSpPr>
        <p:spPr/>
        <p:txBody>
          <a:bodyPr/>
          <a:lstStyle/>
          <a:p>
            <a:fld id="{16534ABC-FBE4-40E1-AE14-E2F33A20FA6E}" type="datetimeFigureOut">
              <a:rPr lang="en-GB" smtClean="0"/>
              <a:t>23/02/2026</a:t>
            </a:fld>
            <a:endParaRPr lang="en-GB"/>
          </a:p>
        </p:txBody>
      </p:sp>
      <p:sp>
        <p:nvSpPr>
          <p:cNvPr id="5" name="Footer Placeholder 4">
            <a:extLst>
              <a:ext uri="{FF2B5EF4-FFF2-40B4-BE49-F238E27FC236}">
                <a16:creationId xmlns:a16="http://schemas.microsoft.com/office/drawing/2014/main" id="{E2D2ECD1-8A16-FD85-FEC6-1EE4344265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31E690-B5C6-647D-FC81-815BE5C35FA7}"/>
              </a:ext>
            </a:extLst>
          </p:cNvPr>
          <p:cNvSpPr>
            <a:spLocks noGrp="1"/>
          </p:cNvSpPr>
          <p:nvPr>
            <p:ph type="sldNum" sz="quarter" idx="12"/>
          </p:nvPr>
        </p:nvSpPr>
        <p:spPr/>
        <p:txBody>
          <a:bodyPr/>
          <a:lstStyle/>
          <a:p>
            <a:fld id="{D92AD8EA-6708-44F7-9D01-428A8284EA27}" type="slidenum">
              <a:rPr lang="en-GB" smtClean="0"/>
              <a:t>‹#›</a:t>
            </a:fld>
            <a:endParaRPr lang="en-GB"/>
          </a:p>
        </p:txBody>
      </p:sp>
    </p:spTree>
    <p:extLst>
      <p:ext uri="{BB962C8B-B14F-4D97-AF65-F5344CB8AC3E}">
        <p14:creationId xmlns:p14="http://schemas.microsoft.com/office/powerpoint/2010/main" val="2128259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5F794-E027-4ADD-B161-4C14A0324C5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473E064-1F55-0DF3-3621-1D487C335BC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DCC79CE-9879-6CD9-1AAA-E90C279CC3FE}"/>
              </a:ext>
            </a:extLst>
          </p:cNvPr>
          <p:cNvSpPr>
            <a:spLocks noGrp="1"/>
          </p:cNvSpPr>
          <p:nvPr>
            <p:ph type="dt" sz="half" idx="10"/>
          </p:nvPr>
        </p:nvSpPr>
        <p:spPr/>
        <p:txBody>
          <a:bodyPr/>
          <a:lstStyle/>
          <a:p>
            <a:fld id="{16534ABC-FBE4-40E1-AE14-E2F33A20FA6E}" type="datetimeFigureOut">
              <a:rPr lang="en-GB" smtClean="0"/>
              <a:t>23/02/2026</a:t>
            </a:fld>
            <a:endParaRPr lang="en-GB"/>
          </a:p>
        </p:txBody>
      </p:sp>
      <p:sp>
        <p:nvSpPr>
          <p:cNvPr id="5" name="Footer Placeholder 4">
            <a:extLst>
              <a:ext uri="{FF2B5EF4-FFF2-40B4-BE49-F238E27FC236}">
                <a16:creationId xmlns:a16="http://schemas.microsoft.com/office/drawing/2014/main" id="{46826CF3-12CC-922B-E9C6-C517F8C7D7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3D3F06-5E90-D7F3-2B50-AF4962AFBBAC}"/>
              </a:ext>
            </a:extLst>
          </p:cNvPr>
          <p:cNvSpPr>
            <a:spLocks noGrp="1"/>
          </p:cNvSpPr>
          <p:nvPr>
            <p:ph type="sldNum" sz="quarter" idx="12"/>
          </p:nvPr>
        </p:nvSpPr>
        <p:spPr/>
        <p:txBody>
          <a:bodyPr/>
          <a:lstStyle/>
          <a:p>
            <a:fld id="{D92AD8EA-6708-44F7-9D01-428A8284EA27}" type="slidenum">
              <a:rPr lang="en-GB" smtClean="0"/>
              <a:t>‹#›</a:t>
            </a:fld>
            <a:endParaRPr lang="en-GB"/>
          </a:p>
        </p:txBody>
      </p:sp>
    </p:spTree>
    <p:extLst>
      <p:ext uri="{BB962C8B-B14F-4D97-AF65-F5344CB8AC3E}">
        <p14:creationId xmlns:p14="http://schemas.microsoft.com/office/powerpoint/2010/main" val="3183885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7ED24-7775-BA32-4691-B5B7102D0FD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6F0FC8-3952-D5F1-A454-5E2EF0E9400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414D03D-B64F-000E-1FAF-BF1DCE3861D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0049B78-9065-170A-179C-073B6EF3EBBF}"/>
              </a:ext>
            </a:extLst>
          </p:cNvPr>
          <p:cNvSpPr>
            <a:spLocks noGrp="1"/>
          </p:cNvSpPr>
          <p:nvPr>
            <p:ph type="dt" sz="half" idx="10"/>
          </p:nvPr>
        </p:nvSpPr>
        <p:spPr/>
        <p:txBody>
          <a:bodyPr/>
          <a:lstStyle/>
          <a:p>
            <a:fld id="{16534ABC-FBE4-40E1-AE14-E2F33A20FA6E}" type="datetimeFigureOut">
              <a:rPr lang="en-GB" smtClean="0"/>
              <a:t>23/02/2026</a:t>
            </a:fld>
            <a:endParaRPr lang="en-GB"/>
          </a:p>
        </p:txBody>
      </p:sp>
      <p:sp>
        <p:nvSpPr>
          <p:cNvPr id="6" name="Footer Placeholder 5">
            <a:extLst>
              <a:ext uri="{FF2B5EF4-FFF2-40B4-BE49-F238E27FC236}">
                <a16:creationId xmlns:a16="http://schemas.microsoft.com/office/drawing/2014/main" id="{2A56BE8D-4809-4866-56A1-A9DF3040E3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03C7E3-F011-8DB6-E872-D3F6D762296F}"/>
              </a:ext>
            </a:extLst>
          </p:cNvPr>
          <p:cNvSpPr>
            <a:spLocks noGrp="1"/>
          </p:cNvSpPr>
          <p:nvPr>
            <p:ph type="sldNum" sz="quarter" idx="12"/>
          </p:nvPr>
        </p:nvSpPr>
        <p:spPr/>
        <p:txBody>
          <a:bodyPr/>
          <a:lstStyle/>
          <a:p>
            <a:fld id="{D92AD8EA-6708-44F7-9D01-428A8284EA27}" type="slidenum">
              <a:rPr lang="en-GB" smtClean="0"/>
              <a:t>‹#›</a:t>
            </a:fld>
            <a:endParaRPr lang="en-GB"/>
          </a:p>
        </p:txBody>
      </p:sp>
    </p:spTree>
    <p:extLst>
      <p:ext uri="{BB962C8B-B14F-4D97-AF65-F5344CB8AC3E}">
        <p14:creationId xmlns:p14="http://schemas.microsoft.com/office/powerpoint/2010/main" val="1398483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E41FF-F28C-6023-1CA4-15C9CE54D2A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137D020-4B01-5892-4F28-D2B1374F4C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A979A5B-9188-34A4-F9B9-55B293AE22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6553C70-ED42-D0BD-B49A-B8B75DF320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20DAA90-C87E-01EE-E2E8-4FF58FA87EC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7ADEF70-68BC-70BC-41EB-5F19FCCEBAB9}"/>
              </a:ext>
            </a:extLst>
          </p:cNvPr>
          <p:cNvSpPr>
            <a:spLocks noGrp="1"/>
          </p:cNvSpPr>
          <p:nvPr>
            <p:ph type="dt" sz="half" idx="10"/>
          </p:nvPr>
        </p:nvSpPr>
        <p:spPr/>
        <p:txBody>
          <a:bodyPr/>
          <a:lstStyle/>
          <a:p>
            <a:fld id="{16534ABC-FBE4-40E1-AE14-E2F33A20FA6E}" type="datetimeFigureOut">
              <a:rPr lang="en-GB" smtClean="0"/>
              <a:t>23/02/2026</a:t>
            </a:fld>
            <a:endParaRPr lang="en-GB"/>
          </a:p>
        </p:txBody>
      </p:sp>
      <p:sp>
        <p:nvSpPr>
          <p:cNvPr id="8" name="Footer Placeholder 7">
            <a:extLst>
              <a:ext uri="{FF2B5EF4-FFF2-40B4-BE49-F238E27FC236}">
                <a16:creationId xmlns:a16="http://schemas.microsoft.com/office/drawing/2014/main" id="{09CE02E9-05A0-E5F4-E8CC-8268A78E11E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74B5951-DC03-7866-2C4A-38B9E28FC862}"/>
              </a:ext>
            </a:extLst>
          </p:cNvPr>
          <p:cNvSpPr>
            <a:spLocks noGrp="1"/>
          </p:cNvSpPr>
          <p:nvPr>
            <p:ph type="sldNum" sz="quarter" idx="12"/>
          </p:nvPr>
        </p:nvSpPr>
        <p:spPr/>
        <p:txBody>
          <a:bodyPr/>
          <a:lstStyle/>
          <a:p>
            <a:fld id="{D92AD8EA-6708-44F7-9D01-428A8284EA27}" type="slidenum">
              <a:rPr lang="en-GB" smtClean="0"/>
              <a:t>‹#›</a:t>
            </a:fld>
            <a:endParaRPr lang="en-GB"/>
          </a:p>
        </p:txBody>
      </p:sp>
    </p:spTree>
    <p:extLst>
      <p:ext uri="{BB962C8B-B14F-4D97-AF65-F5344CB8AC3E}">
        <p14:creationId xmlns:p14="http://schemas.microsoft.com/office/powerpoint/2010/main" val="8133578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53F3E-5332-8083-20DA-B9683E86E99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38496AD-438F-7E6A-E3A0-6F349C308FA6}"/>
              </a:ext>
            </a:extLst>
          </p:cNvPr>
          <p:cNvSpPr>
            <a:spLocks noGrp="1"/>
          </p:cNvSpPr>
          <p:nvPr>
            <p:ph type="dt" sz="half" idx="10"/>
          </p:nvPr>
        </p:nvSpPr>
        <p:spPr/>
        <p:txBody>
          <a:bodyPr/>
          <a:lstStyle/>
          <a:p>
            <a:fld id="{16534ABC-FBE4-40E1-AE14-E2F33A20FA6E}" type="datetimeFigureOut">
              <a:rPr lang="en-GB" smtClean="0"/>
              <a:t>23/02/2026</a:t>
            </a:fld>
            <a:endParaRPr lang="en-GB"/>
          </a:p>
        </p:txBody>
      </p:sp>
      <p:sp>
        <p:nvSpPr>
          <p:cNvPr id="4" name="Footer Placeholder 3">
            <a:extLst>
              <a:ext uri="{FF2B5EF4-FFF2-40B4-BE49-F238E27FC236}">
                <a16:creationId xmlns:a16="http://schemas.microsoft.com/office/drawing/2014/main" id="{89A9638A-9FA1-AEDB-FB86-665DDEEC6AC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78C072E-2C7C-D8C8-F535-DF5BC0AEE7ED}"/>
              </a:ext>
            </a:extLst>
          </p:cNvPr>
          <p:cNvSpPr>
            <a:spLocks noGrp="1"/>
          </p:cNvSpPr>
          <p:nvPr>
            <p:ph type="sldNum" sz="quarter" idx="12"/>
          </p:nvPr>
        </p:nvSpPr>
        <p:spPr/>
        <p:txBody>
          <a:bodyPr/>
          <a:lstStyle/>
          <a:p>
            <a:fld id="{D92AD8EA-6708-44F7-9D01-428A8284EA27}" type="slidenum">
              <a:rPr lang="en-GB" smtClean="0"/>
              <a:t>‹#›</a:t>
            </a:fld>
            <a:endParaRPr lang="en-GB"/>
          </a:p>
        </p:txBody>
      </p:sp>
    </p:spTree>
    <p:extLst>
      <p:ext uri="{BB962C8B-B14F-4D97-AF65-F5344CB8AC3E}">
        <p14:creationId xmlns:p14="http://schemas.microsoft.com/office/powerpoint/2010/main" val="11566169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B08587-CD7F-A73C-905E-C97A51BE052A}"/>
              </a:ext>
            </a:extLst>
          </p:cNvPr>
          <p:cNvSpPr>
            <a:spLocks noGrp="1"/>
          </p:cNvSpPr>
          <p:nvPr>
            <p:ph type="dt" sz="half" idx="10"/>
          </p:nvPr>
        </p:nvSpPr>
        <p:spPr/>
        <p:txBody>
          <a:bodyPr/>
          <a:lstStyle/>
          <a:p>
            <a:fld id="{16534ABC-FBE4-40E1-AE14-E2F33A20FA6E}" type="datetimeFigureOut">
              <a:rPr lang="en-GB" smtClean="0"/>
              <a:t>23/02/2026</a:t>
            </a:fld>
            <a:endParaRPr lang="en-GB"/>
          </a:p>
        </p:txBody>
      </p:sp>
      <p:sp>
        <p:nvSpPr>
          <p:cNvPr id="3" name="Footer Placeholder 2">
            <a:extLst>
              <a:ext uri="{FF2B5EF4-FFF2-40B4-BE49-F238E27FC236}">
                <a16:creationId xmlns:a16="http://schemas.microsoft.com/office/drawing/2014/main" id="{0A645675-5ACB-B7B7-6ACA-1034837A87C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054C9D1-31DB-129F-EC30-5DE7B8DE7273}"/>
              </a:ext>
            </a:extLst>
          </p:cNvPr>
          <p:cNvSpPr>
            <a:spLocks noGrp="1"/>
          </p:cNvSpPr>
          <p:nvPr>
            <p:ph type="sldNum" sz="quarter" idx="12"/>
          </p:nvPr>
        </p:nvSpPr>
        <p:spPr/>
        <p:txBody>
          <a:bodyPr/>
          <a:lstStyle/>
          <a:p>
            <a:fld id="{D92AD8EA-6708-44F7-9D01-428A8284EA27}" type="slidenum">
              <a:rPr lang="en-GB" smtClean="0"/>
              <a:t>‹#›</a:t>
            </a:fld>
            <a:endParaRPr lang="en-GB"/>
          </a:p>
        </p:txBody>
      </p:sp>
    </p:spTree>
    <p:extLst>
      <p:ext uri="{BB962C8B-B14F-4D97-AF65-F5344CB8AC3E}">
        <p14:creationId xmlns:p14="http://schemas.microsoft.com/office/powerpoint/2010/main" val="2053470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9DCB4-C437-8C84-E692-12C33B0E9F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5A887B4-0783-BDFF-2FB0-DE9D7A8290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DCE041C-7FC6-48A3-6DAC-24CCA364F8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369C01-7353-B7D1-B304-CBF8E3ACD033}"/>
              </a:ext>
            </a:extLst>
          </p:cNvPr>
          <p:cNvSpPr>
            <a:spLocks noGrp="1"/>
          </p:cNvSpPr>
          <p:nvPr>
            <p:ph type="dt" sz="half" idx="10"/>
          </p:nvPr>
        </p:nvSpPr>
        <p:spPr/>
        <p:txBody>
          <a:bodyPr/>
          <a:lstStyle/>
          <a:p>
            <a:fld id="{16534ABC-FBE4-40E1-AE14-E2F33A20FA6E}" type="datetimeFigureOut">
              <a:rPr lang="en-GB" smtClean="0"/>
              <a:t>23/02/2026</a:t>
            </a:fld>
            <a:endParaRPr lang="en-GB"/>
          </a:p>
        </p:txBody>
      </p:sp>
      <p:sp>
        <p:nvSpPr>
          <p:cNvPr id="6" name="Footer Placeholder 5">
            <a:extLst>
              <a:ext uri="{FF2B5EF4-FFF2-40B4-BE49-F238E27FC236}">
                <a16:creationId xmlns:a16="http://schemas.microsoft.com/office/drawing/2014/main" id="{29AF7189-3B3A-AF4B-7B70-CA39299DBF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637594-5C0B-4A4B-7295-7C5400FF9F59}"/>
              </a:ext>
            </a:extLst>
          </p:cNvPr>
          <p:cNvSpPr>
            <a:spLocks noGrp="1"/>
          </p:cNvSpPr>
          <p:nvPr>
            <p:ph type="sldNum" sz="quarter" idx="12"/>
          </p:nvPr>
        </p:nvSpPr>
        <p:spPr/>
        <p:txBody>
          <a:bodyPr/>
          <a:lstStyle/>
          <a:p>
            <a:fld id="{D92AD8EA-6708-44F7-9D01-428A8284EA27}" type="slidenum">
              <a:rPr lang="en-GB" smtClean="0"/>
              <a:t>‹#›</a:t>
            </a:fld>
            <a:endParaRPr lang="en-GB"/>
          </a:p>
        </p:txBody>
      </p:sp>
    </p:spTree>
    <p:extLst>
      <p:ext uri="{BB962C8B-B14F-4D97-AF65-F5344CB8AC3E}">
        <p14:creationId xmlns:p14="http://schemas.microsoft.com/office/powerpoint/2010/main" val="12335633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55145-CF56-0D2D-6940-48F42CFB15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3A3756-C6D7-5E0B-3BD9-5526ECEFFF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FEE0768-76C9-FF74-92EC-83AE3910D8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98097F4-B53E-AD40-796D-0A3C59BAF6E2}"/>
              </a:ext>
            </a:extLst>
          </p:cNvPr>
          <p:cNvSpPr>
            <a:spLocks noGrp="1"/>
          </p:cNvSpPr>
          <p:nvPr>
            <p:ph type="dt" sz="half" idx="10"/>
          </p:nvPr>
        </p:nvSpPr>
        <p:spPr/>
        <p:txBody>
          <a:bodyPr/>
          <a:lstStyle/>
          <a:p>
            <a:fld id="{16534ABC-FBE4-40E1-AE14-E2F33A20FA6E}" type="datetimeFigureOut">
              <a:rPr lang="en-GB" smtClean="0"/>
              <a:t>23/02/2026</a:t>
            </a:fld>
            <a:endParaRPr lang="en-GB"/>
          </a:p>
        </p:txBody>
      </p:sp>
      <p:sp>
        <p:nvSpPr>
          <p:cNvPr id="6" name="Footer Placeholder 5">
            <a:extLst>
              <a:ext uri="{FF2B5EF4-FFF2-40B4-BE49-F238E27FC236}">
                <a16:creationId xmlns:a16="http://schemas.microsoft.com/office/drawing/2014/main" id="{51553F25-91ED-60A7-E142-563983D575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D068F5-DA8C-A2D5-7396-FE5F82097645}"/>
              </a:ext>
            </a:extLst>
          </p:cNvPr>
          <p:cNvSpPr>
            <a:spLocks noGrp="1"/>
          </p:cNvSpPr>
          <p:nvPr>
            <p:ph type="sldNum" sz="quarter" idx="12"/>
          </p:nvPr>
        </p:nvSpPr>
        <p:spPr/>
        <p:txBody>
          <a:bodyPr/>
          <a:lstStyle/>
          <a:p>
            <a:fld id="{D92AD8EA-6708-44F7-9D01-428A8284EA27}" type="slidenum">
              <a:rPr lang="en-GB" smtClean="0"/>
              <a:t>‹#›</a:t>
            </a:fld>
            <a:endParaRPr lang="en-GB"/>
          </a:p>
        </p:txBody>
      </p:sp>
    </p:spTree>
    <p:extLst>
      <p:ext uri="{BB962C8B-B14F-4D97-AF65-F5344CB8AC3E}">
        <p14:creationId xmlns:p14="http://schemas.microsoft.com/office/powerpoint/2010/main" val="21107321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86370-10CD-9D0A-C0C9-10159808C1C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B9BD94-ACCC-CB7A-92B5-BF9B2AA0662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ABB1C2-33C9-4679-C999-3D25CD490EB5}"/>
              </a:ext>
            </a:extLst>
          </p:cNvPr>
          <p:cNvSpPr>
            <a:spLocks noGrp="1"/>
          </p:cNvSpPr>
          <p:nvPr>
            <p:ph type="dt" sz="half" idx="10"/>
          </p:nvPr>
        </p:nvSpPr>
        <p:spPr/>
        <p:txBody>
          <a:bodyPr/>
          <a:lstStyle/>
          <a:p>
            <a:fld id="{16534ABC-FBE4-40E1-AE14-E2F33A20FA6E}" type="datetimeFigureOut">
              <a:rPr lang="en-GB" smtClean="0"/>
              <a:t>23/02/2026</a:t>
            </a:fld>
            <a:endParaRPr lang="en-GB"/>
          </a:p>
        </p:txBody>
      </p:sp>
      <p:sp>
        <p:nvSpPr>
          <p:cNvPr id="5" name="Footer Placeholder 4">
            <a:extLst>
              <a:ext uri="{FF2B5EF4-FFF2-40B4-BE49-F238E27FC236}">
                <a16:creationId xmlns:a16="http://schemas.microsoft.com/office/drawing/2014/main" id="{692821CE-05BD-7639-ED73-09D21DA274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4B8EC0-CD28-6BAF-F6B2-DE2E1A040939}"/>
              </a:ext>
            </a:extLst>
          </p:cNvPr>
          <p:cNvSpPr>
            <a:spLocks noGrp="1"/>
          </p:cNvSpPr>
          <p:nvPr>
            <p:ph type="sldNum" sz="quarter" idx="12"/>
          </p:nvPr>
        </p:nvSpPr>
        <p:spPr/>
        <p:txBody>
          <a:bodyPr/>
          <a:lstStyle/>
          <a:p>
            <a:fld id="{D92AD8EA-6708-44F7-9D01-428A8284EA27}" type="slidenum">
              <a:rPr lang="en-GB" smtClean="0"/>
              <a:t>‹#›</a:t>
            </a:fld>
            <a:endParaRPr lang="en-GB"/>
          </a:p>
        </p:txBody>
      </p:sp>
    </p:spTree>
    <p:extLst>
      <p:ext uri="{BB962C8B-B14F-4D97-AF65-F5344CB8AC3E}">
        <p14:creationId xmlns:p14="http://schemas.microsoft.com/office/powerpoint/2010/main" val="4081001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4DA76E-3776-00DA-C2BC-B71B0628EAA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BA1267B-6E7E-02DA-B6D5-84AB042D67B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253BE9-8C50-19EB-CD53-9235329A2B79}"/>
              </a:ext>
            </a:extLst>
          </p:cNvPr>
          <p:cNvSpPr>
            <a:spLocks noGrp="1"/>
          </p:cNvSpPr>
          <p:nvPr>
            <p:ph type="dt" sz="half" idx="10"/>
          </p:nvPr>
        </p:nvSpPr>
        <p:spPr/>
        <p:txBody>
          <a:bodyPr/>
          <a:lstStyle/>
          <a:p>
            <a:fld id="{16534ABC-FBE4-40E1-AE14-E2F33A20FA6E}" type="datetimeFigureOut">
              <a:rPr lang="en-GB" smtClean="0"/>
              <a:t>23/02/2026</a:t>
            </a:fld>
            <a:endParaRPr lang="en-GB"/>
          </a:p>
        </p:txBody>
      </p:sp>
      <p:sp>
        <p:nvSpPr>
          <p:cNvPr id="5" name="Footer Placeholder 4">
            <a:extLst>
              <a:ext uri="{FF2B5EF4-FFF2-40B4-BE49-F238E27FC236}">
                <a16:creationId xmlns:a16="http://schemas.microsoft.com/office/drawing/2014/main" id="{FB4AD75B-6667-C1C0-5CD9-855B553EAC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E1E85B-056C-18C1-097D-CA62267F26B7}"/>
              </a:ext>
            </a:extLst>
          </p:cNvPr>
          <p:cNvSpPr>
            <a:spLocks noGrp="1"/>
          </p:cNvSpPr>
          <p:nvPr>
            <p:ph type="sldNum" sz="quarter" idx="12"/>
          </p:nvPr>
        </p:nvSpPr>
        <p:spPr/>
        <p:txBody>
          <a:bodyPr/>
          <a:lstStyle/>
          <a:p>
            <a:fld id="{D92AD8EA-6708-44F7-9D01-428A8284EA27}" type="slidenum">
              <a:rPr lang="en-GB" smtClean="0"/>
              <a:t>‹#›</a:t>
            </a:fld>
            <a:endParaRPr lang="en-GB"/>
          </a:p>
        </p:txBody>
      </p:sp>
    </p:spTree>
    <p:extLst>
      <p:ext uri="{BB962C8B-B14F-4D97-AF65-F5344CB8AC3E}">
        <p14:creationId xmlns:p14="http://schemas.microsoft.com/office/powerpoint/2010/main" val="39279601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14375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F13479-CFF4-29E6-C42E-899B0D3504E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69E4127-D0D6-A456-E15B-C918237A509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E4EB7-45A4-B116-28F6-045415ED82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6534ABC-FBE4-40E1-AE14-E2F33A20FA6E}" type="datetimeFigureOut">
              <a:rPr lang="en-GB" smtClean="0"/>
              <a:t>23/02/2026</a:t>
            </a:fld>
            <a:endParaRPr lang="en-GB"/>
          </a:p>
        </p:txBody>
      </p:sp>
      <p:sp>
        <p:nvSpPr>
          <p:cNvPr id="5" name="Footer Placeholder 4">
            <a:extLst>
              <a:ext uri="{FF2B5EF4-FFF2-40B4-BE49-F238E27FC236}">
                <a16:creationId xmlns:a16="http://schemas.microsoft.com/office/drawing/2014/main" id="{49189B80-090D-B73E-4129-646260E9BF0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FE530BE-F05F-B864-D55D-B8383338DA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92AD8EA-6708-44F7-9D01-428A8284EA27}" type="slidenum">
              <a:rPr lang="en-GB" smtClean="0"/>
              <a:t>‹#›</a:t>
            </a:fld>
            <a:endParaRPr lang="en-GB"/>
          </a:p>
        </p:txBody>
      </p:sp>
    </p:spTree>
    <p:extLst>
      <p:ext uri="{BB962C8B-B14F-4D97-AF65-F5344CB8AC3E}">
        <p14:creationId xmlns:p14="http://schemas.microsoft.com/office/powerpoint/2010/main" val="2061600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22B21E-B2B9-4C72-9A71-C87EFD137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2"/>
            <a:ext cx="10999072"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A42DDE1B-177B-1F74-002F-12E098E6CE9E}"/>
              </a:ext>
            </a:extLst>
          </p:cNvPr>
          <p:cNvSpPr>
            <a:spLocks noGrp="1"/>
          </p:cNvSpPr>
          <p:nvPr>
            <p:ph type="ctrTitle"/>
          </p:nvPr>
        </p:nvSpPr>
        <p:spPr>
          <a:xfrm>
            <a:off x="1524000" y="1293338"/>
            <a:ext cx="9144000" cy="3274592"/>
          </a:xfrm>
        </p:spPr>
        <p:txBody>
          <a:bodyPr anchor="ctr">
            <a:normAutofit/>
          </a:bodyPr>
          <a:lstStyle/>
          <a:p>
            <a:r>
              <a:rPr lang="en-US" sz="7200">
                <a:latin typeface="Calibri" pitchFamily="34" charset="0"/>
                <a:ea typeface="Calibri" pitchFamily="34" charset="-122"/>
                <a:cs typeface="Calibri" pitchFamily="34" charset="-120"/>
              </a:rPr>
              <a:t>LCDB7010 Converting Research into Practice</a:t>
            </a:r>
            <a:endParaRPr lang="en-GB" sz="7200"/>
          </a:p>
        </p:txBody>
      </p:sp>
      <p:sp>
        <p:nvSpPr>
          <p:cNvPr id="5" name="Subtitle 4">
            <a:extLst>
              <a:ext uri="{FF2B5EF4-FFF2-40B4-BE49-F238E27FC236}">
                <a16:creationId xmlns:a16="http://schemas.microsoft.com/office/drawing/2014/main" id="{3FDCA1B7-DE37-36EC-6500-56FBCD5D4A40}"/>
              </a:ext>
            </a:extLst>
          </p:cNvPr>
          <p:cNvSpPr>
            <a:spLocks noGrp="1"/>
          </p:cNvSpPr>
          <p:nvPr>
            <p:ph type="subTitle" idx="1"/>
          </p:nvPr>
        </p:nvSpPr>
        <p:spPr>
          <a:xfrm>
            <a:off x="1524000" y="5514052"/>
            <a:ext cx="9144000" cy="651910"/>
          </a:xfrm>
        </p:spPr>
        <p:txBody>
          <a:bodyPr anchor="ctr">
            <a:normAutofit/>
          </a:bodyPr>
          <a:lstStyle/>
          <a:p>
            <a:r>
              <a:rPr lang="en-GB" sz="1500"/>
              <a:t>DR CAROLINE JAWAD</a:t>
            </a:r>
          </a:p>
          <a:p>
            <a:r>
              <a:rPr lang="en-US" sz="1500">
                <a:latin typeface="Calibri" pitchFamily="34" charset="0"/>
                <a:cs typeface="Calibri" pitchFamily="34" charset="-120"/>
              </a:rPr>
              <a:t>SAMPLE SIZE</a:t>
            </a:r>
            <a:endParaRPr lang="en-GB" sz="1500"/>
          </a:p>
          <a:p>
            <a:endParaRPr lang="en-GB" sz="1500"/>
          </a:p>
        </p:txBody>
      </p:sp>
      <p:cxnSp>
        <p:nvCxnSpPr>
          <p:cNvPr id="16" name="Straight Connector 15">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54708"/>
            <a:ext cx="11000232"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1732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par>
                                <p:cTn id="8" presetID="10" presetClass="entr" presetSubtype="0" fill="hold" grpId="0" nodeType="withEffect">
                                  <p:stCondLst>
                                    <p:cond delay="1000"/>
                                  </p:stCondLst>
                                  <p:iterate type="wd">
                                    <p:tmPct val="15000"/>
                                  </p:iterate>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10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000"/>
                                  </p:stCondLst>
                                  <p:iterate type="wd">
                                    <p:tmPct val="15000"/>
                                  </p:iterate>
                                  <p:childTnLst>
                                    <p:set>
                                      <p:cBhvr>
                                        <p:cTn id="14" dur="1" fill="hold">
                                          <p:stCondLst>
                                            <p:cond delay="0"/>
                                          </p:stCondLst>
                                        </p:cTn>
                                        <p:tgtEl>
                                          <p:spTgt spid="5">
                                            <p:txEl>
                                              <p:pRg st="1" end="1"/>
                                            </p:txEl>
                                          </p:spTgt>
                                        </p:tgtEl>
                                        <p:attrNameLst>
                                          <p:attrName>style.visibility</p:attrName>
                                        </p:attrNameLst>
                                      </p:cBhvr>
                                      <p:to>
                                        <p:strVal val="visible"/>
                                      </p:to>
                                    </p:set>
                                    <p:animEffect transition="in" filter="fade">
                                      <p:cBhvr>
                                        <p:cTn id="15" dur="1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A1329-FB49-46D9-8DC9-3633D7210747}"/>
              </a:ext>
            </a:extLst>
          </p:cNvPr>
          <p:cNvSpPr>
            <a:spLocks noGrp="1"/>
          </p:cNvSpPr>
          <p:nvPr>
            <p:ph type="title"/>
          </p:nvPr>
        </p:nvSpPr>
        <p:spPr>
          <a:xfrm>
            <a:off x="640081" y="325369"/>
            <a:ext cx="4368601" cy="1956841"/>
          </a:xfrm>
        </p:spPr>
        <p:txBody>
          <a:bodyPr anchor="b">
            <a:normAutofit/>
          </a:bodyPr>
          <a:lstStyle/>
          <a:p>
            <a:r>
              <a:rPr lang="en-GB" sz="5467"/>
              <a:t>Please note</a:t>
            </a:r>
          </a:p>
        </p:txBody>
      </p:sp>
      <p:sp>
        <p:nvSpPr>
          <p:cNvPr id="3" name="Content Placeholder 2">
            <a:extLst>
              <a:ext uri="{FF2B5EF4-FFF2-40B4-BE49-F238E27FC236}">
                <a16:creationId xmlns:a16="http://schemas.microsoft.com/office/drawing/2014/main" id="{279303E4-27AB-4B32-9A8D-CF3267101601}"/>
              </a:ext>
            </a:extLst>
          </p:cNvPr>
          <p:cNvSpPr>
            <a:spLocks noGrp="1"/>
          </p:cNvSpPr>
          <p:nvPr>
            <p:ph idx="1"/>
          </p:nvPr>
        </p:nvSpPr>
        <p:spPr>
          <a:xfrm>
            <a:off x="640081" y="2872899"/>
            <a:ext cx="4243588" cy="3320668"/>
          </a:xfrm>
        </p:spPr>
        <p:txBody>
          <a:bodyPr>
            <a:normAutofit lnSpcReduction="10000"/>
          </a:bodyPr>
          <a:lstStyle/>
          <a:p>
            <a:pPr>
              <a:lnSpc>
                <a:spcPct val="90000"/>
              </a:lnSpc>
            </a:pPr>
            <a:r>
              <a:rPr lang="en-GB" sz="1600"/>
              <a:t>This presentation  will introduce you to some aspects of research methods – but it is NOT intended to replace key reading, such as Bryman, Crotty, Creswell, Maxwell, Denscombe, Denzin, Guba and Lincoln and Cohen.  </a:t>
            </a:r>
          </a:p>
          <a:p>
            <a:pPr>
              <a:lnSpc>
                <a:spcPct val="90000"/>
              </a:lnSpc>
            </a:pPr>
            <a:r>
              <a:rPr lang="en-GB" sz="1600"/>
              <a:t>You must read key texts and beyond at doctoral level that cover the method and for this you may have to go beyond your modules reading list.</a:t>
            </a:r>
          </a:p>
          <a:p>
            <a:pPr>
              <a:lnSpc>
                <a:spcPct val="90000"/>
              </a:lnSpc>
            </a:pPr>
            <a:r>
              <a:rPr lang="en-GB" sz="1600"/>
              <a:t>Some slides will not be focused on and you are expected at this doctoral level to be motivated, engaged and understand the areas you need to explore.</a:t>
            </a:r>
          </a:p>
          <a:p>
            <a:pPr>
              <a:lnSpc>
                <a:spcPct val="90000"/>
              </a:lnSpc>
            </a:pPr>
            <a:endParaRPr lang="en-GB" sz="1600"/>
          </a:p>
        </p:txBody>
      </p:sp>
      <p:pic>
        <p:nvPicPr>
          <p:cNvPr id="4" name="Picture 3">
            <a:extLst>
              <a:ext uri="{FF2B5EF4-FFF2-40B4-BE49-F238E27FC236}">
                <a16:creationId xmlns:a16="http://schemas.microsoft.com/office/drawing/2014/main" id="{2ABFBCBA-D4BB-4516-835F-614E3E0F6B2D}"/>
              </a:ext>
            </a:extLst>
          </p:cNvPr>
          <p:cNvPicPr>
            <a:picLocks noChangeAspect="1"/>
          </p:cNvPicPr>
          <p:nvPr/>
        </p:nvPicPr>
        <p:blipFill rotWithShape="1">
          <a:blip r:embed="rId3"/>
          <a:srcRect l="13396" r="23414" b="2"/>
          <a:stretch>
            <a:fillRect/>
          </a:stretch>
        </p:blipFill>
        <p:spPr>
          <a:xfrm>
            <a:off x="5311702" y="13"/>
            <a:ext cx="6878775" cy="6857987"/>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2387656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08638" y="386930"/>
            <a:ext cx="9236700" cy="1188950"/>
          </a:xfrm>
        </p:spPr>
        <p:txBody>
          <a:bodyPr anchor="b">
            <a:normAutofit/>
          </a:bodyPr>
          <a:lstStyle/>
          <a:p>
            <a:r>
              <a:rPr lang="en-GB" sz="3800"/>
              <a:t>Why Sample Size Is a Persistent Doctoral Question</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793660" y="2599509"/>
            <a:ext cx="10143668" cy="3435531"/>
          </a:xfrm>
        </p:spPr>
        <p:txBody>
          <a:bodyPr anchor="ctr">
            <a:normAutofit/>
          </a:bodyPr>
          <a:lstStyle/>
          <a:p>
            <a:r>
              <a:rPr lang="en-GB" sz="2400"/>
              <a:t>Questions about sample size are among the most common and most contested issues in qualitative doctoral research.</a:t>
            </a:r>
          </a:p>
          <a:p>
            <a:endParaRPr lang="en-GB" sz="2400"/>
          </a:p>
          <a:p>
            <a:r>
              <a:rPr lang="en-GB" sz="2400"/>
              <a:t>Doctoral students often seek numerical certainty, while supervisors and examiners expect methodological justification rather than rules.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9" name="Rectangle 18">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Why This Question Is Difficult</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There is no single agreed standard for qualitative sample size.</a:t>
            </a:r>
          </a:p>
          <a:p>
            <a:endParaRPr lang="en-GB" sz="2400"/>
          </a:p>
          <a:p>
            <a:r>
              <a:rPr lang="en-GB" sz="2400"/>
              <a:t>Different methodologies, research purposes, and epistemological assumptions generate different expectations.</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Pilot Studies as a Distinct Research Activity</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Pilot studies are not miniature versions of main studies.</a:t>
            </a:r>
          </a:p>
          <a:p>
            <a:endParaRPr lang="en-GB" sz="2400"/>
          </a:p>
          <a:p>
            <a:r>
              <a:rPr lang="en-GB" sz="2400"/>
              <a:t>They serve a different methodological purpose and therefore require a different logic of adequacy.</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08638" y="386930"/>
            <a:ext cx="9236700" cy="1188950"/>
          </a:xfrm>
        </p:spPr>
        <p:txBody>
          <a:bodyPr anchor="b">
            <a:normAutofit/>
          </a:bodyPr>
          <a:lstStyle/>
          <a:p>
            <a:r>
              <a:rPr lang="en-GB" sz="5000"/>
              <a:t>Front-Loading the Pilot Justification</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793660" y="2599509"/>
            <a:ext cx="10143668" cy="3435531"/>
          </a:xfrm>
        </p:spPr>
        <p:txBody>
          <a:bodyPr anchor="ctr">
            <a:normAutofit/>
          </a:bodyPr>
          <a:lstStyle/>
          <a:p>
            <a:r>
              <a:rPr lang="en-GB" sz="2400" dirty="0"/>
              <a:t>This presentation explicitly distinguishes between:</a:t>
            </a:r>
          </a:p>
          <a:p>
            <a:r>
              <a:rPr lang="en-GB" sz="2400" dirty="0"/>
              <a:t>- Sample size requirements for main qualitative studies</a:t>
            </a:r>
          </a:p>
          <a:p>
            <a:r>
              <a:rPr lang="en-GB" sz="2400" dirty="0"/>
              <a:t>- Sample size adequacy for pilot studies</a:t>
            </a:r>
          </a:p>
          <a:p>
            <a:pPr marL="0" indent="0">
              <a:buNone/>
            </a:pPr>
            <a:endParaRPr lang="en-GB"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08638" y="386930"/>
            <a:ext cx="9236700" cy="1188950"/>
          </a:xfrm>
        </p:spPr>
        <p:txBody>
          <a:bodyPr anchor="b">
            <a:normAutofit/>
          </a:bodyPr>
          <a:lstStyle/>
          <a:p>
            <a:r>
              <a:rPr lang="en-GB" sz="3800"/>
              <a:t>Why Six Semi-Structured Interviews in a Pilot Study</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793660" y="2599509"/>
            <a:ext cx="10143668" cy="3435531"/>
          </a:xfrm>
        </p:spPr>
        <p:txBody>
          <a:bodyPr anchor="ctr">
            <a:normAutofit/>
          </a:bodyPr>
          <a:lstStyle/>
          <a:p>
            <a:r>
              <a:rPr lang="en-GB" sz="2000"/>
              <a:t>Pilot studies aim to test:</a:t>
            </a:r>
          </a:p>
          <a:p>
            <a:r>
              <a:rPr lang="en-GB" sz="2000"/>
              <a:t>- Interview design and question clarity</a:t>
            </a:r>
          </a:p>
          <a:p>
            <a:r>
              <a:rPr lang="en-GB" sz="2000"/>
              <a:t>- Recruitment feasibility</a:t>
            </a:r>
          </a:p>
          <a:p>
            <a:r>
              <a:rPr lang="en-GB" sz="2000"/>
              <a:t>- Data richness and analytic process</a:t>
            </a:r>
          </a:p>
          <a:p>
            <a:endParaRPr lang="en-GB" sz="2000"/>
          </a:p>
          <a:p>
            <a:r>
              <a:rPr lang="en-GB" sz="2000"/>
              <a:t>Morse (1994) suggests that a minimum of six interviews may be sufficient to establish analytic adequacy in phenomenological work, while Creswell (1998) emphasises that small samples are appropriate when scope is limited and purpose is methodological refinement.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Sample Size Across Qualitative Approaches</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Qualitative methodologies differ significantly in their expectations of sample size.</a:t>
            </a:r>
          </a:p>
          <a:p>
            <a:endParaRPr lang="en-GB" sz="2400"/>
          </a:p>
          <a:p>
            <a:r>
              <a:rPr lang="en-GB" sz="2400"/>
              <a:t>Numerical guidance reflects methodological priorities rather than universal standards.</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Phenomenology</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Creswell (1998): 5–25 interviews</a:t>
            </a:r>
          </a:p>
          <a:p>
            <a:r>
              <a:rPr lang="en-GB" sz="2400"/>
              <a:t>Morse (1994): At least 6 interviews</a:t>
            </a:r>
          </a:p>
          <a:p>
            <a:endParaRPr lang="en-GB" sz="2400"/>
          </a:p>
          <a:p>
            <a:r>
              <a:rPr lang="en-GB" sz="2400"/>
              <a:t>Focus: Depth of lived experience rather than variation.</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Interpretative Phenomenological Analysis (IPA)</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Typically 3–6 participants at professional doctorate level.</a:t>
            </a:r>
          </a:p>
          <a:p>
            <a:endParaRPr lang="en-GB" sz="2400"/>
          </a:p>
          <a:p>
            <a:r>
              <a:rPr lang="en-GB" sz="2400"/>
              <a:t>Emphasis on idiographic, case-by-case analysis.</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Grounded Theory</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Creswell (1998): 20–30 interviews</a:t>
            </a:r>
          </a:p>
          <a:p>
            <a:r>
              <a:rPr lang="en-GB" sz="2400"/>
              <a:t>Morse (1994): 30–50 interviews</a:t>
            </a:r>
          </a:p>
          <a:p>
            <a:endParaRPr lang="en-GB" sz="2400"/>
          </a:p>
          <a:p>
            <a:r>
              <a:rPr lang="en-GB" sz="2400"/>
              <a:t>Sample size driven by theoretical saturation.</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Ethnography</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Bernard (2000): 30–60 participants</a:t>
            </a:r>
          </a:p>
          <a:p>
            <a:endParaRPr lang="en-GB" sz="2400"/>
          </a:p>
          <a:p>
            <a:r>
              <a:rPr lang="en-GB" sz="2400"/>
              <a:t>Extended engagement, multiple data sources, and prolonged fieldwork reduce reliance on interview count alone.</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Generic Qualitative Research</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Bertaux (1981): Minimum of 15 interviews</a:t>
            </a:r>
          </a:p>
          <a:p>
            <a:r>
              <a:rPr lang="en-GB" sz="2400"/>
              <a:t>Warren (2002): 20–30 interviews for publication</a:t>
            </a:r>
          </a:p>
          <a:p>
            <a:endParaRPr lang="en-GB" sz="2400"/>
          </a:p>
          <a:p>
            <a:r>
              <a:rPr lang="en-GB" sz="2400"/>
              <a:t>Expectations vary widely depending on scope and claims.</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Main Studies: What Sample Size Is Doing</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Main qualitative studies aim to:</a:t>
            </a:r>
          </a:p>
          <a:p>
            <a:r>
              <a:rPr lang="en-GB" sz="2400"/>
              <a:t>- Develop concepts or theory</a:t>
            </a:r>
          </a:p>
          <a:p>
            <a:r>
              <a:rPr lang="en-GB" sz="2400"/>
              <a:t>- Demonstrate saturation or variation</a:t>
            </a:r>
          </a:p>
          <a:p>
            <a:r>
              <a:rPr lang="en-GB" sz="2400"/>
              <a:t>- Support transferable or theoretical claims</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Pilot Studies: What Sample Size Is Doing</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Pilot studies aim to:</a:t>
            </a:r>
          </a:p>
          <a:p>
            <a:r>
              <a:rPr lang="en-GB" sz="2400"/>
              <a:t>- Test methods, not theory</a:t>
            </a:r>
          </a:p>
          <a:p>
            <a:r>
              <a:rPr lang="en-GB" sz="2400"/>
              <a:t>- Assess feasibility and design</a:t>
            </a:r>
          </a:p>
          <a:p>
            <a:r>
              <a:rPr lang="en-GB" sz="2400"/>
              <a:t>- Practice analysis and reflexivity</a:t>
            </a:r>
          </a:p>
          <a:p>
            <a:endParaRPr lang="en-GB" sz="2400"/>
          </a:p>
          <a:p>
            <a:r>
              <a:rPr lang="en-GB" sz="2400"/>
              <a:t>Data saturation is not the goal.</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Typical Pilot Study Sizes</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Testing interview guide only: 2–3 participants</a:t>
            </a:r>
          </a:p>
          <a:p>
            <a:r>
              <a:rPr lang="en-GB" sz="2400"/>
              <a:t>Testing full protocol and preliminary analysis: 4–6 participants</a:t>
            </a:r>
          </a:p>
          <a:p>
            <a:endParaRPr lang="en-GB" sz="2400"/>
          </a:p>
          <a:p>
            <a:r>
              <a:rPr lang="en-GB" sz="2400"/>
              <a:t>Pilot size is determined by what is being tested.</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The Sample Size Debate</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Qualitative research literature shows deep disagreement about minimum sample sizes.</a:t>
            </a:r>
          </a:p>
          <a:p>
            <a:endParaRPr lang="en-GB" sz="2400"/>
          </a:p>
          <a:p>
            <a:r>
              <a:rPr lang="en-GB" sz="2400"/>
              <a:t>This disagreement reflects methodological diversity rather than poor practice.</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Contrasting Positions in the Literature</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Warren (2002): 20–30 interviews for publishable qualitative research</a:t>
            </a:r>
          </a:p>
          <a:p>
            <a:r>
              <a:rPr lang="en-GB" sz="2400"/>
              <a:t>Gerson &amp; Horowitz (2002): Fewer than 60 interviews insufficient</a:t>
            </a:r>
          </a:p>
          <a:p>
            <a:endParaRPr lang="en-GB" sz="2400"/>
          </a:p>
          <a:p>
            <a:r>
              <a:rPr lang="en-GB" sz="2400"/>
              <a:t>These positions directly contradict one another.</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Doctoral Evidence from Mason (2010)</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Analysis of UK and Irish doctoral theses:</a:t>
            </a:r>
          </a:p>
          <a:p>
            <a:r>
              <a:rPr lang="en-GB" sz="2400"/>
              <a:t>- Range: 1–95 interviews</a:t>
            </a:r>
          </a:p>
          <a:p>
            <a:r>
              <a:rPr lang="en-GB" sz="2400"/>
              <a:t>- Mean: 31</a:t>
            </a:r>
          </a:p>
          <a:p>
            <a:r>
              <a:rPr lang="en-GB" sz="2400"/>
              <a:t>- Median: 28</a:t>
            </a:r>
          </a:p>
          <a:p>
            <a:endParaRPr lang="en-GB" sz="2400"/>
          </a:p>
          <a:p>
            <a:r>
              <a:rPr lang="en-GB" sz="2400"/>
              <a:t>Demonstrates wide variation in accepted practice.</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Grounded Theory Extremes</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Review of grounded theory studies found sample sizes ranging from 5 to 350.</a:t>
            </a:r>
          </a:p>
          <a:p>
            <a:endParaRPr lang="en-GB" sz="2400"/>
          </a:p>
          <a:p>
            <a:r>
              <a:rPr lang="en-GB" sz="2400"/>
              <a:t>Highlights the instability of numerical rules.</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Key Point for Doctoral Researchers</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There is no stable or universally accepted minimum sample size in qualitative research.</a:t>
            </a:r>
          </a:p>
          <a:p>
            <a:endParaRPr lang="en-GB" sz="2400"/>
          </a:p>
          <a:p>
            <a:r>
              <a:rPr lang="en-GB" sz="2400"/>
              <a:t>Justification replaces rule-following at doctoral level.</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Is 'How Many?' the Wrong Question?</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Some qualitative scholars argue that focusing on numbers distracts from analytic rigour.</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Charmaz (1990)</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Rigour depends on:</a:t>
            </a:r>
          </a:p>
          <a:p>
            <a:r>
              <a:rPr lang="en-GB" sz="2400"/>
              <a:t>- Developing relevant conceptual categories</a:t>
            </a:r>
          </a:p>
          <a:p>
            <a:r>
              <a:rPr lang="en-GB" sz="2400"/>
              <a:t>- Saturating those categories with evidence</a:t>
            </a:r>
          </a:p>
          <a:p>
            <a:r>
              <a:rPr lang="en-GB" sz="2400"/>
              <a:t>- Fully explaining data in relation to theory</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Morse (2000): Information Richness</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Important factors influencing sample adequacy include:</a:t>
            </a:r>
          </a:p>
          <a:p>
            <a:r>
              <a:rPr lang="en-GB" sz="2400"/>
              <a:t>- Quality of data</a:t>
            </a:r>
          </a:p>
          <a:p>
            <a:r>
              <a:rPr lang="en-GB" sz="2400"/>
              <a:t>- Scope of study</a:t>
            </a:r>
          </a:p>
          <a:p>
            <a:r>
              <a:rPr lang="en-GB" sz="2400"/>
              <a:t>- Use of shadowed data</a:t>
            </a:r>
          </a:p>
          <a:p>
            <a:r>
              <a:rPr lang="en-GB" sz="2400"/>
              <a:t>- Methodological design</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From Quantity to Adequacy</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At doctoral level, sample size is judged by:</a:t>
            </a:r>
          </a:p>
          <a:p>
            <a:r>
              <a:rPr lang="en-GB" sz="2400"/>
              <a:t>- Analytic depth</a:t>
            </a:r>
          </a:p>
          <a:p>
            <a:r>
              <a:rPr lang="en-GB" sz="2400"/>
              <a:t>- Transparency of reasoning</a:t>
            </a:r>
          </a:p>
          <a:p>
            <a:r>
              <a:rPr lang="en-GB" sz="2400"/>
              <a:t>- Alignment with purpose</a:t>
            </a:r>
          </a:p>
          <a:p>
            <a:r>
              <a:rPr lang="en-GB" sz="2400"/>
              <a:t>not by hitting a numerical threshold.</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Ethics Approval for Pilot Studies</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Pilot studies involving human participants require full ethics approval.</a:t>
            </a:r>
          </a:p>
          <a:p>
            <a:endParaRPr lang="en-GB" sz="2400"/>
          </a:p>
          <a:p>
            <a:r>
              <a:rPr lang="en-GB" sz="2400"/>
              <a:t>Pilot status does not reduce ethical obligations.</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Key Ethical Considerations</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Informed consent must:</a:t>
            </a:r>
          </a:p>
          <a:p>
            <a:r>
              <a:rPr lang="en-GB" sz="2400"/>
              <a:t>- State the study is a pilot</a:t>
            </a:r>
          </a:p>
          <a:p>
            <a:r>
              <a:rPr lang="en-GB" sz="2400"/>
              <a:t>- Clarify data use</a:t>
            </a:r>
          </a:p>
          <a:p>
            <a:r>
              <a:rPr lang="en-GB" sz="2400"/>
              <a:t>- Include consent for methodological feedback</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Can Pilot Participants Join the Main Study?</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Depends on:</a:t>
            </a:r>
          </a:p>
          <a:p>
            <a:r>
              <a:rPr lang="en-GB" sz="2400"/>
              <a:t>- Extent of protocol changes</a:t>
            </a:r>
          </a:p>
          <a:p>
            <a:r>
              <a:rPr lang="en-GB" sz="2400"/>
              <a:t>- What participants learned in the pilot</a:t>
            </a:r>
          </a:p>
          <a:p>
            <a:endParaRPr lang="en-GB" sz="2400"/>
          </a:p>
          <a:p>
            <a:r>
              <a:rPr lang="en-GB" sz="2400"/>
              <a:t>This must be addressed explicitly in ethics documentation.</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Reporting the Pilot in a DBA Thesis</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Methodology chapters should include:</a:t>
            </a:r>
          </a:p>
          <a:p>
            <a:r>
              <a:rPr lang="en-GB" sz="2400"/>
              <a:t>- Pilot design</a:t>
            </a:r>
          </a:p>
          <a:p>
            <a:r>
              <a:rPr lang="en-GB" sz="2400"/>
              <a:t>- What worked and what did not</a:t>
            </a:r>
          </a:p>
          <a:p>
            <a:r>
              <a:rPr lang="en-GB" sz="2400"/>
              <a:t>- Changes made and justification</a:t>
            </a:r>
          </a:p>
          <a:p>
            <a:r>
              <a:rPr lang="en-GB" sz="2400"/>
              <a:t>- Ethical handling</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Why Pilot Reporting Strengthens Doctoral Work</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Transparent pilot reporting demonstrates:</a:t>
            </a:r>
          </a:p>
          <a:p>
            <a:r>
              <a:rPr lang="en-GB" sz="2400"/>
              <a:t>- Reflexivity</a:t>
            </a:r>
          </a:p>
          <a:p>
            <a:r>
              <a:rPr lang="en-GB" sz="2400"/>
              <a:t>- Methodological rigour</a:t>
            </a:r>
          </a:p>
          <a:p>
            <a:r>
              <a:rPr lang="en-GB" sz="2400"/>
              <a:t>- Evidence-based decision-making</a:t>
            </a:r>
          </a:p>
          <a:p>
            <a:endParaRPr lang="en-GB" sz="2400"/>
          </a:p>
          <a:p>
            <a:r>
              <a:rPr lang="en-GB" sz="2400"/>
              <a:t>Examiners expect to see this developmental process.</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Indicative Sample Sizes for Qualitative Pilot Studies (Level 8)</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b="1"/>
              <a:t>Key principle</a:t>
            </a:r>
          </a:p>
          <a:p>
            <a:r>
              <a:rPr lang="en-GB" sz="2400"/>
              <a:t>Pilot study sample size is determined by purpose, not saturation or representativeness.</a:t>
            </a:r>
          </a:p>
          <a:p>
            <a:endParaRPr lang="en-GB" sz="2400"/>
          </a:p>
          <a:p>
            <a:r>
              <a:rPr lang="en-GB" sz="2400"/>
              <a:t>Indicative ranges are offered as defensible heuristics, not prescriptive rules.</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Numeric Guidance for Qualitative Pilot Studies</a:t>
            </a: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GB" sz="2000" b="1"/>
              <a:t>2–3 participants</a:t>
            </a:r>
          </a:p>
          <a:p>
            <a:r>
              <a:rPr lang="en-GB" sz="2000"/>
              <a:t>Testing interview wording, sequencing, and timing</a:t>
            </a:r>
          </a:p>
          <a:p>
            <a:r>
              <a:rPr lang="en-GB" sz="2000"/>
              <a:t>Identifying major design or comprehension problems</a:t>
            </a:r>
          </a:p>
          <a:p>
            <a:endParaRPr lang="en-GB" sz="2000"/>
          </a:p>
          <a:p>
            <a:r>
              <a:rPr lang="en-GB" sz="2000" b="1"/>
              <a:t>4–6 participants (orthodox pilot range)</a:t>
            </a:r>
          </a:p>
          <a:p>
            <a:r>
              <a:rPr lang="en-GB" sz="2000"/>
              <a:t>Testing the full interview protocol</a:t>
            </a:r>
          </a:p>
          <a:p>
            <a:r>
              <a:rPr lang="en-GB" sz="2000"/>
              <a:t>Assessing recruitment feasibility</a:t>
            </a:r>
          </a:p>
          <a:p>
            <a:r>
              <a:rPr lang="en-GB" sz="2000"/>
              <a:t>Practising preliminary coding and analysis</a:t>
            </a:r>
          </a:p>
          <a:p>
            <a:r>
              <a:rPr lang="en-GB" sz="2000"/>
              <a:t>Evaluating data richness and relevance</a:t>
            </a:r>
          </a:p>
          <a:p>
            <a:endParaRPr lang="en-GB" sz="2000"/>
          </a:p>
          <a:p>
            <a:r>
              <a:rPr lang="en-GB" sz="2000" b="1"/>
              <a:t>7–10 participants</a:t>
            </a:r>
          </a:p>
          <a:p>
            <a:r>
              <a:rPr lang="en-GB" sz="2000"/>
              <a:t>Testing recruitment in complex or hard-to-reach contexts</a:t>
            </a:r>
          </a:p>
          <a:p>
            <a:r>
              <a:rPr lang="en-GB" sz="2000"/>
              <a:t>Exploring variability in responses without aiming for saturation</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Why 4–6 Participants Is the Pilot “Sweet Spot”</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200"/>
              <a:t>This range allows the researcher to:</a:t>
            </a:r>
          </a:p>
          <a:p>
            <a:r>
              <a:rPr lang="en-GB" sz="2200"/>
              <a:t>Identify recurring issues across interviews</a:t>
            </a:r>
          </a:p>
          <a:p>
            <a:r>
              <a:rPr lang="en-GB" sz="2200"/>
              <a:t>Practise analytic decision-making</a:t>
            </a:r>
          </a:p>
          <a:p>
            <a:r>
              <a:rPr lang="en-GB" sz="2200"/>
              <a:t>Refine questions based on comparative insight</a:t>
            </a:r>
          </a:p>
          <a:p>
            <a:r>
              <a:rPr lang="en-GB" sz="2200"/>
              <a:t>Make evidence-based methodological adjustments</a:t>
            </a:r>
          </a:p>
          <a:p>
            <a:endParaRPr lang="en-GB" sz="2200"/>
          </a:p>
          <a:p>
            <a:r>
              <a:rPr lang="en-GB" sz="2200"/>
              <a:t>The aim is methodological adequacy, not completeness.</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Why Saturation Is Not the Aim of a Pilot Study</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sz="2400"/>
              <a:t>Saturation is a criterion for main qualitative studies</a:t>
            </a:r>
          </a:p>
          <a:p>
            <a:r>
              <a:rPr lang="en-GB" sz="2400"/>
              <a:t>Pilot studies assess whether the design works</a:t>
            </a:r>
          </a:p>
          <a:p>
            <a:r>
              <a:rPr lang="en-GB" sz="2400"/>
              <a:t>Claiming saturation in a pilot is a category error</a:t>
            </a:r>
          </a:p>
          <a:p>
            <a:endParaRPr lang="en-GB" sz="2400"/>
          </a:p>
          <a:p>
            <a:r>
              <a:rPr lang="en-GB" sz="2400"/>
              <a:t>Pilot data are evaluated for fitness for purpose, not conceptual closure.</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08638" y="386930"/>
            <a:ext cx="9236700" cy="1188950"/>
          </a:xfrm>
        </p:spPr>
        <p:txBody>
          <a:bodyPr anchor="b">
            <a:normAutofit/>
          </a:bodyPr>
          <a:lstStyle/>
          <a:p>
            <a:r>
              <a:rPr lang="en-GB" sz="3800"/>
              <a:t>Examiner-Facing Justification for Pilot Sample Size (Level 8)</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793660" y="2599509"/>
            <a:ext cx="10143668" cy="3435531"/>
          </a:xfrm>
        </p:spPr>
        <p:txBody>
          <a:bodyPr anchor="ctr">
            <a:normAutofit/>
          </a:bodyPr>
          <a:lstStyle/>
          <a:p>
            <a:r>
              <a:rPr lang="en-GB" sz="1500"/>
              <a:t>A small pilot sample is justified when:</a:t>
            </a:r>
          </a:p>
          <a:p>
            <a:r>
              <a:rPr lang="en-GB" sz="1500"/>
              <a:t>The purpose is methodological testing</a:t>
            </a:r>
          </a:p>
          <a:p>
            <a:r>
              <a:rPr lang="en-GB" sz="1500"/>
              <a:t>Claims are limited to feasibility and refinement</a:t>
            </a:r>
          </a:p>
          <a:p>
            <a:r>
              <a:rPr lang="en-GB" sz="1500"/>
              <a:t>Decisions are transparently documented and reflected upon</a:t>
            </a:r>
          </a:p>
          <a:p>
            <a:endParaRPr lang="en-GB" sz="1500"/>
          </a:p>
          <a:p>
            <a:r>
              <a:rPr lang="en-GB" sz="1500"/>
              <a:t>At Level 8, methodological justification replaces numerical rule-following.</a:t>
            </a:r>
          </a:p>
          <a:p>
            <a:endParaRPr lang="en-GB" sz="1500"/>
          </a:p>
          <a:p>
            <a:r>
              <a:rPr lang="en-GB" sz="1500" b="1"/>
              <a:t>Liftable thesis sentence:</a:t>
            </a:r>
          </a:p>
          <a:p>
            <a:r>
              <a:rPr lang="en-GB" sz="1500"/>
              <a:t>“The pilot study employed six semi-structured interviews, a sample size appropriate for testing interview design, recruitment procedures, and preliminary analytic processes. Consistent with qualitative methodological guidance, the pilot was not intended to achieve data saturation but to establish methodological adequacy prior to the main study.”</a:t>
            </a:r>
          </a:p>
        </p:txBody>
      </p:sp>
    </p:spTree>
  </p:cSld>
  <p:clrMapOvr>
    <a:masterClrMapping/>
  </p:clrMapOvr>
</p:sld>
</file>

<file path=ppt/theme/theme1.xml><?xml version="1.0" encoding="utf-8"?>
<a:theme xmlns:a="http://schemas.openxmlformats.org/drawingml/2006/main" name="Office The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1257</Words>
  <Application>Microsoft Office PowerPoint</Application>
  <PresentationFormat>Widescreen</PresentationFormat>
  <Paragraphs>190</Paragraphs>
  <Slides>35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Aptos</vt:lpstr>
      <vt:lpstr>Aptos Display</vt:lpstr>
      <vt:lpstr>Arial</vt:lpstr>
      <vt:lpstr>Calibri</vt:lpstr>
      <vt:lpstr>Office Theme</vt:lpstr>
      <vt:lpstr>LCDB7010 Converting Research into Practice</vt:lpstr>
      <vt:lpstr>Please note</vt:lpstr>
      <vt:lpstr>Why Sample Size Is a Persistent Doctoral Question</vt:lpstr>
      <vt:lpstr>Why This Question Is Difficult</vt:lpstr>
      <vt:lpstr>Pilot Studies as a Distinct Research Activity</vt:lpstr>
      <vt:lpstr>Front-Loading the Pilot Justification</vt:lpstr>
      <vt:lpstr>Why Six Semi-Structured Interviews in a Pilot Study</vt:lpstr>
      <vt:lpstr>Sample Size Across Qualitative Approaches</vt:lpstr>
      <vt:lpstr>Phenomenology</vt:lpstr>
      <vt:lpstr>Interpretative Phenomenological Analysis (IPA)</vt:lpstr>
      <vt:lpstr>Grounded Theory</vt:lpstr>
      <vt:lpstr>Ethnography</vt:lpstr>
      <vt:lpstr>Generic Qualitative Research</vt:lpstr>
      <vt:lpstr>Main Studies: What Sample Size Is Doing</vt:lpstr>
      <vt:lpstr>Pilot Studies: What Sample Size Is Doing</vt:lpstr>
      <vt:lpstr>Typical Pilot Study Sizes</vt:lpstr>
      <vt:lpstr>The Sample Size Debate</vt:lpstr>
      <vt:lpstr>Contrasting Positions in the Literature</vt:lpstr>
      <vt:lpstr>Doctoral Evidence from Mason (2010)</vt:lpstr>
      <vt:lpstr>Grounded Theory Extremes</vt:lpstr>
      <vt:lpstr>Key Point for Doctoral Researchers</vt:lpstr>
      <vt:lpstr>Is 'How Many?' the Wrong Question?</vt:lpstr>
      <vt:lpstr>Charmaz (1990)</vt:lpstr>
      <vt:lpstr>Morse (2000): Information Richness</vt:lpstr>
      <vt:lpstr>From Quantity to Adequacy</vt:lpstr>
      <vt:lpstr>Ethics Approval for Pilot Studies</vt:lpstr>
      <vt:lpstr>Key Ethical Considerations</vt:lpstr>
      <vt:lpstr>Can Pilot Participants Join the Main Study?</vt:lpstr>
      <vt:lpstr>Reporting the Pilot in a DBA Thesis</vt:lpstr>
      <vt:lpstr>Why Pilot Reporting Strengthens Doctoral Work</vt:lpstr>
      <vt:lpstr>Indicative Sample Sizes for Qualitative Pilot Studies (Level 8)</vt:lpstr>
      <vt:lpstr>Numeric Guidance for Qualitative Pilot Studies</vt:lpstr>
      <vt:lpstr>Why 4–6 Participants Is the Pilot “Sweet Spot”</vt:lpstr>
      <vt:lpstr>Why Saturation Is Not the Aim of a Pilot Study</vt:lpstr>
      <vt:lpstr>Examiner-Facing Justification for Pilot Sample Size (Level 8)</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caroline jawad</dc:creator>
  <cp:lastModifiedBy>caroline jawad</cp:lastModifiedBy>
  <cp:revision>1</cp:revision>
  <dcterms:created xsi:type="dcterms:W3CDTF">2026-02-23T19:51:15Z</dcterms:created>
  <dcterms:modified xsi:type="dcterms:W3CDTF">2026-02-23T19:59:19Z</dcterms:modified>
</cp:coreProperties>
</file>