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Raleway"/>
      <p:regular r:id="rId17"/>
      <p:bold r:id="rId18"/>
      <p:italic r:id="rId19"/>
      <p:boldItalic r:id="rId20"/>
    </p:embeddedFont>
    <p:embeddedFont>
      <p:font typeface="Lato"/>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http://customooxmlschemas.google.com/">
      <go:slidesCustomData xmlns:go="http://customooxmlschemas.google.com/" r:id="rId25" roundtripDataSignature="AMtx7mh9xU+m4cdwLziwFTWwJ0UhmmV1y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aleway-boldItalic.fntdata"/><Relationship Id="rId22" Type="http://schemas.openxmlformats.org/officeDocument/2006/relationships/font" Target="fonts/Lato-bold.fntdata"/><Relationship Id="rId21" Type="http://schemas.openxmlformats.org/officeDocument/2006/relationships/font" Target="fonts/Lato-regular.fntdata"/><Relationship Id="rId24" Type="http://schemas.openxmlformats.org/officeDocument/2006/relationships/font" Target="fonts/Lato-boldItalic.fntdata"/><Relationship Id="rId23" Type="http://schemas.openxmlformats.org/officeDocument/2006/relationships/font" Target="fonts/Lato-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aleway-regular.fntdata"/><Relationship Id="rId16" Type="http://schemas.openxmlformats.org/officeDocument/2006/relationships/slide" Target="slides/slide11.xml"/><Relationship Id="rId19" Type="http://schemas.openxmlformats.org/officeDocument/2006/relationships/font" Target="fonts/Raleway-italic.fntdata"/><Relationship Id="rId18" Type="http://schemas.openxmlformats.org/officeDocument/2006/relationships/font" Target="fonts/Raleway-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b="1" i="1" lang="en-GB" sz="1200">
                <a:solidFill>
                  <a:schemeClr val="dk1"/>
                </a:solidFill>
                <a:latin typeface="Times New Roman"/>
                <a:ea typeface="Times New Roman"/>
                <a:cs typeface="Times New Roman"/>
                <a:sym typeface="Times New Roman"/>
              </a:rPr>
              <a:t>“</a:t>
            </a:r>
            <a:r>
              <a:rPr b="1" i="1" lang="en-GB" sz="1300">
                <a:solidFill>
                  <a:srgbClr val="1C1C1C"/>
                </a:solidFill>
              </a:rPr>
              <a:t>T</a:t>
            </a:r>
            <a:r>
              <a:rPr b="1" i="1" lang="en-GB" sz="1200">
                <a:solidFill>
                  <a:srgbClr val="1C1C1C"/>
                </a:solidFill>
                <a:latin typeface="Times New Roman"/>
                <a:ea typeface="Times New Roman"/>
                <a:cs typeface="Times New Roman"/>
                <a:sym typeface="Times New Roman"/>
              </a:rPr>
              <a:t>he Ritz-Carlton” </a:t>
            </a:r>
            <a:r>
              <a:rPr lang="en-GB" sz="1200">
                <a:solidFill>
                  <a:srgbClr val="1C1C1C"/>
                </a:solidFill>
                <a:latin typeface="Times New Roman"/>
                <a:ea typeface="Times New Roman"/>
                <a:cs typeface="Times New Roman"/>
                <a:sym typeface="Times New Roman"/>
              </a:rPr>
              <a:t>is a hotel brand of </a:t>
            </a:r>
            <a:r>
              <a:rPr b="1" i="1" lang="en-GB" sz="1200">
                <a:solidFill>
                  <a:srgbClr val="1C1C1C"/>
                </a:solidFill>
                <a:latin typeface="Times New Roman"/>
                <a:ea typeface="Times New Roman"/>
                <a:cs typeface="Times New Roman"/>
                <a:sym typeface="Times New Roman"/>
              </a:rPr>
              <a:t>“Marriot International”. </a:t>
            </a:r>
            <a:r>
              <a:rPr lang="en-GB" sz="1200">
                <a:solidFill>
                  <a:srgbClr val="1C1C1C"/>
                </a:solidFill>
                <a:latin typeface="Times New Roman"/>
                <a:ea typeface="Times New Roman"/>
                <a:cs typeface="Times New Roman"/>
                <a:sym typeface="Times New Roman"/>
              </a:rPr>
              <a:t>The hotel brand of Marriot International. </a:t>
            </a:r>
            <a:r>
              <a:rPr lang="en-GB" sz="1300">
                <a:solidFill>
                  <a:srgbClr val="1C1C1C"/>
                </a:solidFill>
                <a:latin typeface="Times New Roman"/>
                <a:ea typeface="Times New Roman"/>
                <a:cs typeface="Times New Roman"/>
                <a:sym typeface="Times New Roman"/>
              </a:rPr>
              <a:t>T</a:t>
            </a:r>
            <a:r>
              <a:rPr lang="en-GB" sz="1200">
                <a:solidFill>
                  <a:srgbClr val="1C1C1C"/>
                </a:solidFill>
                <a:latin typeface="Times New Roman"/>
                <a:ea typeface="Times New Roman"/>
                <a:cs typeface="Times New Roman"/>
                <a:sym typeface="Times New Roman"/>
              </a:rPr>
              <a:t>he Ritz-Carlton</a:t>
            </a:r>
            <a:r>
              <a:rPr b="1" i="1" lang="en-GB" sz="1200">
                <a:solidFill>
                  <a:srgbClr val="1C1C1C"/>
                </a:solidFill>
                <a:latin typeface="Times New Roman"/>
                <a:ea typeface="Times New Roman"/>
                <a:cs typeface="Times New Roman"/>
                <a:sym typeface="Times New Roman"/>
              </a:rPr>
              <a:t> </a:t>
            </a:r>
            <a:r>
              <a:rPr lang="en-GB" sz="1200">
                <a:solidFill>
                  <a:srgbClr val="1C1C1C"/>
                </a:solidFill>
                <a:latin typeface="Times New Roman"/>
                <a:ea typeface="Times New Roman"/>
                <a:cs typeface="Times New Roman"/>
                <a:sym typeface="Times New Roman"/>
              </a:rPr>
              <a:t>is recognised with numerous awards for being one of the golden standards of hospitality. </a:t>
            </a:r>
            <a:r>
              <a:rPr lang="en-GB" sz="1300">
                <a:solidFill>
                  <a:srgbClr val="1C1C1C"/>
                </a:solidFill>
              </a:rPr>
              <a:t>T</a:t>
            </a:r>
            <a:r>
              <a:rPr lang="en-GB" sz="1200">
                <a:solidFill>
                  <a:srgbClr val="1C1C1C"/>
                </a:solidFill>
                <a:latin typeface="Times New Roman"/>
                <a:ea typeface="Times New Roman"/>
                <a:cs typeface="Times New Roman"/>
                <a:sym typeface="Times New Roman"/>
              </a:rPr>
              <a:t>he Ritz-Carlton</a:t>
            </a:r>
            <a:r>
              <a:rPr b="1" i="1" lang="en-GB" sz="1200">
                <a:solidFill>
                  <a:srgbClr val="1C1C1C"/>
                </a:solidFill>
                <a:latin typeface="Times New Roman"/>
                <a:ea typeface="Times New Roman"/>
                <a:cs typeface="Times New Roman"/>
                <a:sym typeface="Times New Roman"/>
              </a:rPr>
              <a:t> </a:t>
            </a:r>
            <a:r>
              <a:rPr lang="en-GB" sz="1200">
                <a:solidFill>
                  <a:srgbClr val="1C1C1C"/>
                </a:solidFill>
                <a:latin typeface="Times New Roman"/>
                <a:ea typeface="Times New Roman"/>
                <a:cs typeface="Times New Roman"/>
                <a:sym typeface="Times New Roman"/>
              </a:rPr>
              <a:t>first originated in August 1983 and the brand was established by </a:t>
            </a:r>
            <a:r>
              <a:rPr b="1" i="1" lang="en-GB" sz="1200">
                <a:solidFill>
                  <a:srgbClr val="1C1C1C"/>
                </a:solidFill>
                <a:latin typeface="Times New Roman"/>
                <a:ea typeface="Times New Roman"/>
                <a:cs typeface="Times New Roman"/>
                <a:sym typeface="Times New Roman"/>
              </a:rPr>
              <a:t>Albert Keller, </a:t>
            </a:r>
            <a:r>
              <a:rPr lang="en-GB" sz="1200">
                <a:solidFill>
                  <a:srgbClr val="1C1C1C"/>
                </a:solidFill>
                <a:latin typeface="Times New Roman"/>
                <a:ea typeface="Times New Roman"/>
                <a:cs typeface="Times New Roman"/>
                <a:sym typeface="Times New Roman"/>
              </a:rPr>
              <a:t>who bought and franchise the name of the brand (</a:t>
            </a:r>
            <a:r>
              <a:rPr lang="en-GB" sz="1200">
                <a:solidFill>
                  <a:schemeClr val="dk1"/>
                </a:solidFill>
                <a:latin typeface="Times New Roman"/>
                <a:ea typeface="Times New Roman"/>
                <a:cs typeface="Times New Roman"/>
                <a:sym typeface="Times New Roman"/>
              </a:rPr>
              <a:t>Carlton, 2023)</a:t>
            </a:r>
            <a:r>
              <a:rPr lang="en-GB" sz="1200">
                <a:solidFill>
                  <a:srgbClr val="1C1C1C"/>
                </a:solidFill>
                <a:latin typeface="Times New Roman"/>
                <a:ea typeface="Times New Roman"/>
                <a:cs typeface="Times New Roman"/>
                <a:sym typeface="Times New Roman"/>
              </a:rPr>
              <a:t>. </a:t>
            </a:r>
            <a:r>
              <a:rPr lang="en-GB" sz="1300">
                <a:solidFill>
                  <a:srgbClr val="1C1C1C"/>
                </a:solidFill>
                <a:latin typeface="Times New Roman"/>
                <a:ea typeface="Times New Roman"/>
                <a:cs typeface="Times New Roman"/>
                <a:sym typeface="Times New Roman"/>
              </a:rPr>
              <a:t>T</a:t>
            </a:r>
            <a:r>
              <a:rPr lang="en-GB" sz="1200">
                <a:solidFill>
                  <a:srgbClr val="1C1C1C"/>
                </a:solidFill>
                <a:latin typeface="Times New Roman"/>
                <a:ea typeface="Times New Roman"/>
                <a:cs typeface="Times New Roman"/>
                <a:sym typeface="Times New Roman"/>
              </a:rPr>
              <a:t>he Ritz-Carlton,</a:t>
            </a:r>
            <a:r>
              <a:rPr b="1" i="1" lang="en-GB" sz="1200">
                <a:solidFill>
                  <a:srgbClr val="1C1C1C"/>
                </a:solidFill>
                <a:latin typeface="Times New Roman"/>
                <a:ea typeface="Times New Roman"/>
                <a:cs typeface="Times New Roman"/>
                <a:sym typeface="Times New Roman"/>
              </a:rPr>
              <a:t> Boston </a:t>
            </a:r>
            <a:r>
              <a:rPr lang="en-GB" sz="1200">
                <a:solidFill>
                  <a:srgbClr val="1C1C1C"/>
                </a:solidFill>
                <a:latin typeface="Times New Roman"/>
                <a:ea typeface="Times New Roman"/>
                <a:cs typeface="Times New Roman"/>
                <a:sym typeface="Times New Roman"/>
              </a:rPr>
              <a:t>revolutionised hospitality in America by creating luxury in the settings of the hotels as the brand provides premium facilities and luxury living to its guests (</a:t>
            </a:r>
            <a:r>
              <a:rPr lang="en-GB" sz="1200">
                <a:solidFill>
                  <a:srgbClr val="222222"/>
                </a:solidFill>
                <a:latin typeface="Times New Roman"/>
                <a:ea typeface="Times New Roman"/>
                <a:cs typeface="Times New Roman"/>
                <a:sym typeface="Times New Roman"/>
              </a:rPr>
              <a:t>Wood, 2015)</a:t>
            </a:r>
            <a:r>
              <a:rPr lang="en-GB" sz="1200">
                <a:solidFill>
                  <a:srgbClr val="1C1C1C"/>
                </a:solidFill>
                <a:latin typeface="Times New Roman"/>
                <a:ea typeface="Times New Roman"/>
                <a:cs typeface="Times New Roman"/>
                <a:sym typeface="Times New Roman"/>
              </a:rPr>
              <a: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2" name="Google Shape;10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brand Ritz-Carton operates premium and luxury hotels and five stars resorts around the globe and it has been providing outstanding customer service (</a:t>
            </a:r>
            <a:r>
              <a:rPr lang="en-GB" sz="1200">
                <a:solidFill>
                  <a:srgbClr val="222222"/>
                </a:solidFill>
                <a:highlight>
                  <a:srgbClr val="FFFFFF"/>
                </a:highlight>
                <a:latin typeface="Times New Roman"/>
                <a:ea typeface="Times New Roman"/>
                <a:cs typeface="Times New Roman"/>
                <a:sym typeface="Times New Roman"/>
              </a:rPr>
              <a:t>Dahadi and Yusup, 2020)</a:t>
            </a:r>
            <a:r>
              <a:rPr lang="en-GB" sz="1200">
                <a:solidFill>
                  <a:schemeClr val="dk1"/>
                </a:solidFill>
                <a:latin typeface="Times New Roman"/>
                <a:ea typeface="Times New Roman"/>
                <a:cs typeface="Times New Roman"/>
                <a:sym typeface="Times New Roman"/>
              </a:rPr>
              <a:t>. The targeted consumers of the hotel include corporate clients, business travellers, celebrities, leisure travellers, upper-class families and the upper section of society. The brand targets the higher section of society, as the consumers are willing to pay a high amount for the premium service that the company provides. In the year 2022, the brand generated total revenue of </a:t>
            </a:r>
            <a:r>
              <a:rPr b="1" i="1" lang="en-GB" sz="1200">
                <a:solidFill>
                  <a:schemeClr val="dk1"/>
                </a:solidFill>
                <a:latin typeface="Times New Roman"/>
                <a:ea typeface="Times New Roman"/>
                <a:cs typeface="Times New Roman"/>
                <a:sym typeface="Times New Roman"/>
              </a:rPr>
              <a:t>2.9 Billion pounds (</a:t>
            </a:r>
            <a:r>
              <a:rPr lang="en-GB" sz="1200">
                <a:solidFill>
                  <a:schemeClr val="dk1"/>
                </a:solidFill>
                <a:latin typeface="Times New Roman"/>
                <a:ea typeface="Times New Roman"/>
                <a:cs typeface="Times New Roman"/>
                <a:sym typeface="Times New Roman"/>
              </a:rPr>
              <a:t>Zippia, 2023)</a:t>
            </a:r>
            <a:r>
              <a:rPr b="1" i="1" lang="en-GB" sz="1200">
                <a:solidFill>
                  <a:schemeClr val="dk1"/>
                </a:solidFill>
                <a:latin typeface="Times New Roman"/>
                <a:ea typeface="Times New Roman"/>
                <a:cs typeface="Times New Roman"/>
                <a:sym typeface="Times New Roman"/>
              </a:rPr>
              <a:t>. </a:t>
            </a:r>
            <a:r>
              <a:rPr lang="en-GB" sz="1300">
                <a:solidFill>
                  <a:srgbClr val="1C1C1C"/>
                </a:solidFill>
                <a:latin typeface="Times New Roman"/>
                <a:ea typeface="Times New Roman"/>
                <a:cs typeface="Times New Roman"/>
                <a:sym typeface="Times New Roman"/>
              </a:rPr>
              <a:t>T</a:t>
            </a:r>
            <a:r>
              <a:rPr lang="en-GB" sz="1200">
                <a:solidFill>
                  <a:srgbClr val="1C1C1C"/>
                </a:solidFill>
                <a:latin typeface="Times New Roman"/>
                <a:ea typeface="Times New Roman"/>
                <a:cs typeface="Times New Roman"/>
                <a:sym typeface="Times New Roman"/>
              </a:rPr>
              <a:t>he Ritz-Carlton, hotel has approx 40,000 employees, and the revenue generated per employee is </a:t>
            </a:r>
            <a:r>
              <a:rPr b="1" i="1" lang="en-GB" sz="1200">
                <a:solidFill>
                  <a:srgbClr val="1C1C1C"/>
                </a:solidFill>
                <a:latin typeface="Times New Roman"/>
                <a:ea typeface="Times New Roman"/>
                <a:cs typeface="Times New Roman"/>
                <a:sym typeface="Times New Roman"/>
              </a:rPr>
              <a:t>72000 thousand. </a:t>
            </a:r>
            <a:r>
              <a:rPr lang="en-GB" sz="1200">
                <a:solidFill>
                  <a:srgbClr val="1C1C1C"/>
                </a:solidFill>
                <a:latin typeface="Times New Roman"/>
                <a:ea typeface="Times New Roman"/>
                <a:cs typeface="Times New Roman"/>
                <a:sym typeface="Times New Roman"/>
              </a:rPr>
              <a: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9" name="Google Shape;109;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 name="Google Shape;11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Ritz-Carlton provides golden standard facilities to their guest, with premium and luxury services. The main objective of the brand is to attract high-society customers. The mission of the brand Ritz-Carlton is to provide genuine care and comfort to the guests, it is the highest motive of the brand. The brand uses three types of services which include a warm and sincere greeting, meeting the demand of each guest's needs and giving a heartful farewell along with using the name of the guest (Carlton, 2023). The main scope of the brand is to provide the guest with the finest personal service and facilities, which will help them to relax, along with a refined environment. The hotel brand is a gold standard, which aims to provide premium services to its guests. The facilities provided by the brand are, it provides private baths in each guest house, wireless internet connection throughout the hotels provides extensive fresh flowers throughout the public areas, and personalized lobbies for a better experience for the guest. This fasciitis and guest service provided by Ritz-Carlton aids in increasing the brand reputation throughout the globe.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main objective of the hotels is to provide the guest is to assist them with the check-in and check-out processes and greet the guest during the time of arrival. Make the guest feel comfortable while providing guest with front desk services which includes assisting guests with their enquiries, arranging the services for the guest and many more. Assigning the rooms and taking proper care of the duties of administration which includes, the hygiene of the rooms, repairing the rooms and so on (</a:t>
            </a:r>
            <a:r>
              <a:rPr lang="en-GB" sz="1200">
                <a:solidFill>
                  <a:srgbClr val="222222"/>
                </a:solidFill>
                <a:highlight>
                  <a:srgbClr val="FFFFFF"/>
                </a:highlight>
                <a:latin typeface="Times New Roman"/>
                <a:ea typeface="Times New Roman"/>
                <a:cs typeface="Times New Roman"/>
                <a:sym typeface="Times New Roman"/>
              </a:rPr>
              <a:t>Tesone, 2014)</a:t>
            </a:r>
            <a:r>
              <a:rPr lang="en-GB" sz="1200">
                <a:solidFill>
                  <a:schemeClr val="dk1"/>
                </a:solidFill>
                <a:latin typeface="Times New Roman"/>
                <a:ea typeface="Times New Roman"/>
                <a:cs typeface="Times New Roman"/>
                <a:sym typeface="Times New Roman"/>
              </a:rPr>
              <a:t>. The service provider should be responsible for hotel linen and should check the processes and distribution to room attendants. Making the process of assigning the rooms should not be complex, it should be simple so that the guest does not feel irritated by the long process of checking in (</a:t>
            </a:r>
            <a:r>
              <a:rPr lang="en-GB" sz="1200">
                <a:solidFill>
                  <a:srgbClr val="222222"/>
                </a:solidFill>
                <a:highlight>
                  <a:srgbClr val="FFFFFF"/>
                </a:highlight>
                <a:latin typeface="Times New Roman"/>
                <a:ea typeface="Times New Roman"/>
                <a:cs typeface="Times New Roman"/>
                <a:sym typeface="Times New Roman"/>
              </a:rPr>
              <a:t>Radojevic, 2021)</a:t>
            </a:r>
            <a:r>
              <a:rPr lang="en-GB" sz="1200">
                <a:solidFill>
                  <a:schemeClr val="dk1"/>
                </a:solidFill>
                <a:latin typeface="Times New Roman"/>
                <a:ea typeface="Times New Roman"/>
                <a:cs typeface="Times New Roman"/>
                <a:sym typeface="Times New Roman"/>
              </a:rPr>
              <a:t>. The hotels should provide proper comfort to their guest while taking care of their interest and a better experience. Provide the guest with a spa service, swimming pool, and fitness facility which will help the guest to be engaged in their free time and can enjoy the facilities provided by them.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According to the above information, </a:t>
            </a:r>
            <a:r>
              <a:rPr b="1" i="1" lang="en-GB" sz="1200">
                <a:solidFill>
                  <a:schemeClr val="dk1"/>
                </a:solidFill>
                <a:latin typeface="Times New Roman"/>
                <a:ea typeface="Times New Roman"/>
                <a:cs typeface="Times New Roman"/>
                <a:sym typeface="Times New Roman"/>
              </a:rPr>
              <a:t>Ritz-Carlton </a:t>
            </a:r>
            <a:r>
              <a:rPr lang="en-GB" sz="1200">
                <a:solidFill>
                  <a:schemeClr val="dk1"/>
                </a:solidFill>
                <a:latin typeface="Times New Roman"/>
                <a:ea typeface="Times New Roman"/>
                <a:cs typeface="Times New Roman"/>
                <a:sym typeface="Times New Roman"/>
              </a:rPr>
              <a:t>is the brand of </a:t>
            </a:r>
            <a:r>
              <a:rPr b="1" i="1" lang="en-GB" sz="1200">
                <a:solidFill>
                  <a:schemeClr val="dk1"/>
                </a:solidFill>
                <a:latin typeface="Times New Roman"/>
                <a:ea typeface="Times New Roman"/>
                <a:cs typeface="Times New Roman"/>
                <a:sym typeface="Times New Roman"/>
              </a:rPr>
              <a:t>Marriot International, </a:t>
            </a:r>
            <a:r>
              <a:rPr lang="en-GB" sz="1200">
                <a:solidFill>
                  <a:schemeClr val="dk1"/>
                </a:solidFill>
                <a:latin typeface="Times New Roman"/>
                <a:ea typeface="Times New Roman"/>
                <a:cs typeface="Times New Roman"/>
                <a:sym typeface="Times New Roman"/>
              </a:rPr>
              <a:t>which is recognised for its numerous recognition. The Ritz-Carlton provides premium and luxurious hotels to its customers. The most targeted customers of this brand are the people from the higher section of society, who all are willing to pay a high amount for the services that the hotels provide. As per the above information, the company can apply some strategies in their hotel in order to train their customers, such as they can greet their guests during the check-in, and provide a warm farewell durian the time of their leaving. This will lead the brand towards success along with the increase of its brand reputation.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3" name="Google Shape;14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13"/>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 name="Google Shape;11;p13"/>
          <p:cNvGrpSpPr/>
          <p:nvPr/>
        </p:nvGrpSpPr>
        <p:grpSpPr>
          <a:xfrm>
            <a:off x="830392" y="1191256"/>
            <a:ext cx="745763" cy="45826"/>
            <a:chOff x="4580561" y="2589004"/>
            <a:chExt cx="1064464" cy="25200"/>
          </a:xfrm>
        </p:grpSpPr>
        <p:sp>
          <p:nvSpPr>
            <p:cNvPr id="12" name="Google Shape;12;p13"/>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13"/>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4" name="Google Shape;14;p13"/>
          <p:cNvSpPr txBox="1"/>
          <p:nvPr>
            <p:ph type="ctrTitle"/>
          </p:nvPr>
        </p:nvSpPr>
        <p:spPr>
          <a:xfrm>
            <a:off x="729450" y="1322450"/>
            <a:ext cx="7688100" cy="1664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15" name="Google Shape;15;p13"/>
          <p:cNvSpPr txBox="1"/>
          <p:nvPr>
            <p:ph idx="1" type="subTitle"/>
          </p:nvPr>
        </p:nvSpPr>
        <p:spPr>
          <a:xfrm>
            <a:off x="729627" y="3172900"/>
            <a:ext cx="7688100" cy="541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600"/>
              <a:buNone/>
              <a:defRPr sz="1600"/>
            </a:lvl1pPr>
            <a:lvl2pPr lvl="1" algn="l">
              <a:lnSpc>
                <a:spcPct val="100000"/>
              </a:lnSpc>
              <a:spcBef>
                <a:spcPts val="0"/>
              </a:spcBef>
              <a:spcAft>
                <a:spcPts val="0"/>
              </a:spcAft>
              <a:buSzPts val="1600"/>
              <a:buNone/>
              <a:defRPr sz="1600"/>
            </a:lvl2pPr>
            <a:lvl3pPr lvl="2" algn="l">
              <a:lnSpc>
                <a:spcPct val="100000"/>
              </a:lnSpc>
              <a:spcBef>
                <a:spcPts val="0"/>
              </a:spcBef>
              <a:spcAft>
                <a:spcPts val="0"/>
              </a:spcAft>
              <a:buSzPts val="1600"/>
              <a:buNone/>
              <a:defRPr sz="1600"/>
            </a:lvl3pPr>
            <a:lvl4pPr lvl="3" algn="l">
              <a:lnSpc>
                <a:spcPct val="100000"/>
              </a:lnSpc>
              <a:spcBef>
                <a:spcPts val="0"/>
              </a:spcBef>
              <a:spcAft>
                <a:spcPts val="0"/>
              </a:spcAft>
              <a:buSzPts val="1600"/>
              <a:buNone/>
              <a:defRPr sz="1600"/>
            </a:lvl4pPr>
            <a:lvl5pPr lvl="4" algn="l">
              <a:lnSpc>
                <a:spcPct val="100000"/>
              </a:lnSpc>
              <a:spcBef>
                <a:spcPts val="0"/>
              </a:spcBef>
              <a:spcAft>
                <a:spcPts val="0"/>
              </a:spcAft>
              <a:buSzPts val="1600"/>
              <a:buNone/>
              <a:defRPr sz="1600"/>
            </a:lvl5pPr>
            <a:lvl6pPr lvl="5" algn="l">
              <a:lnSpc>
                <a:spcPct val="100000"/>
              </a:lnSpc>
              <a:spcBef>
                <a:spcPts val="0"/>
              </a:spcBef>
              <a:spcAft>
                <a:spcPts val="0"/>
              </a:spcAft>
              <a:buSzPts val="1600"/>
              <a:buNone/>
              <a:defRPr sz="1600"/>
            </a:lvl6pPr>
            <a:lvl7pPr lvl="6" algn="l">
              <a:lnSpc>
                <a:spcPct val="100000"/>
              </a:lnSpc>
              <a:spcBef>
                <a:spcPts val="0"/>
              </a:spcBef>
              <a:spcAft>
                <a:spcPts val="0"/>
              </a:spcAft>
              <a:buSzPts val="1600"/>
              <a:buNone/>
              <a:defRPr sz="1600"/>
            </a:lvl7pPr>
            <a:lvl8pPr lvl="7" algn="l">
              <a:lnSpc>
                <a:spcPct val="100000"/>
              </a:lnSpc>
              <a:spcBef>
                <a:spcPts val="0"/>
              </a:spcBef>
              <a:spcAft>
                <a:spcPts val="0"/>
              </a:spcAft>
              <a:buSzPts val="1600"/>
              <a:buNone/>
              <a:defRPr sz="1600"/>
            </a:lvl8pPr>
            <a:lvl9pPr lvl="8" algn="l">
              <a:lnSpc>
                <a:spcPct val="100000"/>
              </a:lnSpc>
              <a:spcBef>
                <a:spcPts val="0"/>
              </a:spcBef>
              <a:spcAft>
                <a:spcPts val="0"/>
              </a:spcAft>
              <a:buSzPts val="1600"/>
              <a:buNone/>
              <a:defRPr sz="1600"/>
            </a:lvl9pPr>
          </a:lstStyle>
          <a:p/>
        </p:txBody>
      </p:sp>
      <p:sp>
        <p:nvSpPr>
          <p:cNvPr id="16" name="Google Shape;16;p13"/>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14"/>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 name="Google Shape;19;p14"/>
          <p:cNvGrpSpPr/>
          <p:nvPr/>
        </p:nvGrpSpPr>
        <p:grpSpPr>
          <a:xfrm>
            <a:off x="830392" y="1191256"/>
            <a:ext cx="745763" cy="45826"/>
            <a:chOff x="4580561" y="2589004"/>
            <a:chExt cx="1064464" cy="25200"/>
          </a:xfrm>
        </p:grpSpPr>
        <p:sp>
          <p:nvSpPr>
            <p:cNvPr id="20" name="Google Shape;20;p14"/>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14"/>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2" name="Google Shape;22;p14"/>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23" name="Google Shape;23;p14"/>
          <p:cNvSpPr txBox="1"/>
          <p:nvPr>
            <p:ph idx="1" type="body"/>
          </p:nvPr>
        </p:nvSpPr>
        <p:spPr>
          <a:xfrm>
            <a:off x="729450" y="2078875"/>
            <a:ext cx="76887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24" name="Google Shape;24;p14"/>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25" name="Shape 25"/>
        <p:cNvGrpSpPr/>
        <p:nvPr/>
      </p:nvGrpSpPr>
      <p:grpSpPr>
        <a:xfrm>
          <a:off x="0" y="0"/>
          <a:ext cx="0" cy="0"/>
          <a:chOff x="0" y="0"/>
          <a:chExt cx="0" cy="0"/>
        </a:xfrm>
      </p:grpSpPr>
      <p:grpSp>
        <p:nvGrpSpPr>
          <p:cNvPr id="26" name="Google Shape;26;p15"/>
          <p:cNvGrpSpPr/>
          <p:nvPr/>
        </p:nvGrpSpPr>
        <p:grpSpPr>
          <a:xfrm>
            <a:off x="830392" y="1191256"/>
            <a:ext cx="745763" cy="45826"/>
            <a:chOff x="4580561" y="2589004"/>
            <a:chExt cx="1064464" cy="25200"/>
          </a:xfrm>
        </p:grpSpPr>
        <p:sp>
          <p:nvSpPr>
            <p:cNvPr id="27" name="Google Shape;27;p15"/>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15"/>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9" name="Google Shape;29;p15"/>
          <p:cNvSpPr txBox="1"/>
          <p:nvPr>
            <p:ph type="title"/>
          </p:nvPr>
        </p:nvSpPr>
        <p:spPr>
          <a:xfrm>
            <a:off x="729450" y="1322450"/>
            <a:ext cx="7688400" cy="15186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p:txBody>
      </p:sp>
      <p:sp>
        <p:nvSpPr>
          <p:cNvPr id="30" name="Google Shape;30;p15"/>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1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3" name="Google Shape;33;p16"/>
          <p:cNvGrpSpPr/>
          <p:nvPr/>
        </p:nvGrpSpPr>
        <p:grpSpPr>
          <a:xfrm>
            <a:off x="830392" y="1191256"/>
            <a:ext cx="745763" cy="45826"/>
            <a:chOff x="4580561" y="2589004"/>
            <a:chExt cx="1064464" cy="25200"/>
          </a:xfrm>
        </p:grpSpPr>
        <p:sp>
          <p:nvSpPr>
            <p:cNvPr id="34" name="Google Shape;34;p1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1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p16"/>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37" name="Google Shape;37;p16"/>
          <p:cNvSpPr txBox="1"/>
          <p:nvPr>
            <p:ph idx="1" type="body"/>
          </p:nvPr>
        </p:nvSpPr>
        <p:spPr>
          <a:xfrm>
            <a:off x="729325" y="2078875"/>
            <a:ext cx="37743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38" name="Google Shape;38;p16"/>
          <p:cNvSpPr txBox="1"/>
          <p:nvPr>
            <p:ph idx="2" type="body"/>
          </p:nvPr>
        </p:nvSpPr>
        <p:spPr>
          <a:xfrm>
            <a:off x="4643604" y="2078875"/>
            <a:ext cx="3774300" cy="22611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39" name="Google Shape;39;p16"/>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1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2" name="Google Shape;42;p17"/>
          <p:cNvGrpSpPr/>
          <p:nvPr/>
        </p:nvGrpSpPr>
        <p:grpSpPr>
          <a:xfrm>
            <a:off x="830392" y="1191256"/>
            <a:ext cx="745763" cy="45826"/>
            <a:chOff x="4580561" y="2589004"/>
            <a:chExt cx="1064464" cy="25200"/>
          </a:xfrm>
        </p:grpSpPr>
        <p:sp>
          <p:nvSpPr>
            <p:cNvPr id="43" name="Google Shape;43;p1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1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5" name="Google Shape;45;p17"/>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46" name="Google Shape;46;p17"/>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7" name="Shape 47"/>
        <p:cNvGrpSpPr/>
        <p:nvPr/>
      </p:nvGrpSpPr>
      <p:grpSpPr>
        <a:xfrm>
          <a:off x="0" y="0"/>
          <a:ext cx="0" cy="0"/>
          <a:chOff x="0" y="0"/>
          <a:chExt cx="0" cy="0"/>
        </a:xfrm>
      </p:grpSpPr>
      <p:sp>
        <p:nvSpPr>
          <p:cNvPr id="48" name="Google Shape;48;p18"/>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9" name="Google Shape;49;p18"/>
          <p:cNvGrpSpPr/>
          <p:nvPr/>
        </p:nvGrpSpPr>
        <p:grpSpPr>
          <a:xfrm>
            <a:off x="830392" y="1191256"/>
            <a:ext cx="745763" cy="45826"/>
            <a:chOff x="4580561" y="2589004"/>
            <a:chExt cx="1064464" cy="25200"/>
          </a:xfrm>
        </p:grpSpPr>
        <p:sp>
          <p:nvSpPr>
            <p:cNvPr id="50" name="Google Shape;50;p18"/>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18"/>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2" name="Google Shape;52;p18"/>
          <p:cNvSpPr txBox="1"/>
          <p:nvPr>
            <p:ph type="title"/>
          </p:nvPr>
        </p:nvSpPr>
        <p:spPr>
          <a:xfrm>
            <a:off x="730000" y="1318650"/>
            <a:ext cx="3300900" cy="1381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53" name="Google Shape;53;p18"/>
          <p:cNvSpPr txBox="1"/>
          <p:nvPr>
            <p:ph idx="1" type="body"/>
          </p:nvPr>
        </p:nvSpPr>
        <p:spPr>
          <a:xfrm>
            <a:off x="721225" y="2781725"/>
            <a:ext cx="3300900" cy="15975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54" name="Google Shape;54;p18"/>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5" name="Shape 55"/>
        <p:cNvGrpSpPr/>
        <p:nvPr/>
      </p:nvGrpSpPr>
      <p:grpSpPr>
        <a:xfrm>
          <a:off x="0" y="0"/>
          <a:ext cx="0" cy="0"/>
          <a:chOff x="0" y="0"/>
          <a:chExt cx="0" cy="0"/>
        </a:xfrm>
      </p:grpSpPr>
      <p:grpSp>
        <p:nvGrpSpPr>
          <p:cNvPr id="56" name="Google Shape;56;p19"/>
          <p:cNvGrpSpPr/>
          <p:nvPr/>
        </p:nvGrpSpPr>
        <p:grpSpPr>
          <a:xfrm>
            <a:off x="830392" y="4169130"/>
            <a:ext cx="745763" cy="45826"/>
            <a:chOff x="4580561" y="2589004"/>
            <a:chExt cx="1064464" cy="25200"/>
          </a:xfrm>
        </p:grpSpPr>
        <p:sp>
          <p:nvSpPr>
            <p:cNvPr id="57" name="Google Shape;57;p19"/>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19"/>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9" name="Google Shape;59;p19"/>
          <p:cNvSpPr txBox="1"/>
          <p:nvPr>
            <p:ph type="title"/>
          </p:nvPr>
        </p:nvSpPr>
        <p:spPr>
          <a:xfrm>
            <a:off x="729450" y="864300"/>
            <a:ext cx="7021200" cy="29850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p:txBody>
      </p:sp>
      <p:sp>
        <p:nvSpPr>
          <p:cNvPr id="60" name="Google Shape;60;p19"/>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20"/>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3" name="Google Shape;63;p20"/>
          <p:cNvGrpSpPr/>
          <p:nvPr/>
        </p:nvGrpSpPr>
        <p:grpSpPr>
          <a:xfrm>
            <a:off x="830392" y="1191256"/>
            <a:ext cx="745763" cy="45826"/>
            <a:chOff x="4580561" y="2589004"/>
            <a:chExt cx="1064464" cy="25200"/>
          </a:xfrm>
        </p:grpSpPr>
        <p:sp>
          <p:nvSpPr>
            <p:cNvPr id="64" name="Google Shape;64;p20"/>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20"/>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6" name="Google Shape;66;p20"/>
          <p:cNvSpPr txBox="1"/>
          <p:nvPr>
            <p:ph type="title"/>
          </p:nvPr>
        </p:nvSpPr>
        <p:spPr>
          <a:xfrm>
            <a:off x="730000" y="1318650"/>
            <a:ext cx="3300900" cy="168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600"/>
              <a:buNone/>
              <a:defRPr sz="2600"/>
            </a:lvl1pPr>
            <a:lvl2pPr lvl="1" algn="l">
              <a:lnSpc>
                <a:spcPct val="100000"/>
              </a:lnSpc>
              <a:spcBef>
                <a:spcPts val="0"/>
              </a:spcBef>
              <a:spcAft>
                <a:spcPts val="0"/>
              </a:spcAft>
              <a:buSzPts val="2600"/>
              <a:buNone/>
              <a:defRPr sz="2600"/>
            </a:lvl2pPr>
            <a:lvl3pPr lvl="2" algn="l">
              <a:lnSpc>
                <a:spcPct val="100000"/>
              </a:lnSpc>
              <a:spcBef>
                <a:spcPts val="0"/>
              </a:spcBef>
              <a:spcAft>
                <a:spcPts val="0"/>
              </a:spcAft>
              <a:buSzPts val="2600"/>
              <a:buNone/>
              <a:defRPr sz="2600"/>
            </a:lvl3pPr>
            <a:lvl4pPr lvl="3" algn="l">
              <a:lnSpc>
                <a:spcPct val="100000"/>
              </a:lnSpc>
              <a:spcBef>
                <a:spcPts val="0"/>
              </a:spcBef>
              <a:spcAft>
                <a:spcPts val="0"/>
              </a:spcAft>
              <a:buSzPts val="2600"/>
              <a:buNone/>
              <a:defRPr sz="2600"/>
            </a:lvl4pPr>
            <a:lvl5pPr lvl="4" algn="l">
              <a:lnSpc>
                <a:spcPct val="100000"/>
              </a:lnSpc>
              <a:spcBef>
                <a:spcPts val="0"/>
              </a:spcBef>
              <a:spcAft>
                <a:spcPts val="0"/>
              </a:spcAft>
              <a:buSzPts val="2600"/>
              <a:buNone/>
              <a:defRPr sz="2600"/>
            </a:lvl5pPr>
            <a:lvl6pPr lvl="5" algn="l">
              <a:lnSpc>
                <a:spcPct val="100000"/>
              </a:lnSpc>
              <a:spcBef>
                <a:spcPts val="0"/>
              </a:spcBef>
              <a:spcAft>
                <a:spcPts val="0"/>
              </a:spcAft>
              <a:buSzPts val="2600"/>
              <a:buNone/>
              <a:defRPr sz="2600"/>
            </a:lvl6pPr>
            <a:lvl7pPr lvl="6" algn="l">
              <a:lnSpc>
                <a:spcPct val="100000"/>
              </a:lnSpc>
              <a:spcBef>
                <a:spcPts val="0"/>
              </a:spcBef>
              <a:spcAft>
                <a:spcPts val="0"/>
              </a:spcAft>
              <a:buSzPts val="2600"/>
              <a:buNone/>
              <a:defRPr sz="2600"/>
            </a:lvl7pPr>
            <a:lvl8pPr lvl="7" algn="l">
              <a:lnSpc>
                <a:spcPct val="100000"/>
              </a:lnSpc>
              <a:spcBef>
                <a:spcPts val="0"/>
              </a:spcBef>
              <a:spcAft>
                <a:spcPts val="0"/>
              </a:spcAft>
              <a:buSzPts val="2600"/>
              <a:buNone/>
              <a:defRPr sz="2600"/>
            </a:lvl8pPr>
            <a:lvl9pPr lvl="8" algn="l">
              <a:lnSpc>
                <a:spcPct val="100000"/>
              </a:lnSpc>
              <a:spcBef>
                <a:spcPts val="0"/>
              </a:spcBef>
              <a:spcAft>
                <a:spcPts val="0"/>
              </a:spcAft>
              <a:buSzPts val="2600"/>
              <a:buNone/>
              <a:defRPr sz="2600"/>
            </a:lvl9pPr>
          </a:lstStyle>
          <a:p/>
        </p:txBody>
      </p:sp>
      <p:sp>
        <p:nvSpPr>
          <p:cNvPr id="67" name="Google Shape;67;p20"/>
          <p:cNvSpPr txBox="1"/>
          <p:nvPr>
            <p:ph idx="1" type="subTitle"/>
          </p:nvPr>
        </p:nvSpPr>
        <p:spPr>
          <a:xfrm>
            <a:off x="724950" y="3161525"/>
            <a:ext cx="3300900" cy="759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600"/>
              <a:buNone/>
              <a:defRPr sz="1600"/>
            </a:lvl1pPr>
            <a:lvl2pPr lvl="1" algn="l">
              <a:lnSpc>
                <a:spcPct val="100000"/>
              </a:lnSpc>
              <a:spcBef>
                <a:spcPts val="0"/>
              </a:spcBef>
              <a:spcAft>
                <a:spcPts val="0"/>
              </a:spcAft>
              <a:buSzPts val="1600"/>
              <a:buNone/>
              <a:defRPr sz="1600"/>
            </a:lvl2pPr>
            <a:lvl3pPr lvl="2" algn="l">
              <a:lnSpc>
                <a:spcPct val="100000"/>
              </a:lnSpc>
              <a:spcBef>
                <a:spcPts val="0"/>
              </a:spcBef>
              <a:spcAft>
                <a:spcPts val="0"/>
              </a:spcAft>
              <a:buSzPts val="1600"/>
              <a:buNone/>
              <a:defRPr sz="1600"/>
            </a:lvl3pPr>
            <a:lvl4pPr lvl="3" algn="l">
              <a:lnSpc>
                <a:spcPct val="100000"/>
              </a:lnSpc>
              <a:spcBef>
                <a:spcPts val="0"/>
              </a:spcBef>
              <a:spcAft>
                <a:spcPts val="0"/>
              </a:spcAft>
              <a:buSzPts val="1600"/>
              <a:buNone/>
              <a:defRPr sz="1600"/>
            </a:lvl4pPr>
            <a:lvl5pPr lvl="4" algn="l">
              <a:lnSpc>
                <a:spcPct val="100000"/>
              </a:lnSpc>
              <a:spcBef>
                <a:spcPts val="0"/>
              </a:spcBef>
              <a:spcAft>
                <a:spcPts val="0"/>
              </a:spcAft>
              <a:buSzPts val="1600"/>
              <a:buNone/>
              <a:defRPr sz="1600"/>
            </a:lvl5pPr>
            <a:lvl6pPr lvl="5" algn="l">
              <a:lnSpc>
                <a:spcPct val="100000"/>
              </a:lnSpc>
              <a:spcBef>
                <a:spcPts val="0"/>
              </a:spcBef>
              <a:spcAft>
                <a:spcPts val="0"/>
              </a:spcAft>
              <a:buSzPts val="1600"/>
              <a:buNone/>
              <a:defRPr sz="1600"/>
            </a:lvl6pPr>
            <a:lvl7pPr lvl="6" algn="l">
              <a:lnSpc>
                <a:spcPct val="100000"/>
              </a:lnSpc>
              <a:spcBef>
                <a:spcPts val="0"/>
              </a:spcBef>
              <a:spcAft>
                <a:spcPts val="0"/>
              </a:spcAft>
              <a:buSzPts val="1600"/>
              <a:buNone/>
              <a:defRPr sz="1600"/>
            </a:lvl7pPr>
            <a:lvl8pPr lvl="7" algn="l">
              <a:lnSpc>
                <a:spcPct val="100000"/>
              </a:lnSpc>
              <a:spcBef>
                <a:spcPts val="0"/>
              </a:spcBef>
              <a:spcAft>
                <a:spcPts val="0"/>
              </a:spcAft>
              <a:buSzPts val="1600"/>
              <a:buNone/>
              <a:defRPr sz="1600"/>
            </a:lvl8pPr>
            <a:lvl9pPr lvl="8" algn="l">
              <a:lnSpc>
                <a:spcPct val="100000"/>
              </a:lnSpc>
              <a:spcBef>
                <a:spcPts val="0"/>
              </a:spcBef>
              <a:spcAft>
                <a:spcPts val="0"/>
              </a:spcAft>
              <a:buSzPts val="1600"/>
              <a:buNone/>
              <a:defRPr sz="1600"/>
            </a:lvl9pPr>
          </a:lstStyle>
          <a:p/>
        </p:txBody>
      </p:sp>
      <p:sp>
        <p:nvSpPr>
          <p:cNvPr id="68" name="Google Shape;68;p20"/>
          <p:cNvSpPr txBox="1"/>
          <p:nvPr>
            <p:ph idx="2" type="body"/>
          </p:nvPr>
        </p:nvSpPr>
        <p:spPr>
          <a:xfrm>
            <a:off x="5174225" y="1352625"/>
            <a:ext cx="3374400" cy="30255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a:lvl1pPr>
            <a:lvl2pPr indent="-298450" lvl="1" marL="914400" algn="l">
              <a:lnSpc>
                <a:spcPct val="115000"/>
              </a:lnSpc>
              <a:spcBef>
                <a:spcPts val="0"/>
              </a:spcBef>
              <a:spcAft>
                <a:spcPts val="0"/>
              </a:spcAft>
              <a:buSzPts val="1100"/>
              <a:buChar char="○"/>
              <a:defRPr/>
            </a:lvl2pPr>
            <a:lvl3pPr indent="-298450" lvl="2" marL="1371600" algn="l">
              <a:lnSpc>
                <a:spcPct val="115000"/>
              </a:lnSpc>
              <a:spcBef>
                <a:spcPts val="0"/>
              </a:spcBef>
              <a:spcAft>
                <a:spcPts val="0"/>
              </a:spcAft>
              <a:buSzPts val="1100"/>
              <a:buChar char="■"/>
              <a:defRPr/>
            </a:lvl3pPr>
            <a:lvl4pPr indent="-298450" lvl="3" marL="1828800" algn="l">
              <a:lnSpc>
                <a:spcPct val="115000"/>
              </a:lnSpc>
              <a:spcBef>
                <a:spcPts val="0"/>
              </a:spcBef>
              <a:spcAft>
                <a:spcPts val="0"/>
              </a:spcAft>
              <a:buSzPts val="1100"/>
              <a:buChar char="●"/>
              <a:defRPr/>
            </a:lvl4pPr>
            <a:lvl5pPr indent="-298450" lvl="4" marL="2286000" algn="l">
              <a:lnSpc>
                <a:spcPct val="115000"/>
              </a:lnSpc>
              <a:spcBef>
                <a:spcPts val="0"/>
              </a:spcBef>
              <a:spcAft>
                <a:spcPts val="0"/>
              </a:spcAft>
              <a:buSzPts val="1100"/>
              <a:buChar char="○"/>
              <a:defRPr/>
            </a:lvl5pPr>
            <a:lvl6pPr indent="-298450" lvl="5" marL="2743200" algn="l">
              <a:lnSpc>
                <a:spcPct val="115000"/>
              </a:lnSpc>
              <a:spcBef>
                <a:spcPts val="0"/>
              </a:spcBef>
              <a:spcAft>
                <a:spcPts val="0"/>
              </a:spcAft>
              <a:buSzPts val="1100"/>
              <a:buChar char="■"/>
              <a:defRPr/>
            </a:lvl6pPr>
            <a:lvl7pPr indent="-298450" lvl="6" marL="3200400" algn="l">
              <a:lnSpc>
                <a:spcPct val="115000"/>
              </a:lnSpc>
              <a:spcBef>
                <a:spcPts val="0"/>
              </a:spcBef>
              <a:spcAft>
                <a:spcPts val="0"/>
              </a:spcAft>
              <a:buSzPts val="1100"/>
              <a:buChar char="●"/>
              <a:defRPr/>
            </a:lvl7pPr>
            <a:lvl8pPr indent="-298450" lvl="7" marL="3657600" algn="l">
              <a:lnSpc>
                <a:spcPct val="115000"/>
              </a:lnSpc>
              <a:spcBef>
                <a:spcPts val="0"/>
              </a:spcBef>
              <a:spcAft>
                <a:spcPts val="0"/>
              </a:spcAft>
              <a:buSzPts val="1100"/>
              <a:buChar char="○"/>
              <a:defRPr/>
            </a:lvl8pPr>
            <a:lvl9pPr indent="-298450" lvl="8" marL="4114800" algn="l">
              <a:lnSpc>
                <a:spcPct val="115000"/>
              </a:lnSpc>
              <a:spcBef>
                <a:spcPts val="0"/>
              </a:spcBef>
              <a:spcAft>
                <a:spcPts val="0"/>
              </a:spcAft>
              <a:buSzPts val="1100"/>
              <a:buChar char="■"/>
              <a:defRPr/>
            </a:lvl9pPr>
          </a:lstStyle>
          <a:p/>
        </p:txBody>
      </p:sp>
      <p:sp>
        <p:nvSpPr>
          <p:cNvPr id="69" name="Google Shape;69;p20"/>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0" name="Shape 70"/>
        <p:cNvGrpSpPr/>
        <p:nvPr/>
      </p:nvGrpSpPr>
      <p:grpSpPr>
        <a:xfrm>
          <a:off x="0" y="0"/>
          <a:ext cx="0" cy="0"/>
          <a:chOff x="0" y="0"/>
          <a:chExt cx="0" cy="0"/>
        </a:xfrm>
      </p:grpSpPr>
      <p:sp>
        <p:nvSpPr>
          <p:cNvPr id="71" name="Google Shape;71;p21"/>
          <p:cNvSpPr txBox="1"/>
          <p:nvPr>
            <p:ph idx="1" type="body"/>
          </p:nvPr>
        </p:nvSpPr>
        <p:spPr>
          <a:xfrm>
            <a:off x="724950" y="4372551"/>
            <a:ext cx="7697400" cy="460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300"/>
              <a:buNone/>
              <a:defRPr/>
            </a:lvl1pPr>
          </a:lstStyle>
          <a:p/>
        </p:txBody>
      </p:sp>
      <p:sp>
        <p:nvSpPr>
          <p:cNvPr id="72" name="Google Shape;72;p2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3" name="Shape 73"/>
        <p:cNvGrpSpPr/>
        <p:nvPr/>
      </p:nvGrpSpPr>
      <p:grpSpPr>
        <a:xfrm>
          <a:off x="0" y="0"/>
          <a:ext cx="0" cy="0"/>
          <a:chOff x="0" y="0"/>
          <a:chExt cx="0" cy="0"/>
        </a:xfrm>
      </p:grpSpPr>
      <p:grpSp>
        <p:nvGrpSpPr>
          <p:cNvPr id="74" name="Google Shape;74;p22"/>
          <p:cNvGrpSpPr/>
          <p:nvPr/>
        </p:nvGrpSpPr>
        <p:grpSpPr>
          <a:xfrm>
            <a:off x="830392" y="4169130"/>
            <a:ext cx="745763" cy="45826"/>
            <a:chOff x="4580561" y="2589004"/>
            <a:chExt cx="1064464" cy="25200"/>
          </a:xfrm>
        </p:grpSpPr>
        <p:sp>
          <p:nvSpPr>
            <p:cNvPr id="75" name="Google Shape;75;p22"/>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22"/>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7" name="Google Shape;77;p22"/>
          <p:cNvSpPr txBox="1"/>
          <p:nvPr>
            <p:ph hasCustomPrompt="1" type="title"/>
          </p:nvPr>
        </p:nvSpPr>
        <p:spPr>
          <a:xfrm>
            <a:off x="729450" y="733950"/>
            <a:ext cx="7688400" cy="1244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8000"/>
              <a:buNone/>
              <a:defRPr sz="8000">
                <a:solidFill>
                  <a:schemeClr val="lt1"/>
                </a:solidFill>
              </a:defRPr>
            </a:lvl1pPr>
            <a:lvl2pPr lvl="1" algn="l">
              <a:lnSpc>
                <a:spcPct val="100000"/>
              </a:lnSpc>
              <a:spcBef>
                <a:spcPts val="0"/>
              </a:spcBef>
              <a:spcAft>
                <a:spcPts val="0"/>
              </a:spcAft>
              <a:buClr>
                <a:schemeClr val="lt1"/>
              </a:buClr>
              <a:buSzPts val="8000"/>
              <a:buNone/>
              <a:defRPr sz="8000">
                <a:solidFill>
                  <a:schemeClr val="lt1"/>
                </a:solidFill>
              </a:defRPr>
            </a:lvl2pPr>
            <a:lvl3pPr lvl="2" algn="l">
              <a:lnSpc>
                <a:spcPct val="100000"/>
              </a:lnSpc>
              <a:spcBef>
                <a:spcPts val="0"/>
              </a:spcBef>
              <a:spcAft>
                <a:spcPts val="0"/>
              </a:spcAft>
              <a:buClr>
                <a:schemeClr val="lt1"/>
              </a:buClr>
              <a:buSzPts val="8000"/>
              <a:buNone/>
              <a:defRPr sz="8000">
                <a:solidFill>
                  <a:schemeClr val="lt1"/>
                </a:solidFill>
              </a:defRPr>
            </a:lvl3pPr>
            <a:lvl4pPr lvl="3" algn="l">
              <a:lnSpc>
                <a:spcPct val="100000"/>
              </a:lnSpc>
              <a:spcBef>
                <a:spcPts val="0"/>
              </a:spcBef>
              <a:spcAft>
                <a:spcPts val="0"/>
              </a:spcAft>
              <a:buClr>
                <a:schemeClr val="lt1"/>
              </a:buClr>
              <a:buSzPts val="8000"/>
              <a:buNone/>
              <a:defRPr sz="8000">
                <a:solidFill>
                  <a:schemeClr val="lt1"/>
                </a:solidFill>
              </a:defRPr>
            </a:lvl4pPr>
            <a:lvl5pPr lvl="4" algn="l">
              <a:lnSpc>
                <a:spcPct val="100000"/>
              </a:lnSpc>
              <a:spcBef>
                <a:spcPts val="0"/>
              </a:spcBef>
              <a:spcAft>
                <a:spcPts val="0"/>
              </a:spcAft>
              <a:buClr>
                <a:schemeClr val="lt1"/>
              </a:buClr>
              <a:buSzPts val="8000"/>
              <a:buNone/>
              <a:defRPr sz="8000">
                <a:solidFill>
                  <a:schemeClr val="lt1"/>
                </a:solidFill>
              </a:defRPr>
            </a:lvl5pPr>
            <a:lvl6pPr lvl="5" algn="l">
              <a:lnSpc>
                <a:spcPct val="100000"/>
              </a:lnSpc>
              <a:spcBef>
                <a:spcPts val="0"/>
              </a:spcBef>
              <a:spcAft>
                <a:spcPts val="0"/>
              </a:spcAft>
              <a:buClr>
                <a:schemeClr val="lt1"/>
              </a:buClr>
              <a:buSzPts val="8000"/>
              <a:buNone/>
              <a:defRPr sz="8000">
                <a:solidFill>
                  <a:schemeClr val="lt1"/>
                </a:solidFill>
              </a:defRPr>
            </a:lvl6pPr>
            <a:lvl7pPr lvl="6" algn="l">
              <a:lnSpc>
                <a:spcPct val="100000"/>
              </a:lnSpc>
              <a:spcBef>
                <a:spcPts val="0"/>
              </a:spcBef>
              <a:spcAft>
                <a:spcPts val="0"/>
              </a:spcAft>
              <a:buClr>
                <a:schemeClr val="lt1"/>
              </a:buClr>
              <a:buSzPts val="8000"/>
              <a:buNone/>
              <a:defRPr sz="8000">
                <a:solidFill>
                  <a:schemeClr val="lt1"/>
                </a:solidFill>
              </a:defRPr>
            </a:lvl7pPr>
            <a:lvl8pPr lvl="7" algn="l">
              <a:lnSpc>
                <a:spcPct val="100000"/>
              </a:lnSpc>
              <a:spcBef>
                <a:spcPts val="0"/>
              </a:spcBef>
              <a:spcAft>
                <a:spcPts val="0"/>
              </a:spcAft>
              <a:buClr>
                <a:schemeClr val="lt1"/>
              </a:buClr>
              <a:buSzPts val="8000"/>
              <a:buNone/>
              <a:defRPr sz="8000">
                <a:solidFill>
                  <a:schemeClr val="lt1"/>
                </a:solidFill>
              </a:defRPr>
            </a:lvl8pPr>
            <a:lvl9pPr lvl="8" algn="l">
              <a:lnSpc>
                <a:spcPct val="100000"/>
              </a:lnSpc>
              <a:spcBef>
                <a:spcPts val="0"/>
              </a:spcBef>
              <a:spcAft>
                <a:spcPts val="0"/>
              </a:spcAft>
              <a:buClr>
                <a:schemeClr val="lt1"/>
              </a:buClr>
              <a:buSzPts val="8000"/>
              <a:buNone/>
              <a:defRPr sz="8000">
                <a:solidFill>
                  <a:schemeClr val="lt1"/>
                </a:solidFill>
              </a:defRPr>
            </a:lvl9pPr>
          </a:lstStyle>
          <a:p>
            <a:r>
              <a:t>xx%</a:t>
            </a:r>
          </a:p>
        </p:txBody>
      </p:sp>
      <p:sp>
        <p:nvSpPr>
          <p:cNvPr id="78" name="Google Shape;78;p22"/>
          <p:cNvSpPr txBox="1"/>
          <p:nvPr>
            <p:ph idx="1" type="body"/>
          </p:nvPr>
        </p:nvSpPr>
        <p:spPr>
          <a:xfrm>
            <a:off x="729450" y="2272888"/>
            <a:ext cx="7688400" cy="15804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Clr>
                <a:schemeClr val="lt1"/>
              </a:buClr>
              <a:buSzPts val="1300"/>
              <a:buChar char="●"/>
              <a:defRPr>
                <a:solidFill>
                  <a:schemeClr val="lt1"/>
                </a:solidFill>
              </a:defRPr>
            </a:lvl1pPr>
            <a:lvl2pPr indent="-298450" lvl="1" marL="914400" algn="l">
              <a:lnSpc>
                <a:spcPct val="115000"/>
              </a:lnSpc>
              <a:spcBef>
                <a:spcPts val="0"/>
              </a:spcBef>
              <a:spcAft>
                <a:spcPts val="0"/>
              </a:spcAft>
              <a:buClr>
                <a:schemeClr val="lt1"/>
              </a:buClr>
              <a:buSzPts val="1100"/>
              <a:buChar char="○"/>
              <a:defRPr>
                <a:solidFill>
                  <a:schemeClr val="lt1"/>
                </a:solidFill>
              </a:defRPr>
            </a:lvl2pPr>
            <a:lvl3pPr indent="-298450" lvl="2" marL="1371600" algn="l">
              <a:lnSpc>
                <a:spcPct val="115000"/>
              </a:lnSpc>
              <a:spcBef>
                <a:spcPts val="0"/>
              </a:spcBef>
              <a:spcAft>
                <a:spcPts val="0"/>
              </a:spcAft>
              <a:buClr>
                <a:schemeClr val="lt1"/>
              </a:buClr>
              <a:buSzPts val="1100"/>
              <a:buChar char="■"/>
              <a:defRPr>
                <a:solidFill>
                  <a:schemeClr val="lt1"/>
                </a:solidFill>
              </a:defRPr>
            </a:lvl3pPr>
            <a:lvl4pPr indent="-298450" lvl="3" marL="1828800" algn="l">
              <a:lnSpc>
                <a:spcPct val="115000"/>
              </a:lnSpc>
              <a:spcBef>
                <a:spcPts val="0"/>
              </a:spcBef>
              <a:spcAft>
                <a:spcPts val="0"/>
              </a:spcAft>
              <a:buClr>
                <a:schemeClr val="lt1"/>
              </a:buClr>
              <a:buSzPts val="1100"/>
              <a:buChar char="●"/>
              <a:defRPr>
                <a:solidFill>
                  <a:schemeClr val="lt1"/>
                </a:solidFill>
              </a:defRPr>
            </a:lvl4pPr>
            <a:lvl5pPr indent="-298450" lvl="4" marL="2286000" algn="l">
              <a:lnSpc>
                <a:spcPct val="115000"/>
              </a:lnSpc>
              <a:spcBef>
                <a:spcPts val="0"/>
              </a:spcBef>
              <a:spcAft>
                <a:spcPts val="0"/>
              </a:spcAft>
              <a:buClr>
                <a:schemeClr val="lt1"/>
              </a:buClr>
              <a:buSzPts val="1100"/>
              <a:buChar char="○"/>
              <a:defRPr>
                <a:solidFill>
                  <a:schemeClr val="lt1"/>
                </a:solidFill>
              </a:defRPr>
            </a:lvl5pPr>
            <a:lvl6pPr indent="-298450" lvl="5" marL="2743200" algn="l">
              <a:lnSpc>
                <a:spcPct val="115000"/>
              </a:lnSpc>
              <a:spcBef>
                <a:spcPts val="0"/>
              </a:spcBef>
              <a:spcAft>
                <a:spcPts val="0"/>
              </a:spcAft>
              <a:buClr>
                <a:schemeClr val="lt1"/>
              </a:buClr>
              <a:buSzPts val="1100"/>
              <a:buChar char="■"/>
              <a:defRPr>
                <a:solidFill>
                  <a:schemeClr val="lt1"/>
                </a:solidFill>
              </a:defRPr>
            </a:lvl6pPr>
            <a:lvl7pPr indent="-298450" lvl="6" marL="3200400" algn="l">
              <a:lnSpc>
                <a:spcPct val="115000"/>
              </a:lnSpc>
              <a:spcBef>
                <a:spcPts val="0"/>
              </a:spcBef>
              <a:spcAft>
                <a:spcPts val="0"/>
              </a:spcAft>
              <a:buClr>
                <a:schemeClr val="lt1"/>
              </a:buClr>
              <a:buSzPts val="1100"/>
              <a:buChar char="●"/>
              <a:defRPr>
                <a:solidFill>
                  <a:schemeClr val="lt1"/>
                </a:solidFill>
              </a:defRPr>
            </a:lvl7pPr>
            <a:lvl8pPr indent="-298450" lvl="7" marL="3657600" algn="l">
              <a:lnSpc>
                <a:spcPct val="115000"/>
              </a:lnSpc>
              <a:spcBef>
                <a:spcPts val="0"/>
              </a:spcBef>
              <a:spcAft>
                <a:spcPts val="0"/>
              </a:spcAft>
              <a:buClr>
                <a:schemeClr val="lt1"/>
              </a:buClr>
              <a:buSzPts val="1100"/>
              <a:buChar char="○"/>
              <a:defRPr>
                <a:solidFill>
                  <a:schemeClr val="lt1"/>
                </a:solidFill>
              </a:defRPr>
            </a:lvl8pPr>
            <a:lvl9pPr indent="-298450" lvl="8" marL="4114800" algn="l">
              <a:lnSpc>
                <a:spcPct val="115000"/>
              </a:lnSpc>
              <a:spcBef>
                <a:spcPts val="0"/>
              </a:spcBef>
              <a:spcAft>
                <a:spcPts val="0"/>
              </a:spcAft>
              <a:buClr>
                <a:schemeClr val="lt1"/>
              </a:buClr>
              <a:buSzPts val="1100"/>
              <a:buChar char="■"/>
              <a:defRPr>
                <a:solidFill>
                  <a:schemeClr val="lt1"/>
                </a:solidFill>
              </a:defRPr>
            </a:lvl9pPr>
          </a:lstStyle>
          <a:p/>
        </p:txBody>
      </p:sp>
      <p:sp>
        <p:nvSpPr>
          <p:cNvPr id="79" name="Google Shape;79;p22"/>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23"/>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1pPr>
            <a:lvl2pPr lvl="1"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2pPr>
            <a:lvl3pPr lvl="2"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3pPr>
            <a:lvl4pPr lvl="3"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4pPr>
            <a:lvl5pPr lvl="4"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5pPr>
            <a:lvl6pPr lvl="5"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6pPr>
            <a:lvl7pPr lvl="6"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7pPr>
            <a:lvl8pPr lvl="7"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8pPr>
            <a:lvl9pPr lvl="8" marR="0" rtl="0" algn="l">
              <a:lnSpc>
                <a:spcPct val="100000"/>
              </a:lnSpc>
              <a:spcBef>
                <a:spcPts val="0"/>
              </a:spcBef>
              <a:spcAft>
                <a:spcPts val="0"/>
              </a:spcAft>
              <a:buClr>
                <a:schemeClr val="dk2"/>
              </a:buClr>
              <a:buSzPts val="2800"/>
              <a:buFont typeface="Raleway"/>
              <a:buNone/>
              <a:defRPr b="1" i="0" sz="2800" u="none" cap="none" strike="noStrike">
                <a:solidFill>
                  <a:schemeClr val="dk2"/>
                </a:solidFill>
                <a:latin typeface="Raleway"/>
                <a:ea typeface="Raleway"/>
                <a:cs typeface="Raleway"/>
                <a:sym typeface="Raleway"/>
              </a:defRPr>
            </a:lvl9pPr>
          </a:lstStyle>
          <a:p/>
        </p:txBody>
      </p:sp>
      <p:sp>
        <p:nvSpPr>
          <p:cNvPr id="7" name="Google Shape;7;p1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marR="0" rtl="0" algn="l">
              <a:lnSpc>
                <a:spcPct val="115000"/>
              </a:lnSpc>
              <a:spcBef>
                <a:spcPts val="0"/>
              </a:spcBef>
              <a:spcAft>
                <a:spcPts val="0"/>
              </a:spcAft>
              <a:buClr>
                <a:schemeClr val="accent1"/>
              </a:buClr>
              <a:buSzPts val="1300"/>
              <a:buFont typeface="Lato"/>
              <a:buChar char="●"/>
              <a:defRPr b="0" i="0" sz="1300" u="none" cap="none" strike="noStrike">
                <a:solidFill>
                  <a:schemeClr val="accent1"/>
                </a:solidFill>
                <a:latin typeface="Lato"/>
                <a:ea typeface="Lato"/>
                <a:cs typeface="Lato"/>
                <a:sym typeface="Lato"/>
              </a:defRPr>
            </a:lvl1pPr>
            <a:lvl2pPr indent="-298450" lvl="1" marL="9144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2pPr>
            <a:lvl3pPr indent="-298450" lvl="2" marL="13716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3pPr>
            <a:lvl4pPr indent="-298450" lvl="3" marL="18288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4pPr>
            <a:lvl5pPr indent="-298450" lvl="4" marL="22860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5pPr>
            <a:lvl6pPr indent="-298450" lvl="5" marL="27432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6pPr>
            <a:lvl7pPr indent="-298450" lvl="6" marL="32004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7pPr>
            <a:lvl8pPr indent="-298450" lvl="7" marL="36576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8pPr>
            <a:lvl9pPr indent="-298450" lvl="8" marL="4114800" marR="0" rtl="0" algn="l">
              <a:lnSpc>
                <a:spcPct val="115000"/>
              </a:lnSpc>
              <a:spcBef>
                <a:spcPts val="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9pPr>
          </a:lstStyle>
          <a:p/>
        </p:txBody>
      </p:sp>
      <p:sp>
        <p:nvSpPr>
          <p:cNvPr id="8" name="Google Shape;8;p12"/>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 name="Shape 85"/>
        <p:cNvGrpSpPr/>
        <p:nvPr/>
      </p:nvGrpSpPr>
      <p:grpSpPr>
        <a:xfrm>
          <a:off x="0" y="0"/>
          <a:ext cx="0" cy="0"/>
          <a:chOff x="0" y="0"/>
          <a:chExt cx="0" cy="0"/>
        </a:xfrm>
      </p:grpSpPr>
      <p:sp>
        <p:nvSpPr>
          <p:cNvPr id="86" name="Google Shape;86;p1"/>
          <p:cNvSpPr txBox="1"/>
          <p:nvPr>
            <p:ph type="ctrTitle"/>
          </p:nvPr>
        </p:nvSpPr>
        <p:spPr>
          <a:xfrm>
            <a:off x="0" y="740025"/>
            <a:ext cx="6228000" cy="12138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15000"/>
              </a:lnSpc>
              <a:spcBef>
                <a:spcPts val="0"/>
              </a:spcBef>
              <a:spcAft>
                <a:spcPts val="0"/>
              </a:spcAft>
              <a:buClr>
                <a:schemeClr val="dk1"/>
              </a:buClr>
              <a:buSzPct val="35231"/>
              <a:buFont typeface="Arial"/>
              <a:buNone/>
            </a:pPr>
            <a:r>
              <a:rPr b="1" lang="en-GB" sz="3122" u="sng">
                <a:latin typeface="Times New Roman"/>
                <a:ea typeface="Times New Roman"/>
                <a:cs typeface="Times New Roman"/>
                <a:sym typeface="Times New Roman"/>
              </a:rPr>
              <a:t>Hospitality and Guest Services for the Hotel Industry</a:t>
            </a:r>
            <a:endParaRPr sz="4644"/>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990"/>
              <a:buNone/>
            </a:pPr>
            <a:r>
              <a:rPr lang="en-GB" sz="2080">
                <a:solidFill>
                  <a:srgbClr val="000000"/>
                </a:solidFill>
                <a:latin typeface="Arial"/>
                <a:ea typeface="Arial"/>
                <a:cs typeface="Arial"/>
                <a:sym typeface="Arial"/>
              </a:rPr>
              <a:t>Table of content</a:t>
            </a:r>
            <a:endParaRPr sz="2080">
              <a:solidFill>
                <a:srgbClr val="000000"/>
              </a:solidFill>
              <a:latin typeface="Arial"/>
              <a:ea typeface="Arial"/>
              <a:cs typeface="Arial"/>
              <a:sym typeface="Arial"/>
            </a:endParaRPr>
          </a:p>
          <a:p>
            <a:pPr indent="0" lvl="0" marL="0" rtl="0" algn="l">
              <a:lnSpc>
                <a:spcPct val="100000"/>
              </a:lnSpc>
              <a:spcBef>
                <a:spcPts val="0"/>
              </a:spcBef>
              <a:spcAft>
                <a:spcPts val="0"/>
              </a:spcAft>
              <a:buSzPts val="990"/>
              <a:buNone/>
            </a:pPr>
            <a:r>
              <a:t/>
            </a:r>
            <a:endParaRPr sz="2340"/>
          </a:p>
        </p:txBody>
      </p:sp>
      <p:sp>
        <p:nvSpPr>
          <p:cNvPr id="92" name="Google Shape;92;p2"/>
          <p:cNvSpPr txBox="1"/>
          <p:nvPr>
            <p:ph idx="1" type="body"/>
          </p:nvPr>
        </p:nvSpPr>
        <p:spPr>
          <a:xfrm>
            <a:off x="729450" y="2078875"/>
            <a:ext cx="7557900" cy="22611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Introduction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“Identify the hotel brand’s main consumers”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“Outline the nature, scope and role of the guest services and facilities that are provided to these guests by the hotel brand”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“Explain the need to consider the role and function of guest services, in general,”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“Discuss the importance of hospitality and how hotels meet/exceed guest expectations”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Conclusion	</a:t>
            </a:r>
            <a:endParaRPr sz="1500">
              <a:solidFill>
                <a:schemeClr val="dk2"/>
              </a:solidFill>
              <a:latin typeface="Arial"/>
              <a:ea typeface="Arial"/>
              <a:cs typeface="Arial"/>
              <a:sym typeface="Arial"/>
            </a:endParaRPr>
          </a:p>
          <a:p>
            <a:pPr indent="0" lvl="0" marL="0" rtl="0" algn="just">
              <a:lnSpc>
                <a:spcPct val="100000"/>
              </a:lnSpc>
              <a:spcBef>
                <a:spcPts val="300"/>
              </a:spcBef>
              <a:spcAft>
                <a:spcPts val="0"/>
              </a:spcAft>
              <a:buSzPts val="1300"/>
              <a:buNone/>
            </a:pPr>
            <a:r>
              <a:rPr lang="en-GB" sz="1500">
                <a:solidFill>
                  <a:schemeClr val="dk2"/>
                </a:solidFill>
                <a:latin typeface="Arial"/>
                <a:ea typeface="Arial"/>
                <a:cs typeface="Arial"/>
                <a:sym typeface="Arial"/>
              </a:rPr>
              <a:t>References	</a:t>
            </a:r>
            <a:endParaRPr sz="1500">
              <a:solidFill>
                <a:schemeClr val="dk2"/>
              </a:solidFill>
              <a:latin typeface="Arial"/>
              <a:ea typeface="Arial"/>
              <a:cs typeface="Arial"/>
              <a:sym typeface="Arial"/>
            </a:endParaRPr>
          </a:p>
          <a:p>
            <a:pPr indent="0" lvl="0" marL="0" rtl="0" algn="l">
              <a:lnSpc>
                <a:spcPct val="115000"/>
              </a:lnSpc>
              <a:spcBef>
                <a:spcPts val="0"/>
              </a:spcBef>
              <a:spcAft>
                <a:spcPts val="1200"/>
              </a:spcAft>
              <a:buSzPts val="1300"/>
              <a:buNone/>
            </a:pPr>
            <a:r>
              <a:t/>
            </a:r>
            <a:endParaRPr sz="160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2600"/>
              <a:buNone/>
            </a:pPr>
            <a:r>
              <a:rPr lang="en-GB" sz="2000">
                <a:solidFill>
                  <a:srgbClr val="000000"/>
                </a:solidFill>
                <a:latin typeface="Arial"/>
                <a:ea typeface="Arial"/>
                <a:cs typeface="Arial"/>
                <a:sym typeface="Arial"/>
              </a:rPr>
              <a:t>Introduction</a:t>
            </a:r>
            <a:endParaRPr sz="2000">
              <a:latin typeface="Arial"/>
              <a:ea typeface="Arial"/>
              <a:cs typeface="Arial"/>
              <a:sym typeface="Arial"/>
            </a:endParaRPr>
          </a:p>
        </p:txBody>
      </p:sp>
      <p:sp>
        <p:nvSpPr>
          <p:cNvPr id="98" name="Google Shape;98;p3"/>
          <p:cNvSpPr txBox="1"/>
          <p:nvPr>
            <p:ph idx="1" type="body"/>
          </p:nvPr>
        </p:nvSpPr>
        <p:spPr>
          <a:xfrm>
            <a:off x="729450" y="2078875"/>
            <a:ext cx="3842400" cy="2261100"/>
          </a:xfrm>
          <a:prstGeom prst="rect">
            <a:avLst/>
          </a:prstGeom>
          <a:noFill/>
          <a:ln>
            <a:noFill/>
          </a:ln>
        </p:spPr>
        <p:txBody>
          <a:bodyPr anchorCtr="0" anchor="t" bIns="91425" lIns="91425" spcFirstLastPara="1" rIns="91425" wrap="square" tIns="91425">
            <a:normAutofit/>
          </a:bodyPr>
          <a:lstStyle/>
          <a:p>
            <a:pPr indent="-311150" lvl="0" marL="457200" rtl="0" algn="just">
              <a:lnSpc>
                <a:spcPct val="115000"/>
              </a:lnSpc>
              <a:spcBef>
                <a:spcPts val="0"/>
              </a:spcBef>
              <a:spcAft>
                <a:spcPts val="0"/>
              </a:spcAft>
              <a:buSzPts val="1300"/>
              <a:buFont typeface="Arial"/>
              <a:buChar char="●"/>
            </a:pPr>
            <a:r>
              <a:rPr b="1" i="1" lang="en-GB" sz="1400">
                <a:solidFill>
                  <a:srgbClr val="000000"/>
                </a:solidFill>
                <a:latin typeface="Arial"/>
                <a:ea typeface="Arial"/>
                <a:cs typeface="Arial"/>
                <a:sym typeface="Arial"/>
              </a:rPr>
              <a:t>“</a:t>
            </a:r>
            <a:r>
              <a:rPr b="1" i="1" lang="en-GB" sz="1500">
                <a:solidFill>
                  <a:srgbClr val="1C1C1C"/>
                </a:solidFill>
                <a:latin typeface="Arial"/>
                <a:ea typeface="Arial"/>
                <a:cs typeface="Arial"/>
                <a:sym typeface="Arial"/>
              </a:rPr>
              <a:t>T</a:t>
            </a:r>
            <a:r>
              <a:rPr b="1" i="1" lang="en-GB" sz="1400">
                <a:solidFill>
                  <a:srgbClr val="1C1C1C"/>
                </a:solidFill>
                <a:latin typeface="Arial"/>
                <a:ea typeface="Arial"/>
                <a:cs typeface="Arial"/>
                <a:sym typeface="Arial"/>
              </a:rPr>
              <a:t>he Ritz-Carlton” </a:t>
            </a:r>
            <a:r>
              <a:rPr lang="en-GB" sz="1400">
                <a:solidFill>
                  <a:srgbClr val="1C1C1C"/>
                </a:solidFill>
                <a:latin typeface="Arial"/>
                <a:ea typeface="Arial"/>
                <a:cs typeface="Arial"/>
                <a:sym typeface="Arial"/>
              </a:rPr>
              <a:t>is a hotel brand of </a:t>
            </a:r>
            <a:r>
              <a:rPr b="1" i="1" lang="en-GB" sz="1400">
                <a:solidFill>
                  <a:srgbClr val="1C1C1C"/>
                </a:solidFill>
                <a:latin typeface="Arial"/>
                <a:ea typeface="Arial"/>
                <a:cs typeface="Arial"/>
                <a:sym typeface="Arial"/>
              </a:rPr>
              <a:t>“Marriot International”.</a:t>
            </a:r>
            <a:endParaRPr b="1" i="1" sz="1400">
              <a:solidFill>
                <a:srgbClr val="1C1C1C"/>
              </a:solidFill>
              <a:latin typeface="Arial"/>
              <a:ea typeface="Arial"/>
              <a:cs typeface="Arial"/>
              <a:sym typeface="Arial"/>
            </a:endParaRPr>
          </a:p>
          <a:p>
            <a:pPr indent="-317500" lvl="0" marL="457200" rtl="0" algn="just">
              <a:lnSpc>
                <a:spcPct val="115000"/>
              </a:lnSpc>
              <a:spcBef>
                <a:spcPts val="0"/>
              </a:spcBef>
              <a:spcAft>
                <a:spcPts val="0"/>
              </a:spcAft>
              <a:buClr>
                <a:srgbClr val="1C1C1C"/>
              </a:buClr>
              <a:buSzPts val="1400"/>
              <a:buFont typeface="Arial"/>
              <a:buChar char="●"/>
            </a:pPr>
            <a:r>
              <a:rPr lang="en-GB" sz="1400">
                <a:solidFill>
                  <a:srgbClr val="1C1C1C"/>
                </a:solidFill>
                <a:latin typeface="Arial"/>
                <a:ea typeface="Arial"/>
                <a:cs typeface="Arial"/>
                <a:sym typeface="Arial"/>
              </a:rPr>
              <a:t>It is recognised with the numerous rewards.</a:t>
            </a:r>
            <a:endParaRPr sz="1400">
              <a:solidFill>
                <a:srgbClr val="1C1C1C"/>
              </a:solidFill>
              <a:latin typeface="Arial"/>
              <a:ea typeface="Arial"/>
              <a:cs typeface="Arial"/>
              <a:sym typeface="Arial"/>
            </a:endParaRPr>
          </a:p>
          <a:p>
            <a:pPr indent="-317500" lvl="0" marL="457200" rtl="0" algn="just">
              <a:lnSpc>
                <a:spcPct val="115000"/>
              </a:lnSpc>
              <a:spcBef>
                <a:spcPts val="0"/>
              </a:spcBef>
              <a:spcAft>
                <a:spcPts val="0"/>
              </a:spcAft>
              <a:buClr>
                <a:srgbClr val="1C1C1C"/>
              </a:buClr>
              <a:buSzPts val="1400"/>
              <a:buFont typeface="Arial"/>
              <a:buChar char="●"/>
            </a:pPr>
            <a:r>
              <a:rPr lang="en-GB" sz="1400">
                <a:solidFill>
                  <a:srgbClr val="1C1C1C"/>
                </a:solidFill>
                <a:latin typeface="Arial"/>
                <a:ea typeface="Arial"/>
                <a:cs typeface="Arial"/>
                <a:sym typeface="Arial"/>
              </a:rPr>
              <a:t>It is originated in August 1983.</a:t>
            </a:r>
            <a:endParaRPr sz="1400">
              <a:solidFill>
                <a:srgbClr val="1C1C1C"/>
              </a:solidFill>
              <a:latin typeface="Arial"/>
              <a:ea typeface="Arial"/>
              <a:cs typeface="Arial"/>
              <a:sym typeface="Arial"/>
            </a:endParaRPr>
          </a:p>
        </p:txBody>
      </p:sp>
      <p:pic>
        <p:nvPicPr>
          <p:cNvPr id="99" name="Google Shape;99;p3"/>
          <p:cNvPicPr preferRelativeResize="0"/>
          <p:nvPr/>
        </p:nvPicPr>
        <p:blipFill rotWithShape="1">
          <a:blip r:embed="rId3">
            <a:alphaModFix/>
          </a:blip>
          <a:srcRect b="0" l="0" r="0" t="0"/>
          <a:stretch/>
        </p:blipFill>
        <p:spPr>
          <a:xfrm>
            <a:off x="4724250" y="2006250"/>
            <a:ext cx="4020925" cy="2668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990"/>
              <a:buNone/>
            </a:pPr>
            <a:r>
              <a:rPr lang="en-GB" sz="2080">
                <a:solidFill>
                  <a:srgbClr val="000000"/>
                </a:solidFill>
                <a:latin typeface="Arial"/>
                <a:ea typeface="Arial"/>
                <a:cs typeface="Arial"/>
                <a:sym typeface="Arial"/>
              </a:rPr>
              <a:t>Identify the hotel brand’s main consumers</a:t>
            </a:r>
            <a:endParaRPr sz="2080">
              <a:solidFill>
                <a:srgbClr val="000000"/>
              </a:solidFill>
              <a:latin typeface="Arial"/>
              <a:ea typeface="Arial"/>
              <a:cs typeface="Arial"/>
              <a:sym typeface="Arial"/>
            </a:endParaRPr>
          </a:p>
          <a:p>
            <a:pPr indent="0" lvl="0" marL="0" rtl="0" algn="l">
              <a:lnSpc>
                <a:spcPct val="100000"/>
              </a:lnSpc>
              <a:spcBef>
                <a:spcPts val="0"/>
              </a:spcBef>
              <a:spcAft>
                <a:spcPts val="0"/>
              </a:spcAft>
              <a:buSzPts val="990"/>
              <a:buNone/>
            </a:pPr>
            <a:r>
              <a:t/>
            </a:r>
            <a:endParaRPr sz="2340"/>
          </a:p>
        </p:txBody>
      </p:sp>
      <p:sp>
        <p:nvSpPr>
          <p:cNvPr id="105" name="Google Shape;105;p4"/>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1150" lvl="0" marL="457200" rtl="0" algn="l">
              <a:lnSpc>
                <a:spcPct val="115000"/>
              </a:lnSpc>
              <a:spcBef>
                <a:spcPts val="0"/>
              </a:spcBef>
              <a:spcAft>
                <a:spcPts val="0"/>
              </a:spcAft>
              <a:buSzPts val="1300"/>
              <a:buChar char="●"/>
            </a:pPr>
            <a:r>
              <a:rPr lang="en-GB"/>
              <a:t>Ritz-Carlton operates luxurious and premium services.</a:t>
            </a:r>
            <a:endParaRPr/>
          </a:p>
          <a:p>
            <a:pPr indent="-311150" lvl="0" marL="457200" rtl="0" algn="l">
              <a:lnSpc>
                <a:spcPct val="115000"/>
              </a:lnSpc>
              <a:spcBef>
                <a:spcPts val="0"/>
              </a:spcBef>
              <a:spcAft>
                <a:spcPts val="0"/>
              </a:spcAft>
              <a:buSzPts val="1300"/>
              <a:buChar char="●"/>
            </a:pPr>
            <a:r>
              <a:rPr lang="en-GB"/>
              <a:t>The targeted customers are high section of the society and celebrities.  </a:t>
            </a:r>
            <a:endParaRPr/>
          </a:p>
        </p:txBody>
      </p:sp>
      <p:pic>
        <p:nvPicPr>
          <p:cNvPr id="106" name="Google Shape;106;p4"/>
          <p:cNvPicPr preferRelativeResize="0"/>
          <p:nvPr/>
        </p:nvPicPr>
        <p:blipFill rotWithShape="1">
          <a:blip r:embed="rId3">
            <a:alphaModFix/>
          </a:blip>
          <a:srcRect b="0" l="0" r="0" t="0"/>
          <a:stretch/>
        </p:blipFill>
        <p:spPr>
          <a:xfrm>
            <a:off x="4724550" y="2006250"/>
            <a:ext cx="3973036" cy="26438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5"/>
          <p:cNvSpPr txBox="1"/>
          <p:nvPr>
            <p:ph type="title"/>
          </p:nvPr>
        </p:nvSpPr>
        <p:spPr>
          <a:xfrm>
            <a:off x="729450" y="775925"/>
            <a:ext cx="7688700" cy="5352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a:t>CONTINUATION </a:t>
            </a:r>
            <a:endParaRPr/>
          </a:p>
        </p:txBody>
      </p:sp>
      <p:pic>
        <p:nvPicPr>
          <p:cNvPr id="112" name="Google Shape;112;p5"/>
          <p:cNvPicPr preferRelativeResize="0"/>
          <p:nvPr/>
        </p:nvPicPr>
        <p:blipFill rotWithShape="1">
          <a:blip r:embed="rId3">
            <a:alphaModFix/>
          </a:blip>
          <a:srcRect b="-1380" l="0" r="0" t="1380"/>
          <a:stretch/>
        </p:blipFill>
        <p:spPr>
          <a:xfrm>
            <a:off x="888000" y="1418475"/>
            <a:ext cx="7368000" cy="35893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6"/>
          <p:cNvSpPr txBox="1"/>
          <p:nvPr>
            <p:ph type="title"/>
          </p:nvPr>
        </p:nvSpPr>
        <p:spPr>
          <a:xfrm>
            <a:off x="1455475" y="629050"/>
            <a:ext cx="7289700" cy="9129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2600"/>
              <a:buNone/>
            </a:pPr>
            <a:r>
              <a:rPr lang="en-GB" sz="1800">
                <a:solidFill>
                  <a:srgbClr val="000000"/>
                </a:solidFill>
                <a:latin typeface="Arial"/>
                <a:ea typeface="Arial"/>
                <a:cs typeface="Arial"/>
                <a:sym typeface="Arial"/>
              </a:rPr>
              <a:t>Outline the nature, scope and role of the guest services and facilities that are provided to these guests by the hotel brand</a:t>
            </a:r>
            <a:endParaRPr sz="1800">
              <a:latin typeface="Arial"/>
              <a:ea typeface="Arial"/>
              <a:cs typeface="Arial"/>
              <a:sym typeface="Arial"/>
            </a:endParaRPr>
          </a:p>
        </p:txBody>
      </p:sp>
      <p:sp>
        <p:nvSpPr>
          <p:cNvPr id="118" name="Google Shape;118;p6"/>
          <p:cNvSpPr txBox="1"/>
          <p:nvPr>
            <p:ph idx="1" type="body"/>
          </p:nvPr>
        </p:nvSpPr>
        <p:spPr>
          <a:xfrm>
            <a:off x="729450" y="2078875"/>
            <a:ext cx="3842700" cy="2261100"/>
          </a:xfrm>
          <a:prstGeom prst="rect">
            <a:avLst/>
          </a:prstGeom>
          <a:noFill/>
          <a:ln>
            <a:noFill/>
          </a:ln>
        </p:spPr>
        <p:txBody>
          <a:bodyPr anchorCtr="0" anchor="t" bIns="91425" lIns="91425" spcFirstLastPara="1" rIns="91425" wrap="square" tIns="91425">
            <a:normAutofit/>
          </a:bodyPr>
          <a:lstStyle/>
          <a:p>
            <a:pPr indent="-317500" lvl="0" marL="457200" rtl="0" algn="l">
              <a:lnSpc>
                <a:spcPct val="115000"/>
              </a:lnSpc>
              <a:spcBef>
                <a:spcPts val="0"/>
              </a:spcBef>
              <a:spcAft>
                <a:spcPts val="0"/>
              </a:spcAft>
              <a:buSzPts val="1400"/>
              <a:buFont typeface="Arial"/>
              <a:buChar char="●"/>
            </a:pPr>
            <a:r>
              <a:rPr lang="en-GB" sz="1400">
                <a:latin typeface="Arial"/>
                <a:ea typeface="Arial"/>
                <a:cs typeface="Arial"/>
                <a:sym typeface="Arial"/>
              </a:rPr>
              <a:t>Ritz-carlton provides golden standard facilities. </a:t>
            </a:r>
            <a:endParaRPr sz="1400">
              <a:latin typeface="Arial"/>
              <a:ea typeface="Arial"/>
              <a:cs typeface="Arial"/>
              <a:sym typeface="Arial"/>
            </a:endParaRPr>
          </a:p>
          <a:p>
            <a:pPr indent="-317500" lvl="0" marL="457200" rtl="0" algn="l">
              <a:lnSpc>
                <a:spcPct val="115000"/>
              </a:lnSpc>
              <a:spcBef>
                <a:spcPts val="0"/>
              </a:spcBef>
              <a:spcAft>
                <a:spcPts val="0"/>
              </a:spcAft>
              <a:buSzPts val="1400"/>
              <a:buFont typeface="Arial"/>
              <a:buChar char="●"/>
            </a:pPr>
            <a:r>
              <a:rPr lang="en-GB" sz="1400">
                <a:latin typeface="Arial"/>
                <a:ea typeface="Arial"/>
                <a:cs typeface="Arial"/>
                <a:sym typeface="Arial"/>
              </a:rPr>
              <a:t>The main objective is to provide genuine service.</a:t>
            </a:r>
            <a:endParaRPr sz="1400">
              <a:latin typeface="Arial"/>
              <a:ea typeface="Arial"/>
              <a:cs typeface="Arial"/>
              <a:sym typeface="Arial"/>
            </a:endParaRPr>
          </a:p>
        </p:txBody>
      </p:sp>
      <p:pic>
        <p:nvPicPr>
          <p:cNvPr id="119" name="Google Shape;119;p6"/>
          <p:cNvPicPr preferRelativeResize="0"/>
          <p:nvPr/>
        </p:nvPicPr>
        <p:blipFill>
          <a:blip r:embed="rId3">
            <a:alphaModFix/>
          </a:blip>
          <a:stretch>
            <a:fillRect/>
          </a:stretch>
        </p:blipFill>
        <p:spPr>
          <a:xfrm>
            <a:off x="5459653" y="1830275"/>
            <a:ext cx="3235297" cy="22611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7"/>
          <p:cNvSpPr txBox="1"/>
          <p:nvPr>
            <p:ph type="title"/>
          </p:nvPr>
        </p:nvSpPr>
        <p:spPr>
          <a:xfrm>
            <a:off x="630775" y="837600"/>
            <a:ext cx="7688700" cy="704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2600"/>
              <a:buNone/>
            </a:pPr>
            <a:r>
              <a:rPr lang="en-GB" sz="1800">
                <a:solidFill>
                  <a:srgbClr val="000000"/>
                </a:solidFill>
                <a:latin typeface="Arial"/>
                <a:ea typeface="Arial"/>
                <a:cs typeface="Arial"/>
                <a:sym typeface="Arial"/>
              </a:rPr>
              <a:t>Explain the need to consider the role and function of guest services, in general</a:t>
            </a:r>
            <a:endParaRPr sz="1800">
              <a:latin typeface="Arial"/>
              <a:ea typeface="Arial"/>
              <a:cs typeface="Arial"/>
              <a:sym typeface="Arial"/>
            </a:endParaRPr>
          </a:p>
        </p:txBody>
      </p:sp>
      <p:sp>
        <p:nvSpPr>
          <p:cNvPr id="125" name="Google Shape;125;p7"/>
          <p:cNvSpPr txBox="1"/>
          <p:nvPr>
            <p:ph idx="1" type="body"/>
          </p:nvPr>
        </p:nvSpPr>
        <p:spPr>
          <a:xfrm>
            <a:off x="791125" y="1906175"/>
            <a:ext cx="3908400" cy="2261100"/>
          </a:xfrm>
          <a:prstGeom prst="rect">
            <a:avLst/>
          </a:prstGeom>
          <a:noFill/>
          <a:ln>
            <a:noFill/>
          </a:ln>
        </p:spPr>
        <p:txBody>
          <a:bodyPr anchorCtr="0" anchor="t" bIns="91425" lIns="91425" spcFirstLastPara="1" rIns="91425" wrap="square" tIns="91425">
            <a:normAutofit/>
          </a:bodyPr>
          <a:lstStyle/>
          <a:p>
            <a:pPr indent="-317500" lvl="0" marL="457200" rtl="0" algn="l">
              <a:lnSpc>
                <a:spcPct val="115000"/>
              </a:lnSpc>
              <a:spcBef>
                <a:spcPts val="0"/>
              </a:spcBef>
              <a:spcAft>
                <a:spcPts val="0"/>
              </a:spcAft>
              <a:buSzPts val="1400"/>
              <a:buFont typeface="Arial"/>
              <a:buChar char="●"/>
            </a:pPr>
            <a:r>
              <a:rPr lang="en-GB" sz="1400">
                <a:latin typeface="Arial"/>
                <a:ea typeface="Arial"/>
                <a:cs typeface="Arial"/>
                <a:sym typeface="Arial"/>
              </a:rPr>
              <a:t>Provide assistant to the guest during the time of check-in and check-out.</a:t>
            </a:r>
            <a:endParaRPr sz="1400">
              <a:latin typeface="Arial"/>
              <a:ea typeface="Arial"/>
              <a:cs typeface="Arial"/>
              <a:sym typeface="Arial"/>
            </a:endParaRPr>
          </a:p>
          <a:p>
            <a:pPr indent="-317500" lvl="0" marL="457200" rtl="0" algn="l">
              <a:lnSpc>
                <a:spcPct val="115000"/>
              </a:lnSpc>
              <a:spcBef>
                <a:spcPts val="0"/>
              </a:spcBef>
              <a:spcAft>
                <a:spcPts val="0"/>
              </a:spcAft>
              <a:buSzPts val="1400"/>
              <a:buFont typeface="Arial"/>
              <a:buChar char="●"/>
            </a:pPr>
            <a:r>
              <a:rPr lang="en-GB" sz="1400">
                <a:latin typeface="Arial"/>
                <a:ea typeface="Arial"/>
                <a:cs typeface="Arial"/>
                <a:sym typeface="Arial"/>
              </a:rPr>
              <a:t>Providing the requirement facilities to the individual. </a:t>
            </a:r>
            <a:endParaRPr sz="1400">
              <a:latin typeface="Arial"/>
              <a:ea typeface="Arial"/>
              <a:cs typeface="Arial"/>
              <a:sym typeface="Arial"/>
            </a:endParaRPr>
          </a:p>
        </p:txBody>
      </p:sp>
      <p:pic>
        <p:nvPicPr>
          <p:cNvPr id="126" name="Google Shape;126;p7"/>
          <p:cNvPicPr preferRelativeResize="0"/>
          <p:nvPr/>
        </p:nvPicPr>
        <p:blipFill rotWithShape="1">
          <a:blip r:embed="rId3">
            <a:alphaModFix/>
          </a:blip>
          <a:srcRect b="0" l="0" r="0" t="0"/>
          <a:stretch/>
        </p:blipFill>
        <p:spPr>
          <a:xfrm>
            <a:off x="4851925" y="1694100"/>
            <a:ext cx="4065950" cy="27463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8"/>
          <p:cNvSpPr txBox="1"/>
          <p:nvPr>
            <p:ph type="title"/>
          </p:nvPr>
        </p:nvSpPr>
        <p:spPr>
          <a:xfrm>
            <a:off x="1198150" y="825275"/>
            <a:ext cx="7688700" cy="815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2600"/>
              <a:buNone/>
            </a:pPr>
            <a:r>
              <a:rPr lang="en-GB" sz="1800">
                <a:solidFill>
                  <a:srgbClr val="000000"/>
                </a:solidFill>
                <a:latin typeface="Arial"/>
                <a:ea typeface="Arial"/>
                <a:cs typeface="Arial"/>
                <a:sym typeface="Arial"/>
              </a:rPr>
              <a:t>Discuss the importance of hospitality and how hotels meet/exceed guest expectations</a:t>
            </a:r>
            <a:endParaRPr sz="1800">
              <a:latin typeface="Arial"/>
              <a:ea typeface="Arial"/>
              <a:cs typeface="Arial"/>
              <a:sym typeface="Arial"/>
            </a:endParaRPr>
          </a:p>
        </p:txBody>
      </p:sp>
      <p:sp>
        <p:nvSpPr>
          <p:cNvPr id="132" name="Google Shape;132;p8"/>
          <p:cNvSpPr txBox="1"/>
          <p:nvPr>
            <p:ph idx="1" type="body"/>
          </p:nvPr>
        </p:nvSpPr>
        <p:spPr>
          <a:xfrm>
            <a:off x="803450" y="2239225"/>
            <a:ext cx="3842400" cy="2261100"/>
          </a:xfrm>
          <a:prstGeom prst="rect">
            <a:avLst/>
          </a:prstGeom>
          <a:noFill/>
          <a:ln>
            <a:noFill/>
          </a:ln>
        </p:spPr>
        <p:txBody>
          <a:bodyPr anchorCtr="0" anchor="t" bIns="91425" lIns="91425" spcFirstLastPara="1" rIns="91425" wrap="square" tIns="91425">
            <a:normAutofit/>
          </a:bodyPr>
          <a:lstStyle/>
          <a:p>
            <a:pPr indent="-311150" lvl="0" marL="457200" rtl="0" algn="l">
              <a:lnSpc>
                <a:spcPct val="115000"/>
              </a:lnSpc>
              <a:spcBef>
                <a:spcPts val="0"/>
              </a:spcBef>
              <a:spcAft>
                <a:spcPts val="0"/>
              </a:spcAft>
              <a:buSzPts val="1300"/>
              <a:buChar char="●"/>
            </a:pPr>
            <a:r>
              <a:rPr lang="en-GB"/>
              <a:t>Hospitality is essential for the success of the business.</a:t>
            </a:r>
            <a:endParaRPr/>
          </a:p>
          <a:p>
            <a:pPr indent="-311150" lvl="0" marL="457200" rtl="0" algn="l">
              <a:lnSpc>
                <a:spcPct val="115000"/>
              </a:lnSpc>
              <a:spcBef>
                <a:spcPts val="0"/>
              </a:spcBef>
              <a:spcAft>
                <a:spcPts val="0"/>
              </a:spcAft>
              <a:buSzPts val="1300"/>
              <a:buChar char="●"/>
            </a:pPr>
            <a:r>
              <a:rPr lang="en-GB"/>
              <a:t>Hotels are dependent on the loyal customers for the growth.</a:t>
            </a:r>
            <a:endParaRPr/>
          </a:p>
        </p:txBody>
      </p:sp>
      <p:pic>
        <p:nvPicPr>
          <p:cNvPr id="133" name="Google Shape;133;p8"/>
          <p:cNvPicPr preferRelativeResize="0"/>
          <p:nvPr/>
        </p:nvPicPr>
        <p:blipFill>
          <a:blip r:embed="rId3">
            <a:alphaModFix/>
          </a:blip>
          <a:stretch>
            <a:fillRect/>
          </a:stretch>
        </p:blipFill>
        <p:spPr>
          <a:xfrm>
            <a:off x="4798250" y="1792775"/>
            <a:ext cx="3842400" cy="255694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2600"/>
              <a:buNone/>
            </a:pPr>
            <a:r>
              <a:rPr lang="en-GB" sz="2000">
                <a:solidFill>
                  <a:srgbClr val="000000"/>
                </a:solidFill>
                <a:latin typeface="Arial"/>
                <a:ea typeface="Arial"/>
                <a:cs typeface="Arial"/>
                <a:sym typeface="Arial"/>
              </a:rPr>
              <a:t>Conclusion</a:t>
            </a:r>
            <a:endParaRPr sz="2000">
              <a:latin typeface="Arial"/>
              <a:ea typeface="Arial"/>
              <a:cs typeface="Arial"/>
              <a:sym typeface="Arial"/>
            </a:endParaRPr>
          </a:p>
        </p:txBody>
      </p:sp>
      <p:sp>
        <p:nvSpPr>
          <p:cNvPr id="139" name="Google Shape;139;p9"/>
          <p:cNvSpPr txBox="1"/>
          <p:nvPr>
            <p:ph idx="1" type="body"/>
          </p:nvPr>
        </p:nvSpPr>
        <p:spPr>
          <a:xfrm>
            <a:off x="1161175" y="2401350"/>
            <a:ext cx="3842400" cy="2261100"/>
          </a:xfrm>
          <a:prstGeom prst="rect">
            <a:avLst/>
          </a:prstGeom>
          <a:noFill/>
          <a:ln>
            <a:noFill/>
          </a:ln>
        </p:spPr>
        <p:txBody>
          <a:bodyPr anchorCtr="0" anchor="t" bIns="91425" lIns="91425" spcFirstLastPara="1" rIns="91425" wrap="square" tIns="91425">
            <a:normAutofit/>
          </a:bodyPr>
          <a:lstStyle/>
          <a:p>
            <a:pPr indent="-304800" lvl="0" marL="457200" rtl="0" algn="just">
              <a:lnSpc>
                <a:spcPct val="115000"/>
              </a:lnSpc>
              <a:spcBef>
                <a:spcPts val="0"/>
              </a:spcBef>
              <a:spcAft>
                <a:spcPts val="0"/>
              </a:spcAft>
              <a:buSzPts val="1200"/>
              <a:buChar char="●"/>
            </a:pPr>
            <a:r>
              <a:rPr b="1" i="1" lang="en-GB" sz="1200">
                <a:solidFill>
                  <a:srgbClr val="000000"/>
                </a:solidFill>
                <a:latin typeface="Arial"/>
                <a:ea typeface="Arial"/>
                <a:cs typeface="Arial"/>
                <a:sym typeface="Arial"/>
              </a:rPr>
              <a:t>Ritz-Carlton </a:t>
            </a:r>
            <a:r>
              <a:rPr lang="en-GB" sz="1200">
                <a:solidFill>
                  <a:srgbClr val="000000"/>
                </a:solidFill>
                <a:latin typeface="Arial"/>
                <a:ea typeface="Arial"/>
                <a:cs typeface="Arial"/>
                <a:sym typeface="Arial"/>
              </a:rPr>
              <a:t>is the brand of </a:t>
            </a:r>
            <a:r>
              <a:rPr b="1" i="1" lang="en-GB" sz="1200">
                <a:solidFill>
                  <a:srgbClr val="000000"/>
                </a:solidFill>
                <a:latin typeface="Arial"/>
                <a:ea typeface="Arial"/>
                <a:cs typeface="Arial"/>
                <a:sym typeface="Arial"/>
              </a:rPr>
              <a:t>Marriot International.</a:t>
            </a:r>
            <a:endParaRPr b="1" i="1" sz="1200">
              <a:solidFill>
                <a:srgbClr val="000000"/>
              </a:solidFill>
              <a:latin typeface="Arial"/>
              <a:ea typeface="Arial"/>
              <a:cs typeface="Arial"/>
              <a:sym typeface="Arial"/>
            </a:endParaRPr>
          </a:p>
          <a:p>
            <a:pPr indent="-304800" lvl="0" marL="457200" rtl="0" algn="just">
              <a:lnSpc>
                <a:spcPct val="115000"/>
              </a:lnSpc>
              <a:spcBef>
                <a:spcPts val="0"/>
              </a:spcBef>
              <a:spcAft>
                <a:spcPts val="0"/>
              </a:spcAft>
              <a:buClr>
                <a:srgbClr val="000000"/>
              </a:buClr>
              <a:buSzPts val="1200"/>
              <a:buFont typeface="Arial"/>
              <a:buChar char="●"/>
            </a:pPr>
            <a:r>
              <a:rPr lang="en-GB" sz="1200">
                <a:solidFill>
                  <a:srgbClr val="000000"/>
                </a:solidFill>
                <a:latin typeface="Arial"/>
                <a:ea typeface="Arial"/>
                <a:cs typeface="Arial"/>
                <a:sym typeface="Arial"/>
              </a:rPr>
              <a:t>The most targeted customers of this company is celebrities and higher section of the society.</a:t>
            </a:r>
            <a:endParaRPr sz="1200">
              <a:solidFill>
                <a:srgbClr val="000000"/>
              </a:solidFill>
              <a:latin typeface="Arial"/>
              <a:ea typeface="Arial"/>
              <a:cs typeface="Arial"/>
              <a:sym typeface="Arial"/>
            </a:endParaRPr>
          </a:p>
        </p:txBody>
      </p:sp>
      <p:pic>
        <p:nvPicPr>
          <p:cNvPr id="140" name="Google Shape;140;p9"/>
          <p:cNvPicPr preferRelativeResize="0"/>
          <p:nvPr/>
        </p:nvPicPr>
        <p:blipFill rotWithShape="1">
          <a:blip r:embed="rId3">
            <a:alphaModFix/>
          </a:blip>
          <a:srcRect b="0" l="0" r="0" t="0"/>
          <a:stretch/>
        </p:blipFill>
        <p:spPr>
          <a:xfrm>
            <a:off x="5279300" y="1853850"/>
            <a:ext cx="3650900" cy="2808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0"/>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2600"/>
              <a:buNone/>
            </a:pPr>
            <a:r>
              <a:rPr lang="en-GB" sz="2000">
                <a:solidFill>
                  <a:srgbClr val="000000"/>
                </a:solidFill>
                <a:latin typeface="Arial"/>
                <a:ea typeface="Arial"/>
                <a:cs typeface="Arial"/>
                <a:sym typeface="Arial"/>
              </a:rPr>
              <a:t>References</a:t>
            </a:r>
            <a:endParaRPr sz="2000">
              <a:latin typeface="Arial"/>
              <a:ea typeface="Arial"/>
              <a:cs typeface="Arial"/>
              <a:sym typeface="Arial"/>
            </a:endParaRPr>
          </a:p>
        </p:txBody>
      </p:sp>
      <p:sp>
        <p:nvSpPr>
          <p:cNvPr id="146" name="Google Shape;146;p10"/>
          <p:cNvSpPr txBox="1"/>
          <p:nvPr>
            <p:ph idx="1" type="body"/>
          </p:nvPr>
        </p:nvSpPr>
        <p:spPr>
          <a:xfrm>
            <a:off x="667775" y="1918525"/>
            <a:ext cx="8213100" cy="31263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0"/>
              </a:spcBef>
              <a:spcAft>
                <a:spcPts val="0"/>
              </a:spcAft>
              <a:buSzPts val="1300"/>
              <a:buNone/>
            </a:pPr>
            <a:r>
              <a:rPr lang="en-GB" sz="900">
                <a:solidFill>
                  <a:srgbClr val="000000"/>
                </a:solidFill>
                <a:latin typeface="Arial"/>
                <a:ea typeface="Arial"/>
                <a:cs typeface="Arial"/>
                <a:sym typeface="Arial"/>
              </a:rPr>
              <a:t>Carlton (2023) </a:t>
            </a:r>
            <a:r>
              <a:rPr i="1" lang="en-GB" sz="900">
                <a:solidFill>
                  <a:srgbClr val="000000"/>
                </a:solidFill>
                <a:latin typeface="Arial"/>
                <a:ea typeface="Arial"/>
                <a:cs typeface="Arial"/>
                <a:sym typeface="Arial"/>
              </a:rPr>
              <a:t>Luxury Hotels &amp; Resorts: The Ritz</a:t>
            </a:r>
            <a:r>
              <a:rPr lang="en-GB" sz="900">
                <a:solidFill>
                  <a:srgbClr val="000000"/>
                </a:solidFill>
                <a:latin typeface="Arial"/>
                <a:ea typeface="Arial"/>
                <a:cs typeface="Arial"/>
                <a:sym typeface="Arial"/>
              </a:rPr>
              <a:t>, </a:t>
            </a:r>
            <a:r>
              <a:rPr i="1" lang="en-GB" sz="900">
                <a:solidFill>
                  <a:srgbClr val="000000"/>
                </a:solidFill>
                <a:latin typeface="Arial"/>
                <a:ea typeface="Arial"/>
                <a:cs typeface="Arial"/>
                <a:sym typeface="Arial"/>
              </a:rPr>
              <a:t>Carlton</a:t>
            </a:r>
            <a:r>
              <a:rPr lang="en-GB" sz="900">
                <a:solidFill>
                  <a:srgbClr val="000000"/>
                </a:solidFill>
                <a:latin typeface="Arial"/>
                <a:ea typeface="Arial"/>
                <a:cs typeface="Arial"/>
                <a:sym typeface="Arial"/>
              </a:rPr>
              <a:t>. Available at: https://www.ritzcarlton.com/en/about/history (Accessed: 18 May 2023). </a:t>
            </a:r>
            <a:endParaRPr sz="900">
              <a:solidFill>
                <a:srgbClr val="000000"/>
              </a:solidFill>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highlight>
                  <a:srgbClr val="FFFFFF"/>
                </a:highlight>
                <a:latin typeface="Arial"/>
                <a:ea typeface="Arial"/>
                <a:cs typeface="Arial"/>
                <a:sym typeface="Arial"/>
              </a:rPr>
              <a:t>Dahadi, D.R. and Yusup, S., (2020). The impact of leaders' competence towards customer satisfaction through employee performance in The Ritz-Carlton Jakarta. </a:t>
            </a:r>
            <a:r>
              <a:rPr i="1" lang="en-GB" sz="900">
                <a:solidFill>
                  <a:srgbClr val="222222"/>
                </a:solidFill>
                <a:highlight>
                  <a:srgbClr val="FFFFFF"/>
                </a:highlight>
                <a:latin typeface="Arial"/>
                <a:ea typeface="Arial"/>
                <a:cs typeface="Arial"/>
                <a:sym typeface="Arial"/>
              </a:rPr>
              <a:t>Journal of Management and Leadership</a:t>
            </a:r>
            <a:r>
              <a:rPr lang="en-GB" sz="900">
                <a:solidFill>
                  <a:srgbClr val="222222"/>
                </a:solidFill>
                <a:highlight>
                  <a:srgbClr val="FFFFFF"/>
                </a:highlight>
                <a:latin typeface="Arial"/>
                <a:ea typeface="Arial"/>
                <a:cs typeface="Arial"/>
                <a:sym typeface="Arial"/>
              </a:rPr>
              <a:t>, </a:t>
            </a:r>
            <a:r>
              <a:rPr i="1" lang="en-GB" sz="900">
                <a:solidFill>
                  <a:srgbClr val="222222"/>
                </a:solidFill>
                <a:highlight>
                  <a:srgbClr val="FFFFFF"/>
                </a:highlight>
                <a:latin typeface="Arial"/>
                <a:ea typeface="Arial"/>
                <a:cs typeface="Arial"/>
                <a:sym typeface="Arial"/>
              </a:rPr>
              <a:t>3</a:t>
            </a:r>
            <a:r>
              <a:rPr lang="en-GB" sz="900">
                <a:solidFill>
                  <a:srgbClr val="222222"/>
                </a:solidFill>
                <a:highlight>
                  <a:srgbClr val="FFFFFF"/>
                </a:highlight>
                <a:latin typeface="Arial"/>
                <a:ea typeface="Arial"/>
                <a:cs typeface="Arial"/>
                <a:sym typeface="Arial"/>
              </a:rPr>
              <a:t>(2), pp.1-18.</a:t>
            </a:r>
            <a:endParaRPr sz="900">
              <a:solidFill>
                <a:srgbClr val="222222"/>
              </a:solidFill>
              <a:highlight>
                <a:srgbClr val="FFFFFF"/>
              </a:highlight>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latin typeface="Arial"/>
                <a:ea typeface="Arial"/>
                <a:cs typeface="Arial"/>
                <a:sym typeface="Arial"/>
              </a:rPr>
              <a:t>Gallan, A.S., Kabadayi, S., Ali, F., Helkkula, A., Wu, L. and Zhang, Y., (2021). Transformative hospitality services: A conceptualization and development of organizational dimensions. </a:t>
            </a:r>
            <a:r>
              <a:rPr i="1" lang="en-GB" sz="900">
                <a:solidFill>
                  <a:srgbClr val="222222"/>
                </a:solidFill>
                <a:latin typeface="Arial"/>
                <a:ea typeface="Arial"/>
                <a:cs typeface="Arial"/>
                <a:sym typeface="Arial"/>
              </a:rPr>
              <a:t>Journal of Business Research</a:t>
            </a:r>
            <a:r>
              <a:rPr lang="en-GB" sz="900">
                <a:solidFill>
                  <a:srgbClr val="222222"/>
                </a:solidFill>
                <a:latin typeface="Arial"/>
                <a:ea typeface="Arial"/>
                <a:cs typeface="Arial"/>
                <a:sym typeface="Arial"/>
              </a:rPr>
              <a:t>, </a:t>
            </a:r>
            <a:r>
              <a:rPr i="1" lang="en-GB" sz="900">
                <a:solidFill>
                  <a:srgbClr val="222222"/>
                </a:solidFill>
                <a:latin typeface="Arial"/>
                <a:ea typeface="Arial"/>
                <a:cs typeface="Arial"/>
                <a:sym typeface="Arial"/>
              </a:rPr>
              <a:t>134</a:t>
            </a:r>
            <a:r>
              <a:rPr lang="en-GB" sz="900">
                <a:solidFill>
                  <a:srgbClr val="222222"/>
                </a:solidFill>
                <a:latin typeface="Arial"/>
                <a:ea typeface="Arial"/>
                <a:cs typeface="Arial"/>
                <a:sym typeface="Arial"/>
              </a:rPr>
              <a:t>, pp.171-183.</a:t>
            </a:r>
            <a:endParaRPr sz="900">
              <a:solidFill>
                <a:srgbClr val="222222"/>
              </a:solidFill>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highlight>
                  <a:srgbClr val="FFFFFF"/>
                </a:highlight>
                <a:latin typeface="Arial"/>
                <a:ea typeface="Arial"/>
                <a:cs typeface="Arial"/>
                <a:sym typeface="Arial"/>
              </a:rPr>
              <a:t>Heppell, M. (2015) Five Star Service: How to deliver Exceptional Customer Service, Pearson, London.</a:t>
            </a:r>
            <a:endParaRPr sz="900">
              <a:solidFill>
                <a:srgbClr val="222222"/>
              </a:solidFill>
              <a:highlight>
                <a:srgbClr val="FFFFFF"/>
              </a:highlight>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highlight>
                  <a:srgbClr val="FFFFFF"/>
                </a:highlight>
                <a:latin typeface="Arial"/>
                <a:ea typeface="Arial"/>
                <a:cs typeface="Arial"/>
                <a:sym typeface="Arial"/>
              </a:rPr>
              <a:t>Radojevic, T., Stanisic, N. and Stanic, N., (2019). The culture of hospitality: From anecdote to evidence. </a:t>
            </a:r>
            <a:r>
              <a:rPr i="1" lang="en-GB" sz="900">
                <a:solidFill>
                  <a:srgbClr val="222222"/>
                </a:solidFill>
                <a:highlight>
                  <a:srgbClr val="FFFFFF"/>
                </a:highlight>
                <a:latin typeface="Arial"/>
                <a:ea typeface="Arial"/>
                <a:cs typeface="Arial"/>
                <a:sym typeface="Arial"/>
              </a:rPr>
              <a:t>Annals of Tourism Research</a:t>
            </a:r>
            <a:r>
              <a:rPr lang="en-GB" sz="900">
                <a:solidFill>
                  <a:srgbClr val="222222"/>
                </a:solidFill>
                <a:highlight>
                  <a:srgbClr val="FFFFFF"/>
                </a:highlight>
                <a:latin typeface="Arial"/>
                <a:ea typeface="Arial"/>
                <a:cs typeface="Arial"/>
                <a:sym typeface="Arial"/>
              </a:rPr>
              <a:t>, </a:t>
            </a:r>
            <a:r>
              <a:rPr i="1" lang="en-GB" sz="900">
                <a:solidFill>
                  <a:srgbClr val="222222"/>
                </a:solidFill>
                <a:highlight>
                  <a:srgbClr val="FFFFFF"/>
                </a:highlight>
                <a:latin typeface="Arial"/>
                <a:ea typeface="Arial"/>
                <a:cs typeface="Arial"/>
                <a:sym typeface="Arial"/>
              </a:rPr>
              <a:t>79</a:t>
            </a:r>
            <a:r>
              <a:rPr lang="en-GB" sz="900">
                <a:solidFill>
                  <a:srgbClr val="222222"/>
                </a:solidFill>
                <a:highlight>
                  <a:srgbClr val="FFFFFF"/>
                </a:highlight>
                <a:latin typeface="Arial"/>
                <a:ea typeface="Arial"/>
                <a:cs typeface="Arial"/>
                <a:sym typeface="Arial"/>
              </a:rPr>
              <a:t>, p.102789.</a:t>
            </a:r>
            <a:endParaRPr sz="900">
              <a:solidFill>
                <a:srgbClr val="222222"/>
              </a:solidFill>
              <a:highlight>
                <a:srgbClr val="FFFFFF"/>
              </a:highlight>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highlight>
                  <a:srgbClr val="FFFFFF"/>
                </a:highlight>
                <a:latin typeface="Arial"/>
                <a:ea typeface="Arial"/>
                <a:cs typeface="Arial"/>
                <a:sym typeface="Arial"/>
              </a:rPr>
              <a:t>Tesone, V. (2014) Principles of Management for the Hospitality Industry, Butterworth Heineman, Oxford.</a:t>
            </a:r>
            <a:endParaRPr sz="900">
              <a:solidFill>
                <a:srgbClr val="222222"/>
              </a:solidFill>
              <a:highlight>
                <a:srgbClr val="FFFFFF"/>
              </a:highlight>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222222"/>
                </a:solidFill>
                <a:highlight>
                  <a:srgbClr val="FFFFFF"/>
                </a:highlight>
                <a:latin typeface="Arial"/>
                <a:ea typeface="Arial"/>
                <a:cs typeface="Arial"/>
                <a:sym typeface="Arial"/>
              </a:rPr>
              <a:t>Wood, R.C., (2015). Hospitality Management: a brief introduction, Sage, London</a:t>
            </a:r>
            <a:endParaRPr sz="900">
              <a:solidFill>
                <a:srgbClr val="222222"/>
              </a:solidFill>
              <a:highlight>
                <a:srgbClr val="FFFFFF"/>
              </a:highlight>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000000"/>
                </a:solidFill>
                <a:latin typeface="Arial"/>
                <a:ea typeface="Arial"/>
                <a:cs typeface="Arial"/>
                <a:sym typeface="Arial"/>
              </a:rPr>
              <a:t>Zendesk (2022) </a:t>
            </a:r>
            <a:r>
              <a:rPr i="1" lang="en-GB" sz="900">
                <a:solidFill>
                  <a:srgbClr val="000000"/>
                </a:solidFill>
                <a:latin typeface="Arial"/>
                <a:ea typeface="Arial"/>
                <a:cs typeface="Arial"/>
                <a:sym typeface="Arial"/>
              </a:rPr>
              <a:t>Hotel Customer Service for Best Customer experience</a:t>
            </a:r>
            <a:r>
              <a:rPr lang="en-GB" sz="900">
                <a:solidFill>
                  <a:srgbClr val="000000"/>
                </a:solidFill>
                <a:latin typeface="Arial"/>
                <a:ea typeface="Arial"/>
                <a:cs typeface="Arial"/>
                <a:sym typeface="Arial"/>
              </a:rPr>
              <a:t>, </a:t>
            </a:r>
            <a:r>
              <a:rPr i="1" lang="en-GB" sz="900">
                <a:solidFill>
                  <a:srgbClr val="000000"/>
                </a:solidFill>
                <a:latin typeface="Arial"/>
                <a:ea typeface="Arial"/>
                <a:cs typeface="Arial"/>
                <a:sym typeface="Arial"/>
              </a:rPr>
              <a:t>Zendesk</a:t>
            </a:r>
            <a:r>
              <a:rPr lang="en-GB" sz="900">
                <a:solidFill>
                  <a:srgbClr val="000000"/>
                </a:solidFill>
                <a:latin typeface="Arial"/>
                <a:ea typeface="Arial"/>
                <a:cs typeface="Arial"/>
                <a:sym typeface="Arial"/>
              </a:rPr>
              <a:t>. Available at: https://www.zendesk.com/in/service/ticketing-system/hotel-customer-service/#:~:text=Hotel%20customer%20service%20is%20the,a%20hotel’s%20customer%20service%20strategy. (Accessed: 18 May 2023). </a:t>
            </a:r>
            <a:endParaRPr sz="900">
              <a:solidFill>
                <a:srgbClr val="000000"/>
              </a:solidFill>
              <a:latin typeface="Arial"/>
              <a:ea typeface="Arial"/>
              <a:cs typeface="Arial"/>
              <a:sym typeface="Arial"/>
            </a:endParaRPr>
          </a:p>
          <a:p>
            <a:pPr indent="0" lvl="0" marL="0" rtl="0" algn="just">
              <a:lnSpc>
                <a:spcPct val="150000"/>
              </a:lnSpc>
              <a:spcBef>
                <a:spcPts val="0"/>
              </a:spcBef>
              <a:spcAft>
                <a:spcPts val="0"/>
              </a:spcAft>
              <a:buSzPts val="1300"/>
              <a:buNone/>
            </a:pPr>
            <a:r>
              <a:rPr lang="en-GB" sz="900">
                <a:solidFill>
                  <a:srgbClr val="000000"/>
                </a:solidFill>
                <a:latin typeface="Arial"/>
                <a:ea typeface="Arial"/>
                <a:cs typeface="Arial"/>
                <a:sym typeface="Arial"/>
              </a:rPr>
              <a:t>Zippia (2023) </a:t>
            </a:r>
            <a:r>
              <a:rPr i="1" lang="en-GB" sz="900">
                <a:solidFill>
                  <a:srgbClr val="000000"/>
                </a:solidFill>
                <a:latin typeface="Arial"/>
                <a:ea typeface="Arial"/>
                <a:cs typeface="Arial"/>
                <a:sym typeface="Arial"/>
              </a:rPr>
              <a:t>The Ritz-Carlton Hotel revenue: Annual, Quarterly, and Historic</a:t>
            </a:r>
            <a:r>
              <a:rPr lang="en-GB" sz="900">
                <a:solidFill>
                  <a:srgbClr val="000000"/>
                </a:solidFill>
                <a:latin typeface="Arial"/>
                <a:ea typeface="Arial"/>
                <a:cs typeface="Arial"/>
                <a:sym typeface="Arial"/>
              </a:rPr>
              <a:t>, </a:t>
            </a:r>
            <a:r>
              <a:rPr i="1" lang="en-GB" sz="900">
                <a:solidFill>
                  <a:srgbClr val="000000"/>
                </a:solidFill>
                <a:latin typeface="Arial"/>
                <a:ea typeface="Arial"/>
                <a:cs typeface="Arial"/>
                <a:sym typeface="Arial"/>
              </a:rPr>
              <a:t>Zippia</a:t>
            </a:r>
            <a:r>
              <a:rPr lang="en-GB" sz="900">
                <a:solidFill>
                  <a:srgbClr val="000000"/>
                </a:solidFill>
                <a:latin typeface="Arial"/>
                <a:ea typeface="Arial"/>
                <a:cs typeface="Arial"/>
                <a:sym typeface="Arial"/>
              </a:rPr>
              <a:t>. Available at: https://www.zippia.com/the-ritz-carlton-hotel-careers-1192883/revenue/ (Accessed: 18 May 2023).</a:t>
            </a:r>
            <a:endParaRPr sz="900">
              <a:solidFill>
                <a:srgbClr val="000000"/>
              </a:solidFill>
              <a:latin typeface="Arial"/>
              <a:ea typeface="Arial"/>
              <a:cs typeface="Arial"/>
              <a:sym typeface="Arial"/>
            </a:endParaRPr>
          </a:p>
          <a:p>
            <a:pPr indent="0" lvl="0" marL="0" rtl="0" algn="l">
              <a:lnSpc>
                <a:spcPct val="115000"/>
              </a:lnSpc>
              <a:spcBef>
                <a:spcPts val="0"/>
              </a:spcBef>
              <a:spcAft>
                <a:spcPts val="1200"/>
              </a:spcAft>
              <a:buSzPts val="1300"/>
              <a:buNone/>
            </a:pPr>
            <a:r>
              <a:t/>
            </a:r>
            <a:endParaRPr sz="90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11"/>
          <p:cNvPicPr preferRelativeResize="0"/>
          <p:nvPr/>
        </p:nvPicPr>
        <p:blipFill rotWithShape="1">
          <a:blip r:embed="rId3">
            <a:alphaModFix/>
          </a:blip>
          <a:srcRect b="0" l="0" r="0" t="0"/>
          <a:stretch/>
        </p:blipFill>
        <p:spPr>
          <a:xfrm>
            <a:off x="98675" y="592050"/>
            <a:ext cx="8930200" cy="43417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