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28.xml" ContentType="application/vnd.openxmlformats-officedocument.presentationml.notesSlide+xml"/>
  <Override PartName="/ppt/ink/ink17.xml" ContentType="application/inkml+xml"/>
  <Override PartName="/ppt/ink/ink18.xml" ContentType="application/inkml+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47"/>
  </p:notesMasterIdLst>
  <p:sldIdLst>
    <p:sldId id="272" r:id="rId2"/>
    <p:sldId id="273" r:id="rId3"/>
    <p:sldId id="256" r:id="rId4"/>
    <p:sldId id="257" r:id="rId5"/>
    <p:sldId id="274" r:id="rId6"/>
    <p:sldId id="263" r:id="rId7"/>
    <p:sldId id="259" r:id="rId8"/>
    <p:sldId id="264" r:id="rId9"/>
    <p:sldId id="265" r:id="rId10"/>
    <p:sldId id="260" r:id="rId11"/>
    <p:sldId id="307" r:id="rId12"/>
    <p:sldId id="275" r:id="rId13"/>
    <p:sldId id="276" r:id="rId14"/>
    <p:sldId id="277" r:id="rId15"/>
    <p:sldId id="304" r:id="rId16"/>
    <p:sldId id="278" r:id="rId17"/>
    <p:sldId id="279" r:id="rId18"/>
    <p:sldId id="280" r:id="rId19"/>
    <p:sldId id="308" r:id="rId20"/>
    <p:sldId id="281" r:id="rId21"/>
    <p:sldId id="282" r:id="rId22"/>
    <p:sldId id="283" r:id="rId23"/>
    <p:sldId id="284" r:id="rId24"/>
    <p:sldId id="285" r:id="rId25"/>
    <p:sldId id="286" r:id="rId26"/>
    <p:sldId id="287" r:id="rId27"/>
    <p:sldId id="288" r:id="rId28"/>
    <p:sldId id="309" r:id="rId29"/>
    <p:sldId id="266" r:id="rId30"/>
    <p:sldId id="289" r:id="rId31"/>
    <p:sldId id="290" r:id="rId32"/>
    <p:sldId id="291" r:id="rId33"/>
    <p:sldId id="306" r:id="rId34"/>
    <p:sldId id="292" r:id="rId35"/>
    <p:sldId id="293" r:id="rId36"/>
    <p:sldId id="295" r:id="rId37"/>
    <p:sldId id="296" r:id="rId38"/>
    <p:sldId id="297" r:id="rId39"/>
    <p:sldId id="298" r:id="rId40"/>
    <p:sldId id="299" r:id="rId41"/>
    <p:sldId id="300" r:id="rId42"/>
    <p:sldId id="301" r:id="rId43"/>
    <p:sldId id="302" r:id="rId44"/>
    <p:sldId id="303" r:id="rId45"/>
    <p:sldId id="261"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1508" autoAdjust="0"/>
  </p:normalViewPr>
  <p:slideViewPr>
    <p:cSldViewPr snapToGrid="0">
      <p:cViewPr varScale="1">
        <p:scale>
          <a:sx n="76" d="100"/>
          <a:sy n="76" d="100"/>
        </p:scale>
        <p:origin x="36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EF664-6062-4FBA-903C-839F967D564A}" type="doc">
      <dgm:prSet loTypeId="urn:microsoft.com/office/officeart/2008/layout/NameandTitleOrganizationalChart" loCatId="hierarchy" qsTypeId="urn:microsoft.com/office/officeart/2005/8/quickstyle/3d4" qsCatId="3D" csTypeId="urn:microsoft.com/office/officeart/2005/8/colors/accent1_2" csCatId="accent1" phldr="1"/>
      <dgm:spPr/>
      <dgm:t>
        <a:bodyPr/>
        <a:lstStyle/>
        <a:p>
          <a:endParaRPr lang="en-US"/>
        </a:p>
      </dgm:t>
    </dgm:pt>
    <dgm:pt modelId="{2BB0E066-4032-4A4C-A11D-EC325437FCA0}">
      <dgm:prSet phldrT="[Text]" custT="1"/>
      <dgm:spPr/>
      <dgm:t>
        <a:bodyPr/>
        <a:lstStyle/>
        <a:p>
          <a:r>
            <a:rPr lang="en-US" sz="3600" dirty="0"/>
            <a:t>Homicide</a:t>
          </a:r>
        </a:p>
      </dgm:t>
    </dgm:pt>
    <dgm:pt modelId="{C4C4CDE4-F75B-49DE-9CAD-983269C055CE}" type="parTrans" cxnId="{961511C2-4BB7-4927-B2F7-F54CBDD4757B}">
      <dgm:prSet/>
      <dgm:spPr/>
      <dgm:t>
        <a:bodyPr/>
        <a:lstStyle/>
        <a:p>
          <a:endParaRPr lang="en-US"/>
        </a:p>
      </dgm:t>
    </dgm:pt>
    <dgm:pt modelId="{F72521EC-A976-4A36-97D2-CD5A30C5D6C3}" type="sibTrans" cxnId="{961511C2-4BB7-4927-B2F7-F54CBDD4757B}">
      <dgm:prSet custT="1"/>
      <dgm:spPr/>
      <dgm:t>
        <a:bodyPr/>
        <a:lstStyle/>
        <a:p>
          <a:pPr algn="ctr"/>
          <a:r>
            <a:rPr lang="en-US" sz="2000" dirty="0"/>
            <a:t>Overarching Term </a:t>
          </a:r>
        </a:p>
      </dgm:t>
    </dgm:pt>
    <dgm:pt modelId="{FA420FFE-468D-4DEE-82B1-F0F74B56130E}">
      <dgm:prSet phldrT="[Text]" custT="1"/>
      <dgm:spPr/>
      <dgm:t>
        <a:bodyPr/>
        <a:lstStyle/>
        <a:p>
          <a:r>
            <a:rPr lang="en-US" sz="2800" dirty="0"/>
            <a:t>Murder</a:t>
          </a:r>
        </a:p>
      </dgm:t>
    </dgm:pt>
    <dgm:pt modelId="{3E435855-8DCF-42F8-9842-F673127AC207}" type="parTrans" cxnId="{1B79FD8D-6763-4D78-BF92-BF571D047ED2}">
      <dgm:prSet/>
      <dgm:spPr/>
      <dgm:t>
        <a:bodyPr/>
        <a:lstStyle/>
        <a:p>
          <a:endParaRPr lang="en-US"/>
        </a:p>
      </dgm:t>
    </dgm:pt>
    <dgm:pt modelId="{2FD1D72D-D270-4134-90D9-11FB39B6CCD1}" type="sibTrans" cxnId="{1B79FD8D-6763-4D78-BF92-BF571D047ED2}">
      <dgm:prSet/>
      <dgm:spPr/>
      <dgm:t>
        <a:bodyPr/>
        <a:lstStyle/>
        <a:p>
          <a:pPr algn="ctr"/>
          <a:r>
            <a:rPr lang="en-US" dirty="0"/>
            <a:t>Intent to Kill / GBH</a:t>
          </a:r>
        </a:p>
      </dgm:t>
    </dgm:pt>
    <dgm:pt modelId="{047FF54E-F9E8-4F5C-B2E1-DC58797040A2}">
      <dgm:prSet phldrT="[Text]" custT="1"/>
      <dgm:spPr/>
      <dgm:t>
        <a:bodyPr/>
        <a:lstStyle/>
        <a:p>
          <a:r>
            <a:rPr lang="en-US" sz="2800" dirty="0"/>
            <a:t>Manslaughter</a:t>
          </a:r>
        </a:p>
      </dgm:t>
    </dgm:pt>
    <dgm:pt modelId="{31C64700-84BC-433E-8BCB-7ABACBFA4199}" type="parTrans" cxnId="{FEDF53EA-ED3C-4B5D-BA82-7900136602A6}">
      <dgm:prSet/>
      <dgm:spPr/>
      <dgm:t>
        <a:bodyPr/>
        <a:lstStyle/>
        <a:p>
          <a:endParaRPr lang="en-US"/>
        </a:p>
      </dgm:t>
    </dgm:pt>
    <dgm:pt modelId="{64772F75-931C-4F6C-96DE-73E4D58C5E3B}" type="sibTrans" cxnId="{FEDF53EA-ED3C-4B5D-BA82-7900136602A6}">
      <dgm:prSet/>
      <dgm:spPr/>
      <dgm:t>
        <a:bodyPr/>
        <a:lstStyle/>
        <a:p>
          <a:endParaRPr lang="en-US"/>
        </a:p>
      </dgm:t>
    </dgm:pt>
    <dgm:pt modelId="{BBD2452E-D7CE-4B6A-A749-CF87117207A5}">
      <dgm:prSet custT="1"/>
      <dgm:spPr/>
      <dgm:t>
        <a:bodyPr/>
        <a:lstStyle/>
        <a:p>
          <a:r>
            <a:rPr lang="en-US" sz="2400" dirty="0"/>
            <a:t>Loss of Control &amp;</a:t>
          </a:r>
          <a:br>
            <a:rPr lang="en-US" sz="2400" dirty="0"/>
          </a:br>
          <a:r>
            <a:rPr lang="en-US" sz="2400" dirty="0"/>
            <a:t>Diminished Responsibility</a:t>
          </a:r>
        </a:p>
      </dgm:t>
    </dgm:pt>
    <dgm:pt modelId="{DF6EC160-F3AF-4DBF-9CC5-20CA656BDE01}" type="parTrans" cxnId="{DBC885B5-29D9-4E12-9E22-B0A712BDB51E}">
      <dgm:prSet/>
      <dgm:spPr/>
      <dgm:t>
        <a:bodyPr/>
        <a:lstStyle/>
        <a:p>
          <a:endParaRPr lang="en-US"/>
        </a:p>
      </dgm:t>
    </dgm:pt>
    <dgm:pt modelId="{600BF832-993F-4D52-9288-CE40900135E8}" type="sibTrans" cxnId="{DBC885B5-29D9-4E12-9E22-B0A712BDB51E}">
      <dgm:prSet custT="1"/>
      <dgm:spPr/>
      <dgm:t>
        <a:bodyPr/>
        <a:lstStyle/>
        <a:p>
          <a:pPr algn="ctr"/>
          <a:r>
            <a:rPr lang="en-US" sz="2000" dirty="0"/>
            <a:t>Partial </a:t>
          </a:r>
          <a:r>
            <a:rPr lang="en-US" sz="2000" dirty="0" err="1"/>
            <a:t>Defences</a:t>
          </a:r>
          <a:endParaRPr lang="en-US" sz="2000" dirty="0"/>
        </a:p>
      </dgm:t>
    </dgm:pt>
    <dgm:pt modelId="{F3218886-A2FC-4F30-B8BD-3303AE785C98}">
      <dgm:prSet custT="1"/>
      <dgm:spPr/>
      <dgm:t>
        <a:bodyPr/>
        <a:lstStyle/>
        <a:p>
          <a:r>
            <a:rPr lang="en-US" sz="2400" dirty="0"/>
            <a:t>Voluntary Manslaughter</a:t>
          </a:r>
        </a:p>
      </dgm:t>
    </dgm:pt>
    <dgm:pt modelId="{46FB1CC9-9875-4970-AC4F-2434E78C3402}" type="parTrans" cxnId="{1D4DE86B-ECC7-4F02-B19C-0CB3B666511D}">
      <dgm:prSet/>
      <dgm:spPr/>
      <dgm:t>
        <a:bodyPr/>
        <a:lstStyle/>
        <a:p>
          <a:endParaRPr lang="en-US"/>
        </a:p>
      </dgm:t>
    </dgm:pt>
    <dgm:pt modelId="{BE1FBD8B-6F13-40B9-92AA-C2FE75298565}" type="sibTrans" cxnId="{1D4DE86B-ECC7-4F02-B19C-0CB3B666511D}">
      <dgm:prSet custT="1"/>
      <dgm:spPr/>
      <dgm:t>
        <a:bodyPr/>
        <a:lstStyle/>
        <a:p>
          <a:pPr algn="ctr"/>
          <a:r>
            <a:rPr lang="en-US" sz="2000" dirty="0"/>
            <a:t>Partial </a:t>
          </a:r>
          <a:r>
            <a:rPr lang="en-US" sz="2000" dirty="0" err="1"/>
            <a:t>Defences</a:t>
          </a:r>
          <a:endParaRPr lang="en-US" sz="2000" dirty="0"/>
        </a:p>
      </dgm:t>
    </dgm:pt>
    <dgm:pt modelId="{BABDE1BB-ACEC-476B-8582-FFDAF09CF868}">
      <dgm:prSet custT="1"/>
      <dgm:spPr/>
      <dgm:t>
        <a:bodyPr/>
        <a:lstStyle/>
        <a:p>
          <a:r>
            <a:rPr lang="en-US" sz="2400" dirty="0"/>
            <a:t>Involuntary Manslaughter</a:t>
          </a:r>
        </a:p>
      </dgm:t>
    </dgm:pt>
    <dgm:pt modelId="{BF54EE6F-FA73-4A3B-84C2-000D2A73C39A}" type="parTrans" cxnId="{306D7E37-400C-4E64-B1FF-C0FDEF73A721}">
      <dgm:prSet/>
      <dgm:spPr/>
      <dgm:t>
        <a:bodyPr/>
        <a:lstStyle/>
        <a:p>
          <a:endParaRPr lang="en-US"/>
        </a:p>
      </dgm:t>
    </dgm:pt>
    <dgm:pt modelId="{334A5980-4783-4192-86E3-F712E013F013}" type="sibTrans" cxnId="{306D7E37-400C-4E64-B1FF-C0FDEF73A721}">
      <dgm:prSet custT="1"/>
      <dgm:spPr/>
      <dgm:t>
        <a:bodyPr/>
        <a:lstStyle/>
        <a:p>
          <a:pPr algn="ctr"/>
          <a:r>
            <a:rPr lang="en-US" sz="2000" dirty="0"/>
            <a:t>AR but no MR</a:t>
          </a:r>
        </a:p>
      </dgm:t>
    </dgm:pt>
    <dgm:pt modelId="{4F6FCC55-6701-4BE1-8B50-CA0508D8BE01}" type="pres">
      <dgm:prSet presAssocID="{CFFEF664-6062-4FBA-903C-839F967D564A}" presName="hierChild1" presStyleCnt="0">
        <dgm:presLayoutVars>
          <dgm:orgChart val="1"/>
          <dgm:chPref val="1"/>
          <dgm:dir/>
          <dgm:animOne val="branch"/>
          <dgm:animLvl val="lvl"/>
          <dgm:resizeHandles/>
        </dgm:presLayoutVars>
      </dgm:prSet>
      <dgm:spPr/>
    </dgm:pt>
    <dgm:pt modelId="{1FB584CC-9CCB-430E-B59A-372A26CAA07F}" type="pres">
      <dgm:prSet presAssocID="{2BB0E066-4032-4A4C-A11D-EC325437FCA0}" presName="hierRoot1" presStyleCnt="0">
        <dgm:presLayoutVars>
          <dgm:hierBranch val="init"/>
        </dgm:presLayoutVars>
      </dgm:prSet>
      <dgm:spPr/>
    </dgm:pt>
    <dgm:pt modelId="{8BFC115F-C1E4-4F01-A280-E21CAD2B2F3A}" type="pres">
      <dgm:prSet presAssocID="{2BB0E066-4032-4A4C-A11D-EC325437FCA0}" presName="rootComposite1" presStyleCnt="0"/>
      <dgm:spPr/>
    </dgm:pt>
    <dgm:pt modelId="{6F1E6C9D-9AF8-4F1F-A1FD-22241EFACB1B}" type="pres">
      <dgm:prSet presAssocID="{2BB0E066-4032-4A4C-A11D-EC325437FCA0}" presName="rootText1" presStyleLbl="node0" presStyleIdx="0" presStyleCnt="1">
        <dgm:presLayoutVars>
          <dgm:chMax/>
          <dgm:chPref val="3"/>
        </dgm:presLayoutVars>
      </dgm:prSet>
      <dgm:spPr/>
    </dgm:pt>
    <dgm:pt modelId="{C031666D-30E7-4F0E-B5B1-68282227ABC3}" type="pres">
      <dgm:prSet presAssocID="{2BB0E066-4032-4A4C-A11D-EC325437FCA0}" presName="titleText1" presStyleLbl="fgAcc0" presStyleIdx="0" presStyleCnt="1">
        <dgm:presLayoutVars>
          <dgm:chMax val="0"/>
          <dgm:chPref val="0"/>
        </dgm:presLayoutVars>
      </dgm:prSet>
      <dgm:spPr/>
    </dgm:pt>
    <dgm:pt modelId="{239D3EB2-61B1-4440-91C9-A39AC86A997B}" type="pres">
      <dgm:prSet presAssocID="{2BB0E066-4032-4A4C-A11D-EC325437FCA0}" presName="rootConnector1" presStyleLbl="node1" presStyleIdx="0" presStyleCnt="5"/>
      <dgm:spPr/>
    </dgm:pt>
    <dgm:pt modelId="{292B4474-56FC-4046-9731-3854BF13A8B8}" type="pres">
      <dgm:prSet presAssocID="{2BB0E066-4032-4A4C-A11D-EC325437FCA0}" presName="hierChild2" presStyleCnt="0"/>
      <dgm:spPr/>
    </dgm:pt>
    <dgm:pt modelId="{9AE4A958-AECF-43FA-9D6A-FD691E69BD73}" type="pres">
      <dgm:prSet presAssocID="{3E435855-8DCF-42F8-9842-F673127AC207}" presName="Name37" presStyleLbl="parChTrans1D2" presStyleIdx="0" presStyleCnt="2"/>
      <dgm:spPr/>
    </dgm:pt>
    <dgm:pt modelId="{22610951-7FFD-445B-B200-9E91FA4BC7EF}" type="pres">
      <dgm:prSet presAssocID="{FA420FFE-468D-4DEE-82B1-F0F74B56130E}" presName="hierRoot2" presStyleCnt="0">
        <dgm:presLayoutVars>
          <dgm:hierBranch val="init"/>
        </dgm:presLayoutVars>
      </dgm:prSet>
      <dgm:spPr/>
    </dgm:pt>
    <dgm:pt modelId="{23A2F693-B90C-428A-A27B-729251091D1F}" type="pres">
      <dgm:prSet presAssocID="{FA420FFE-468D-4DEE-82B1-F0F74B56130E}" presName="rootComposite" presStyleCnt="0"/>
      <dgm:spPr/>
    </dgm:pt>
    <dgm:pt modelId="{0ACDC9C7-4CBE-4F9B-B52D-AA026C0583A7}" type="pres">
      <dgm:prSet presAssocID="{FA420FFE-468D-4DEE-82B1-F0F74B56130E}" presName="rootText" presStyleLbl="node1" presStyleIdx="0" presStyleCnt="5">
        <dgm:presLayoutVars>
          <dgm:chMax/>
          <dgm:chPref val="3"/>
        </dgm:presLayoutVars>
      </dgm:prSet>
      <dgm:spPr/>
    </dgm:pt>
    <dgm:pt modelId="{60DC09D8-55EA-467B-8153-DB2337A99ACB}" type="pres">
      <dgm:prSet presAssocID="{FA420FFE-468D-4DEE-82B1-F0F74B56130E}" presName="titleText2" presStyleLbl="fgAcc1" presStyleIdx="0" presStyleCnt="5">
        <dgm:presLayoutVars>
          <dgm:chMax val="0"/>
          <dgm:chPref val="0"/>
        </dgm:presLayoutVars>
      </dgm:prSet>
      <dgm:spPr/>
    </dgm:pt>
    <dgm:pt modelId="{50828F21-E4A1-4C7A-B403-BA0302E923CC}" type="pres">
      <dgm:prSet presAssocID="{FA420FFE-468D-4DEE-82B1-F0F74B56130E}" presName="rootConnector" presStyleLbl="node2" presStyleIdx="0" presStyleCnt="0"/>
      <dgm:spPr/>
    </dgm:pt>
    <dgm:pt modelId="{A9576D04-284C-41A1-BD33-EEEC349AE272}" type="pres">
      <dgm:prSet presAssocID="{FA420FFE-468D-4DEE-82B1-F0F74B56130E}" presName="hierChild4" presStyleCnt="0"/>
      <dgm:spPr/>
    </dgm:pt>
    <dgm:pt modelId="{2764B08D-78C4-48E0-B68E-E48739FB362B}" type="pres">
      <dgm:prSet presAssocID="{DF6EC160-F3AF-4DBF-9CC5-20CA656BDE01}" presName="Name37" presStyleLbl="parChTrans1D3" presStyleIdx="0" presStyleCnt="3"/>
      <dgm:spPr/>
    </dgm:pt>
    <dgm:pt modelId="{D9FD3E88-DD46-4143-A329-A7B5F1AF4F56}" type="pres">
      <dgm:prSet presAssocID="{BBD2452E-D7CE-4B6A-A749-CF87117207A5}" presName="hierRoot2" presStyleCnt="0">
        <dgm:presLayoutVars>
          <dgm:hierBranch val="init"/>
        </dgm:presLayoutVars>
      </dgm:prSet>
      <dgm:spPr/>
    </dgm:pt>
    <dgm:pt modelId="{77B8D768-0AD9-40FF-9BA9-980079B3365B}" type="pres">
      <dgm:prSet presAssocID="{BBD2452E-D7CE-4B6A-A749-CF87117207A5}" presName="rootComposite" presStyleCnt="0"/>
      <dgm:spPr/>
    </dgm:pt>
    <dgm:pt modelId="{76025948-B2DA-4AF9-8E7C-E946C7684B75}" type="pres">
      <dgm:prSet presAssocID="{BBD2452E-D7CE-4B6A-A749-CF87117207A5}" presName="rootText" presStyleLbl="node1" presStyleIdx="1" presStyleCnt="5">
        <dgm:presLayoutVars>
          <dgm:chMax/>
          <dgm:chPref val="3"/>
        </dgm:presLayoutVars>
      </dgm:prSet>
      <dgm:spPr/>
    </dgm:pt>
    <dgm:pt modelId="{67323C74-DE54-4A9A-9CEE-DCC38FF7BE0B}" type="pres">
      <dgm:prSet presAssocID="{BBD2452E-D7CE-4B6A-A749-CF87117207A5}" presName="titleText2" presStyleLbl="fgAcc1" presStyleIdx="1" presStyleCnt="5">
        <dgm:presLayoutVars>
          <dgm:chMax val="0"/>
          <dgm:chPref val="0"/>
        </dgm:presLayoutVars>
      </dgm:prSet>
      <dgm:spPr/>
    </dgm:pt>
    <dgm:pt modelId="{37F299DF-7D83-4C31-B2AC-B25FF7871A49}" type="pres">
      <dgm:prSet presAssocID="{BBD2452E-D7CE-4B6A-A749-CF87117207A5}" presName="rootConnector" presStyleLbl="node3" presStyleIdx="0" presStyleCnt="0"/>
      <dgm:spPr/>
    </dgm:pt>
    <dgm:pt modelId="{080D8D5C-8566-4EAB-8F9D-58F3FB2D903C}" type="pres">
      <dgm:prSet presAssocID="{BBD2452E-D7CE-4B6A-A749-CF87117207A5}" presName="hierChild4" presStyleCnt="0"/>
      <dgm:spPr/>
    </dgm:pt>
    <dgm:pt modelId="{35C6D818-8B85-4D83-8CCF-BB974DCED731}" type="pres">
      <dgm:prSet presAssocID="{BBD2452E-D7CE-4B6A-A749-CF87117207A5}" presName="hierChild5" presStyleCnt="0"/>
      <dgm:spPr/>
    </dgm:pt>
    <dgm:pt modelId="{84ECBC32-5D0C-4BE8-A231-64847AB4226A}" type="pres">
      <dgm:prSet presAssocID="{FA420FFE-468D-4DEE-82B1-F0F74B56130E}" presName="hierChild5" presStyleCnt="0"/>
      <dgm:spPr/>
    </dgm:pt>
    <dgm:pt modelId="{F5BED34F-E2BA-4C7B-BCDF-2C5F3514A884}" type="pres">
      <dgm:prSet presAssocID="{31C64700-84BC-433E-8BCB-7ABACBFA4199}" presName="Name37" presStyleLbl="parChTrans1D2" presStyleIdx="1" presStyleCnt="2"/>
      <dgm:spPr/>
    </dgm:pt>
    <dgm:pt modelId="{35207129-3865-4564-AF8F-7C9629822E6E}" type="pres">
      <dgm:prSet presAssocID="{047FF54E-F9E8-4F5C-B2E1-DC58797040A2}" presName="hierRoot2" presStyleCnt="0">
        <dgm:presLayoutVars>
          <dgm:hierBranch val="init"/>
        </dgm:presLayoutVars>
      </dgm:prSet>
      <dgm:spPr/>
    </dgm:pt>
    <dgm:pt modelId="{73A27327-0EF2-40BA-B9F8-212E769E9AD7}" type="pres">
      <dgm:prSet presAssocID="{047FF54E-F9E8-4F5C-B2E1-DC58797040A2}" presName="rootComposite" presStyleCnt="0"/>
      <dgm:spPr/>
    </dgm:pt>
    <dgm:pt modelId="{62916E1E-420E-43FD-9CA1-9ACAC444D2F0}" type="pres">
      <dgm:prSet presAssocID="{047FF54E-F9E8-4F5C-B2E1-DC58797040A2}" presName="rootText" presStyleLbl="node1" presStyleIdx="2" presStyleCnt="5">
        <dgm:presLayoutVars>
          <dgm:chMax/>
          <dgm:chPref val="3"/>
        </dgm:presLayoutVars>
      </dgm:prSet>
      <dgm:spPr/>
    </dgm:pt>
    <dgm:pt modelId="{A10932B3-557B-4BEE-8CE2-622CB1E989DF}" type="pres">
      <dgm:prSet presAssocID="{047FF54E-F9E8-4F5C-B2E1-DC58797040A2}" presName="titleText2" presStyleLbl="fgAcc1" presStyleIdx="2" presStyleCnt="5">
        <dgm:presLayoutVars>
          <dgm:chMax val="0"/>
          <dgm:chPref val="0"/>
        </dgm:presLayoutVars>
      </dgm:prSet>
      <dgm:spPr/>
    </dgm:pt>
    <dgm:pt modelId="{4D591CBA-8658-49EB-96F4-943DB1D7BFD4}" type="pres">
      <dgm:prSet presAssocID="{047FF54E-F9E8-4F5C-B2E1-DC58797040A2}" presName="rootConnector" presStyleLbl="node2" presStyleIdx="0" presStyleCnt="0"/>
      <dgm:spPr/>
    </dgm:pt>
    <dgm:pt modelId="{59D73CC8-43F1-43F0-9883-A84C3E66DAF9}" type="pres">
      <dgm:prSet presAssocID="{047FF54E-F9E8-4F5C-B2E1-DC58797040A2}" presName="hierChild4" presStyleCnt="0"/>
      <dgm:spPr/>
    </dgm:pt>
    <dgm:pt modelId="{7CFF439C-472C-4C35-A067-12264DB8CF6A}" type="pres">
      <dgm:prSet presAssocID="{46FB1CC9-9875-4970-AC4F-2434E78C3402}" presName="Name37" presStyleLbl="parChTrans1D3" presStyleIdx="1" presStyleCnt="3"/>
      <dgm:spPr/>
    </dgm:pt>
    <dgm:pt modelId="{88AC456D-D0CC-4972-9D4C-B609FFBE5758}" type="pres">
      <dgm:prSet presAssocID="{F3218886-A2FC-4F30-B8BD-3303AE785C98}" presName="hierRoot2" presStyleCnt="0">
        <dgm:presLayoutVars>
          <dgm:hierBranch val="init"/>
        </dgm:presLayoutVars>
      </dgm:prSet>
      <dgm:spPr/>
    </dgm:pt>
    <dgm:pt modelId="{3ADC569B-F447-4A5F-AEC6-B82A5763A2CD}" type="pres">
      <dgm:prSet presAssocID="{F3218886-A2FC-4F30-B8BD-3303AE785C98}" presName="rootComposite" presStyleCnt="0"/>
      <dgm:spPr/>
    </dgm:pt>
    <dgm:pt modelId="{FE4E5884-0DAA-4CEB-B8DC-5DAD13B9D9A8}" type="pres">
      <dgm:prSet presAssocID="{F3218886-A2FC-4F30-B8BD-3303AE785C98}" presName="rootText" presStyleLbl="node1" presStyleIdx="3" presStyleCnt="5">
        <dgm:presLayoutVars>
          <dgm:chMax/>
          <dgm:chPref val="3"/>
        </dgm:presLayoutVars>
      </dgm:prSet>
      <dgm:spPr/>
    </dgm:pt>
    <dgm:pt modelId="{5B8E87AC-2904-4DDF-9D1D-BCA1FF0608AF}" type="pres">
      <dgm:prSet presAssocID="{F3218886-A2FC-4F30-B8BD-3303AE785C98}" presName="titleText2" presStyleLbl="fgAcc1" presStyleIdx="3" presStyleCnt="5">
        <dgm:presLayoutVars>
          <dgm:chMax val="0"/>
          <dgm:chPref val="0"/>
        </dgm:presLayoutVars>
      </dgm:prSet>
      <dgm:spPr/>
    </dgm:pt>
    <dgm:pt modelId="{E1891C10-77C0-4368-99BC-F15B471CBBCE}" type="pres">
      <dgm:prSet presAssocID="{F3218886-A2FC-4F30-B8BD-3303AE785C98}" presName="rootConnector" presStyleLbl="node3" presStyleIdx="0" presStyleCnt="0"/>
      <dgm:spPr/>
    </dgm:pt>
    <dgm:pt modelId="{AAE24087-F084-46AA-B045-6EB01B670A19}" type="pres">
      <dgm:prSet presAssocID="{F3218886-A2FC-4F30-B8BD-3303AE785C98}" presName="hierChild4" presStyleCnt="0"/>
      <dgm:spPr/>
    </dgm:pt>
    <dgm:pt modelId="{A9535362-267E-4B71-BAA4-C6B7900CCB2D}" type="pres">
      <dgm:prSet presAssocID="{F3218886-A2FC-4F30-B8BD-3303AE785C98}" presName="hierChild5" presStyleCnt="0"/>
      <dgm:spPr/>
    </dgm:pt>
    <dgm:pt modelId="{185157F9-1BD9-4D65-B211-FD3A6B99E637}" type="pres">
      <dgm:prSet presAssocID="{BF54EE6F-FA73-4A3B-84C2-000D2A73C39A}" presName="Name37" presStyleLbl="parChTrans1D3" presStyleIdx="2" presStyleCnt="3"/>
      <dgm:spPr/>
    </dgm:pt>
    <dgm:pt modelId="{49B372A6-E2F3-43AC-97F3-2D24D80215A0}" type="pres">
      <dgm:prSet presAssocID="{BABDE1BB-ACEC-476B-8582-FFDAF09CF868}" presName="hierRoot2" presStyleCnt="0">
        <dgm:presLayoutVars>
          <dgm:hierBranch val="init"/>
        </dgm:presLayoutVars>
      </dgm:prSet>
      <dgm:spPr/>
    </dgm:pt>
    <dgm:pt modelId="{099EBB94-A2B8-42BF-B19F-F1AAB819DF62}" type="pres">
      <dgm:prSet presAssocID="{BABDE1BB-ACEC-476B-8582-FFDAF09CF868}" presName="rootComposite" presStyleCnt="0"/>
      <dgm:spPr/>
    </dgm:pt>
    <dgm:pt modelId="{309C4AD2-EB37-486A-A510-8F28F36767DC}" type="pres">
      <dgm:prSet presAssocID="{BABDE1BB-ACEC-476B-8582-FFDAF09CF868}" presName="rootText" presStyleLbl="node1" presStyleIdx="4" presStyleCnt="5">
        <dgm:presLayoutVars>
          <dgm:chMax/>
          <dgm:chPref val="3"/>
        </dgm:presLayoutVars>
      </dgm:prSet>
      <dgm:spPr/>
    </dgm:pt>
    <dgm:pt modelId="{8E4D387C-DFDB-4A48-864F-BF141C3C2FA7}" type="pres">
      <dgm:prSet presAssocID="{BABDE1BB-ACEC-476B-8582-FFDAF09CF868}" presName="titleText2" presStyleLbl="fgAcc1" presStyleIdx="4" presStyleCnt="5">
        <dgm:presLayoutVars>
          <dgm:chMax val="0"/>
          <dgm:chPref val="0"/>
        </dgm:presLayoutVars>
      </dgm:prSet>
      <dgm:spPr/>
    </dgm:pt>
    <dgm:pt modelId="{D0E11DD7-D599-4E8D-8AF2-A7AA2016677A}" type="pres">
      <dgm:prSet presAssocID="{BABDE1BB-ACEC-476B-8582-FFDAF09CF868}" presName="rootConnector" presStyleLbl="node3" presStyleIdx="0" presStyleCnt="0"/>
      <dgm:spPr/>
    </dgm:pt>
    <dgm:pt modelId="{A576C73F-DCFE-44BA-B9B2-CF648262D80E}" type="pres">
      <dgm:prSet presAssocID="{BABDE1BB-ACEC-476B-8582-FFDAF09CF868}" presName="hierChild4" presStyleCnt="0"/>
      <dgm:spPr/>
    </dgm:pt>
    <dgm:pt modelId="{7F52E17F-516D-4F12-97B2-E5E9E572BE41}" type="pres">
      <dgm:prSet presAssocID="{BABDE1BB-ACEC-476B-8582-FFDAF09CF868}" presName="hierChild5" presStyleCnt="0"/>
      <dgm:spPr/>
    </dgm:pt>
    <dgm:pt modelId="{2D0BB8BB-8675-4EFC-B01D-B905881ACEF4}" type="pres">
      <dgm:prSet presAssocID="{047FF54E-F9E8-4F5C-B2E1-DC58797040A2}" presName="hierChild5" presStyleCnt="0"/>
      <dgm:spPr/>
    </dgm:pt>
    <dgm:pt modelId="{DA9B2FD8-32A0-44C1-870E-7414AC35445F}" type="pres">
      <dgm:prSet presAssocID="{2BB0E066-4032-4A4C-A11D-EC325437FCA0}" presName="hierChild3" presStyleCnt="0"/>
      <dgm:spPr/>
    </dgm:pt>
  </dgm:ptLst>
  <dgm:cxnLst>
    <dgm:cxn modelId="{30943E21-E870-4926-AC93-AF7F70CA7A90}" type="presOf" srcId="{3E435855-8DCF-42F8-9842-F673127AC207}" destId="{9AE4A958-AECF-43FA-9D6A-FD691E69BD73}" srcOrd="0" destOrd="0" presId="urn:microsoft.com/office/officeart/2008/layout/NameandTitleOrganizationalChart"/>
    <dgm:cxn modelId="{51855323-DD11-44CD-AA98-FB81B2E5AE17}" type="presOf" srcId="{2BB0E066-4032-4A4C-A11D-EC325437FCA0}" destId="{6F1E6C9D-9AF8-4F1F-A1FD-22241EFACB1B}" srcOrd="0" destOrd="0" presId="urn:microsoft.com/office/officeart/2008/layout/NameandTitleOrganizationalChart"/>
    <dgm:cxn modelId="{8FE0952A-6012-44B7-ABF4-566AFE4C6799}" type="presOf" srcId="{334A5980-4783-4192-86E3-F712E013F013}" destId="{8E4D387C-DFDB-4A48-864F-BF141C3C2FA7}" srcOrd="0" destOrd="0" presId="urn:microsoft.com/office/officeart/2008/layout/NameandTitleOrganizationalChart"/>
    <dgm:cxn modelId="{3B5A6E2E-D374-4A48-98F3-E85F9F0A0E50}" type="presOf" srcId="{BABDE1BB-ACEC-476B-8582-FFDAF09CF868}" destId="{D0E11DD7-D599-4E8D-8AF2-A7AA2016677A}" srcOrd="1" destOrd="0" presId="urn:microsoft.com/office/officeart/2008/layout/NameandTitleOrganizationalChart"/>
    <dgm:cxn modelId="{306D7E37-400C-4E64-B1FF-C0FDEF73A721}" srcId="{047FF54E-F9E8-4F5C-B2E1-DC58797040A2}" destId="{BABDE1BB-ACEC-476B-8582-FFDAF09CF868}" srcOrd="1" destOrd="0" parTransId="{BF54EE6F-FA73-4A3B-84C2-000D2A73C39A}" sibTransId="{334A5980-4783-4192-86E3-F712E013F013}"/>
    <dgm:cxn modelId="{0A7B0464-6021-43AE-8B8D-00662F3FD46D}" type="presOf" srcId="{BABDE1BB-ACEC-476B-8582-FFDAF09CF868}" destId="{309C4AD2-EB37-486A-A510-8F28F36767DC}" srcOrd="0" destOrd="0" presId="urn:microsoft.com/office/officeart/2008/layout/NameandTitleOrganizationalChart"/>
    <dgm:cxn modelId="{1D4DE86B-ECC7-4F02-B19C-0CB3B666511D}" srcId="{047FF54E-F9E8-4F5C-B2E1-DC58797040A2}" destId="{F3218886-A2FC-4F30-B8BD-3303AE785C98}" srcOrd="0" destOrd="0" parTransId="{46FB1CC9-9875-4970-AC4F-2434E78C3402}" sibTransId="{BE1FBD8B-6F13-40B9-92AA-C2FE75298565}"/>
    <dgm:cxn modelId="{12FC5073-CBA4-4826-8BC1-49C649FC0FF3}" type="presOf" srcId="{FA420FFE-468D-4DEE-82B1-F0F74B56130E}" destId="{50828F21-E4A1-4C7A-B403-BA0302E923CC}" srcOrd="1" destOrd="0" presId="urn:microsoft.com/office/officeart/2008/layout/NameandTitleOrganizationalChart"/>
    <dgm:cxn modelId="{2617FF59-6049-4BC5-A4F4-819CC49BCEAE}" type="presOf" srcId="{31C64700-84BC-433E-8BCB-7ABACBFA4199}" destId="{F5BED34F-E2BA-4C7B-BCDF-2C5F3514A884}" srcOrd="0" destOrd="0" presId="urn:microsoft.com/office/officeart/2008/layout/NameandTitleOrganizationalChart"/>
    <dgm:cxn modelId="{E6340D80-6B5D-430E-A33E-3F8D05DE1391}" type="presOf" srcId="{BF54EE6F-FA73-4A3B-84C2-000D2A73C39A}" destId="{185157F9-1BD9-4D65-B211-FD3A6B99E637}" srcOrd="0" destOrd="0" presId="urn:microsoft.com/office/officeart/2008/layout/NameandTitleOrganizationalChart"/>
    <dgm:cxn modelId="{D18B8A83-82F5-49E1-B77D-47C549923647}" type="presOf" srcId="{BBD2452E-D7CE-4B6A-A749-CF87117207A5}" destId="{37F299DF-7D83-4C31-B2AC-B25FF7871A49}" srcOrd="1" destOrd="0" presId="urn:microsoft.com/office/officeart/2008/layout/NameandTitleOrganizationalChart"/>
    <dgm:cxn modelId="{9BB59287-A6DD-4FFA-9438-022C9DE43107}" type="presOf" srcId="{46FB1CC9-9875-4970-AC4F-2434E78C3402}" destId="{7CFF439C-472C-4C35-A067-12264DB8CF6A}" srcOrd="0" destOrd="0" presId="urn:microsoft.com/office/officeart/2008/layout/NameandTitleOrganizationalChart"/>
    <dgm:cxn modelId="{1B79FD8D-6763-4D78-BF92-BF571D047ED2}" srcId="{2BB0E066-4032-4A4C-A11D-EC325437FCA0}" destId="{FA420FFE-468D-4DEE-82B1-F0F74B56130E}" srcOrd="0" destOrd="0" parTransId="{3E435855-8DCF-42F8-9842-F673127AC207}" sibTransId="{2FD1D72D-D270-4134-90D9-11FB39B6CCD1}"/>
    <dgm:cxn modelId="{01FB9194-B5B4-46F4-A5C5-BB0C47D7D3CF}" type="presOf" srcId="{600BF832-993F-4D52-9288-CE40900135E8}" destId="{67323C74-DE54-4A9A-9CEE-DCC38FF7BE0B}" srcOrd="0" destOrd="0" presId="urn:microsoft.com/office/officeart/2008/layout/NameandTitleOrganizationalChart"/>
    <dgm:cxn modelId="{0C2FE79A-E132-4E27-BF0E-859754468362}" type="presOf" srcId="{BBD2452E-D7CE-4B6A-A749-CF87117207A5}" destId="{76025948-B2DA-4AF9-8E7C-E946C7684B75}" srcOrd="0" destOrd="0" presId="urn:microsoft.com/office/officeart/2008/layout/NameandTitleOrganizationalChart"/>
    <dgm:cxn modelId="{FEBF0E9B-7721-41AB-B728-565C771DA51A}" type="presOf" srcId="{DF6EC160-F3AF-4DBF-9CC5-20CA656BDE01}" destId="{2764B08D-78C4-48E0-B68E-E48739FB362B}" srcOrd="0" destOrd="0" presId="urn:microsoft.com/office/officeart/2008/layout/NameandTitleOrganizationalChart"/>
    <dgm:cxn modelId="{02C2F49F-5478-41DB-A17D-B31E2D7A5B02}" type="presOf" srcId="{FA420FFE-468D-4DEE-82B1-F0F74B56130E}" destId="{0ACDC9C7-4CBE-4F9B-B52D-AA026C0583A7}" srcOrd="0" destOrd="0" presId="urn:microsoft.com/office/officeart/2008/layout/NameandTitleOrganizationalChart"/>
    <dgm:cxn modelId="{F88F42A2-F495-4FB5-9F80-4DFF970D9A01}" type="presOf" srcId="{CFFEF664-6062-4FBA-903C-839F967D564A}" destId="{4F6FCC55-6701-4BE1-8B50-CA0508D8BE01}" srcOrd="0" destOrd="0" presId="urn:microsoft.com/office/officeart/2008/layout/NameandTitleOrganizationalChart"/>
    <dgm:cxn modelId="{DBC885B5-29D9-4E12-9E22-B0A712BDB51E}" srcId="{FA420FFE-468D-4DEE-82B1-F0F74B56130E}" destId="{BBD2452E-D7CE-4B6A-A749-CF87117207A5}" srcOrd="0" destOrd="0" parTransId="{DF6EC160-F3AF-4DBF-9CC5-20CA656BDE01}" sibTransId="{600BF832-993F-4D52-9288-CE40900135E8}"/>
    <dgm:cxn modelId="{7DE5DFBD-5D4E-4F11-B49C-C77915A7247F}" type="presOf" srcId="{64772F75-931C-4F6C-96DE-73E4D58C5E3B}" destId="{A10932B3-557B-4BEE-8CE2-622CB1E989DF}" srcOrd="0" destOrd="0" presId="urn:microsoft.com/office/officeart/2008/layout/NameandTitleOrganizationalChart"/>
    <dgm:cxn modelId="{FD2714C1-3658-48F1-98BF-9DB7CE74DD24}" type="presOf" srcId="{F3218886-A2FC-4F30-B8BD-3303AE785C98}" destId="{FE4E5884-0DAA-4CEB-B8DC-5DAD13B9D9A8}" srcOrd="0" destOrd="0" presId="urn:microsoft.com/office/officeart/2008/layout/NameandTitleOrganizationalChart"/>
    <dgm:cxn modelId="{961511C2-4BB7-4927-B2F7-F54CBDD4757B}" srcId="{CFFEF664-6062-4FBA-903C-839F967D564A}" destId="{2BB0E066-4032-4A4C-A11D-EC325437FCA0}" srcOrd="0" destOrd="0" parTransId="{C4C4CDE4-F75B-49DE-9CAD-983269C055CE}" sibTransId="{F72521EC-A976-4A36-97D2-CD5A30C5D6C3}"/>
    <dgm:cxn modelId="{9C416AC8-CBBC-48D7-AA07-12541335190C}" type="presOf" srcId="{F72521EC-A976-4A36-97D2-CD5A30C5D6C3}" destId="{C031666D-30E7-4F0E-B5B1-68282227ABC3}" srcOrd="0" destOrd="0" presId="urn:microsoft.com/office/officeart/2008/layout/NameandTitleOrganizationalChart"/>
    <dgm:cxn modelId="{F72A00D6-4A36-4F3F-A7AF-F7FF59849FB6}" type="presOf" srcId="{2BB0E066-4032-4A4C-A11D-EC325437FCA0}" destId="{239D3EB2-61B1-4440-91C9-A39AC86A997B}" srcOrd="1" destOrd="0" presId="urn:microsoft.com/office/officeart/2008/layout/NameandTitleOrganizationalChart"/>
    <dgm:cxn modelId="{3068EFE2-FB7A-45E0-A50B-5806D16A422F}" type="presOf" srcId="{F3218886-A2FC-4F30-B8BD-3303AE785C98}" destId="{E1891C10-77C0-4368-99BC-F15B471CBBCE}" srcOrd="1" destOrd="0" presId="urn:microsoft.com/office/officeart/2008/layout/NameandTitleOrganizationalChart"/>
    <dgm:cxn modelId="{2E6B6DE6-E661-4D80-B724-5A95CF448033}" type="presOf" srcId="{047FF54E-F9E8-4F5C-B2E1-DC58797040A2}" destId="{62916E1E-420E-43FD-9CA1-9ACAC444D2F0}" srcOrd="0" destOrd="0" presId="urn:microsoft.com/office/officeart/2008/layout/NameandTitleOrganizationalChart"/>
    <dgm:cxn modelId="{FEDF53EA-ED3C-4B5D-BA82-7900136602A6}" srcId="{2BB0E066-4032-4A4C-A11D-EC325437FCA0}" destId="{047FF54E-F9E8-4F5C-B2E1-DC58797040A2}" srcOrd="1" destOrd="0" parTransId="{31C64700-84BC-433E-8BCB-7ABACBFA4199}" sibTransId="{64772F75-931C-4F6C-96DE-73E4D58C5E3B}"/>
    <dgm:cxn modelId="{B6C18BF0-B76F-47A1-B905-D738E0EE03C9}" type="presOf" srcId="{BE1FBD8B-6F13-40B9-92AA-C2FE75298565}" destId="{5B8E87AC-2904-4DDF-9D1D-BCA1FF0608AF}" srcOrd="0" destOrd="0" presId="urn:microsoft.com/office/officeart/2008/layout/NameandTitleOrganizationalChart"/>
    <dgm:cxn modelId="{F2EC46F1-D3FC-4490-91EF-0B6ABC754D6E}" type="presOf" srcId="{047FF54E-F9E8-4F5C-B2E1-DC58797040A2}" destId="{4D591CBA-8658-49EB-96F4-943DB1D7BFD4}" srcOrd="1" destOrd="0" presId="urn:microsoft.com/office/officeart/2008/layout/NameandTitleOrganizationalChart"/>
    <dgm:cxn modelId="{9046E4F7-0D0D-492C-A3EE-BF59B416ED81}" type="presOf" srcId="{2FD1D72D-D270-4134-90D9-11FB39B6CCD1}" destId="{60DC09D8-55EA-467B-8153-DB2337A99ACB}" srcOrd="0" destOrd="0" presId="urn:microsoft.com/office/officeart/2008/layout/NameandTitleOrganizationalChart"/>
    <dgm:cxn modelId="{8AB3EF98-1215-4A7E-8CC3-D20857DF0606}" type="presParOf" srcId="{4F6FCC55-6701-4BE1-8B50-CA0508D8BE01}" destId="{1FB584CC-9CCB-430E-B59A-372A26CAA07F}" srcOrd="0" destOrd="0" presId="urn:microsoft.com/office/officeart/2008/layout/NameandTitleOrganizationalChart"/>
    <dgm:cxn modelId="{C58C7C7E-A9A7-45C0-B3A3-7F3A7E2642E4}" type="presParOf" srcId="{1FB584CC-9CCB-430E-B59A-372A26CAA07F}" destId="{8BFC115F-C1E4-4F01-A280-E21CAD2B2F3A}" srcOrd="0" destOrd="0" presId="urn:microsoft.com/office/officeart/2008/layout/NameandTitleOrganizationalChart"/>
    <dgm:cxn modelId="{55903BBC-000E-477A-AE23-C3A91C2F13B3}" type="presParOf" srcId="{8BFC115F-C1E4-4F01-A280-E21CAD2B2F3A}" destId="{6F1E6C9D-9AF8-4F1F-A1FD-22241EFACB1B}" srcOrd="0" destOrd="0" presId="urn:microsoft.com/office/officeart/2008/layout/NameandTitleOrganizationalChart"/>
    <dgm:cxn modelId="{49CA1FB8-48D2-4C03-A795-AD0E89871006}" type="presParOf" srcId="{8BFC115F-C1E4-4F01-A280-E21CAD2B2F3A}" destId="{C031666D-30E7-4F0E-B5B1-68282227ABC3}" srcOrd="1" destOrd="0" presId="urn:microsoft.com/office/officeart/2008/layout/NameandTitleOrganizationalChart"/>
    <dgm:cxn modelId="{FCD4942E-0F4B-4327-8A7D-63E794F07C81}" type="presParOf" srcId="{8BFC115F-C1E4-4F01-A280-E21CAD2B2F3A}" destId="{239D3EB2-61B1-4440-91C9-A39AC86A997B}" srcOrd="2" destOrd="0" presId="urn:microsoft.com/office/officeart/2008/layout/NameandTitleOrganizationalChart"/>
    <dgm:cxn modelId="{B1C82EAD-EE22-44FD-A309-5056601EF627}" type="presParOf" srcId="{1FB584CC-9CCB-430E-B59A-372A26CAA07F}" destId="{292B4474-56FC-4046-9731-3854BF13A8B8}" srcOrd="1" destOrd="0" presId="urn:microsoft.com/office/officeart/2008/layout/NameandTitleOrganizationalChart"/>
    <dgm:cxn modelId="{507FA1E7-99AE-4CA4-805A-77531A88A05E}" type="presParOf" srcId="{292B4474-56FC-4046-9731-3854BF13A8B8}" destId="{9AE4A958-AECF-43FA-9D6A-FD691E69BD73}" srcOrd="0" destOrd="0" presId="urn:microsoft.com/office/officeart/2008/layout/NameandTitleOrganizationalChart"/>
    <dgm:cxn modelId="{B0E6A3B5-3C2B-4B87-BA5E-D8A553685B0D}" type="presParOf" srcId="{292B4474-56FC-4046-9731-3854BF13A8B8}" destId="{22610951-7FFD-445B-B200-9E91FA4BC7EF}" srcOrd="1" destOrd="0" presId="urn:microsoft.com/office/officeart/2008/layout/NameandTitleOrganizationalChart"/>
    <dgm:cxn modelId="{320054DC-B406-42CC-9F45-67C07F32831C}" type="presParOf" srcId="{22610951-7FFD-445B-B200-9E91FA4BC7EF}" destId="{23A2F693-B90C-428A-A27B-729251091D1F}" srcOrd="0" destOrd="0" presId="urn:microsoft.com/office/officeart/2008/layout/NameandTitleOrganizationalChart"/>
    <dgm:cxn modelId="{37D8B2F7-0B67-47A9-9F39-6086E72221A9}" type="presParOf" srcId="{23A2F693-B90C-428A-A27B-729251091D1F}" destId="{0ACDC9C7-4CBE-4F9B-B52D-AA026C0583A7}" srcOrd="0" destOrd="0" presId="urn:microsoft.com/office/officeart/2008/layout/NameandTitleOrganizationalChart"/>
    <dgm:cxn modelId="{469F82C2-D2CC-4017-B013-EA17FCA57758}" type="presParOf" srcId="{23A2F693-B90C-428A-A27B-729251091D1F}" destId="{60DC09D8-55EA-467B-8153-DB2337A99ACB}" srcOrd="1" destOrd="0" presId="urn:microsoft.com/office/officeart/2008/layout/NameandTitleOrganizationalChart"/>
    <dgm:cxn modelId="{D9E74DAD-6530-4FCD-B5B2-2C98B4B56E5A}" type="presParOf" srcId="{23A2F693-B90C-428A-A27B-729251091D1F}" destId="{50828F21-E4A1-4C7A-B403-BA0302E923CC}" srcOrd="2" destOrd="0" presId="urn:microsoft.com/office/officeart/2008/layout/NameandTitleOrganizationalChart"/>
    <dgm:cxn modelId="{5C17FFEA-433F-418C-881D-DC60147BB113}" type="presParOf" srcId="{22610951-7FFD-445B-B200-9E91FA4BC7EF}" destId="{A9576D04-284C-41A1-BD33-EEEC349AE272}" srcOrd="1" destOrd="0" presId="urn:microsoft.com/office/officeart/2008/layout/NameandTitleOrganizationalChart"/>
    <dgm:cxn modelId="{F455A15B-681B-457B-8891-C98D17187286}" type="presParOf" srcId="{A9576D04-284C-41A1-BD33-EEEC349AE272}" destId="{2764B08D-78C4-48E0-B68E-E48739FB362B}" srcOrd="0" destOrd="0" presId="urn:microsoft.com/office/officeart/2008/layout/NameandTitleOrganizationalChart"/>
    <dgm:cxn modelId="{03267C2B-F76C-4BD2-AB05-5E716CF79D0A}" type="presParOf" srcId="{A9576D04-284C-41A1-BD33-EEEC349AE272}" destId="{D9FD3E88-DD46-4143-A329-A7B5F1AF4F56}" srcOrd="1" destOrd="0" presId="urn:microsoft.com/office/officeart/2008/layout/NameandTitleOrganizationalChart"/>
    <dgm:cxn modelId="{B1270A80-E2BF-424D-A34B-5563E12422B8}" type="presParOf" srcId="{D9FD3E88-DD46-4143-A329-A7B5F1AF4F56}" destId="{77B8D768-0AD9-40FF-9BA9-980079B3365B}" srcOrd="0" destOrd="0" presId="urn:microsoft.com/office/officeart/2008/layout/NameandTitleOrganizationalChart"/>
    <dgm:cxn modelId="{05B23A64-A44B-49FD-9738-0ABF02056F5D}" type="presParOf" srcId="{77B8D768-0AD9-40FF-9BA9-980079B3365B}" destId="{76025948-B2DA-4AF9-8E7C-E946C7684B75}" srcOrd="0" destOrd="0" presId="urn:microsoft.com/office/officeart/2008/layout/NameandTitleOrganizationalChart"/>
    <dgm:cxn modelId="{BD9A7B56-031A-4D53-B895-C5EF8E95A444}" type="presParOf" srcId="{77B8D768-0AD9-40FF-9BA9-980079B3365B}" destId="{67323C74-DE54-4A9A-9CEE-DCC38FF7BE0B}" srcOrd="1" destOrd="0" presId="urn:microsoft.com/office/officeart/2008/layout/NameandTitleOrganizationalChart"/>
    <dgm:cxn modelId="{0203696B-2F1B-41E6-A2EE-4F2770DA532D}" type="presParOf" srcId="{77B8D768-0AD9-40FF-9BA9-980079B3365B}" destId="{37F299DF-7D83-4C31-B2AC-B25FF7871A49}" srcOrd="2" destOrd="0" presId="urn:microsoft.com/office/officeart/2008/layout/NameandTitleOrganizationalChart"/>
    <dgm:cxn modelId="{DF4F8C47-F01B-4469-BD6F-E7EDDDE9250E}" type="presParOf" srcId="{D9FD3E88-DD46-4143-A329-A7B5F1AF4F56}" destId="{080D8D5C-8566-4EAB-8F9D-58F3FB2D903C}" srcOrd="1" destOrd="0" presId="urn:microsoft.com/office/officeart/2008/layout/NameandTitleOrganizationalChart"/>
    <dgm:cxn modelId="{167B3EB0-6E20-4B85-B798-C96AB948AEBE}" type="presParOf" srcId="{D9FD3E88-DD46-4143-A329-A7B5F1AF4F56}" destId="{35C6D818-8B85-4D83-8CCF-BB974DCED731}" srcOrd="2" destOrd="0" presId="urn:microsoft.com/office/officeart/2008/layout/NameandTitleOrganizationalChart"/>
    <dgm:cxn modelId="{C9328E52-0503-4EF9-AC43-AC30B4F7CD48}" type="presParOf" srcId="{22610951-7FFD-445B-B200-9E91FA4BC7EF}" destId="{84ECBC32-5D0C-4BE8-A231-64847AB4226A}" srcOrd="2" destOrd="0" presId="urn:microsoft.com/office/officeart/2008/layout/NameandTitleOrganizationalChart"/>
    <dgm:cxn modelId="{B7D3D94E-BD2A-4B83-A02C-B25761C59D31}" type="presParOf" srcId="{292B4474-56FC-4046-9731-3854BF13A8B8}" destId="{F5BED34F-E2BA-4C7B-BCDF-2C5F3514A884}" srcOrd="2" destOrd="0" presId="urn:microsoft.com/office/officeart/2008/layout/NameandTitleOrganizationalChart"/>
    <dgm:cxn modelId="{DB836891-CD0C-4451-8931-14A2A4BD39CA}" type="presParOf" srcId="{292B4474-56FC-4046-9731-3854BF13A8B8}" destId="{35207129-3865-4564-AF8F-7C9629822E6E}" srcOrd="3" destOrd="0" presId="urn:microsoft.com/office/officeart/2008/layout/NameandTitleOrganizationalChart"/>
    <dgm:cxn modelId="{15E7259A-00B8-4FE3-8490-2AFD8E362317}" type="presParOf" srcId="{35207129-3865-4564-AF8F-7C9629822E6E}" destId="{73A27327-0EF2-40BA-B9F8-212E769E9AD7}" srcOrd="0" destOrd="0" presId="urn:microsoft.com/office/officeart/2008/layout/NameandTitleOrganizationalChart"/>
    <dgm:cxn modelId="{BDC5D612-9688-4273-9115-0F35ADEDFDCD}" type="presParOf" srcId="{73A27327-0EF2-40BA-B9F8-212E769E9AD7}" destId="{62916E1E-420E-43FD-9CA1-9ACAC444D2F0}" srcOrd="0" destOrd="0" presId="urn:microsoft.com/office/officeart/2008/layout/NameandTitleOrganizationalChart"/>
    <dgm:cxn modelId="{543A779D-B9C9-45B7-BE8E-B16D8B0B4653}" type="presParOf" srcId="{73A27327-0EF2-40BA-B9F8-212E769E9AD7}" destId="{A10932B3-557B-4BEE-8CE2-622CB1E989DF}" srcOrd="1" destOrd="0" presId="urn:microsoft.com/office/officeart/2008/layout/NameandTitleOrganizationalChart"/>
    <dgm:cxn modelId="{6A87D10C-A8FF-46F5-B7D6-CCAD82543367}" type="presParOf" srcId="{73A27327-0EF2-40BA-B9F8-212E769E9AD7}" destId="{4D591CBA-8658-49EB-96F4-943DB1D7BFD4}" srcOrd="2" destOrd="0" presId="urn:microsoft.com/office/officeart/2008/layout/NameandTitleOrganizationalChart"/>
    <dgm:cxn modelId="{0EA98493-B3A5-4ECB-82A5-53F0F4764014}" type="presParOf" srcId="{35207129-3865-4564-AF8F-7C9629822E6E}" destId="{59D73CC8-43F1-43F0-9883-A84C3E66DAF9}" srcOrd="1" destOrd="0" presId="urn:microsoft.com/office/officeart/2008/layout/NameandTitleOrganizationalChart"/>
    <dgm:cxn modelId="{39F132D5-B4E5-4F1A-BFF5-42DF3FF75629}" type="presParOf" srcId="{59D73CC8-43F1-43F0-9883-A84C3E66DAF9}" destId="{7CFF439C-472C-4C35-A067-12264DB8CF6A}" srcOrd="0" destOrd="0" presId="urn:microsoft.com/office/officeart/2008/layout/NameandTitleOrganizationalChart"/>
    <dgm:cxn modelId="{05819234-EBED-498F-B200-F3CE03E2D172}" type="presParOf" srcId="{59D73CC8-43F1-43F0-9883-A84C3E66DAF9}" destId="{88AC456D-D0CC-4972-9D4C-B609FFBE5758}" srcOrd="1" destOrd="0" presId="urn:microsoft.com/office/officeart/2008/layout/NameandTitleOrganizationalChart"/>
    <dgm:cxn modelId="{B907DCD7-0EED-4A70-9446-445200B0D7E1}" type="presParOf" srcId="{88AC456D-D0CC-4972-9D4C-B609FFBE5758}" destId="{3ADC569B-F447-4A5F-AEC6-B82A5763A2CD}" srcOrd="0" destOrd="0" presId="urn:microsoft.com/office/officeart/2008/layout/NameandTitleOrganizationalChart"/>
    <dgm:cxn modelId="{5A9CCCFA-A618-4790-ADD0-50193358F0D4}" type="presParOf" srcId="{3ADC569B-F447-4A5F-AEC6-B82A5763A2CD}" destId="{FE4E5884-0DAA-4CEB-B8DC-5DAD13B9D9A8}" srcOrd="0" destOrd="0" presId="urn:microsoft.com/office/officeart/2008/layout/NameandTitleOrganizationalChart"/>
    <dgm:cxn modelId="{1D78178F-29E4-4255-BB27-C969C8CCF0C2}" type="presParOf" srcId="{3ADC569B-F447-4A5F-AEC6-B82A5763A2CD}" destId="{5B8E87AC-2904-4DDF-9D1D-BCA1FF0608AF}" srcOrd="1" destOrd="0" presId="urn:microsoft.com/office/officeart/2008/layout/NameandTitleOrganizationalChart"/>
    <dgm:cxn modelId="{419B98D2-08AA-446E-9BDB-603DD59D30CD}" type="presParOf" srcId="{3ADC569B-F447-4A5F-AEC6-B82A5763A2CD}" destId="{E1891C10-77C0-4368-99BC-F15B471CBBCE}" srcOrd="2" destOrd="0" presId="urn:microsoft.com/office/officeart/2008/layout/NameandTitleOrganizationalChart"/>
    <dgm:cxn modelId="{E5FEB61C-7A49-4CE3-A367-0D48D1056F19}" type="presParOf" srcId="{88AC456D-D0CC-4972-9D4C-B609FFBE5758}" destId="{AAE24087-F084-46AA-B045-6EB01B670A19}" srcOrd="1" destOrd="0" presId="urn:microsoft.com/office/officeart/2008/layout/NameandTitleOrganizationalChart"/>
    <dgm:cxn modelId="{1050573E-7541-497F-B1A9-4B365CF6D942}" type="presParOf" srcId="{88AC456D-D0CC-4972-9D4C-B609FFBE5758}" destId="{A9535362-267E-4B71-BAA4-C6B7900CCB2D}" srcOrd="2" destOrd="0" presId="urn:microsoft.com/office/officeart/2008/layout/NameandTitleOrganizationalChart"/>
    <dgm:cxn modelId="{05D588BF-E8F7-48F9-9C2F-EE17F3C155B8}" type="presParOf" srcId="{59D73CC8-43F1-43F0-9883-A84C3E66DAF9}" destId="{185157F9-1BD9-4D65-B211-FD3A6B99E637}" srcOrd="2" destOrd="0" presId="urn:microsoft.com/office/officeart/2008/layout/NameandTitleOrganizationalChart"/>
    <dgm:cxn modelId="{4AE3591B-9200-49FB-AAAF-3E32EBA178F8}" type="presParOf" srcId="{59D73CC8-43F1-43F0-9883-A84C3E66DAF9}" destId="{49B372A6-E2F3-43AC-97F3-2D24D80215A0}" srcOrd="3" destOrd="0" presId="urn:microsoft.com/office/officeart/2008/layout/NameandTitleOrganizationalChart"/>
    <dgm:cxn modelId="{374B3BF3-BDC0-4C20-B3C5-E89584255A48}" type="presParOf" srcId="{49B372A6-E2F3-43AC-97F3-2D24D80215A0}" destId="{099EBB94-A2B8-42BF-B19F-F1AAB819DF62}" srcOrd="0" destOrd="0" presId="urn:microsoft.com/office/officeart/2008/layout/NameandTitleOrganizationalChart"/>
    <dgm:cxn modelId="{259A7203-F771-4B2E-8F5B-8FC75F291729}" type="presParOf" srcId="{099EBB94-A2B8-42BF-B19F-F1AAB819DF62}" destId="{309C4AD2-EB37-486A-A510-8F28F36767DC}" srcOrd="0" destOrd="0" presId="urn:microsoft.com/office/officeart/2008/layout/NameandTitleOrganizationalChart"/>
    <dgm:cxn modelId="{385540D6-4187-4FD9-8ECE-29F6DDC7B5D3}" type="presParOf" srcId="{099EBB94-A2B8-42BF-B19F-F1AAB819DF62}" destId="{8E4D387C-DFDB-4A48-864F-BF141C3C2FA7}" srcOrd="1" destOrd="0" presId="urn:microsoft.com/office/officeart/2008/layout/NameandTitleOrganizationalChart"/>
    <dgm:cxn modelId="{40C57C48-C8DF-4741-8110-3AD967FA4589}" type="presParOf" srcId="{099EBB94-A2B8-42BF-B19F-F1AAB819DF62}" destId="{D0E11DD7-D599-4E8D-8AF2-A7AA2016677A}" srcOrd="2" destOrd="0" presId="urn:microsoft.com/office/officeart/2008/layout/NameandTitleOrganizationalChart"/>
    <dgm:cxn modelId="{0FC0DA65-042B-435F-9D4F-54FCB15BE6E2}" type="presParOf" srcId="{49B372A6-E2F3-43AC-97F3-2D24D80215A0}" destId="{A576C73F-DCFE-44BA-B9B2-CF648262D80E}" srcOrd="1" destOrd="0" presId="urn:microsoft.com/office/officeart/2008/layout/NameandTitleOrganizationalChart"/>
    <dgm:cxn modelId="{1E1D3206-39B3-48B0-8DDD-CA2253E9DE90}" type="presParOf" srcId="{49B372A6-E2F3-43AC-97F3-2D24D80215A0}" destId="{7F52E17F-516D-4F12-97B2-E5E9E572BE41}" srcOrd="2" destOrd="0" presId="urn:microsoft.com/office/officeart/2008/layout/NameandTitleOrganizationalChart"/>
    <dgm:cxn modelId="{2599AA58-87FC-47B4-8BC2-015D1F5AC3EF}" type="presParOf" srcId="{35207129-3865-4564-AF8F-7C9629822E6E}" destId="{2D0BB8BB-8675-4EFC-B01D-B905881ACEF4}" srcOrd="2" destOrd="0" presId="urn:microsoft.com/office/officeart/2008/layout/NameandTitleOrganizationalChart"/>
    <dgm:cxn modelId="{91B772ED-408B-40DA-8B66-A29D09CCE069}" type="presParOf" srcId="{1FB584CC-9CCB-430E-B59A-372A26CAA07F}" destId="{DA9B2FD8-32A0-44C1-870E-7414AC35445F}" srcOrd="2" destOrd="0" presId="urn:microsoft.com/office/officeart/2008/layout/NameandTitleOrganizationalChar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57F9-1BD9-4D65-B211-FD3A6B99E637}">
      <dsp:nvSpPr>
        <dsp:cNvPr id="0" name=""/>
        <dsp:cNvSpPr/>
      </dsp:nvSpPr>
      <dsp:spPr>
        <a:xfrm>
          <a:off x="7280264" y="3563102"/>
          <a:ext cx="1790821" cy="798617"/>
        </a:xfrm>
        <a:custGeom>
          <a:avLst/>
          <a:gdLst/>
          <a:ahLst/>
          <a:cxnLst/>
          <a:rect l="0" t="0" r="0" b="0"/>
          <a:pathLst>
            <a:path>
              <a:moveTo>
                <a:pt x="0" y="0"/>
              </a:moveTo>
              <a:lnTo>
                <a:pt x="0" y="476098"/>
              </a:lnTo>
              <a:lnTo>
                <a:pt x="1790821" y="476098"/>
              </a:lnTo>
              <a:lnTo>
                <a:pt x="1790821"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7CFF439C-472C-4C35-A067-12264DB8CF6A}">
      <dsp:nvSpPr>
        <dsp:cNvPr id="0" name=""/>
        <dsp:cNvSpPr/>
      </dsp:nvSpPr>
      <dsp:spPr>
        <a:xfrm>
          <a:off x="5489442" y="3563102"/>
          <a:ext cx="1790821" cy="798617"/>
        </a:xfrm>
        <a:custGeom>
          <a:avLst/>
          <a:gdLst/>
          <a:ahLst/>
          <a:cxnLst/>
          <a:rect l="0" t="0" r="0" b="0"/>
          <a:pathLst>
            <a:path>
              <a:moveTo>
                <a:pt x="1790821" y="0"/>
              </a:moveTo>
              <a:lnTo>
                <a:pt x="1790821" y="476098"/>
              </a:lnTo>
              <a:lnTo>
                <a:pt x="0" y="476098"/>
              </a:lnTo>
              <a:lnTo>
                <a:pt x="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F5BED34F-E2BA-4C7B-BCDF-2C5F3514A884}">
      <dsp:nvSpPr>
        <dsp:cNvPr id="0" name=""/>
        <dsp:cNvSpPr/>
      </dsp:nvSpPr>
      <dsp:spPr>
        <a:xfrm>
          <a:off x="4594032" y="1382262"/>
          <a:ext cx="2686232" cy="798617"/>
        </a:xfrm>
        <a:custGeom>
          <a:avLst/>
          <a:gdLst/>
          <a:ahLst/>
          <a:cxnLst/>
          <a:rect l="0" t="0" r="0" b="0"/>
          <a:pathLst>
            <a:path>
              <a:moveTo>
                <a:pt x="0" y="0"/>
              </a:moveTo>
              <a:lnTo>
                <a:pt x="0" y="476098"/>
              </a:lnTo>
              <a:lnTo>
                <a:pt x="2686232" y="476098"/>
              </a:lnTo>
              <a:lnTo>
                <a:pt x="2686232"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2764B08D-78C4-48E0-B68E-E48739FB362B}">
      <dsp:nvSpPr>
        <dsp:cNvPr id="0" name=""/>
        <dsp:cNvSpPr/>
      </dsp:nvSpPr>
      <dsp:spPr>
        <a:xfrm>
          <a:off x="1862079" y="3563102"/>
          <a:ext cx="91440" cy="798617"/>
        </a:xfrm>
        <a:custGeom>
          <a:avLst/>
          <a:gdLst/>
          <a:ahLst/>
          <a:cxnLst/>
          <a:rect l="0" t="0" r="0" b="0"/>
          <a:pathLst>
            <a:path>
              <a:moveTo>
                <a:pt x="45720" y="0"/>
              </a:moveTo>
              <a:lnTo>
                <a:pt x="4572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AE4A958-AECF-43FA-9D6A-FD691E69BD73}">
      <dsp:nvSpPr>
        <dsp:cNvPr id="0" name=""/>
        <dsp:cNvSpPr/>
      </dsp:nvSpPr>
      <dsp:spPr>
        <a:xfrm>
          <a:off x="1907799" y="1382262"/>
          <a:ext cx="2686232" cy="798617"/>
        </a:xfrm>
        <a:custGeom>
          <a:avLst/>
          <a:gdLst/>
          <a:ahLst/>
          <a:cxnLst/>
          <a:rect l="0" t="0" r="0" b="0"/>
          <a:pathLst>
            <a:path>
              <a:moveTo>
                <a:pt x="2686232" y="0"/>
              </a:moveTo>
              <a:lnTo>
                <a:pt x="2686232" y="476098"/>
              </a:lnTo>
              <a:lnTo>
                <a:pt x="0" y="476098"/>
              </a:lnTo>
              <a:lnTo>
                <a:pt x="0"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6F1E6C9D-9AF8-4F1F-A1FD-22241EFACB1B}">
      <dsp:nvSpPr>
        <dsp:cNvPr id="0" name=""/>
        <dsp:cNvSpPr/>
      </dsp:nvSpPr>
      <dsp:spPr>
        <a:xfrm>
          <a:off x="3259211" y="40"/>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195047" numCol="1" spcCol="1270" anchor="ctr" anchorCtr="0">
          <a:noAutofit/>
        </a:bodyPr>
        <a:lstStyle/>
        <a:p>
          <a:pPr marL="0" lvl="0" indent="0" algn="ctr" defTabSz="1600200">
            <a:lnSpc>
              <a:spcPct val="90000"/>
            </a:lnSpc>
            <a:spcBef>
              <a:spcPct val="0"/>
            </a:spcBef>
            <a:spcAft>
              <a:spcPct val="35000"/>
            </a:spcAft>
            <a:buNone/>
          </a:pPr>
          <a:r>
            <a:rPr lang="en-US" sz="3600" kern="1200" dirty="0"/>
            <a:t>Homicide</a:t>
          </a:r>
        </a:p>
      </dsp:txBody>
      <dsp:txXfrm>
        <a:off x="3259211" y="40"/>
        <a:ext cx="2669642" cy="1382222"/>
      </dsp:txXfrm>
    </dsp:sp>
    <dsp:sp modelId="{C031666D-30E7-4F0E-B5B1-68282227ABC3}">
      <dsp:nvSpPr>
        <dsp:cNvPr id="0" name=""/>
        <dsp:cNvSpPr/>
      </dsp:nvSpPr>
      <dsp:spPr>
        <a:xfrm>
          <a:off x="3793139" y="107510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Overarching Term </a:t>
          </a:r>
        </a:p>
      </dsp:txBody>
      <dsp:txXfrm>
        <a:off x="3793139" y="1075101"/>
        <a:ext cx="2402677" cy="460740"/>
      </dsp:txXfrm>
    </dsp:sp>
    <dsp:sp modelId="{0ACDC9C7-4CBE-4F9B-B52D-AA026C0583A7}">
      <dsp:nvSpPr>
        <dsp:cNvPr id="0" name=""/>
        <dsp:cNvSpPr/>
      </dsp:nvSpPr>
      <dsp:spPr>
        <a:xfrm>
          <a:off x="572978"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Murder</a:t>
          </a:r>
        </a:p>
      </dsp:txBody>
      <dsp:txXfrm>
        <a:off x="572978" y="2180879"/>
        <a:ext cx="2669642" cy="1382222"/>
      </dsp:txXfrm>
    </dsp:sp>
    <dsp:sp modelId="{60DC09D8-55EA-467B-8153-DB2337A99ACB}">
      <dsp:nvSpPr>
        <dsp:cNvPr id="0" name=""/>
        <dsp:cNvSpPr/>
      </dsp:nvSpPr>
      <dsp:spPr>
        <a:xfrm>
          <a:off x="1106907"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Intent to Kill / GBH</a:t>
          </a:r>
        </a:p>
      </dsp:txBody>
      <dsp:txXfrm>
        <a:off x="1106907" y="3255941"/>
        <a:ext cx="2402677" cy="460740"/>
      </dsp:txXfrm>
    </dsp:sp>
    <dsp:sp modelId="{76025948-B2DA-4AF9-8E7C-E946C7684B75}">
      <dsp:nvSpPr>
        <dsp:cNvPr id="0" name=""/>
        <dsp:cNvSpPr/>
      </dsp:nvSpPr>
      <dsp:spPr>
        <a:xfrm>
          <a:off x="572978"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Loss of Control &amp;</a:t>
          </a:r>
          <a:br>
            <a:rPr lang="en-US" sz="2400" kern="1200" dirty="0"/>
          </a:br>
          <a:r>
            <a:rPr lang="en-US" sz="2400" kern="1200" dirty="0"/>
            <a:t>Diminished Responsibility</a:t>
          </a:r>
        </a:p>
      </dsp:txBody>
      <dsp:txXfrm>
        <a:off x="572978" y="4361719"/>
        <a:ext cx="2669642" cy="1382222"/>
      </dsp:txXfrm>
    </dsp:sp>
    <dsp:sp modelId="{67323C74-DE54-4A9A-9CEE-DCC38FF7BE0B}">
      <dsp:nvSpPr>
        <dsp:cNvPr id="0" name=""/>
        <dsp:cNvSpPr/>
      </dsp:nvSpPr>
      <dsp:spPr>
        <a:xfrm>
          <a:off x="1106907"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1106907" y="5436781"/>
        <a:ext cx="2402677" cy="460740"/>
      </dsp:txXfrm>
    </dsp:sp>
    <dsp:sp modelId="{62916E1E-420E-43FD-9CA1-9ACAC444D2F0}">
      <dsp:nvSpPr>
        <dsp:cNvPr id="0" name=""/>
        <dsp:cNvSpPr/>
      </dsp:nvSpPr>
      <dsp:spPr>
        <a:xfrm>
          <a:off x="5945443"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Manslaughter</a:t>
          </a:r>
        </a:p>
      </dsp:txBody>
      <dsp:txXfrm>
        <a:off x="5945443" y="2180879"/>
        <a:ext cx="2669642" cy="1382222"/>
      </dsp:txXfrm>
    </dsp:sp>
    <dsp:sp modelId="{A10932B3-557B-4BEE-8CE2-622CB1E989DF}">
      <dsp:nvSpPr>
        <dsp:cNvPr id="0" name=""/>
        <dsp:cNvSpPr/>
      </dsp:nvSpPr>
      <dsp:spPr>
        <a:xfrm>
          <a:off x="6479371"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8740" tIns="19685" rIns="78740" bIns="19685" numCol="1" spcCol="1270" anchor="ctr" anchorCtr="0">
          <a:noAutofit/>
        </a:bodyPr>
        <a:lstStyle/>
        <a:p>
          <a:pPr marL="0" lvl="0" indent="0" algn="r" defTabSz="1377950">
            <a:lnSpc>
              <a:spcPct val="90000"/>
            </a:lnSpc>
            <a:spcBef>
              <a:spcPct val="0"/>
            </a:spcBef>
            <a:spcAft>
              <a:spcPct val="35000"/>
            </a:spcAft>
            <a:buNone/>
          </a:pPr>
          <a:endParaRPr lang="en-US" sz="3100" kern="1200"/>
        </a:p>
      </dsp:txBody>
      <dsp:txXfrm>
        <a:off x="6479371" y="3255941"/>
        <a:ext cx="2402677" cy="460740"/>
      </dsp:txXfrm>
    </dsp:sp>
    <dsp:sp modelId="{FE4E5884-0DAA-4CEB-B8DC-5DAD13B9D9A8}">
      <dsp:nvSpPr>
        <dsp:cNvPr id="0" name=""/>
        <dsp:cNvSpPr/>
      </dsp:nvSpPr>
      <dsp:spPr>
        <a:xfrm>
          <a:off x="4154621"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Voluntary Manslaughter</a:t>
          </a:r>
        </a:p>
      </dsp:txBody>
      <dsp:txXfrm>
        <a:off x="4154621" y="4361719"/>
        <a:ext cx="2669642" cy="1382222"/>
      </dsp:txXfrm>
    </dsp:sp>
    <dsp:sp modelId="{5B8E87AC-2904-4DDF-9D1D-BCA1FF0608AF}">
      <dsp:nvSpPr>
        <dsp:cNvPr id="0" name=""/>
        <dsp:cNvSpPr/>
      </dsp:nvSpPr>
      <dsp:spPr>
        <a:xfrm>
          <a:off x="4688550"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4688550" y="5436781"/>
        <a:ext cx="2402677" cy="460740"/>
      </dsp:txXfrm>
    </dsp:sp>
    <dsp:sp modelId="{309C4AD2-EB37-486A-A510-8F28F36767DC}">
      <dsp:nvSpPr>
        <dsp:cNvPr id="0" name=""/>
        <dsp:cNvSpPr/>
      </dsp:nvSpPr>
      <dsp:spPr>
        <a:xfrm>
          <a:off x="7736265"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Involuntary Manslaughter</a:t>
          </a:r>
        </a:p>
      </dsp:txBody>
      <dsp:txXfrm>
        <a:off x="7736265" y="4361719"/>
        <a:ext cx="2669642" cy="1382222"/>
      </dsp:txXfrm>
    </dsp:sp>
    <dsp:sp modelId="{8E4D387C-DFDB-4A48-864F-BF141C3C2FA7}">
      <dsp:nvSpPr>
        <dsp:cNvPr id="0" name=""/>
        <dsp:cNvSpPr/>
      </dsp:nvSpPr>
      <dsp:spPr>
        <a:xfrm>
          <a:off x="8270193"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AR but no MR</a:t>
          </a:r>
        </a:p>
      </dsp:txBody>
      <dsp:txXfrm>
        <a:off x="8270193" y="5436781"/>
        <a:ext cx="2402677" cy="460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 IS GUILTY OF MURDER</a:t>
          </a:r>
        </a:p>
      </dsp:txBody>
      <dsp:txXfrm>
        <a:off x="3562635" y="4748216"/>
        <a:ext cx="1336972" cy="668486"/>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50AF94-694B-4AC4-AC99-CCFD364B7D01}" type="datetimeFigureOut">
              <a:rPr lang="en-GB" smtClean="0"/>
              <a:t>12/02/2023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C04186-66AE-4FB3-B839-87C237920849}" type="slidenum">
              <a:rPr lang="en-GB" smtClean="0"/>
              <a:t>‹#›</a:t>
            </a:fld>
            <a:endParaRPr lang="en-GB"/>
          </a:p>
        </p:txBody>
      </p:sp>
    </p:spTree>
    <p:extLst>
      <p:ext uri="{BB962C8B-B14F-4D97-AF65-F5344CB8AC3E}">
        <p14:creationId xmlns:p14="http://schemas.microsoft.com/office/powerpoint/2010/main" val="417225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a:t>
            </a:fld>
            <a:endParaRPr lang="en-GB"/>
          </a:p>
        </p:txBody>
      </p:sp>
    </p:spTree>
    <p:extLst>
      <p:ext uri="{BB962C8B-B14F-4D97-AF65-F5344CB8AC3E}">
        <p14:creationId xmlns:p14="http://schemas.microsoft.com/office/powerpoint/2010/main" val="196548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a:t>
            </a:fld>
            <a:endParaRPr lang="en-GB"/>
          </a:p>
        </p:txBody>
      </p:sp>
    </p:spTree>
    <p:extLst>
      <p:ext uri="{BB962C8B-B14F-4D97-AF65-F5344CB8AC3E}">
        <p14:creationId xmlns:p14="http://schemas.microsoft.com/office/powerpoint/2010/main" val="102301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a:t>
            </a:fld>
            <a:endParaRPr lang="en-GB"/>
          </a:p>
        </p:txBody>
      </p:sp>
    </p:spTree>
    <p:extLst>
      <p:ext uri="{BB962C8B-B14F-4D97-AF65-F5344CB8AC3E}">
        <p14:creationId xmlns:p14="http://schemas.microsoft.com/office/powerpoint/2010/main" val="105395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a:t>
            </a:fld>
            <a:endParaRPr lang="en-GB"/>
          </a:p>
        </p:txBody>
      </p:sp>
    </p:spTree>
    <p:extLst>
      <p:ext uri="{BB962C8B-B14F-4D97-AF65-F5344CB8AC3E}">
        <p14:creationId xmlns:p14="http://schemas.microsoft.com/office/powerpoint/2010/main" val="353778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a:ln/>
        </p:spPr>
      </p:sp>
      <p:sp>
        <p:nvSpPr>
          <p:cNvPr id="18434" name="Notes Placeholder 2"/>
          <p:cNvSpPr>
            <a:spLocks noGrp="1"/>
          </p:cNvSpPr>
          <p:nvPr>
            <p:ph type="body" idx="1"/>
          </p:nvPr>
        </p:nvSpPr>
        <p:spPr>
          <a:noFill/>
          <a:ln/>
        </p:spPr>
        <p:txBody>
          <a:bodyPr/>
          <a:lstStyle/>
          <a:p>
            <a:endParaRPr lang="en-US" dirty="0"/>
          </a:p>
        </p:txBody>
      </p:sp>
      <p:sp>
        <p:nvSpPr>
          <p:cNvPr id="18435" name="Slide Number Placeholder 3"/>
          <p:cNvSpPr>
            <a:spLocks noGrp="1"/>
          </p:cNvSpPr>
          <p:nvPr>
            <p:ph type="sldNum" sz="quarter" idx="5"/>
          </p:nvPr>
        </p:nvSpPr>
        <p:spPr>
          <a:noFill/>
        </p:spPr>
        <p:txBody>
          <a:bodyPr/>
          <a:lstStyle/>
          <a:p>
            <a:fld id="{970B03A3-C0B8-4016-8B6F-988509D31B88}" type="slidenum">
              <a:rPr lang="en-GB" smtClean="0"/>
              <a:pPr/>
              <a:t>5</a:t>
            </a:fld>
            <a:endParaRPr lang="en-GB"/>
          </a:p>
        </p:txBody>
      </p:sp>
    </p:spTree>
    <p:extLst>
      <p:ext uri="{BB962C8B-B14F-4D97-AF65-F5344CB8AC3E}">
        <p14:creationId xmlns:p14="http://schemas.microsoft.com/office/powerpoint/2010/main" val="51611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722288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1638550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u="none" dirty="0"/>
              <a:t> </a:t>
            </a:r>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190768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54309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046894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12</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13</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14</a:t>
            </a:fld>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15</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16</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17</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a:p>
            <a:r>
              <a:rPr lang="en-GB" b="0" i="0" u="none" dirty="0"/>
              <a:t>Substantial</a:t>
            </a:r>
            <a:r>
              <a:rPr lang="en-GB" b="0" i="0" u="none" baseline="0" dirty="0"/>
              <a:t> = it must be more than would be experienced by the reasonable person: more than trivial but less than total impairment. </a:t>
            </a:r>
            <a:endParaRPr lang="en-GB" b="0"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18</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19</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a:ln/>
        </p:spPr>
      </p:sp>
      <p:sp>
        <p:nvSpPr>
          <p:cNvPr id="24578" name="Notes Placeholder 2"/>
          <p:cNvSpPr>
            <a:spLocks noGrp="1"/>
          </p:cNvSpPr>
          <p:nvPr>
            <p:ph type="body" idx="1"/>
          </p:nvPr>
        </p:nvSpPr>
        <p:spPr>
          <a:noFill/>
          <a:ln/>
        </p:spPr>
        <p:txBody>
          <a:bodyPr/>
          <a:lstStyle/>
          <a:p>
            <a:endParaRPr lang="en-US" dirty="0"/>
          </a:p>
        </p:txBody>
      </p:sp>
      <p:sp>
        <p:nvSpPr>
          <p:cNvPr id="24579" name="Slide Number Placeholder 3"/>
          <p:cNvSpPr>
            <a:spLocks noGrp="1"/>
          </p:cNvSpPr>
          <p:nvPr>
            <p:ph type="sldNum" sz="quarter" idx="5"/>
          </p:nvPr>
        </p:nvSpPr>
        <p:spPr>
          <a:noFill/>
        </p:spPr>
        <p:txBody>
          <a:bodyPr/>
          <a:lstStyle/>
          <a:p>
            <a:fld id="{58EF86CA-D407-4436-AB91-4F268FC54647}" type="slidenum">
              <a:rPr lang="en-GB" smtClean="0"/>
              <a:pPr/>
              <a:t>20</a:t>
            </a:fld>
            <a:endParaRPr lang="en-GB"/>
          </a:p>
        </p:txBody>
      </p:sp>
    </p:spTree>
    <p:extLst>
      <p:ext uri="{BB962C8B-B14F-4D97-AF65-F5344CB8AC3E}">
        <p14:creationId xmlns:p14="http://schemas.microsoft.com/office/powerpoint/2010/main" val="197455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21</a:t>
            </a:fld>
            <a:endParaRPr lang="en-GB"/>
          </a:p>
        </p:txBody>
      </p:sp>
    </p:spTree>
    <p:extLst>
      <p:ext uri="{BB962C8B-B14F-4D97-AF65-F5344CB8AC3E}">
        <p14:creationId xmlns:p14="http://schemas.microsoft.com/office/powerpoint/2010/main" val="672269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22</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23</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24</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25</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26</a:t>
            </a:fld>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27</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28</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29</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30</a:t>
            </a:fld>
            <a:endParaRPr lang="en-GB"/>
          </a:p>
        </p:txBody>
      </p:sp>
    </p:spTree>
    <p:extLst>
      <p:ext uri="{BB962C8B-B14F-4D97-AF65-F5344CB8AC3E}">
        <p14:creationId xmlns:p14="http://schemas.microsoft.com/office/powerpoint/2010/main" val="1874746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31</a:t>
            </a:fld>
            <a:endParaRPr lang="en-GB"/>
          </a:p>
        </p:txBody>
      </p:sp>
    </p:spTree>
    <p:extLst>
      <p:ext uri="{BB962C8B-B14F-4D97-AF65-F5344CB8AC3E}">
        <p14:creationId xmlns:p14="http://schemas.microsoft.com/office/powerpoint/2010/main" val="1204419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32</a:t>
            </a:fld>
            <a:endParaRPr lang="en-GB"/>
          </a:p>
        </p:txBody>
      </p:sp>
    </p:spTree>
    <p:extLst>
      <p:ext uri="{BB962C8B-B14F-4D97-AF65-F5344CB8AC3E}">
        <p14:creationId xmlns:p14="http://schemas.microsoft.com/office/powerpoint/2010/main" val="28224327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33</a:t>
            </a:fld>
            <a:endParaRPr lang="en-GB"/>
          </a:p>
        </p:txBody>
      </p:sp>
    </p:spTree>
    <p:extLst>
      <p:ext uri="{BB962C8B-B14F-4D97-AF65-F5344CB8AC3E}">
        <p14:creationId xmlns:p14="http://schemas.microsoft.com/office/powerpoint/2010/main" val="20596201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endParaRPr lang="en-US"/>
          </a:p>
        </p:txBody>
      </p:sp>
      <p:sp>
        <p:nvSpPr>
          <p:cNvPr id="32771" name="Slide Number Placeholder 3"/>
          <p:cNvSpPr>
            <a:spLocks noGrp="1"/>
          </p:cNvSpPr>
          <p:nvPr>
            <p:ph type="sldNum" sz="quarter" idx="5"/>
          </p:nvPr>
        </p:nvSpPr>
        <p:spPr>
          <a:noFill/>
        </p:spPr>
        <p:txBody>
          <a:bodyPr/>
          <a:lstStyle/>
          <a:p>
            <a:fld id="{4B0BA788-4C3A-4189-94B2-61621383FFC3}" type="slidenum">
              <a:rPr lang="en-GB" smtClean="0"/>
              <a:pPr/>
              <a:t>34</a:t>
            </a:fld>
            <a:endParaRPr lang="en-GB"/>
          </a:p>
        </p:txBody>
      </p:sp>
    </p:spTree>
    <p:extLst>
      <p:ext uri="{BB962C8B-B14F-4D97-AF65-F5344CB8AC3E}">
        <p14:creationId xmlns:p14="http://schemas.microsoft.com/office/powerpoint/2010/main" val="774042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35</a:t>
            </a:fld>
            <a:endParaRPr lang="en-GB"/>
          </a:p>
        </p:txBody>
      </p:sp>
    </p:spTree>
    <p:extLst>
      <p:ext uri="{BB962C8B-B14F-4D97-AF65-F5344CB8AC3E}">
        <p14:creationId xmlns:p14="http://schemas.microsoft.com/office/powerpoint/2010/main" val="15094667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36</a:t>
            </a:fld>
            <a:endParaRPr lang="en-GB"/>
          </a:p>
        </p:txBody>
      </p:sp>
    </p:spTree>
    <p:extLst>
      <p:ext uri="{BB962C8B-B14F-4D97-AF65-F5344CB8AC3E}">
        <p14:creationId xmlns:p14="http://schemas.microsoft.com/office/powerpoint/2010/main" val="23002124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37</a:t>
            </a:fld>
            <a:endParaRPr lang="en-GB"/>
          </a:p>
        </p:txBody>
      </p:sp>
    </p:spTree>
    <p:extLst>
      <p:ext uri="{BB962C8B-B14F-4D97-AF65-F5344CB8AC3E}">
        <p14:creationId xmlns:p14="http://schemas.microsoft.com/office/powerpoint/2010/main" val="13858580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Factual</a:t>
            </a:r>
            <a:r>
              <a:rPr lang="en-GB" baseline="0" dirty="0"/>
              <a:t> and legal causation must be established.</a:t>
            </a:r>
          </a:p>
          <a:p>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38</a:t>
            </a:fld>
            <a:endParaRPr lang="en-GB"/>
          </a:p>
        </p:txBody>
      </p:sp>
    </p:spTree>
    <p:extLst>
      <p:ext uri="{BB962C8B-B14F-4D97-AF65-F5344CB8AC3E}">
        <p14:creationId xmlns:p14="http://schemas.microsoft.com/office/powerpoint/2010/main" val="13853968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39</a:t>
            </a:fld>
            <a:endParaRPr lang="en-GB"/>
          </a:p>
        </p:txBody>
      </p:sp>
    </p:spTree>
    <p:extLst>
      <p:ext uri="{BB962C8B-B14F-4D97-AF65-F5344CB8AC3E}">
        <p14:creationId xmlns:p14="http://schemas.microsoft.com/office/powerpoint/2010/main" val="3929285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40</a:t>
            </a:fld>
            <a:endParaRPr lang="en-GB"/>
          </a:p>
        </p:txBody>
      </p:sp>
    </p:spTree>
    <p:extLst>
      <p:ext uri="{BB962C8B-B14F-4D97-AF65-F5344CB8AC3E}">
        <p14:creationId xmlns:p14="http://schemas.microsoft.com/office/powerpoint/2010/main" val="9693829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the act giving</a:t>
            </a:r>
            <a:r>
              <a:rPr lang="en-GB" baseline="0" dirty="0"/>
              <a:t> rise to the offence must be a dangerous one; it is not enough that it simply amounts to a crime.</a:t>
            </a:r>
          </a:p>
          <a:p>
            <a:endParaRPr lang="en-GB" baseline="0" dirty="0"/>
          </a:p>
          <a:p>
            <a:r>
              <a:rPr lang="en-GB" baseline="0" dirty="0"/>
              <a:t>In Church [1966] D was taunted by V about his impotence. D knocked V out, panicked and dumped her body in the river where she drowned. D was convicted of UDAM. The AR and MR did not coincide but the court of appeal rejected the argument that all unlawful acts amounting to a crime leading to death constitute UDAM. </a:t>
            </a:r>
          </a:p>
          <a:p>
            <a:endParaRPr lang="en-GB" baseline="0" dirty="0"/>
          </a:p>
          <a:p>
            <a:r>
              <a:rPr lang="en-GB" baseline="0" dirty="0"/>
              <a:t>In DPP v Newbury Jones [1977] it was held that the act is dangerous if a reasonable person would have appreciated that it would have created a risk of harm to someone, whether for the person who dies or another. This is an objective test, so it is irrelevant that D was unaware that his act was unlawful or dangerous.</a:t>
            </a:r>
          </a:p>
          <a:p>
            <a:endParaRPr lang="en-GB" baseline="0" dirty="0"/>
          </a:p>
          <a:p>
            <a:r>
              <a:rPr lang="en-GB" baseline="0" dirty="0"/>
              <a:t>An example of where a reasonable person would not have appreciated that the act cold result in some physical harm is the case of Dawson [1985]. Ds robbed Vs petrol station wearing masks and armed with a pickaxe handle and a replica gun.  Shortly after the V died of a heart attack. The conviction for manslaughter was quashed because the reasonable person would not have known that V had a heart disease.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41</a:t>
            </a:fld>
            <a:endParaRPr lang="en-GB"/>
          </a:p>
        </p:txBody>
      </p:sp>
    </p:spTree>
    <p:extLst>
      <p:ext uri="{BB962C8B-B14F-4D97-AF65-F5344CB8AC3E}">
        <p14:creationId xmlns:p14="http://schemas.microsoft.com/office/powerpoint/2010/main" val="21041299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shown that D’s unlawful act was both a factual and legal cause of V’s death. If there is a break in the chain of causation between the unlawful act and the death of V, then D is not guilty of UDAM.</a:t>
            </a:r>
          </a:p>
          <a:p>
            <a:endParaRPr lang="en-GB" dirty="0"/>
          </a:p>
          <a:p>
            <a:r>
              <a:rPr lang="en-GB" dirty="0"/>
              <a:t>It is clear that D’s act does not have to be directed at</a:t>
            </a:r>
            <a:r>
              <a:rPr lang="en-GB" baseline="0" dirty="0"/>
              <a:t> V. In Mitchell [1983] D hit E who was standing in a queue in a post office. E fell against V, an elderly lady, who fell, broke her leg and died as a result on an embolism linked to her fall. D was found guilty of manslaughter despite the fact that his act was directed at E, not V. Note that the MR here could be established via the principle of transferred malice. </a:t>
            </a:r>
          </a:p>
          <a:p>
            <a:endParaRPr lang="en-GB" baseline="0" dirty="0"/>
          </a:p>
          <a:p>
            <a:r>
              <a:rPr lang="en-GB" baseline="0" dirty="0"/>
              <a:t>MENS REA</a:t>
            </a:r>
          </a:p>
          <a:p>
            <a:r>
              <a:rPr lang="en-GB" baseline="0" dirty="0"/>
              <a:t>The only MR required is the MR of the initial crime (base offence.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42</a:t>
            </a:fld>
            <a:endParaRPr lang="en-GB"/>
          </a:p>
        </p:txBody>
      </p:sp>
    </p:spTree>
    <p:extLst>
      <p:ext uri="{BB962C8B-B14F-4D97-AF65-F5344CB8AC3E}">
        <p14:creationId xmlns:p14="http://schemas.microsoft.com/office/powerpoint/2010/main" val="35647515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43</a:t>
            </a:fld>
            <a:endParaRPr lang="en-GB"/>
          </a:p>
        </p:txBody>
      </p:sp>
    </p:spTree>
    <p:extLst>
      <p:ext uri="{BB962C8B-B14F-4D97-AF65-F5344CB8AC3E}">
        <p14:creationId xmlns:p14="http://schemas.microsoft.com/office/powerpoint/2010/main" val="224681110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44</a:t>
            </a:fld>
            <a:endParaRPr lang="en-GB"/>
          </a:p>
        </p:txBody>
      </p:sp>
    </p:spTree>
    <p:extLst>
      <p:ext uri="{BB962C8B-B14F-4D97-AF65-F5344CB8AC3E}">
        <p14:creationId xmlns:p14="http://schemas.microsoft.com/office/powerpoint/2010/main" val="10478313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answering a problem question on murder it is advisable to deal with the elements of the actus reus that can easily be established first. Leave causation until last as this is usually the most problematic area. Where an element cannot be established, you should still consider the other elements because, if they are made out, D may have committed an alternative offence. </a:t>
            </a:r>
          </a:p>
        </p:txBody>
      </p:sp>
      <p:sp>
        <p:nvSpPr>
          <p:cNvPr id="4" name="Slide Number Placeholder 3"/>
          <p:cNvSpPr>
            <a:spLocks noGrp="1"/>
          </p:cNvSpPr>
          <p:nvPr>
            <p:ph type="sldNum" sz="quarter" idx="5"/>
          </p:nvPr>
        </p:nvSpPr>
        <p:spPr/>
        <p:txBody>
          <a:bodyPr/>
          <a:lstStyle/>
          <a:p>
            <a:fld id="{6E68B28C-E451-4403-A250-F359D7134F13}" type="slidenum">
              <a:rPr lang="en-GB" smtClean="0"/>
              <a:t>45</a:t>
            </a:fld>
            <a:endParaRPr lang="en-GB"/>
          </a:p>
        </p:txBody>
      </p:sp>
    </p:spTree>
    <p:extLst>
      <p:ext uri="{BB962C8B-B14F-4D97-AF65-F5344CB8AC3E}">
        <p14:creationId xmlns:p14="http://schemas.microsoft.com/office/powerpoint/2010/main" val="285505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UWTSD 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650A42-82F6-4526-A1E2-A2064417B07A}"/>
              </a:ext>
            </a:extLst>
          </p:cNvPr>
          <p:cNvSpPr>
            <a:spLocks noGrp="1"/>
          </p:cNvSpPr>
          <p:nvPr>
            <p:ph type="body" sz="quarter" idx="10" hasCustomPrompt="1"/>
          </p:nvPr>
        </p:nvSpPr>
        <p:spPr>
          <a:xfrm>
            <a:off x="8613775" y="5592416"/>
            <a:ext cx="3194050" cy="1046509"/>
          </a:xfrm>
        </p:spPr>
        <p:txBody>
          <a:bodyPr anchor="b">
            <a:normAutofit/>
          </a:bodyPr>
          <a:lstStyle>
            <a:lvl1pPr marL="0" indent="0" algn="ctr">
              <a:buNone/>
              <a:defRPr sz="2000">
                <a:solidFill>
                  <a:schemeClr val="bg1"/>
                </a:solidFill>
              </a:defRPr>
            </a:lvl1pPr>
          </a:lstStyle>
          <a:p>
            <a:pPr lvl="0"/>
            <a:r>
              <a:rPr lang="en-US" dirty="0"/>
              <a:t>Click to edit Subtitle</a:t>
            </a:r>
            <a:endParaRPr lang="en-GB" dirty="0"/>
          </a:p>
        </p:txBody>
      </p:sp>
      <p:sp>
        <p:nvSpPr>
          <p:cNvPr id="8" name="Title 7">
            <a:extLst>
              <a:ext uri="{FF2B5EF4-FFF2-40B4-BE49-F238E27FC236}">
                <a16:creationId xmlns:a16="http://schemas.microsoft.com/office/drawing/2014/main" id="{FF4B533C-B3FA-4561-AD54-4055C7C9C937}"/>
              </a:ext>
            </a:extLst>
          </p:cNvPr>
          <p:cNvSpPr>
            <a:spLocks noGrp="1"/>
          </p:cNvSpPr>
          <p:nvPr>
            <p:ph type="title" hasCustomPrompt="1"/>
          </p:nvPr>
        </p:nvSpPr>
        <p:spPr>
          <a:xfrm>
            <a:off x="506852" y="656094"/>
            <a:ext cx="4747073" cy="4936322"/>
          </a:xfrm>
        </p:spPr>
        <p:txBody>
          <a:bodyPr anchor="ctr">
            <a:normAutofit/>
          </a:bodyPr>
          <a:lstStyle>
            <a:lvl1pPr>
              <a:defRPr sz="5400"/>
            </a:lvl1pPr>
          </a:lstStyle>
          <a:p>
            <a:r>
              <a:rPr lang="en-US" dirty="0"/>
              <a:t>Click to edit Title</a:t>
            </a:r>
            <a:endParaRPr lang="en-GB" dirty="0"/>
          </a:p>
        </p:txBody>
      </p:sp>
    </p:spTree>
    <p:extLst>
      <p:ext uri="{BB962C8B-B14F-4D97-AF65-F5344CB8AC3E}">
        <p14:creationId xmlns:p14="http://schemas.microsoft.com/office/powerpoint/2010/main" val="175390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userDrawn="1"/>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normAutofit/>
          </a:bodyPr>
          <a:lstStyle>
            <a:lvl1pPr marL="0" indent="0" algn="r">
              <a:buNone/>
              <a:defRPr sz="24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31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4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4171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6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7013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08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428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072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192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255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235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7554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38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665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729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5"/>
            <a:ext cx="683339" cy="365125"/>
          </a:xfrm>
        </p:spPr>
        <p:txBody>
          <a:bodyPr/>
          <a:lstStyle/>
          <a:p>
            <a:fld id="{D57F1E4F-1CFF-5643-939E-217C01CDF565}" type="slidenum">
              <a:rPr lang="en-US" smtClean="0"/>
              <a:pPr/>
              <a:t>‹#›</a:t>
            </a:fld>
            <a:endParaRPr lang="en-US" dirty="0"/>
          </a:p>
        </p:txBody>
      </p:sp>
      <p:sp>
        <p:nvSpPr>
          <p:cNvPr id="3" name="Content Placeholder 2"/>
          <p:cNvSpPr>
            <a:spLocks noGrp="1"/>
          </p:cNvSpPr>
          <p:nvPr>
            <p:ph sz="quarter" idx="14"/>
          </p:nvPr>
        </p:nvSpPr>
        <p:spPr>
          <a:xfrm>
            <a:off x="461474" y="478564"/>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68073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Referenc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678C1-B107-41B5-B72D-D76C96411390}"/>
              </a:ext>
            </a:extLst>
          </p:cNvPr>
          <p:cNvSpPr>
            <a:spLocks noGrp="1"/>
          </p:cNvSpPr>
          <p:nvPr>
            <p:ph type="title" hasCustomPrompt="1"/>
          </p:nvPr>
        </p:nvSpPr>
        <p:spPr>
          <a:xfrm>
            <a:off x="1291483" y="561075"/>
            <a:ext cx="9609034" cy="1320800"/>
          </a:xfrm>
        </p:spPr>
        <p:txBody>
          <a:bodyPr/>
          <a:lstStyle>
            <a:lvl1pPr>
              <a:defRPr/>
            </a:lvl1pPr>
          </a:lstStyle>
          <a:p>
            <a:r>
              <a:rPr lang="en-US" dirty="0"/>
              <a:t>References</a:t>
            </a:r>
            <a:endParaRPr lang="en-GB" dirty="0"/>
          </a:p>
        </p:txBody>
      </p:sp>
      <p:sp>
        <p:nvSpPr>
          <p:cNvPr id="10" name="Text Placeholder 9">
            <a:extLst>
              <a:ext uri="{FF2B5EF4-FFF2-40B4-BE49-F238E27FC236}">
                <a16:creationId xmlns:a16="http://schemas.microsoft.com/office/drawing/2014/main" id="{8C0FF2D8-4DB4-4C13-A2AC-17B7E1532994}"/>
              </a:ext>
            </a:extLst>
          </p:cNvPr>
          <p:cNvSpPr>
            <a:spLocks noGrp="1"/>
          </p:cNvSpPr>
          <p:nvPr>
            <p:ph type="body" sz="quarter" idx="10"/>
          </p:nvPr>
        </p:nvSpPr>
        <p:spPr>
          <a:xfrm>
            <a:off x="1292225" y="2333625"/>
            <a:ext cx="9608292" cy="3963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819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Final Slide (Q&amp;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5411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2/12/2023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860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0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5.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5.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21.xml"/><Relationship Id="rId4"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notesSlide" Target="../notesSlides/notesSlide22.xml"/><Relationship Id="rId4"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5.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5.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5.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5.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customXml" Target="../ink/ink15.xml"/><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customXml" Target="../ink/ink14.xml"/><Relationship Id="rId2" Type="http://schemas.openxmlformats.org/officeDocument/2006/relationships/notesSlide" Target="../notesSlides/notesSlide27.xml"/><Relationship Id="rId16" Type="http://schemas.openxmlformats.org/officeDocument/2006/relationships/customXml" Target="../ink/ink13.xml"/><Relationship Id="rId1" Type="http://schemas.openxmlformats.org/officeDocument/2006/relationships/slideLayout" Target="../slideLayouts/slideLayout8.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5" Type="http://schemas.openxmlformats.org/officeDocument/2006/relationships/customXml" Target="../ink/ink12.xml"/><Relationship Id="rId10" Type="http://schemas.openxmlformats.org/officeDocument/2006/relationships/customXml" Target="../ink/ink7.xml"/><Relationship Id="rId19" Type="http://schemas.openxmlformats.org/officeDocument/2006/relationships/customXml" Target="../ink/ink16.xml"/><Relationship Id="rId4" Type="http://schemas.openxmlformats.org/officeDocument/2006/relationships/image" Target="../media/image30.png"/><Relationship Id="rId9" Type="http://schemas.openxmlformats.org/officeDocument/2006/relationships/customXml" Target="../ink/ink6.xml"/><Relationship Id="rId14" Type="http://schemas.openxmlformats.org/officeDocument/2006/relationships/customXml" Target="../ink/ink11.xml"/></Relationships>
</file>

<file path=ppt/slides/_rels/slide29.xml.rels><?xml version="1.0" encoding="UTF-8" standalone="yes"?>
<Relationships xmlns="http://schemas.openxmlformats.org/package/2006/relationships"><Relationship Id="rId3" Type="http://schemas.openxmlformats.org/officeDocument/2006/relationships/customXml" Target="../ink/ink17.xml"/><Relationship Id="rId2" Type="http://schemas.openxmlformats.org/officeDocument/2006/relationships/notesSlide" Target="../notesSlides/notesSlide28.xml"/><Relationship Id="rId1" Type="http://schemas.openxmlformats.org/officeDocument/2006/relationships/slideLayout" Target="../slideLayouts/slideLayout8.xml"/><Relationship Id="rId5" Type="http://schemas.openxmlformats.org/officeDocument/2006/relationships/customXml" Target="../ink/ink18.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5.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5.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5.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5.png"/><Relationship Id="rId4" Type="http://schemas.openxmlformats.org/officeDocument/2006/relationships/notesSlide" Target="../notesSlides/notesSlide3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5.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5.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5.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5.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5.png"/><Relationship Id="rId4" Type="http://schemas.openxmlformats.org/officeDocument/2006/relationships/notesSlide" Target="../notesSlides/notesSlide39.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5.png"/><Relationship Id="rId4" Type="http://schemas.openxmlformats.org/officeDocument/2006/relationships/notesSlide" Target="../notesSlides/notesSlide4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5.png"/><Relationship Id="rId4" Type="http://schemas.openxmlformats.org/officeDocument/2006/relationships/notesSlide" Target="../notesSlides/notesSlide41.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5.png"/><Relationship Id="rId4" Type="http://schemas.openxmlformats.org/officeDocument/2006/relationships/notesSlide" Target="../notesSlides/notesSlide4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5.png"/><Relationship Id="rId4" Type="http://schemas.openxmlformats.org/officeDocument/2006/relationships/notesSlide" Target="../notesSlides/notesSlide43.xml"/></Relationships>
</file>

<file path=ppt/slides/_rels/slide45.xml.rels><?xml version="1.0" encoding="UTF-8" standalone="yes"?>
<Relationships xmlns="http://schemas.openxmlformats.org/package/2006/relationships"><Relationship Id="rId8" Type="http://schemas.openxmlformats.org/officeDocument/2006/relationships/customXml" Target="../ink/ink19.xml"/><Relationship Id="rId13" Type="http://schemas.openxmlformats.org/officeDocument/2006/relationships/image" Target="../media/image50.png"/><Relationship Id="rId18" Type="http://schemas.openxmlformats.org/officeDocument/2006/relationships/customXml" Target="../ink/ink24.xml"/><Relationship Id="rId26" Type="http://schemas.openxmlformats.org/officeDocument/2006/relationships/customXml" Target="../ink/ink28.xml"/><Relationship Id="rId3" Type="http://schemas.openxmlformats.org/officeDocument/2006/relationships/diagramData" Target="../diagrams/data2.xml"/><Relationship Id="rId21" Type="http://schemas.openxmlformats.org/officeDocument/2006/relationships/image" Target="../media/image90.png"/><Relationship Id="rId7" Type="http://schemas.microsoft.com/office/2007/relationships/diagramDrawing" Target="../diagrams/drawing2.xml"/><Relationship Id="rId12" Type="http://schemas.openxmlformats.org/officeDocument/2006/relationships/customXml" Target="../ink/ink21.xml"/><Relationship Id="rId17" Type="http://schemas.openxmlformats.org/officeDocument/2006/relationships/image" Target="../media/image70.png"/><Relationship Id="rId25" Type="http://schemas.openxmlformats.org/officeDocument/2006/relationships/image" Target="../media/image11.png"/><Relationship Id="rId2" Type="http://schemas.openxmlformats.org/officeDocument/2006/relationships/notesSlide" Target="../notesSlides/notesSlide44.xml"/><Relationship Id="rId16" Type="http://schemas.openxmlformats.org/officeDocument/2006/relationships/customXml" Target="../ink/ink23.xml"/><Relationship Id="rId20" Type="http://schemas.openxmlformats.org/officeDocument/2006/relationships/customXml" Target="../ink/ink25.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40.png"/><Relationship Id="rId24" Type="http://schemas.openxmlformats.org/officeDocument/2006/relationships/customXml" Target="../ink/ink27.xml"/><Relationship Id="rId5" Type="http://schemas.openxmlformats.org/officeDocument/2006/relationships/diagramQuickStyle" Target="../diagrams/quickStyle2.xml"/><Relationship Id="rId15" Type="http://schemas.openxmlformats.org/officeDocument/2006/relationships/image" Target="../media/image60.png"/><Relationship Id="rId23" Type="http://schemas.openxmlformats.org/officeDocument/2006/relationships/image" Target="../media/image100.png"/><Relationship Id="rId28" Type="http://schemas.openxmlformats.org/officeDocument/2006/relationships/customXml" Target="../ink/ink29.xml"/><Relationship Id="rId10" Type="http://schemas.openxmlformats.org/officeDocument/2006/relationships/customXml" Target="../ink/ink20.xml"/><Relationship Id="rId19" Type="http://schemas.openxmlformats.org/officeDocument/2006/relationships/image" Target="../media/image80.png"/><Relationship Id="rId4" Type="http://schemas.openxmlformats.org/officeDocument/2006/relationships/diagramLayout" Target="../diagrams/layout2.xml"/><Relationship Id="rId9" Type="http://schemas.openxmlformats.org/officeDocument/2006/relationships/image" Target="../media/image30.png"/><Relationship Id="rId14" Type="http://schemas.openxmlformats.org/officeDocument/2006/relationships/customXml" Target="../ink/ink22.xml"/><Relationship Id="rId22" Type="http://schemas.openxmlformats.org/officeDocument/2006/relationships/customXml" Target="../ink/ink26.xml"/><Relationship Id="rId27"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p:txBody>
          <a:bodyPr/>
          <a:lstStyle/>
          <a:p>
            <a:r>
              <a:rPr lang="en-GB" dirty="0"/>
              <a:t>Laura Knight</a:t>
            </a:r>
          </a:p>
        </p:txBody>
      </p:sp>
      <p:sp>
        <p:nvSpPr>
          <p:cNvPr id="2" name="Title 1"/>
          <p:cNvSpPr>
            <a:spLocks noGrp="1"/>
          </p:cNvSpPr>
          <p:nvPr>
            <p:ph type="title"/>
          </p:nvPr>
        </p:nvSpPr>
        <p:spPr/>
        <p:txBody>
          <a:bodyPr/>
          <a:lstStyle/>
          <a:p>
            <a:r>
              <a:rPr lang="en-GB" dirty="0"/>
              <a:t>HOMICIDE </a:t>
            </a:r>
          </a:p>
        </p:txBody>
      </p:sp>
      <p:pic>
        <p:nvPicPr>
          <p:cNvPr id="5" name="Audio 4">
            <a:hlinkClick r:id="" action="ppaction://media"/>
            <a:extLst>
              <a:ext uri="{FF2B5EF4-FFF2-40B4-BE49-F238E27FC236}">
                <a16:creationId xmlns:a16="http://schemas.microsoft.com/office/drawing/2014/main" id="{92A09C1C-2B4E-4F29-06F5-BC72AD7521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19927097"/>
      </p:ext>
    </p:extLst>
  </p:cSld>
  <p:clrMapOvr>
    <a:masterClrMapping/>
  </p:clrMapOvr>
  <mc:AlternateContent xmlns:mc="http://schemas.openxmlformats.org/markup-compatibility/2006" xmlns:p14="http://schemas.microsoft.com/office/powerpoint/2010/main">
    <mc:Choice Requires="p14">
      <p:transition spd="slow" p14:dur="2000" advTm="24929"/>
    </mc:Choice>
    <mc:Fallback xmlns="">
      <p:transition spd="slow" advTm="24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3700130" y="5550195"/>
            <a:ext cx="92503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 name="Content Placeholder 2"/>
          <p:cNvGraphicFramePr>
            <a:graphicFrameLocks noGrp="1"/>
          </p:cNvGraphicFramePr>
          <p:nvPr>
            <p:ph sz="quarter" idx="14"/>
            <p:extLst>
              <p:ext uri="{D42A27DB-BD31-4B8C-83A1-F6EECF244321}">
                <p14:modId xmlns:p14="http://schemas.microsoft.com/office/powerpoint/2010/main" val="1848596413"/>
              </p:ext>
            </p:extLst>
          </p:nvPr>
        </p:nvGraphicFramePr>
        <p:xfrm>
          <a:off x="461963" y="477838"/>
          <a:ext cx="11245850" cy="58975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39E83AF5-A590-44DD-BB8F-4092386276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2392775"/>
      </p:ext>
    </p:extLst>
  </p:cSld>
  <p:clrMapOvr>
    <a:masterClrMapping/>
  </p:clrMapOvr>
  <mc:AlternateContent xmlns:mc="http://schemas.openxmlformats.org/markup-compatibility/2006" xmlns:p14="http://schemas.microsoft.com/office/powerpoint/2010/main">
    <mc:Choice Requires="p14">
      <p:transition spd="slow" p14:dur="2000" advTm="63284"/>
    </mc:Choice>
    <mc:Fallback xmlns="">
      <p:transition spd="slow" advTm="6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MURDER</a:t>
            </a:r>
          </a:p>
        </p:txBody>
      </p:sp>
      <p:sp>
        <p:nvSpPr>
          <p:cNvPr id="3" name="Subtitle 2"/>
          <p:cNvSpPr>
            <a:spLocks noGrp="1"/>
          </p:cNvSpPr>
          <p:nvPr>
            <p:ph type="subTitle"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E74467F7-F1CA-40E4-A415-20DD386A6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05988557"/>
      </p:ext>
    </p:extLst>
  </p:cSld>
  <p:clrMapOvr>
    <a:masterClrMapping/>
  </p:clrMapOvr>
  <mc:AlternateContent xmlns:mc="http://schemas.openxmlformats.org/markup-compatibility/2006" xmlns:p14="http://schemas.microsoft.com/office/powerpoint/2010/main">
    <mc:Choice Requires="p14">
      <p:transition spd="slow" p14:dur="2000" advTm="42154"/>
    </mc:Choice>
    <mc:Fallback xmlns="">
      <p:transition spd="slow" advTm="4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these sessions, you should be able to….</a:t>
            </a:r>
          </a:p>
        </p:txBody>
      </p:sp>
      <p:sp>
        <p:nvSpPr>
          <p:cNvPr id="3" name="Content Placeholder 2"/>
          <p:cNvSpPr>
            <a:spLocks noGrp="1"/>
          </p:cNvSpPr>
          <p:nvPr>
            <p:ph idx="1"/>
          </p:nvPr>
        </p:nvSpPr>
        <p:spPr/>
        <p:txBody>
          <a:bodyPr>
            <a:normAutofit/>
          </a:bodyPr>
          <a:lstStyle/>
          <a:p>
            <a:r>
              <a:rPr lang="en-GB" sz="3600" dirty="0"/>
              <a:t>Provide an accurate definition of murder</a:t>
            </a:r>
          </a:p>
          <a:p>
            <a:r>
              <a:rPr lang="en-GB" sz="3600" dirty="0"/>
              <a:t>Understand the Actus Reus of murder</a:t>
            </a:r>
          </a:p>
          <a:p>
            <a:r>
              <a:rPr lang="en-GB" sz="3600" dirty="0"/>
              <a:t>Understand the </a:t>
            </a:r>
            <a:r>
              <a:rPr lang="en-GB" sz="3600" dirty="0" err="1"/>
              <a:t>Mens</a:t>
            </a:r>
            <a:r>
              <a:rPr lang="en-GB" sz="3600" dirty="0"/>
              <a:t> Rea of murder</a:t>
            </a:r>
          </a:p>
          <a:p>
            <a:r>
              <a:rPr lang="en-GB" sz="3600" dirty="0"/>
              <a:t>Describe the defences to murder</a:t>
            </a:r>
          </a:p>
        </p:txBody>
      </p:sp>
      <p:pic>
        <p:nvPicPr>
          <p:cNvPr id="4" name="Audio 3">
            <a:hlinkClick r:id="" action="ppaction://media"/>
            <a:extLst>
              <a:ext uri="{FF2B5EF4-FFF2-40B4-BE49-F238E27FC236}">
                <a16:creationId xmlns:a16="http://schemas.microsoft.com/office/drawing/2014/main" id="{35F385FD-FBEF-430F-8491-B8E8C7B106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300552"/>
      </p:ext>
    </p:extLst>
  </p:cSld>
  <p:clrMapOvr>
    <a:masterClrMapping/>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a:t>Definition of murder</a:t>
            </a:r>
          </a:p>
        </p:txBody>
      </p:sp>
      <p:sp>
        <p:nvSpPr>
          <p:cNvPr id="17410" name="Rectangle 3"/>
          <p:cNvSpPr>
            <a:spLocks noGrp="1" noChangeArrowheads="1"/>
          </p:cNvSpPr>
          <p:nvPr>
            <p:ph idx="1"/>
          </p:nvPr>
        </p:nvSpPr>
        <p:spPr>
          <a:xfrm>
            <a:off x="1089468" y="1796252"/>
            <a:ext cx="7772400" cy="4032448"/>
          </a:xfrm>
        </p:spPr>
        <p:txBody>
          <a:bodyPr>
            <a:normAutofit lnSpcReduction="10000"/>
          </a:bodyPr>
          <a:lstStyle/>
          <a:p>
            <a:pPr algn="just" eaLnBrk="1" hangingPunct="1">
              <a:buFont typeface="Wingdings" pitchFamily="2" charset="2"/>
              <a:buNone/>
            </a:pPr>
            <a:r>
              <a:rPr lang="en-GB" sz="2400" dirty="0"/>
              <a:t> 	Classic definition Sir Edwards Coke (Lord Chief Justice, early 17</a:t>
            </a:r>
            <a:r>
              <a:rPr lang="en-GB" sz="2400" baseline="30000" dirty="0"/>
              <a:t>th</a:t>
            </a:r>
            <a:r>
              <a:rPr lang="en-GB" sz="2400" dirty="0"/>
              <a:t> Century):</a:t>
            </a:r>
          </a:p>
          <a:p>
            <a:pPr algn="just" eaLnBrk="1" hangingPunct="1">
              <a:buFont typeface="Wingdings" pitchFamily="2" charset="2"/>
              <a:buNone/>
            </a:pPr>
            <a:r>
              <a:rPr lang="en-GB" sz="2400" dirty="0"/>
              <a:t>	“</a:t>
            </a:r>
            <a:r>
              <a:rPr lang="en-GB" sz="2400" i="1" dirty="0"/>
              <a:t>Unlawfully killing a reasonable person who </a:t>
            </a:r>
            <a:r>
              <a:rPr lang="en-GB" sz="2400" i="1" u="sng" dirty="0"/>
              <a:t>is in being</a:t>
            </a:r>
            <a:r>
              <a:rPr lang="en-GB" sz="2400" i="1" dirty="0"/>
              <a:t> and </a:t>
            </a:r>
            <a:r>
              <a:rPr lang="en-GB" sz="2400" i="1" u="sng" dirty="0"/>
              <a:t>under the King’s peace</a:t>
            </a:r>
            <a:r>
              <a:rPr lang="en-GB" sz="2400" i="1" dirty="0"/>
              <a:t>, the death following within a year and a day and </a:t>
            </a:r>
            <a:r>
              <a:rPr lang="en-GB" sz="2400" i="1" u="sng" dirty="0"/>
              <a:t>with  malice aforethought</a:t>
            </a:r>
            <a:r>
              <a:rPr lang="en-GB" sz="2400" dirty="0"/>
              <a:t>”</a:t>
            </a:r>
          </a:p>
          <a:p>
            <a:pPr algn="just" eaLnBrk="1" hangingPunct="1">
              <a:buFont typeface="Wingdings" pitchFamily="2" charset="2"/>
              <a:buNone/>
            </a:pPr>
            <a:endParaRPr lang="en-GB" sz="2400" dirty="0"/>
          </a:p>
          <a:p>
            <a:pPr algn="just" eaLnBrk="1" hangingPunct="1">
              <a:buNone/>
            </a:pPr>
            <a:r>
              <a:rPr lang="en-GB" sz="2400" dirty="0"/>
              <a:t>	Requirement for death to be within a year and a day of the incident was abolished by </a:t>
            </a:r>
            <a:r>
              <a:rPr lang="en-GB" sz="2400" b="1" dirty="0"/>
              <a:t>Law Reform (Year and a Day Rule) Act 1996</a:t>
            </a:r>
          </a:p>
          <a:p>
            <a:pPr algn="just" eaLnBrk="1" hangingPunct="1">
              <a:buFont typeface="Wingdings" pitchFamily="2" charset="2"/>
              <a:buNone/>
            </a:pPr>
            <a:endParaRPr lang="en-GB"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AF41E7F4-3622-4479-BCA3-FADF1ABF56A5}" type="slidenum">
              <a:rPr lang="en-GB"/>
              <a:pPr>
                <a:defRPr/>
              </a:pPr>
              <a:t>5</a:t>
            </a:fld>
            <a:endParaRPr lang="en-GB"/>
          </a:p>
        </p:txBody>
      </p:sp>
      <p:pic>
        <p:nvPicPr>
          <p:cNvPr id="2" name="Audio 1">
            <a:hlinkClick r:id="" action="ppaction://media"/>
            <a:extLst>
              <a:ext uri="{FF2B5EF4-FFF2-40B4-BE49-F238E27FC236}">
                <a16:creationId xmlns:a16="http://schemas.microsoft.com/office/drawing/2014/main" id="{8B1EA4FD-2B52-4DAD-BAB7-DC6F4C4D7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7730889"/>
      </p:ext>
    </p:extLst>
  </p:cSld>
  <p:clrMapOvr>
    <a:masterClrMapping/>
  </p:clrMapOvr>
  <mc:AlternateContent xmlns:mc="http://schemas.openxmlformats.org/markup-compatibility/2006" xmlns:p14="http://schemas.microsoft.com/office/powerpoint/2010/main">
    <mc:Choice Requires="p14">
      <p:transition spd="slow" p14:dur="2000" advTm="68764"/>
    </mc:Choice>
    <mc:Fallback xmlns="">
      <p:transition spd="slow" advTm="6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definition</a:t>
            </a:r>
          </a:p>
        </p:txBody>
      </p:sp>
      <p:sp>
        <p:nvSpPr>
          <p:cNvPr id="3" name="Content Placeholder 2"/>
          <p:cNvSpPr>
            <a:spLocks noGrp="1"/>
          </p:cNvSpPr>
          <p:nvPr>
            <p:ph idx="1"/>
          </p:nvPr>
        </p:nvSpPr>
        <p:spPr/>
        <p:txBody>
          <a:bodyPr/>
          <a:lstStyle/>
          <a:p>
            <a:r>
              <a:rPr lang="en-GB" dirty="0">
                <a:solidFill>
                  <a:schemeClr val="tx1"/>
                </a:solidFill>
              </a:rPr>
              <a:t>The offence of murder requires D to unlawfully kills another person under the King’s peace, and do so intending to kill or cause GBH (serious bodily harm).</a:t>
            </a:r>
          </a:p>
        </p:txBody>
      </p:sp>
      <p:graphicFrame>
        <p:nvGraphicFramePr>
          <p:cNvPr id="4" name="Table 3"/>
          <p:cNvGraphicFramePr>
            <a:graphicFrameLocks noGrp="1"/>
          </p:cNvGraphicFramePr>
          <p:nvPr>
            <p:extLst>
              <p:ext uri="{D42A27DB-BD31-4B8C-83A1-F6EECF244321}">
                <p14:modId xmlns:p14="http://schemas.microsoft.com/office/powerpoint/2010/main" val="1789994287"/>
              </p:ext>
            </p:extLst>
          </p:nvPr>
        </p:nvGraphicFramePr>
        <p:xfrm>
          <a:off x="684817" y="3666196"/>
          <a:ext cx="8127999" cy="25654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endParaRPr lang="en-GB" dirty="0"/>
                    </a:p>
                  </a:txBody>
                  <a:tcPr/>
                </a:tc>
                <a:tc>
                  <a:txBody>
                    <a:bodyPr/>
                    <a:lstStyle/>
                    <a:p>
                      <a:r>
                        <a:rPr lang="en-GB" dirty="0"/>
                        <a:t>ACTUS REUS</a:t>
                      </a:r>
                    </a:p>
                  </a:txBody>
                  <a:tcPr/>
                </a:tc>
                <a:tc>
                  <a:txBody>
                    <a:bodyPr/>
                    <a:lstStyle/>
                    <a:p>
                      <a:r>
                        <a:rPr lang="en-GB" dirty="0"/>
                        <a:t>MENS</a:t>
                      </a:r>
                      <a:r>
                        <a:rPr lang="en-GB" baseline="0" dirty="0"/>
                        <a:t> REA</a:t>
                      </a:r>
                      <a:endParaRPr lang="en-GB" dirty="0"/>
                    </a:p>
                  </a:txBody>
                  <a:tcPr/>
                </a:tc>
                <a:extLst>
                  <a:ext uri="{0D108BD9-81ED-4DB2-BD59-A6C34878D82A}">
                    <a16:rowId xmlns:a16="http://schemas.microsoft.com/office/drawing/2014/main" val="10000"/>
                  </a:ext>
                </a:extLst>
              </a:tr>
              <a:tr h="370840">
                <a:tc>
                  <a:txBody>
                    <a:bodyPr/>
                    <a:lstStyle/>
                    <a:p>
                      <a:r>
                        <a:rPr lang="en-GB" dirty="0"/>
                        <a:t>Conduct</a:t>
                      </a:r>
                      <a:r>
                        <a:rPr lang="en-GB" baseline="0" dirty="0"/>
                        <a:t> element</a:t>
                      </a:r>
                      <a:endParaRPr lang="en-GB" dirty="0"/>
                    </a:p>
                  </a:txBody>
                  <a:tcPr/>
                </a:tc>
                <a:tc>
                  <a:txBody>
                    <a:bodyPr/>
                    <a:lstStyle/>
                    <a:p>
                      <a:r>
                        <a:rPr lang="en-GB" dirty="0"/>
                        <a:t>Any conduct that causes</a:t>
                      </a:r>
                      <a:r>
                        <a:rPr lang="en-GB" baseline="0" dirty="0"/>
                        <a:t> the result</a:t>
                      </a:r>
                      <a:endParaRPr lang="en-GB" dirty="0"/>
                    </a:p>
                  </a:txBody>
                  <a:tcPr/>
                </a:tc>
                <a:tc>
                  <a:txBody>
                    <a:bodyPr/>
                    <a:lstStyle/>
                    <a:p>
                      <a:r>
                        <a:rPr lang="en-GB" dirty="0"/>
                        <a:t>Voluntary</a:t>
                      </a:r>
                    </a:p>
                  </a:txBody>
                  <a:tcPr/>
                </a:tc>
                <a:extLst>
                  <a:ext uri="{0D108BD9-81ED-4DB2-BD59-A6C34878D82A}">
                    <a16:rowId xmlns:a16="http://schemas.microsoft.com/office/drawing/2014/main" val="10001"/>
                  </a:ext>
                </a:extLst>
              </a:tr>
              <a:tr h="370840">
                <a:tc>
                  <a:txBody>
                    <a:bodyPr/>
                    <a:lstStyle/>
                    <a:p>
                      <a:r>
                        <a:rPr lang="en-GB" dirty="0"/>
                        <a:t>Circumstance element</a:t>
                      </a:r>
                    </a:p>
                  </a:txBody>
                  <a:tcPr/>
                </a:tc>
                <a:tc>
                  <a:txBody>
                    <a:bodyPr/>
                    <a:lstStyle/>
                    <a:p>
                      <a:r>
                        <a:rPr lang="en-GB" dirty="0"/>
                        <a:t>V</a:t>
                      </a:r>
                      <a:r>
                        <a:rPr lang="en-GB" baseline="0" dirty="0"/>
                        <a:t> must be a person;</a:t>
                      </a:r>
                    </a:p>
                    <a:p>
                      <a:r>
                        <a:rPr lang="en-GB" baseline="0" dirty="0"/>
                        <a:t>Under the King’s peace;</a:t>
                      </a:r>
                    </a:p>
                    <a:p>
                      <a:r>
                        <a:rPr lang="en-GB" baseline="0" dirty="0"/>
                        <a:t>Killing must be unlawful</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Result</a:t>
                      </a:r>
                      <a:r>
                        <a:rPr lang="en-GB" baseline="0" dirty="0"/>
                        <a:t> element </a:t>
                      </a:r>
                      <a:endParaRPr lang="en-GB" dirty="0"/>
                    </a:p>
                  </a:txBody>
                  <a:tcPr/>
                </a:tc>
                <a:tc>
                  <a:txBody>
                    <a:bodyPr/>
                    <a:lstStyle/>
                    <a:p>
                      <a:r>
                        <a:rPr lang="en-GB" dirty="0"/>
                        <a:t>Death of V</a:t>
                      </a:r>
                    </a:p>
                  </a:txBody>
                  <a:tcPr/>
                </a:tc>
                <a:tc>
                  <a:txBody>
                    <a:bodyPr/>
                    <a:lstStyle/>
                    <a:p>
                      <a:r>
                        <a:rPr lang="en-GB" dirty="0"/>
                        <a:t>Intention to kill or cause GBH</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55038325"/>
      </p:ext>
    </p:extLst>
  </p:cSld>
  <p:clrMapOvr>
    <a:masterClrMapping/>
  </p:clrMapOvr>
  <mc:AlternateContent xmlns:mc="http://schemas.openxmlformats.org/markup-compatibility/2006" xmlns:p14="http://schemas.microsoft.com/office/powerpoint/2010/main">
    <mc:Choice Requires="p14">
      <p:transition spd="slow" p14:dur="2000" advTm="66466"/>
    </mc:Choice>
    <mc:Fallback xmlns="">
      <p:transition spd="slow" advTm="664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Actus Reus of Murder</a:t>
            </a:r>
          </a:p>
        </p:txBody>
      </p:sp>
      <p:sp>
        <p:nvSpPr>
          <p:cNvPr id="3" name="Content Placeholder 2"/>
          <p:cNvSpPr>
            <a:spLocks noGrp="1"/>
          </p:cNvSpPr>
          <p:nvPr>
            <p:ph idx="1"/>
          </p:nvPr>
        </p:nvSpPr>
        <p:spPr/>
        <p:txBody>
          <a:bodyPr>
            <a:normAutofit/>
          </a:bodyPr>
          <a:lstStyle/>
          <a:p>
            <a:r>
              <a:rPr lang="en-GB" sz="3200" i="1" dirty="0">
                <a:solidFill>
                  <a:schemeClr val="tx1"/>
                </a:solidFill>
              </a:rPr>
              <a:t>D unlawfully kills another person under the Queen’s peace – </a:t>
            </a:r>
            <a:r>
              <a:rPr lang="en-GB" sz="3200" i="1" dirty="0">
                <a:solidFill>
                  <a:schemeClr val="tx1"/>
                </a:solidFill>
                <a:highlight>
                  <a:srgbClr val="FFFF00"/>
                </a:highlight>
              </a:rPr>
              <a:t>this is now KINGS peace</a:t>
            </a:r>
          </a:p>
          <a:p>
            <a:pPr marL="0" indent="0">
              <a:buNone/>
            </a:pPr>
            <a:endParaRPr lang="en-GB" sz="3200" i="1" dirty="0">
              <a:solidFill>
                <a:schemeClr val="accent2"/>
              </a:solidFill>
            </a:endParaRPr>
          </a:p>
          <a:p>
            <a:pPr marL="571500" indent="-571500">
              <a:buAutoNum type="romanLcParenR"/>
            </a:pPr>
            <a:r>
              <a:rPr lang="en-GB" sz="3200" dirty="0">
                <a:solidFill>
                  <a:schemeClr val="tx1"/>
                </a:solidFill>
              </a:rPr>
              <a:t>Conduct: Acts and Omissions</a:t>
            </a:r>
          </a:p>
          <a:p>
            <a:pPr marL="0" indent="0">
              <a:buNone/>
            </a:pPr>
            <a:r>
              <a:rPr lang="en-GB" sz="3200" i="1" dirty="0">
                <a:solidFill>
                  <a:schemeClr val="accent5"/>
                </a:solidFill>
              </a:rPr>
              <a:t>Gibbins and Proctor [1918]</a:t>
            </a:r>
          </a:p>
        </p:txBody>
      </p:sp>
      <p:pic>
        <p:nvPicPr>
          <p:cNvPr id="4" name="Picture 3"/>
          <p:cNvPicPr>
            <a:picLocks noChangeAspect="1"/>
          </p:cNvPicPr>
          <p:nvPr/>
        </p:nvPicPr>
        <p:blipFill>
          <a:blip r:embed="rId5"/>
          <a:stretch>
            <a:fillRect/>
          </a:stretch>
        </p:blipFill>
        <p:spPr>
          <a:xfrm>
            <a:off x="9274002" y="2415747"/>
            <a:ext cx="2619375" cy="1743075"/>
          </a:xfrm>
          <a:prstGeom prst="rect">
            <a:avLst/>
          </a:prstGeom>
        </p:spPr>
      </p:pic>
      <p:pic>
        <p:nvPicPr>
          <p:cNvPr id="5" name="Picture 4"/>
          <p:cNvPicPr>
            <a:picLocks noChangeAspect="1"/>
          </p:cNvPicPr>
          <p:nvPr/>
        </p:nvPicPr>
        <p:blipFill>
          <a:blip r:embed="rId6"/>
          <a:stretch>
            <a:fillRect/>
          </a:stretch>
        </p:blipFill>
        <p:spPr>
          <a:xfrm>
            <a:off x="9274002" y="4852985"/>
            <a:ext cx="2819400" cy="1619250"/>
          </a:xfrm>
          <a:prstGeom prst="rect">
            <a:avLst/>
          </a:prstGeom>
        </p:spPr>
      </p:pic>
      <p:pic>
        <p:nvPicPr>
          <p:cNvPr id="6" name="Picture 5"/>
          <p:cNvPicPr>
            <a:picLocks noChangeAspect="1"/>
          </p:cNvPicPr>
          <p:nvPr/>
        </p:nvPicPr>
        <p:blipFill>
          <a:blip r:embed="rId7"/>
          <a:stretch>
            <a:fillRect/>
          </a:stretch>
        </p:blipFill>
        <p:spPr>
          <a:xfrm>
            <a:off x="6391275" y="4730549"/>
            <a:ext cx="1939925" cy="1939925"/>
          </a:xfrm>
          <a:prstGeom prst="rect">
            <a:avLst/>
          </a:prstGeom>
        </p:spPr>
      </p:pic>
      <p:pic>
        <p:nvPicPr>
          <p:cNvPr id="7" name="Audio 6">
            <a:hlinkClick r:id="" action="ppaction://media"/>
            <a:extLst>
              <a:ext uri="{FF2B5EF4-FFF2-40B4-BE49-F238E27FC236}">
                <a16:creationId xmlns:a16="http://schemas.microsoft.com/office/drawing/2014/main" id="{26B1E3C2-8F51-4EFB-9B35-7BA5CDFCC18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11294454"/>
      </p:ext>
    </p:extLst>
  </p:cSld>
  <p:clrMapOvr>
    <a:masterClrMapping/>
  </p:clrMapOvr>
  <mc:AlternateContent xmlns:mc="http://schemas.openxmlformats.org/markup-compatibility/2006" xmlns:p14="http://schemas.microsoft.com/office/powerpoint/2010/main">
    <mc:Choice Requires="p14">
      <p:transition spd="slow" p14:dur="2000" advTm="127093"/>
    </mc:Choice>
    <mc:Fallback xmlns="">
      <p:transition spd="slow" advTm="127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 Necessary circumstances</a:t>
            </a:r>
          </a:p>
        </p:txBody>
      </p:sp>
      <p:sp>
        <p:nvSpPr>
          <p:cNvPr id="3" name="Content Placeholder 2"/>
          <p:cNvSpPr>
            <a:spLocks noGrp="1"/>
          </p:cNvSpPr>
          <p:nvPr>
            <p:ph idx="1"/>
          </p:nvPr>
        </p:nvSpPr>
        <p:spPr>
          <a:xfrm>
            <a:off x="677334" y="1524001"/>
            <a:ext cx="8596668" cy="4517362"/>
          </a:xfrm>
        </p:spPr>
        <p:txBody>
          <a:bodyPr>
            <a:normAutofit fontScale="92500" lnSpcReduction="20000"/>
          </a:bodyPr>
          <a:lstStyle/>
          <a:p>
            <a:pPr marL="0" indent="0">
              <a:buNone/>
            </a:pPr>
            <a:r>
              <a:rPr lang="en-GB" sz="2600" b="1" u="sng" dirty="0">
                <a:solidFill>
                  <a:schemeClr val="tx2">
                    <a:lumMod val="75000"/>
                  </a:schemeClr>
                </a:solidFill>
              </a:rPr>
              <a:t>Under the King’s peace</a:t>
            </a:r>
          </a:p>
          <a:p>
            <a:pPr marL="0" indent="0">
              <a:buNone/>
            </a:pPr>
            <a:r>
              <a:rPr lang="en-GB" sz="2200" dirty="0">
                <a:solidFill>
                  <a:schemeClr val="tx1"/>
                </a:solidFill>
              </a:rPr>
              <a:t>When soldiers kills enemies in the heat of war, the killing is not under</a:t>
            </a:r>
          </a:p>
          <a:p>
            <a:pPr marL="0" indent="0">
              <a:buNone/>
            </a:pPr>
            <a:r>
              <a:rPr lang="en-GB" sz="2200" dirty="0">
                <a:solidFill>
                  <a:schemeClr val="tx1"/>
                </a:solidFill>
              </a:rPr>
              <a:t>The Kings peace and therefore is NOT murder.</a:t>
            </a: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Unlawful killing</a:t>
            </a:r>
          </a:p>
          <a:p>
            <a:pPr marL="0" indent="0">
              <a:buNone/>
            </a:pPr>
            <a:r>
              <a:rPr lang="en-GB" sz="2600" dirty="0">
                <a:solidFill>
                  <a:srgbClr val="FFC000"/>
                </a:solidFill>
              </a:rPr>
              <a:t>Simply stresses that the actus </a:t>
            </a:r>
            <a:r>
              <a:rPr lang="en-GB" sz="2600" dirty="0" err="1">
                <a:solidFill>
                  <a:srgbClr val="FFC000"/>
                </a:solidFill>
              </a:rPr>
              <a:t>reus</a:t>
            </a:r>
            <a:r>
              <a:rPr lang="en-GB" sz="2600" dirty="0">
                <a:solidFill>
                  <a:srgbClr val="FFC000"/>
                </a:solidFill>
              </a:rPr>
              <a:t> and </a:t>
            </a:r>
            <a:r>
              <a:rPr lang="en-GB" sz="2600" dirty="0" err="1">
                <a:solidFill>
                  <a:srgbClr val="FFC000"/>
                </a:solidFill>
              </a:rPr>
              <a:t>mens</a:t>
            </a:r>
            <a:r>
              <a:rPr lang="en-GB" sz="2600" dirty="0">
                <a:solidFill>
                  <a:srgbClr val="FFC000"/>
                </a:solidFill>
              </a:rPr>
              <a:t> rea elements of an offence must be satisfied without a lawful defence.</a:t>
            </a:r>
            <a:endParaRPr lang="en-GB" sz="2200" u="sng" dirty="0">
              <a:solidFill>
                <a:srgbClr val="FFC000"/>
              </a:solidFill>
            </a:endParaRP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V must be a person</a:t>
            </a:r>
          </a:p>
          <a:p>
            <a:pPr marL="0" indent="0">
              <a:buNone/>
            </a:pPr>
            <a:r>
              <a:rPr lang="en-GB" sz="2200" dirty="0">
                <a:solidFill>
                  <a:schemeClr val="tx1"/>
                </a:solidFill>
              </a:rPr>
              <a:t>a) When does V begin to be a person</a:t>
            </a:r>
          </a:p>
          <a:p>
            <a:pPr marL="0" indent="0">
              <a:buNone/>
            </a:pPr>
            <a:r>
              <a:rPr lang="en-GB" sz="2200" dirty="0">
                <a:solidFill>
                  <a:schemeClr val="tx1"/>
                </a:solidFill>
              </a:rPr>
              <a:t>b) When does V stop being a person</a:t>
            </a:r>
          </a:p>
          <a:p>
            <a:pPr marL="0" indent="0">
              <a:buNone/>
            </a:pPr>
            <a:endParaRPr lang="en-GB" dirty="0">
              <a:solidFill>
                <a:schemeClr val="accent2"/>
              </a:solidFill>
            </a:endParaRPr>
          </a:p>
        </p:txBody>
      </p:sp>
      <p:pic>
        <p:nvPicPr>
          <p:cNvPr id="4" name="Picture 3"/>
          <p:cNvPicPr>
            <a:picLocks noChangeAspect="1"/>
          </p:cNvPicPr>
          <p:nvPr/>
        </p:nvPicPr>
        <p:blipFill>
          <a:blip r:embed="rId5"/>
          <a:stretch>
            <a:fillRect/>
          </a:stretch>
        </p:blipFill>
        <p:spPr>
          <a:xfrm>
            <a:off x="9274002" y="963306"/>
            <a:ext cx="2619375" cy="1743075"/>
          </a:xfrm>
          <a:prstGeom prst="rect">
            <a:avLst/>
          </a:prstGeom>
        </p:spPr>
      </p:pic>
      <p:pic>
        <p:nvPicPr>
          <p:cNvPr id="5" name="Audio 4">
            <a:hlinkClick r:id="" action="ppaction://media"/>
            <a:extLst>
              <a:ext uri="{FF2B5EF4-FFF2-40B4-BE49-F238E27FC236}">
                <a16:creationId xmlns:a16="http://schemas.microsoft.com/office/drawing/2014/main" id="{43BEA836-2EAE-4186-BFD0-F988A69725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4793301"/>
      </p:ext>
    </p:extLst>
  </p:cSld>
  <p:clrMapOvr>
    <a:masterClrMapping/>
  </p:clrMapOvr>
  <mc:AlternateContent xmlns:mc="http://schemas.openxmlformats.org/markup-compatibility/2006" xmlns:p14="http://schemas.microsoft.com/office/powerpoint/2010/main">
    <mc:Choice Requires="p14">
      <p:transition spd="slow" p14:dur="2000" advTm="386347"/>
    </mc:Choice>
    <mc:Fallback xmlns="">
      <p:transition spd="slow" advTm="386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iii) Consequences: Causing death</a:t>
            </a:r>
          </a:p>
        </p:txBody>
      </p:sp>
      <p:sp>
        <p:nvSpPr>
          <p:cNvPr id="3" name="Content Placeholder 2"/>
          <p:cNvSpPr>
            <a:spLocks noGrp="1"/>
          </p:cNvSpPr>
          <p:nvPr>
            <p:ph idx="1"/>
          </p:nvPr>
        </p:nvSpPr>
        <p:spPr>
          <a:xfrm>
            <a:off x="677334" y="2213638"/>
            <a:ext cx="8596668" cy="4644362"/>
          </a:xfrm>
        </p:spPr>
        <p:txBody>
          <a:bodyPr>
            <a:normAutofit/>
          </a:bodyPr>
          <a:lstStyle/>
          <a:p>
            <a:r>
              <a:rPr lang="en-GB" sz="2800" dirty="0"/>
              <a:t>D’s acts or omissions must cause the V’s death.</a:t>
            </a:r>
          </a:p>
          <a:p>
            <a:r>
              <a:rPr lang="en-GB" sz="2800" dirty="0"/>
              <a:t>Causing death will include any ‘acceleration of death’</a:t>
            </a:r>
          </a:p>
          <a:p>
            <a:pPr marL="0" indent="0">
              <a:buNone/>
            </a:pPr>
            <a:r>
              <a:rPr lang="en-GB" sz="2800" dirty="0"/>
              <a:t>E.g. killing of a terminally ill patient or someone who, for whatever reason, has only a short time to live will satisfy the AR of murder.</a:t>
            </a:r>
          </a:p>
          <a:p>
            <a:pPr marL="0" indent="0">
              <a:buNone/>
            </a:pPr>
            <a:r>
              <a:rPr lang="en-GB" sz="2800" dirty="0"/>
              <a:t> </a:t>
            </a:r>
            <a:endParaRPr lang="en-GB" dirty="0"/>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6D379828-AFCD-460F-AD0F-6673108A79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73968850"/>
      </p:ext>
    </p:extLst>
  </p:cSld>
  <p:clrMapOvr>
    <a:masterClrMapping/>
  </p:clrMapOvr>
  <mc:AlternateContent xmlns:mc="http://schemas.openxmlformats.org/markup-compatibility/2006" xmlns:p14="http://schemas.microsoft.com/office/powerpoint/2010/main">
    <mc:Choice Requires="p14">
      <p:transition spd="slow" p14:dur="2000" advTm="34576"/>
    </mc:Choice>
    <mc:Fallback xmlns="">
      <p:transition spd="slow" advTm="3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Mens</a:t>
            </a:r>
            <a:r>
              <a:rPr lang="en-GB" dirty="0"/>
              <a:t> Rea of murder: </a:t>
            </a:r>
            <a:br>
              <a:rPr lang="en-GB" dirty="0"/>
            </a:br>
            <a:r>
              <a:rPr lang="en-GB" dirty="0"/>
              <a:t>Intention to kill or cause GBH</a:t>
            </a:r>
          </a:p>
        </p:txBody>
      </p:sp>
      <p:sp>
        <p:nvSpPr>
          <p:cNvPr id="3" name="Content Placeholder 2"/>
          <p:cNvSpPr>
            <a:spLocks noGrp="1"/>
          </p:cNvSpPr>
          <p:nvPr>
            <p:ph idx="1"/>
          </p:nvPr>
        </p:nvSpPr>
        <p:spPr>
          <a:xfrm>
            <a:off x="677334" y="1397001"/>
            <a:ext cx="8596668" cy="4644362"/>
          </a:xfrm>
        </p:spPr>
        <p:txBody>
          <a:bodyPr/>
          <a:lstStyle/>
          <a:p>
            <a:pPr marL="0" indent="0">
              <a:buNone/>
            </a:pPr>
            <a:endParaRPr lang="en-GB" sz="2400" dirty="0"/>
          </a:p>
          <a:p>
            <a:r>
              <a:rPr lang="en-GB" sz="2400" dirty="0"/>
              <a:t>Coke: Malice aforethought </a:t>
            </a:r>
            <a:r>
              <a:rPr lang="en-GB" sz="2400" dirty="0">
                <a:solidFill>
                  <a:srgbClr val="FF0000"/>
                </a:solidFill>
              </a:rPr>
              <a:t>(Vickers 1957)</a:t>
            </a:r>
          </a:p>
          <a:p>
            <a:r>
              <a:rPr lang="en-GB" sz="2400" dirty="0"/>
              <a:t>Current law: D’s MR doesn’t need to be malicious</a:t>
            </a:r>
          </a:p>
          <a:p>
            <a:pPr marL="0" indent="0">
              <a:buNone/>
            </a:pPr>
            <a:r>
              <a:rPr lang="en-GB" sz="2400" dirty="0"/>
              <a:t>			        D’s MR just needs to be at the moment of act                        				   or omission</a:t>
            </a:r>
          </a:p>
          <a:p>
            <a:pPr marL="0" indent="0">
              <a:buNone/>
            </a:pPr>
            <a:endParaRPr lang="en-GB" sz="2400" dirty="0"/>
          </a:p>
          <a:p>
            <a:pPr marL="0" indent="0">
              <a:buNone/>
            </a:pPr>
            <a:r>
              <a:rPr lang="en-GB" sz="2400" dirty="0">
                <a:solidFill>
                  <a:srgbClr val="FF0000"/>
                </a:solidFill>
              </a:rPr>
              <a:t>Murder is a CONSTRUCTIVE OFFENCE: </a:t>
            </a:r>
            <a:r>
              <a:rPr lang="en-GB" sz="2400" dirty="0"/>
              <a:t>The </a:t>
            </a:r>
            <a:r>
              <a:rPr lang="en-GB" sz="2400" dirty="0" err="1"/>
              <a:t>Mens</a:t>
            </a:r>
            <a:r>
              <a:rPr lang="en-GB" sz="2400" dirty="0"/>
              <a:t> Rea of murder can be satisfied by an intention to CAUSE GBH and not just an intention to KILL</a:t>
            </a:r>
          </a:p>
        </p:txBody>
      </p:sp>
      <p:pic>
        <p:nvPicPr>
          <p:cNvPr id="4" name="Audio 3">
            <a:hlinkClick r:id="" action="ppaction://media"/>
            <a:extLst>
              <a:ext uri="{FF2B5EF4-FFF2-40B4-BE49-F238E27FC236}">
                <a16:creationId xmlns:a16="http://schemas.microsoft.com/office/drawing/2014/main" id="{AA690ACE-2AB1-446C-B0FD-2C8F52B255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6807573"/>
      </p:ext>
    </p:extLst>
  </p:cSld>
  <p:clrMapOvr>
    <a:masterClrMapping/>
  </p:clrMapOvr>
  <mc:AlternateContent xmlns:mc="http://schemas.openxmlformats.org/markup-compatibility/2006" xmlns:p14="http://schemas.microsoft.com/office/powerpoint/2010/main">
    <mc:Choice Requires="p14">
      <p:transition spd="slow" p14:dur="2000" advTm="201072"/>
    </mc:Choice>
    <mc:Fallback xmlns="">
      <p:transition spd="slow" advTm="201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5198-99FA-4476-9D41-B1ABA059765B}"/>
              </a:ext>
            </a:extLst>
          </p:cNvPr>
          <p:cNvSpPr>
            <a:spLocks noGrp="1"/>
          </p:cNvSpPr>
          <p:nvPr>
            <p:ph type="ctrTitle"/>
          </p:nvPr>
        </p:nvSpPr>
        <p:spPr/>
        <p:txBody>
          <a:bodyPr/>
          <a:lstStyle/>
          <a:p>
            <a:r>
              <a:rPr lang="en-GB" dirty="0"/>
              <a:t>PARTIAL DEFENCES TO MURDER</a:t>
            </a:r>
          </a:p>
        </p:txBody>
      </p:sp>
      <p:sp>
        <p:nvSpPr>
          <p:cNvPr id="3" name="Subtitle 2">
            <a:extLst>
              <a:ext uri="{FF2B5EF4-FFF2-40B4-BE49-F238E27FC236}">
                <a16:creationId xmlns:a16="http://schemas.microsoft.com/office/drawing/2014/main" id="{E5BF00EB-A1BB-4EC9-8C1B-5A91E56A6A9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17298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81200" y="428626"/>
            <a:ext cx="8229600" cy="1419225"/>
          </a:xfrm>
        </p:spPr>
        <p:txBody>
          <a:bodyPr/>
          <a:lstStyle/>
          <a:p>
            <a:pPr eaLnBrk="1" hangingPunct="1"/>
            <a:r>
              <a:rPr lang="en-GB"/>
              <a:t>Specific </a:t>
            </a:r>
            <a:r>
              <a:rPr lang="en-GB" u="sng"/>
              <a:t>partial</a:t>
            </a:r>
            <a:r>
              <a:rPr lang="en-GB"/>
              <a:t> defences to murder</a:t>
            </a:r>
          </a:p>
        </p:txBody>
      </p:sp>
      <p:sp>
        <p:nvSpPr>
          <p:cNvPr id="21506" name="Rectangle 3"/>
          <p:cNvSpPr>
            <a:spLocks noGrp="1" noChangeArrowheads="1"/>
          </p:cNvSpPr>
          <p:nvPr>
            <p:ph idx="1"/>
          </p:nvPr>
        </p:nvSpPr>
        <p:spPr>
          <a:xfrm>
            <a:off x="677334" y="1457011"/>
            <a:ext cx="8596668" cy="4584351"/>
          </a:xfrm>
        </p:spPr>
        <p:txBody>
          <a:bodyPr>
            <a:normAutofit/>
          </a:bodyPr>
          <a:lstStyle/>
          <a:p>
            <a:pPr algn="just" eaLnBrk="1" hangingPunct="1"/>
            <a:r>
              <a:rPr lang="en-GB" sz="2400" dirty="0"/>
              <a:t>Killing with </a:t>
            </a:r>
            <a:r>
              <a:rPr lang="en-GB" sz="2400" b="1" dirty="0">
                <a:solidFill>
                  <a:srgbClr val="FF0000"/>
                </a:solidFill>
              </a:rPr>
              <a:t>diminished responsibility</a:t>
            </a:r>
            <a:r>
              <a:rPr lang="en-GB" sz="2400" dirty="0"/>
              <a:t>: a statutory defence under s. 2, Homicide Act 1957 (as amended by s52(1) </a:t>
            </a:r>
            <a:r>
              <a:rPr lang="en-GB" sz="2400" dirty="0" err="1"/>
              <a:t>CorJA</a:t>
            </a:r>
            <a:r>
              <a:rPr lang="en-GB" sz="2400" dirty="0"/>
              <a:t> 2009) </a:t>
            </a:r>
          </a:p>
          <a:p>
            <a:pPr algn="just" eaLnBrk="1" hangingPunct="1"/>
            <a:r>
              <a:rPr lang="en-GB" sz="2400" dirty="0"/>
              <a:t>Killing under </a:t>
            </a:r>
            <a:r>
              <a:rPr lang="en-GB" sz="2400" b="1" dirty="0">
                <a:solidFill>
                  <a:srgbClr val="FF0000"/>
                </a:solidFill>
              </a:rPr>
              <a:t>loss of control </a:t>
            </a:r>
            <a:r>
              <a:rPr lang="en-GB" sz="2400" b="1" dirty="0"/>
              <a:t>ss54 and 55 Coroners and Justice Act 2009  </a:t>
            </a:r>
            <a:r>
              <a:rPr lang="en-GB" sz="2400" i="1" dirty="0"/>
              <a:t>(formerly provocation):</a:t>
            </a:r>
            <a:r>
              <a:rPr lang="en-GB" sz="2400" dirty="0"/>
              <a:t> a common law defence modified by s. 3, Homicide Act 1957</a:t>
            </a:r>
          </a:p>
          <a:p>
            <a:pPr algn="just" eaLnBrk="1" hangingPunct="1"/>
            <a:r>
              <a:rPr lang="en-GB" sz="2400" dirty="0"/>
              <a:t>Killing in pursuance of a </a:t>
            </a:r>
            <a:r>
              <a:rPr lang="en-GB" sz="2400" b="1" dirty="0">
                <a:solidFill>
                  <a:srgbClr val="FF0000"/>
                </a:solidFill>
              </a:rPr>
              <a:t>suicide pact</a:t>
            </a:r>
            <a:r>
              <a:rPr lang="en-GB" sz="2400" dirty="0">
                <a:solidFill>
                  <a:srgbClr val="FF0000"/>
                </a:solidFill>
              </a:rPr>
              <a:t> </a:t>
            </a:r>
            <a:r>
              <a:rPr lang="en-GB" sz="2400" dirty="0"/>
              <a:t>(where all participants are meant to die): s. 4, Homicide Act 1957</a:t>
            </a:r>
          </a:p>
          <a:p>
            <a:pPr algn="just" eaLnBrk="1" hangingPunct="1">
              <a:buFont typeface="Wingdings 2" pitchFamily="18" charset="2"/>
              <a:buNone/>
            </a:pPr>
            <a:r>
              <a:rPr lang="en-GB" sz="2400" dirty="0"/>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dirty="0"/>
              <a:t>Criminal law: homicide scenario</a:t>
            </a:r>
          </a:p>
        </p:txBody>
      </p:sp>
      <p:sp>
        <p:nvSpPr>
          <p:cNvPr id="5" name="Slide Number Placeholder 5"/>
          <p:cNvSpPr>
            <a:spLocks noGrp="1"/>
          </p:cNvSpPr>
          <p:nvPr>
            <p:ph type="sldNum" sz="quarter" idx="12"/>
          </p:nvPr>
        </p:nvSpPr>
        <p:spPr/>
        <p:txBody>
          <a:bodyPr/>
          <a:lstStyle/>
          <a:p>
            <a:pPr>
              <a:defRPr/>
            </a:pPr>
            <a:fld id="{A16A201A-FCB3-4259-8E70-3570164CD319}" type="slidenum">
              <a:rPr lang="en-GB"/>
              <a:pPr>
                <a:defRPr/>
              </a:pPr>
              <a:t>12</a:t>
            </a:fld>
            <a:endParaRPr lang="en-GB"/>
          </a:p>
        </p:txBody>
      </p:sp>
      <p:pic>
        <p:nvPicPr>
          <p:cNvPr id="2" name="Audio 1">
            <a:hlinkClick r:id="" action="ppaction://media"/>
            <a:extLst>
              <a:ext uri="{FF2B5EF4-FFF2-40B4-BE49-F238E27FC236}">
                <a16:creationId xmlns:a16="http://schemas.microsoft.com/office/drawing/2014/main" id="{0D537E87-313F-4B17-838B-BA06DA1258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defRPr/>
            </a:pPr>
            <a:r>
              <a:rPr lang="en-GB" sz="3800" dirty="0"/>
              <a:t>Specific defences to murder: DIMINISHED RESPONSIBILITY</a:t>
            </a:r>
          </a:p>
        </p:txBody>
      </p:sp>
      <p:sp>
        <p:nvSpPr>
          <p:cNvPr id="29698" name="Rectangle 3"/>
          <p:cNvSpPr>
            <a:spLocks noGrp="1" noChangeArrowheads="1"/>
          </p:cNvSpPr>
          <p:nvPr>
            <p:ph idx="1"/>
          </p:nvPr>
        </p:nvSpPr>
        <p:spPr/>
        <p:txBody>
          <a:bodyPr>
            <a:normAutofit fontScale="62500" lnSpcReduction="20000"/>
          </a:bodyPr>
          <a:lstStyle/>
          <a:p>
            <a:pPr algn="just" eaLnBrk="1" hangingPunct="1">
              <a:buFont typeface="Wingdings" pitchFamily="2" charset="2"/>
              <a:buNone/>
            </a:pPr>
            <a:r>
              <a:rPr lang="en-GB" sz="2400" dirty="0"/>
              <a:t>	Section 2, Homicide Act 1957 (as amended by s.52 Coroners and Justice Act [2009])</a:t>
            </a:r>
          </a:p>
          <a:p>
            <a:pPr algn="l"/>
            <a:r>
              <a:rPr lang="en-GB" b="0" i="0" dirty="0">
                <a:solidFill>
                  <a:srgbClr val="000000"/>
                </a:solidFill>
                <a:effectLst/>
                <a:latin typeface="arial" panose="020B0604020202020204" pitchFamily="34" charset="0"/>
              </a:rPr>
              <a:t>1)A person (“D”) who kills or is a party to the killing of another is not to be convicted of murder if D was suffering from an abnormality of mental functioning which—</a:t>
            </a:r>
          </a:p>
          <a:p>
            <a:pPr algn="l"/>
            <a:r>
              <a:rPr lang="en-GB" b="0" i="0" dirty="0">
                <a:solidFill>
                  <a:srgbClr val="000000"/>
                </a:solidFill>
                <a:effectLst/>
                <a:latin typeface="arial" panose="020B0604020202020204" pitchFamily="34" charset="0"/>
              </a:rPr>
              <a:t>(a)arose from a recognised medical condition,</a:t>
            </a:r>
          </a:p>
          <a:p>
            <a:pPr algn="l"/>
            <a:r>
              <a:rPr lang="en-GB" b="0" i="0" dirty="0">
                <a:solidFill>
                  <a:srgbClr val="000000"/>
                </a:solidFill>
                <a:effectLst/>
                <a:latin typeface="arial" panose="020B0604020202020204" pitchFamily="34" charset="0"/>
              </a:rPr>
              <a:t>(b)substantially impaired D's ability to do one or more of the things mentioned in subsection (1A), and</a:t>
            </a:r>
          </a:p>
          <a:p>
            <a:pPr algn="l"/>
            <a:r>
              <a:rPr lang="en-GB" b="0" i="0" dirty="0">
                <a:solidFill>
                  <a:srgbClr val="000000"/>
                </a:solidFill>
                <a:effectLst/>
                <a:latin typeface="arial" panose="020B0604020202020204" pitchFamily="34" charset="0"/>
              </a:rPr>
              <a:t>(c)provides an explanation for D's acts and omissions in doing or being a party to the killing.</a:t>
            </a:r>
          </a:p>
          <a:p>
            <a:pPr algn="l"/>
            <a:r>
              <a:rPr lang="en-GB" b="0" i="0" dirty="0">
                <a:solidFill>
                  <a:srgbClr val="000000"/>
                </a:solidFill>
                <a:effectLst/>
                <a:latin typeface="arial" panose="020B0604020202020204" pitchFamily="34" charset="0"/>
              </a:rPr>
              <a:t>(1A)Those things are—</a:t>
            </a:r>
          </a:p>
          <a:p>
            <a:pPr algn="l"/>
            <a:r>
              <a:rPr lang="en-GB" b="0" i="0" dirty="0">
                <a:solidFill>
                  <a:srgbClr val="000000"/>
                </a:solidFill>
                <a:effectLst/>
                <a:latin typeface="arial" panose="020B0604020202020204" pitchFamily="34" charset="0"/>
              </a:rPr>
              <a:t>(a)to understand the nature of D's conduct;</a:t>
            </a:r>
          </a:p>
          <a:p>
            <a:pPr algn="l"/>
            <a:r>
              <a:rPr lang="en-GB" b="0" i="0" dirty="0">
                <a:solidFill>
                  <a:srgbClr val="000000"/>
                </a:solidFill>
                <a:effectLst/>
                <a:latin typeface="arial" panose="020B0604020202020204" pitchFamily="34" charset="0"/>
              </a:rPr>
              <a:t>(b)to form a rational judgment;</a:t>
            </a:r>
          </a:p>
          <a:p>
            <a:pPr algn="l"/>
            <a:r>
              <a:rPr lang="en-GB" b="0" i="0" dirty="0">
                <a:solidFill>
                  <a:srgbClr val="000000"/>
                </a:solidFill>
                <a:effectLst/>
                <a:latin typeface="arial" panose="020B0604020202020204" pitchFamily="34" charset="0"/>
              </a:rPr>
              <a:t>(c)to exercise self-control.</a:t>
            </a:r>
          </a:p>
          <a:p>
            <a:pPr algn="l"/>
            <a:r>
              <a:rPr lang="en-GB" b="0" i="0" dirty="0">
                <a:solidFill>
                  <a:srgbClr val="000000"/>
                </a:solidFill>
                <a:effectLst/>
                <a:latin typeface="arial" panose="020B0604020202020204" pitchFamily="34" charset="0"/>
              </a:rPr>
              <a:t>(1B)For the purposes of subsection (1)(c), an abnormality of mental functioning provides an explanation for D's conduct if it causes, or is a significant contributory factor in causing, D to carry out that conduct.</a:t>
            </a:r>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9B319B41-8E7D-49B5-AF4A-53B7AEAF677C}" type="slidenum">
              <a:rPr lang="en-GB"/>
              <a:pPr>
                <a:defRPr/>
              </a:pPr>
              <a:t>13</a:t>
            </a:fld>
            <a:endParaRPr lang="en-GB"/>
          </a:p>
        </p:txBody>
      </p:sp>
      <p:pic>
        <p:nvPicPr>
          <p:cNvPr id="2" name="Audio 1">
            <a:hlinkClick r:id="" action="ppaction://media"/>
            <a:extLst>
              <a:ext uri="{FF2B5EF4-FFF2-40B4-BE49-F238E27FC236}">
                <a16:creationId xmlns:a16="http://schemas.microsoft.com/office/drawing/2014/main" id="{BECE27CF-1385-4778-BD7E-26E1E3952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a:t>Diminished responsibility</a:t>
            </a:r>
            <a:endParaRPr lang="en-GB" dirty="0"/>
          </a:p>
        </p:txBody>
      </p:sp>
      <p:sp>
        <p:nvSpPr>
          <p:cNvPr id="3" name="Content Placeholder 2"/>
          <p:cNvSpPr>
            <a:spLocks noGrp="1"/>
          </p:cNvSpPr>
          <p:nvPr>
            <p:ph idx="1"/>
          </p:nvPr>
        </p:nvSpPr>
        <p:spPr/>
        <p:txBody>
          <a:bodyPr>
            <a:noAutofit/>
          </a:bodyPr>
          <a:lstStyle/>
          <a:p>
            <a:r>
              <a:rPr lang="en-GB" sz="2400" dirty="0"/>
              <a:t>DR only available as a defence for murder, not attempted murder - </a:t>
            </a:r>
            <a:r>
              <a:rPr lang="en-GB" sz="2400" b="1" dirty="0"/>
              <a:t>Campbell</a:t>
            </a:r>
            <a:r>
              <a:rPr lang="en-GB" sz="2400" dirty="0"/>
              <a:t> [1997] Crim LR 495,</a:t>
            </a:r>
          </a:p>
          <a:p>
            <a:endParaRPr lang="en-GB" sz="2400" dirty="0"/>
          </a:p>
          <a:p>
            <a:r>
              <a:rPr lang="en-GB" sz="2400" b="1" dirty="0"/>
              <a:t>the burden of proof is on D</a:t>
            </a:r>
            <a:r>
              <a:rPr lang="en-GB" sz="2400" dirty="0"/>
              <a:t>: D must prove that at the time of the killing, s/he was suffering with DR</a:t>
            </a:r>
          </a:p>
          <a:p>
            <a:endParaRPr lang="en-GB" sz="2400" dirty="0"/>
          </a:p>
          <a:p>
            <a:r>
              <a:rPr lang="en-GB" sz="2400" dirty="0"/>
              <a:t>Successful defence of DR usually leads to committal to hospital under a hospital order issued under the Mental Health Act 1983</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14</a:t>
            </a:fld>
            <a:endParaRPr lang="en-GB"/>
          </a:p>
        </p:txBody>
      </p:sp>
      <p:pic>
        <p:nvPicPr>
          <p:cNvPr id="6" name="Audio 5">
            <a:hlinkClick r:id="" action="ppaction://media"/>
            <a:extLst>
              <a:ext uri="{FF2B5EF4-FFF2-40B4-BE49-F238E27FC236}">
                <a16:creationId xmlns:a16="http://schemas.microsoft.com/office/drawing/2014/main" id="{56F063F4-1D49-4AC7-B2BC-94E398FA59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a:t>
            </a:r>
            <a:br>
              <a:rPr lang="en-GB" dirty="0"/>
            </a:br>
            <a:r>
              <a:rPr lang="en-GB" dirty="0"/>
              <a:t>s2(1) Homicide Act 1957 </a:t>
            </a:r>
          </a:p>
        </p:txBody>
      </p:sp>
      <p:sp>
        <p:nvSpPr>
          <p:cNvPr id="3" name="Content Placeholder 2"/>
          <p:cNvSpPr>
            <a:spLocks noGrp="1"/>
          </p:cNvSpPr>
          <p:nvPr>
            <p:ph idx="1"/>
          </p:nvPr>
        </p:nvSpPr>
        <p:spPr/>
        <p:txBody>
          <a:bodyPr>
            <a:normAutofit/>
          </a:bodyPr>
          <a:lstStyle/>
          <a:p>
            <a:pPr marL="0" indent="0">
              <a:buNone/>
            </a:pPr>
            <a:r>
              <a:rPr lang="en-GB" sz="2000" dirty="0"/>
              <a:t>In order to rely successfully on the diminished responsibility defence, the D must…..</a:t>
            </a:r>
          </a:p>
          <a:p>
            <a:pPr marL="457200" indent="-457200">
              <a:buAutoNum type="alphaLcParenR"/>
            </a:pPr>
            <a:r>
              <a:rPr lang="en-GB" sz="2400" dirty="0">
                <a:solidFill>
                  <a:srgbClr val="FF0000"/>
                </a:solidFill>
              </a:rPr>
              <a:t>s2(1)(a): </a:t>
            </a:r>
            <a:r>
              <a:rPr lang="en-GB" sz="2400" dirty="0"/>
              <a:t>D must be suffering from an abnormality of mental functioning</a:t>
            </a:r>
          </a:p>
          <a:p>
            <a:pPr marL="457200" indent="-457200">
              <a:buAutoNum type="alphaLcParenR"/>
            </a:pPr>
            <a:r>
              <a:rPr lang="en-GB" sz="2400" dirty="0"/>
              <a:t>b) </a:t>
            </a:r>
            <a:r>
              <a:rPr lang="en-GB" sz="2400" dirty="0">
                <a:solidFill>
                  <a:srgbClr val="FF0000"/>
                </a:solidFill>
              </a:rPr>
              <a:t>s2(1)(b): </a:t>
            </a:r>
            <a:r>
              <a:rPr lang="en-GB" sz="2400" dirty="0"/>
              <a:t>which substantially impaired D’s ability to do one or more of the things mentioned in s2(1)(a)</a:t>
            </a:r>
          </a:p>
          <a:p>
            <a:pPr marL="0" indent="0">
              <a:buNone/>
            </a:pPr>
            <a:r>
              <a:rPr lang="en-GB" sz="2400" dirty="0"/>
              <a:t>c) </a:t>
            </a:r>
            <a:r>
              <a:rPr lang="en-GB" sz="2400" dirty="0">
                <a:solidFill>
                  <a:srgbClr val="FF0000"/>
                </a:solidFill>
              </a:rPr>
              <a:t>s2(1)(c): </a:t>
            </a:r>
            <a:r>
              <a:rPr lang="en-GB" sz="2400" dirty="0"/>
              <a:t>The abnormality of mental functioning provides an explanation for D’s acts and omissions in being a party to the killing.</a:t>
            </a:r>
          </a:p>
        </p:txBody>
      </p:sp>
      <p:pic>
        <p:nvPicPr>
          <p:cNvPr id="4" name="Audio 3">
            <a:hlinkClick r:id="" action="ppaction://media"/>
            <a:extLst>
              <a:ext uri="{FF2B5EF4-FFF2-40B4-BE49-F238E27FC236}">
                <a16:creationId xmlns:a16="http://schemas.microsoft.com/office/drawing/2014/main" id="{3D471793-2D54-4C55-A026-0447306C72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86945342"/>
      </p:ext>
    </p:extLst>
  </p:cSld>
  <p:clrMapOvr>
    <a:masterClrMapping/>
  </p:clrMapOvr>
  <mc:AlternateContent xmlns:mc="http://schemas.openxmlformats.org/markup-compatibility/2006" xmlns:p14="http://schemas.microsoft.com/office/powerpoint/2010/main">
    <mc:Choice Requires="p14">
      <p:transition spd="slow" p14:dur="2000" advTm="51442"/>
    </mc:Choice>
    <mc:Fallback xmlns="">
      <p:transition spd="slow" advTm="51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Diminished responsibility – s2(1)(a)</a:t>
            </a:r>
            <a:endParaRPr lang="en-GB" dirty="0"/>
          </a:p>
        </p:txBody>
      </p:sp>
      <p:sp>
        <p:nvSpPr>
          <p:cNvPr id="3" name="Content Placeholder 2"/>
          <p:cNvSpPr>
            <a:spLocks noGrp="1"/>
          </p:cNvSpPr>
          <p:nvPr>
            <p:ph idx="1"/>
          </p:nvPr>
        </p:nvSpPr>
        <p:spPr>
          <a:xfrm>
            <a:off x="945348" y="2503548"/>
            <a:ext cx="8596668" cy="4354452"/>
          </a:xfrm>
        </p:spPr>
        <p:txBody>
          <a:bodyPr/>
          <a:lstStyle/>
          <a:p>
            <a:r>
              <a:rPr lang="en-GB" sz="3600" b="1" dirty="0"/>
              <a:t>1. Abnormality of mind</a:t>
            </a:r>
          </a:p>
          <a:p>
            <a:pPr lvl="1"/>
            <a:r>
              <a:rPr lang="en-GB" sz="3200" dirty="0"/>
              <a:t> defined by the Court of Appeal in </a:t>
            </a:r>
            <a:r>
              <a:rPr lang="en-GB" sz="3200" b="1" dirty="0"/>
              <a:t>Byrne</a:t>
            </a:r>
            <a:r>
              <a:rPr lang="en-GB" sz="3200" dirty="0"/>
              <a:t> (1960) 2 QB 396</a:t>
            </a:r>
          </a:p>
          <a:p>
            <a:pPr lvl="1"/>
            <a:r>
              <a:rPr lang="en-GB" sz="3200" dirty="0"/>
              <a:t>replaced by “recognised medical condition” </a:t>
            </a:r>
            <a:r>
              <a:rPr lang="en-GB" sz="3200" i="1" dirty="0"/>
              <a:t>s52(1) </a:t>
            </a:r>
            <a:r>
              <a:rPr lang="en-GB" sz="3200" i="1" dirty="0">
                <a:solidFill>
                  <a:srgbClr val="FF0000"/>
                </a:solidFill>
              </a:rPr>
              <a:t>Coroners and Justice Act 2009</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16</a:t>
            </a:fld>
            <a:endParaRPr lang="en-GB"/>
          </a:p>
        </p:txBody>
      </p:sp>
      <p:pic>
        <p:nvPicPr>
          <p:cNvPr id="6" name="Audio 5">
            <a:hlinkClick r:id="" action="ppaction://media"/>
            <a:extLst>
              <a:ext uri="{FF2B5EF4-FFF2-40B4-BE49-F238E27FC236}">
                <a16:creationId xmlns:a16="http://schemas.microsoft.com/office/drawing/2014/main" id="{1D4F7EB0-B0B8-44FE-BC13-1410F01022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35771014"/>
      </p:ext>
    </p:extLst>
  </p:cSld>
  <p:clrMapOvr>
    <a:masterClrMapping/>
  </p:clrMapOvr>
  <mc:AlternateContent xmlns:mc="http://schemas.openxmlformats.org/markup-compatibility/2006" xmlns:p14="http://schemas.microsoft.com/office/powerpoint/2010/main">
    <mc:Choice Requires="p14">
      <p:transition spd="slow" p14:dur="2000" advTm="59012"/>
    </mc:Choice>
    <mc:Fallback xmlns="">
      <p:transition spd="slow" advTm="59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a:t>
            </a:r>
          </a:p>
        </p:txBody>
      </p:sp>
      <p:sp>
        <p:nvSpPr>
          <p:cNvPr id="3" name="Content Placeholder 2"/>
          <p:cNvSpPr>
            <a:spLocks noGrp="1"/>
          </p:cNvSpPr>
          <p:nvPr>
            <p:ph idx="1"/>
          </p:nvPr>
        </p:nvSpPr>
        <p:spPr>
          <a:xfrm>
            <a:off x="677334" y="1324303"/>
            <a:ext cx="8596668" cy="4717059"/>
          </a:xfrm>
        </p:spPr>
        <p:txBody>
          <a:bodyPr>
            <a:normAutofit lnSpcReduction="10000"/>
          </a:bodyPr>
          <a:lstStyle/>
          <a:p>
            <a:r>
              <a:rPr lang="en-GB" sz="3000" dirty="0"/>
              <a:t>Recognised medical conditions include functional mental illness:-</a:t>
            </a:r>
          </a:p>
          <a:p>
            <a:pPr lvl="1"/>
            <a:r>
              <a:rPr lang="en-GB" sz="2600" dirty="0"/>
              <a:t>Clinical depression (</a:t>
            </a:r>
            <a:r>
              <a:rPr lang="en-GB" sz="2600" b="1" i="1" dirty="0" err="1"/>
              <a:t>Gittens</a:t>
            </a:r>
            <a:r>
              <a:rPr lang="en-GB" sz="2600" b="1" i="1" dirty="0"/>
              <a:t> [184])</a:t>
            </a:r>
          </a:p>
          <a:p>
            <a:pPr lvl="1"/>
            <a:r>
              <a:rPr lang="en-GB" sz="2600" dirty="0"/>
              <a:t>Schizophrenia </a:t>
            </a:r>
            <a:r>
              <a:rPr lang="en-GB" sz="2600" b="1" i="1" dirty="0"/>
              <a:t>(Moyle [2008])</a:t>
            </a:r>
          </a:p>
          <a:p>
            <a:pPr lvl="1"/>
            <a:r>
              <a:rPr lang="en-GB" sz="2600" dirty="0"/>
              <a:t>Battered women’s syndrome </a:t>
            </a:r>
            <a:r>
              <a:rPr lang="en-GB" sz="2600" b="1" i="1" dirty="0"/>
              <a:t>(Hobson [1998], Ahluwalia [1992])</a:t>
            </a:r>
          </a:p>
          <a:p>
            <a:pPr lvl="1"/>
            <a:r>
              <a:rPr lang="en-GB" sz="2600" dirty="0"/>
              <a:t>Premenstrual tension and post natal depression </a:t>
            </a:r>
            <a:r>
              <a:rPr lang="en-GB" sz="2600" b="1" i="1" dirty="0"/>
              <a:t>(Reynolds [1988])</a:t>
            </a:r>
          </a:p>
          <a:p>
            <a:pPr lvl="1"/>
            <a:r>
              <a:rPr lang="en-GB" sz="2600" dirty="0"/>
              <a:t>Paranoia </a:t>
            </a:r>
            <a:r>
              <a:rPr lang="en-GB" sz="2600" b="1" i="1" dirty="0"/>
              <a:t>(</a:t>
            </a:r>
            <a:r>
              <a:rPr lang="en-GB" sz="2600" b="1" i="1" dirty="0" err="1"/>
              <a:t>Simcox</a:t>
            </a:r>
            <a:r>
              <a:rPr lang="en-GB" sz="2600" b="1" i="1" dirty="0"/>
              <a:t> [1964])</a:t>
            </a:r>
          </a:p>
          <a:p>
            <a:pPr lvl="1"/>
            <a:r>
              <a:rPr lang="en-GB" sz="2600" dirty="0"/>
              <a:t>Personality disorders </a:t>
            </a:r>
            <a:r>
              <a:rPr lang="en-GB" sz="2600" b="1" i="1" dirty="0"/>
              <a:t>(Haddon [2003])</a:t>
            </a:r>
            <a:endParaRPr lang="en-GB" sz="2600"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17</a:t>
            </a:fld>
            <a:endParaRPr lang="en-GB"/>
          </a:p>
        </p:txBody>
      </p:sp>
      <p:pic>
        <p:nvPicPr>
          <p:cNvPr id="6" name="Audio 5">
            <a:hlinkClick r:id="" action="ppaction://media"/>
            <a:extLst>
              <a:ext uri="{FF2B5EF4-FFF2-40B4-BE49-F238E27FC236}">
                <a16:creationId xmlns:a16="http://schemas.microsoft.com/office/drawing/2014/main" id="{CC5CC69F-0530-4185-A2F8-87BCED0ED6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 s2(1)(b)</a:t>
            </a:r>
          </a:p>
        </p:txBody>
      </p:sp>
      <p:sp>
        <p:nvSpPr>
          <p:cNvPr id="3" name="Content Placeholder 2"/>
          <p:cNvSpPr>
            <a:spLocks noGrp="1"/>
          </p:cNvSpPr>
          <p:nvPr>
            <p:ph idx="1"/>
          </p:nvPr>
        </p:nvSpPr>
        <p:spPr>
          <a:xfrm>
            <a:off x="677334" y="1340069"/>
            <a:ext cx="8596668" cy="4701293"/>
          </a:xfrm>
        </p:spPr>
        <p:txBody>
          <a:bodyPr>
            <a:noAutofit/>
          </a:bodyPr>
          <a:lstStyle/>
          <a:p>
            <a:pPr marL="0" indent="0">
              <a:buNone/>
            </a:pPr>
            <a:r>
              <a:rPr lang="en-GB" sz="2800" b="1" dirty="0"/>
              <a:t>2. substantially impaired mental responsibility</a:t>
            </a:r>
            <a:r>
              <a:rPr lang="en-GB" sz="2800" dirty="0"/>
              <a:t>: </a:t>
            </a:r>
          </a:p>
          <a:p>
            <a:pPr lvl="1"/>
            <a:r>
              <a:rPr lang="en-GB" sz="2800" dirty="0"/>
              <a:t>D’s </a:t>
            </a:r>
            <a:r>
              <a:rPr lang="en-GB" sz="2800" i="1" dirty="0"/>
              <a:t>mental</a:t>
            </a:r>
            <a:r>
              <a:rPr lang="en-GB" sz="2800" dirty="0"/>
              <a:t> </a:t>
            </a:r>
            <a:r>
              <a:rPr lang="en-GB" sz="2800" i="1" dirty="0"/>
              <a:t>capacity</a:t>
            </a:r>
            <a:r>
              <a:rPr lang="en-GB" sz="2800" dirty="0"/>
              <a:t>, D’s </a:t>
            </a:r>
            <a:r>
              <a:rPr lang="en-GB" sz="2800" i="1" dirty="0"/>
              <a:t>legal</a:t>
            </a:r>
            <a:r>
              <a:rPr lang="en-GB" sz="2800" dirty="0"/>
              <a:t> </a:t>
            </a:r>
            <a:r>
              <a:rPr lang="en-GB" sz="2800" i="1" dirty="0"/>
              <a:t>responsibility</a:t>
            </a:r>
            <a:r>
              <a:rPr lang="en-GB" sz="2800" dirty="0"/>
              <a:t> is reduced</a:t>
            </a:r>
          </a:p>
          <a:p>
            <a:pPr lvl="1"/>
            <a:endParaRPr lang="en-GB" sz="2800" dirty="0"/>
          </a:p>
          <a:p>
            <a:r>
              <a:rPr lang="en-GB" sz="2800" dirty="0"/>
              <a:t>must be substantial impairment of D’s ability to:</a:t>
            </a:r>
          </a:p>
          <a:p>
            <a:pPr lvl="1"/>
            <a:r>
              <a:rPr lang="en-GB" sz="2800" dirty="0"/>
              <a:t>Understand the nature of D’s conduct</a:t>
            </a:r>
          </a:p>
          <a:p>
            <a:pPr lvl="1"/>
            <a:r>
              <a:rPr lang="en-GB" sz="2800" dirty="0"/>
              <a:t>Form a rational judgment</a:t>
            </a:r>
          </a:p>
          <a:p>
            <a:pPr lvl="1"/>
            <a:r>
              <a:rPr lang="en-GB" sz="2800" dirty="0"/>
              <a:t>Exercise self control</a:t>
            </a:r>
          </a:p>
          <a:p>
            <a:pPr lvl="1"/>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18</a:t>
            </a:fld>
            <a:endParaRPr lang="en-GB"/>
          </a:p>
        </p:txBody>
      </p:sp>
      <p:pic>
        <p:nvPicPr>
          <p:cNvPr id="6" name="Audio 5">
            <a:hlinkClick r:id="" action="ppaction://media"/>
            <a:extLst>
              <a:ext uri="{FF2B5EF4-FFF2-40B4-BE49-F238E27FC236}">
                <a16:creationId xmlns:a16="http://schemas.microsoft.com/office/drawing/2014/main" id="{091F9664-76FC-4C97-9363-892374035E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fontScale="92500" lnSpcReduction="10000"/>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GB" sz="3800" dirty="0"/>
              <a:t>Specific defences to murder: PROVOCATION</a:t>
            </a:r>
          </a:p>
        </p:txBody>
      </p:sp>
      <p:sp>
        <p:nvSpPr>
          <p:cNvPr id="23554" name="Rectangle 3"/>
          <p:cNvSpPr>
            <a:spLocks noGrp="1" noChangeArrowheads="1"/>
          </p:cNvSpPr>
          <p:nvPr>
            <p:ph idx="1"/>
          </p:nvPr>
        </p:nvSpPr>
        <p:spPr/>
        <p:txBody>
          <a:bodyPr>
            <a:normAutofit lnSpcReduction="10000"/>
          </a:bodyPr>
          <a:lstStyle/>
          <a:p>
            <a:pPr algn="just" eaLnBrk="1" hangingPunct="1">
              <a:lnSpc>
                <a:spcPct val="90000"/>
              </a:lnSpc>
              <a:buFont typeface="Wingdings" pitchFamily="2" charset="2"/>
              <a:buNone/>
            </a:pPr>
            <a:r>
              <a:rPr lang="en-GB" sz="2400" dirty="0"/>
              <a:t>	Section 3, Homicide Act 1957 modified the common law defence:</a:t>
            </a:r>
          </a:p>
          <a:p>
            <a:pPr algn="just" eaLnBrk="1" hangingPunct="1">
              <a:lnSpc>
                <a:spcPct val="90000"/>
              </a:lnSpc>
              <a:buFont typeface="Wingdings" pitchFamily="2" charset="2"/>
              <a:buNone/>
            </a:pPr>
            <a:r>
              <a:rPr lang="en-GB" sz="2400" dirty="0"/>
              <a:t>	“Where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0E09EC51-745B-4FDB-8E5F-FD2ECB16D91E}" type="slidenum">
              <a:rPr lang="en-GB"/>
              <a:pPr>
                <a:defRPr/>
              </a:pPr>
              <a:t>20</a:t>
            </a:fld>
            <a:endParaRPr lang="en-GB"/>
          </a:p>
        </p:txBody>
      </p:sp>
      <p:pic>
        <p:nvPicPr>
          <p:cNvPr id="2" name="Audio 1">
            <a:hlinkClick r:id="" action="ppaction://media"/>
            <a:extLst>
              <a:ext uri="{FF2B5EF4-FFF2-40B4-BE49-F238E27FC236}">
                <a16:creationId xmlns:a16="http://schemas.microsoft.com/office/drawing/2014/main" id="{330701AD-0C6E-453A-9DCA-232CC68EC0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5313374"/>
      </p:ext>
    </p:extLst>
  </p:cSld>
  <p:clrMapOvr>
    <a:masterClrMapping/>
  </p:clrMapOvr>
  <mc:AlternateContent xmlns:mc="http://schemas.openxmlformats.org/markup-compatibility/2006" xmlns:p14="http://schemas.microsoft.com/office/powerpoint/2010/main">
    <mc:Choice Requires="p14">
      <p:transition spd="slow" p14:dur="2000" advTm="80195"/>
    </mc:Choice>
    <mc:Fallback xmlns="">
      <p:transition spd="slow" advTm="8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Provocation</a:t>
            </a:r>
          </a:p>
        </p:txBody>
      </p:sp>
      <p:sp>
        <p:nvSpPr>
          <p:cNvPr id="3" name="Content Placeholder 2"/>
          <p:cNvSpPr>
            <a:spLocks noGrp="1"/>
          </p:cNvSpPr>
          <p:nvPr>
            <p:ph idx="1"/>
          </p:nvPr>
        </p:nvSpPr>
        <p:spPr>
          <a:xfrm>
            <a:off x="606996" y="1567737"/>
            <a:ext cx="8596668" cy="3880773"/>
          </a:xfrm>
        </p:spPr>
        <p:txBody>
          <a:bodyPr>
            <a:noAutofit/>
          </a:bodyPr>
          <a:lstStyle/>
          <a:p>
            <a:r>
              <a:rPr lang="en-GB" sz="2400" dirty="0"/>
              <a:t>Established in common law</a:t>
            </a:r>
          </a:p>
          <a:p>
            <a:r>
              <a:rPr lang="en-GB" sz="2400" dirty="0"/>
              <a:t>Amended by s3 Homicide Act 1957</a:t>
            </a:r>
          </a:p>
          <a:p>
            <a:r>
              <a:rPr lang="en-GB" sz="2400" dirty="0"/>
              <a:t>Previous partial defence:</a:t>
            </a:r>
          </a:p>
          <a:p>
            <a:pPr lvl="1"/>
            <a:r>
              <a:rPr lang="en-GB" sz="2000" dirty="0"/>
              <a:t>Something said or done which was provocative</a:t>
            </a:r>
          </a:p>
          <a:p>
            <a:pPr lvl="1"/>
            <a:r>
              <a:rPr lang="en-GB" sz="2000" dirty="0"/>
              <a:t>Caused loss of control</a:t>
            </a:r>
          </a:p>
          <a:p>
            <a:pPr lvl="1"/>
            <a:r>
              <a:rPr lang="en-GB" sz="2000" dirty="0"/>
              <a:t>Enough to make a reasonable person to do what D did</a:t>
            </a:r>
          </a:p>
          <a:p>
            <a:pPr lvl="1"/>
            <a:endParaRPr lang="en-GB" sz="2000" dirty="0"/>
          </a:p>
          <a:p>
            <a:r>
              <a:rPr lang="en-GB" sz="2400" dirty="0"/>
              <a:t>Replaced by partial defence “loss of control” ss54 and 55 </a:t>
            </a:r>
            <a:r>
              <a:rPr lang="en-GB" sz="2400" dirty="0" err="1"/>
              <a:t>CorJA</a:t>
            </a:r>
            <a:r>
              <a:rPr lang="en-GB" sz="2400" dirty="0"/>
              <a:t> 2009 - s3 HA 1957 is repealed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21</a:t>
            </a:fld>
            <a:endParaRPr lang="en-GB"/>
          </a:p>
        </p:txBody>
      </p:sp>
      <p:pic>
        <p:nvPicPr>
          <p:cNvPr id="6" name="Audio 5">
            <a:hlinkClick r:id="" action="ppaction://media"/>
            <a:extLst>
              <a:ext uri="{FF2B5EF4-FFF2-40B4-BE49-F238E27FC236}">
                <a16:creationId xmlns:a16="http://schemas.microsoft.com/office/drawing/2014/main" id="{8F9103DE-4669-4259-A3E0-75607F7407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781070"/>
      </p:ext>
    </p:extLst>
  </p:cSld>
  <p:clrMapOvr>
    <a:masterClrMapping/>
  </p:clrMapOvr>
  <mc:AlternateContent xmlns:mc="http://schemas.openxmlformats.org/markup-compatibility/2006" xmlns:p14="http://schemas.microsoft.com/office/powerpoint/2010/main">
    <mc:Choice Requires="p14">
      <p:transition spd="slow" p14:dur="2000" advTm="31659"/>
    </mc:Choice>
    <mc:Fallback xmlns="">
      <p:transition spd="slow" advTm="31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768703"/>
            <a:ext cx="8908100" cy="4127600"/>
          </a:xfrm>
        </p:spPr>
        <p:txBody>
          <a:bodyPr>
            <a:normAutofit lnSpcReduction="10000"/>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22</a:t>
            </a:fld>
            <a:endParaRPr lang="en-GB"/>
          </a:p>
        </p:txBody>
      </p:sp>
      <p:pic>
        <p:nvPicPr>
          <p:cNvPr id="6" name="Audio 5">
            <a:hlinkClick r:id="" action="ppaction://media"/>
            <a:extLst>
              <a:ext uri="{FF2B5EF4-FFF2-40B4-BE49-F238E27FC236}">
                <a16:creationId xmlns:a16="http://schemas.microsoft.com/office/drawing/2014/main" id="{43F77EDF-E6A2-4E50-B81D-E0A092FBBC2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70000"/>
            <a:ext cx="8596668" cy="3880773"/>
          </a:xfrm>
        </p:spPr>
        <p:txBody>
          <a:bodyPr>
            <a:noAutofit/>
          </a:bodyPr>
          <a:lstStyle/>
          <a:p>
            <a:r>
              <a:rPr lang="en-GB" sz="2800" u="sng" dirty="0"/>
              <a:t>Elements of the defence:</a:t>
            </a:r>
          </a:p>
          <a:p>
            <a:pPr lvl="1"/>
            <a:r>
              <a:rPr lang="en-GB" sz="2400" dirty="0"/>
              <a:t>One of two qualifying triggers applies</a:t>
            </a:r>
          </a:p>
          <a:p>
            <a:pPr lvl="1"/>
            <a:r>
              <a:rPr lang="en-GB" sz="2400" dirty="0"/>
              <a:t>This causes D to lose self control</a:t>
            </a:r>
          </a:p>
          <a:p>
            <a:pPr lvl="1"/>
            <a:r>
              <a:rPr lang="en-GB" sz="2400" dirty="0"/>
              <a:t>This led to an act or omission resulting in D killing or being party to a killing</a:t>
            </a:r>
          </a:p>
          <a:p>
            <a:pPr lvl="1"/>
            <a:r>
              <a:rPr lang="en-GB" sz="2400" dirty="0"/>
              <a:t>A person of D’s sex and age, with a normal degree of tolerance and self restraint and in the circumstances of D, might have reacted in the same or in a similar way to D</a:t>
            </a:r>
          </a:p>
          <a:p>
            <a:pPr lvl="1"/>
            <a:r>
              <a:rPr lang="en-GB" sz="2400" dirty="0"/>
              <a:t>D did not act in a considered desire for revenge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23</a:t>
            </a:fld>
            <a:endParaRPr lang="en-GB"/>
          </a:p>
        </p:txBody>
      </p:sp>
      <p:pic>
        <p:nvPicPr>
          <p:cNvPr id="6" name="Audio 5">
            <a:hlinkClick r:id="" action="ppaction://media"/>
            <a:extLst>
              <a:ext uri="{FF2B5EF4-FFF2-40B4-BE49-F238E27FC236}">
                <a16:creationId xmlns:a16="http://schemas.microsoft.com/office/drawing/2014/main" id="{F12C0C20-A9F9-4AF8-9034-B75E919EE36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rgbClr val="FF0000"/>
                </a:solidFill>
              </a:rPr>
              <a:t>1</a:t>
            </a:r>
            <a:r>
              <a:rPr lang="en-GB" sz="2800" u="sng" baseline="30000" dirty="0">
                <a:solidFill>
                  <a:srgbClr val="FF0000"/>
                </a:solidFill>
              </a:rPr>
              <a:t>st</a:t>
            </a:r>
            <a:r>
              <a:rPr lang="en-GB" sz="28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24</a:t>
            </a:fld>
            <a:endParaRPr lang="en-GB"/>
          </a:p>
        </p:txBody>
      </p:sp>
      <p:pic>
        <p:nvPicPr>
          <p:cNvPr id="6" name="Audio 5">
            <a:hlinkClick r:id="" action="ppaction://media"/>
            <a:extLst>
              <a:ext uri="{FF2B5EF4-FFF2-40B4-BE49-F238E27FC236}">
                <a16:creationId xmlns:a16="http://schemas.microsoft.com/office/drawing/2014/main" id="{2A735E85-E74B-41E9-8D42-18CEB9A0A2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25</a:t>
            </a:fld>
            <a:endParaRPr lang="en-GB"/>
          </a:p>
        </p:txBody>
      </p:sp>
      <p:pic>
        <p:nvPicPr>
          <p:cNvPr id="6" name="Audio 5">
            <a:hlinkClick r:id="" action="ppaction://media"/>
            <a:extLst>
              <a:ext uri="{FF2B5EF4-FFF2-40B4-BE49-F238E27FC236}">
                <a16:creationId xmlns:a16="http://schemas.microsoft.com/office/drawing/2014/main" id="{D5DD7C50-EFE1-4F59-899B-C82AEB5F7A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a:t>
            </a:r>
          </a:p>
        </p:txBody>
      </p:sp>
      <p:sp>
        <p:nvSpPr>
          <p:cNvPr id="3" name="Content Placeholder 2"/>
          <p:cNvSpPr>
            <a:spLocks noGrp="1"/>
          </p:cNvSpPr>
          <p:nvPr>
            <p:ph idx="1"/>
          </p:nvPr>
        </p:nvSpPr>
        <p:spPr>
          <a:xfrm>
            <a:off x="677334" y="1657979"/>
            <a:ext cx="8596668" cy="4383384"/>
          </a:xfrm>
        </p:spPr>
        <p:txBody>
          <a:bodyPr>
            <a:normAutofit/>
          </a:bodyPr>
          <a:lstStyle/>
          <a:p>
            <a:r>
              <a:rPr lang="en-GB" sz="3600" u="sng" dirty="0"/>
              <a:t>Caused D to lose self-control</a:t>
            </a:r>
          </a:p>
          <a:p>
            <a:pPr lvl="1"/>
            <a:r>
              <a:rPr lang="en-GB" sz="3200" dirty="0"/>
              <a:t>Qualifying trigger must lead to loss of control – s54(1)(b)</a:t>
            </a:r>
          </a:p>
          <a:p>
            <a:pPr lvl="1"/>
            <a:r>
              <a:rPr lang="en-GB" sz="3200" dirty="0"/>
              <a:t>Loss of control does not have to be sudden  - s54(2)</a:t>
            </a:r>
          </a:p>
          <a:p>
            <a:pPr lvl="1"/>
            <a:r>
              <a:rPr lang="en-GB" sz="3200" dirty="0"/>
              <a:t>Need not be from a “one off” incident</a:t>
            </a:r>
            <a:r>
              <a:rPr lang="en-GB" sz="3200" i="1" dirty="0"/>
              <a:t>- </a:t>
            </a:r>
            <a:r>
              <a:rPr lang="en-GB" sz="3200" b="1" i="1" dirty="0"/>
              <a:t>Humphreys [1995]- can be cumulative</a:t>
            </a:r>
          </a:p>
          <a:p>
            <a:pPr marL="0" indent="0">
              <a:buNone/>
            </a:pPr>
            <a:endParaRPr lang="en-GB" sz="24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26</a:t>
            </a:fld>
            <a:endParaRPr lang="en-GB"/>
          </a:p>
        </p:txBody>
      </p:sp>
      <p:pic>
        <p:nvPicPr>
          <p:cNvPr id="6" name="Audio 5">
            <a:hlinkClick r:id="" action="ppaction://media"/>
            <a:extLst>
              <a:ext uri="{FF2B5EF4-FFF2-40B4-BE49-F238E27FC236}">
                <a16:creationId xmlns:a16="http://schemas.microsoft.com/office/drawing/2014/main" id="{9D728C03-2451-47A3-865C-8EFF031CB1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61241"/>
            <a:ext cx="8596668" cy="4780121"/>
          </a:xfrm>
        </p:spPr>
        <p:txBody>
          <a:bodyPr>
            <a:normAutofit/>
          </a:bodyPr>
          <a:lstStyle/>
          <a:p>
            <a:pPr marL="0" indent="0" algn="ctr">
              <a:buNone/>
            </a:pPr>
            <a:r>
              <a:rPr lang="en-GB" sz="3000" u="sng" dirty="0"/>
              <a:t>Sex, age, degree of tolerance and self restraint in D’s circumstances – s54(1)(c)</a:t>
            </a:r>
          </a:p>
          <a:p>
            <a:pPr lvl="1"/>
            <a:r>
              <a:rPr lang="en-GB" sz="2400" dirty="0"/>
              <a:t>Objective test:</a:t>
            </a:r>
          </a:p>
          <a:p>
            <a:pPr lvl="2"/>
            <a:r>
              <a:rPr lang="en-GB" sz="2400" dirty="0"/>
              <a:t>Person of D’s sex and age</a:t>
            </a:r>
          </a:p>
          <a:p>
            <a:pPr lvl="2"/>
            <a:r>
              <a:rPr lang="en-GB" sz="2400" dirty="0"/>
              <a:t>With a normal degree of tolerance and self restraint</a:t>
            </a:r>
          </a:p>
          <a:p>
            <a:pPr lvl="2"/>
            <a:r>
              <a:rPr lang="en-GB" sz="2400" dirty="0"/>
              <a:t>And in the circumstances of D</a:t>
            </a:r>
          </a:p>
          <a:p>
            <a:pPr lvl="2"/>
            <a:r>
              <a:rPr lang="en-GB" sz="2400" dirty="0"/>
              <a:t>Might have reacted in the same… way to D [and killed]</a:t>
            </a:r>
          </a:p>
          <a:p>
            <a:pPr lvl="2"/>
            <a:r>
              <a:rPr lang="en-GB" sz="2400" dirty="0"/>
              <a:t>Or in a similar way [and killed]</a:t>
            </a: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27</a:t>
            </a:fld>
            <a:endParaRPr lang="en-GB" dirty="0"/>
          </a:p>
        </p:txBody>
      </p:sp>
      <p:pic>
        <p:nvPicPr>
          <p:cNvPr id="6" name="Audio 5">
            <a:hlinkClick r:id="" action="ppaction://media"/>
            <a:extLst>
              <a:ext uri="{FF2B5EF4-FFF2-40B4-BE49-F238E27FC236}">
                <a16:creationId xmlns:a16="http://schemas.microsoft.com/office/drawing/2014/main" id="{13E4DA5C-4D5B-481C-A5F2-C43254ABF8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lnSpcReduction="100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507446"/>
            <a:ext cx="8596668" cy="3880773"/>
          </a:xfrm>
        </p:spPr>
        <p:txBody>
          <a:bodyPr>
            <a:normAutofit fontScale="92500" lnSpcReduction="20000"/>
          </a:bodyPr>
          <a:lstStyle/>
          <a:p>
            <a:r>
              <a:rPr lang="en-GB" sz="2000" dirty="0"/>
              <a:t>Murder</a:t>
            </a:r>
          </a:p>
          <a:p>
            <a:pPr lvl="1"/>
            <a:r>
              <a:rPr lang="en-GB" sz="2000" dirty="0"/>
              <a:t>Unlawfully</a:t>
            </a:r>
          </a:p>
          <a:p>
            <a:pPr lvl="1"/>
            <a:r>
              <a:rPr lang="en-GB" sz="2000" dirty="0"/>
              <a:t>Kills</a:t>
            </a:r>
          </a:p>
          <a:p>
            <a:pPr lvl="1"/>
            <a:r>
              <a:rPr lang="en-GB" sz="2000" dirty="0"/>
              <a:t>A human being</a:t>
            </a:r>
          </a:p>
          <a:p>
            <a:pPr lvl="1"/>
            <a:r>
              <a:rPr lang="en-GB" sz="2000" dirty="0"/>
              <a:t>Within the Queen’s peace</a:t>
            </a:r>
          </a:p>
          <a:p>
            <a:pPr lvl="1"/>
            <a:r>
              <a:rPr lang="en-GB" sz="2000" dirty="0"/>
              <a:t>With malice aforethought</a:t>
            </a:r>
          </a:p>
          <a:p>
            <a:pPr lvl="1"/>
            <a:endParaRPr lang="en-GB" sz="2000" dirty="0"/>
          </a:p>
          <a:p>
            <a:r>
              <a:rPr lang="en-GB" sz="2000" dirty="0"/>
              <a:t>Murder may be reduced to (voluntary) manslaughter by a successful plea of:</a:t>
            </a:r>
          </a:p>
          <a:p>
            <a:pPr lvl="1"/>
            <a:r>
              <a:rPr lang="en-GB" sz="2000" dirty="0"/>
              <a:t>Loss of control (replaces previous partial defence of provocation)</a:t>
            </a:r>
          </a:p>
          <a:p>
            <a:pPr lvl="1"/>
            <a:r>
              <a:rPr lang="en-GB" sz="2000" dirty="0"/>
              <a:t>Diminished responsibility</a:t>
            </a:r>
          </a:p>
          <a:p>
            <a:pPr marL="393700" lvl="1"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30</a:t>
            </a:fld>
            <a:endParaRPr lang="en-GB"/>
          </a:p>
        </p:txBody>
      </p:sp>
      <p:pic>
        <p:nvPicPr>
          <p:cNvPr id="6" name="Audio 5">
            <a:hlinkClick r:id="" action="ppaction://media"/>
            <a:extLst>
              <a:ext uri="{FF2B5EF4-FFF2-40B4-BE49-F238E27FC236}">
                <a16:creationId xmlns:a16="http://schemas.microsoft.com/office/drawing/2014/main" id="{96B4407F-05D2-4FE2-8847-11DDF8EA7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10182154"/>
      </p:ext>
    </p:extLst>
  </p:cSld>
  <p:clrMapOvr>
    <a:masterClrMapping/>
  </p:clrMapOvr>
  <mc:AlternateContent xmlns:mc="http://schemas.openxmlformats.org/markup-compatibility/2006" xmlns:p14="http://schemas.microsoft.com/office/powerpoint/2010/main">
    <mc:Choice Requires="p14">
      <p:transition spd="slow" p14:dur="2000" advTm="68880"/>
    </mc:Choice>
    <mc:Fallback xmlns="">
      <p:transition spd="slow" advTm="68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930401"/>
            <a:ext cx="8596668" cy="4110962"/>
          </a:xfrm>
        </p:spPr>
        <p:txBody>
          <a:bodyPr>
            <a:normAutofit/>
          </a:bodyPr>
          <a:lstStyle/>
          <a:p>
            <a:r>
              <a:rPr lang="en-GB" sz="2800" dirty="0"/>
              <a:t>Loss of control:</a:t>
            </a:r>
          </a:p>
          <a:p>
            <a:pPr lvl="1"/>
            <a:r>
              <a:rPr lang="en-GB" sz="2400" dirty="0"/>
              <a:t>S54(1) </a:t>
            </a:r>
            <a:r>
              <a:rPr lang="en-GB" sz="2400" dirty="0" err="1"/>
              <a:t>CorJA</a:t>
            </a:r>
            <a:r>
              <a:rPr lang="en-GB" sz="2400" dirty="0"/>
              <a:t> 2009 requires</a:t>
            </a:r>
          </a:p>
          <a:p>
            <a:pPr lvl="2"/>
            <a:r>
              <a:rPr lang="en-GB" sz="2000" dirty="0"/>
              <a:t>One of two qualifying triggers </a:t>
            </a:r>
          </a:p>
          <a:p>
            <a:pPr lvl="2"/>
            <a:r>
              <a:rPr lang="en-GB" sz="2000" dirty="0"/>
              <a:t>This causes D to lose self control</a:t>
            </a:r>
          </a:p>
          <a:p>
            <a:pPr lvl="2"/>
            <a:r>
              <a:rPr lang="en-GB" sz="2000" dirty="0"/>
              <a:t>This led to an or omission resulting in D killing or being party to a killing</a:t>
            </a:r>
          </a:p>
          <a:p>
            <a:pPr lvl="2"/>
            <a:r>
              <a:rPr lang="en-GB" sz="2000" dirty="0"/>
              <a:t>A person of D’s sex and age, with a normal degree of tolerance and self restraint and in the circumstances of D, might have reacted in the same or in a similar way to D</a:t>
            </a:r>
          </a:p>
          <a:p>
            <a:pPr lvl="2"/>
            <a:r>
              <a:rPr lang="en-GB" sz="2000" dirty="0"/>
              <a:t>D did not act in a considered desire for revenge</a:t>
            </a:r>
          </a:p>
          <a:p>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31</a:t>
            </a:fld>
            <a:endParaRPr lang="en-GB"/>
          </a:p>
        </p:txBody>
      </p:sp>
      <p:pic>
        <p:nvPicPr>
          <p:cNvPr id="6" name="Audio 5">
            <a:hlinkClick r:id="" action="ppaction://media"/>
            <a:extLst>
              <a:ext uri="{FF2B5EF4-FFF2-40B4-BE49-F238E27FC236}">
                <a16:creationId xmlns:a16="http://schemas.microsoft.com/office/drawing/2014/main" id="{DB76A8F9-2188-4C3B-860B-42D98E5523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5690869"/>
      </p:ext>
    </p:extLst>
  </p:cSld>
  <p:clrMapOvr>
    <a:masterClrMapping/>
  </p:clrMapOvr>
  <mc:AlternateContent xmlns:mc="http://schemas.openxmlformats.org/markup-compatibility/2006" xmlns:p14="http://schemas.microsoft.com/office/powerpoint/2010/main">
    <mc:Choice Requires="p14">
      <p:transition spd="slow" p14:dur="2000" advTm="54484"/>
    </mc:Choice>
    <mc:Fallback xmlns="">
      <p:transition spd="slow" advTm="54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718269"/>
            <a:ext cx="8596668" cy="4323094"/>
          </a:xfrm>
        </p:spPr>
        <p:txBody>
          <a:bodyPr>
            <a:normAutofit/>
          </a:bodyPr>
          <a:lstStyle/>
          <a:p>
            <a:r>
              <a:rPr lang="en-GB" sz="2800" dirty="0"/>
              <a:t>Diminished responsibility:</a:t>
            </a:r>
          </a:p>
          <a:p>
            <a:pPr lvl="1"/>
            <a:r>
              <a:rPr lang="en-GB" sz="2400" dirty="0"/>
              <a:t>S52 </a:t>
            </a:r>
            <a:r>
              <a:rPr lang="en-GB" sz="2400" dirty="0" err="1"/>
              <a:t>CorJA</a:t>
            </a:r>
            <a:r>
              <a:rPr lang="en-GB" sz="2400" dirty="0"/>
              <a:t> 2009 must be shown that:</a:t>
            </a:r>
          </a:p>
          <a:p>
            <a:pPr lvl="2"/>
            <a:r>
              <a:rPr lang="en-GB" sz="2000" dirty="0"/>
              <a:t>D had a recognised medical condition</a:t>
            </a:r>
          </a:p>
          <a:p>
            <a:pPr lvl="2"/>
            <a:r>
              <a:rPr lang="en-GB" sz="2000" dirty="0"/>
              <a:t>Which caused D to suffer an abnormality of mental functioning</a:t>
            </a:r>
          </a:p>
          <a:p>
            <a:pPr lvl="2"/>
            <a:r>
              <a:rPr lang="en-GB" sz="2000" dirty="0"/>
              <a:t>Which substantially impaired D’s ability to understand the nature of his conduct, form a rational judgment or exercise self control</a:t>
            </a:r>
          </a:p>
          <a:p>
            <a:pPr lvl="2"/>
            <a:r>
              <a:rPr lang="en-GB" sz="2000" dirty="0"/>
              <a:t>The abnormality of mental functioning provides an explanation  for D’s acts and omissions in doing or being a party to killing </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32</a:t>
            </a:fld>
            <a:endParaRPr lang="en-GB"/>
          </a:p>
        </p:txBody>
      </p:sp>
      <p:pic>
        <p:nvPicPr>
          <p:cNvPr id="6" name="Audio 5">
            <a:hlinkClick r:id="" action="ppaction://media"/>
            <a:extLst>
              <a:ext uri="{FF2B5EF4-FFF2-40B4-BE49-F238E27FC236}">
                <a16:creationId xmlns:a16="http://schemas.microsoft.com/office/drawing/2014/main" id="{4F388047-9067-4CB9-BE52-3087AC0E0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7450762"/>
      </p:ext>
    </p:extLst>
  </p:cSld>
  <p:clrMapOvr>
    <a:masterClrMapping/>
  </p:clrMapOvr>
  <mc:AlternateContent xmlns:mc="http://schemas.openxmlformats.org/markup-compatibility/2006" xmlns:p14="http://schemas.microsoft.com/office/powerpoint/2010/main">
    <mc:Choice Requires="p14">
      <p:transition spd="slow" p14:dur="2000" advTm="62190"/>
    </mc:Choice>
    <mc:Fallback xmlns="">
      <p:transition spd="slow" advTm="62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INVOLUNTARY MANSLAUGHTER</a:t>
            </a:r>
          </a:p>
        </p:txBody>
      </p:sp>
      <p:sp>
        <p:nvSpPr>
          <p:cNvPr id="3" name="Subtitle 2"/>
          <p:cNvSpPr>
            <a:spLocks noGrp="1"/>
          </p:cNvSpPr>
          <p:nvPr>
            <p:ph type="subTitle"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6FFAE2D9-BBEC-4DDF-8DDC-B2B8348945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6875074"/>
      </p:ext>
    </p:extLst>
  </p:cSld>
  <p:clrMapOvr>
    <a:masterClrMapping/>
  </p:clrMapOvr>
  <mc:AlternateContent xmlns:mc="http://schemas.openxmlformats.org/markup-compatibility/2006" xmlns:p14="http://schemas.microsoft.com/office/powerpoint/2010/main">
    <mc:Choice Requires="p14">
      <p:transition spd="slow" p14:dur="2000" advTm="41899"/>
    </mc:Choice>
    <mc:Fallback xmlns="">
      <p:transition spd="slow" advTm="4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GB"/>
              <a:t>‘Involuntary’ manslaughter</a:t>
            </a:r>
            <a:endParaRPr lang="en-US"/>
          </a:p>
        </p:txBody>
      </p:sp>
      <p:sp>
        <p:nvSpPr>
          <p:cNvPr id="31746" name="Content Placeholder 2"/>
          <p:cNvSpPr>
            <a:spLocks noGrp="1"/>
          </p:cNvSpPr>
          <p:nvPr>
            <p:ph idx="1"/>
          </p:nvPr>
        </p:nvSpPr>
        <p:spPr>
          <a:xfrm>
            <a:off x="677334" y="2497023"/>
            <a:ext cx="8596668" cy="3880773"/>
          </a:xfrm>
        </p:spPr>
        <p:txBody>
          <a:bodyPr>
            <a:normAutofit lnSpcReduction="10000"/>
          </a:bodyPr>
          <a:lstStyle/>
          <a:p>
            <a:pPr algn="just">
              <a:buFont typeface="Wingdings 2" pitchFamily="18" charset="2"/>
              <a:buNone/>
            </a:pPr>
            <a:r>
              <a:rPr lang="en-GB" dirty="0"/>
              <a:t>	</a:t>
            </a:r>
            <a:r>
              <a:rPr lang="en-GB" sz="2400" dirty="0"/>
              <a:t>Where D kills V with anything less than an intent to kill or cause </a:t>
            </a:r>
            <a:r>
              <a:rPr lang="en-GB" sz="2400" dirty="0" err="1"/>
              <a:t>gbh</a:t>
            </a:r>
            <a:r>
              <a:rPr lang="en-GB" sz="2400" dirty="0"/>
              <a:t>, then D may be liable for so-called ‘involuntary’ manslaughter.  This takes three forms:</a:t>
            </a:r>
          </a:p>
          <a:p>
            <a:pPr algn="just"/>
            <a:r>
              <a:rPr lang="en-GB" sz="2400" b="1" dirty="0">
                <a:solidFill>
                  <a:srgbClr val="FFC000"/>
                </a:solidFill>
              </a:rPr>
              <a:t>Gross negligence manslaughter</a:t>
            </a:r>
            <a:r>
              <a:rPr lang="en-GB" sz="2400" dirty="0">
                <a:solidFill>
                  <a:srgbClr val="FFC000"/>
                </a:solidFill>
              </a:rPr>
              <a:t> </a:t>
            </a:r>
            <a:r>
              <a:rPr lang="en-GB" sz="2400" dirty="0"/>
              <a:t>- Killing as a result of gross negligence:</a:t>
            </a:r>
          </a:p>
          <a:p>
            <a:pPr algn="just"/>
            <a:r>
              <a:rPr lang="en-GB" sz="2400" b="1" dirty="0">
                <a:solidFill>
                  <a:srgbClr val="FFC000"/>
                </a:solidFill>
              </a:rPr>
              <a:t>Constructive manslaughter</a:t>
            </a:r>
            <a:r>
              <a:rPr lang="en-GB" sz="2400" dirty="0">
                <a:solidFill>
                  <a:srgbClr val="FFC000"/>
                </a:solidFill>
              </a:rPr>
              <a:t> </a:t>
            </a:r>
            <a:r>
              <a:rPr lang="en-GB" sz="2400" dirty="0"/>
              <a:t>(also referred to as ‘unlawful and dangerous act’ manslaughter) - Killing as a result of committing some other crime of </a:t>
            </a:r>
            <a:r>
              <a:rPr lang="en-GB" sz="2400" dirty="0" err="1"/>
              <a:t>mens</a:t>
            </a:r>
            <a:r>
              <a:rPr lang="en-GB" sz="2400" dirty="0"/>
              <a:t> rea (e.g. assault; robbery; rape):</a:t>
            </a:r>
            <a:endParaRPr lang="en-US" sz="2400" dirty="0"/>
          </a:p>
          <a:p>
            <a:pPr algn="just"/>
            <a:r>
              <a:rPr lang="en-GB" sz="2400" b="1" dirty="0">
                <a:solidFill>
                  <a:srgbClr val="FFC000"/>
                </a:solidFill>
              </a:rPr>
              <a:t>Subjectively reckless manslaughter </a:t>
            </a:r>
            <a:r>
              <a:rPr lang="en-GB" sz="2400" b="1" dirty="0"/>
              <a:t>-</a:t>
            </a:r>
            <a:r>
              <a:rPr lang="en-GB" sz="2400" dirty="0"/>
              <a:t>Killing recklessly</a:t>
            </a:r>
          </a:p>
        </p:txBody>
      </p:sp>
      <p:sp>
        <p:nvSpPr>
          <p:cNvPr id="5" name="Slide Number Placeholder 4"/>
          <p:cNvSpPr>
            <a:spLocks noGrp="1"/>
          </p:cNvSpPr>
          <p:nvPr>
            <p:ph type="sldNum" sz="quarter" idx="12"/>
          </p:nvPr>
        </p:nvSpPr>
        <p:spPr/>
        <p:txBody>
          <a:bodyPr/>
          <a:lstStyle/>
          <a:p>
            <a:pPr>
              <a:defRPr/>
            </a:pPr>
            <a:fld id="{3EF1DE48-851B-4F76-A521-AD878EAB01D1}" type="slidenum">
              <a:rPr lang="en-GB" smtClean="0"/>
              <a:pPr>
                <a:defRPr/>
              </a:pPr>
              <a:t>34</a:t>
            </a:fld>
            <a:endParaRPr lang="en-GB"/>
          </a:p>
        </p:txBody>
      </p:sp>
      <p:pic>
        <p:nvPicPr>
          <p:cNvPr id="2" name="Picture 1"/>
          <p:cNvPicPr>
            <a:picLocks noChangeAspect="1"/>
          </p:cNvPicPr>
          <p:nvPr/>
        </p:nvPicPr>
        <p:blipFill>
          <a:blip r:embed="rId5"/>
          <a:stretch>
            <a:fillRect/>
          </a:stretch>
        </p:blipFill>
        <p:spPr>
          <a:xfrm>
            <a:off x="8076422" y="292099"/>
            <a:ext cx="3182949" cy="1868489"/>
          </a:xfrm>
          <a:prstGeom prst="rect">
            <a:avLst/>
          </a:prstGeom>
        </p:spPr>
      </p:pic>
      <p:pic>
        <p:nvPicPr>
          <p:cNvPr id="3" name="Audio 2">
            <a:hlinkClick r:id="" action="ppaction://media"/>
            <a:extLst>
              <a:ext uri="{FF2B5EF4-FFF2-40B4-BE49-F238E27FC236}">
                <a16:creationId xmlns:a16="http://schemas.microsoft.com/office/drawing/2014/main" id="{7FC8A293-9158-4A16-A00E-5B47E3C65E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543929"/>
      </p:ext>
    </p:extLst>
  </p:cSld>
  <p:clrMapOvr>
    <a:masterClrMapping/>
  </p:clrMapOvr>
  <mc:AlternateContent xmlns:mc="http://schemas.openxmlformats.org/markup-compatibility/2006" xmlns:p14="http://schemas.microsoft.com/office/powerpoint/2010/main">
    <mc:Choice Requires="p14">
      <p:transition spd="slow" p14:dur="2000" advTm="104500"/>
    </mc:Choice>
    <mc:Fallback xmlns="">
      <p:transition spd="slow" advTm="104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r>
              <a:rPr lang="en-GB" sz="3200" b="1" i="1" dirty="0" err="1"/>
              <a:t>Adomako</a:t>
            </a:r>
            <a:r>
              <a:rPr lang="en-GB" sz="3200" b="1" i="1" dirty="0"/>
              <a:t> [1994]</a:t>
            </a:r>
          </a:p>
          <a:p>
            <a:pPr marL="0" indent="0">
              <a:buNone/>
            </a:pPr>
            <a:endParaRPr lang="en-GB" sz="3200" b="1" i="1" dirty="0"/>
          </a:p>
          <a:p>
            <a:pPr lvl="1"/>
            <a:r>
              <a:rPr lang="en-GB" sz="2800" b="1" i="1" dirty="0"/>
              <a:t>D owed a duty of care to V</a:t>
            </a:r>
          </a:p>
          <a:p>
            <a:pPr lvl="1"/>
            <a:r>
              <a:rPr lang="en-GB" sz="2800" b="1" i="1" dirty="0"/>
              <a:t>D breached duty of care</a:t>
            </a:r>
          </a:p>
          <a:p>
            <a:pPr lvl="1"/>
            <a:r>
              <a:rPr lang="en-GB" sz="2800" b="1" i="1" dirty="0"/>
              <a:t>The negligence was gross</a:t>
            </a:r>
          </a:p>
          <a:p>
            <a:pPr lvl="1"/>
            <a:r>
              <a:rPr lang="en-GB" sz="2800" b="1" i="1" dirty="0"/>
              <a:t>D’s negligence caused the death</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35</a:t>
            </a:fld>
            <a:endParaRPr lang="en-GB"/>
          </a:p>
        </p:txBody>
      </p:sp>
      <p:pic>
        <p:nvPicPr>
          <p:cNvPr id="6" name="Audio 5">
            <a:hlinkClick r:id="" action="ppaction://media"/>
            <a:extLst>
              <a:ext uri="{FF2B5EF4-FFF2-40B4-BE49-F238E27FC236}">
                <a16:creationId xmlns:a16="http://schemas.microsoft.com/office/drawing/2014/main" id="{1BD638BC-0311-4372-94DC-AB54CD81D0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0667617"/>
      </p:ext>
    </p:extLst>
  </p:cSld>
  <p:clrMapOvr>
    <a:masterClrMapping/>
  </p:clrMapOvr>
  <mc:AlternateContent xmlns:mc="http://schemas.openxmlformats.org/markup-compatibility/2006" xmlns:p14="http://schemas.microsoft.com/office/powerpoint/2010/main">
    <mc:Choice Requires="p14">
      <p:transition spd="slow" p14:dur="2000" advTm="91707"/>
    </mc:Choice>
    <mc:Fallback xmlns="">
      <p:transition spd="slow" advTm="91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597689"/>
            <a:ext cx="8596668" cy="4443674"/>
          </a:xfrm>
        </p:spPr>
        <p:txBody>
          <a:bodyPr>
            <a:normAutofit/>
          </a:bodyPr>
          <a:lstStyle/>
          <a:p>
            <a:pPr marL="0" indent="0">
              <a:buNone/>
            </a:pPr>
            <a:r>
              <a:rPr lang="en-GB" sz="2400" b="1" dirty="0"/>
              <a:t>2. D breached a relevant duty of care</a:t>
            </a:r>
          </a:p>
          <a:p>
            <a:pPr lvl="1"/>
            <a:r>
              <a:rPr lang="en-GB" sz="2000" dirty="0"/>
              <a:t>Objective test</a:t>
            </a:r>
          </a:p>
          <a:p>
            <a:pPr lvl="1"/>
            <a:r>
              <a:rPr lang="en-GB" sz="2000" dirty="0"/>
              <a:t>Breach can be positive act or omission</a:t>
            </a:r>
          </a:p>
          <a:p>
            <a:pPr marL="0" indent="0">
              <a:buNone/>
            </a:pPr>
            <a:r>
              <a:rPr lang="en-GB" sz="2400" b="1" dirty="0"/>
              <a:t>3. Negligence was gross</a:t>
            </a:r>
          </a:p>
          <a:p>
            <a:pPr lvl="1"/>
            <a:r>
              <a:rPr lang="en-GB" sz="2000" i="1" dirty="0"/>
              <a:t>so bad</a:t>
            </a:r>
            <a:r>
              <a:rPr lang="en-GB" sz="2000" dirty="0"/>
              <a:t> </a:t>
            </a:r>
            <a:r>
              <a:rPr lang="en-GB" sz="2000" i="1" dirty="0"/>
              <a:t>in all the circumstances as to amount in the jury’s judgment to a criminal act or omission </a:t>
            </a:r>
            <a:r>
              <a:rPr lang="en-GB" sz="2000" b="1" i="1" dirty="0"/>
              <a:t>(</a:t>
            </a:r>
            <a:r>
              <a:rPr lang="en-GB" sz="2000" b="1" i="1" dirty="0" err="1"/>
              <a:t>Adomako</a:t>
            </a:r>
            <a:r>
              <a:rPr lang="en-GB" sz="2000" b="1" i="1" dirty="0"/>
              <a:t> [1994])</a:t>
            </a:r>
          </a:p>
          <a:p>
            <a:pPr lvl="1"/>
            <a:r>
              <a:rPr lang="en-GB" sz="2000" i="1" dirty="0"/>
              <a:t>went beyond a mere matter of compensation between subjects and showed such disregard for the life and safety of others, as to amount to a crime against the state and conduct deserving of punishment </a:t>
            </a:r>
            <a:r>
              <a:rPr lang="en-GB" sz="2000" b="1" i="1" dirty="0"/>
              <a:t>(Bateman [1925])</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36</a:t>
            </a:fld>
            <a:endParaRPr lang="en-GB"/>
          </a:p>
        </p:txBody>
      </p:sp>
      <p:pic>
        <p:nvPicPr>
          <p:cNvPr id="6" name="Audio 5">
            <a:hlinkClick r:id="" action="ppaction://media"/>
            <a:extLst>
              <a:ext uri="{FF2B5EF4-FFF2-40B4-BE49-F238E27FC236}">
                <a16:creationId xmlns:a16="http://schemas.microsoft.com/office/drawing/2014/main" id="{4E4E92DD-A0A4-4D98-8EBD-8459E5D6A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48201673"/>
      </p:ext>
    </p:extLst>
  </p:cSld>
  <p:clrMapOvr>
    <a:masterClrMapping/>
  </p:clrMapOvr>
  <mc:AlternateContent xmlns:mc="http://schemas.openxmlformats.org/markup-compatibility/2006" xmlns:p14="http://schemas.microsoft.com/office/powerpoint/2010/main">
    <mc:Choice Requires="p14">
      <p:transition spd="slow" p14:dur="2000" advTm="175229"/>
    </mc:Choice>
    <mc:Fallback xmlns="">
      <p:transition spd="slow" advTm="175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961113" y="1270000"/>
            <a:ext cx="8596668" cy="4272852"/>
          </a:xfrm>
        </p:spPr>
        <p:txBody>
          <a:bodyPr>
            <a:noAutofit/>
          </a:bodyPr>
          <a:lstStyle/>
          <a:p>
            <a:r>
              <a:rPr lang="en-GB" sz="2800" b="1" i="1" dirty="0"/>
              <a:t>A-G’s Reference (No. 2 of 1999) [2000] –</a:t>
            </a:r>
            <a:r>
              <a:rPr lang="en-GB" sz="2800" dirty="0"/>
              <a:t> does not have to foresee death or serious injury.  Objectively judged</a:t>
            </a:r>
          </a:p>
          <a:p>
            <a:pPr lvl="1"/>
            <a:r>
              <a:rPr lang="en-GB" sz="2400" dirty="0"/>
              <a:t>How far below standards of a reasonable person did D fall?</a:t>
            </a:r>
          </a:p>
          <a:p>
            <a:pPr lvl="1"/>
            <a:r>
              <a:rPr lang="en-GB" sz="2400" dirty="0"/>
              <a:t>Did D foresee the risk of death?</a:t>
            </a:r>
          </a:p>
          <a:p>
            <a:pPr lvl="1"/>
            <a:r>
              <a:rPr lang="en-GB" sz="2400" dirty="0"/>
              <a:t>What were the motives behind D’s conduct?</a:t>
            </a:r>
          </a:p>
          <a:p>
            <a:pPr lvl="1"/>
            <a:r>
              <a:rPr lang="en-GB" sz="2400" dirty="0"/>
              <a:t>Was D exercising a special skill that was relevant to the question of breach?</a:t>
            </a:r>
          </a:p>
          <a:p>
            <a:r>
              <a:rPr lang="en-GB" sz="2800" b="1" i="1" dirty="0"/>
              <a:t>Singh [1999]</a:t>
            </a:r>
            <a:r>
              <a:rPr lang="en-GB" sz="2800" dirty="0"/>
              <a:t>– Conduct must involve a serious risk of death which would have been obvious to a reasonably prudent person</a:t>
            </a:r>
            <a:endParaRPr lang="en-GB" sz="2800" b="1" i="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37</a:t>
            </a:fld>
            <a:endParaRPr lang="en-GB"/>
          </a:p>
        </p:txBody>
      </p:sp>
      <p:pic>
        <p:nvPicPr>
          <p:cNvPr id="6" name="Audio 5">
            <a:hlinkClick r:id="" action="ppaction://media"/>
            <a:extLst>
              <a:ext uri="{FF2B5EF4-FFF2-40B4-BE49-F238E27FC236}">
                <a16:creationId xmlns:a16="http://schemas.microsoft.com/office/drawing/2014/main" id="{6CF6FA39-AF93-4F8F-BF49-EBA73C96BF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4382553"/>
      </p:ext>
    </p:extLst>
  </p:cSld>
  <p:clrMapOvr>
    <a:masterClrMapping/>
  </p:clrMapOvr>
  <mc:AlternateContent xmlns:mc="http://schemas.openxmlformats.org/markup-compatibility/2006" xmlns:p14="http://schemas.microsoft.com/office/powerpoint/2010/main">
    <mc:Choice Requires="p14">
      <p:transition spd="slow" p14:dur="2000" advTm="155846"/>
    </mc:Choice>
    <mc:Fallback xmlns="">
      <p:transition spd="slow" advTm="15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pPr marL="0" indent="0">
              <a:buNone/>
            </a:pPr>
            <a:r>
              <a:rPr lang="en-GB" sz="3600" dirty="0"/>
              <a:t>4. D’s negligence caused V’s death</a:t>
            </a:r>
          </a:p>
          <a:p>
            <a:pPr marL="0" indent="0">
              <a:buNone/>
            </a:pPr>
            <a:endParaRPr lang="en-GB" sz="3600"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38</a:t>
            </a:fld>
            <a:endParaRPr lang="en-GB"/>
          </a:p>
        </p:txBody>
      </p:sp>
      <p:pic>
        <p:nvPicPr>
          <p:cNvPr id="6" name="Audio 5">
            <a:hlinkClick r:id="" action="ppaction://media"/>
            <a:extLst>
              <a:ext uri="{FF2B5EF4-FFF2-40B4-BE49-F238E27FC236}">
                <a16:creationId xmlns:a16="http://schemas.microsoft.com/office/drawing/2014/main" id="{A9684DDB-B0E7-42CD-86B4-B63133B60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1555085"/>
      </p:ext>
    </p:extLst>
  </p:cSld>
  <p:clrMapOvr>
    <a:masterClrMapping/>
  </p:clrMapOvr>
  <mc:AlternateContent xmlns:mc="http://schemas.openxmlformats.org/markup-compatibility/2006" xmlns:p14="http://schemas.microsoft.com/office/powerpoint/2010/main">
    <mc:Choice Requires="p14">
      <p:transition spd="slow" p14:dur="2000" advTm="36978"/>
    </mc:Choice>
    <mc:Fallback xmlns="">
      <p:transition spd="slow" advTm="3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lstStyle/>
          <a:p>
            <a:r>
              <a:rPr lang="en-GB" sz="2800" b="1" i="1" dirty="0"/>
              <a:t>A-G’s Reference (no. 3 of 1994)[1997] </a:t>
            </a:r>
            <a:r>
              <a:rPr lang="en-GB" sz="2800" dirty="0"/>
              <a:t> clarified elements of offence:</a:t>
            </a:r>
          </a:p>
          <a:p>
            <a:pPr lvl="1"/>
            <a:r>
              <a:rPr lang="en-GB" sz="2400" dirty="0"/>
              <a:t>D does an unlawful act</a:t>
            </a:r>
            <a:endParaRPr lang="en-GB" sz="2800" dirty="0"/>
          </a:p>
          <a:p>
            <a:pPr lvl="1"/>
            <a:r>
              <a:rPr lang="en-GB" sz="2400" dirty="0"/>
              <a:t>An act amounts to a crime</a:t>
            </a:r>
            <a:endParaRPr lang="en-GB" sz="2800" dirty="0"/>
          </a:p>
          <a:p>
            <a:pPr lvl="1"/>
            <a:r>
              <a:rPr lang="en-GB" sz="2400" dirty="0"/>
              <a:t>The act is  a dangerous one</a:t>
            </a:r>
            <a:endParaRPr lang="en-GB" sz="2800" dirty="0"/>
          </a:p>
          <a:p>
            <a:pPr lvl="1"/>
            <a:r>
              <a:rPr lang="en-GB" sz="2400" dirty="0"/>
              <a:t>The act causes death</a:t>
            </a:r>
            <a:endParaRPr lang="en-GB" sz="2800" dirty="0"/>
          </a:p>
          <a:p>
            <a:pPr lvl="1"/>
            <a:endParaRPr lang="en-GB" b="1" i="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39</a:t>
            </a:fld>
            <a:endParaRPr lang="en-GB"/>
          </a:p>
        </p:txBody>
      </p:sp>
      <p:pic>
        <p:nvPicPr>
          <p:cNvPr id="6" name="Audio 5">
            <a:hlinkClick r:id="" action="ppaction://media"/>
            <a:extLst>
              <a:ext uri="{FF2B5EF4-FFF2-40B4-BE49-F238E27FC236}">
                <a16:creationId xmlns:a16="http://schemas.microsoft.com/office/drawing/2014/main" id="{8EB79E07-AAAC-4605-AD70-CEE510F987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08264384"/>
      </p:ext>
    </p:extLst>
  </p:cSld>
  <p:clrMapOvr>
    <a:masterClrMapping/>
  </p:clrMapOvr>
  <mc:AlternateContent xmlns:mc="http://schemas.openxmlformats.org/markup-compatibility/2006" xmlns:p14="http://schemas.microsoft.com/office/powerpoint/2010/main">
    <mc:Choice Requires="p14">
      <p:transition spd="slow" p14:dur="2000" advTm="83346"/>
    </mc:Choice>
    <mc:Fallback xmlns="">
      <p:transition spd="slow" advTm="8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noAutofit/>
          </a:bodyPr>
          <a:lstStyle/>
          <a:p>
            <a:r>
              <a:rPr lang="en-GB" sz="3600" b="1" u="sng" dirty="0"/>
              <a:t>Does an unlawful act</a:t>
            </a:r>
          </a:p>
          <a:p>
            <a:pPr lvl="1"/>
            <a:r>
              <a:rPr lang="en-GB" sz="2400" b="1" dirty="0"/>
              <a:t>Lowe</a:t>
            </a:r>
            <a:r>
              <a:rPr lang="en-GB" sz="2400" dirty="0"/>
              <a:t> [1973] QB 702 - the criminal act must be an </a:t>
            </a:r>
            <a:r>
              <a:rPr lang="en-GB" sz="2400" b="1" i="1" dirty="0"/>
              <a:t>act</a:t>
            </a:r>
            <a:r>
              <a:rPr lang="en-GB" sz="2400" dirty="0"/>
              <a:t> – a criminal omission will not do.</a:t>
            </a:r>
          </a:p>
          <a:p>
            <a:pPr lvl="1"/>
            <a:endParaRPr lang="en-GB" sz="2400" dirty="0"/>
          </a:p>
          <a:p>
            <a:r>
              <a:rPr lang="en-GB" sz="2800" b="1" dirty="0"/>
              <a:t>The act amounts to a crime</a:t>
            </a:r>
          </a:p>
          <a:p>
            <a:pPr lvl="1"/>
            <a:r>
              <a:rPr lang="en-GB" sz="2400" b="1" dirty="0"/>
              <a:t>Franklin</a:t>
            </a:r>
            <a:r>
              <a:rPr lang="en-GB" sz="2400" dirty="0"/>
              <a:t> (1883) 15 Cox CC 163 - ‘unlawful act’ must be a crime </a:t>
            </a:r>
          </a:p>
          <a:p>
            <a:pPr lvl="1"/>
            <a:r>
              <a:rPr lang="en-GB" sz="2400" b="1" dirty="0"/>
              <a:t>Andrews v DPP</a:t>
            </a:r>
            <a:r>
              <a:rPr lang="en-GB" sz="2400" dirty="0"/>
              <a:t> [1937] AC 576 - the crime must be one requiring </a:t>
            </a:r>
            <a:r>
              <a:rPr lang="en-GB" sz="2400" dirty="0" err="1"/>
              <a:t>mens</a:t>
            </a:r>
            <a:r>
              <a:rPr lang="en-GB" sz="2400" dirty="0"/>
              <a:t> rea:  a crime of strict liability is insufficient </a:t>
            </a:r>
            <a:endParaRPr lang="en-GB" sz="24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40</a:t>
            </a:fld>
            <a:endParaRPr lang="en-GB"/>
          </a:p>
        </p:txBody>
      </p:sp>
      <p:pic>
        <p:nvPicPr>
          <p:cNvPr id="4" name="Audio 3">
            <a:hlinkClick r:id="" action="ppaction://media"/>
            <a:extLst>
              <a:ext uri="{FF2B5EF4-FFF2-40B4-BE49-F238E27FC236}">
                <a16:creationId xmlns:a16="http://schemas.microsoft.com/office/drawing/2014/main" id="{F0E450B9-8BBD-4F22-97FF-CEB888E149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009107"/>
      </p:ext>
    </p:extLst>
  </p:cSld>
  <p:clrMapOvr>
    <a:masterClrMapping/>
  </p:clrMapOvr>
  <mc:AlternateContent xmlns:mc="http://schemas.openxmlformats.org/markup-compatibility/2006" xmlns:p14="http://schemas.microsoft.com/office/powerpoint/2010/main">
    <mc:Choice Requires="p14">
      <p:transition spd="slow" p14:dur="2000" advTm="147248"/>
    </mc:Choice>
    <mc:Fallback xmlns="">
      <p:transition spd="slow" advTm="14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The unlawful act must be dangerous</a:t>
            </a:r>
          </a:p>
          <a:p>
            <a:pPr lvl="1"/>
            <a:r>
              <a:rPr lang="en-GB" sz="2400" b="1" dirty="0"/>
              <a:t>Church</a:t>
            </a:r>
            <a:r>
              <a:rPr lang="en-GB" sz="2400" dirty="0"/>
              <a:t> [1966] 1 QB 59  - not enough for the prosecution to prove that D committed a crime which happened to cause V’s death; the crime has to be shown to have been dangerous</a:t>
            </a:r>
          </a:p>
          <a:p>
            <a:pPr lvl="1"/>
            <a:r>
              <a:rPr lang="en-GB" sz="2400" b="1" dirty="0"/>
              <a:t>DPP v Newbury  &amp; Jones</a:t>
            </a:r>
            <a:r>
              <a:rPr lang="en-GB" sz="2400" dirty="0"/>
              <a:t> [1977] AC 500. – confirmed appropriate test for dangerousness: “reasonable person appreciates a risk of harm”</a:t>
            </a:r>
          </a:p>
          <a:p>
            <a:pPr lvl="2"/>
            <a:r>
              <a:rPr lang="en-GB" sz="2000" dirty="0"/>
              <a:t>Objectively dangerous</a:t>
            </a:r>
          </a:p>
          <a:p>
            <a:pPr lvl="2"/>
            <a:r>
              <a:rPr lang="en-GB" sz="2000" b="1" dirty="0"/>
              <a:t>Dawson [1985] – </a:t>
            </a:r>
            <a:r>
              <a:rPr lang="en-GB" sz="2000" dirty="0"/>
              <a:t>example where reasonable person would not have appreciated act could result in physical harm</a:t>
            </a:r>
            <a:endParaRPr lang="en-GB" sz="20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41</a:t>
            </a:fld>
            <a:endParaRPr lang="en-GB"/>
          </a:p>
        </p:txBody>
      </p:sp>
      <p:pic>
        <p:nvPicPr>
          <p:cNvPr id="6" name="Audio 5">
            <a:hlinkClick r:id="" action="ppaction://media"/>
            <a:extLst>
              <a:ext uri="{FF2B5EF4-FFF2-40B4-BE49-F238E27FC236}">
                <a16:creationId xmlns:a16="http://schemas.microsoft.com/office/drawing/2014/main" id="{3CD7AF52-EDE1-4A07-8348-F24DF18ACC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17491123"/>
      </p:ext>
    </p:extLst>
  </p:cSld>
  <p:clrMapOvr>
    <a:masterClrMapping/>
  </p:clrMapOvr>
  <mc:AlternateContent xmlns:mc="http://schemas.openxmlformats.org/markup-compatibility/2006" xmlns:p14="http://schemas.microsoft.com/office/powerpoint/2010/main">
    <mc:Choice Requires="p14">
      <p:transition spd="slow" p14:dur="2000" advTm="162806"/>
    </mc:Choice>
    <mc:Fallback xmlns="">
      <p:transition spd="slow" advTm="162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3" y="2045494"/>
            <a:ext cx="9081521" cy="4512961"/>
          </a:xfrm>
        </p:spPr>
        <p:txBody>
          <a:bodyPr>
            <a:noAutofit/>
          </a:bodyPr>
          <a:lstStyle/>
          <a:p>
            <a:r>
              <a:rPr lang="en-GB" sz="3200" b="1" u="sng" dirty="0"/>
              <a:t>The act results in death</a:t>
            </a:r>
          </a:p>
          <a:p>
            <a:pPr lvl="1"/>
            <a:r>
              <a:rPr lang="en-GB" sz="2800" dirty="0"/>
              <a:t>Causation – must be factual and legal cause of death</a:t>
            </a:r>
          </a:p>
          <a:p>
            <a:pPr lvl="1"/>
            <a:r>
              <a:rPr lang="en-GB" sz="2800" dirty="0"/>
              <a:t>If there is a break in the chain of causation, D is not guilty of UDAM</a:t>
            </a:r>
          </a:p>
          <a:p>
            <a:pPr lvl="1"/>
            <a:r>
              <a:rPr lang="en-GB" sz="2800" b="1" dirty="0"/>
              <a:t>Mitchell</a:t>
            </a:r>
            <a:r>
              <a:rPr lang="en-GB" sz="2800" dirty="0"/>
              <a:t> (1983) 76 Cr App R 293 – UDAM may be committed with transferred malice</a:t>
            </a:r>
          </a:p>
          <a:p>
            <a:r>
              <a:rPr lang="en-GB" sz="3200" dirty="0" err="1"/>
              <a:t>Mens</a:t>
            </a:r>
            <a:r>
              <a:rPr lang="en-GB" sz="3200" dirty="0"/>
              <a:t> rea required is that of the initial crime (base offence)</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42</a:t>
            </a:fld>
            <a:endParaRPr lang="en-GB"/>
          </a:p>
        </p:txBody>
      </p:sp>
      <p:pic>
        <p:nvPicPr>
          <p:cNvPr id="4" name="Audio 3">
            <a:hlinkClick r:id="" action="ppaction://media"/>
            <a:extLst>
              <a:ext uri="{FF2B5EF4-FFF2-40B4-BE49-F238E27FC236}">
                <a16:creationId xmlns:a16="http://schemas.microsoft.com/office/drawing/2014/main" id="{AC2761E6-AA17-4775-847E-1A0CEC5CE2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5782082"/>
      </p:ext>
    </p:extLst>
  </p:cSld>
  <p:clrMapOvr>
    <a:masterClrMapping/>
  </p:clrMapOvr>
  <mc:AlternateContent xmlns:mc="http://schemas.openxmlformats.org/markup-compatibility/2006" xmlns:p14="http://schemas.microsoft.com/office/powerpoint/2010/main">
    <mc:Choice Requires="p14">
      <p:transition spd="slow" p14:dur="2000" advTm="123262"/>
    </mc:Choice>
    <mc:Fallback xmlns="">
      <p:transition spd="slow" advTm="123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Subjectively reckless manslaughter</a:t>
            </a:r>
          </a:p>
        </p:txBody>
      </p:sp>
      <p:sp>
        <p:nvSpPr>
          <p:cNvPr id="3" name="Content Placeholder 2"/>
          <p:cNvSpPr>
            <a:spLocks noGrp="1"/>
          </p:cNvSpPr>
          <p:nvPr>
            <p:ph idx="1"/>
          </p:nvPr>
        </p:nvSpPr>
        <p:spPr>
          <a:xfrm>
            <a:off x="677334" y="1678268"/>
            <a:ext cx="8596668" cy="3880773"/>
          </a:xfrm>
        </p:spPr>
        <p:txBody>
          <a:bodyPr>
            <a:noAutofit/>
          </a:bodyPr>
          <a:lstStyle/>
          <a:p>
            <a:r>
              <a:rPr lang="en-GB" sz="2400" dirty="0"/>
              <a:t>Elements are:</a:t>
            </a:r>
          </a:p>
          <a:p>
            <a:pPr lvl="1"/>
            <a:r>
              <a:rPr lang="en-GB" sz="2000" dirty="0"/>
              <a:t>D kills</a:t>
            </a:r>
          </a:p>
          <a:p>
            <a:pPr lvl="1"/>
            <a:r>
              <a:rPr lang="en-GB" sz="2000" dirty="0"/>
              <a:t>By an act or omission</a:t>
            </a:r>
          </a:p>
          <a:p>
            <a:pPr lvl="1"/>
            <a:r>
              <a:rPr lang="en-GB" sz="2000" dirty="0"/>
              <a:t>Which does not have to amount to an offence</a:t>
            </a:r>
          </a:p>
          <a:p>
            <a:pPr lvl="1"/>
            <a:r>
              <a:rPr lang="en-GB" sz="2000" dirty="0"/>
              <a:t>Where D is aware that it is highly probable that he will cause serious bodily harm</a:t>
            </a:r>
          </a:p>
          <a:p>
            <a:r>
              <a:rPr lang="en-GB" sz="2400" dirty="0" err="1"/>
              <a:t>Actus</a:t>
            </a:r>
            <a:r>
              <a:rPr lang="en-GB" sz="2400" dirty="0"/>
              <a:t> </a:t>
            </a:r>
            <a:r>
              <a:rPr lang="en-GB" sz="2400" dirty="0" err="1"/>
              <a:t>reus</a:t>
            </a:r>
            <a:r>
              <a:rPr lang="en-GB" sz="2400" dirty="0"/>
              <a:t> – act or omission need not amount to an offence</a:t>
            </a:r>
          </a:p>
          <a:p>
            <a:r>
              <a:rPr lang="en-GB" sz="2400" dirty="0" err="1"/>
              <a:t>Mens</a:t>
            </a:r>
            <a:r>
              <a:rPr lang="en-GB" sz="2400" dirty="0"/>
              <a:t> Rea – aware that it is highly probable he will cause serious bodily harm </a:t>
            </a:r>
            <a:r>
              <a:rPr lang="en-GB" sz="2400" b="1" dirty="0"/>
              <a:t>Lidar [2000]</a:t>
            </a:r>
            <a:endParaRPr lang="en-GB" sz="2400"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43</a:t>
            </a:fld>
            <a:endParaRPr lang="en-GB"/>
          </a:p>
        </p:txBody>
      </p:sp>
      <p:pic>
        <p:nvPicPr>
          <p:cNvPr id="6" name="Audio 5">
            <a:hlinkClick r:id="" action="ppaction://media"/>
            <a:extLst>
              <a:ext uri="{FF2B5EF4-FFF2-40B4-BE49-F238E27FC236}">
                <a16:creationId xmlns:a16="http://schemas.microsoft.com/office/drawing/2014/main" id="{CB0A87D3-658D-4253-A7C5-498F38C060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9452166"/>
      </p:ext>
    </p:extLst>
  </p:cSld>
  <p:clrMapOvr>
    <a:masterClrMapping/>
  </p:clrMapOvr>
  <mc:AlternateContent xmlns:mc="http://schemas.openxmlformats.org/markup-compatibility/2006" xmlns:p14="http://schemas.microsoft.com/office/powerpoint/2010/main">
    <mc:Choice Requires="p14">
      <p:transition spd="slow" p14:dur="2000" advTm="221948"/>
    </mc:Choice>
    <mc:Fallback xmlns="">
      <p:transition spd="slow" advTm="22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 involuntary manslaughter</a:t>
            </a:r>
          </a:p>
        </p:txBody>
      </p:sp>
      <p:sp>
        <p:nvSpPr>
          <p:cNvPr id="3" name="Content Placeholder 2"/>
          <p:cNvSpPr>
            <a:spLocks noGrp="1"/>
          </p:cNvSpPr>
          <p:nvPr>
            <p:ph idx="1"/>
          </p:nvPr>
        </p:nvSpPr>
        <p:spPr>
          <a:xfrm>
            <a:off x="677334" y="1647931"/>
            <a:ext cx="8596668" cy="4393432"/>
          </a:xfrm>
        </p:spPr>
        <p:txBody>
          <a:bodyPr>
            <a:noAutofit/>
          </a:bodyPr>
          <a:lstStyle/>
          <a:p>
            <a:r>
              <a:rPr lang="en-GB" sz="2800" dirty="0"/>
              <a:t>D commits the AR of murder without the MR.</a:t>
            </a:r>
          </a:p>
          <a:p>
            <a:r>
              <a:rPr lang="en-GB" sz="2800" dirty="0"/>
              <a:t>Three forms:</a:t>
            </a:r>
          </a:p>
          <a:p>
            <a:pPr lvl="1"/>
            <a:r>
              <a:rPr lang="en-GB" sz="2400" dirty="0"/>
              <a:t>Gross negligence manslaughter – breach </a:t>
            </a:r>
            <a:r>
              <a:rPr lang="en-GB" sz="2400" dirty="0" err="1"/>
              <a:t>DoC</a:t>
            </a:r>
            <a:r>
              <a:rPr lang="en-GB" sz="2400" dirty="0"/>
              <a:t>, breach is gross and caused death</a:t>
            </a:r>
          </a:p>
          <a:p>
            <a:pPr lvl="1"/>
            <a:r>
              <a:rPr lang="en-GB" sz="2400" dirty="0"/>
              <a:t>UDAM – unlawful act which amounts to a crime which is dangerous and causes death</a:t>
            </a:r>
          </a:p>
          <a:p>
            <a:pPr lvl="1"/>
            <a:r>
              <a:rPr lang="en-GB" sz="2400" dirty="0"/>
              <a:t>Subjectively reckless manslaughter – act or omission and D is aware it is highly probable he will cause serious bodily harm</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44</a:t>
            </a:fld>
            <a:endParaRPr lang="en-GB"/>
          </a:p>
        </p:txBody>
      </p:sp>
      <p:pic>
        <p:nvPicPr>
          <p:cNvPr id="6" name="Audio 5">
            <a:hlinkClick r:id="" action="ppaction://media"/>
            <a:extLst>
              <a:ext uri="{FF2B5EF4-FFF2-40B4-BE49-F238E27FC236}">
                <a16:creationId xmlns:a16="http://schemas.microsoft.com/office/drawing/2014/main" id="{043A4727-74DF-4956-9FE6-B22BF2B8CB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0300764"/>
      </p:ext>
    </p:extLst>
  </p:cSld>
  <p:clrMapOvr>
    <a:masterClrMapping/>
  </p:clrMapOvr>
  <mc:AlternateContent xmlns:mc="http://schemas.openxmlformats.org/markup-compatibility/2006" xmlns:p14="http://schemas.microsoft.com/office/powerpoint/2010/main">
    <mc:Choice Requires="p14">
      <p:transition spd="slow" p14:dur="2000" advTm="80932"/>
    </mc:Choice>
    <mc:Fallback xmlns="">
      <p:transition spd="slow" advTm="80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PLATE" id="{E40D9401-854E-4050-9E9D-3EE2EA9E2E29}" vid="{375502D9-7DB5-4727-9F33-9CB73FC7D0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Template>
  <TotalTime>0</TotalTime>
  <Words>3748</Words>
  <Application>Microsoft Office PowerPoint</Application>
  <PresentationFormat>Widescreen</PresentationFormat>
  <Paragraphs>388</Paragraphs>
  <Slides>45</Slides>
  <Notes>44</Notes>
  <HiddenSlides>0</HiddenSlides>
  <MMClips>39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Arial</vt:lpstr>
      <vt:lpstr>Calibri</vt:lpstr>
      <vt:lpstr>Trebuchet MS</vt:lpstr>
      <vt:lpstr>Wingdings</vt:lpstr>
      <vt:lpstr>Wingdings 2</vt:lpstr>
      <vt:lpstr>Wingdings 3</vt:lpstr>
      <vt:lpstr>Facet</vt:lpstr>
      <vt:lpstr>HOMICIDE </vt:lpstr>
      <vt:lpstr>PowerPoint Presentation</vt:lpstr>
      <vt:lpstr>MURDER</vt:lpstr>
      <vt:lpstr>By the end of these sessions, you should be able to….</vt:lpstr>
      <vt:lpstr>Definition of murder</vt:lpstr>
      <vt:lpstr>Modern definition</vt:lpstr>
      <vt:lpstr>Actus Reus of Murder</vt:lpstr>
      <vt:lpstr>Actus Reus: ii) Necessary circumstances</vt:lpstr>
      <vt:lpstr>Actus Reus iii) Consequences: Causing death</vt:lpstr>
      <vt:lpstr>Mens Rea of murder:  Intention to kill or cause GBH</vt:lpstr>
      <vt:lpstr>PARTIAL DEFENCES TO MURDER</vt:lpstr>
      <vt:lpstr>Specific partial defences to murder</vt:lpstr>
      <vt:lpstr>Specific defences to murder: DIMINISHED RESPONSIBILITY</vt:lpstr>
      <vt:lpstr>Diminished responsibility</vt:lpstr>
      <vt:lpstr>Diminished Responsibility:  s2(1) Homicide Act 1957 </vt:lpstr>
      <vt:lpstr>Diminished responsibility – s2(1)(a)</vt:lpstr>
      <vt:lpstr>Diminished responsibility</vt:lpstr>
      <vt:lpstr>Diminished responsibility – s2(1)(b)</vt:lpstr>
      <vt:lpstr>Practice question</vt:lpstr>
      <vt:lpstr>Specific defences to murder: PROVOCATION</vt:lpstr>
      <vt:lpstr>Provocation</vt:lpstr>
      <vt:lpstr>Loss of control</vt:lpstr>
      <vt:lpstr>Loss of control</vt:lpstr>
      <vt:lpstr>Loss of control – qualifying trigger</vt:lpstr>
      <vt:lpstr>Loss of control – qualifying trigger</vt:lpstr>
      <vt:lpstr>Loss of control </vt:lpstr>
      <vt:lpstr>Loss of control</vt:lpstr>
      <vt:lpstr>Discuss the presence of any qualifying trigger</vt:lpstr>
      <vt:lpstr>Discuss the presence of any qualifying trigger</vt:lpstr>
      <vt:lpstr>Recap</vt:lpstr>
      <vt:lpstr>Recap</vt:lpstr>
      <vt:lpstr>Recap</vt:lpstr>
      <vt:lpstr>INVOLUNTARY MANSLAUGHTER</vt:lpstr>
      <vt:lpstr>‘Involuntary’ manslaughter</vt:lpstr>
      <vt:lpstr>Gross negligence manslaughter</vt:lpstr>
      <vt:lpstr>Gross negligence manslaughter</vt:lpstr>
      <vt:lpstr>Gross negligence manslaughter</vt:lpstr>
      <vt:lpstr>Gross negligence manslaughter</vt:lpstr>
      <vt:lpstr>Unlawful and dangerous act manslaughter</vt:lpstr>
      <vt:lpstr>Unlawful and dangerous act manslaughter</vt:lpstr>
      <vt:lpstr>Unlawful and dangerous act manslaughter</vt:lpstr>
      <vt:lpstr>Unlawful and dangerous act manslaughter</vt:lpstr>
      <vt:lpstr>Subjectively reckless manslaughter</vt:lpstr>
      <vt:lpstr>Recap – involuntary manslaughter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dc:title>
  <dc:creator>Laura Knight</dc:creator>
  <cp:lastModifiedBy>Laura Knight</cp:lastModifiedBy>
  <cp:revision>69</cp:revision>
  <cp:lastPrinted>2019-10-21T07:18:18Z</cp:lastPrinted>
  <dcterms:created xsi:type="dcterms:W3CDTF">2016-09-27T12:39:02Z</dcterms:created>
  <dcterms:modified xsi:type="dcterms:W3CDTF">2023-02-12T20:09:59Z</dcterms:modified>
</cp:coreProperties>
</file>