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7" r:id="rId4"/>
  </p:sldMasterIdLst>
  <p:sldIdLst>
    <p:sldId id="256" r:id="rId5"/>
    <p:sldId id="258" r:id="rId6"/>
    <p:sldId id="257" r:id="rId7"/>
    <p:sldId id="260" r:id="rId8"/>
    <p:sldId id="262" r:id="rId9"/>
    <p:sldId id="263" r:id="rId10"/>
    <p:sldId id="264" r:id="rId11"/>
    <p:sldId id="261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4C62C5B-5B9A-9C75-E963-6F4E34BFA3C6}" v="1203" dt="2025-11-04T15:07:31.589"/>
    <p1510:client id="{68B66C2C-B29B-5B8E-2EAC-5D47868B28B3}" v="59" dt="2025-11-04T15:20:50.617"/>
    <p1510:client id="{BCAF7611-B9C2-8DD6-3599-D2E8B7E33DEB}" v="2" dt="2025-11-04T13:58:39.90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8EC20E35-A176-4012-BC5E-935CFFF8708E}" styleName="Medium Style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5160" autoAdjust="0"/>
    <p:restoredTop sz="94660"/>
  </p:normalViewPr>
  <p:slideViewPr>
    <p:cSldViewPr snapToGrid="0">
      <p:cViewPr varScale="1">
        <p:scale>
          <a:sx n="59" d="100"/>
          <a:sy n="59" d="100"/>
        </p:scale>
        <p:origin x="555" y="4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presProps" Target="pres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microsoft.com/office/2015/10/relationships/revisionInfo" Target="revisionInfo.xml"/><Relationship Id="rId2" Type="http://schemas.openxmlformats.org/officeDocument/2006/relationships/customXml" Target="../customXml/item2.xml"/><Relationship Id="rId16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theme" Target="theme/theme1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viewProps" Target="viewProps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12" Type="http://schemas.openxmlformats.org/officeDocument/2006/relationships/image" Target="../media/image13.sv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11" Type="http://schemas.openxmlformats.org/officeDocument/2006/relationships/image" Target="../media/image12.png"/><Relationship Id="rId5" Type="http://schemas.openxmlformats.org/officeDocument/2006/relationships/image" Target="../media/image6.png"/><Relationship Id="rId10" Type="http://schemas.openxmlformats.org/officeDocument/2006/relationships/image" Target="../media/image11.svg"/><Relationship Id="rId4" Type="http://schemas.openxmlformats.org/officeDocument/2006/relationships/image" Target="../media/image5.svg"/><Relationship Id="rId9" Type="http://schemas.openxmlformats.org/officeDocument/2006/relationships/image" Target="../media/image10.pn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12" Type="http://schemas.openxmlformats.org/officeDocument/2006/relationships/image" Target="../media/image13.sv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11" Type="http://schemas.openxmlformats.org/officeDocument/2006/relationships/image" Target="../media/image12.png"/><Relationship Id="rId5" Type="http://schemas.openxmlformats.org/officeDocument/2006/relationships/image" Target="../media/image6.png"/><Relationship Id="rId10" Type="http://schemas.openxmlformats.org/officeDocument/2006/relationships/image" Target="../media/image11.svg"/><Relationship Id="rId4" Type="http://schemas.openxmlformats.org/officeDocument/2006/relationships/image" Target="../media/image5.svg"/><Relationship Id="rId9" Type="http://schemas.openxmlformats.org/officeDocument/2006/relationships/image" Target="../media/image10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3150D12-097B-4932-A3A1-FF65269C0039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78EE8892-D4BB-4399-A568-570A11505EF6}">
      <dgm:prSet custT="1"/>
      <dgm:spPr/>
      <dgm:t>
        <a:bodyPr/>
        <a:lstStyle/>
        <a:p>
          <a:pPr>
            <a:defRPr cap="all"/>
          </a:pPr>
          <a:r>
            <a:rPr lang="en-GB" sz="1400" cap="none" baseline="0" dirty="0"/>
            <a:t>A SWOT analysis is a method or  a planning tool used to identify our Strengths, weaknesses, Available opportunities and the Threats that could be a barrier for attaining our desired goals</a:t>
          </a:r>
          <a:r>
            <a:rPr lang="en-GB" sz="1400" dirty="0"/>
            <a:t>.</a:t>
          </a:r>
          <a:endParaRPr lang="en-US" sz="1400" dirty="0"/>
        </a:p>
      </dgm:t>
    </dgm:pt>
    <dgm:pt modelId="{01B055B4-B4B2-4F9D-891E-081140FFE27F}" type="parTrans" cxnId="{EF9767A1-D549-416F-AF6F-9270D136F06A}">
      <dgm:prSet/>
      <dgm:spPr/>
      <dgm:t>
        <a:bodyPr/>
        <a:lstStyle/>
        <a:p>
          <a:endParaRPr lang="en-US"/>
        </a:p>
      </dgm:t>
    </dgm:pt>
    <dgm:pt modelId="{91379DAB-8E06-4452-9271-443595E48B81}" type="sibTrans" cxnId="{EF9767A1-D549-416F-AF6F-9270D136F06A}">
      <dgm:prSet/>
      <dgm:spPr/>
      <dgm:t>
        <a:bodyPr/>
        <a:lstStyle/>
        <a:p>
          <a:endParaRPr lang="en-US"/>
        </a:p>
      </dgm:t>
    </dgm:pt>
    <dgm:pt modelId="{3383049B-5FD0-48CF-8E6D-4CF9AA5DE78D}">
      <dgm:prSet/>
      <dgm:spPr/>
      <dgm:t>
        <a:bodyPr/>
        <a:lstStyle/>
        <a:p>
          <a:pPr>
            <a:defRPr cap="all"/>
          </a:pPr>
          <a:r>
            <a:rPr lang="en-GB" cap="none" baseline="0" dirty="0"/>
            <a:t>Importance of Using SWOT analysis for Personal and Professional development: </a:t>
          </a:r>
          <a:endParaRPr lang="en-US" cap="none" baseline="0" dirty="0"/>
        </a:p>
      </dgm:t>
    </dgm:pt>
    <dgm:pt modelId="{D3606C84-4687-4144-9DA2-715876E92A81}" type="parTrans" cxnId="{4DD98934-2828-4A88-AE14-A0314BAE7583}">
      <dgm:prSet/>
      <dgm:spPr/>
      <dgm:t>
        <a:bodyPr/>
        <a:lstStyle/>
        <a:p>
          <a:endParaRPr lang="en-US"/>
        </a:p>
      </dgm:t>
    </dgm:pt>
    <dgm:pt modelId="{D5DEF98D-997F-4537-97DB-3A4AAD066508}" type="sibTrans" cxnId="{4DD98934-2828-4A88-AE14-A0314BAE7583}">
      <dgm:prSet/>
      <dgm:spPr/>
      <dgm:t>
        <a:bodyPr/>
        <a:lstStyle/>
        <a:p>
          <a:endParaRPr lang="en-US"/>
        </a:p>
      </dgm:t>
    </dgm:pt>
    <dgm:pt modelId="{73410157-B9F8-4EAC-A586-D792E15B878E}">
      <dgm:prSet/>
      <dgm:spPr/>
      <dgm:t>
        <a:bodyPr/>
        <a:lstStyle/>
        <a:p>
          <a:pPr>
            <a:defRPr cap="all"/>
          </a:pPr>
          <a:r>
            <a:rPr lang="en-GB" cap="none" baseline="0" dirty="0"/>
            <a:t>It enables me to understand my strengths and weakness.</a:t>
          </a:r>
          <a:endParaRPr lang="en-US" cap="none" baseline="0" dirty="0"/>
        </a:p>
      </dgm:t>
    </dgm:pt>
    <dgm:pt modelId="{BE8B6CA6-67EE-4D28-A926-922BE56354A3}" type="parTrans" cxnId="{EAC7670E-0516-453A-AC39-6996149D3E81}">
      <dgm:prSet/>
      <dgm:spPr/>
      <dgm:t>
        <a:bodyPr/>
        <a:lstStyle/>
        <a:p>
          <a:endParaRPr lang="en-US"/>
        </a:p>
      </dgm:t>
    </dgm:pt>
    <dgm:pt modelId="{B1C4DAB4-65FE-431B-B57A-627CECDD4773}" type="sibTrans" cxnId="{EAC7670E-0516-453A-AC39-6996149D3E81}">
      <dgm:prSet/>
      <dgm:spPr/>
      <dgm:t>
        <a:bodyPr/>
        <a:lstStyle/>
        <a:p>
          <a:endParaRPr lang="en-US"/>
        </a:p>
      </dgm:t>
    </dgm:pt>
    <dgm:pt modelId="{3A8F8A26-6353-4726-A373-C40AEE652D31}">
      <dgm:prSet/>
      <dgm:spPr/>
      <dgm:t>
        <a:bodyPr/>
        <a:lstStyle/>
        <a:p>
          <a:pPr>
            <a:defRPr cap="all"/>
          </a:pPr>
          <a:r>
            <a:rPr lang="en-GB" cap="none" baseline="0" dirty="0"/>
            <a:t>It enables me spot opportunities and exploit them</a:t>
          </a:r>
          <a:endParaRPr lang="en-US" cap="none" baseline="0" dirty="0"/>
        </a:p>
      </dgm:t>
    </dgm:pt>
    <dgm:pt modelId="{8890AB93-C49F-4478-8508-2BC345A8143E}" type="parTrans" cxnId="{B36AA7AA-E2D7-49BC-B525-BC7412F9C73C}">
      <dgm:prSet/>
      <dgm:spPr/>
      <dgm:t>
        <a:bodyPr/>
        <a:lstStyle/>
        <a:p>
          <a:endParaRPr lang="en-US"/>
        </a:p>
      </dgm:t>
    </dgm:pt>
    <dgm:pt modelId="{88219AFD-9E2F-4E2A-80B7-7FB3225202DD}" type="sibTrans" cxnId="{B36AA7AA-E2D7-49BC-B525-BC7412F9C73C}">
      <dgm:prSet/>
      <dgm:spPr/>
      <dgm:t>
        <a:bodyPr/>
        <a:lstStyle/>
        <a:p>
          <a:endParaRPr lang="en-US"/>
        </a:p>
      </dgm:t>
    </dgm:pt>
    <dgm:pt modelId="{C80A8376-B1DE-4E8D-9B45-CF76DBC314CA}">
      <dgm:prSet/>
      <dgm:spPr/>
      <dgm:t>
        <a:bodyPr/>
        <a:lstStyle/>
        <a:p>
          <a:pPr>
            <a:defRPr cap="all"/>
          </a:pPr>
          <a:r>
            <a:rPr lang="en-GB" cap="none" baseline="0" dirty="0"/>
            <a:t>It helps me to anticipate futures threats and take action to avoid them or minimise their impact.</a:t>
          </a:r>
          <a:endParaRPr lang="en-US" cap="none" baseline="0" dirty="0"/>
        </a:p>
      </dgm:t>
    </dgm:pt>
    <dgm:pt modelId="{E51F7D3D-62EC-48BC-9D66-68456684286E}" type="parTrans" cxnId="{5E68B47E-FF32-4CA4-8E60-97A4468C0B07}">
      <dgm:prSet/>
      <dgm:spPr/>
      <dgm:t>
        <a:bodyPr/>
        <a:lstStyle/>
        <a:p>
          <a:endParaRPr lang="en-US"/>
        </a:p>
      </dgm:t>
    </dgm:pt>
    <dgm:pt modelId="{E05B2C97-357A-4805-B203-BADD1676D2E3}" type="sibTrans" cxnId="{5E68B47E-FF32-4CA4-8E60-97A4468C0B07}">
      <dgm:prSet/>
      <dgm:spPr/>
      <dgm:t>
        <a:bodyPr/>
        <a:lstStyle/>
        <a:p>
          <a:endParaRPr lang="en-US"/>
        </a:p>
      </dgm:t>
    </dgm:pt>
    <dgm:pt modelId="{439AC9DD-2561-414E-AA8B-A5B88579FC48}">
      <dgm:prSet/>
      <dgm:spPr/>
      <dgm:t>
        <a:bodyPr/>
        <a:lstStyle/>
        <a:p>
          <a:pPr>
            <a:defRPr cap="all"/>
          </a:pPr>
          <a:r>
            <a:rPr lang="en-GB" cap="none" baseline="0" dirty="0"/>
            <a:t>It is a simple method which is easier to create and follow</a:t>
          </a:r>
          <a:r>
            <a:rPr lang="en-GB" dirty="0"/>
            <a:t>.</a:t>
          </a:r>
          <a:endParaRPr lang="en-US" dirty="0"/>
        </a:p>
      </dgm:t>
    </dgm:pt>
    <dgm:pt modelId="{F91F7382-5238-4BD3-8EDF-2444E6868525}" type="parTrans" cxnId="{5FEB7394-2E64-4C49-81E7-FDB6984089B3}">
      <dgm:prSet/>
      <dgm:spPr/>
      <dgm:t>
        <a:bodyPr/>
        <a:lstStyle/>
        <a:p>
          <a:endParaRPr lang="en-US"/>
        </a:p>
      </dgm:t>
    </dgm:pt>
    <dgm:pt modelId="{5BDB46A1-46BB-46DE-8057-213B56544950}" type="sibTrans" cxnId="{5FEB7394-2E64-4C49-81E7-FDB6984089B3}">
      <dgm:prSet/>
      <dgm:spPr/>
      <dgm:t>
        <a:bodyPr/>
        <a:lstStyle/>
        <a:p>
          <a:endParaRPr lang="en-US"/>
        </a:p>
      </dgm:t>
    </dgm:pt>
    <dgm:pt modelId="{6414D1A2-3ABF-436D-899B-085DA67DE235}" type="pres">
      <dgm:prSet presAssocID="{83150D12-097B-4932-A3A1-FF65269C0039}" presName="root" presStyleCnt="0">
        <dgm:presLayoutVars>
          <dgm:dir/>
          <dgm:resizeHandles val="exact"/>
        </dgm:presLayoutVars>
      </dgm:prSet>
      <dgm:spPr/>
    </dgm:pt>
    <dgm:pt modelId="{CE730C27-C38A-4E96-8AC1-4CE117B8E367}" type="pres">
      <dgm:prSet presAssocID="{78EE8892-D4BB-4399-A568-570A11505EF6}" presName="compNode" presStyleCnt="0"/>
      <dgm:spPr/>
    </dgm:pt>
    <dgm:pt modelId="{6BE13B3A-DD80-44E4-A10B-6648011BDF63}" type="pres">
      <dgm:prSet presAssocID="{78EE8892-D4BB-4399-A568-570A11505EF6}" presName="iconBgRect" presStyleLbl="bgShp" presStyleIdx="0" presStyleCnt="6"/>
      <dgm:spPr/>
    </dgm:pt>
    <dgm:pt modelId="{2A8514C3-7745-4635-9269-7AAF6DC02729}" type="pres">
      <dgm:prSet presAssocID="{78EE8892-D4BB-4399-A568-570A11505EF6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arning"/>
        </a:ext>
      </dgm:extLst>
    </dgm:pt>
    <dgm:pt modelId="{C8118D2D-2DC9-4DDF-9B12-0BC551E04DF0}" type="pres">
      <dgm:prSet presAssocID="{78EE8892-D4BB-4399-A568-570A11505EF6}" presName="spaceRect" presStyleCnt="0"/>
      <dgm:spPr/>
    </dgm:pt>
    <dgm:pt modelId="{49150728-F08F-427A-A456-1DDD1255DCDA}" type="pres">
      <dgm:prSet presAssocID="{78EE8892-D4BB-4399-A568-570A11505EF6}" presName="textRect" presStyleLbl="revTx" presStyleIdx="0" presStyleCnt="6">
        <dgm:presLayoutVars>
          <dgm:chMax val="1"/>
          <dgm:chPref val="1"/>
        </dgm:presLayoutVars>
      </dgm:prSet>
      <dgm:spPr/>
    </dgm:pt>
    <dgm:pt modelId="{47C9220B-55FE-4DF1-9F0E-D1D2EE92C541}" type="pres">
      <dgm:prSet presAssocID="{91379DAB-8E06-4452-9271-443595E48B81}" presName="sibTrans" presStyleCnt="0"/>
      <dgm:spPr/>
    </dgm:pt>
    <dgm:pt modelId="{05F8F442-6F78-40A3-86C7-4F59165364EE}" type="pres">
      <dgm:prSet presAssocID="{3383049B-5FD0-48CF-8E6D-4CF9AA5DE78D}" presName="compNode" presStyleCnt="0"/>
      <dgm:spPr/>
    </dgm:pt>
    <dgm:pt modelId="{4F6FD7CF-E548-4CC0-9EA0-7B92323616EC}" type="pres">
      <dgm:prSet presAssocID="{3383049B-5FD0-48CF-8E6D-4CF9AA5DE78D}" presName="iconBgRect" presStyleLbl="bgShp" presStyleIdx="1" presStyleCnt="6"/>
      <dgm:spPr/>
    </dgm:pt>
    <dgm:pt modelId="{70129895-7D9C-48A8-99CD-A593072C9AB5}" type="pres">
      <dgm:prSet presAssocID="{3383049B-5FD0-48CF-8E6D-4CF9AA5DE78D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umbbell"/>
        </a:ext>
      </dgm:extLst>
    </dgm:pt>
    <dgm:pt modelId="{B8A469AC-23FA-4436-A87D-0B851349AB12}" type="pres">
      <dgm:prSet presAssocID="{3383049B-5FD0-48CF-8E6D-4CF9AA5DE78D}" presName="spaceRect" presStyleCnt="0"/>
      <dgm:spPr/>
    </dgm:pt>
    <dgm:pt modelId="{3E2D4A5E-1EA1-496F-A6F2-6BCCA90487D5}" type="pres">
      <dgm:prSet presAssocID="{3383049B-5FD0-48CF-8E6D-4CF9AA5DE78D}" presName="textRect" presStyleLbl="revTx" presStyleIdx="1" presStyleCnt="6">
        <dgm:presLayoutVars>
          <dgm:chMax val="1"/>
          <dgm:chPref val="1"/>
        </dgm:presLayoutVars>
      </dgm:prSet>
      <dgm:spPr/>
    </dgm:pt>
    <dgm:pt modelId="{3607CED1-DF21-4D85-AD14-388461587878}" type="pres">
      <dgm:prSet presAssocID="{D5DEF98D-997F-4537-97DB-3A4AAD066508}" presName="sibTrans" presStyleCnt="0"/>
      <dgm:spPr/>
    </dgm:pt>
    <dgm:pt modelId="{13CCA437-9361-464E-9CE4-6AF56BEAAA4B}" type="pres">
      <dgm:prSet presAssocID="{73410157-B9F8-4EAC-A586-D792E15B878E}" presName="compNode" presStyleCnt="0"/>
      <dgm:spPr/>
    </dgm:pt>
    <dgm:pt modelId="{E7A853B5-AB88-4BA3-A995-AF9E6190C7D6}" type="pres">
      <dgm:prSet presAssocID="{73410157-B9F8-4EAC-A586-D792E15B878E}" presName="iconBgRect" presStyleLbl="bgShp" presStyleIdx="2" presStyleCnt="6"/>
      <dgm:spPr/>
    </dgm:pt>
    <dgm:pt modelId="{16F016D0-5F2F-4C3E-B039-E6D5AA713404}" type="pres">
      <dgm:prSet presAssocID="{73410157-B9F8-4EAC-A586-D792E15B878E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uscle Arm"/>
        </a:ext>
      </dgm:extLst>
    </dgm:pt>
    <dgm:pt modelId="{684D87D7-CCA5-4AA2-91F6-83B80AC4FCE1}" type="pres">
      <dgm:prSet presAssocID="{73410157-B9F8-4EAC-A586-D792E15B878E}" presName="spaceRect" presStyleCnt="0"/>
      <dgm:spPr/>
    </dgm:pt>
    <dgm:pt modelId="{5F52A09A-8BEA-477F-8E23-207D45C2D0E1}" type="pres">
      <dgm:prSet presAssocID="{73410157-B9F8-4EAC-A586-D792E15B878E}" presName="textRect" presStyleLbl="revTx" presStyleIdx="2" presStyleCnt="6">
        <dgm:presLayoutVars>
          <dgm:chMax val="1"/>
          <dgm:chPref val="1"/>
        </dgm:presLayoutVars>
      </dgm:prSet>
      <dgm:spPr/>
    </dgm:pt>
    <dgm:pt modelId="{9C361A29-BE89-44A5-B2DC-D4C6ED2D6E86}" type="pres">
      <dgm:prSet presAssocID="{B1C4DAB4-65FE-431B-B57A-627CECDD4773}" presName="sibTrans" presStyleCnt="0"/>
      <dgm:spPr/>
    </dgm:pt>
    <dgm:pt modelId="{C1CDF9F7-C872-4656-A1E8-4A1E2D1A4AF3}" type="pres">
      <dgm:prSet presAssocID="{3A8F8A26-6353-4726-A373-C40AEE652D31}" presName="compNode" presStyleCnt="0"/>
      <dgm:spPr/>
    </dgm:pt>
    <dgm:pt modelId="{7F662E6A-AE33-42B1-8F2E-770840EE0B3F}" type="pres">
      <dgm:prSet presAssocID="{3A8F8A26-6353-4726-A373-C40AEE652D31}" presName="iconBgRect" presStyleLbl="bgShp" presStyleIdx="3" presStyleCnt="6"/>
      <dgm:spPr/>
    </dgm:pt>
    <dgm:pt modelId="{D849AC2C-E03D-4D55-B4EA-498D754328AD}" type="pres">
      <dgm:prSet presAssocID="{3A8F8A26-6353-4726-A373-C40AEE652D31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07FA7266-E349-40BD-BCA8-5AA96F202794}" type="pres">
      <dgm:prSet presAssocID="{3A8F8A26-6353-4726-A373-C40AEE652D31}" presName="spaceRect" presStyleCnt="0"/>
      <dgm:spPr/>
    </dgm:pt>
    <dgm:pt modelId="{01175F3F-337B-432F-9D56-A4E505A8A678}" type="pres">
      <dgm:prSet presAssocID="{3A8F8A26-6353-4726-A373-C40AEE652D31}" presName="textRect" presStyleLbl="revTx" presStyleIdx="3" presStyleCnt="6">
        <dgm:presLayoutVars>
          <dgm:chMax val="1"/>
          <dgm:chPref val="1"/>
        </dgm:presLayoutVars>
      </dgm:prSet>
      <dgm:spPr/>
    </dgm:pt>
    <dgm:pt modelId="{22FF9575-5A3E-4939-82D0-C99505B14AE5}" type="pres">
      <dgm:prSet presAssocID="{88219AFD-9E2F-4E2A-80B7-7FB3225202DD}" presName="sibTrans" presStyleCnt="0"/>
      <dgm:spPr/>
    </dgm:pt>
    <dgm:pt modelId="{89765E70-B31E-4F41-AD2F-9960643EE594}" type="pres">
      <dgm:prSet presAssocID="{C80A8376-B1DE-4E8D-9B45-CF76DBC314CA}" presName="compNode" presStyleCnt="0"/>
      <dgm:spPr/>
    </dgm:pt>
    <dgm:pt modelId="{1F99BFEC-A139-4442-AC07-EB93C4C126A7}" type="pres">
      <dgm:prSet presAssocID="{C80A8376-B1DE-4E8D-9B45-CF76DBC314CA}" presName="iconBgRect" presStyleLbl="bgShp" presStyleIdx="4" presStyleCnt="6"/>
      <dgm:spPr/>
    </dgm:pt>
    <dgm:pt modelId="{C59CE7BB-5813-460A-86D6-8F116DD0067E}" type="pres">
      <dgm:prSet presAssocID="{C80A8376-B1DE-4E8D-9B45-CF76DBC314CA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Irritant"/>
        </a:ext>
      </dgm:extLst>
    </dgm:pt>
    <dgm:pt modelId="{FD306465-C55D-4674-9AE8-51687D6A019D}" type="pres">
      <dgm:prSet presAssocID="{C80A8376-B1DE-4E8D-9B45-CF76DBC314CA}" presName="spaceRect" presStyleCnt="0"/>
      <dgm:spPr/>
    </dgm:pt>
    <dgm:pt modelId="{2464713A-2988-46F7-81FD-2BFFCFE3E1FD}" type="pres">
      <dgm:prSet presAssocID="{C80A8376-B1DE-4E8D-9B45-CF76DBC314CA}" presName="textRect" presStyleLbl="revTx" presStyleIdx="4" presStyleCnt="6">
        <dgm:presLayoutVars>
          <dgm:chMax val="1"/>
          <dgm:chPref val="1"/>
        </dgm:presLayoutVars>
      </dgm:prSet>
      <dgm:spPr/>
    </dgm:pt>
    <dgm:pt modelId="{B336FEF3-1BAF-4894-9E0F-1C1D40E2408C}" type="pres">
      <dgm:prSet presAssocID="{E05B2C97-357A-4805-B203-BADD1676D2E3}" presName="sibTrans" presStyleCnt="0"/>
      <dgm:spPr/>
    </dgm:pt>
    <dgm:pt modelId="{454F0769-6B4A-42D4-BB4C-2D52CF8D2931}" type="pres">
      <dgm:prSet presAssocID="{439AC9DD-2561-414E-AA8B-A5B88579FC48}" presName="compNode" presStyleCnt="0"/>
      <dgm:spPr/>
    </dgm:pt>
    <dgm:pt modelId="{C4B4642A-EA2D-410A-AF69-F1AB70DDC1F6}" type="pres">
      <dgm:prSet presAssocID="{439AC9DD-2561-414E-AA8B-A5B88579FC48}" presName="iconBgRect" presStyleLbl="bgShp" presStyleIdx="5" presStyleCnt="6"/>
      <dgm:spPr/>
    </dgm:pt>
    <dgm:pt modelId="{46F8291C-C03C-4B39-864D-4CDD40B95037}" type="pres">
      <dgm:prSet presAssocID="{439AC9DD-2561-414E-AA8B-A5B88579FC48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orkflow"/>
        </a:ext>
      </dgm:extLst>
    </dgm:pt>
    <dgm:pt modelId="{F35BC756-8477-4F9A-B455-56D88F9FCFF3}" type="pres">
      <dgm:prSet presAssocID="{439AC9DD-2561-414E-AA8B-A5B88579FC48}" presName="spaceRect" presStyleCnt="0"/>
      <dgm:spPr/>
    </dgm:pt>
    <dgm:pt modelId="{E28366DE-65A7-4296-923C-4F0556F75E35}" type="pres">
      <dgm:prSet presAssocID="{439AC9DD-2561-414E-AA8B-A5B88579FC48}" presName="textRect" presStyleLbl="revTx" presStyleIdx="5" presStyleCnt="6">
        <dgm:presLayoutVars>
          <dgm:chMax val="1"/>
          <dgm:chPref val="1"/>
        </dgm:presLayoutVars>
      </dgm:prSet>
      <dgm:spPr/>
    </dgm:pt>
  </dgm:ptLst>
  <dgm:cxnLst>
    <dgm:cxn modelId="{11E02708-8AB8-439E-90C9-FC1D66061523}" type="presOf" srcId="{439AC9DD-2561-414E-AA8B-A5B88579FC48}" destId="{E28366DE-65A7-4296-923C-4F0556F75E35}" srcOrd="0" destOrd="0" presId="urn:microsoft.com/office/officeart/2018/5/layout/IconCircleLabelList"/>
    <dgm:cxn modelId="{EAC7670E-0516-453A-AC39-6996149D3E81}" srcId="{83150D12-097B-4932-A3A1-FF65269C0039}" destId="{73410157-B9F8-4EAC-A586-D792E15B878E}" srcOrd="2" destOrd="0" parTransId="{BE8B6CA6-67EE-4D28-A926-922BE56354A3}" sibTransId="{B1C4DAB4-65FE-431B-B57A-627CECDD4773}"/>
    <dgm:cxn modelId="{4DD98934-2828-4A88-AE14-A0314BAE7583}" srcId="{83150D12-097B-4932-A3A1-FF65269C0039}" destId="{3383049B-5FD0-48CF-8E6D-4CF9AA5DE78D}" srcOrd="1" destOrd="0" parTransId="{D3606C84-4687-4144-9DA2-715876E92A81}" sibTransId="{D5DEF98D-997F-4537-97DB-3A4AAD066508}"/>
    <dgm:cxn modelId="{5AFAEC73-DB5F-4448-AA3D-FB6A19F25D44}" type="presOf" srcId="{78EE8892-D4BB-4399-A568-570A11505EF6}" destId="{49150728-F08F-427A-A456-1DDD1255DCDA}" srcOrd="0" destOrd="0" presId="urn:microsoft.com/office/officeart/2018/5/layout/IconCircleLabelList"/>
    <dgm:cxn modelId="{5E68B47E-FF32-4CA4-8E60-97A4468C0B07}" srcId="{83150D12-097B-4932-A3A1-FF65269C0039}" destId="{C80A8376-B1DE-4E8D-9B45-CF76DBC314CA}" srcOrd="4" destOrd="0" parTransId="{E51F7D3D-62EC-48BC-9D66-68456684286E}" sibTransId="{E05B2C97-357A-4805-B203-BADD1676D2E3}"/>
    <dgm:cxn modelId="{5FEB7394-2E64-4C49-81E7-FDB6984089B3}" srcId="{83150D12-097B-4932-A3A1-FF65269C0039}" destId="{439AC9DD-2561-414E-AA8B-A5B88579FC48}" srcOrd="5" destOrd="0" parTransId="{F91F7382-5238-4BD3-8EDF-2444E6868525}" sibTransId="{5BDB46A1-46BB-46DE-8057-213B56544950}"/>
    <dgm:cxn modelId="{EF9767A1-D549-416F-AF6F-9270D136F06A}" srcId="{83150D12-097B-4932-A3A1-FF65269C0039}" destId="{78EE8892-D4BB-4399-A568-570A11505EF6}" srcOrd="0" destOrd="0" parTransId="{01B055B4-B4B2-4F9D-891E-081140FFE27F}" sibTransId="{91379DAB-8E06-4452-9271-443595E48B81}"/>
    <dgm:cxn modelId="{B36AA7AA-E2D7-49BC-B525-BC7412F9C73C}" srcId="{83150D12-097B-4932-A3A1-FF65269C0039}" destId="{3A8F8A26-6353-4726-A373-C40AEE652D31}" srcOrd="3" destOrd="0" parTransId="{8890AB93-C49F-4478-8508-2BC345A8143E}" sibTransId="{88219AFD-9E2F-4E2A-80B7-7FB3225202DD}"/>
    <dgm:cxn modelId="{E8D309B8-D94B-4F78-BA1B-B0527F95EDD0}" type="presOf" srcId="{3383049B-5FD0-48CF-8E6D-4CF9AA5DE78D}" destId="{3E2D4A5E-1EA1-496F-A6F2-6BCCA90487D5}" srcOrd="0" destOrd="0" presId="urn:microsoft.com/office/officeart/2018/5/layout/IconCircleLabelList"/>
    <dgm:cxn modelId="{7A31EFBC-30FD-4CA7-8455-FB7336F13B27}" type="presOf" srcId="{73410157-B9F8-4EAC-A586-D792E15B878E}" destId="{5F52A09A-8BEA-477F-8E23-207D45C2D0E1}" srcOrd="0" destOrd="0" presId="urn:microsoft.com/office/officeart/2018/5/layout/IconCircleLabelList"/>
    <dgm:cxn modelId="{67085FC4-4189-4255-B21B-C528C6A10FE5}" type="presOf" srcId="{3A8F8A26-6353-4726-A373-C40AEE652D31}" destId="{01175F3F-337B-432F-9D56-A4E505A8A678}" srcOrd="0" destOrd="0" presId="urn:microsoft.com/office/officeart/2018/5/layout/IconCircleLabelList"/>
    <dgm:cxn modelId="{B9F122EE-8970-472B-A3A9-66386F407453}" type="presOf" srcId="{83150D12-097B-4932-A3A1-FF65269C0039}" destId="{6414D1A2-3ABF-436D-899B-085DA67DE235}" srcOrd="0" destOrd="0" presId="urn:microsoft.com/office/officeart/2018/5/layout/IconCircleLabelList"/>
    <dgm:cxn modelId="{9CC3E3F5-B047-4A9B-A76D-28B77F10198A}" type="presOf" srcId="{C80A8376-B1DE-4E8D-9B45-CF76DBC314CA}" destId="{2464713A-2988-46F7-81FD-2BFFCFE3E1FD}" srcOrd="0" destOrd="0" presId="urn:microsoft.com/office/officeart/2018/5/layout/IconCircleLabelList"/>
    <dgm:cxn modelId="{D6107DF4-A23D-460A-B5C7-A1B0A61EFF1F}" type="presParOf" srcId="{6414D1A2-3ABF-436D-899B-085DA67DE235}" destId="{CE730C27-C38A-4E96-8AC1-4CE117B8E367}" srcOrd="0" destOrd="0" presId="urn:microsoft.com/office/officeart/2018/5/layout/IconCircleLabelList"/>
    <dgm:cxn modelId="{E1E5A752-CA09-4DA3-8363-DBBA9F4F5E7C}" type="presParOf" srcId="{CE730C27-C38A-4E96-8AC1-4CE117B8E367}" destId="{6BE13B3A-DD80-44E4-A10B-6648011BDF63}" srcOrd="0" destOrd="0" presId="urn:microsoft.com/office/officeart/2018/5/layout/IconCircleLabelList"/>
    <dgm:cxn modelId="{149471CF-8857-47F8-A762-787BBF30E57D}" type="presParOf" srcId="{CE730C27-C38A-4E96-8AC1-4CE117B8E367}" destId="{2A8514C3-7745-4635-9269-7AAF6DC02729}" srcOrd="1" destOrd="0" presId="urn:microsoft.com/office/officeart/2018/5/layout/IconCircleLabelList"/>
    <dgm:cxn modelId="{DAA9BDA3-6888-4600-8C31-A35314CD8B18}" type="presParOf" srcId="{CE730C27-C38A-4E96-8AC1-4CE117B8E367}" destId="{C8118D2D-2DC9-4DDF-9B12-0BC551E04DF0}" srcOrd="2" destOrd="0" presId="urn:microsoft.com/office/officeart/2018/5/layout/IconCircleLabelList"/>
    <dgm:cxn modelId="{2F30908D-4BDD-49DE-A5CE-B2FB18FE9C03}" type="presParOf" srcId="{CE730C27-C38A-4E96-8AC1-4CE117B8E367}" destId="{49150728-F08F-427A-A456-1DDD1255DCDA}" srcOrd="3" destOrd="0" presId="urn:microsoft.com/office/officeart/2018/5/layout/IconCircleLabelList"/>
    <dgm:cxn modelId="{575DCC28-98C7-492C-B7E6-8CFE4C3B172E}" type="presParOf" srcId="{6414D1A2-3ABF-436D-899B-085DA67DE235}" destId="{47C9220B-55FE-4DF1-9F0E-D1D2EE92C541}" srcOrd="1" destOrd="0" presId="urn:microsoft.com/office/officeart/2018/5/layout/IconCircleLabelList"/>
    <dgm:cxn modelId="{D98605A4-36A9-4C99-9517-BB44CABD1D60}" type="presParOf" srcId="{6414D1A2-3ABF-436D-899B-085DA67DE235}" destId="{05F8F442-6F78-40A3-86C7-4F59165364EE}" srcOrd="2" destOrd="0" presId="urn:microsoft.com/office/officeart/2018/5/layout/IconCircleLabelList"/>
    <dgm:cxn modelId="{E96CD44F-DDEF-403C-8ED0-CC497C4EDAB7}" type="presParOf" srcId="{05F8F442-6F78-40A3-86C7-4F59165364EE}" destId="{4F6FD7CF-E548-4CC0-9EA0-7B92323616EC}" srcOrd="0" destOrd="0" presId="urn:microsoft.com/office/officeart/2018/5/layout/IconCircleLabelList"/>
    <dgm:cxn modelId="{D975A11F-0F47-416E-9426-5EA580EAD831}" type="presParOf" srcId="{05F8F442-6F78-40A3-86C7-4F59165364EE}" destId="{70129895-7D9C-48A8-99CD-A593072C9AB5}" srcOrd="1" destOrd="0" presId="urn:microsoft.com/office/officeart/2018/5/layout/IconCircleLabelList"/>
    <dgm:cxn modelId="{1764321A-4536-4117-B623-2AC30CF9D1EE}" type="presParOf" srcId="{05F8F442-6F78-40A3-86C7-4F59165364EE}" destId="{B8A469AC-23FA-4436-A87D-0B851349AB12}" srcOrd="2" destOrd="0" presId="urn:microsoft.com/office/officeart/2018/5/layout/IconCircleLabelList"/>
    <dgm:cxn modelId="{4B6ECCD9-0B80-4629-AD1B-39D48E39E069}" type="presParOf" srcId="{05F8F442-6F78-40A3-86C7-4F59165364EE}" destId="{3E2D4A5E-1EA1-496F-A6F2-6BCCA90487D5}" srcOrd="3" destOrd="0" presId="urn:microsoft.com/office/officeart/2018/5/layout/IconCircleLabelList"/>
    <dgm:cxn modelId="{D9E30699-9C14-4EB9-B8EE-3092E259B956}" type="presParOf" srcId="{6414D1A2-3ABF-436D-899B-085DA67DE235}" destId="{3607CED1-DF21-4D85-AD14-388461587878}" srcOrd="3" destOrd="0" presId="urn:microsoft.com/office/officeart/2018/5/layout/IconCircleLabelList"/>
    <dgm:cxn modelId="{48DE030F-6C8B-4B62-A383-9864ECA7082C}" type="presParOf" srcId="{6414D1A2-3ABF-436D-899B-085DA67DE235}" destId="{13CCA437-9361-464E-9CE4-6AF56BEAAA4B}" srcOrd="4" destOrd="0" presId="urn:microsoft.com/office/officeart/2018/5/layout/IconCircleLabelList"/>
    <dgm:cxn modelId="{412179D8-EB4E-4A3E-A5D2-9E601C7FA416}" type="presParOf" srcId="{13CCA437-9361-464E-9CE4-6AF56BEAAA4B}" destId="{E7A853B5-AB88-4BA3-A995-AF9E6190C7D6}" srcOrd="0" destOrd="0" presId="urn:microsoft.com/office/officeart/2018/5/layout/IconCircleLabelList"/>
    <dgm:cxn modelId="{5D0A7A81-B7CE-4997-B862-AA7163AA4162}" type="presParOf" srcId="{13CCA437-9361-464E-9CE4-6AF56BEAAA4B}" destId="{16F016D0-5F2F-4C3E-B039-E6D5AA713404}" srcOrd="1" destOrd="0" presId="urn:microsoft.com/office/officeart/2018/5/layout/IconCircleLabelList"/>
    <dgm:cxn modelId="{2050B423-6334-4C20-89DE-6873372B9AF0}" type="presParOf" srcId="{13CCA437-9361-464E-9CE4-6AF56BEAAA4B}" destId="{684D87D7-CCA5-4AA2-91F6-83B80AC4FCE1}" srcOrd="2" destOrd="0" presId="urn:microsoft.com/office/officeart/2018/5/layout/IconCircleLabelList"/>
    <dgm:cxn modelId="{5BFB01C8-5A1A-4D55-BC4C-EADCA225EBF9}" type="presParOf" srcId="{13CCA437-9361-464E-9CE4-6AF56BEAAA4B}" destId="{5F52A09A-8BEA-477F-8E23-207D45C2D0E1}" srcOrd="3" destOrd="0" presId="urn:microsoft.com/office/officeart/2018/5/layout/IconCircleLabelList"/>
    <dgm:cxn modelId="{3C2326AD-F5FB-470F-ACD1-C73B454BC0E3}" type="presParOf" srcId="{6414D1A2-3ABF-436D-899B-085DA67DE235}" destId="{9C361A29-BE89-44A5-B2DC-D4C6ED2D6E86}" srcOrd="5" destOrd="0" presId="urn:microsoft.com/office/officeart/2018/5/layout/IconCircleLabelList"/>
    <dgm:cxn modelId="{82A5C37F-65EF-4B62-9958-45B846DAE833}" type="presParOf" srcId="{6414D1A2-3ABF-436D-899B-085DA67DE235}" destId="{C1CDF9F7-C872-4656-A1E8-4A1E2D1A4AF3}" srcOrd="6" destOrd="0" presId="urn:microsoft.com/office/officeart/2018/5/layout/IconCircleLabelList"/>
    <dgm:cxn modelId="{8ABEC188-8FEC-4F0F-B0C0-85EF11DAEE22}" type="presParOf" srcId="{C1CDF9F7-C872-4656-A1E8-4A1E2D1A4AF3}" destId="{7F662E6A-AE33-42B1-8F2E-770840EE0B3F}" srcOrd="0" destOrd="0" presId="urn:microsoft.com/office/officeart/2018/5/layout/IconCircleLabelList"/>
    <dgm:cxn modelId="{DB7CD050-2675-44A9-A9C1-02C76F258633}" type="presParOf" srcId="{C1CDF9F7-C872-4656-A1E8-4A1E2D1A4AF3}" destId="{D849AC2C-E03D-4D55-B4EA-498D754328AD}" srcOrd="1" destOrd="0" presId="urn:microsoft.com/office/officeart/2018/5/layout/IconCircleLabelList"/>
    <dgm:cxn modelId="{6CFF04ED-718F-4E54-B1C6-9D94B624BC48}" type="presParOf" srcId="{C1CDF9F7-C872-4656-A1E8-4A1E2D1A4AF3}" destId="{07FA7266-E349-40BD-BCA8-5AA96F202794}" srcOrd="2" destOrd="0" presId="urn:microsoft.com/office/officeart/2018/5/layout/IconCircleLabelList"/>
    <dgm:cxn modelId="{4F2450E0-5B0D-4E07-A990-146F91BE778B}" type="presParOf" srcId="{C1CDF9F7-C872-4656-A1E8-4A1E2D1A4AF3}" destId="{01175F3F-337B-432F-9D56-A4E505A8A678}" srcOrd="3" destOrd="0" presId="urn:microsoft.com/office/officeart/2018/5/layout/IconCircleLabelList"/>
    <dgm:cxn modelId="{72489E75-6248-4C05-815D-B178DD40524B}" type="presParOf" srcId="{6414D1A2-3ABF-436D-899B-085DA67DE235}" destId="{22FF9575-5A3E-4939-82D0-C99505B14AE5}" srcOrd="7" destOrd="0" presId="urn:microsoft.com/office/officeart/2018/5/layout/IconCircleLabelList"/>
    <dgm:cxn modelId="{8C86EF72-4940-45AB-B1AE-841ABD17DE08}" type="presParOf" srcId="{6414D1A2-3ABF-436D-899B-085DA67DE235}" destId="{89765E70-B31E-4F41-AD2F-9960643EE594}" srcOrd="8" destOrd="0" presId="urn:microsoft.com/office/officeart/2018/5/layout/IconCircleLabelList"/>
    <dgm:cxn modelId="{36484E1D-D838-4F00-A753-C2CB9956A85F}" type="presParOf" srcId="{89765E70-B31E-4F41-AD2F-9960643EE594}" destId="{1F99BFEC-A139-4442-AC07-EB93C4C126A7}" srcOrd="0" destOrd="0" presId="urn:microsoft.com/office/officeart/2018/5/layout/IconCircleLabelList"/>
    <dgm:cxn modelId="{0C3B38D3-DDBF-4E07-A10C-B4249F0BAB4E}" type="presParOf" srcId="{89765E70-B31E-4F41-AD2F-9960643EE594}" destId="{C59CE7BB-5813-460A-86D6-8F116DD0067E}" srcOrd="1" destOrd="0" presId="urn:microsoft.com/office/officeart/2018/5/layout/IconCircleLabelList"/>
    <dgm:cxn modelId="{EF0BF916-D25E-4929-8B34-C076E119509A}" type="presParOf" srcId="{89765E70-B31E-4F41-AD2F-9960643EE594}" destId="{FD306465-C55D-4674-9AE8-51687D6A019D}" srcOrd="2" destOrd="0" presId="urn:microsoft.com/office/officeart/2018/5/layout/IconCircleLabelList"/>
    <dgm:cxn modelId="{9A9D6AE9-BDD2-4B80-8FDB-D288D08A303A}" type="presParOf" srcId="{89765E70-B31E-4F41-AD2F-9960643EE594}" destId="{2464713A-2988-46F7-81FD-2BFFCFE3E1FD}" srcOrd="3" destOrd="0" presId="urn:microsoft.com/office/officeart/2018/5/layout/IconCircleLabelList"/>
    <dgm:cxn modelId="{427DD76E-6088-48BD-956C-E48BF5C78C9F}" type="presParOf" srcId="{6414D1A2-3ABF-436D-899B-085DA67DE235}" destId="{B336FEF3-1BAF-4894-9E0F-1C1D40E2408C}" srcOrd="9" destOrd="0" presId="urn:microsoft.com/office/officeart/2018/5/layout/IconCircleLabelList"/>
    <dgm:cxn modelId="{06B0C473-3E36-4A47-A9FA-7D1430E56E17}" type="presParOf" srcId="{6414D1A2-3ABF-436D-899B-085DA67DE235}" destId="{454F0769-6B4A-42D4-BB4C-2D52CF8D2931}" srcOrd="10" destOrd="0" presId="urn:microsoft.com/office/officeart/2018/5/layout/IconCircleLabelList"/>
    <dgm:cxn modelId="{2DA07485-03D5-415E-9171-95328D0F54BC}" type="presParOf" srcId="{454F0769-6B4A-42D4-BB4C-2D52CF8D2931}" destId="{C4B4642A-EA2D-410A-AF69-F1AB70DDC1F6}" srcOrd="0" destOrd="0" presId="urn:microsoft.com/office/officeart/2018/5/layout/IconCircleLabelList"/>
    <dgm:cxn modelId="{A283F292-3EDA-4417-B0B2-123445D509B1}" type="presParOf" srcId="{454F0769-6B4A-42D4-BB4C-2D52CF8D2931}" destId="{46F8291C-C03C-4B39-864D-4CDD40B95037}" srcOrd="1" destOrd="0" presId="urn:microsoft.com/office/officeart/2018/5/layout/IconCircleLabelList"/>
    <dgm:cxn modelId="{02D86053-7EE4-452D-8859-3932D9F119E7}" type="presParOf" srcId="{454F0769-6B4A-42D4-BB4C-2D52CF8D2931}" destId="{F35BC756-8477-4F9A-B455-56D88F9FCFF3}" srcOrd="2" destOrd="0" presId="urn:microsoft.com/office/officeart/2018/5/layout/IconCircleLabelList"/>
    <dgm:cxn modelId="{53A9C5BC-8453-48A0-9333-10E032D45178}" type="presParOf" srcId="{454F0769-6B4A-42D4-BB4C-2D52CF8D2931}" destId="{E28366DE-65A7-4296-923C-4F0556F75E35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8F56CA7-D6CC-4C78-BC73-61EC2B3DDE83}" type="doc">
      <dgm:prSet loTypeId="urn:microsoft.com/office/officeart/2005/8/layout/hierarchy1" loCatId="hierarchy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023EE0BA-C4EB-4818-8F11-AFD4AAD6BAD5}">
      <dgm:prSet/>
      <dgm:spPr/>
      <dgm:t>
        <a:bodyPr/>
        <a:lstStyle/>
        <a:p>
          <a:r>
            <a:rPr lang="en-GB"/>
            <a:t>To Improve on my presentation Skills, I will plan to attend public speaking sessions and practice  as much as possible while in class to speak in front of other students.</a:t>
          </a:r>
          <a:endParaRPr lang="en-US"/>
        </a:p>
      </dgm:t>
    </dgm:pt>
    <dgm:pt modelId="{7DBC2741-DF1C-40FB-BD4D-33DA577C145B}" type="parTrans" cxnId="{BD5C2F22-3263-4461-875A-F582E985D446}">
      <dgm:prSet/>
      <dgm:spPr/>
      <dgm:t>
        <a:bodyPr/>
        <a:lstStyle/>
        <a:p>
          <a:endParaRPr lang="en-US"/>
        </a:p>
      </dgm:t>
    </dgm:pt>
    <dgm:pt modelId="{9C13A071-4E6C-4882-9544-9B3C799AAFB7}" type="sibTrans" cxnId="{BD5C2F22-3263-4461-875A-F582E985D446}">
      <dgm:prSet/>
      <dgm:spPr/>
      <dgm:t>
        <a:bodyPr/>
        <a:lstStyle/>
        <a:p>
          <a:endParaRPr lang="en-US"/>
        </a:p>
      </dgm:t>
    </dgm:pt>
    <dgm:pt modelId="{17D6874A-C77B-41AB-9F5C-C54C933CBFB3}">
      <dgm:prSet/>
      <dgm:spPr/>
      <dgm:t>
        <a:bodyPr/>
        <a:lstStyle/>
        <a:p>
          <a:r>
            <a:rPr lang="en-GB"/>
            <a:t>For lack of work experience in health care, I have applied for Health care support work jobs, and I have been offered a few interview opportunities.</a:t>
          </a:r>
          <a:endParaRPr lang="en-US"/>
        </a:p>
      </dgm:t>
    </dgm:pt>
    <dgm:pt modelId="{E1977FE2-292F-40C4-B67B-BDE69C210C7D}" type="parTrans" cxnId="{7601412C-93F6-41C2-A99A-B38796789C89}">
      <dgm:prSet/>
      <dgm:spPr/>
      <dgm:t>
        <a:bodyPr/>
        <a:lstStyle/>
        <a:p>
          <a:endParaRPr lang="en-US"/>
        </a:p>
      </dgm:t>
    </dgm:pt>
    <dgm:pt modelId="{79139BD2-EC21-4F93-A18A-0E9398028928}" type="sibTrans" cxnId="{7601412C-93F6-41C2-A99A-B38796789C89}">
      <dgm:prSet/>
      <dgm:spPr/>
      <dgm:t>
        <a:bodyPr/>
        <a:lstStyle/>
        <a:p>
          <a:endParaRPr lang="en-US"/>
        </a:p>
      </dgm:t>
    </dgm:pt>
    <dgm:pt modelId="{F6D23129-8B1D-4DE0-AD0E-725F19F67414}">
      <dgm:prSet/>
      <dgm:spPr/>
      <dgm:t>
        <a:bodyPr/>
        <a:lstStyle/>
        <a:p>
          <a:r>
            <a:rPr lang="en-GB"/>
            <a:t>To leverage on my analytical skills, I will volunteer in school academic workshops where student are learning research skills in order to improve my academic referencing skill.</a:t>
          </a:r>
          <a:endParaRPr lang="en-US"/>
        </a:p>
      </dgm:t>
    </dgm:pt>
    <dgm:pt modelId="{0F378D1D-730D-4BE6-8432-5936CDD737EC}" type="parTrans" cxnId="{49B95AB8-2567-402A-AABC-7AB9301B47C9}">
      <dgm:prSet/>
      <dgm:spPr/>
      <dgm:t>
        <a:bodyPr/>
        <a:lstStyle/>
        <a:p>
          <a:endParaRPr lang="en-US"/>
        </a:p>
      </dgm:t>
    </dgm:pt>
    <dgm:pt modelId="{06CBC865-3F0D-47BD-A4F3-1077140677DE}" type="sibTrans" cxnId="{49B95AB8-2567-402A-AABC-7AB9301B47C9}">
      <dgm:prSet/>
      <dgm:spPr/>
      <dgm:t>
        <a:bodyPr/>
        <a:lstStyle/>
        <a:p>
          <a:endParaRPr lang="en-US"/>
        </a:p>
      </dgm:t>
    </dgm:pt>
    <dgm:pt modelId="{0D05B40F-4BB4-4A76-AF98-B766765B5C6F}" type="pres">
      <dgm:prSet presAssocID="{08F56CA7-D6CC-4C78-BC73-61EC2B3DDE83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D2066DB5-9FBD-4F3A-AD94-ABD6ADB1EA13}" type="pres">
      <dgm:prSet presAssocID="{023EE0BA-C4EB-4818-8F11-AFD4AAD6BAD5}" presName="hierRoot1" presStyleCnt="0"/>
      <dgm:spPr/>
    </dgm:pt>
    <dgm:pt modelId="{BA079B6D-D9C5-4AED-9A9A-8013A4846157}" type="pres">
      <dgm:prSet presAssocID="{023EE0BA-C4EB-4818-8F11-AFD4AAD6BAD5}" presName="composite" presStyleCnt="0"/>
      <dgm:spPr/>
    </dgm:pt>
    <dgm:pt modelId="{B1D84389-D72B-4010-B3BF-17A20D06A3D4}" type="pres">
      <dgm:prSet presAssocID="{023EE0BA-C4EB-4818-8F11-AFD4AAD6BAD5}" presName="background" presStyleLbl="node0" presStyleIdx="0" presStyleCnt="3"/>
      <dgm:spPr/>
    </dgm:pt>
    <dgm:pt modelId="{173050EE-F57B-462D-8E12-99C0DC9428A1}" type="pres">
      <dgm:prSet presAssocID="{023EE0BA-C4EB-4818-8F11-AFD4AAD6BAD5}" presName="text" presStyleLbl="fgAcc0" presStyleIdx="0" presStyleCnt="3">
        <dgm:presLayoutVars>
          <dgm:chPref val="3"/>
        </dgm:presLayoutVars>
      </dgm:prSet>
      <dgm:spPr/>
    </dgm:pt>
    <dgm:pt modelId="{ECFAA138-52E5-4852-8104-CF7C7CAFFEF4}" type="pres">
      <dgm:prSet presAssocID="{023EE0BA-C4EB-4818-8F11-AFD4AAD6BAD5}" presName="hierChild2" presStyleCnt="0"/>
      <dgm:spPr/>
    </dgm:pt>
    <dgm:pt modelId="{F1483BDE-B56B-4972-9913-8C40AA172A66}" type="pres">
      <dgm:prSet presAssocID="{17D6874A-C77B-41AB-9F5C-C54C933CBFB3}" presName="hierRoot1" presStyleCnt="0"/>
      <dgm:spPr/>
    </dgm:pt>
    <dgm:pt modelId="{ACA0115E-5A23-45CA-B442-611F5A1B80DA}" type="pres">
      <dgm:prSet presAssocID="{17D6874A-C77B-41AB-9F5C-C54C933CBFB3}" presName="composite" presStyleCnt="0"/>
      <dgm:spPr/>
    </dgm:pt>
    <dgm:pt modelId="{0EC243A0-0427-4718-A6BF-A5502A35161E}" type="pres">
      <dgm:prSet presAssocID="{17D6874A-C77B-41AB-9F5C-C54C933CBFB3}" presName="background" presStyleLbl="node0" presStyleIdx="1" presStyleCnt="3"/>
      <dgm:spPr/>
    </dgm:pt>
    <dgm:pt modelId="{D6C170F2-0BF3-4B97-86A5-4B52344DA7F7}" type="pres">
      <dgm:prSet presAssocID="{17D6874A-C77B-41AB-9F5C-C54C933CBFB3}" presName="text" presStyleLbl="fgAcc0" presStyleIdx="1" presStyleCnt="3">
        <dgm:presLayoutVars>
          <dgm:chPref val="3"/>
        </dgm:presLayoutVars>
      </dgm:prSet>
      <dgm:spPr/>
    </dgm:pt>
    <dgm:pt modelId="{338B3507-32AF-4A7E-9418-38983AA645C0}" type="pres">
      <dgm:prSet presAssocID="{17D6874A-C77B-41AB-9F5C-C54C933CBFB3}" presName="hierChild2" presStyleCnt="0"/>
      <dgm:spPr/>
    </dgm:pt>
    <dgm:pt modelId="{45329D05-F0B0-4D61-AC24-D2AA94E01591}" type="pres">
      <dgm:prSet presAssocID="{F6D23129-8B1D-4DE0-AD0E-725F19F67414}" presName="hierRoot1" presStyleCnt="0"/>
      <dgm:spPr/>
    </dgm:pt>
    <dgm:pt modelId="{BCA62035-EE56-4125-A95C-7D924875943B}" type="pres">
      <dgm:prSet presAssocID="{F6D23129-8B1D-4DE0-AD0E-725F19F67414}" presName="composite" presStyleCnt="0"/>
      <dgm:spPr/>
    </dgm:pt>
    <dgm:pt modelId="{15B17A8F-914A-4E5A-BCF1-9ACAD2BB9362}" type="pres">
      <dgm:prSet presAssocID="{F6D23129-8B1D-4DE0-AD0E-725F19F67414}" presName="background" presStyleLbl="node0" presStyleIdx="2" presStyleCnt="3"/>
      <dgm:spPr/>
    </dgm:pt>
    <dgm:pt modelId="{7FE7AF8D-84E5-4F2E-B174-8DBA9C1799FD}" type="pres">
      <dgm:prSet presAssocID="{F6D23129-8B1D-4DE0-AD0E-725F19F67414}" presName="text" presStyleLbl="fgAcc0" presStyleIdx="2" presStyleCnt="3">
        <dgm:presLayoutVars>
          <dgm:chPref val="3"/>
        </dgm:presLayoutVars>
      </dgm:prSet>
      <dgm:spPr/>
    </dgm:pt>
    <dgm:pt modelId="{A8543ACA-C9EA-49DD-8463-1EB4332F03C4}" type="pres">
      <dgm:prSet presAssocID="{F6D23129-8B1D-4DE0-AD0E-725F19F67414}" presName="hierChild2" presStyleCnt="0"/>
      <dgm:spPr/>
    </dgm:pt>
  </dgm:ptLst>
  <dgm:cxnLst>
    <dgm:cxn modelId="{2764B207-1E47-426A-BC96-E135834DBC1F}" type="presOf" srcId="{08F56CA7-D6CC-4C78-BC73-61EC2B3DDE83}" destId="{0D05B40F-4BB4-4A76-AF98-B766765B5C6F}" srcOrd="0" destOrd="0" presId="urn:microsoft.com/office/officeart/2005/8/layout/hierarchy1"/>
    <dgm:cxn modelId="{5B901A13-118B-4AAA-9DC4-2F9F9F1339C2}" type="presOf" srcId="{023EE0BA-C4EB-4818-8F11-AFD4AAD6BAD5}" destId="{173050EE-F57B-462D-8E12-99C0DC9428A1}" srcOrd="0" destOrd="0" presId="urn:microsoft.com/office/officeart/2005/8/layout/hierarchy1"/>
    <dgm:cxn modelId="{BD5C2F22-3263-4461-875A-F582E985D446}" srcId="{08F56CA7-D6CC-4C78-BC73-61EC2B3DDE83}" destId="{023EE0BA-C4EB-4818-8F11-AFD4AAD6BAD5}" srcOrd="0" destOrd="0" parTransId="{7DBC2741-DF1C-40FB-BD4D-33DA577C145B}" sibTransId="{9C13A071-4E6C-4882-9544-9B3C799AAFB7}"/>
    <dgm:cxn modelId="{7601412C-93F6-41C2-A99A-B38796789C89}" srcId="{08F56CA7-D6CC-4C78-BC73-61EC2B3DDE83}" destId="{17D6874A-C77B-41AB-9F5C-C54C933CBFB3}" srcOrd="1" destOrd="0" parTransId="{E1977FE2-292F-40C4-B67B-BDE69C210C7D}" sibTransId="{79139BD2-EC21-4F93-A18A-0E9398028928}"/>
    <dgm:cxn modelId="{CF3DB666-543F-4A22-8C70-87260D4CBF49}" type="presOf" srcId="{F6D23129-8B1D-4DE0-AD0E-725F19F67414}" destId="{7FE7AF8D-84E5-4F2E-B174-8DBA9C1799FD}" srcOrd="0" destOrd="0" presId="urn:microsoft.com/office/officeart/2005/8/layout/hierarchy1"/>
    <dgm:cxn modelId="{49B95AB8-2567-402A-AABC-7AB9301B47C9}" srcId="{08F56CA7-D6CC-4C78-BC73-61EC2B3DDE83}" destId="{F6D23129-8B1D-4DE0-AD0E-725F19F67414}" srcOrd="2" destOrd="0" parTransId="{0F378D1D-730D-4BE6-8432-5936CDD737EC}" sibTransId="{06CBC865-3F0D-47BD-A4F3-1077140677DE}"/>
    <dgm:cxn modelId="{02705AEE-2FB9-4447-80D0-4005F3ABCC13}" type="presOf" srcId="{17D6874A-C77B-41AB-9F5C-C54C933CBFB3}" destId="{D6C170F2-0BF3-4B97-86A5-4B52344DA7F7}" srcOrd="0" destOrd="0" presId="urn:microsoft.com/office/officeart/2005/8/layout/hierarchy1"/>
    <dgm:cxn modelId="{20F3A0C7-D369-47CC-B04B-D5BBA09103E0}" type="presParOf" srcId="{0D05B40F-4BB4-4A76-AF98-B766765B5C6F}" destId="{D2066DB5-9FBD-4F3A-AD94-ABD6ADB1EA13}" srcOrd="0" destOrd="0" presId="urn:microsoft.com/office/officeart/2005/8/layout/hierarchy1"/>
    <dgm:cxn modelId="{25DADC00-BECA-49BB-9BB5-7BF3E929F5AA}" type="presParOf" srcId="{D2066DB5-9FBD-4F3A-AD94-ABD6ADB1EA13}" destId="{BA079B6D-D9C5-4AED-9A9A-8013A4846157}" srcOrd="0" destOrd="0" presId="urn:microsoft.com/office/officeart/2005/8/layout/hierarchy1"/>
    <dgm:cxn modelId="{49220076-F5CD-42F4-A209-656B61340113}" type="presParOf" srcId="{BA079B6D-D9C5-4AED-9A9A-8013A4846157}" destId="{B1D84389-D72B-4010-B3BF-17A20D06A3D4}" srcOrd="0" destOrd="0" presId="urn:microsoft.com/office/officeart/2005/8/layout/hierarchy1"/>
    <dgm:cxn modelId="{B50D43D5-A6D5-4769-B10D-AB6C817EC3A8}" type="presParOf" srcId="{BA079B6D-D9C5-4AED-9A9A-8013A4846157}" destId="{173050EE-F57B-462D-8E12-99C0DC9428A1}" srcOrd="1" destOrd="0" presId="urn:microsoft.com/office/officeart/2005/8/layout/hierarchy1"/>
    <dgm:cxn modelId="{8E291038-64EA-4EEF-B1CB-49EBB2525BEF}" type="presParOf" srcId="{D2066DB5-9FBD-4F3A-AD94-ABD6ADB1EA13}" destId="{ECFAA138-52E5-4852-8104-CF7C7CAFFEF4}" srcOrd="1" destOrd="0" presId="urn:microsoft.com/office/officeart/2005/8/layout/hierarchy1"/>
    <dgm:cxn modelId="{46AB8471-EE86-47F0-94D5-713E8CC60CC9}" type="presParOf" srcId="{0D05B40F-4BB4-4A76-AF98-B766765B5C6F}" destId="{F1483BDE-B56B-4972-9913-8C40AA172A66}" srcOrd="1" destOrd="0" presId="urn:microsoft.com/office/officeart/2005/8/layout/hierarchy1"/>
    <dgm:cxn modelId="{802BE94A-804D-43E2-8F6B-8050EEF00EE8}" type="presParOf" srcId="{F1483BDE-B56B-4972-9913-8C40AA172A66}" destId="{ACA0115E-5A23-45CA-B442-611F5A1B80DA}" srcOrd="0" destOrd="0" presId="urn:microsoft.com/office/officeart/2005/8/layout/hierarchy1"/>
    <dgm:cxn modelId="{AC7CD3CA-B5E1-46AA-99A7-CFF034D39B22}" type="presParOf" srcId="{ACA0115E-5A23-45CA-B442-611F5A1B80DA}" destId="{0EC243A0-0427-4718-A6BF-A5502A35161E}" srcOrd="0" destOrd="0" presId="urn:microsoft.com/office/officeart/2005/8/layout/hierarchy1"/>
    <dgm:cxn modelId="{72B23317-EB42-4116-806C-261A6C81CA89}" type="presParOf" srcId="{ACA0115E-5A23-45CA-B442-611F5A1B80DA}" destId="{D6C170F2-0BF3-4B97-86A5-4B52344DA7F7}" srcOrd="1" destOrd="0" presId="urn:microsoft.com/office/officeart/2005/8/layout/hierarchy1"/>
    <dgm:cxn modelId="{AE1D8125-9C55-4C31-910A-8C1F50C43523}" type="presParOf" srcId="{F1483BDE-B56B-4972-9913-8C40AA172A66}" destId="{338B3507-32AF-4A7E-9418-38983AA645C0}" srcOrd="1" destOrd="0" presId="urn:microsoft.com/office/officeart/2005/8/layout/hierarchy1"/>
    <dgm:cxn modelId="{17C7D6F1-53D1-43A3-AB2C-013B5C4FA164}" type="presParOf" srcId="{0D05B40F-4BB4-4A76-AF98-B766765B5C6F}" destId="{45329D05-F0B0-4D61-AC24-D2AA94E01591}" srcOrd="2" destOrd="0" presId="urn:microsoft.com/office/officeart/2005/8/layout/hierarchy1"/>
    <dgm:cxn modelId="{7508ADC2-EBF1-4E43-930E-8B6E93345403}" type="presParOf" srcId="{45329D05-F0B0-4D61-AC24-D2AA94E01591}" destId="{BCA62035-EE56-4125-A95C-7D924875943B}" srcOrd="0" destOrd="0" presId="urn:microsoft.com/office/officeart/2005/8/layout/hierarchy1"/>
    <dgm:cxn modelId="{3C7E810D-4FF6-4B89-B2AF-AB60A257A138}" type="presParOf" srcId="{BCA62035-EE56-4125-A95C-7D924875943B}" destId="{15B17A8F-914A-4E5A-BCF1-9ACAD2BB9362}" srcOrd="0" destOrd="0" presId="urn:microsoft.com/office/officeart/2005/8/layout/hierarchy1"/>
    <dgm:cxn modelId="{FBC8F9D8-BD8B-4218-A9ED-E5B48C5E8904}" type="presParOf" srcId="{BCA62035-EE56-4125-A95C-7D924875943B}" destId="{7FE7AF8D-84E5-4F2E-B174-8DBA9C1799FD}" srcOrd="1" destOrd="0" presId="urn:microsoft.com/office/officeart/2005/8/layout/hierarchy1"/>
    <dgm:cxn modelId="{9F58A390-B7CA-4446-B899-E2B5788B4422}" type="presParOf" srcId="{45329D05-F0B0-4D61-AC24-D2AA94E01591}" destId="{A8543ACA-C9EA-49DD-8463-1EB4332F03C4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BE13B3A-DD80-44E4-A10B-6648011BDF63}">
      <dsp:nvSpPr>
        <dsp:cNvPr id="0" name=""/>
        <dsp:cNvSpPr/>
      </dsp:nvSpPr>
      <dsp:spPr>
        <a:xfrm>
          <a:off x="388169" y="3101"/>
          <a:ext cx="862101" cy="862101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A8514C3-7745-4635-9269-7AAF6DC02729}">
      <dsp:nvSpPr>
        <dsp:cNvPr id="0" name=""/>
        <dsp:cNvSpPr/>
      </dsp:nvSpPr>
      <dsp:spPr>
        <a:xfrm>
          <a:off x="571895" y="186828"/>
          <a:ext cx="494648" cy="49464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9150728-F08F-427A-A456-1DDD1255DCDA}">
      <dsp:nvSpPr>
        <dsp:cNvPr id="0" name=""/>
        <dsp:cNvSpPr/>
      </dsp:nvSpPr>
      <dsp:spPr>
        <a:xfrm>
          <a:off x="112579" y="1133726"/>
          <a:ext cx="1413281" cy="13779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400" kern="1200" cap="none" baseline="0" dirty="0"/>
            <a:t>A SWOT analysis is a method or  a planning tool used to identify our Strengths, weaknesses, Available opportunities and the Threats that could be a barrier for attaining our desired goals</a:t>
          </a:r>
          <a:r>
            <a:rPr lang="en-GB" sz="1400" kern="1200" dirty="0"/>
            <a:t>.</a:t>
          </a:r>
          <a:endParaRPr lang="en-US" sz="1400" kern="1200" dirty="0"/>
        </a:p>
      </dsp:txBody>
      <dsp:txXfrm>
        <a:off x="112579" y="1133726"/>
        <a:ext cx="1413281" cy="1377949"/>
      </dsp:txXfrm>
    </dsp:sp>
    <dsp:sp modelId="{4F6FD7CF-E548-4CC0-9EA0-7B92323616EC}">
      <dsp:nvSpPr>
        <dsp:cNvPr id="0" name=""/>
        <dsp:cNvSpPr/>
      </dsp:nvSpPr>
      <dsp:spPr>
        <a:xfrm>
          <a:off x="2048774" y="3101"/>
          <a:ext cx="862101" cy="862101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0129895-7D9C-48A8-99CD-A593072C9AB5}">
      <dsp:nvSpPr>
        <dsp:cNvPr id="0" name=""/>
        <dsp:cNvSpPr/>
      </dsp:nvSpPr>
      <dsp:spPr>
        <a:xfrm>
          <a:off x="2232501" y="186828"/>
          <a:ext cx="494648" cy="49464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E2D4A5E-1EA1-496F-A6F2-6BCCA90487D5}">
      <dsp:nvSpPr>
        <dsp:cNvPr id="0" name=""/>
        <dsp:cNvSpPr/>
      </dsp:nvSpPr>
      <dsp:spPr>
        <a:xfrm>
          <a:off x="1773184" y="1133726"/>
          <a:ext cx="1413281" cy="13779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400" kern="1200" cap="none" baseline="0" dirty="0"/>
            <a:t>Importance of Using SWOT analysis for Personal and Professional development: </a:t>
          </a:r>
          <a:endParaRPr lang="en-US" sz="1400" kern="1200" cap="none" baseline="0" dirty="0"/>
        </a:p>
      </dsp:txBody>
      <dsp:txXfrm>
        <a:off x="1773184" y="1133726"/>
        <a:ext cx="1413281" cy="1377949"/>
      </dsp:txXfrm>
    </dsp:sp>
    <dsp:sp modelId="{E7A853B5-AB88-4BA3-A995-AF9E6190C7D6}">
      <dsp:nvSpPr>
        <dsp:cNvPr id="0" name=""/>
        <dsp:cNvSpPr/>
      </dsp:nvSpPr>
      <dsp:spPr>
        <a:xfrm>
          <a:off x="3709379" y="3101"/>
          <a:ext cx="862101" cy="862101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6F016D0-5F2F-4C3E-B039-E6D5AA713404}">
      <dsp:nvSpPr>
        <dsp:cNvPr id="0" name=""/>
        <dsp:cNvSpPr/>
      </dsp:nvSpPr>
      <dsp:spPr>
        <a:xfrm>
          <a:off x="3893106" y="186828"/>
          <a:ext cx="494648" cy="49464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F52A09A-8BEA-477F-8E23-207D45C2D0E1}">
      <dsp:nvSpPr>
        <dsp:cNvPr id="0" name=""/>
        <dsp:cNvSpPr/>
      </dsp:nvSpPr>
      <dsp:spPr>
        <a:xfrm>
          <a:off x="3433790" y="1133726"/>
          <a:ext cx="1413281" cy="13779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400" kern="1200" cap="none" baseline="0" dirty="0"/>
            <a:t>It enables me to understand my strengths and weakness.</a:t>
          </a:r>
          <a:endParaRPr lang="en-US" sz="1400" kern="1200" cap="none" baseline="0" dirty="0"/>
        </a:p>
      </dsp:txBody>
      <dsp:txXfrm>
        <a:off x="3433790" y="1133726"/>
        <a:ext cx="1413281" cy="1377949"/>
      </dsp:txXfrm>
    </dsp:sp>
    <dsp:sp modelId="{7F662E6A-AE33-42B1-8F2E-770840EE0B3F}">
      <dsp:nvSpPr>
        <dsp:cNvPr id="0" name=""/>
        <dsp:cNvSpPr/>
      </dsp:nvSpPr>
      <dsp:spPr>
        <a:xfrm>
          <a:off x="5369985" y="3101"/>
          <a:ext cx="862101" cy="862101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849AC2C-E03D-4D55-B4EA-498D754328AD}">
      <dsp:nvSpPr>
        <dsp:cNvPr id="0" name=""/>
        <dsp:cNvSpPr/>
      </dsp:nvSpPr>
      <dsp:spPr>
        <a:xfrm>
          <a:off x="5553711" y="186828"/>
          <a:ext cx="494648" cy="494648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1175F3F-337B-432F-9D56-A4E505A8A678}">
      <dsp:nvSpPr>
        <dsp:cNvPr id="0" name=""/>
        <dsp:cNvSpPr/>
      </dsp:nvSpPr>
      <dsp:spPr>
        <a:xfrm>
          <a:off x="5094395" y="1133726"/>
          <a:ext cx="1413281" cy="13779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400" kern="1200" cap="none" baseline="0" dirty="0"/>
            <a:t>It enables me spot opportunities and exploit them</a:t>
          </a:r>
          <a:endParaRPr lang="en-US" sz="1400" kern="1200" cap="none" baseline="0" dirty="0"/>
        </a:p>
      </dsp:txBody>
      <dsp:txXfrm>
        <a:off x="5094395" y="1133726"/>
        <a:ext cx="1413281" cy="1377949"/>
      </dsp:txXfrm>
    </dsp:sp>
    <dsp:sp modelId="{1F99BFEC-A139-4442-AC07-EB93C4C126A7}">
      <dsp:nvSpPr>
        <dsp:cNvPr id="0" name=""/>
        <dsp:cNvSpPr/>
      </dsp:nvSpPr>
      <dsp:spPr>
        <a:xfrm>
          <a:off x="2048774" y="2864996"/>
          <a:ext cx="862101" cy="862101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59CE7BB-5813-460A-86D6-8F116DD0067E}">
      <dsp:nvSpPr>
        <dsp:cNvPr id="0" name=""/>
        <dsp:cNvSpPr/>
      </dsp:nvSpPr>
      <dsp:spPr>
        <a:xfrm>
          <a:off x="2232501" y="3048722"/>
          <a:ext cx="494648" cy="494648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464713A-2988-46F7-81FD-2BFFCFE3E1FD}">
      <dsp:nvSpPr>
        <dsp:cNvPr id="0" name=""/>
        <dsp:cNvSpPr/>
      </dsp:nvSpPr>
      <dsp:spPr>
        <a:xfrm>
          <a:off x="1773184" y="3995621"/>
          <a:ext cx="1413281" cy="13779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400" kern="1200" cap="none" baseline="0" dirty="0"/>
            <a:t>It helps me to anticipate futures threats and take action to avoid them or minimise their impact.</a:t>
          </a:r>
          <a:endParaRPr lang="en-US" sz="1400" kern="1200" cap="none" baseline="0" dirty="0"/>
        </a:p>
      </dsp:txBody>
      <dsp:txXfrm>
        <a:off x="1773184" y="3995621"/>
        <a:ext cx="1413281" cy="1377949"/>
      </dsp:txXfrm>
    </dsp:sp>
    <dsp:sp modelId="{C4B4642A-EA2D-410A-AF69-F1AB70DDC1F6}">
      <dsp:nvSpPr>
        <dsp:cNvPr id="0" name=""/>
        <dsp:cNvSpPr/>
      </dsp:nvSpPr>
      <dsp:spPr>
        <a:xfrm>
          <a:off x="3709379" y="2864996"/>
          <a:ext cx="862101" cy="862101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6F8291C-C03C-4B39-864D-4CDD40B95037}">
      <dsp:nvSpPr>
        <dsp:cNvPr id="0" name=""/>
        <dsp:cNvSpPr/>
      </dsp:nvSpPr>
      <dsp:spPr>
        <a:xfrm>
          <a:off x="3893106" y="3048722"/>
          <a:ext cx="494648" cy="494648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28366DE-65A7-4296-923C-4F0556F75E35}">
      <dsp:nvSpPr>
        <dsp:cNvPr id="0" name=""/>
        <dsp:cNvSpPr/>
      </dsp:nvSpPr>
      <dsp:spPr>
        <a:xfrm>
          <a:off x="3433790" y="3995621"/>
          <a:ext cx="1413281" cy="13779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400" kern="1200" cap="none" baseline="0" dirty="0"/>
            <a:t>It is a simple method which is easier to create and follow</a:t>
          </a:r>
          <a:r>
            <a:rPr lang="en-GB" sz="1400" kern="1200" dirty="0"/>
            <a:t>.</a:t>
          </a:r>
          <a:endParaRPr lang="en-US" sz="1400" kern="1200" dirty="0"/>
        </a:p>
      </dsp:txBody>
      <dsp:txXfrm>
        <a:off x="3433790" y="3995621"/>
        <a:ext cx="1413281" cy="137794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1D84389-D72B-4010-B3BF-17A20D06A3D4}">
      <dsp:nvSpPr>
        <dsp:cNvPr id="0" name=""/>
        <dsp:cNvSpPr/>
      </dsp:nvSpPr>
      <dsp:spPr>
        <a:xfrm>
          <a:off x="0" y="721677"/>
          <a:ext cx="3137892" cy="199256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73050EE-F57B-462D-8E12-99C0DC9428A1}">
      <dsp:nvSpPr>
        <dsp:cNvPr id="0" name=""/>
        <dsp:cNvSpPr/>
      </dsp:nvSpPr>
      <dsp:spPr>
        <a:xfrm>
          <a:off x="348654" y="1052899"/>
          <a:ext cx="3137892" cy="199256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To Improve on my presentation Skills, I will plan to attend public speaking sessions and practice  as much as possible while in class to speak in front of other students.</a:t>
          </a:r>
          <a:endParaRPr lang="en-US" sz="1800" kern="1200"/>
        </a:p>
      </dsp:txBody>
      <dsp:txXfrm>
        <a:off x="407014" y="1111259"/>
        <a:ext cx="3021172" cy="1875841"/>
      </dsp:txXfrm>
    </dsp:sp>
    <dsp:sp modelId="{0EC243A0-0427-4718-A6BF-A5502A35161E}">
      <dsp:nvSpPr>
        <dsp:cNvPr id="0" name=""/>
        <dsp:cNvSpPr/>
      </dsp:nvSpPr>
      <dsp:spPr>
        <a:xfrm>
          <a:off x="3835201" y="721677"/>
          <a:ext cx="3137892" cy="199256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6C170F2-0BF3-4B97-86A5-4B52344DA7F7}">
      <dsp:nvSpPr>
        <dsp:cNvPr id="0" name=""/>
        <dsp:cNvSpPr/>
      </dsp:nvSpPr>
      <dsp:spPr>
        <a:xfrm>
          <a:off x="4183856" y="1052899"/>
          <a:ext cx="3137892" cy="199256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For lack of work experience in health care, I have applied for Health care support work jobs, and I have been offered a few interview opportunities.</a:t>
          </a:r>
          <a:endParaRPr lang="en-US" sz="1800" kern="1200"/>
        </a:p>
      </dsp:txBody>
      <dsp:txXfrm>
        <a:off x="4242216" y="1111259"/>
        <a:ext cx="3021172" cy="1875841"/>
      </dsp:txXfrm>
    </dsp:sp>
    <dsp:sp modelId="{15B17A8F-914A-4E5A-BCF1-9ACAD2BB9362}">
      <dsp:nvSpPr>
        <dsp:cNvPr id="0" name=""/>
        <dsp:cNvSpPr/>
      </dsp:nvSpPr>
      <dsp:spPr>
        <a:xfrm>
          <a:off x="7670403" y="721677"/>
          <a:ext cx="3137892" cy="199256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FE7AF8D-84E5-4F2E-B174-8DBA9C1799FD}">
      <dsp:nvSpPr>
        <dsp:cNvPr id="0" name=""/>
        <dsp:cNvSpPr/>
      </dsp:nvSpPr>
      <dsp:spPr>
        <a:xfrm>
          <a:off x="8019057" y="1052899"/>
          <a:ext cx="3137892" cy="199256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To leverage on my analytical skills, I will volunteer in school academic workshops where student are learning research skills in order to improve my academic referencing skill.</a:t>
          </a:r>
          <a:endParaRPr lang="en-US" sz="1800" kern="1200"/>
        </a:p>
      </dsp:txBody>
      <dsp:txXfrm>
        <a:off x="8077417" y="1111259"/>
        <a:ext cx="3021172" cy="187584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>
            <a:extLst>
              <a:ext uri="{FF2B5EF4-FFF2-40B4-BE49-F238E27FC236}">
                <a16:creationId xmlns:a16="http://schemas.microsoft.com/office/drawing/2014/main" id="{EA67E988-5919-57BB-C7DE-D3EAD38A30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17870" y="6209925"/>
            <a:ext cx="11155680" cy="45719"/>
          </a:xfrm>
          <a:custGeom>
            <a:avLst/>
            <a:gdLst>
              <a:gd name="connsiteX0" fmla="*/ 0 w 8715708"/>
              <a:gd name="connsiteY0" fmla="*/ 0 h 45719"/>
              <a:gd name="connsiteX1" fmla="*/ 3694525 w 8715708"/>
              <a:gd name="connsiteY1" fmla="*/ 0 h 45719"/>
              <a:gd name="connsiteX2" fmla="*/ 5021183 w 8715708"/>
              <a:gd name="connsiteY2" fmla="*/ 0 h 45719"/>
              <a:gd name="connsiteX3" fmla="*/ 8715708 w 8715708"/>
              <a:gd name="connsiteY3" fmla="*/ 0 h 45719"/>
              <a:gd name="connsiteX4" fmla="*/ 8715708 w 8715708"/>
              <a:gd name="connsiteY4" fmla="*/ 45719 h 45719"/>
              <a:gd name="connsiteX5" fmla="*/ 5021183 w 8715708"/>
              <a:gd name="connsiteY5" fmla="*/ 45719 h 45719"/>
              <a:gd name="connsiteX6" fmla="*/ 3694525 w 8715708"/>
              <a:gd name="connsiteY6" fmla="*/ 45719 h 45719"/>
              <a:gd name="connsiteX7" fmla="*/ 0 w 8715708"/>
              <a:gd name="connsiteY7" fmla="*/ 45719 h 457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715708" h="45719">
                <a:moveTo>
                  <a:pt x="0" y="0"/>
                </a:moveTo>
                <a:lnTo>
                  <a:pt x="3694525" y="0"/>
                </a:lnTo>
                <a:lnTo>
                  <a:pt x="5021183" y="0"/>
                </a:lnTo>
                <a:lnTo>
                  <a:pt x="8715708" y="0"/>
                </a:lnTo>
                <a:lnTo>
                  <a:pt x="8715708" y="45719"/>
                </a:lnTo>
                <a:lnTo>
                  <a:pt x="5021183" y="45719"/>
                </a:lnTo>
                <a:lnTo>
                  <a:pt x="3694525" y="45719"/>
                </a:lnTo>
                <a:lnTo>
                  <a:pt x="0" y="4571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B2327B2-BA4B-2C04-0751-5CB63D4AA42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21208" y="978408"/>
            <a:ext cx="11155680" cy="3429000"/>
          </a:xfrm>
        </p:spPr>
        <p:txBody>
          <a:bodyPr anchor="t">
            <a:normAutofit/>
          </a:bodyPr>
          <a:lstStyle>
            <a:lvl1pPr algn="l">
              <a:defRPr sz="7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7201176-DC7A-4C3D-3D8F-352526DA7B5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21208" y="4480560"/>
            <a:ext cx="7104888" cy="1399032"/>
          </a:xfrm>
        </p:spPr>
        <p:txBody>
          <a:bodyPr anchor="b">
            <a:normAutofit/>
          </a:bodyPr>
          <a:lstStyle>
            <a:lvl1pPr marL="0" indent="0" algn="l">
              <a:buNone/>
              <a:defRPr sz="2200" i="1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7DC221-9A2E-7459-102F-C3CFB27CC3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11/8/2025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020671-6F7D-3A03-EEC1-661A87F96F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453D3A-E0F9-8386-2A6C-96671FBB15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424694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A26D03-149A-DAB3-4B2A-E9B74F2E25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C1E73D-41A7-9934-0990-9208B952329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BB2A3F-E719-673C-5D56-F663712D0E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11/8/2025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4AE594A-52F5-D85E-343C-ADFEE3C72E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07D5C9C-B2E2-FC26-E459-9E880EF975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334232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29D51F-B2D5-2804-4F7C-C99850FBD0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5020056" cy="4288536"/>
          </a:xfrm>
        </p:spPr>
        <p:txBody>
          <a:bodyPr anchor="t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5FE5516-03B6-C488-EB4A-68AE681EDFB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1208" y="5266944"/>
            <a:ext cx="5020056" cy="1088136"/>
          </a:xfrm>
        </p:spPr>
        <p:txBody>
          <a:bodyPr anchor="b">
            <a:normAutofit/>
          </a:bodyPr>
          <a:lstStyle>
            <a:lvl1pPr marL="0" indent="0">
              <a:buNone/>
              <a:defRPr sz="2200" i="1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0ECB4D7-49A7-D050-70B9-11A1E2D445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11/8/2025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9A913F-AD00-C1EE-B01A-8590671C01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4FC386-B2AF-6FAD-D053-E22D48CD72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4E1E1B67-3BFF-F04B-52F4-7E724FB3B24D}"/>
              </a:ext>
            </a:extLst>
          </p:cNvPr>
          <p:cNvSpPr/>
          <p:nvPr/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0120745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CE3B21-CF4D-1B01-0F4E-D32C1B218B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B39FF2-6858-B514-B695-58442557D0C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21208" y="2578608"/>
            <a:ext cx="5166360" cy="376732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FA30130-974D-B91D-5B93-EC52AABDB5B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519672" y="2578608"/>
            <a:ext cx="5166360" cy="376732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15BED99-6FD7-9C6B-1152-A6E42715BB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11/8/2025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A253AAC-5967-2565-A715-82D3505ABF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4B51313-69FB-E016-3CC1-62CA476ED2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913391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B3DF9D-B849-CE37-97E4-AD37F88067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11164824" cy="1216152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9D4C626-4008-960A-E601-6AA9F4BB8D8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1208" y="2340864"/>
            <a:ext cx="5166360" cy="658368"/>
          </a:xfrm>
        </p:spPr>
        <p:txBody>
          <a:bodyPr anchor="b">
            <a:normAutofit/>
          </a:bodyPr>
          <a:lstStyle>
            <a:lvl1pPr marL="0" indent="0">
              <a:buNone/>
              <a:defRPr sz="22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06E8D6C-AC07-ED6B-2EA8-9C40A5AEA74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21208" y="3035808"/>
            <a:ext cx="5166360" cy="331012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C52617E-C6D9-246B-E7B7-8159DF17C0A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519672" y="2340864"/>
            <a:ext cx="5166360" cy="658368"/>
          </a:xfrm>
        </p:spPr>
        <p:txBody>
          <a:bodyPr anchor="b">
            <a:normAutofit/>
          </a:bodyPr>
          <a:lstStyle>
            <a:lvl1pPr marL="0" indent="0">
              <a:buNone/>
              <a:defRPr sz="22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BC2094-7EBC-02C5-5AB5-233E63080A9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519672" y="3035808"/>
            <a:ext cx="5166360" cy="331012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3010BD2-59B4-FD2E-3C5E-C83AE60039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11/8/2025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72B35C4-A654-7759-BDA0-94D9D1A216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55F4347-2EC0-CA6E-2637-8048456D7E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74171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34716D-52F2-C7FB-83B1-2DA1AD375E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6F4A371-AC27-6A28-32E6-74A28371BF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11/8/2025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155941A-A24E-885D-E894-0326F4C400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9D5E5B4-971F-FF6A-1B07-A5C8537055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289138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99F431F-E6DC-4137-3092-A30A0A3628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11/8/2025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6AC814B-67B4-C70F-FA51-6205D5E2CB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1EAA9C9-D895-DD20-1089-EA75EA4289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402505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B50562-884C-9053-70C1-3B72A0B45E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5020056" cy="2459736"/>
          </a:xfrm>
        </p:spPr>
        <p:txBody>
          <a:bodyPr anchor="t">
            <a:noAutofit/>
          </a:bodyPr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18F509-68F0-39D5-1A8B-CE246715AE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19672" y="987424"/>
            <a:ext cx="5166360" cy="535838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158E37C-27CE-3A84-FC74-BDCCD8A9A3E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21208" y="3575304"/>
            <a:ext cx="5020056" cy="2770632"/>
          </a:xfrm>
        </p:spPr>
        <p:txBody>
          <a:bodyPr>
            <a:normAutofit/>
          </a:bodyPr>
          <a:lstStyle>
            <a:lvl1pPr marL="0" indent="0">
              <a:buNone/>
              <a:defRPr sz="2200" i="1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2A95F79-E23E-11D2-40BF-66ED340195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11/8/2025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457F7FC-06F3-3D89-5D1A-4EC4B1D735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554ACD5-6E0B-5713-DC9A-41E9D62AB1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634745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5B2D45-7CDB-D38C-2AAE-273F797674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5020056" cy="2459736"/>
          </a:xfrm>
        </p:spPr>
        <p:txBody>
          <a:bodyPr anchor="t">
            <a:noAutofit/>
          </a:bodyPr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CBF0855-1744-56E4-B115-3A3C5EA7834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519672" y="987424"/>
            <a:ext cx="5166360" cy="5358384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85E8A1D-28AE-4A19-BD96-401D4822A53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21208" y="3575304"/>
            <a:ext cx="5020056" cy="2770632"/>
          </a:xfrm>
        </p:spPr>
        <p:txBody>
          <a:bodyPr>
            <a:normAutofit/>
          </a:bodyPr>
          <a:lstStyle>
            <a:lvl1pPr marL="0" indent="0">
              <a:buNone/>
              <a:defRPr sz="2200" i="1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7327DDB-CE95-4C89-DFC5-7DDBFC24E8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11/8/2025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522C835-F3B5-943C-FFC4-D5BA9666AF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8709891-6E3C-ADED-01DD-15FCED37AF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8156433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C36771-E72D-FAD8-771E-3E196DD2E1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B5BB827-257D-60D9-792F-E6959004297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CE5D2E7-C856-F78A-E88C-375474982A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11/8/2025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DAB289-9591-51C9-9E3C-B6F2ACC6A6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FE037C-790D-7442-8E43-D2740B3952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24258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2635151-A38B-3766-6A32-FF1DF7687D9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659368" y="978408"/>
            <a:ext cx="2551176" cy="536752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3D132D1-640C-FB9A-AD6F-D845738349F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521208" y="978408"/>
            <a:ext cx="8010144" cy="536752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955F80A-4BA7-8ED8-9A62-B921942726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11/8/2025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5E38113-D55A-A1A0-D1FE-53C95860FB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919DDB-F89D-4B2D-21A2-82AF1D1023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262572D8-D485-1DB1-34B1-C35C61C89940}"/>
              </a:ext>
            </a:extLst>
          </p:cNvPr>
          <p:cNvSpPr/>
          <p:nvPr/>
        </p:nvSpPr>
        <p:spPr>
          <a:xfrm rot="5400000">
            <a:off x="8936623" y="3585018"/>
            <a:ext cx="5325734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820655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31A28D7-6581-4956-AAE3-9104804DF5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11155680" cy="146304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3CFCCA4-57A4-08A1-FC45-D2BBA66FABF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1208" y="2578608"/>
            <a:ext cx="11155680" cy="37673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FAA0F4-2442-8D45-3C3D-1B8F55C8683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521208" y="6419088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E80C50CD-E178-4744-9B35-B2F624D6C5E9}" type="datetimeFigureOut">
              <a:rPr lang="en-US" smtClean="0"/>
              <a:pPr/>
              <a:t>11/8/2025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03785E-FB42-1D54-92AC-D0A61A8FABD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21208" y="100584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C9CF34-1274-DB45-4809-90E5D244A9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457432" y="6419088"/>
            <a:ext cx="64008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148CC95F-0247-41B6-91CF-DC97C76A7088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774A975B-A886-5202-0489-6965514A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671230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2" r:id="rId1"/>
    <p:sldLayoutId id="2147483693" r:id="rId2"/>
    <p:sldLayoutId id="2147483694" r:id="rId3"/>
    <p:sldLayoutId id="2147483695" r:id="rId4"/>
    <p:sldLayoutId id="2147483696" r:id="rId5"/>
    <p:sldLayoutId id="2147483690" r:id="rId6"/>
    <p:sldLayoutId id="2147483686" r:id="rId7"/>
    <p:sldLayoutId id="2147483687" r:id="rId8"/>
    <p:sldLayoutId id="2147483688" r:id="rId9"/>
    <p:sldLayoutId id="2147483689" r:id="rId10"/>
    <p:sldLayoutId id="2147483691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cipd.org/uk/knowledge/factsheets/swot-analysis-factsheet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8" name="Rectangle 37">
            <a:extLst>
              <a:ext uri="{FF2B5EF4-FFF2-40B4-BE49-F238E27FC236}">
                <a16:creationId xmlns:a16="http://schemas.microsoft.com/office/drawing/2014/main" id="{67A7C490-FB0D-4946-BDB7-1CF2F58DAE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B47DCB3-DD37-A99A-DDF3-7018402F14F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17870" y="978409"/>
            <a:ext cx="6117661" cy="1837620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400" b="1" kern="1200" dirty="0">
                <a:latin typeface="Arial Black" panose="020B0A04020102020204" pitchFamily="34" charset="0"/>
              </a:rPr>
              <a:t>Professional Career Development within Health &amp; Social care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86D687A-B7CB-8C7E-7F32-3364CF66C1A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17870" y="4482450"/>
            <a:ext cx="6141545" cy="1724029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pPr indent="-2286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1900" b="1" dirty="0">
                <a:latin typeface="Arial" panose="020B0604020202020204" pitchFamily="34" charset="0"/>
                <a:cs typeface="Arial" panose="020B0604020202020204" pitchFamily="34" charset="0"/>
              </a:rPr>
              <a:t>Module Number</a:t>
            </a:r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: LCHS4009 (LON)</a:t>
            </a:r>
          </a:p>
          <a:p>
            <a:pPr indent="-2286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1900" b="1" dirty="0">
                <a:latin typeface="Arial" panose="020B0604020202020204" pitchFamily="34" charset="0"/>
                <a:cs typeface="Arial" panose="020B0604020202020204" pitchFamily="34" charset="0"/>
              </a:rPr>
              <a:t>Assignment Number</a:t>
            </a:r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: Assignment 1</a:t>
            </a:r>
          </a:p>
          <a:p>
            <a:pPr indent="-2286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1900" b="1" dirty="0">
                <a:latin typeface="Arial" panose="020B0604020202020204" pitchFamily="34" charset="0"/>
                <a:cs typeface="Arial" panose="020B0604020202020204" pitchFamily="34" charset="0"/>
              </a:rPr>
              <a:t>Name</a:t>
            </a:r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: Michael Njuguna Muroki</a:t>
            </a:r>
          </a:p>
          <a:p>
            <a:pPr indent="-2286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1900" b="1" dirty="0">
                <a:latin typeface="Arial" panose="020B0604020202020204" pitchFamily="34" charset="0"/>
                <a:cs typeface="Arial" panose="020B0604020202020204" pitchFamily="34" charset="0"/>
              </a:rPr>
              <a:t>Student Number</a:t>
            </a:r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: 2425634</a:t>
            </a:r>
          </a:p>
          <a:p>
            <a:pPr indent="-2286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1900" b="1" dirty="0">
                <a:latin typeface="Arial" panose="020B0604020202020204" pitchFamily="34" charset="0"/>
                <a:cs typeface="Arial" panose="020B0604020202020204" pitchFamily="34" charset="0"/>
              </a:rPr>
              <a:t>Lecture</a:t>
            </a:r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: Lou Wells</a:t>
            </a:r>
          </a:p>
          <a:p>
            <a:pPr indent="-228600">
              <a:lnSpc>
                <a:spcPct val="100000"/>
              </a:lnSpc>
              <a:buFont typeface="Arial" panose="020B0604020202020204" pitchFamily="34" charset="0"/>
              <a:buChar char="•"/>
            </a:pPr>
            <a:endParaRPr lang="en-US" sz="1400" dirty="0"/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B2C335F7-F61C-4EB4-80F2-4B1438FE66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6126480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6" name="Picture 15" descr="Colorful carved figures of humans">
            <a:extLst>
              <a:ext uri="{FF2B5EF4-FFF2-40B4-BE49-F238E27FC236}">
                <a16:creationId xmlns:a16="http://schemas.microsoft.com/office/drawing/2014/main" id="{18C7B27B-2F0B-8D57-C431-E52AC03B747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815" r="5582" b="-2"/>
          <a:stretch>
            <a:fillRect/>
          </a:stretch>
        </p:blipFill>
        <p:spPr>
          <a:xfrm>
            <a:off x="7262949" y="2474663"/>
            <a:ext cx="4439999" cy="3570491"/>
          </a:xfrm>
          <a:prstGeom prst="rect">
            <a:avLst/>
          </a:prstGeom>
        </p:spPr>
      </p:pic>
      <p:sp>
        <p:nvSpPr>
          <p:cNvPr id="40" name="Rectangle 39">
            <a:extLst>
              <a:ext uri="{FF2B5EF4-FFF2-40B4-BE49-F238E27FC236}">
                <a16:creationId xmlns:a16="http://schemas.microsoft.com/office/drawing/2014/main" id="{F261CD1D-C921-4DD4-B856-8EA1D71A4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249513" y="6209925"/>
            <a:ext cx="4454723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766390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" name="Freeform: Shape 64">
            <a:extLst>
              <a:ext uri="{FF2B5EF4-FFF2-40B4-BE49-F238E27FC236}">
                <a16:creationId xmlns:a16="http://schemas.microsoft.com/office/drawing/2014/main" id="{774A975B-A886-5202-0489-6965514A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66" name="Rectangle 65">
            <a:extLst>
              <a:ext uri="{FF2B5EF4-FFF2-40B4-BE49-F238E27FC236}">
                <a16:creationId xmlns:a16="http://schemas.microsoft.com/office/drawing/2014/main" id="{AA083F47-750E-A41F-1E5A-EFB054507C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7" name="Freeform: Shape 66">
            <a:extLst>
              <a:ext uri="{FF2B5EF4-FFF2-40B4-BE49-F238E27FC236}">
                <a16:creationId xmlns:a16="http://schemas.microsoft.com/office/drawing/2014/main" id="{EA67E988-5919-57BB-C7DE-D3EAD38A30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6209925"/>
            <a:ext cx="11155680" cy="45719"/>
          </a:xfrm>
          <a:custGeom>
            <a:avLst/>
            <a:gdLst/>
            <a:ahLst/>
            <a:cxnLst/>
            <a:rect l="l" t="t" r="r" b="b"/>
            <a:pathLst>
              <a:path w="8715708" h="45719">
                <a:moveTo>
                  <a:pt x="0" y="0"/>
                </a:moveTo>
                <a:lnTo>
                  <a:pt x="3694525" y="0"/>
                </a:lnTo>
                <a:lnTo>
                  <a:pt x="5021183" y="0"/>
                </a:lnTo>
                <a:lnTo>
                  <a:pt x="8715708" y="0"/>
                </a:lnTo>
                <a:lnTo>
                  <a:pt x="8715708" y="45719"/>
                </a:lnTo>
                <a:lnTo>
                  <a:pt x="5021183" y="45719"/>
                </a:lnTo>
                <a:lnTo>
                  <a:pt x="3694525" y="45719"/>
                </a:lnTo>
                <a:lnTo>
                  <a:pt x="0" y="4571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68" name="Rectangle 67">
            <a:extLst>
              <a:ext uri="{FF2B5EF4-FFF2-40B4-BE49-F238E27FC236}">
                <a16:creationId xmlns:a16="http://schemas.microsoft.com/office/drawing/2014/main" id="{E73AF435-44C8-C44B-9352-ACFA393E2F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90EBDED-BCD8-5EBC-7D36-C647A44E12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93826" y="978407"/>
            <a:ext cx="8180339" cy="3296703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600"/>
              <a:t>Introduction</a:t>
            </a:r>
            <a:br>
              <a:rPr lang="en-US" sz="2600"/>
            </a:br>
            <a:br>
              <a:rPr lang="en-US" sz="2600"/>
            </a:br>
            <a:r>
              <a:rPr lang="en-US" sz="2600"/>
              <a:t>I am a student at the University of Wales Trinity St. David (UWTSD) studying health and social care.</a:t>
            </a:r>
            <a:br>
              <a:rPr lang="en-US" sz="2600"/>
            </a:br>
            <a:br>
              <a:rPr lang="en-US" sz="2600"/>
            </a:br>
            <a:r>
              <a:rPr lang="en-US" sz="2600"/>
              <a:t>My future career aspiration is to be a care home manager and support people living with Dementia.</a:t>
            </a:r>
          </a:p>
        </p:txBody>
      </p:sp>
      <p:sp>
        <p:nvSpPr>
          <p:cNvPr id="69" name="Rectangle 68">
            <a:extLst>
              <a:ext uri="{FF2B5EF4-FFF2-40B4-BE49-F238E27FC236}">
                <a16:creationId xmlns:a16="http://schemas.microsoft.com/office/drawing/2014/main" id="{9AD8A78E-AAB6-C125-6A57-5B031A873E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581401" y="508090"/>
            <a:ext cx="8075078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Freeform: Shape 69">
            <a:extLst>
              <a:ext uri="{FF2B5EF4-FFF2-40B4-BE49-F238E27FC236}">
                <a16:creationId xmlns:a16="http://schemas.microsoft.com/office/drawing/2014/main" id="{BBFC5193-1606-67C6-6571-CC04CF2343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581400" y="6209925"/>
            <a:ext cx="8101950" cy="45719"/>
          </a:xfrm>
          <a:custGeom>
            <a:avLst/>
            <a:gdLst>
              <a:gd name="connsiteX0" fmla="*/ 0 w 8715708"/>
              <a:gd name="connsiteY0" fmla="*/ 0 h 45719"/>
              <a:gd name="connsiteX1" fmla="*/ 3694525 w 8715708"/>
              <a:gd name="connsiteY1" fmla="*/ 0 h 45719"/>
              <a:gd name="connsiteX2" fmla="*/ 5021183 w 8715708"/>
              <a:gd name="connsiteY2" fmla="*/ 0 h 45719"/>
              <a:gd name="connsiteX3" fmla="*/ 8715708 w 8715708"/>
              <a:gd name="connsiteY3" fmla="*/ 0 h 45719"/>
              <a:gd name="connsiteX4" fmla="*/ 8715708 w 8715708"/>
              <a:gd name="connsiteY4" fmla="*/ 45719 h 45719"/>
              <a:gd name="connsiteX5" fmla="*/ 5021183 w 8715708"/>
              <a:gd name="connsiteY5" fmla="*/ 45719 h 45719"/>
              <a:gd name="connsiteX6" fmla="*/ 3694525 w 8715708"/>
              <a:gd name="connsiteY6" fmla="*/ 45719 h 45719"/>
              <a:gd name="connsiteX7" fmla="*/ 0 w 8715708"/>
              <a:gd name="connsiteY7" fmla="*/ 45719 h 457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715708" h="45719">
                <a:moveTo>
                  <a:pt x="0" y="0"/>
                </a:moveTo>
                <a:lnTo>
                  <a:pt x="3694525" y="0"/>
                </a:lnTo>
                <a:lnTo>
                  <a:pt x="5021183" y="0"/>
                </a:lnTo>
                <a:lnTo>
                  <a:pt x="8715708" y="0"/>
                </a:lnTo>
                <a:lnTo>
                  <a:pt x="8715708" y="45719"/>
                </a:lnTo>
                <a:lnTo>
                  <a:pt x="5021183" y="45719"/>
                </a:lnTo>
                <a:lnTo>
                  <a:pt x="3694525" y="45719"/>
                </a:lnTo>
                <a:lnTo>
                  <a:pt x="0" y="4571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692277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3" name="Rectangle 42">
            <a:extLst>
              <a:ext uri="{FF2B5EF4-FFF2-40B4-BE49-F238E27FC236}">
                <a16:creationId xmlns:a16="http://schemas.microsoft.com/office/drawing/2014/main" id="{EEF92585-7A99-6108-9663-8C59032742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7C8125A-178A-24B9-6739-46996A70F0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0976" y="2514600"/>
            <a:ext cx="4270248" cy="2130552"/>
          </a:xfrm>
        </p:spPr>
        <p:txBody>
          <a:bodyPr>
            <a:normAutofit/>
          </a:bodyPr>
          <a:lstStyle/>
          <a:p>
            <a:r>
              <a:rPr lang="en-GB">
                <a:latin typeface="Arial Black" panose="020B0A04020102020204" pitchFamily="34" charset="0"/>
              </a:rPr>
              <a:t>Presentation Objectives</a:t>
            </a:r>
          </a:p>
        </p:txBody>
      </p:sp>
      <p:sp>
        <p:nvSpPr>
          <p:cNvPr id="33" name="Content Placeholder 2">
            <a:extLst>
              <a:ext uri="{FF2B5EF4-FFF2-40B4-BE49-F238E27FC236}">
                <a16:creationId xmlns:a16="http://schemas.microsoft.com/office/drawing/2014/main" id="{6B7CE021-A5AD-DFEB-43F6-52DDEAF9B22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70448" y="2606040"/>
            <a:ext cx="5266944" cy="203911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SWOT Analysis to support strategic planning for my professional and educational development within the Health and Social Care Sector</a:t>
            </a:r>
          </a:p>
        </p:txBody>
      </p:sp>
    </p:spTree>
    <p:extLst>
      <p:ext uri="{BB962C8B-B14F-4D97-AF65-F5344CB8AC3E}">
        <p14:creationId xmlns:p14="http://schemas.microsoft.com/office/powerpoint/2010/main" val="403211491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E17AA97-89A7-45C1-B813-BFF6C23D79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58ADE33-DD02-1453-714F-054E2F2E31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4032504" cy="3364992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100">
                <a:latin typeface="Arial Black" panose="020B0A04020102020204" pitchFamily="34" charset="0"/>
                <a:ea typeface="+mj-lt"/>
                <a:cs typeface="+mj-lt"/>
              </a:rPr>
              <a:t>What is a SWOT Analysis and why is it important to your personal and professional development?</a:t>
            </a:r>
            <a:endParaRPr lang="en-US" sz="3100">
              <a:latin typeface="Arial Black" panose="020B0A04020102020204" pitchFamily="34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3AC4FE1-D370-43A6-96C5-076716BB1E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4032504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4A3D569D-D3A6-49CA-A483-291E95DACA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65776" y="611650"/>
            <a:ext cx="6620256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89110D6-3F5A-E462-F722-01CF0743D8F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9079539"/>
              </p:ext>
            </p:extLst>
          </p:nvPr>
        </p:nvGraphicFramePr>
        <p:xfrm>
          <a:off x="5065776" y="978408"/>
          <a:ext cx="6620256" cy="537667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62533522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9" name="Rectangle 38">
            <a:extLst>
              <a:ext uri="{FF2B5EF4-FFF2-40B4-BE49-F238E27FC236}">
                <a16:creationId xmlns:a16="http://schemas.microsoft.com/office/drawing/2014/main" id="{04213918-F1EB-4BCE-BE23-F5E9851EE0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F0364A2-2DE8-F39A-9140-992F096848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11155680" cy="1463040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/>
              <a:t>Personal  SWOT Analysis</a:t>
            </a:r>
          </a:p>
        </p:txBody>
      </p:sp>
      <p:sp>
        <p:nvSpPr>
          <p:cNvPr id="40" name="Rectangle 39">
            <a:extLst>
              <a:ext uri="{FF2B5EF4-FFF2-40B4-BE49-F238E27FC236}">
                <a16:creationId xmlns:a16="http://schemas.microsoft.com/office/drawing/2014/main" id="{2062E862-C7F7-4CA1-B929-D0B75F5E9F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9" y="508090"/>
            <a:ext cx="11155680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60AA5A5E-0077-8DAF-C326-2F99F45FDF5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2275728"/>
              </p:ext>
            </p:extLst>
          </p:nvPr>
        </p:nvGraphicFramePr>
        <p:xfrm>
          <a:off x="520700" y="2631259"/>
          <a:ext cx="11156953" cy="3660820"/>
        </p:xfrm>
        <a:graphic>
          <a:graphicData uri="http://schemas.openxmlformats.org/drawingml/2006/table">
            <a:tbl>
              <a:tblPr firstRow="1" bandRow="1">
                <a:noFill/>
                <a:tableStyleId>{5C22544A-7EE6-4342-B048-85BDC9FD1C3A}</a:tableStyleId>
              </a:tblPr>
              <a:tblGrid>
                <a:gridCol w="2626159">
                  <a:extLst>
                    <a:ext uri="{9D8B030D-6E8A-4147-A177-3AD203B41FA5}">
                      <a16:colId xmlns:a16="http://schemas.microsoft.com/office/drawing/2014/main" val="1558463398"/>
                    </a:ext>
                  </a:extLst>
                </a:gridCol>
                <a:gridCol w="3043642">
                  <a:extLst>
                    <a:ext uri="{9D8B030D-6E8A-4147-A177-3AD203B41FA5}">
                      <a16:colId xmlns:a16="http://schemas.microsoft.com/office/drawing/2014/main" val="3461505136"/>
                    </a:ext>
                  </a:extLst>
                </a:gridCol>
                <a:gridCol w="3004503">
                  <a:extLst>
                    <a:ext uri="{9D8B030D-6E8A-4147-A177-3AD203B41FA5}">
                      <a16:colId xmlns:a16="http://schemas.microsoft.com/office/drawing/2014/main" val="2006958152"/>
                    </a:ext>
                  </a:extLst>
                </a:gridCol>
                <a:gridCol w="2482649">
                  <a:extLst>
                    <a:ext uri="{9D8B030D-6E8A-4147-A177-3AD203B41FA5}">
                      <a16:colId xmlns:a16="http://schemas.microsoft.com/office/drawing/2014/main" val="4036954778"/>
                    </a:ext>
                  </a:extLst>
                </a:gridCol>
              </a:tblGrid>
              <a:tr h="585788">
                <a:tc>
                  <a:txBody>
                    <a:bodyPr/>
                    <a:lstStyle/>
                    <a:p>
                      <a:r>
                        <a:rPr lang="en-GB" sz="2200" b="1" cap="none" spc="30">
                          <a:solidFill>
                            <a:schemeClr val="tx1"/>
                          </a:solidFill>
                        </a:rPr>
                        <a:t>Strengths</a:t>
                      </a:r>
                    </a:p>
                  </a:txBody>
                  <a:tcPr marL="0" marR="12328" marT="25816" marB="193629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9050" cap="flat" cmpd="sng" algn="ctr">
                      <a:solidFill>
                        <a:schemeClr val="accent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2200" b="1" cap="none" spc="30">
                          <a:solidFill>
                            <a:schemeClr val="tx1"/>
                          </a:solidFill>
                        </a:rPr>
                        <a:t>Weaknesses</a:t>
                      </a:r>
                    </a:p>
                  </a:txBody>
                  <a:tcPr marL="0" marR="12328" marT="25816" marB="193629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9050" cap="flat" cmpd="sng" algn="ctr">
                      <a:solidFill>
                        <a:schemeClr val="accent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2200" b="1" cap="none" spc="30">
                          <a:solidFill>
                            <a:schemeClr val="tx1"/>
                          </a:solidFill>
                        </a:rPr>
                        <a:t>Opportunities</a:t>
                      </a:r>
                    </a:p>
                  </a:txBody>
                  <a:tcPr marL="0" marR="12328" marT="25816" marB="193629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9050" cap="flat" cmpd="sng" algn="ctr">
                      <a:solidFill>
                        <a:schemeClr val="accent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2200" b="1" cap="none" spc="30">
                          <a:solidFill>
                            <a:schemeClr val="tx1"/>
                          </a:solidFill>
                        </a:rPr>
                        <a:t>Threats</a:t>
                      </a:r>
                    </a:p>
                  </a:txBody>
                  <a:tcPr marL="0" marR="12328" marT="25816" marB="193629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9050" cap="flat" cmpd="sng" algn="ctr">
                      <a:solidFill>
                        <a:schemeClr val="accent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45673896"/>
                  </a:ext>
                </a:extLst>
              </a:tr>
              <a:tr h="3075032">
                <a:tc>
                  <a:txBody>
                    <a:bodyPr/>
                    <a:lstStyle/>
                    <a:p>
                      <a:r>
                        <a:rPr lang="en-GB" sz="1800" cap="none" spc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Critical thinking skill.</a:t>
                      </a:r>
                    </a:p>
                    <a:p>
                      <a:pPr lvl="0">
                        <a:buNone/>
                      </a:pPr>
                      <a:r>
                        <a:rPr lang="en-GB" sz="1800" cap="none" spc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Analytical Skills.</a:t>
                      </a:r>
                    </a:p>
                    <a:p>
                      <a:pPr lvl="0">
                        <a:buNone/>
                      </a:pPr>
                      <a:r>
                        <a:rPr lang="en-GB" sz="1800" cap="none" spc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Ability to communicate effectively.</a:t>
                      </a:r>
                    </a:p>
                    <a:p>
                      <a:pPr lvl="0">
                        <a:buNone/>
                      </a:pPr>
                      <a:r>
                        <a:rPr lang="en-GB" sz="1800" cap="none" spc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Ability to work well in a team.</a:t>
                      </a:r>
                    </a:p>
                    <a:p>
                      <a:pPr lvl="0">
                        <a:buNone/>
                      </a:pPr>
                      <a:r>
                        <a:rPr lang="en-GB" sz="1800" cap="none" spc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Good IT skills</a:t>
                      </a:r>
                    </a:p>
                    <a:p>
                      <a:pPr lvl="0">
                        <a:buNone/>
                      </a:pPr>
                      <a:r>
                        <a:rPr lang="en-GB" sz="1800" cap="none" spc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Strong Passion for Healthcare.</a:t>
                      </a:r>
                    </a:p>
                    <a:p>
                      <a:pPr lvl="0">
                        <a:buNone/>
                      </a:pPr>
                      <a:r>
                        <a:rPr lang="en-GB" sz="1800" cap="none" spc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Leadership Skills</a:t>
                      </a:r>
                      <a:endParaRPr lang="en-GB" sz="1800" cap="none" spc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129086" marT="25816" marB="193629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800" cap="none" spc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Poor time management.</a:t>
                      </a:r>
                    </a:p>
                    <a:p>
                      <a:pPr lvl="0">
                        <a:buNone/>
                      </a:pPr>
                      <a:r>
                        <a:rPr lang="en-GB" sz="1800" cap="none" spc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Inability to prioritise schoolwork.</a:t>
                      </a:r>
                    </a:p>
                    <a:p>
                      <a:pPr lvl="0">
                        <a:buNone/>
                      </a:pPr>
                      <a:r>
                        <a:rPr lang="en-GB" sz="1800" cap="none" spc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Lack of work experience in Healthcare.</a:t>
                      </a:r>
                    </a:p>
                    <a:p>
                      <a:pPr lvl="0">
                        <a:buNone/>
                      </a:pPr>
                      <a:r>
                        <a:rPr lang="en-GB" sz="1800" cap="none" spc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Difficulty Speaking in front of the class.</a:t>
                      </a:r>
                    </a:p>
                    <a:p>
                      <a:pPr lvl="0">
                        <a:buNone/>
                      </a:pPr>
                      <a:r>
                        <a:rPr lang="en-GB" sz="1800" cap="none" spc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Lack of confidence in academic referencing.</a:t>
                      </a:r>
                      <a:endParaRPr lang="en-GB" sz="1800" cap="none" spc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129086" marT="25816" marB="193629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800" cap="none" spc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Upcoming assignment will enable me practice speaking in front of class.</a:t>
                      </a:r>
                      <a:endParaRPr lang="en-US" sz="1800" cap="none" spc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lvl="0">
                        <a:buNone/>
                      </a:pPr>
                      <a:r>
                        <a:rPr lang="en-GB" sz="1800" cap="none" spc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Attending available seminars at university for academic writing.</a:t>
                      </a:r>
                    </a:p>
                    <a:p>
                      <a:pPr lvl="0">
                        <a:buNone/>
                      </a:pPr>
                      <a:r>
                        <a:rPr lang="en-GB" sz="1800" cap="none" spc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Volunteer in a healthcare setting to gain experience.</a:t>
                      </a:r>
                      <a:endParaRPr lang="en-GB" sz="1800" cap="none" spc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129086" marT="25816" marB="193629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800" cap="none" spc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Worrying that I will have anxiety when presenting in class.</a:t>
                      </a:r>
                    </a:p>
                    <a:p>
                      <a:pPr lvl="0">
                        <a:buNone/>
                      </a:pPr>
                      <a:r>
                        <a:rPr lang="en-GB" sz="1800" cap="none" spc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Academic workshops may not fit with work schedule.</a:t>
                      </a:r>
                    </a:p>
                    <a:p>
                      <a:pPr lvl="0">
                        <a:buNone/>
                      </a:pPr>
                      <a:endParaRPr lang="en-GB" sz="1800" cap="none" spc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129086" marT="25816" marB="193629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47794851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96009125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4213918-F1EB-4BCE-BE23-F5E9851EE0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1F94DAD-46CF-1000-938C-4E110F5A21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11155680" cy="146304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700">
                <a:latin typeface="Arial" panose="020B0604020202020204" pitchFamily="34" charset="0"/>
                <a:cs typeface="Arial" panose="020B0604020202020204" pitchFamily="34" charset="0"/>
              </a:rPr>
              <a:t>Leveraging my strengths to overcome Weaknesses and Threats( Strategic Action Plan)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062E862-C7F7-4CA1-B929-D0B75F5E9F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9" y="508090"/>
            <a:ext cx="11155680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8D9D098-F5DB-86B3-E271-3324D497EB5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16513993"/>
              </p:ext>
            </p:extLst>
          </p:nvPr>
        </p:nvGraphicFramePr>
        <p:xfrm>
          <a:off x="520700" y="2578100"/>
          <a:ext cx="11156950" cy="37671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39747624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0D6E96-B699-811A-80DE-5992B6DBAD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2D466F-A827-5914-D818-14394DE6190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SWOT ( Strengths, Weakness, Opportunity and Threats) analysis is a simple tool that will enable me to critique my weaknesses while leveraging on my strengths. This simple tool will enable me to have a clear career development plan which will enable me achieve my professional career objective.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Using SWOT method will give me a clear mental plan to follow.</a:t>
            </a:r>
          </a:p>
        </p:txBody>
      </p:sp>
    </p:spTree>
    <p:extLst>
      <p:ext uri="{BB962C8B-B14F-4D97-AF65-F5344CB8AC3E}">
        <p14:creationId xmlns:p14="http://schemas.microsoft.com/office/powerpoint/2010/main" val="101042983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E1ABDA4C-062F-4E88-A079-2279A6477C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887F59F2-5FBC-40CD-AD35-376AECE49E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6281928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8AE1C0B-809D-FF21-A772-EADF80EB76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6309360" cy="1463040"/>
          </a:xfrm>
        </p:spPr>
        <p:txBody>
          <a:bodyPr>
            <a:normAutofit/>
          </a:bodyPr>
          <a:lstStyle/>
          <a:p>
            <a:r>
              <a:rPr lang="en-GB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D74828-4D7E-25D6-C28D-7826D6C610C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1207" y="2578608"/>
            <a:ext cx="11026127" cy="3767328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endParaRPr lang="en-GB" dirty="0"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dirty="0"/>
              <a:t>Abdel-Basset, M., Mohamed, M., &amp; Smarandache, F. (2018). An Extension of Neutrosophic AHP–SWOT Analysis for Strategic Planning and Decision-Making. </a:t>
            </a:r>
            <a:r>
              <a:rPr lang="en-GB" i="1" dirty="0"/>
              <a:t>Symmetry (Basel)</a:t>
            </a:r>
            <a:r>
              <a:rPr lang="en-GB" dirty="0"/>
              <a:t>, </a:t>
            </a:r>
            <a:r>
              <a:rPr lang="en-GB" i="1" dirty="0"/>
              <a:t>10</a:t>
            </a:r>
            <a:r>
              <a:rPr lang="en-GB" dirty="0"/>
              <a:t>(4), 116. https://doi.org/10.3390/sym10040116</a:t>
            </a:r>
            <a:endParaRPr lang="en-GB" dirty="0"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dirty="0">
                <a:ea typeface="+mn-lt"/>
                <a:cs typeface="+mn-lt"/>
              </a:rPr>
              <a:t>(07</a:t>
            </a:r>
            <a:r>
              <a:rPr lang="en-GB" baseline="30000" dirty="0">
                <a:ea typeface="+mn-lt"/>
                <a:cs typeface="+mn-lt"/>
              </a:rPr>
              <a:t>th</a:t>
            </a:r>
            <a:r>
              <a:rPr lang="en-GB" dirty="0">
                <a:ea typeface="+mn-lt"/>
                <a:cs typeface="+mn-lt"/>
              </a:rPr>
              <a:t> March 2025),Learn about the SWOT framework, the process of a SWOT analysis, and its advantages and disadvantages. Available at </a:t>
            </a:r>
            <a:r>
              <a:rPr lang="en-GB" dirty="0">
                <a:ea typeface="+mn-lt"/>
                <a:cs typeface="+mn-lt"/>
                <a:hlinkClick r:id="rId2"/>
              </a:rPr>
              <a:t>https://www.cipd.org/uk/knowledge/factsheets/swot-analysis-factsheet/</a:t>
            </a:r>
            <a:r>
              <a:rPr lang="en-GB" dirty="0">
                <a:ea typeface="+mn-lt"/>
                <a:cs typeface="+mn-lt"/>
              </a:rPr>
              <a:t>. Accessed on (4th November 2025).</a:t>
            </a:r>
          </a:p>
          <a:p>
            <a:pPr marL="0" indent="0">
              <a:buNone/>
            </a:pPr>
            <a:r>
              <a:rPr lang="en-GB" dirty="0"/>
              <a:t> </a:t>
            </a:r>
          </a:p>
          <a:p>
            <a:endParaRPr lang="en-GB" dirty="0">
              <a:ea typeface="+mn-lt"/>
              <a:cs typeface="+mn-lt"/>
            </a:endParaRPr>
          </a:p>
          <a:p>
            <a:endParaRPr lang="en-GB" dirty="0">
              <a:ea typeface="+mn-lt"/>
              <a:cs typeface="+mn-lt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5475978"/>
      </p:ext>
    </p:extLst>
  </p:cSld>
  <p:clrMapOvr>
    <a:masterClrMapping/>
  </p:clrMapOvr>
</p:sld>
</file>

<file path=ppt/theme/theme1.xml><?xml version="1.0" encoding="utf-8"?>
<a:theme xmlns:a="http://schemas.openxmlformats.org/drawingml/2006/main" name="GestaltVTI">
  <a:themeElements>
    <a:clrScheme name="Gestalt">
      <a:dk1>
        <a:srgbClr val="000000"/>
      </a:dk1>
      <a:lt1>
        <a:sysClr val="window" lastClr="FFFFFF"/>
      </a:lt1>
      <a:dk2>
        <a:srgbClr val="262626"/>
      </a:dk2>
      <a:lt2>
        <a:srgbClr val="F7F7F7"/>
      </a:lt2>
      <a:accent1>
        <a:srgbClr val="EBA000"/>
      </a:accent1>
      <a:accent2>
        <a:srgbClr val="00BAC8"/>
      </a:accent2>
      <a:accent3>
        <a:srgbClr val="E64823"/>
      </a:accent3>
      <a:accent4>
        <a:srgbClr val="4D5AFF"/>
      </a:accent4>
      <a:accent5>
        <a:srgbClr val="FE5D21"/>
      </a:accent5>
      <a:accent6>
        <a:srgbClr val="00C777"/>
      </a:accent6>
      <a:hlink>
        <a:srgbClr val="2998E3"/>
      </a:hlink>
      <a:folHlink>
        <a:srgbClr val="939393"/>
      </a:folHlink>
    </a:clrScheme>
    <a:fontScheme name="Gestalt">
      <a:majorFont>
        <a:latin typeface="Bierstadt"/>
        <a:ea typeface=""/>
        <a:cs typeface=""/>
      </a:majorFont>
      <a:minorFont>
        <a:latin typeface="Bierstad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GestaltVTI" id="{4F87C71D-53D1-4B71-BF97-FD0EA4B25665}" vid="{A110AFC4-8D8A-4C02-8885-7BA370B379B5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59C4DBF88080B948BDB8376217054C6E" ma:contentTypeVersion="6" ma:contentTypeDescription="Create a new document." ma:contentTypeScope="" ma:versionID="e4d3ad65a37054318f8e98014956ad7e">
  <xsd:schema xmlns:xsd="http://www.w3.org/2001/XMLSchema" xmlns:xs="http://www.w3.org/2001/XMLSchema" xmlns:p="http://schemas.microsoft.com/office/2006/metadata/properties" xmlns:ns3="dd86abe3-ec21-467e-8687-9d211c569818" targetNamespace="http://schemas.microsoft.com/office/2006/metadata/properties" ma:root="true" ma:fieldsID="b17d3973f50375830ada3823c3729fd2" ns3:_="">
    <xsd:import namespace="dd86abe3-ec21-467e-8687-9d211c569818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d86abe3-ec21-467e-8687-9d211c569818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_activity" ma:index="13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dd86abe3-ec21-467e-8687-9d211c569818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2ACAC86C-A882-4E54-BA90-B359BB47B56A}">
  <ds:schemaRefs>
    <ds:schemaRef ds:uri="dd86abe3-ec21-467e-8687-9d211c569818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E3F72177-1D9A-4073-97B6-2A17A3E29B3B}">
  <ds:schemaRefs>
    <ds:schemaRef ds:uri="dd86abe3-ec21-467e-8687-9d211c569818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0FC044E8-5803-489D-B36C-8A690AEB2957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5404</TotalTime>
  <Words>595</Words>
  <Application>Microsoft Office PowerPoint</Application>
  <PresentationFormat>Widescreen</PresentationFormat>
  <Paragraphs>51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Arial</vt:lpstr>
      <vt:lpstr>Arial Black</vt:lpstr>
      <vt:lpstr>Bierstadt</vt:lpstr>
      <vt:lpstr>GestaltVTI</vt:lpstr>
      <vt:lpstr>Professional Career Development within Health &amp; Social care</vt:lpstr>
      <vt:lpstr>Introduction  I am a student at the University of Wales Trinity St. David (UWTSD) studying health and social care.  My future career aspiration is to be a care home manager and support people living with Dementia.</vt:lpstr>
      <vt:lpstr>Presentation Objectives</vt:lpstr>
      <vt:lpstr>What is a SWOT Analysis and why is it important to your personal and professional development?</vt:lpstr>
      <vt:lpstr>Personal  SWOT Analysis</vt:lpstr>
      <vt:lpstr>Leveraging my strengths to overcome Weaknesses and Threats( Strategic Action Plan)</vt:lpstr>
      <vt:lpstr>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Michael Njuguna Muroki (2425634)</dc:creator>
  <cp:lastModifiedBy>Michael Njuguna Muroki (2425634)</cp:lastModifiedBy>
  <cp:revision>14</cp:revision>
  <dcterms:created xsi:type="dcterms:W3CDTF">2025-10-07T16:25:22Z</dcterms:created>
  <dcterms:modified xsi:type="dcterms:W3CDTF">2025-11-08T10:46:27Z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0x01010059C4DBF88080B948BDB8376217054C6E</vt:lpwstr>
  </property>
</Properties>
</file>