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45.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41.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notesSlides/notesSlide48.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notesSlides/notesSlide46.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Default Extension="gif" ContentType="image/gif"/>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5"/>
  </p:notesMasterIdLst>
  <p:handoutMasterIdLst>
    <p:handoutMasterId r:id="rId66"/>
  </p:handoutMasterIdLst>
  <p:sldIdLst>
    <p:sldId id="329" r:id="rId2"/>
    <p:sldId id="328" r:id="rId3"/>
    <p:sldId id="345" r:id="rId4"/>
    <p:sldId id="330" r:id="rId5"/>
    <p:sldId id="343" r:id="rId6"/>
    <p:sldId id="344" r:id="rId7"/>
    <p:sldId id="332" r:id="rId8"/>
    <p:sldId id="333" r:id="rId9"/>
    <p:sldId id="331" r:id="rId10"/>
    <p:sldId id="257" r:id="rId11"/>
    <p:sldId id="258" r:id="rId12"/>
    <p:sldId id="325" r:id="rId13"/>
    <p:sldId id="334" r:id="rId14"/>
    <p:sldId id="335" r:id="rId15"/>
    <p:sldId id="336" r:id="rId16"/>
    <p:sldId id="337" r:id="rId17"/>
    <p:sldId id="338" r:id="rId18"/>
    <p:sldId id="339" r:id="rId19"/>
    <p:sldId id="277" r:id="rId20"/>
    <p:sldId id="313" r:id="rId21"/>
    <p:sldId id="284" r:id="rId22"/>
    <p:sldId id="278" r:id="rId23"/>
    <p:sldId id="279" r:id="rId24"/>
    <p:sldId id="280" r:id="rId25"/>
    <p:sldId id="281" r:id="rId26"/>
    <p:sldId id="282" r:id="rId27"/>
    <p:sldId id="283" r:id="rId28"/>
    <p:sldId id="314" r:id="rId29"/>
    <p:sldId id="285" r:id="rId30"/>
    <p:sldId id="286" r:id="rId31"/>
    <p:sldId id="287" r:id="rId32"/>
    <p:sldId id="288" r:id="rId33"/>
    <p:sldId id="289" r:id="rId34"/>
    <p:sldId id="290" r:id="rId35"/>
    <p:sldId id="291" r:id="rId36"/>
    <p:sldId id="292" r:id="rId37"/>
    <p:sldId id="293" r:id="rId38"/>
    <p:sldId id="310" r:id="rId39"/>
    <p:sldId id="309" r:id="rId40"/>
    <p:sldId id="295" r:id="rId41"/>
    <p:sldId id="296" r:id="rId42"/>
    <p:sldId id="297" r:id="rId43"/>
    <p:sldId id="298" r:id="rId44"/>
    <p:sldId id="299" r:id="rId45"/>
    <p:sldId id="300" r:id="rId46"/>
    <p:sldId id="301" r:id="rId47"/>
    <p:sldId id="303" r:id="rId48"/>
    <p:sldId id="305" r:id="rId49"/>
    <p:sldId id="307" r:id="rId50"/>
    <p:sldId id="308" r:id="rId51"/>
    <p:sldId id="259" r:id="rId52"/>
    <p:sldId id="315" r:id="rId53"/>
    <p:sldId id="316" r:id="rId54"/>
    <p:sldId id="317" r:id="rId55"/>
    <p:sldId id="319" r:id="rId56"/>
    <p:sldId id="340" r:id="rId57"/>
    <p:sldId id="341" r:id="rId58"/>
    <p:sldId id="320" r:id="rId59"/>
    <p:sldId id="321" r:id="rId60"/>
    <p:sldId id="322" r:id="rId61"/>
    <p:sldId id="323" r:id="rId62"/>
    <p:sldId id="324" r:id="rId63"/>
    <p:sldId id="326"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2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68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4EE2B8E-8234-4FC0-81A2-19C49A7C2D51}" type="datetimeFigureOut">
              <a:rPr lang="en-US" smtClean="0"/>
              <a:t>10/8/2013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F46CE1A-30F6-4408-9408-4FFE61CCFC5F}"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AD74882-B7C3-4ABC-9F77-74F8B446E706}" type="datetimeFigureOut">
              <a:rPr lang="en-US" smtClean="0"/>
              <a:pPr/>
              <a:t>10/8/2013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DF7860A-015C-43EB-8FF8-A7897802967A}" type="slidenum">
              <a:rPr lang="en-GB" smtClean="0"/>
              <a:pPr/>
              <a:t>‹#›</a:t>
            </a:fld>
            <a:endParaRPr lang="en-GB"/>
          </a:p>
        </p:txBody>
      </p:sp>
    </p:spTree>
    <p:extLst>
      <p:ext uri="{BB962C8B-B14F-4D97-AF65-F5344CB8AC3E}">
        <p14:creationId xmlns:p14="http://schemas.microsoft.com/office/powerpoint/2010/main" xmlns="" val="571816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830E01C-8D96-4763-8B7A-ED2B067181EF}" type="slidenum">
              <a:rPr lang="en-GB"/>
              <a:pPr/>
              <a:t>10</a:t>
            </a:fld>
            <a:endParaRPr lang="en-GB"/>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11</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12</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19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C7B3DED3-7C39-4C0E-901C-600209ED69F3}" type="slidenum">
              <a:rPr lang="en-GB"/>
              <a:pPr/>
              <a:t>22</a:t>
            </a:fld>
            <a:endParaRPr lang="en-GB"/>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sz="1400" smtClean="0">
              <a:latin typeface="Comic Sans MS" pitchFamily="66"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23</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24</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25</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26</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27</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28</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29</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30</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31</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32</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33</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34</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830E01C-8D96-4763-8B7A-ED2B067181EF}" type="slidenum">
              <a:rPr lang="en-GB"/>
              <a:pPr/>
              <a:t>35</a:t>
            </a:fld>
            <a:endParaRPr lang="en-GB"/>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36</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37</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38</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39</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40</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41</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42</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43</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44</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45</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46</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47</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48</a:t>
            </a:fld>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49</a:t>
            </a:fld>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50</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51</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52</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53</a:t>
            </a:fld>
            <a:endParaRPr lang="en-GB"/>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54</a:t>
            </a:fld>
            <a:endParaRPr lang="en-GB"/>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55</a:t>
            </a:fld>
            <a:endParaRPr lang="en-GB"/>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58</a:t>
            </a:fld>
            <a:endParaRPr lang="en-GB"/>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59</a:t>
            </a:fld>
            <a:endParaRPr lang="en-GB"/>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60</a:t>
            </a:fld>
            <a:endParaRPr lang="en-GB"/>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61</a:t>
            </a:fld>
            <a:endParaRPr lang="en-GB"/>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62</a:t>
            </a:fld>
            <a:endParaRPr lang="en-GB"/>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DF7860A-015C-43EB-8FF8-A7897802967A}" type="slidenum">
              <a:rPr lang="en-GB" smtClean="0"/>
              <a:pPr/>
              <a:t>63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82296CC-DDE6-4359-B167-725A615384DB}" type="datetimeFigureOut">
              <a:rPr lang="en-US" smtClean="0"/>
              <a:pPr/>
              <a:t>10/8/2013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2296CC-DDE6-4359-B167-725A615384DB}" type="datetimeFigureOut">
              <a:rPr lang="en-US" smtClean="0"/>
              <a:pPr/>
              <a:t>10/8/2013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82296CC-DDE6-4359-B167-725A615384DB}" type="datetimeFigureOut">
              <a:rPr lang="en-US" smtClean="0"/>
              <a:pPr/>
              <a:t>10/8/2013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82296CC-DDE6-4359-B167-725A615384DB}" type="datetimeFigureOut">
              <a:rPr lang="en-US" smtClean="0"/>
              <a:pPr/>
              <a:t>10/8/2013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82296CC-DDE6-4359-B167-725A615384DB}" type="datetimeFigureOut">
              <a:rPr lang="en-US" smtClean="0"/>
              <a:pPr/>
              <a:t>10/8/2013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82296CC-DDE6-4359-B167-725A615384DB}" type="datetimeFigureOut">
              <a:rPr lang="en-US" smtClean="0"/>
              <a:pPr/>
              <a:t>10/8/2013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2296CC-DDE6-4359-B167-725A615384DB}" type="datetimeFigureOut">
              <a:rPr lang="en-US" smtClean="0"/>
              <a:pPr/>
              <a:t>10/8/2013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2296CC-DDE6-4359-B167-725A615384DB}" type="datetimeFigureOut">
              <a:rPr lang="en-US" smtClean="0"/>
              <a:pPr/>
              <a:t>10/8/2013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2296CC-DDE6-4359-B167-725A615384DB}" type="datetimeFigureOut">
              <a:rPr lang="en-US" smtClean="0"/>
              <a:pPr/>
              <a:t>10/8/2013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2296CC-DDE6-4359-B167-725A615384DB}" type="datetimeFigureOut">
              <a:rPr lang="en-US" smtClean="0"/>
              <a:pPr/>
              <a:t>10/8/2013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2296CC-DDE6-4359-B167-725A615384DB}" type="datetimeFigureOut">
              <a:rPr lang="en-US" smtClean="0"/>
              <a:pPr/>
              <a:t>10/8/2013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A79CBE-61D7-4A1E-A475-16CBE2B72249}"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B2F7F800-13CA-4861-8B4A-D5C9064B86E0}"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2296CC-DDE6-4359-B167-725A615384DB}" type="datetimeFigureOut">
              <a:rPr lang="en-US" smtClean="0"/>
              <a:pPr/>
              <a:t>10/8/2013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A79CBE-61D7-4A1E-A475-16CBE2B7224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churchinwales.org.uk/life/schools/mission.php" TargetMode="External"/><Relationship Id="rId2" Type="http://schemas.openxmlformats.org/officeDocument/2006/relationships/hyperlink" Target="http://www.bbc.co.uk/blogs/wales/posts/griffith_jones_circulating_schools" TargetMode="External"/><Relationship Id="rId1" Type="http://schemas.openxmlformats.org/officeDocument/2006/relationships/slideLayout" Target="../slideLayouts/slideLayout2.xml"/><Relationship Id="rId4" Type="http://schemas.openxmlformats.org/officeDocument/2006/relationships/hyperlink" Target="http://www.tandfonline.com/doi/pdf/10.1080/13617670701485771"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www.christianvalues4schools.org.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churchinwales.org.uk/life/school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hyperlink" Target="https://swansea-edunet.gov.uk/en/schools/Christchurch/Pages/Our_Shared_Vision.aspx"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www.churchofengland.org/education/national-society/inspecting-our-schools.aspx"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42.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3.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4.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6.xml"/><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7.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Llynedd/St%20Peter's%20VA"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Tystysgrif</a:t>
            </a:r>
            <a:r>
              <a:rPr lang="en-GB" dirty="0" smtClean="0"/>
              <a:t> </a:t>
            </a:r>
            <a:r>
              <a:rPr lang="en-GB" dirty="0" err="1" smtClean="0"/>
              <a:t>Ysgolion</a:t>
            </a:r>
            <a:r>
              <a:rPr lang="en-GB" dirty="0" smtClean="0"/>
              <a:t> </a:t>
            </a:r>
            <a:r>
              <a:rPr lang="en-GB" dirty="0" err="1" smtClean="0"/>
              <a:t>Eglwysig</a:t>
            </a:r>
            <a:r>
              <a:rPr lang="en-GB" dirty="0" smtClean="0"/>
              <a:t/>
            </a:r>
            <a:br>
              <a:rPr lang="en-GB" dirty="0" smtClean="0"/>
            </a:br>
            <a:r>
              <a:rPr lang="en-GB" dirty="0" smtClean="0"/>
              <a:t>Church schools Certificate</a:t>
            </a:r>
            <a:endParaRPr lang="en-GB" dirty="0"/>
          </a:p>
        </p:txBody>
      </p:sp>
      <p:pic>
        <p:nvPicPr>
          <p:cNvPr id="1026" name="Picture 2" descr="http://www.schooljotter.com/imagefolders/pyworthy/church.jpg"/>
          <p:cNvPicPr>
            <a:picLocks noChangeAspect="1" noChangeArrowheads="1"/>
          </p:cNvPicPr>
          <p:nvPr/>
        </p:nvPicPr>
        <p:blipFill>
          <a:blip r:embed="rId3" cstate="print"/>
          <a:srcRect/>
          <a:stretch>
            <a:fillRect/>
          </a:stretch>
        </p:blipFill>
        <p:spPr bwMode="auto">
          <a:xfrm>
            <a:off x="1928794" y="1733549"/>
            <a:ext cx="5429250" cy="5124451"/>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aims of this session are to enable you to:</a:t>
            </a:r>
            <a:endParaRPr lang="en-GB" dirty="0"/>
          </a:p>
        </p:txBody>
      </p:sp>
      <p:sp>
        <p:nvSpPr>
          <p:cNvPr id="3" name="Content Placeholder 2"/>
          <p:cNvSpPr>
            <a:spLocks noGrp="1"/>
          </p:cNvSpPr>
          <p:nvPr>
            <p:ph idx="1"/>
          </p:nvPr>
        </p:nvSpPr>
        <p:spPr/>
        <p:txBody>
          <a:bodyPr/>
          <a:lstStyle/>
          <a:p>
            <a:r>
              <a:rPr lang="en-GB" dirty="0" smtClean="0"/>
              <a:t>Understand the nature of Church schools</a:t>
            </a:r>
          </a:p>
          <a:p>
            <a:r>
              <a:rPr lang="en-GB" dirty="0" smtClean="0"/>
              <a:t>Understand why we have Church schools today</a:t>
            </a:r>
          </a:p>
          <a:p>
            <a:r>
              <a:rPr lang="en-GB" dirty="0" smtClean="0"/>
              <a:t>Know about the historical development of Church schools in the UK today</a:t>
            </a:r>
          </a:p>
          <a:p>
            <a:r>
              <a:rPr lang="en-GB" dirty="0" smtClean="0"/>
              <a:t>Understand how Church schools can be distinctive.</a:t>
            </a:r>
          </a:p>
          <a:p>
            <a:endParaRPr lang="en-GB" dirty="0" smtClean="0"/>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Moodle</a:t>
            </a:r>
            <a:endParaRPr lang="en-GB" dirty="0"/>
          </a:p>
        </p:txBody>
      </p:sp>
      <p:sp>
        <p:nvSpPr>
          <p:cNvPr id="3" name="Content Placeholder 2"/>
          <p:cNvSpPr>
            <a:spLocks noGrp="1"/>
          </p:cNvSpPr>
          <p:nvPr>
            <p:ph idx="1"/>
          </p:nvPr>
        </p:nvSpPr>
        <p:spPr/>
        <p:txBody>
          <a:bodyPr/>
          <a:lstStyle/>
          <a:p>
            <a:r>
              <a:rPr lang="en-GB" dirty="0" smtClean="0"/>
              <a:t>Click on:</a:t>
            </a:r>
          </a:p>
          <a:p>
            <a:r>
              <a:rPr lang="en-GB" dirty="0" smtClean="0"/>
              <a:t>School of Initial Teacher Training Homepage</a:t>
            </a:r>
          </a:p>
          <a:p>
            <a:r>
              <a:rPr lang="en-GB" dirty="0" smtClean="0"/>
              <a:t>Topic 8</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Aseiniad</a:t>
            </a:r>
            <a:r>
              <a:rPr lang="en-GB" dirty="0" smtClean="0"/>
              <a:t> /Assignment</a:t>
            </a:r>
            <a:endParaRPr lang="en-GB" dirty="0"/>
          </a:p>
        </p:txBody>
      </p:sp>
      <p:sp>
        <p:nvSpPr>
          <p:cNvPr id="3" name="Content Placeholder 2"/>
          <p:cNvSpPr>
            <a:spLocks noGrp="1"/>
          </p:cNvSpPr>
          <p:nvPr>
            <p:ph idx="1"/>
          </p:nvPr>
        </p:nvSpPr>
        <p:spPr/>
        <p:txBody>
          <a:bodyPr>
            <a:normAutofit lnSpcReduction="10000"/>
          </a:bodyPr>
          <a:lstStyle/>
          <a:p>
            <a:r>
              <a:rPr lang="en-GB" dirty="0" smtClean="0"/>
              <a:t> </a:t>
            </a:r>
            <a:r>
              <a:rPr lang="en-GB" dirty="0" err="1" smtClean="0"/>
              <a:t>Sut</a:t>
            </a:r>
            <a:r>
              <a:rPr lang="en-GB" dirty="0" smtClean="0"/>
              <a:t> all </a:t>
            </a:r>
            <a:r>
              <a:rPr lang="en-GB" dirty="0" err="1" smtClean="0"/>
              <a:t>ysgolion</a:t>
            </a:r>
            <a:r>
              <a:rPr lang="en-GB" dirty="0" smtClean="0"/>
              <a:t> </a:t>
            </a:r>
            <a:r>
              <a:rPr lang="en-GB" dirty="0" err="1" smtClean="0"/>
              <a:t>Eglwysig</a:t>
            </a:r>
            <a:r>
              <a:rPr lang="en-GB" dirty="0" smtClean="0"/>
              <a:t> </a:t>
            </a:r>
            <a:r>
              <a:rPr lang="en-GB" dirty="0" err="1" smtClean="0"/>
              <a:t>Anglicanaidd</a:t>
            </a:r>
            <a:r>
              <a:rPr lang="en-GB" dirty="0" smtClean="0"/>
              <a:t> </a:t>
            </a:r>
            <a:r>
              <a:rPr lang="en-GB" dirty="0" err="1" smtClean="0"/>
              <a:t>fod</a:t>
            </a:r>
            <a:r>
              <a:rPr lang="en-GB" dirty="0" smtClean="0"/>
              <a:t> </a:t>
            </a:r>
            <a:r>
              <a:rPr lang="en-GB" dirty="0" err="1" smtClean="0"/>
              <a:t>yn</a:t>
            </a:r>
            <a:r>
              <a:rPr lang="en-GB" dirty="0" smtClean="0"/>
              <a:t> </a:t>
            </a:r>
            <a:r>
              <a:rPr lang="en-GB" dirty="0" err="1" smtClean="0"/>
              <a:t>unigryw</a:t>
            </a:r>
            <a:r>
              <a:rPr lang="en-GB" dirty="0" smtClean="0"/>
              <a:t> ac </a:t>
            </a:r>
            <a:r>
              <a:rPr lang="en-GB" dirty="0" err="1" smtClean="0"/>
              <a:t>yn</a:t>
            </a:r>
            <a:r>
              <a:rPr lang="en-GB" dirty="0" smtClean="0"/>
              <a:t> </a:t>
            </a:r>
            <a:r>
              <a:rPr lang="en-GB" dirty="0" err="1" smtClean="0"/>
              <a:t>gynhwysol</a:t>
            </a:r>
            <a:r>
              <a:rPr lang="en-GB" dirty="0" smtClean="0"/>
              <a:t>? (2500-3000 o </a:t>
            </a:r>
            <a:r>
              <a:rPr lang="en-GB" dirty="0" err="1" smtClean="0"/>
              <a:t>eiriau</a:t>
            </a:r>
            <a:r>
              <a:rPr lang="en-GB" dirty="0" smtClean="0"/>
              <a:t>)</a:t>
            </a:r>
          </a:p>
          <a:p>
            <a:r>
              <a:rPr lang="en-GB" dirty="0" smtClean="0"/>
              <a:t> </a:t>
            </a:r>
          </a:p>
          <a:p>
            <a:r>
              <a:rPr lang="en-GB" dirty="0" smtClean="0"/>
              <a:t>How can Anglican Church schools be distinctive and inclusive? (2500-3000 words)</a:t>
            </a:r>
          </a:p>
          <a:p>
            <a:r>
              <a:rPr lang="en-GB" dirty="0" smtClean="0"/>
              <a:t> </a:t>
            </a:r>
          </a:p>
          <a:p>
            <a:r>
              <a:rPr lang="en-GB" dirty="0" err="1" smtClean="0"/>
              <a:t>Dyddiad</a:t>
            </a:r>
            <a:r>
              <a:rPr lang="en-GB" dirty="0" smtClean="0"/>
              <a:t> </a:t>
            </a:r>
            <a:r>
              <a:rPr lang="en-GB" dirty="0" err="1" smtClean="0"/>
              <a:t>cyflwyno</a:t>
            </a:r>
            <a:r>
              <a:rPr lang="en-GB" dirty="0" smtClean="0"/>
              <a:t> /Submission date: </a:t>
            </a:r>
            <a:r>
              <a:rPr lang="cy-GB" dirty="0"/>
              <a:t>27.11.2013</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write this assignment</a:t>
            </a:r>
            <a:endParaRPr lang="en-GB" dirty="0"/>
          </a:p>
        </p:txBody>
      </p:sp>
      <p:sp>
        <p:nvSpPr>
          <p:cNvPr id="3" name="Content Placeholder 2"/>
          <p:cNvSpPr>
            <a:spLocks noGrp="1"/>
          </p:cNvSpPr>
          <p:nvPr>
            <p:ph idx="1"/>
          </p:nvPr>
        </p:nvSpPr>
        <p:spPr/>
        <p:txBody>
          <a:bodyPr>
            <a:normAutofit fontScale="92500" lnSpcReduction="20000"/>
          </a:bodyPr>
          <a:lstStyle/>
          <a:p>
            <a:pPr marL="514350" indent="-514350">
              <a:buFont typeface="+mj-lt"/>
              <a:buAutoNum type="arabicPeriod"/>
            </a:pPr>
            <a:r>
              <a:rPr lang="en-GB" dirty="0" smtClean="0"/>
              <a:t>Define what is meant by a Church school.</a:t>
            </a:r>
          </a:p>
          <a:p>
            <a:pPr marL="514350" indent="-514350">
              <a:buFont typeface="+mj-lt"/>
              <a:buAutoNum type="arabicPeriod"/>
            </a:pPr>
            <a:r>
              <a:rPr lang="en-GB" dirty="0" smtClean="0"/>
              <a:t>Note the Christian values you might see observed in a Church school.</a:t>
            </a:r>
          </a:p>
          <a:p>
            <a:pPr marL="514350" indent="-514350">
              <a:buFont typeface="+mj-lt"/>
              <a:buAutoNum type="arabicPeriod"/>
            </a:pPr>
            <a:r>
              <a:rPr lang="en-GB" dirty="0" smtClean="0"/>
              <a:t>Write about the historical development of Church schools.</a:t>
            </a:r>
          </a:p>
          <a:p>
            <a:pPr marL="514350" indent="-514350">
              <a:buFont typeface="+mj-lt"/>
              <a:buAutoNum type="arabicPeriod"/>
            </a:pPr>
            <a:r>
              <a:rPr lang="en-GB" dirty="0" smtClean="0"/>
              <a:t> Write about the distinctive features of a Church school – don’t forget to mention, religious education, worship and ethos.</a:t>
            </a:r>
          </a:p>
          <a:p>
            <a:pPr marL="514350" indent="-514350">
              <a:buFont typeface="+mj-lt"/>
              <a:buAutoNum type="arabicPeriod"/>
            </a:pPr>
            <a:r>
              <a:rPr lang="en-GB" dirty="0" smtClean="0"/>
              <a:t>Include examples from Church schools.</a:t>
            </a:r>
          </a:p>
          <a:p>
            <a:pPr marL="514350" indent="-514350">
              <a:buFont typeface="+mj-lt"/>
              <a:buAutoNum type="arabicPeriod"/>
            </a:pPr>
            <a:r>
              <a:rPr lang="en-GB" dirty="0" smtClean="0"/>
              <a:t>Your own conclusions</a:t>
            </a:r>
            <a:endParaRPr lang="en-GB" dirty="0"/>
          </a:p>
        </p:txBody>
      </p:sp>
    </p:spTree>
    <p:extLst>
      <p:ext uri="{BB962C8B-B14F-4D97-AF65-F5344CB8AC3E}">
        <p14:creationId xmlns:p14="http://schemas.microsoft.com/office/powerpoint/2010/main" xmlns="" val="42351577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can a Church school </a:t>
            </a:r>
            <a:r>
              <a:rPr lang="en-GB" smtClean="0"/>
              <a:t>be distinctive?</a:t>
            </a:r>
            <a:endParaRPr lang="en-GB"/>
          </a:p>
        </p:txBody>
      </p:sp>
      <p:sp>
        <p:nvSpPr>
          <p:cNvPr id="3" name="Content Placeholder 2"/>
          <p:cNvSpPr>
            <a:spLocks noGrp="1"/>
          </p:cNvSpPr>
          <p:nvPr>
            <p:ph idx="1"/>
          </p:nvPr>
        </p:nvSpPr>
        <p:spPr/>
        <p:txBody>
          <a:bodyPr>
            <a:normAutofit fontScale="92500"/>
          </a:bodyPr>
          <a:lstStyle/>
          <a:p>
            <a:r>
              <a:rPr lang="en-GB" dirty="0"/>
              <a:t>‘Distinctiveness is about more than organisational arrangements and designation as a school of religious character.  It must include a wholehearted commitment to putting faith and spiritual development at the heart of the curriculum and ensuring that a Christian ethos permeates the whole educational experience’ </a:t>
            </a:r>
            <a:endParaRPr lang="en-GB" dirty="0" smtClean="0"/>
          </a:p>
          <a:p>
            <a:r>
              <a:rPr lang="en-GB" dirty="0" smtClean="0"/>
              <a:t>(</a:t>
            </a:r>
            <a:r>
              <a:rPr lang="en-GB" dirty="0"/>
              <a:t>The National Society: Church School of the Future Review, 2012:5).  </a:t>
            </a:r>
          </a:p>
          <a:p>
            <a:endParaRPr lang="en-GB" dirty="0"/>
          </a:p>
        </p:txBody>
      </p:sp>
    </p:spTree>
    <p:extLst>
      <p:ext uri="{BB962C8B-B14F-4D97-AF65-F5344CB8AC3E}">
        <p14:creationId xmlns:p14="http://schemas.microsoft.com/office/powerpoint/2010/main" xmlns="" val="26823372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Bibliography</a:t>
            </a:r>
            <a:endParaRPr lang="en-GB" dirty="0"/>
          </a:p>
        </p:txBody>
      </p:sp>
      <p:sp>
        <p:nvSpPr>
          <p:cNvPr id="3" name="Content Placeholder 2"/>
          <p:cNvSpPr>
            <a:spLocks noGrp="1"/>
          </p:cNvSpPr>
          <p:nvPr>
            <p:ph idx="1"/>
          </p:nvPr>
        </p:nvSpPr>
        <p:spPr/>
        <p:txBody>
          <a:bodyPr>
            <a:normAutofit fontScale="32500" lnSpcReduction="20000"/>
          </a:bodyPr>
          <a:lstStyle/>
          <a:p>
            <a:r>
              <a:rPr lang="en-GB" sz="6000" dirty="0" err="1"/>
              <a:t>Carradice</a:t>
            </a:r>
            <a:r>
              <a:rPr lang="en-GB" sz="6000" dirty="0"/>
              <a:t>, P., (2010) </a:t>
            </a:r>
            <a:r>
              <a:rPr lang="en-GB" sz="6000" i="1" dirty="0"/>
              <a:t>‘Griffith Jones and the Circulating Schools’</a:t>
            </a:r>
            <a:r>
              <a:rPr lang="en-GB" sz="6000" dirty="0"/>
              <a:t>.  BBC Wales Blogs.   Available at: </a:t>
            </a:r>
            <a:r>
              <a:rPr lang="en-GB" sz="6000" u="sng" dirty="0">
                <a:hlinkClick r:id="rId2"/>
              </a:rPr>
              <a:t>http://www.bbc.co.uk/blogs/wales/posts/griffith_jones_circulating_schools</a:t>
            </a:r>
            <a:r>
              <a:rPr lang="en-GB" sz="6000" dirty="0"/>
              <a:t> </a:t>
            </a:r>
          </a:p>
          <a:p>
            <a:r>
              <a:rPr lang="en-GB" sz="6000" dirty="0" smtClean="0"/>
              <a:t>Church </a:t>
            </a:r>
            <a:r>
              <a:rPr lang="en-GB" sz="6000" dirty="0"/>
              <a:t>in Wales (2012) ‘Mission Statement’. Available at:  </a:t>
            </a:r>
            <a:r>
              <a:rPr lang="en-GB" sz="6000" u="sng" dirty="0">
                <a:hlinkClick r:id="rId3"/>
              </a:rPr>
              <a:t>http://www.churchinwales.org.uk/life/schools/mission.php</a:t>
            </a:r>
            <a:r>
              <a:rPr lang="en-GB" sz="6000" dirty="0"/>
              <a:t> [Accessed: 14th </a:t>
            </a:r>
            <a:r>
              <a:rPr lang="en-GB" sz="6000" dirty="0" err="1" smtClean="0"/>
              <a:t>Octoberr</a:t>
            </a:r>
            <a:r>
              <a:rPr lang="en-GB" sz="6000" dirty="0"/>
              <a:t>, </a:t>
            </a:r>
            <a:r>
              <a:rPr lang="en-GB" sz="6000" dirty="0" smtClean="0"/>
              <a:t>2013]. </a:t>
            </a:r>
            <a:endParaRPr lang="en-GB" sz="6000" dirty="0"/>
          </a:p>
          <a:p>
            <a:r>
              <a:rPr lang="en-GB" sz="6000" dirty="0"/>
              <a:t>Davies, G., (2012) </a:t>
            </a:r>
            <a:r>
              <a:rPr lang="en-GB" sz="6000" i="1" dirty="0"/>
              <a:t>‘Distinctiveness of Church Schools’</a:t>
            </a:r>
            <a:r>
              <a:rPr lang="en-GB" sz="6000" dirty="0"/>
              <a:t> Church Schools Certificate: Lecture 1.  Trinity Saint </a:t>
            </a:r>
            <a:r>
              <a:rPr lang="en-GB" sz="6000" dirty="0" smtClean="0"/>
              <a:t>David).</a:t>
            </a:r>
            <a:endParaRPr lang="en-GB" sz="6000" dirty="0"/>
          </a:p>
          <a:p>
            <a:r>
              <a:rPr lang="en-GB" sz="6000" dirty="0"/>
              <a:t>Davies, G., and Francis, L. J., (2007) ‘Three approaches to religious education at Key Stages one and two in Wales: how different are church </a:t>
            </a:r>
            <a:r>
              <a:rPr lang="en-GB" sz="6000" dirty="0" err="1"/>
              <a:t>schools?’</a:t>
            </a:r>
            <a:r>
              <a:rPr lang="en-GB" sz="6000" i="1" dirty="0" err="1"/>
              <a:t>Journal</a:t>
            </a:r>
            <a:r>
              <a:rPr lang="en-GB" sz="6000" i="1" dirty="0"/>
              <a:t> of Beliefs &amp; Values: Studies in Religion &amp; Education. </a:t>
            </a:r>
            <a:r>
              <a:rPr lang="en-GB" sz="6000" dirty="0"/>
              <a:t>28:2, pp. 163-182.  [Online]. Available at:  </a:t>
            </a:r>
            <a:r>
              <a:rPr lang="en-GB" sz="6000" u="sng" dirty="0">
                <a:hlinkClick r:id="rId4"/>
              </a:rPr>
              <a:t>http://www.tandfonline.com/doi/pdf/10.1080/13617670701485771</a:t>
            </a:r>
            <a:r>
              <a:rPr lang="en-GB" sz="6000" dirty="0"/>
              <a:t> </a:t>
            </a:r>
            <a:endParaRPr lang="en-GB" sz="6000" dirty="0" smtClean="0"/>
          </a:p>
          <a:p>
            <a:r>
              <a:rPr lang="en-GB" sz="6000" dirty="0" err="1" smtClean="0"/>
              <a:t>Grigg</a:t>
            </a:r>
            <a:r>
              <a:rPr lang="en-GB" sz="6000" dirty="0"/>
              <a:t>, R., (2010) ‘Becoming an Outstanding Primary School Teacher’. Harlow: Pearson.  </a:t>
            </a:r>
          </a:p>
          <a:p>
            <a:endParaRPr lang="en-GB" dirty="0"/>
          </a:p>
        </p:txBody>
      </p:sp>
    </p:spTree>
    <p:extLst>
      <p:ext uri="{BB962C8B-B14F-4D97-AF65-F5344CB8AC3E}">
        <p14:creationId xmlns:p14="http://schemas.microsoft.com/office/powerpoint/2010/main" xmlns="" val="5609481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Bibliography</a:t>
            </a:r>
            <a:endParaRPr lang="en-GB" dirty="0"/>
          </a:p>
        </p:txBody>
      </p:sp>
      <p:sp>
        <p:nvSpPr>
          <p:cNvPr id="3" name="Content Placeholder 2"/>
          <p:cNvSpPr>
            <a:spLocks noGrp="1"/>
          </p:cNvSpPr>
          <p:nvPr>
            <p:ph idx="1"/>
          </p:nvPr>
        </p:nvSpPr>
        <p:spPr/>
        <p:txBody>
          <a:bodyPr>
            <a:normAutofit fontScale="32500" lnSpcReduction="20000"/>
          </a:bodyPr>
          <a:lstStyle/>
          <a:p>
            <a:r>
              <a:rPr lang="en-GB" sz="6000" dirty="0" err="1" smtClean="0"/>
              <a:t>Pentip</a:t>
            </a:r>
            <a:r>
              <a:rPr lang="en-GB" sz="6000" dirty="0" smtClean="0"/>
              <a:t> </a:t>
            </a:r>
            <a:r>
              <a:rPr lang="en-GB" sz="6000" dirty="0"/>
              <a:t>Church in Wales Primary School, Llanelli: Prospectus (2012).  Available at: http://pentipciwschool.weebly.com/ [Accessed: 17</a:t>
            </a:r>
            <a:r>
              <a:rPr lang="en-GB" sz="6000" baseline="30000" dirty="0"/>
              <a:t>th</a:t>
            </a:r>
            <a:r>
              <a:rPr lang="en-GB" sz="6000" dirty="0"/>
              <a:t> December, </a:t>
            </a:r>
            <a:r>
              <a:rPr lang="en-GB" sz="6000" dirty="0" smtClean="0"/>
              <a:t>2013]. </a:t>
            </a:r>
            <a:endParaRPr lang="en-GB" sz="6000" dirty="0"/>
          </a:p>
          <a:p>
            <a:r>
              <a:rPr lang="en-GB" sz="6000" dirty="0" smtClean="0"/>
              <a:t>The </a:t>
            </a:r>
            <a:r>
              <a:rPr lang="en-GB" sz="6000" dirty="0"/>
              <a:t>National Society (2012) ‘Christian Values for Schools’. Available at: </a:t>
            </a:r>
            <a:r>
              <a:rPr lang="en-GB" sz="6000" u="sng" dirty="0">
                <a:hlinkClick r:id="rId2"/>
              </a:rPr>
              <a:t>http://www.christianvalues4schools.org.uk/</a:t>
            </a:r>
            <a:r>
              <a:rPr lang="en-GB" sz="6000" dirty="0"/>
              <a:t>  </a:t>
            </a:r>
            <a:endParaRPr lang="en-GB" sz="6000" dirty="0" smtClean="0"/>
          </a:p>
          <a:p>
            <a:r>
              <a:rPr lang="en-GB" sz="6000" dirty="0" smtClean="0"/>
              <a:t>The </a:t>
            </a:r>
            <a:r>
              <a:rPr lang="en-GB" sz="6000" dirty="0"/>
              <a:t>National Society (2012) </a:t>
            </a:r>
            <a:r>
              <a:rPr lang="en-GB" sz="6000" i="1" dirty="0"/>
              <a:t>‘The Church School of the Future review’.</a:t>
            </a:r>
            <a:r>
              <a:rPr lang="en-GB" sz="6000" dirty="0"/>
              <a:t> Church of England’s Archbishop Council Division.  </a:t>
            </a:r>
            <a:endParaRPr lang="en-GB" sz="6000" dirty="0" smtClean="0"/>
          </a:p>
          <a:p>
            <a:r>
              <a:rPr lang="en-GB" sz="6000" dirty="0" smtClean="0"/>
              <a:t>Thorley, M., (2013) </a:t>
            </a:r>
            <a:r>
              <a:rPr lang="en-GB" sz="6000" dirty="0"/>
              <a:t>) </a:t>
            </a:r>
            <a:r>
              <a:rPr lang="en-GB" sz="6000" i="1" dirty="0"/>
              <a:t>‘Church Schools from perspective of </a:t>
            </a:r>
            <a:r>
              <a:rPr lang="en-GB" sz="6000" i="1" dirty="0" smtClean="0"/>
              <a:t>the Church’</a:t>
            </a:r>
            <a:r>
              <a:rPr lang="en-GB" sz="6000" dirty="0" smtClean="0"/>
              <a:t> </a:t>
            </a:r>
            <a:r>
              <a:rPr lang="en-GB" sz="6000" dirty="0"/>
              <a:t>Church Schools Certificate: Lecture 2.  Trinity Saint David .</a:t>
            </a:r>
          </a:p>
          <a:p>
            <a:r>
              <a:rPr lang="en-GB" sz="6000" dirty="0" smtClean="0"/>
              <a:t>Wales </a:t>
            </a:r>
            <a:r>
              <a:rPr lang="en-GB" sz="6000" dirty="0"/>
              <a:t>(2009) </a:t>
            </a:r>
            <a:r>
              <a:rPr lang="en-GB" sz="6000" i="1" dirty="0"/>
              <a:t>‘The Church in Wales Education review’</a:t>
            </a:r>
            <a:r>
              <a:rPr lang="en-GB" sz="6000" dirty="0"/>
              <a:t>. The University of Wales, </a:t>
            </a:r>
            <a:r>
              <a:rPr lang="en-GB" sz="6000" dirty="0" err="1"/>
              <a:t>Lampeter</a:t>
            </a:r>
            <a:r>
              <a:rPr lang="en-GB" sz="6000" dirty="0"/>
              <a:t>.  </a:t>
            </a:r>
          </a:p>
          <a:p>
            <a:r>
              <a:rPr lang="en-GB" sz="6000" dirty="0"/>
              <a:t>Williams, M., (</a:t>
            </a:r>
            <a:r>
              <a:rPr lang="en-GB" sz="6000" dirty="0" smtClean="0"/>
              <a:t>2013) </a:t>
            </a:r>
            <a:r>
              <a:rPr lang="en-GB" sz="6000" i="1" dirty="0"/>
              <a:t>‘Church Schools from perspective of School’</a:t>
            </a:r>
            <a:r>
              <a:rPr lang="en-GB" sz="6000" dirty="0"/>
              <a:t> Church Schools Certificate: Lecture 2.  Trinity Saint David </a:t>
            </a:r>
            <a:r>
              <a:rPr lang="en-GB" sz="6000" dirty="0" smtClean="0"/>
              <a:t>.</a:t>
            </a:r>
            <a:endParaRPr lang="en-GB" sz="6000" dirty="0"/>
          </a:p>
          <a:p>
            <a:endParaRPr lang="en-GB" dirty="0"/>
          </a:p>
        </p:txBody>
      </p:sp>
    </p:spTree>
    <p:extLst>
      <p:ext uri="{BB962C8B-B14F-4D97-AF65-F5344CB8AC3E}">
        <p14:creationId xmlns:p14="http://schemas.microsoft.com/office/powerpoint/2010/main" xmlns="" val="30742654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3656722310"/>
              </p:ext>
            </p:extLst>
          </p:nvPr>
        </p:nvGraphicFramePr>
        <p:xfrm>
          <a:off x="0" y="0"/>
          <a:ext cx="9016028" cy="6855634"/>
        </p:xfrm>
        <a:graphic>
          <a:graphicData uri="http://schemas.openxmlformats.org/drawingml/2006/table">
            <a:tbl>
              <a:tblPr firstRow="1" firstCol="1" bandRow="1"/>
              <a:tblGrid>
                <a:gridCol w="1970608"/>
                <a:gridCol w="2241352"/>
                <a:gridCol w="4804068"/>
              </a:tblGrid>
              <a:tr h="1142606">
                <a:tc>
                  <a:txBody>
                    <a:bodyPr/>
                    <a:lstStyle/>
                    <a:p>
                      <a:pPr>
                        <a:spcAft>
                          <a:spcPts val="0"/>
                        </a:spcAft>
                      </a:pPr>
                      <a:r>
                        <a:rPr lang="en-GB" sz="3600" b="1" dirty="0" err="1">
                          <a:effectLst/>
                          <a:latin typeface="Times New Roman"/>
                          <a:ea typeface="Times New Roman"/>
                        </a:rPr>
                        <a:t>Pryd</a:t>
                      </a:r>
                      <a:r>
                        <a:rPr lang="en-GB" sz="3600" b="1" dirty="0" smtClean="0">
                          <a:effectLst/>
                          <a:latin typeface="Times New Roman"/>
                          <a:ea typeface="Times New Roman"/>
                        </a:rPr>
                        <a:t>/</a:t>
                      </a:r>
                    </a:p>
                    <a:p>
                      <a:pPr>
                        <a:spcAft>
                          <a:spcPts val="0"/>
                        </a:spcAft>
                      </a:pPr>
                      <a:r>
                        <a:rPr lang="en-GB" sz="3600" b="1" dirty="0" smtClean="0">
                          <a:effectLst/>
                          <a:latin typeface="Times New Roman"/>
                          <a:ea typeface="Times New Roman"/>
                        </a:rPr>
                        <a:t>When</a:t>
                      </a:r>
                      <a:r>
                        <a:rPr lang="en-GB" sz="3600" b="1" dirty="0">
                          <a:effectLst/>
                          <a:latin typeface="Times New Roman"/>
                          <a:ea typeface="Times New Roman"/>
                        </a:rPr>
                        <a:t>?</a:t>
                      </a:r>
                      <a:endParaRPr lang="en-GB" sz="36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3600" b="1" dirty="0" err="1" smtClean="0">
                          <a:effectLst/>
                          <a:latin typeface="Times New Roman"/>
                          <a:ea typeface="Times New Roman"/>
                        </a:rPr>
                        <a:t>Ystafell</a:t>
                      </a:r>
                      <a:r>
                        <a:rPr lang="en-GB" sz="3600" b="1" dirty="0" smtClean="0">
                          <a:effectLst/>
                          <a:latin typeface="Times New Roman"/>
                          <a:ea typeface="Times New Roman"/>
                        </a:rPr>
                        <a:t>/</a:t>
                      </a:r>
                    </a:p>
                    <a:p>
                      <a:pPr>
                        <a:spcAft>
                          <a:spcPts val="0"/>
                        </a:spcAft>
                      </a:pPr>
                      <a:r>
                        <a:rPr lang="en-GB" sz="3600" b="1" dirty="0" smtClean="0">
                          <a:effectLst/>
                          <a:latin typeface="Times New Roman"/>
                          <a:ea typeface="Times New Roman"/>
                        </a:rPr>
                        <a:t>Room</a:t>
                      </a:r>
                      <a:endParaRPr lang="en-GB" sz="36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3600" b="1" dirty="0" err="1">
                          <a:effectLst/>
                          <a:latin typeface="Times New Roman"/>
                          <a:ea typeface="Times New Roman"/>
                        </a:rPr>
                        <a:t>Siaradwr</a:t>
                      </a:r>
                      <a:r>
                        <a:rPr lang="en-GB" sz="3600" b="1" dirty="0">
                          <a:effectLst/>
                          <a:latin typeface="Times New Roman"/>
                          <a:ea typeface="Times New Roman"/>
                        </a:rPr>
                        <a:t>\Speaker</a:t>
                      </a:r>
                      <a:endParaRPr lang="en-GB" sz="36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42606">
                <a:tc>
                  <a:txBody>
                    <a:bodyPr/>
                    <a:lstStyle/>
                    <a:p>
                      <a:pPr>
                        <a:spcAft>
                          <a:spcPts val="0"/>
                        </a:spcAft>
                      </a:pPr>
                      <a:r>
                        <a:rPr lang="en-GB" sz="2400" b="1">
                          <a:effectLst/>
                          <a:latin typeface="Times New Roman"/>
                          <a:ea typeface="Times New Roman"/>
                        </a:rPr>
                        <a:t>11.15 - 09/10/13</a:t>
                      </a:r>
                      <a:endParaRPr lang="en-GB" sz="24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effectLst/>
                          <a:latin typeface="Times New Roman"/>
                          <a:ea typeface="Times New Roman"/>
                        </a:rPr>
                        <a:t>CJ013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effectLst/>
                          <a:latin typeface="Times New Roman"/>
                          <a:ea typeface="Times New Roman"/>
                        </a:rPr>
                        <a:t>Dr Geraint Davies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85211">
                <a:tc>
                  <a:txBody>
                    <a:bodyPr/>
                    <a:lstStyle/>
                    <a:p>
                      <a:pPr>
                        <a:spcAft>
                          <a:spcPts val="0"/>
                        </a:spcAft>
                      </a:pPr>
                      <a:r>
                        <a:rPr lang="en-GB" sz="2400" b="1">
                          <a:effectLst/>
                          <a:latin typeface="Times New Roman"/>
                          <a:ea typeface="Times New Roman"/>
                        </a:rPr>
                        <a:t>02.15  -23/10/13</a:t>
                      </a:r>
                      <a:endParaRPr lang="en-GB" sz="24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a:effectLst/>
                          <a:latin typeface="Times New Roman"/>
                          <a:ea typeface="Times New Roman"/>
                        </a:rPr>
                        <a:t>CJ013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effectLst/>
                          <a:latin typeface="Times New Roman"/>
                          <a:ea typeface="Times New Roman"/>
                        </a:rPr>
                        <a:t>Mrs Marian Williams, Alderman Davies, Church in Wales Primary School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85211">
                <a:tc>
                  <a:txBody>
                    <a:bodyPr/>
                    <a:lstStyle/>
                    <a:p>
                      <a:pPr>
                        <a:spcAft>
                          <a:spcPts val="0"/>
                        </a:spcAft>
                      </a:pPr>
                      <a:r>
                        <a:rPr lang="en-GB" sz="2400" b="1">
                          <a:effectLst/>
                          <a:latin typeface="Times New Roman"/>
                          <a:ea typeface="Times New Roman"/>
                        </a:rPr>
                        <a:t>11.15 - 20/11/13</a:t>
                      </a:r>
                      <a:endParaRPr lang="en-GB" sz="24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effectLst/>
                          <a:latin typeface="Times New Roman"/>
                          <a:ea typeface="Times New Roman"/>
                        </a:rPr>
                        <a:t>CJ013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err="1">
                          <a:effectLst/>
                          <a:latin typeface="Times New Roman"/>
                          <a:ea typeface="Times New Roman"/>
                        </a:rPr>
                        <a:t>Rev.d</a:t>
                      </a:r>
                      <a:r>
                        <a:rPr lang="en-GB" sz="2400" dirty="0">
                          <a:effectLst/>
                          <a:latin typeface="Times New Roman"/>
                          <a:ea typeface="Times New Roman"/>
                        </a:rPr>
                        <a:t> Mary Thorley, Former </a:t>
                      </a:r>
                      <a:r>
                        <a:rPr lang="en-GB" sz="2400" dirty="0" err="1">
                          <a:effectLst/>
                          <a:latin typeface="Times New Roman"/>
                          <a:ea typeface="Times New Roman"/>
                        </a:rPr>
                        <a:t>Headteacher</a:t>
                      </a:r>
                      <a:r>
                        <a:rPr lang="en-GB" sz="2400" dirty="0">
                          <a:effectLst/>
                          <a:latin typeface="Times New Roman"/>
                          <a:ea typeface="Times New Roman"/>
                        </a:rPr>
                        <a:t> of the Model Church in Wales Primary School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5131957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ctrTitle"/>
          </p:nvPr>
        </p:nvSpPr>
        <p:spPr>
          <a:xfrm>
            <a:off x="685800" y="642919"/>
            <a:ext cx="7772400" cy="2214577"/>
          </a:xfrm>
        </p:spPr>
        <p:txBody>
          <a:bodyPr/>
          <a:lstStyle/>
          <a:p>
            <a:r>
              <a:rPr lang="en-GB" dirty="0" smtClean="0"/>
              <a:t>Introduction to Church Schools – what exactly are they?</a:t>
            </a:r>
            <a:endParaRPr lang="en-GB" dirty="0"/>
          </a:p>
        </p:txBody>
      </p:sp>
      <p:pic>
        <p:nvPicPr>
          <p:cNvPr id="57346" name="Picture 2" descr="http://www.chelmsford.anglican.org/assets/images/Schools_Resources/St%20Osyth.jpg"/>
          <p:cNvPicPr>
            <a:picLocks noChangeAspect="1" noChangeArrowheads="1"/>
          </p:cNvPicPr>
          <p:nvPr/>
        </p:nvPicPr>
        <p:blipFill>
          <a:blip r:embed="rId3" cstate="print"/>
          <a:srcRect/>
          <a:stretch>
            <a:fillRect/>
          </a:stretch>
        </p:blipFill>
        <p:spPr bwMode="auto">
          <a:xfrm>
            <a:off x="1357290" y="2571744"/>
            <a:ext cx="5762625" cy="3819525"/>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GB"/>
              <a:t>What are Church Schools?</a:t>
            </a:r>
          </a:p>
        </p:txBody>
      </p:sp>
      <p:sp>
        <p:nvSpPr>
          <p:cNvPr id="94211" name="Rectangle 3"/>
          <p:cNvSpPr>
            <a:spLocks noGrp="1" noChangeArrowheads="1"/>
          </p:cNvSpPr>
          <p:nvPr>
            <p:ph type="body" idx="1"/>
          </p:nvPr>
        </p:nvSpPr>
        <p:spPr/>
        <p:txBody>
          <a:bodyPr/>
          <a:lstStyle/>
          <a:p>
            <a:r>
              <a:rPr lang="en-GB"/>
              <a:t>In the press they are sometimes called ‘faith schools’.</a:t>
            </a:r>
          </a:p>
          <a:p>
            <a:r>
              <a:rPr lang="en-GB"/>
              <a:t>More accurately they should be called schools ‘having a religious character’.</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Some information and a short video - </a:t>
            </a:r>
            <a:endParaRPr lang="en-GB" dirty="0"/>
          </a:p>
        </p:txBody>
      </p:sp>
      <p:sp>
        <p:nvSpPr>
          <p:cNvPr id="3" name="Content Placeholder 2"/>
          <p:cNvSpPr>
            <a:spLocks noGrp="1"/>
          </p:cNvSpPr>
          <p:nvPr>
            <p:ph idx="1"/>
          </p:nvPr>
        </p:nvSpPr>
        <p:spPr/>
        <p:txBody>
          <a:bodyPr/>
          <a:lstStyle/>
          <a:p>
            <a:r>
              <a:rPr lang="en-GB" dirty="0" smtClean="0">
                <a:hlinkClick r:id="rId3"/>
              </a:rPr>
              <a:t>http://www.churchinwales.org.uk/life/schools/</a:t>
            </a:r>
            <a:endParaRPr lang="en-GB" dirty="0" smtClean="0"/>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Church in Wales Mission Statement for </a:t>
            </a:r>
            <a:r>
              <a:rPr lang="en-GB" dirty="0" smtClean="0"/>
              <a:t>Schools:</a:t>
            </a:r>
            <a:endParaRPr lang="en-GB" dirty="0"/>
          </a:p>
        </p:txBody>
      </p:sp>
      <p:pic>
        <p:nvPicPr>
          <p:cNvPr id="2051" name="Picture 3"/>
          <p:cNvPicPr>
            <a:picLocks noGrp="1" noChangeAspect="1" noChangeArrowheads="1"/>
          </p:cNvPicPr>
          <p:nvPr>
            <p:ph idx="1"/>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887" y="2564904"/>
            <a:ext cx="9152707" cy="259228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23162440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Mission Statement</a:t>
            </a:r>
            <a:endParaRPr lang="en-GB" dirty="0"/>
          </a:p>
        </p:txBody>
      </p:sp>
      <p:pic>
        <p:nvPicPr>
          <p:cNvPr id="4" name="Content Placeholder 3"/>
          <p:cNvPicPr>
            <a:picLocks noGrp="1"/>
          </p:cNvPicPr>
          <p:nvPr>
            <p:ph idx="1"/>
          </p:nvPr>
        </p:nvPicPr>
        <p:blipFill>
          <a:blip r:embed="rId2" cstate="print"/>
          <a:srcRect l="26922" t="22074" r="26025" b="32713"/>
          <a:stretch>
            <a:fillRect/>
          </a:stretch>
        </p:blipFill>
        <p:spPr bwMode="auto">
          <a:xfrm>
            <a:off x="539552" y="1772816"/>
            <a:ext cx="8208912" cy="4608512"/>
          </a:xfrm>
          <a:prstGeom prst="rect">
            <a:avLst/>
          </a:prstGeom>
          <a:noFill/>
          <a:ln w="9525">
            <a:solidFill>
              <a:srgbClr val="FF0000"/>
            </a:solidFill>
            <a:miter lim="800000"/>
            <a:headEnd/>
            <a:tailEnd/>
          </a:ln>
        </p:spPr>
      </p:pic>
    </p:spTree>
    <p:extLst>
      <p:ext uri="{BB962C8B-B14F-4D97-AF65-F5344CB8AC3E}">
        <p14:creationId xmlns:p14="http://schemas.microsoft.com/office/powerpoint/2010/main" xmlns="" val="147928194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Such aims are based upon key Christian </a:t>
            </a:r>
            <a:r>
              <a:rPr lang="en-GB" dirty="0" smtClean="0"/>
              <a:t>values:</a:t>
            </a:r>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7504" y="1755098"/>
            <a:ext cx="9016171" cy="405016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4704353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r>
              <a:rPr lang="en-GB" dirty="0">
                <a:hlinkClick r:id="rId2"/>
              </a:rPr>
              <a:t>https://</a:t>
            </a:r>
            <a:r>
              <a:rPr lang="en-GB" dirty="0" smtClean="0">
                <a:hlinkClick r:id="rId2"/>
              </a:rPr>
              <a:t>swansea-edunet.gov.uk/en/schools/Christchurch/Pages/Our_Shared_Vision.aspx</a:t>
            </a:r>
            <a:endParaRPr lang="en-GB" dirty="0" smtClean="0"/>
          </a:p>
          <a:p>
            <a:endParaRPr lang="en-GB" dirty="0"/>
          </a:p>
        </p:txBody>
      </p:sp>
    </p:spTree>
    <p:extLst>
      <p:ext uri="{BB962C8B-B14F-4D97-AF65-F5344CB8AC3E}">
        <p14:creationId xmlns:p14="http://schemas.microsoft.com/office/powerpoint/2010/main" xmlns="" val="61654480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Reception area Alderman Davies Church in Wales School</a:t>
            </a:r>
            <a:endParaRPr lang="en-GB"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23528" y="2636912"/>
            <a:ext cx="1749673" cy="310092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6" name="Picture 5" descr="School display Christian ethos 005"/>
          <p:cNvPicPr/>
          <p:nvPr/>
        </p:nvPicPr>
        <p:blipFill>
          <a:blip r:embed="rId3" cstate="print"/>
          <a:srcRect/>
          <a:stretch>
            <a:fillRect/>
          </a:stretch>
        </p:blipFill>
        <p:spPr bwMode="auto">
          <a:xfrm>
            <a:off x="6084168" y="2515608"/>
            <a:ext cx="2664296" cy="3145640"/>
          </a:xfrm>
          <a:prstGeom prst="rect">
            <a:avLst/>
          </a:prstGeom>
          <a:noFill/>
          <a:ln w="9525">
            <a:noFill/>
            <a:miter lim="800000"/>
            <a:headEnd/>
            <a:tailEnd/>
          </a:ln>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627784" y="3130624"/>
            <a:ext cx="2914650" cy="13477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3561010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545838" y="332656"/>
            <a:ext cx="4368676" cy="504056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3094" y="2060848"/>
            <a:ext cx="4609070" cy="331236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31306008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normAutofit fontScale="90000"/>
          </a:bodyPr>
          <a:lstStyle/>
          <a:p>
            <a:r>
              <a:rPr lang="en-GB" sz="4000"/>
              <a:t>All Church Schools differ from Community Schools </a:t>
            </a:r>
            <a:br>
              <a:rPr lang="en-GB" sz="4000"/>
            </a:br>
            <a:r>
              <a:rPr lang="en-GB" sz="4000"/>
              <a:t>in the following ways -</a:t>
            </a:r>
          </a:p>
        </p:txBody>
      </p:sp>
      <p:sp>
        <p:nvSpPr>
          <p:cNvPr id="106499" name="Rectangle 3"/>
          <p:cNvSpPr>
            <a:spLocks noGrp="1" noChangeArrowheads="1"/>
          </p:cNvSpPr>
          <p:nvPr>
            <p:ph type="body" idx="1"/>
          </p:nvPr>
        </p:nvSpPr>
        <p:spPr>
          <a:xfrm>
            <a:off x="457200" y="1844675"/>
            <a:ext cx="8229600" cy="4281488"/>
          </a:xfrm>
        </p:spPr>
        <p:txBody>
          <a:bodyPr>
            <a:normAutofit fontScale="92500" lnSpcReduction="10000"/>
          </a:bodyPr>
          <a:lstStyle/>
          <a:p>
            <a:pPr>
              <a:lnSpc>
                <a:spcPct val="80000"/>
              </a:lnSpc>
              <a:buFontTx/>
              <a:buNone/>
            </a:pPr>
            <a:r>
              <a:rPr lang="en-GB" sz="1600" dirty="0"/>
              <a:t/>
            </a:r>
            <a:br>
              <a:rPr lang="en-GB" sz="1600" dirty="0"/>
            </a:br>
            <a:r>
              <a:rPr lang="en-GB" sz="2000" dirty="0" smtClean="0"/>
              <a:t>o they </a:t>
            </a:r>
            <a:r>
              <a:rPr lang="en-GB" sz="2000" dirty="0"/>
              <a:t>have Foundation Governors for the purpose of securing the religious character of the school. Foundation Governors represent the foundation of the school which will be either a church of a Christian denomination, or of another main faith group.</a:t>
            </a:r>
            <a:br>
              <a:rPr lang="en-GB" sz="2000" dirty="0"/>
            </a:br>
            <a:r>
              <a:rPr lang="en-GB" sz="2000" dirty="0"/>
              <a:t/>
            </a:r>
            <a:br>
              <a:rPr lang="en-GB" sz="2000" dirty="0"/>
            </a:br>
            <a:r>
              <a:rPr lang="en-GB" sz="2000" dirty="0"/>
              <a:t>o they have Denominational Inspection because they have a religious character which must be maintained.</a:t>
            </a:r>
            <a:br>
              <a:rPr lang="en-GB" sz="2000" dirty="0"/>
            </a:br>
            <a:r>
              <a:rPr lang="en-GB" sz="2000" dirty="0"/>
              <a:t/>
            </a:r>
            <a:br>
              <a:rPr lang="en-GB" sz="2000" dirty="0"/>
            </a:br>
            <a:r>
              <a:rPr lang="en-GB" sz="2000" dirty="0"/>
              <a:t>o they have an appropriate Instrument of Government drawn up by the governors with the help of the LEA after consultation with the Diocesan Board of Education (DBE).</a:t>
            </a:r>
            <a:br>
              <a:rPr lang="en-GB" sz="2000" dirty="0"/>
            </a:br>
            <a:r>
              <a:rPr lang="en-GB" sz="2000" dirty="0"/>
              <a:t/>
            </a:r>
            <a:br>
              <a:rPr lang="en-GB" sz="2000" dirty="0"/>
            </a:br>
            <a:r>
              <a:rPr lang="en-GB" sz="2000" dirty="0"/>
              <a:t>o they have a Trust Deed which is a conveyance or lease of the site to the school's trustees setting out the purpose of the trust.</a:t>
            </a:r>
            <a:br>
              <a:rPr lang="en-GB" sz="2000" dirty="0"/>
            </a:br>
            <a:r>
              <a:rPr lang="en-GB" sz="2000" dirty="0"/>
              <a:t/>
            </a:r>
            <a:br>
              <a:rPr lang="en-GB" sz="2000" dirty="0"/>
            </a:br>
            <a:r>
              <a:rPr lang="en-GB" sz="2000" dirty="0"/>
              <a:t>o they have daily Acts of Collective Worship which must be consistent with the principles and practice of the school's Anglican foundation.</a:t>
            </a:r>
            <a:br>
              <a:rPr lang="en-GB" sz="2000" dirty="0"/>
            </a:br>
            <a:r>
              <a:rPr lang="en-GB" sz="2000" dirty="0"/>
              <a:t/>
            </a:r>
            <a:br>
              <a:rPr lang="en-GB" sz="2000" dirty="0"/>
            </a:br>
            <a:r>
              <a:rPr lang="en-GB" sz="2000" dirty="0"/>
              <a:t>o they have a Statement of Ethos reflecting their Religious Character. </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b="1"/>
              <a:t>Instrument of Government</a:t>
            </a:r>
          </a:p>
        </p:txBody>
      </p:sp>
      <p:sp>
        <p:nvSpPr>
          <p:cNvPr id="17411" name="Rectangle 3"/>
          <p:cNvSpPr>
            <a:spLocks noGrp="1" noChangeArrowheads="1"/>
          </p:cNvSpPr>
          <p:nvPr>
            <p:ph type="body" idx="1"/>
          </p:nvPr>
        </p:nvSpPr>
        <p:spPr/>
        <p:txBody>
          <a:bodyPr/>
          <a:lstStyle/>
          <a:p>
            <a:pPr>
              <a:lnSpc>
                <a:spcPct val="90000"/>
              </a:lnSpc>
            </a:pPr>
            <a:r>
              <a:rPr lang="en-GB" dirty="0" smtClean="0"/>
              <a:t>A </a:t>
            </a:r>
            <a:r>
              <a:rPr lang="en-GB" dirty="0"/>
              <a:t>School's Instrument of Government sets out:- </a:t>
            </a:r>
          </a:p>
          <a:p>
            <a:pPr lvl="1">
              <a:lnSpc>
                <a:spcPct val="90000"/>
              </a:lnSpc>
            </a:pPr>
            <a:r>
              <a:rPr lang="en-GB" dirty="0"/>
              <a:t>The legal name of the school. </a:t>
            </a:r>
          </a:p>
          <a:p>
            <a:pPr lvl="1">
              <a:lnSpc>
                <a:spcPct val="90000"/>
              </a:lnSpc>
            </a:pPr>
            <a:r>
              <a:rPr lang="en-GB" dirty="0"/>
              <a:t>The constitution of the Governing Body </a:t>
            </a:r>
            <a:r>
              <a:rPr lang="en-GB" dirty="0" smtClean="0"/>
              <a:t>(i.e</a:t>
            </a:r>
            <a:r>
              <a:rPr lang="en-GB" dirty="0"/>
              <a:t>. the number and categories of Governors). </a:t>
            </a:r>
          </a:p>
          <a:p>
            <a:pPr lvl="1">
              <a:lnSpc>
                <a:spcPct val="90000"/>
              </a:lnSpc>
            </a:pPr>
            <a:r>
              <a:rPr lang="en-GB" dirty="0"/>
              <a:t>The principles upon which the school is to be conducted ("Ethos Statement"). </a:t>
            </a:r>
          </a:p>
          <a:p>
            <a:pPr>
              <a:lnSpc>
                <a:spcPct val="90000"/>
              </a:lnSpc>
            </a:pP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For example, the Model School, </a:t>
            </a:r>
            <a:br>
              <a:rPr lang="en-GB" dirty="0" smtClean="0"/>
            </a:br>
            <a:r>
              <a:rPr lang="en-GB" dirty="0" smtClean="0"/>
              <a:t>Carmarthen</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 Box 2"/>
          <p:cNvSpPr txBox="1">
            <a:spLocks noChangeArrowheads="1"/>
          </p:cNvSpPr>
          <p:nvPr/>
        </p:nvSpPr>
        <p:spPr bwMode="auto">
          <a:xfrm>
            <a:off x="304800" y="4725591"/>
            <a:ext cx="8534400" cy="1200329"/>
          </a:xfrm>
          <a:prstGeom prst="rect">
            <a:avLst/>
          </a:prstGeom>
          <a:noFill/>
          <a:ln w="9525">
            <a:noFill/>
            <a:miter lim="800000"/>
            <a:headEnd/>
            <a:tailEnd/>
          </a:ln>
        </p:spPr>
        <p:txBody>
          <a:bodyPr>
            <a:spAutoFit/>
          </a:bodyPr>
          <a:lstStyle/>
          <a:p>
            <a:pPr algn="ctr">
              <a:spcBef>
                <a:spcPct val="50000"/>
              </a:spcBef>
            </a:pPr>
            <a:r>
              <a:rPr lang="en-GB" sz="1800" u="sng" dirty="0">
                <a:latin typeface="Comic Sans MS" pitchFamily="66" charset="0"/>
              </a:rPr>
              <a:t>‘Distinctive and inclusive –</a:t>
            </a:r>
          </a:p>
          <a:p>
            <a:pPr algn="ctr">
              <a:spcBef>
                <a:spcPct val="50000"/>
              </a:spcBef>
            </a:pPr>
            <a:r>
              <a:rPr lang="en-GB" sz="1800" u="sng" dirty="0" smtClean="0">
                <a:latin typeface="Comic Sans MS" pitchFamily="66" charset="0"/>
              </a:rPr>
              <a:t>a </a:t>
            </a:r>
            <a:r>
              <a:rPr lang="en-GB" sz="1800" u="sng" dirty="0">
                <a:latin typeface="Comic Sans MS" pitchFamily="66" charset="0"/>
              </a:rPr>
              <a:t>special place to be’.</a:t>
            </a:r>
          </a:p>
          <a:p>
            <a:pPr algn="ctr">
              <a:spcBef>
                <a:spcPct val="50000"/>
              </a:spcBef>
            </a:pPr>
            <a:endParaRPr lang="en-GB" sz="1800" u="sng" dirty="0">
              <a:latin typeface="Comic Sans MS" pitchFamily="66" charset="0"/>
            </a:endParaRPr>
          </a:p>
        </p:txBody>
      </p:sp>
      <p:pic>
        <p:nvPicPr>
          <p:cNvPr id="2051" name="Picture 3" descr="npo000001"/>
          <p:cNvPicPr>
            <a:picLocks noChangeAspect="1" noChangeArrowheads="1"/>
          </p:cNvPicPr>
          <p:nvPr/>
        </p:nvPicPr>
        <p:blipFill>
          <a:blip r:embed="rId3" cstate="print"/>
          <a:srcRect/>
          <a:stretch>
            <a:fillRect/>
          </a:stretch>
        </p:blipFill>
        <p:spPr bwMode="auto">
          <a:xfrm>
            <a:off x="2928926" y="800100"/>
            <a:ext cx="2571768" cy="3048000"/>
          </a:xfrm>
          <a:prstGeom prst="rect">
            <a:avLst/>
          </a:prstGeom>
          <a:noFill/>
          <a:ln w="9525" algn="ctr">
            <a:noFill/>
            <a:miter lim="800000"/>
            <a:headEnd/>
            <a:tailEnd/>
          </a:ln>
        </p:spPr>
      </p:pic>
      <p:sp>
        <p:nvSpPr>
          <p:cNvPr id="2052" name="Text Box 9"/>
          <p:cNvSpPr txBox="1">
            <a:spLocks noChangeArrowheads="1"/>
          </p:cNvSpPr>
          <p:nvPr/>
        </p:nvSpPr>
        <p:spPr bwMode="auto">
          <a:xfrm>
            <a:off x="609600" y="4171950"/>
            <a:ext cx="8026400" cy="369332"/>
          </a:xfrm>
          <a:prstGeom prst="rect">
            <a:avLst/>
          </a:prstGeom>
          <a:noFill/>
          <a:ln w="9525">
            <a:noFill/>
            <a:miter lim="800000"/>
            <a:headEnd/>
            <a:tailEnd/>
          </a:ln>
        </p:spPr>
        <p:txBody>
          <a:bodyPr>
            <a:spAutoFit/>
          </a:bodyPr>
          <a:lstStyle/>
          <a:p>
            <a:pPr algn="ctr">
              <a:spcBef>
                <a:spcPct val="50000"/>
              </a:spcBef>
            </a:pPr>
            <a:r>
              <a:rPr lang="en-GB" sz="1800">
                <a:latin typeface="Comic Sans MS" pitchFamily="66" charset="0"/>
              </a:rPr>
              <a:t>YSGOL WIRFODDOL EGLWYSIG Y MODEL</a:t>
            </a:r>
          </a:p>
        </p:txBody>
      </p:sp>
      <p:sp>
        <p:nvSpPr>
          <p:cNvPr id="2053" name="Text Box 10"/>
          <p:cNvSpPr txBox="1">
            <a:spLocks noChangeArrowheads="1"/>
          </p:cNvSpPr>
          <p:nvPr/>
        </p:nvSpPr>
        <p:spPr bwMode="auto">
          <a:xfrm>
            <a:off x="812800" y="342900"/>
            <a:ext cx="7518400" cy="369332"/>
          </a:xfrm>
          <a:prstGeom prst="rect">
            <a:avLst/>
          </a:prstGeom>
          <a:noFill/>
          <a:ln w="9525">
            <a:noFill/>
            <a:miter lim="800000"/>
            <a:headEnd/>
            <a:tailEnd/>
          </a:ln>
        </p:spPr>
        <p:txBody>
          <a:bodyPr>
            <a:spAutoFit/>
          </a:bodyPr>
          <a:lstStyle/>
          <a:p>
            <a:pPr algn="ctr">
              <a:spcBef>
                <a:spcPct val="50000"/>
              </a:spcBef>
            </a:pPr>
            <a:r>
              <a:rPr lang="en-GB" sz="1800">
                <a:latin typeface="Comic Sans MS" pitchFamily="66" charset="0"/>
              </a:rPr>
              <a:t>MODEL CHURCH IN WALES SCHOOL</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228600" y="0"/>
            <a:ext cx="8534400" cy="6955750"/>
          </a:xfrm>
          <a:prstGeom prst="rect">
            <a:avLst/>
          </a:prstGeom>
          <a:noFill/>
          <a:ln w="9525">
            <a:noFill/>
            <a:miter lim="800000"/>
            <a:headEnd/>
            <a:tailEnd/>
          </a:ln>
        </p:spPr>
        <p:txBody>
          <a:bodyPr>
            <a:spAutoFit/>
          </a:bodyPr>
          <a:lstStyle/>
          <a:p>
            <a:pPr algn="ctr">
              <a:spcBef>
                <a:spcPct val="50000"/>
              </a:spcBef>
            </a:pPr>
            <a:endParaRPr lang="en-GB" sz="1400" dirty="0">
              <a:latin typeface="Comic Sans MS" pitchFamily="66" charset="0"/>
              <a:cs typeface="Times New Roman" pitchFamily="18" charset="0"/>
            </a:endParaRPr>
          </a:p>
          <a:p>
            <a:pPr algn="ctr">
              <a:spcBef>
                <a:spcPct val="50000"/>
              </a:spcBef>
            </a:pPr>
            <a:r>
              <a:rPr lang="en-GB" sz="1800" u="sng" dirty="0">
                <a:latin typeface="Comic Sans MS" pitchFamily="66" charset="0"/>
                <a:cs typeface="Times New Roman" pitchFamily="18" charset="0"/>
              </a:rPr>
              <a:t>Jesus our Model</a:t>
            </a:r>
          </a:p>
          <a:p>
            <a:pPr algn="ctr">
              <a:spcBef>
                <a:spcPct val="50000"/>
              </a:spcBef>
            </a:pPr>
            <a:endParaRPr lang="en-GB" sz="1800" dirty="0">
              <a:latin typeface="Comic Sans MS" pitchFamily="66" charset="0"/>
              <a:cs typeface="Times New Roman" pitchFamily="18" charset="0"/>
            </a:endParaRPr>
          </a:p>
          <a:p>
            <a:pPr algn="ctr">
              <a:spcBef>
                <a:spcPct val="50000"/>
              </a:spcBef>
            </a:pPr>
            <a:r>
              <a:rPr lang="en-GB" sz="1800" dirty="0">
                <a:latin typeface="Comic Sans MS" pitchFamily="66" charset="0"/>
                <a:cs typeface="Times New Roman" pitchFamily="18" charset="0"/>
              </a:rPr>
              <a:t>“Jesus our ‘Model’,</a:t>
            </a:r>
          </a:p>
          <a:p>
            <a:pPr algn="ctr">
              <a:spcBef>
                <a:spcPct val="50000"/>
              </a:spcBef>
            </a:pPr>
            <a:r>
              <a:rPr lang="en-GB" sz="1800" dirty="0">
                <a:latin typeface="Comic Sans MS" pitchFamily="66" charset="0"/>
                <a:cs typeface="Times New Roman" pitchFamily="18" charset="0"/>
              </a:rPr>
              <a:t>Helps us to share</a:t>
            </a:r>
          </a:p>
          <a:p>
            <a:pPr algn="ctr">
              <a:spcBef>
                <a:spcPct val="50000"/>
              </a:spcBef>
            </a:pPr>
            <a:r>
              <a:rPr lang="en-GB" sz="1800" dirty="0">
                <a:latin typeface="Comic Sans MS" pitchFamily="66" charset="0"/>
                <a:cs typeface="Times New Roman" pitchFamily="18" charset="0"/>
              </a:rPr>
              <a:t>Learning and Kindness,</a:t>
            </a:r>
          </a:p>
          <a:p>
            <a:pPr algn="ctr">
              <a:spcBef>
                <a:spcPct val="50000"/>
              </a:spcBef>
            </a:pPr>
            <a:r>
              <a:rPr lang="en-GB" sz="1800" dirty="0">
                <a:latin typeface="Comic Sans MS" pitchFamily="66" charset="0"/>
                <a:cs typeface="Times New Roman" pitchFamily="18" charset="0"/>
              </a:rPr>
              <a:t>Friendship and care”</a:t>
            </a:r>
          </a:p>
          <a:p>
            <a:pPr algn="ctr">
              <a:spcBef>
                <a:spcPct val="50000"/>
              </a:spcBef>
            </a:pPr>
            <a:endParaRPr lang="en-GB" sz="1800" dirty="0">
              <a:latin typeface="Comic Sans MS" pitchFamily="66" charset="0"/>
              <a:cs typeface="Times New Roman" pitchFamily="18" charset="0"/>
            </a:endParaRPr>
          </a:p>
          <a:p>
            <a:pPr algn="ctr">
              <a:spcBef>
                <a:spcPct val="50000"/>
              </a:spcBef>
            </a:pPr>
            <a:endParaRPr lang="en-GB" sz="1800" dirty="0">
              <a:latin typeface="Comic Sans MS" pitchFamily="66" charset="0"/>
              <a:cs typeface="Times New Roman" pitchFamily="18" charset="0"/>
            </a:endParaRPr>
          </a:p>
          <a:p>
            <a:pPr algn="ctr">
              <a:spcBef>
                <a:spcPct val="50000"/>
              </a:spcBef>
            </a:pPr>
            <a:endParaRPr lang="en-GB" sz="1800" dirty="0">
              <a:latin typeface="Comic Sans MS" pitchFamily="66" charset="0"/>
              <a:cs typeface="Times New Roman" pitchFamily="18" charset="0"/>
            </a:endParaRPr>
          </a:p>
          <a:p>
            <a:pPr algn="ctr">
              <a:spcBef>
                <a:spcPct val="50000"/>
              </a:spcBef>
            </a:pPr>
            <a:endParaRPr lang="en-GB" sz="1800" dirty="0">
              <a:latin typeface="Comic Sans MS" pitchFamily="66" charset="0"/>
              <a:cs typeface="Times New Roman" pitchFamily="18" charset="0"/>
            </a:endParaRPr>
          </a:p>
          <a:p>
            <a:pPr algn="ctr">
              <a:spcBef>
                <a:spcPct val="50000"/>
              </a:spcBef>
            </a:pPr>
            <a:endParaRPr lang="en-GB" sz="1800" dirty="0">
              <a:latin typeface="Comic Sans MS" pitchFamily="66" charset="0"/>
              <a:cs typeface="Times New Roman" pitchFamily="18" charset="0"/>
            </a:endParaRPr>
          </a:p>
          <a:p>
            <a:pPr algn="ctr">
              <a:spcBef>
                <a:spcPct val="50000"/>
              </a:spcBef>
            </a:pPr>
            <a:r>
              <a:rPr lang="en-GB" sz="1800" dirty="0" err="1" smtClean="0">
                <a:latin typeface="Comic Sans MS" pitchFamily="66" charset="0"/>
                <a:cs typeface="Times New Roman" pitchFamily="18" charset="0"/>
              </a:rPr>
              <a:t>Dysg</a:t>
            </a:r>
            <a:r>
              <a:rPr lang="en-GB" sz="1800" dirty="0">
                <a:latin typeface="Comic Sans MS" pitchFamily="66" charset="0"/>
                <a:cs typeface="Times New Roman" pitchFamily="18" charset="0"/>
              </a:rPr>
              <a:t>, </a:t>
            </a:r>
            <a:r>
              <a:rPr lang="en-GB" sz="1800" dirty="0" err="1">
                <a:latin typeface="Comic Sans MS" pitchFamily="66" charset="0"/>
                <a:cs typeface="Times New Roman" pitchFamily="18" charset="0"/>
              </a:rPr>
              <a:t>caredigrwydd</a:t>
            </a:r>
            <a:endParaRPr lang="en-GB" sz="1800" dirty="0">
              <a:latin typeface="Comic Sans MS" pitchFamily="66" charset="0"/>
              <a:cs typeface="Times New Roman" pitchFamily="18" charset="0"/>
            </a:endParaRPr>
          </a:p>
          <a:p>
            <a:pPr algn="ctr">
              <a:spcBef>
                <a:spcPct val="50000"/>
              </a:spcBef>
            </a:pPr>
            <a:r>
              <a:rPr lang="en-GB" sz="1800" dirty="0">
                <a:latin typeface="Comic Sans MS" pitchFamily="66" charset="0"/>
                <a:cs typeface="Times New Roman" pitchFamily="18" charset="0"/>
              </a:rPr>
              <a:t>a </a:t>
            </a:r>
            <a:r>
              <a:rPr lang="en-GB" sz="1800" dirty="0" err="1">
                <a:latin typeface="Comic Sans MS" pitchFamily="66" charset="0"/>
                <a:cs typeface="Times New Roman" pitchFamily="18" charset="0"/>
              </a:rPr>
              <a:t>ffrindiau</a:t>
            </a:r>
            <a:r>
              <a:rPr lang="en-GB" sz="1800" dirty="0">
                <a:latin typeface="Comic Sans MS" pitchFamily="66" charset="0"/>
                <a:cs typeface="Times New Roman" pitchFamily="18" charset="0"/>
              </a:rPr>
              <a:t> </a:t>
            </a:r>
            <a:r>
              <a:rPr lang="en-GB" sz="1800" dirty="0" err="1">
                <a:latin typeface="Comic Sans MS" pitchFamily="66" charset="0"/>
                <a:cs typeface="Times New Roman" pitchFamily="18" charset="0"/>
              </a:rPr>
              <a:t>cytun</a:t>
            </a:r>
            <a:endParaRPr lang="en-GB" sz="1800" dirty="0">
              <a:latin typeface="Comic Sans MS" pitchFamily="66" charset="0"/>
              <a:cs typeface="Times New Roman" pitchFamily="18" charset="0"/>
            </a:endParaRPr>
          </a:p>
          <a:p>
            <a:pPr algn="ctr">
              <a:spcBef>
                <a:spcPct val="50000"/>
              </a:spcBef>
            </a:pPr>
            <a:r>
              <a:rPr lang="en-GB" sz="1800" dirty="0">
                <a:latin typeface="Comic Sans MS" pitchFamily="66" charset="0"/>
                <a:cs typeface="Times New Roman" pitchFamily="18" charset="0"/>
              </a:rPr>
              <a:t>ac </a:t>
            </a:r>
            <a:r>
              <a:rPr lang="en-GB" sz="1800" dirty="0" err="1">
                <a:latin typeface="Comic Sans MS" pitchFamily="66" charset="0"/>
                <a:cs typeface="Times New Roman" pitchFamily="18" charset="0"/>
              </a:rPr>
              <a:t>Iesu’r</a:t>
            </a:r>
            <a:r>
              <a:rPr lang="en-GB" sz="1800" dirty="0">
                <a:latin typeface="Comic Sans MS" pitchFamily="66" charset="0"/>
                <a:cs typeface="Times New Roman" pitchFamily="18" charset="0"/>
              </a:rPr>
              <a:t> model</a:t>
            </a:r>
          </a:p>
          <a:p>
            <a:pPr algn="ctr">
              <a:spcBef>
                <a:spcPct val="50000"/>
              </a:spcBef>
            </a:pPr>
            <a:r>
              <a:rPr lang="en-GB" sz="1800" dirty="0" err="1">
                <a:latin typeface="Comic Sans MS" pitchFamily="66" charset="0"/>
                <a:cs typeface="Times New Roman" pitchFamily="18" charset="0"/>
              </a:rPr>
              <a:t>sy’n</a:t>
            </a:r>
            <a:r>
              <a:rPr lang="en-GB" sz="1800" dirty="0">
                <a:latin typeface="Comic Sans MS" pitchFamily="66" charset="0"/>
                <a:cs typeface="Times New Roman" pitchFamily="18" charset="0"/>
              </a:rPr>
              <a:t> </a:t>
            </a:r>
            <a:r>
              <a:rPr lang="en-GB" sz="1800" dirty="0" err="1">
                <a:latin typeface="Comic Sans MS" pitchFamily="66" charset="0"/>
                <a:cs typeface="Times New Roman" pitchFamily="18" charset="0"/>
              </a:rPr>
              <a:t>helpu</a:t>
            </a:r>
            <a:r>
              <a:rPr lang="en-GB" sz="1800" dirty="0">
                <a:latin typeface="Comic Sans MS" pitchFamily="66" charset="0"/>
                <a:cs typeface="Times New Roman" pitchFamily="18" charset="0"/>
              </a:rPr>
              <a:t> </a:t>
            </a:r>
            <a:r>
              <a:rPr lang="en-GB" sz="1800" dirty="0" err="1">
                <a:latin typeface="Comic Sans MS" pitchFamily="66" charset="0"/>
                <a:cs typeface="Times New Roman" pitchFamily="18" charset="0"/>
              </a:rPr>
              <a:t>pob</a:t>
            </a:r>
            <a:r>
              <a:rPr lang="en-GB" sz="1800" dirty="0">
                <a:latin typeface="Comic Sans MS" pitchFamily="66" charset="0"/>
                <a:cs typeface="Times New Roman" pitchFamily="18" charset="0"/>
              </a:rPr>
              <a:t> un.” </a:t>
            </a:r>
          </a:p>
          <a:p>
            <a:pPr>
              <a:spcBef>
                <a:spcPct val="50000"/>
              </a:spcBef>
            </a:pPr>
            <a:endParaRPr lang="en-GB" sz="1800" dirty="0">
              <a:latin typeface="Comic Sans MS" pitchFamily="66" charset="0"/>
            </a:endParaRPr>
          </a:p>
        </p:txBody>
      </p:sp>
      <p:pic>
        <p:nvPicPr>
          <p:cNvPr id="3075" name="Picture 3" descr="npo000003"/>
          <p:cNvPicPr>
            <a:picLocks noChangeAspect="1" noChangeArrowheads="1"/>
          </p:cNvPicPr>
          <p:nvPr/>
        </p:nvPicPr>
        <p:blipFill>
          <a:blip r:embed="rId3" cstate="print"/>
          <a:srcRect/>
          <a:stretch>
            <a:fillRect/>
          </a:stretch>
        </p:blipFill>
        <p:spPr bwMode="auto">
          <a:xfrm>
            <a:off x="3286116" y="2857496"/>
            <a:ext cx="2097653" cy="1657346"/>
          </a:xfrm>
          <a:prstGeom prst="rect">
            <a:avLst/>
          </a:prstGeom>
          <a:noFill/>
          <a:ln w="9525" algn="ctr">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6"/>
          <p:cNvSpPr txBox="1">
            <a:spLocks noChangeArrowheads="1"/>
          </p:cNvSpPr>
          <p:nvPr/>
        </p:nvSpPr>
        <p:spPr bwMode="auto">
          <a:xfrm>
            <a:off x="304800" y="381000"/>
            <a:ext cx="8686800" cy="369332"/>
          </a:xfrm>
          <a:prstGeom prst="rect">
            <a:avLst/>
          </a:prstGeom>
          <a:noFill/>
          <a:ln w="9525">
            <a:noFill/>
            <a:miter lim="800000"/>
            <a:headEnd/>
            <a:tailEnd/>
          </a:ln>
        </p:spPr>
        <p:txBody>
          <a:bodyPr>
            <a:spAutoFit/>
          </a:bodyPr>
          <a:lstStyle/>
          <a:p>
            <a:pPr>
              <a:spcBef>
                <a:spcPct val="50000"/>
              </a:spcBef>
            </a:pPr>
            <a:endParaRPr lang="en-US"/>
          </a:p>
        </p:txBody>
      </p:sp>
      <p:sp>
        <p:nvSpPr>
          <p:cNvPr id="4099" name="Text Box 7"/>
          <p:cNvSpPr txBox="1">
            <a:spLocks noChangeArrowheads="1"/>
          </p:cNvSpPr>
          <p:nvPr/>
        </p:nvSpPr>
        <p:spPr bwMode="auto">
          <a:xfrm>
            <a:off x="304800" y="381000"/>
            <a:ext cx="8610600" cy="2585323"/>
          </a:xfrm>
          <a:prstGeom prst="rect">
            <a:avLst/>
          </a:prstGeom>
          <a:noFill/>
          <a:ln w="9525">
            <a:noFill/>
            <a:miter lim="800000"/>
            <a:headEnd/>
            <a:tailEnd/>
          </a:ln>
        </p:spPr>
        <p:txBody>
          <a:bodyPr>
            <a:spAutoFit/>
          </a:bodyPr>
          <a:lstStyle/>
          <a:p>
            <a:pPr algn="ctr">
              <a:spcBef>
                <a:spcPct val="50000"/>
              </a:spcBef>
            </a:pPr>
            <a:r>
              <a:rPr lang="en-GB" sz="1800" b="1">
                <a:latin typeface="Comic Sans MS" pitchFamily="66" charset="0"/>
                <a:cs typeface="Times New Roman" pitchFamily="18" charset="0"/>
              </a:rPr>
              <a:t>The Mission Statement</a:t>
            </a:r>
            <a:endParaRPr lang="en-GB" sz="1800">
              <a:latin typeface="Comic Sans MS" pitchFamily="66" charset="0"/>
              <a:cs typeface="Times New Roman" pitchFamily="18" charset="0"/>
            </a:endParaRPr>
          </a:p>
          <a:p>
            <a:pPr algn="ctr">
              <a:spcBef>
                <a:spcPct val="50000"/>
              </a:spcBef>
            </a:pPr>
            <a:r>
              <a:rPr lang="en-GB" sz="1800" b="1">
                <a:latin typeface="Comic Sans MS" pitchFamily="66" charset="0"/>
                <a:cs typeface="Times New Roman" pitchFamily="18" charset="0"/>
              </a:rPr>
              <a:t> </a:t>
            </a:r>
            <a:endParaRPr lang="en-GB" sz="1800">
              <a:latin typeface="Comic Sans MS" pitchFamily="66" charset="0"/>
              <a:cs typeface="Times New Roman" pitchFamily="18" charset="0"/>
            </a:endParaRPr>
          </a:p>
          <a:p>
            <a:pPr>
              <a:spcBef>
                <a:spcPct val="50000"/>
              </a:spcBef>
            </a:pPr>
            <a:r>
              <a:rPr lang="en-GB" sz="1800" b="1">
                <a:latin typeface="Comic Sans MS" pitchFamily="66" charset="0"/>
                <a:cs typeface="Times New Roman" pitchFamily="18" charset="0"/>
              </a:rPr>
              <a:t> </a:t>
            </a:r>
            <a:endParaRPr lang="en-GB" sz="1800">
              <a:latin typeface="Comic Sans MS" pitchFamily="66" charset="0"/>
              <a:cs typeface="Times New Roman" pitchFamily="18" charset="0"/>
            </a:endParaRPr>
          </a:p>
          <a:p>
            <a:pPr>
              <a:spcBef>
                <a:spcPct val="50000"/>
              </a:spcBef>
            </a:pPr>
            <a:r>
              <a:rPr lang="en-GB" sz="1800" b="1">
                <a:latin typeface="Comic Sans MS" pitchFamily="66" charset="0"/>
                <a:cs typeface="Times New Roman" pitchFamily="18" charset="0"/>
              </a:rPr>
              <a:t>The Model Church in Wales School’s mission is to work within a Christian ethos to nurture and develop all that is best in our pupils providing them with a sure foundation for their future.</a:t>
            </a:r>
            <a:endParaRPr lang="en-GB" sz="1800">
              <a:latin typeface="Comic Sans MS" pitchFamily="66" charset="0"/>
              <a:cs typeface="Times New Roman" pitchFamily="18" charset="0"/>
            </a:endParaRPr>
          </a:p>
          <a:p>
            <a:pPr>
              <a:spcBef>
                <a:spcPct val="50000"/>
              </a:spcBef>
            </a:pPr>
            <a:endParaRPr lang="en-GB" sz="1800">
              <a:latin typeface="Comic Sans MS" pitchFamily="66" charset="0"/>
            </a:endParaRPr>
          </a:p>
        </p:txBody>
      </p:sp>
      <p:sp>
        <p:nvSpPr>
          <p:cNvPr id="4100" name="Rectangle 9"/>
          <p:cNvSpPr>
            <a:spLocks noChangeArrowheads="1"/>
          </p:cNvSpPr>
          <p:nvPr/>
        </p:nvSpPr>
        <p:spPr bwMode="auto">
          <a:xfrm>
            <a:off x="2171700" y="1625204"/>
            <a:ext cx="9144000" cy="369332"/>
          </a:xfrm>
          <a:prstGeom prst="rect">
            <a:avLst/>
          </a:prstGeom>
          <a:noFill/>
          <a:ln w="9525">
            <a:noFill/>
            <a:miter lim="800000"/>
            <a:headEnd/>
            <a:tailEnd/>
          </a:ln>
        </p:spPr>
        <p:txBody>
          <a:bodyPr>
            <a:spAutoFit/>
          </a:bodyPr>
          <a:lstStyle/>
          <a:p>
            <a:endParaRPr lang="en-US"/>
          </a:p>
        </p:txBody>
      </p:sp>
      <p:pic>
        <p:nvPicPr>
          <p:cNvPr id="4101" name="Picture 8" descr="npo000005"/>
          <p:cNvPicPr>
            <a:picLocks noChangeAspect="1" noChangeArrowheads="1"/>
          </p:cNvPicPr>
          <p:nvPr/>
        </p:nvPicPr>
        <p:blipFill>
          <a:blip r:embed="rId3" cstate="print"/>
          <a:srcRect/>
          <a:stretch>
            <a:fillRect/>
          </a:stretch>
        </p:blipFill>
        <p:spPr bwMode="auto">
          <a:xfrm>
            <a:off x="2235200" y="2743201"/>
            <a:ext cx="4368800" cy="2612231"/>
          </a:xfrm>
          <a:prstGeom prst="rect">
            <a:avLst/>
          </a:prstGeom>
          <a:noFill/>
          <a:ln w="9525" algn="ctr">
            <a:noFill/>
            <a:miter lim="800000"/>
            <a:headEnd/>
            <a:tailEnd/>
          </a:ln>
        </p:spPr>
      </p:pic>
      <p:sp>
        <p:nvSpPr>
          <p:cNvPr id="4102" name="Text Box 10"/>
          <p:cNvSpPr txBox="1">
            <a:spLocks noChangeArrowheads="1"/>
          </p:cNvSpPr>
          <p:nvPr/>
        </p:nvSpPr>
        <p:spPr bwMode="auto">
          <a:xfrm>
            <a:off x="381000" y="5638800"/>
            <a:ext cx="8534400" cy="1061829"/>
          </a:xfrm>
          <a:prstGeom prst="rect">
            <a:avLst/>
          </a:prstGeom>
          <a:noFill/>
          <a:ln w="9525">
            <a:noFill/>
            <a:miter lim="800000"/>
            <a:headEnd/>
            <a:tailEnd/>
          </a:ln>
        </p:spPr>
        <p:txBody>
          <a:bodyPr>
            <a:spAutoFit/>
          </a:bodyPr>
          <a:lstStyle/>
          <a:p>
            <a:pPr>
              <a:spcBef>
                <a:spcPct val="50000"/>
              </a:spcBef>
            </a:pPr>
            <a:r>
              <a:rPr lang="en-GB" sz="1800" b="1">
                <a:latin typeface="Comic Sans MS" pitchFamily="66" charset="0"/>
                <a:cs typeface="Times New Roman" pitchFamily="18" charset="0"/>
              </a:rPr>
              <a:t>To achieve this Mission Statement the School’s Governing Body</a:t>
            </a:r>
            <a:r>
              <a:rPr lang="en-GB" sz="1800">
                <a:latin typeface="Comic Sans MS" pitchFamily="66" charset="0"/>
                <a:cs typeface="Times New Roman" pitchFamily="18" charset="0"/>
              </a:rPr>
              <a:t> </a:t>
            </a:r>
            <a:r>
              <a:rPr lang="en-GB" sz="1800" b="1">
                <a:latin typeface="Comic Sans MS" pitchFamily="66" charset="0"/>
                <a:cs typeface="Times New Roman" pitchFamily="18" charset="0"/>
              </a:rPr>
              <a:t>have formulated the Aims of the Model Church in Wales School</a:t>
            </a:r>
            <a:endParaRPr lang="en-GB" sz="1800">
              <a:latin typeface="Comic Sans MS" pitchFamily="66" charset="0"/>
              <a:cs typeface="Times New Roman" pitchFamily="18" charset="0"/>
            </a:endParaRPr>
          </a:p>
          <a:p>
            <a:pPr>
              <a:spcBef>
                <a:spcPct val="50000"/>
              </a:spcBef>
            </a:pPr>
            <a:endParaRPr lang="en-GB" sz="1800">
              <a:latin typeface="Comic Sans MS" pitchFamily="66" charset="0"/>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0" y="0"/>
            <a:ext cx="8839200" cy="9148658"/>
          </a:xfrm>
          <a:prstGeom prst="rect">
            <a:avLst/>
          </a:prstGeom>
          <a:noFill/>
          <a:ln w="9525">
            <a:noFill/>
            <a:miter lim="800000"/>
            <a:headEnd/>
            <a:tailEnd/>
          </a:ln>
        </p:spPr>
        <p:txBody>
          <a:bodyPr>
            <a:spAutoFit/>
          </a:bodyPr>
          <a:lstStyle/>
          <a:p>
            <a:pPr algn="ctr">
              <a:spcBef>
                <a:spcPct val="50000"/>
              </a:spcBef>
            </a:pPr>
            <a:r>
              <a:rPr lang="en-GB" sz="1100" u="sng">
                <a:latin typeface="Comic Sans MS" pitchFamily="66" charset="0"/>
                <a:cs typeface="Times New Roman" pitchFamily="18" charset="0"/>
              </a:rPr>
              <a:t>The Aims of the School</a:t>
            </a:r>
            <a:r>
              <a:rPr lang="en-GB" sz="1100">
                <a:latin typeface="Comic Sans MS" pitchFamily="66" charset="0"/>
                <a:cs typeface="Times New Roman" pitchFamily="18" charset="0"/>
              </a:rPr>
              <a:t>  </a:t>
            </a:r>
            <a:endParaRPr lang="en-GB" sz="1100">
              <a:cs typeface="Times New Roman" pitchFamily="18" charset="0"/>
            </a:endParaRPr>
          </a:p>
          <a:p>
            <a:pPr algn="ctr">
              <a:spcBef>
                <a:spcPct val="50000"/>
              </a:spcBef>
            </a:pPr>
            <a:endParaRPr lang="en-GB" sz="1100">
              <a:latin typeface="Comic Sans MS" pitchFamily="66" charset="0"/>
              <a:cs typeface="Times New Roman" pitchFamily="18" charset="0"/>
            </a:endParaRPr>
          </a:p>
          <a:p>
            <a:pPr algn="ctr">
              <a:spcBef>
                <a:spcPct val="50000"/>
              </a:spcBef>
            </a:pPr>
            <a:r>
              <a:rPr lang="en-GB" sz="1100">
                <a:latin typeface="Comic Sans MS" pitchFamily="66" charset="0"/>
                <a:cs typeface="Times New Roman" pitchFamily="18" charset="0"/>
              </a:rPr>
              <a:t>Our School seeks to recognise the</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God-given abilities of each</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child and to develop them in the</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best interest of the child, the</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family, the community and society.</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We strive to create a happy</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environment where children may</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learn to co-operate with each</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other in an atmosphere of</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support and trust.</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 </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The School Curriculum is</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designed to develop the children</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educationally, physically</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morally and spiritually, into</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happy and well educated, whole people</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We recognize that children work</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best in an atmosphere of calm</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and the school aims to develop a</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strong sense of communal and</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self discipline with Christian</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values of caring and</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thoughtful ness for others</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This is a task which involves</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co-operation between</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the child,</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the school,</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the home,</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the family,</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the church</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and the community,</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in which each has a vital part</a:t>
            </a:r>
            <a:endParaRPr lang="en-GB" sz="1100">
              <a:cs typeface="Times New Roman" pitchFamily="18" charset="0"/>
            </a:endParaRPr>
          </a:p>
          <a:p>
            <a:pPr algn="ctr">
              <a:spcBef>
                <a:spcPct val="50000"/>
              </a:spcBef>
            </a:pPr>
            <a:r>
              <a:rPr lang="en-GB" sz="1100">
                <a:latin typeface="Comic Sans MS" pitchFamily="66" charset="0"/>
                <a:cs typeface="Times New Roman" pitchFamily="18" charset="0"/>
              </a:rPr>
              <a:t>to play.</a:t>
            </a:r>
            <a:endParaRPr lang="en-GB" sz="1100">
              <a:cs typeface="Times New Roman" pitchFamily="18" charset="0"/>
            </a:endParaRPr>
          </a:p>
          <a:p>
            <a:pPr>
              <a:spcBef>
                <a:spcPct val="50000"/>
              </a:spcBef>
            </a:pPr>
            <a:endParaRPr lang="en-GB" sz="110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ChangeArrowheads="1"/>
          </p:cNvSpPr>
          <p:nvPr/>
        </p:nvSpPr>
        <p:spPr bwMode="auto">
          <a:xfrm>
            <a:off x="812800" y="400050"/>
            <a:ext cx="7397750" cy="628650"/>
          </a:xfrm>
          <a:prstGeom prst="rect">
            <a:avLst/>
          </a:prstGeom>
          <a:solidFill>
            <a:srgbClr val="C0C0C0"/>
          </a:solidFill>
          <a:ln w="6350">
            <a:solidFill>
              <a:srgbClr val="000000"/>
            </a:solidFill>
            <a:miter lim="800000"/>
            <a:headEnd/>
            <a:tailEnd/>
          </a:ln>
        </p:spPr>
        <p:txBody>
          <a:bodyPr/>
          <a:lstStyle/>
          <a:p>
            <a:pPr algn="ctr"/>
            <a:r>
              <a:rPr lang="en-GB" sz="1400" b="1">
                <a:latin typeface="Comic Sans MS" pitchFamily="66" charset="0"/>
                <a:cs typeface="Times New Roman" pitchFamily="18" charset="0"/>
              </a:rPr>
              <a:t>MODEL CHURCH IN WALES </a:t>
            </a:r>
            <a:endParaRPr lang="en-GB" sz="1400">
              <a:latin typeface="Comic Sans MS" pitchFamily="66" charset="0"/>
              <a:cs typeface="Times New Roman" pitchFamily="18" charset="0"/>
            </a:endParaRPr>
          </a:p>
          <a:p>
            <a:pPr algn="ctr"/>
            <a:r>
              <a:rPr lang="en-GB" sz="1400" b="1">
                <a:latin typeface="Comic Sans MS" pitchFamily="66" charset="0"/>
                <a:cs typeface="Times New Roman" pitchFamily="18" charset="0"/>
              </a:rPr>
              <a:t>VOLUNTARY AIDED PRIMARY SCHOOL</a:t>
            </a:r>
            <a:endParaRPr lang="en-GB" sz="1400">
              <a:latin typeface="Comic Sans MS" pitchFamily="66" charset="0"/>
              <a:cs typeface="Times New Roman" pitchFamily="18" charset="0"/>
            </a:endParaRPr>
          </a:p>
          <a:p>
            <a:pPr algn="ctr"/>
            <a:r>
              <a:rPr lang="en-GB" sz="1400">
                <a:latin typeface="Comic Sans MS" pitchFamily="66" charset="0"/>
                <a:cs typeface="Times New Roman" pitchFamily="18" charset="0"/>
              </a:rPr>
              <a:t>INSTRUMENT OF GOVERNMENT</a:t>
            </a:r>
            <a:r>
              <a:rPr lang="en-GB" sz="1400">
                <a:latin typeface="Comic Sans MS" pitchFamily="66" charset="0"/>
              </a:rPr>
              <a:t> </a:t>
            </a:r>
          </a:p>
        </p:txBody>
      </p:sp>
      <p:sp>
        <p:nvSpPr>
          <p:cNvPr id="6147" name="Text Box 5"/>
          <p:cNvSpPr txBox="1">
            <a:spLocks noChangeArrowheads="1"/>
          </p:cNvSpPr>
          <p:nvPr/>
        </p:nvSpPr>
        <p:spPr bwMode="auto">
          <a:xfrm>
            <a:off x="304800" y="1142985"/>
            <a:ext cx="8053414" cy="6340197"/>
          </a:xfrm>
          <a:prstGeom prst="rect">
            <a:avLst/>
          </a:prstGeom>
          <a:noFill/>
          <a:ln w="9525">
            <a:noFill/>
            <a:miter lim="800000"/>
            <a:headEnd/>
            <a:tailEnd/>
          </a:ln>
        </p:spPr>
        <p:txBody>
          <a:bodyPr wrap="square">
            <a:spAutoFit/>
          </a:bodyPr>
          <a:lstStyle/>
          <a:p>
            <a:pPr marL="292100">
              <a:spcBef>
                <a:spcPct val="50000"/>
              </a:spcBef>
            </a:pPr>
            <a:r>
              <a:rPr lang="en-GB" sz="1400" dirty="0">
                <a:latin typeface="Comic Sans MS" pitchFamily="66" charset="0"/>
                <a:cs typeface="Times New Roman" pitchFamily="18" charset="0"/>
              </a:rPr>
              <a:t>1. The name of the school is Model Church in Wales Voluntary Aided</a:t>
            </a:r>
          </a:p>
          <a:p>
            <a:pPr marL="292100">
              <a:spcBef>
                <a:spcPct val="50000"/>
              </a:spcBef>
            </a:pPr>
            <a:r>
              <a:rPr lang="en-GB" sz="1400" dirty="0">
                <a:latin typeface="Comic Sans MS" pitchFamily="66" charset="0"/>
                <a:cs typeface="Times New Roman" pitchFamily="18" charset="0"/>
              </a:rPr>
              <a:t>     Primary School</a:t>
            </a:r>
          </a:p>
          <a:p>
            <a:pPr marL="292100">
              <a:spcBef>
                <a:spcPct val="50000"/>
              </a:spcBef>
            </a:pPr>
            <a:r>
              <a:rPr lang="en-GB" sz="1400" dirty="0">
                <a:latin typeface="Comic Sans MS" pitchFamily="66" charset="0"/>
                <a:cs typeface="Times New Roman" pitchFamily="18" charset="0"/>
              </a:rPr>
              <a:t>2. The school is a voluntary aided school.</a:t>
            </a:r>
          </a:p>
          <a:p>
            <a:pPr marL="292100">
              <a:spcBef>
                <a:spcPct val="50000"/>
              </a:spcBef>
            </a:pPr>
            <a:r>
              <a:rPr lang="en-GB" sz="1400" dirty="0">
                <a:latin typeface="Comic Sans MS" pitchFamily="66" charset="0"/>
                <a:cs typeface="Times New Roman" pitchFamily="18" charset="0"/>
              </a:rPr>
              <a:t>3. The name of the governing body is “The Governing Body of Model Church in Wales Voluntary Aided Primary School</a:t>
            </a:r>
          </a:p>
          <a:p>
            <a:pPr marL="292100">
              <a:spcBef>
                <a:spcPct val="50000"/>
              </a:spcBef>
            </a:pPr>
            <a:r>
              <a:rPr lang="en-GB" sz="1400" dirty="0">
                <a:latin typeface="Comic Sans MS" pitchFamily="66" charset="0"/>
                <a:cs typeface="Times New Roman" pitchFamily="18" charset="0"/>
              </a:rPr>
              <a:t>4. The governing body shall consist of:</a:t>
            </a:r>
          </a:p>
          <a:p>
            <a:pPr marL="292100">
              <a:spcBef>
                <a:spcPct val="50000"/>
              </a:spcBef>
            </a:pPr>
            <a:r>
              <a:rPr lang="en-GB" sz="1400" dirty="0">
                <a:latin typeface="Comic Sans MS" pitchFamily="66" charset="0"/>
                <a:cs typeface="Times New Roman" pitchFamily="18" charset="0"/>
              </a:rPr>
              <a:t>(</a:t>
            </a:r>
            <a:r>
              <a:rPr lang="en-GB" sz="1400" dirty="0" err="1">
                <a:latin typeface="Comic Sans MS" pitchFamily="66" charset="0"/>
                <a:cs typeface="Times New Roman" pitchFamily="18" charset="0"/>
              </a:rPr>
              <a:t>i</a:t>
            </a:r>
            <a:r>
              <a:rPr lang="en-GB" sz="1400" dirty="0">
                <a:latin typeface="Comic Sans MS" pitchFamily="66" charset="0"/>
                <a:cs typeface="Times New Roman" pitchFamily="18" charset="0"/>
              </a:rPr>
              <a:t>) Ten foundation governors </a:t>
            </a:r>
          </a:p>
          <a:p>
            <a:pPr marL="292100">
              <a:spcBef>
                <a:spcPct val="50000"/>
              </a:spcBef>
            </a:pPr>
            <a:r>
              <a:rPr lang="en-GB" sz="1400" dirty="0">
                <a:latin typeface="Comic Sans MS" pitchFamily="66" charset="0"/>
                <a:cs typeface="Times New Roman" pitchFamily="18" charset="0"/>
              </a:rPr>
              <a:t>(ii) Two parent governors;</a:t>
            </a:r>
          </a:p>
          <a:p>
            <a:pPr marL="292100">
              <a:spcBef>
                <a:spcPct val="50000"/>
              </a:spcBef>
            </a:pPr>
            <a:r>
              <a:rPr lang="en-GB" sz="1400" dirty="0">
                <a:latin typeface="Comic Sans MS" pitchFamily="66" charset="0"/>
                <a:cs typeface="Times New Roman" pitchFamily="18" charset="0"/>
              </a:rPr>
              <a:t>(iii) Two LEA governors;</a:t>
            </a:r>
          </a:p>
          <a:p>
            <a:pPr marL="292100">
              <a:spcBef>
                <a:spcPct val="50000"/>
              </a:spcBef>
            </a:pPr>
            <a:r>
              <a:rPr lang="en-GB" sz="1400" dirty="0">
                <a:latin typeface="Comic Sans MS" pitchFamily="66" charset="0"/>
                <a:cs typeface="Times New Roman" pitchFamily="18" charset="0"/>
              </a:rPr>
              <a:t>(iv) One staff governor (teaching);</a:t>
            </a:r>
          </a:p>
          <a:p>
            <a:pPr marL="292100">
              <a:spcBef>
                <a:spcPct val="50000"/>
              </a:spcBef>
            </a:pPr>
            <a:r>
              <a:rPr lang="en-GB" sz="1400" dirty="0">
                <a:latin typeface="Comic Sans MS" pitchFamily="66" charset="0"/>
                <a:cs typeface="Times New Roman" pitchFamily="18" charset="0"/>
              </a:rPr>
              <a:t>(v) One staff governor (non teaching):</a:t>
            </a:r>
          </a:p>
          <a:p>
            <a:pPr marL="292100">
              <a:spcBef>
                <a:spcPct val="50000"/>
              </a:spcBef>
            </a:pPr>
            <a:r>
              <a:rPr lang="en-GB" sz="1400" dirty="0">
                <a:latin typeface="Comic Sans MS" pitchFamily="66" charset="0"/>
                <a:cs typeface="Times New Roman" pitchFamily="18" charset="0"/>
              </a:rPr>
              <a:t>(vi) One Community governors for whose appointment nominations are to be sought from the minor authority or (as the case may be) from one or more of the minor authorities in relation to the school;</a:t>
            </a:r>
          </a:p>
          <a:p>
            <a:pPr marL="292100">
              <a:spcBef>
                <a:spcPct val="50000"/>
              </a:spcBef>
            </a:pPr>
            <a:r>
              <a:rPr lang="en-GB" sz="1400" dirty="0">
                <a:latin typeface="Comic Sans MS" pitchFamily="66" charset="0"/>
                <a:cs typeface="Times New Roman" pitchFamily="18" charset="0"/>
              </a:rPr>
              <a:t>(vii) The head teacher (except at any time when he/she has given written notice to the clerk to the governing body of the school that he/she chooses not to be a governor).</a:t>
            </a:r>
          </a:p>
          <a:p>
            <a:pPr marL="292100">
              <a:spcBef>
                <a:spcPct val="50000"/>
              </a:spcBef>
            </a:pPr>
            <a:r>
              <a:rPr lang="en-GB" sz="1400" dirty="0">
                <a:latin typeface="Comic Sans MS" pitchFamily="66" charset="0"/>
                <a:cs typeface="Times New Roman" pitchFamily="18" charset="0"/>
              </a:rPr>
              <a:t>The total number of governors is </a:t>
            </a:r>
            <a:r>
              <a:rPr lang="en-GB" sz="1400" b="1" dirty="0">
                <a:latin typeface="Comic Sans MS" pitchFamily="66" charset="0"/>
                <a:cs typeface="Times New Roman" pitchFamily="18" charset="0"/>
              </a:rPr>
              <a:t>eighteen</a:t>
            </a:r>
            <a:r>
              <a:rPr lang="en-GB" sz="1400" dirty="0">
                <a:latin typeface="Comic Sans MS" pitchFamily="66" charset="0"/>
                <a:cs typeface="Times New Roman" pitchFamily="18" charset="0"/>
              </a:rPr>
              <a:t> (except at any time when the head teacher has given notice as above that he/she chooses not to be a governor, when the total number of governors will be </a:t>
            </a:r>
            <a:r>
              <a:rPr lang="en-GB" sz="1400" b="1" dirty="0">
                <a:latin typeface="Comic Sans MS" pitchFamily="66" charset="0"/>
                <a:cs typeface="Times New Roman" pitchFamily="18" charset="0"/>
              </a:rPr>
              <a:t>seventeen</a:t>
            </a:r>
            <a:r>
              <a:rPr lang="en-GB" sz="1400" dirty="0">
                <a:latin typeface="Comic Sans MS" pitchFamily="66" charset="0"/>
                <a:cs typeface="Times New Roman" pitchFamily="18" charset="0"/>
              </a:rPr>
              <a:t>).</a:t>
            </a:r>
          </a:p>
          <a:p>
            <a:pPr marL="292100">
              <a:spcBef>
                <a:spcPct val="50000"/>
              </a:spcBef>
            </a:pPr>
            <a:r>
              <a:rPr lang="en-GB" sz="1400" dirty="0">
                <a:latin typeface="Comic Sans MS" pitchFamily="66" charset="0"/>
                <a:cs typeface="Times New Roman" pitchFamily="18" charset="0"/>
              </a:rPr>
              <a:t>5  The name of the foundation body entitled to appoint foundation governors is the St David’s Diocesan Council for Education.</a:t>
            </a:r>
          </a:p>
          <a:p>
            <a:pPr marL="292100">
              <a:spcBef>
                <a:spcPct val="50000"/>
              </a:spcBef>
            </a:pPr>
            <a:endParaRPr lang="en-GB" sz="1400" dirty="0">
              <a:latin typeface="Comic Sans MS" pitchFamily="66"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406400" y="342900"/>
            <a:ext cx="8432800" cy="6555641"/>
          </a:xfrm>
          <a:prstGeom prst="rect">
            <a:avLst/>
          </a:prstGeom>
          <a:noFill/>
          <a:ln w="9525">
            <a:noFill/>
            <a:miter lim="800000"/>
            <a:headEnd/>
            <a:tailEnd/>
          </a:ln>
        </p:spPr>
        <p:txBody>
          <a:bodyPr>
            <a:spAutoFit/>
          </a:bodyPr>
          <a:lstStyle/>
          <a:p>
            <a:pPr marL="388938" indent="-292100" defTabSz="265113">
              <a:spcBef>
                <a:spcPct val="50000"/>
              </a:spcBef>
            </a:pPr>
            <a:r>
              <a:rPr lang="en-GB" sz="1400">
                <a:latin typeface="Comic Sans MS" pitchFamily="66" charset="0"/>
                <a:cs typeface="Times New Roman" pitchFamily="18" charset="0"/>
              </a:rPr>
              <a:t>6. The name of the foundation body entitled to appoint foundation governors is the St David’s Diocesan Council for Education.</a:t>
            </a:r>
          </a:p>
          <a:p>
            <a:pPr marL="388938" indent="-292100" defTabSz="265113">
              <a:spcBef>
                <a:spcPct val="50000"/>
              </a:spcBef>
            </a:pPr>
            <a:r>
              <a:rPr lang="en-GB" sz="1400">
                <a:latin typeface="Comic Sans MS" pitchFamily="66" charset="0"/>
                <a:cs typeface="Times New Roman" pitchFamily="18" charset="0"/>
              </a:rPr>
              <a:t>7. (a)  The holder of the following offices shall be foundation governors ex officio:</a:t>
            </a:r>
          </a:p>
          <a:p>
            <a:pPr marL="388938" indent="-292100" defTabSz="265113">
              <a:spcBef>
                <a:spcPct val="50000"/>
              </a:spcBef>
            </a:pPr>
            <a:r>
              <a:rPr lang="en-GB" sz="1400">
                <a:latin typeface="Comic Sans MS" pitchFamily="66" charset="0"/>
                <a:cs typeface="Times New Roman" pitchFamily="18" charset="0"/>
              </a:rPr>
              <a:t>		</a:t>
            </a:r>
            <a:r>
              <a:rPr lang="en-GB" sz="1400" b="1">
                <a:latin typeface="Comic Sans MS" pitchFamily="66" charset="0"/>
                <a:cs typeface="Times New Roman" pitchFamily="18" charset="0"/>
              </a:rPr>
              <a:t>	the Vicar of St David’s Parish</a:t>
            </a:r>
          </a:p>
          <a:p>
            <a:pPr marL="388938" indent="-292100" defTabSz="265113">
              <a:spcBef>
                <a:spcPct val="50000"/>
              </a:spcBef>
            </a:pPr>
            <a:r>
              <a:rPr lang="en-GB" sz="1400">
                <a:latin typeface="Comic Sans MS" pitchFamily="66" charset="0"/>
                <a:cs typeface="Times New Roman" pitchFamily="18" charset="0"/>
              </a:rPr>
              <a:t>		     </a:t>
            </a:r>
            <a:r>
              <a:rPr lang="en-GB" sz="1400" b="1">
                <a:latin typeface="Comic Sans MS" pitchFamily="66" charset="0"/>
                <a:cs typeface="Times New Roman" pitchFamily="18" charset="0"/>
              </a:rPr>
              <a:t>the Vicar of St Peter’s Parish</a:t>
            </a:r>
          </a:p>
          <a:p>
            <a:pPr marL="388938" indent="-292100" defTabSz="265113">
              <a:spcBef>
                <a:spcPct val="50000"/>
              </a:spcBef>
            </a:pPr>
            <a:r>
              <a:rPr lang="en-GB" sz="1400">
                <a:latin typeface="Comic Sans MS" pitchFamily="66" charset="0"/>
                <a:cs typeface="Times New Roman" pitchFamily="18" charset="0"/>
              </a:rPr>
              <a:t>     (b)  The St David’s Diocesan Council for Education shall appoint a foundation governor whose governorship derives from the office named in (a) above, in the event that that ex officio foundation governor is unable or unwilling to act as a foundation governor, or there is a vacancy in the office by virtue of which his governorship exists.</a:t>
            </a:r>
          </a:p>
          <a:p>
            <a:pPr marL="388938" indent="-292100" defTabSz="265113">
              <a:spcBef>
                <a:spcPct val="50000"/>
              </a:spcBef>
            </a:pPr>
            <a:r>
              <a:rPr lang="en-GB" sz="1400">
                <a:latin typeface="Comic Sans MS" pitchFamily="66" charset="0"/>
                <a:cs typeface="Times New Roman" pitchFamily="18" charset="0"/>
              </a:rPr>
              <a:t>8.  Statement on the Religious Ethos of the School:-</a:t>
            </a:r>
          </a:p>
          <a:p>
            <a:pPr marL="388938" indent="-292100" defTabSz="265113">
              <a:spcBef>
                <a:spcPct val="50000"/>
              </a:spcBef>
            </a:pPr>
            <a:r>
              <a:rPr lang="en-GB" sz="1400">
                <a:latin typeface="Comic Sans MS" pitchFamily="66" charset="0"/>
                <a:cs typeface="Times New Roman" pitchFamily="18" charset="0"/>
              </a:rPr>
              <a:t>     “Recognising its historic foundation, the school will preserve and   develop its religious character in accordance with the principles of the Church in Wales and in partnership with the Church at parish and diocesan level.</a:t>
            </a:r>
            <a:endParaRPr lang="en-GB">
              <a:cs typeface="Times New Roman" pitchFamily="18" charset="0"/>
            </a:endParaRPr>
          </a:p>
          <a:p>
            <a:pPr marL="388938" indent="-292100" defTabSz="265113">
              <a:spcBef>
                <a:spcPct val="50000"/>
              </a:spcBef>
            </a:pPr>
            <a:r>
              <a:rPr lang="en-GB" sz="1400">
                <a:latin typeface="Comic Sans MS" pitchFamily="66" charset="0"/>
                <a:cs typeface="Times New Roman" pitchFamily="18" charset="0"/>
              </a:rPr>
              <a:t>     The school aims to serve its community by providing an education of the highest quality within the context of Christian belief and practice.  It encourages an understanding of the meaning and significance of faith, and promotes Christian values through the experience it offers to all its pupils.”</a:t>
            </a:r>
          </a:p>
          <a:p>
            <a:pPr marL="388938" indent="-292100" defTabSz="265113">
              <a:spcBef>
                <a:spcPct val="50000"/>
              </a:spcBef>
            </a:pPr>
            <a:r>
              <a:rPr lang="en-GB" sz="1400">
                <a:latin typeface="Comic Sans MS" pitchFamily="66" charset="0"/>
                <a:cs typeface="Times New Roman" pitchFamily="18" charset="0"/>
              </a:rPr>
              <a:t>9.   Subject to regulation 13 of The Government of Maintained Schools (Wales) Regulations 2005, this instrument of government comes into effect:</a:t>
            </a:r>
          </a:p>
          <a:p>
            <a:pPr marL="388938" indent="-292100" defTabSz="265113">
              <a:spcBef>
                <a:spcPct val="50000"/>
              </a:spcBef>
            </a:pPr>
            <a:r>
              <a:rPr lang="en-GB" sz="1400">
                <a:latin typeface="Comic Sans MS" pitchFamily="66" charset="0"/>
                <a:cs typeface="Times New Roman" pitchFamily="18" charset="0"/>
              </a:rPr>
              <a:t>      - on the date of making for the purpose of reconstituting the     governing body;</a:t>
            </a:r>
          </a:p>
          <a:p>
            <a:pPr marL="388938" indent="-292100" defTabSz="265113">
              <a:spcBef>
                <a:spcPct val="50000"/>
              </a:spcBef>
            </a:pPr>
            <a:r>
              <a:rPr lang="en-GB" sz="1400">
                <a:latin typeface="Comic Sans MS" pitchFamily="66" charset="0"/>
                <a:cs typeface="Times New Roman" pitchFamily="18" charset="0"/>
              </a:rPr>
              <a:t>	 - on 31</a:t>
            </a:r>
            <a:r>
              <a:rPr lang="en-GB" sz="1400" baseline="30000">
                <a:latin typeface="Comic Sans MS" pitchFamily="66" charset="0"/>
                <a:cs typeface="Times New Roman" pitchFamily="18" charset="0"/>
              </a:rPr>
              <a:t>st</a:t>
            </a:r>
            <a:r>
              <a:rPr lang="en-GB" sz="1400">
                <a:latin typeface="Comic Sans MS" pitchFamily="66" charset="0"/>
                <a:cs typeface="Times New Roman" pitchFamily="18" charset="0"/>
              </a:rPr>
              <a:t> August 2008 for all other purposes.</a:t>
            </a:r>
          </a:p>
          <a:p>
            <a:pPr marL="388938" indent="-292100" defTabSz="265113">
              <a:spcBef>
                <a:spcPct val="50000"/>
              </a:spcBef>
            </a:pPr>
            <a:r>
              <a:rPr lang="en-GB" sz="1400">
                <a:latin typeface="Comic Sans MS" pitchFamily="66" charset="0"/>
                <a:cs typeface="Times New Roman" pitchFamily="18" charset="0"/>
              </a:rPr>
              <a:t>10. This instrument was made by order of Carmarthenshire Local  Education Authority on 5</a:t>
            </a:r>
            <a:r>
              <a:rPr lang="en-GB" sz="1400" baseline="30000">
                <a:latin typeface="Comic Sans MS" pitchFamily="66" charset="0"/>
                <a:cs typeface="Times New Roman" pitchFamily="18" charset="0"/>
              </a:rPr>
              <a:t>th</a:t>
            </a:r>
            <a:r>
              <a:rPr lang="en-GB" sz="1400">
                <a:latin typeface="Comic Sans MS" pitchFamily="66" charset="0"/>
                <a:cs typeface="Times New Roman" pitchFamily="18" charset="0"/>
              </a:rPr>
              <a:t> December, 2006. </a:t>
            </a:r>
          </a:p>
          <a:p>
            <a:pPr marL="388938" indent="-292100" defTabSz="265113">
              <a:spcBef>
                <a:spcPct val="50000"/>
              </a:spcBef>
            </a:pPr>
            <a:endParaRPr lang="en-GB" sz="1400">
              <a:latin typeface="Comic Sans MS" pitchFamily="66"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406400" y="285750"/>
            <a:ext cx="8229600" cy="7155805"/>
          </a:xfrm>
          <a:prstGeom prst="rect">
            <a:avLst/>
          </a:prstGeom>
          <a:noFill/>
          <a:ln w="9525">
            <a:noFill/>
            <a:miter lim="800000"/>
            <a:headEnd/>
            <a:tailEnd/>
          </a:ln>
        </p:spPr>
        <p:txBody>
          <a:bodyPr>
            <a:spAutoFit/>
          </a:bodyPr>
          <a:lstStyle/>
          <a:p>
            <a:pPr marL="457200" indent="-457200" algn="ctr">
              <a:spcBef>
                <a:spcPct val="50000"/>
              </a:spcBef>
            </a:pPr>
            <a:r>
              <a:rPr lang="en-GB" sz="1800" u="sng">
                <a:latin typeface="Comic Sans MS" pitchFamily="66" charset="0"/>
              </a:rPr>
              <a:t>Daily Practice</a:t>
            </a:r>
          </a:p>
          <a:p>
            <a:pPr marL="457200" indent="-457200">
              <a:spcBef>
                <a:spcPct val="50000"/>
              </a:spcBef>
            </a:pPr>
            <a:endParaRPr lang="en-GB" sz="1800">
              <a:latin typeface="Comic Sans MS" pitchFamily="66" charset="0"/>
            </a:endParaRPr>
          </a:p>
          <a:p>
            <a:pPr marL="457200" indent="-457200">
              <a:spcBef>
                <a:spcPct val="50000"/>
              </a:spcBef>
            </a:pPr>
            <a:r>
              <a:rPr lang="en-GB" sz="1800">
                <a:latin typeface="Comic Sans MS" pitchFamily="66" charset="0"/>
              </a:rPr>
              <a:t>As a Christian Community we constantly strive to be exemplary in our practice.</a:t>
            </a:r>
          </a:p>
          <a:p>
            <a:pPr marL="457200" indent="-457200">
              <a:spcBef>
                <a:spcPct val="50000"/>
              </a:spcBef>
            </a:pPr>
            <a:r>
              <a:rPr lang="en-GB" sz="1800">
                <a:latin typeface="Comic Sans MS" pitchFamily="66" charset="0"/>
              </a:rPr>
              <a:t>We seek to nurture and develop the ‘whole’ child – emotionally, socially, academically, physically and spiritually.</a:t>
            </a:r>
          </a:p>
          <a:p>
            <a:pPr marL="457200" indent="-457200">
              <a:spcBef>
                <a:spcPct val="50000"/>
              </a:spcBef>
            </a:pPr>
            <a:r>
              <a:rPr lang="en-GB" sz="1800">
                <a:latin typeface="Comic Sans MS" pitchFamily="66" charset="0"/>
              </a:rPr>
              <a:t>In what kind of ways do we achieve this?</a:t>
            </a:r>
          </a:p>
          <a:p>
            <a:pPr marL="457200" indent="-457200">
              <a:spcBef>
                <a:spcPct val="50000"/>
              </a:spcBef>
              <a:buFontTx/>
              <a:buAutoNum type="alphaLcParenR"/>
            </a:pPr>
            <a:r>
              <a:rPr lang="en-GB" sz="1800">
                <a:latin typeface="Comic Sans MS" pitchFamily="66" charset="0"/>
              </a:rPr>
              <a:t>Pastoral Care and mutual respect</a:t>
            </a:r>
          </a:p>
          <a:p>
            <a:pPr marL="457200" indent="-457200">
              <a:spcBef>
                <a:spcPct val="50000"/>
              </a:spcBef>
              <a:buFontTx/>
              <a:buAutoNum type="alphaLcParenR"/>
            </a:pPr>
            <a:r>
              <a:rPr lang="en-GB" sz="1800">
                <a:latin typeface="Comic Sans MS" pitchFamily="66" charset="0"/>
              </a:rPr>
              <a:t>Equal opportunities</a:t>
            </a:r>
          </a:p>
          <a:p>
            <a:pPr marL="457200" indent="-457200">
              <a:spcBef>
                <a:spcPct val="50000"/>
              </a:spcBef>
              <a:buFontTx/>
              <a:buAutoNum type="alphaLcParenR"/>
            </a:pPr>
            <a:r>
              <a:rPr lang="en-GB" sz="1800">
                <a:latin typeface="Comic Sans MS" pitchFamily="66" charset="0"/>
              </a:rPr>
              <a:t>High academic standards</a:t>
            </a:r>
          </a:p>
          <a:p>
            <a:pPr marL="457200" indent="-457200">
              <a:spcBef>
                <a:spcPct val="50000"/>
              </a:spcBef>
              <a:buFontTx/>
              <a:buAutoNum type="alphaLcParenR"/>
            </a:pPr>
            <a:r>
              <a:rPr lang="en-GB" sz="1800">
                <a:latin typeface="Comic Sans MS" pitchFamily="66" charset="0"/>
              </a:rPr>
              <a:t>Excellent home-school liaison inc. ‘wrap around-care’</a:t>
            </a:r>
          </a:p>
          <a:p>
            <a:pPr marL="457200" indent="-457200">
              <a:spcBef>
                <a:spcPct val="50000"/>
              </a:spcBef>
              <a:buFontTx/>
              <a:buAutoNum type="alphaLcParenR"/>
            </a:pPr>
            <a:r>
              <a:rPr lang="en-GB" sz="1800">
                <a:latin typeface="Comic Sans MS" pitchFamily="66" charset="0"/>
              </a:rPr>
              <a:t>Staff commitment</a:t>
            </a:r>
          </a:p>
          <a:p>
            <a:pPr marL="457200" indent="-457200">
              <a:spcBef>
                <a:spcPct val="50000"/>
              </a:spcBef>
              <a:buFontTx/>
              <a:buAutoNum type="alphaLcParenR"/>
            </a:pPr>
            <a:r>
              <a:rPr lang="en-GB" sz="1800">
                <a:latin typeface="Comic Sans MS" pitchFamily="66" charset="0"/>
              </a:rPr>
              <a:t>Involvement with the local community and charitable work</a:t>
            </a:r>
          </a:p>
          <a:p>
            <a:pPr marL="457200" indent="-457200">
              <a:spcBef>
                <a:spcPct val="50000"/>
              </a:spcBef>
              <a:buFontTx/>
              <a:buAutoNum type="alphaLcParenR"/>
            </a:pPr>
            <a:r>
              <a:rPr lang="en-GB" sz="1800">
                <a:latin typeface="Comic Sans MS" pitchFamily="66" charset="0"/>
              </a:rPr>
              <a:t>An international dimension</a:t>
            </a:r>
          </a:p>
          <a:p>
            <a:pPr marL="457200" indent="-457200">
              <a:spcBef>
                <a:spcPct val="50000"/>
              </a:spcBef>
              <a:buFontTx/>
              <a:buAutoNum type="alphaLcParenR"/>
            </a:pPr>
            <a:r>
              <a:rPr lang="en-GB" sz="1800">
                <a:latin typeface="Comic Sans MS" pitchFamily="66" charset="0"/>
              </a:rPr>
              <a:t>Opportunities for spiritual development</a:t>
            </a:r>
          </a:p>
          <a:p>
            <a:pPr marL="457200" indent="-457200">
              <a:spcBef>
                <a:spcPct val="50000"/>
              </a:spcBef>
              <a:buFontTx/>
              <a:buAutoNum type="alphaLcParenR"/>
            </a:pPr>
            <a:r>
              <a:rPr lang="en-GB" sz="1800">
                <a:latin typeface="Comic Sans MS" pitchFamily="66" charset="0"/>
              </a:rPr>
              <a:t>Multi-culturalism and respect for other peoples’ beliefs</a:t>
            </a:r>
          </a:p>
          <a:p>
            <a:pPr marL="457200" indent="-457200">
              <a:spcBef>
                <a:spcPct val="50000"/>
              </a:spcBef>
              <a:buFontTx/>
              <a:buAutoNum type="alphaLcParenR"/>
            </a:pPr>
            <a:r>
              <a:rPr lang="en-GB" sz="1800">
                <a:latin typeface="Comic Sans MS" pitchFamily="66" charset="0"/>
              </a:rPr>
              <a:t>Celebration   </a:t>
            </a:r>
          </a:p>
          <a:p>
            <a:pPr marL="457200" indent="-457200" algn="ctr">
              <a:spcBef>
                <a:spcPct val="50000"/>
              </a:spcBef>
            </a:pPr>
            <a:endParaRPr lang="en-GB" sz="1800">
              <a:latin typeface="Comic Sans MS" pitchFamily="66"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r>
              <a:rPr lang="en-GB" sz="4000"/>
              <a:t>Two different types of schools with a religious character</a:t>
            </a:r>
          </a:p>
        </p:txBody>
      </p:sp>
      <p:sp>
        <p:nvSpPr>
          <p:cNvPr id="22531" name="Rectangle 3"/>
          <p:cNvSpPr>
            <a:spLocks noGrp="1" noChangeArrowheads="1"/>
          </p:cNvSpPr>
          <p:nvPr>
            <p:ph type="body" idx="1"/>
          </p:nvPr>
        </p:nvSpPr>
        <p:spPr/>
        <p:txBody>
          <a:bodyPr/>
          <a:lstStyle/>
          <a:p>
            <a:r>
              <a:rPr lang="en-GB"/>
              <a:t>Voluntary Aided Schools</a:t>
            </a:r>
          </a:p>
          <a:p>
            <a:r>
              <a:rPr lang="en-GB"/>
              <a:t>Voluntary Controlled schools</a:t>
            </a:r>
          </a:p>
          <a:p>
            <a:endParaRPr lang="en-GB"/>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p:txBody>
          <a:bodyPr>
            <a:normAutofit fontScale="90000"/>
          </a:bodyPr>
          <a:lstStyle/>
          <a:p>
            <a:r>
              <a:rPr lang="en-GB" sz="4000"/>
              <a:t>What is the difference between a Voluntary Aided and a Voluntary Controlled Church School ? </a:t>
            </a:r>
          </a:p>
        </p:txBody>
      </p:sp>
      <p:sp>
        <p:nvSpPr>
          <p:cNvPr id="107523" name="Rectangle 3"/>
          <p:cNvSpPr>
            <a:spLocks noGrp="1" noChangeArrowheads="1"/>
          </p:cNvSpPr>
          <p:nvPr>
            <p:ph type="body" idx="1"/>
          </p:nvPr>
        </p:nvSpPr>
        <p:spPr>
          <a:xfrm>
            <a:off x="457200" y="1989138"/>
            <a:ext cx="8229600" cy="4137025"/>
          </a:xfrm>
        </p:spPr>
        <p:txBody>
          <a:bodyPr/>
          <a:lstStyle/>
          <a:p>
            <a:r>
              <a:rPr lang="en-GB" sz="2800"/>
              <a:t>A Voluntary Aided school is one which has a Voluntary (i.e. not a state) foundation. The founder may have been the national Church, a local church trust, a charitable trust or a single benefactor. The school is aided, in most aspects of its work, by the LEA. </a:t>
            </a:r>
          </a:p>
          <a:p>
            <a:r>
              <a:rPr lang="en-GB" sz="2800"/>
              <a:t>A Voluntary Controlled school similarly has a Voluntary foundation, but is controlled by the LEA. </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r>
              <a:rPr lang="en-GB"/>
              <a:t>Voluntary Aided Schools</a:t>
            </a:r>
          </a:p>
        </p:txBody>
      </p:sp>
      <p:sp>
        <p:nvSpPr>
          <p:cNvPr id="108547" name="Rectangle 3"/>
          <p:cNvSpPr>
            <a:spLocks noGrp="1" noChangeArrowheads="1"/>
          </p:cNvSpPr>
          <p:nvPr>
            <p:ph type="body" idx="1"/>
          </p:nvPr>
        </p:nvSpPr>
        <p:spPr/>
        <p:txBody>
          <a:bodyPr/>
          <a:lstStyle/>
          <a:p>
            <a:pPr>
              <a:lnSpc>
                <a:spcPct val="80000"/>
              </a:lnSpc>
            </a:pPr>
            <a:r>
              <a:rPr lang="en-GB" sz="2800"/>
              <a:t>Foundation Governors form the majority of governors on the governing body. </a:t>
            </a:r>
          </a:p>
          <a:p>
            <a:pPr>
              <a:lnSpc>
                <a:spcPct val="80000"/>
              </a:lnSpc>
            </a:pPr>
            <a:r>
              <a:rPr lang="en-GB" sz="2800"/>
              <a:t>The governors are the Employers of Staff. The LEA pays the staff and provides personnel and professional support.</a:t>
            </a:r>
          </a:p>
          <a:p>
            <a:pPr>
              <a:lnSpc>
                <a:spcPct val="80000"/>
              </a:lnSpc>
            </a:pPr>
            <a:r>
              <a:rPr lang="en-GB" sz="2800"/>
              <a:t>In Voluntary Aided schools governors are entitled to require the senior teaching staff they appoint to be practising members of the Church in Wales, and may give preference to practising Anglicans for other teaching appointments.</a:t>
            </a:r>
            <a:br>
              <a:rPr lang="en-GB" sz="2800"/>
            </a:br>
            <a:r>
              <a:rPr lang="en-GB" sz="2800"/>
              <a:t/>
            </a:r>
            <a:br>
              <a:rPr lang="en-GB" sz="2800"/>
            </a:br>
            <a:endParaRPr lang="en-GB" sz="280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lstStyle/>
          <a:p>
            <a:r>
              <a:rPr lang="en-GB"/>
              <a:t>Voluntary Aided Schools</a:t>
            </a:r>
          </a:p>
        </p:txBody>
      </p:sp>
      <p:sp>
        <p:nvSpPr>
          <p:cNvPr id="109571" name="Rectangle 3"/>
          <p:cNvSpPr>
            <a:spLocks noGrp="1" noChangeArrowheads="1"/>
          </p:cNvSpPr>
          <p:nvPr>
            <p:ph type="body" idx="1"/>
          </p:nvPr>
        </p:nvSpPr>
        <p:spPr/>
        <p:txBody>
          <a:bodyPr/>
          <a:lstStyle/>
          <a:p>
            <a:pPr>
              <a:lnSpc>
                <a:spcPct val="90000"/>
              </a:lnSpc>
            </a:pPr>
            <a:r>
              <a:rPr lang="en-GB" sz="2400"/>
              <a:t>the governors are responsible for Admissions, Exclusions and Appeals. </a:t>
            </a:r>
          </a:p>
          <a:p>
            <a:pPr>
              <a:lnSpc>
                <a:spcPct val="90000"/>
              </a:lnSpc>
            </a:pPr>
            <a:r>
              <a:rPr lang="en-GB" sz="2400"/>
              <a:t>the governors are responsible for the Repair, Maintenance and Improvement of their buildings, with benefit of grant from the Assembly. </a:t>
            </a:r>
          </a:p>
          <a:p>
            <a:pPr>
              <a:lnSpc>
                <a:spcPct val="90000"/>
              </a:lnSpc>
            </a:pPr>
            <a:r>
              <a:rPr lang="en-GB" sz="2400"/>
              <a:t>The Assembly will grant aid approved building projects up to 85%. The remaining 15% of the cost is found by the governors. </a:t>
            </a:r>
          </a:p>
          <a:p>
            <a:pPr>
              <a:lnSpc>
                <a:spcPct val="90000"/>
              </a:lnSpc>
            </a:pPr>
            <a:r>
              <a:rPr lang="en-GB" sz="2400"/>
              <a:t>Religious Education will be consistent with the principles and practice of the Foundation. As in all other schools, parents have the right to request that their children are withdrawn from RE lessons and Acts of Worship.  </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r>
              <a:rPr lang="en-GB"/>
              <a:t>Voluntary Aided Schools</a:t>
            </a:r>
          </a:p>
        </p:txBody>
      </p:sp>
      <p:sp>
        <p:nvSpPr>
          <p:cNvPr id="110595" name="Rectangle 3"/>
          <p:cNvSpPr>
            <a:spLocks noGrp="1" noChangeArrowheads="1"/>
          </p:cNvSpPr>
          <p:nvPr>
            <p:ph type="body" idx="1"/>
          </p:nvPr>
        </p:nvSpPr>
        <p:spPr/>
        <p:txBody>
          <a:bodyPr/>
          <a:lstStyle/>
          <a:p>
            <a:r>
              <a:rPr lang="en-GB"/>
              <a:t>the Foundation Governors are responsible for ensuring that the school has a Section 50 Inspection of Religious Education and Collective Worship as well as an Estyn inspection. </a:t>
            </a:r>
          </a:p>
          <a:p>
            <a:endParaRPr lang="en-GB"/>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r>
              <a:rPr lang="en-GB"/>
              <a:t>Voluntary Controlled Schools </a:t>
            </a:r>
          </a:p>
        </p:txBody>
      </p:sp>
      <p:sp>
        <p:nvSpPr>
          <p:cNvPr id="111619" name="Rectangle 3"/>
          <p:cNvSpPr>
            <a:spLocks noGrp="1" noChangeArrowheads="1"/>
          </p:cNvSpPr>
          <p:nvPr>
            <p:ph type="body" idx="1"/>
          </p:nvPr>
        </p:nvSpPr>
        <p:spPr/>
        <p:txBody>
          <a:bodyPr/>
          <a:lstStyle/>
          <a:p>
            <a:pPr>
              <a:lnSpc>
                <a:spcPct val="90000"/>
              </a:lnSpc>
            </a:pPr>
            <a:r>
              <a:rPr lang="en-GB" sz="2800"/>
              <a:t>Voluntary Controlled schools came into being with the 1944 Education Act as part of the partnership between Church and state in the provision of education.</a:t>
            </a:r>
          </a:p>
          <a:p>
            <a:pPr>
              <a:lnSpc>
                <a:spcPct val="90000"/>
              </a:lnSpc>
            </a:pPr>
            <a:r>
              <a:rPr lang="en-GB" sz="2800"/>
              <a:t>Foundation Governors are in a minority on the governing body. </a:t>
            </a:r>
          </a:p>
          <a:p>
            <a:pPr>
              <a:lnSpc>
                <a:spcPct val="90000"/>
              </a:lnSpc>
            </a:pPr>
            <a:r>
              <a:rPr lang="en-GB" sz="2800"/>
              <a:t>Foundation Governors in VC schools have the additional responsibility of ensuring that the Christian character and ethos of the school are maintained, and that there are strong links with the local church community(ies). </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ctrTitle"/>
          </p:nvPr>
        </p:nvSpPr>
        <p:spPr>
          <a:xfrm>
            <a:off x="685800" y="500043"/>
            <a:ext cx="7772400" cy="2500329"/>
          </a:xfrm>
        </p:spPr>
        <p:txBody>
          <a:bodyPr/>
          <a:lstStyle/>
          <a:p>
            <a:r>
              <a:rPr lang="en-GB" dirty="0"/>
              <a:t>The Historical Development of Church Schools</a:t>
            </a:r>
          </a:p>
        </p:txBody>
      </p:sp>
      <p:pic>
        <p:nvPicPr>
          <p:cNvPr id="35842" name="Picture 2" descr="http://www.trurops.sa.edu.au/images/history1.jpg"/>
          <p:cNvPicPr>
            <a:picLocks noChangeAspect="1" noChangeArrowheads="1"/>
          </p:cNvPicPr>
          <p:nvPr/>
        </p:nvPicPr>
        <p:blipFill>
          <a:blip r:embed="rId3" cstate="print"/>
          <a:srcRect/>
          <a:stretch>
            <a:fillRect/>
          </a:stretch>
        </p:blipFill>
        <p:spPr bwMode="auto">
          <a:xfrm>
            <a:off x="2428860" y="3357562"/>
            <a:ext cx="4629150" cy="3105150"/>
          </a:xfrm>
          <a:prstGeom prst="rect">
            <a:avLst/>
          </a:prstGeom>
          <a:noFill/>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b="1"/>
              <a:t>The National Society</a:t>
            </a:r>
          </a:p>
        </p:txBody>
      </p:sp>
      <p:sp>
        <p:nvSpPr>
          <p:cNvPr id="5123" name="Rectangle 3"/>
          <p:cNvSpPr>
            <a:spLocks noGrp="1" noChangeArrowheads="1"/>
          </p:cNvSpPr>
          <p:nvPr>
            <p:ph type="body" idx="1"/>
          </p:nvPr>
        </p:nvSpPr>
        <p:spPr/>
        <p:txBody>
          <a:bodyPr/>
          <a:lstStyle/>
          <a:p>
            <a:pPr>
              <a:buFontTx/>
              <a:buNone/>
            </a:pPr>
            <a:r>
              <a:rPr lang="en-GB"/>
              <a:t>	National Society (Church of England) for the Promotion of Religious Education founded 1811 </a:t>
            </a:r>
            <a:br>
              <a:rPr lang="en-GB"/>
            </a:br>
            <a:r>
              <a:rPr lang="en-GB"/>
              <a:t/>
            </a:r>
            <a:br>
              <a:rPr lang="en-GB"/>
            </a:br>
            <a:r>
              <a:rPr lang="en-GB"/>
              <a:t>Stated aim: "educating the children of the poor in the principles of the Established Church". </a:t>
            </a:r>
            <a:br>
              <a:rPr lang="en-GB"/>
            </a:br>
            <a:r>
              <a:rPr lang="en-GB"/>
              <a:t/>
            </a:r>
            <a:br>
              <a:rPr lang="en-GB"/>
            </a:br>
            <a:endParaRPr lang="en-GB"/>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A Statement from August 1828:</a:t>
            </a:r>
          </a:p>
        </p:txBody>
      </p:sp>
      <p:sp>
        <p:nvSpPr>
          <p:cNvPr id="4099" name="Rectangle 3"/>
          <p:cNvSpPr>
            <a:spLocks noGrp="1" noChangeArrowheads="1"/>
          </p:cNvSpPr>
          <p:nvPr>
            <p:ph type="body" idx="1"/>
          </p:nvPr>
        </p:nvSpPr>
        <p:spPr/>
        <p:txBody>
          <a:bodyPr/>
          <a:lstStyle/>
          <a:p>
            <a:pPr marL="533400" indent="-533400"/>
            <a:endParaRPr lang="en-GB" sz="2800" dirty="0"/>
          </a:p>
          <a:p>
            <a:pPr marL="533400" indent="-533400"/>
            <a:r>
              <a:rPr lang="en-GB" sz="2800" dirty="0"/>
              <a:t>"The Object in forming Establishments of this nature which now happily exists in almost every Parish and District throughout the Kingdom is: </a:t>
            </a:r>
          </a:p>
          <a:p>
            <a:pPr marL="914400" lvl="1" indent="-457200"/>
            <a:r>
              <a:rPr lang="en-GB" sz="2400" dirty="0"/>
              <a:t>To train the Infant Poor to good and orderly habits; </a:t>
            </a:r>
          </a:p>
          <a:p>
            <a:pPr marL="914400" lvl="1" indent="-457200"/>
            <a:r>
              <a:rPr lang="en-GB" sz="2400" dirty="0"/>
              <a:t>To instil into their minds an early knowledge of their civil and religious duties; </a:t>
            </a:r>
          </a:p>
          <a:p>
            <a:pPr marL="914400" lvl="1" indent="-457200"/>
            <a:r>
              <a:rPr lang="en-GB" sz="2400" dirty="0"/>
              <a:t>To guard them from the seduction of vice; and </a:t>
            </a:r>
          </a:p>
          <a:p>
            <a:pPr marL="914400" lvl="1" indent="-457200"/>
            <a:r>
              <a:rPr lang="en-GB" sz="2400" dirty="0"/>
              <a:t>To afford them the means of becoming good Christians." </a:t>
            </a:r>
          </a:p>
          <a:p>
            <a:pPr marL="914400" lvl="1" indent="-457200"/>
            <a:endParaRPr lang="en-GB" sz="2400" dirty="0"/>
          </a:p>
          <a:p>
            <a:pPr marL="533400" indent="-533400"/>
            <a:endParaRPr lang="en-GB" sz="28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National Society</a:t>
            </a:r>
          </a:p>
        </p:txBody>
      </p:sp>
      <p:sp>
        <p:nvSpPr>
          <p:cNvPr id="28675" name="Rectangle 3"/>
          <p:cNvSpPr>
            <a:spLocks noGrp="1" noChangeArrowheads="1"/>
          </p:cNvSpPr>
          <p:nvPr>
            <p:ph type="body" idx="1"/>
          </p:nvPr>
        </p:nvSpPr>
        <p:spPr/>
        <p:txBody>
          <a:bodyPr/>
          <a:lstStyle/>
          <a:p>
            <a:r>
              <a:rPr lang="en-GB" dirty="0"/>
              <a:t>1811 – 146 National schools in Wales</a:t>
            </a:r>
          </a:p>
          <a:p>
            <a:r>
              <a:rPr lang="en-GB" dirty="0"/>
              <a:t>1846 – 1100 National schools in </a:t>
            </a:r>
            <a:r>
              <a:rPr lang="en-GB" dirty="0" smtClean="0"/>
              <a:t>Wales</a:t>
            </a: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US"/>
              <a:t>1870 Education Act</a:t>
            </a:r>
          </a:p>
        </p:txBody>
      </p:sp>
      <p:sp>
        <p:nvSpPr>
          <p:cNvPr id="81923" name="Rectangle 3"/>
          <p:cNvSpPr>
            <a:spLocks noGrp="1" noChangeArrowheads="1"/>
          </p:cNvSpPr>
          <p:nvPr>
            <p:ph type="body" idx="1"/>
          </p:nvPr>
        </p:nvSpPr>
        <p:spPr/>
        <p:txBody>
          <a:bodyPr/>
          <a:lstStyle/>
          <a:p>
            <a:r>
              <a:rPr lang="en-US" sz="2800" dirty="0"/>
              <a:t>Attempted to fill the gaps in the provision.</a:t>
            </a:r>
          </a:p>
          <a:p>
            <a:r>
              <a:rPr lang="en-US" sz="2800" dirty="0"/>
              <a:t>Supplemented rather than replaced the voluntary provision.</a:t>
            </a:r>
          </a:p>
          <a:p>
            <a:r>
              <a:rPr lang="en-US" sz="2800" dirty="0"/>
              <a:t>Was the beginning of the partnership between state and churches in education.</a:t>
            </a:r>
          </a:p>
          <a:p>
            <a:r>
              <a:rPr lang="en-US" sz="2800" dirty="0"/>
              <a:t>Established school boards and board schools</a:t>
            </a:r>
            <a:r>
              <a:rPr lang="en-US" sz="2800" dirty="0" smtClean="0"/>
              <a:t>.</a:t>
            </a:r>
          </a:p>
          <a:p>
            <a:r>
              <a:rPr lang="en-US" sz="2800" dirty="0" smtClean="0"/>
              <a:t>The Act provided money for schooling – both denominational and non denominational.</a:t>
            </a:r>
            <a:endParaRPr lang="en-US" sz="2800" dirty="0"/>
          </a:p>
        </p:txBody>
      </p:sp>
    </p:spTree>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GB" sz="4000"/>
              <a:t>1944 Education Act – cornerstone of modern education system</a:t>
            </a:r>
          </a:p>
        </p:txBody>
      </p:sp>
      <p:sp>
        <p:nvSpPr>
          <p:cNvPr id="11267" name="Rectangle 3"/>
          <p:cNvSpPr>
            <a:spLocks noGrp="1" noChangeArrowheads="1"/>
          </p:cNvSpPr>
          <p:nvPr>
            <p:ph type="body" idx="1"/>
          </p:nvPr>
        </p:nvSpPr>
        <p:spPr/>
        <p:txBody>
          <a:bodyPr/>
          <a:lstStyle/>
          <a:p>
            <a:pPr>
              <a:lnSpc>
                <a:spcPct val="80000"/>
              </a:lnSpc>
            </a:pPr>
            <a:endParaRPr lang="en-GB" sz="2800"/>
          </a:p>
          <a:p>
            <a:pPr>
              <a:lnSpc>
                <a:spcPct val="80000"/>
              </a:lnSpc>
            </a:pPr>
            <a:r>
              <a:rPr lang="en-GB" sz="2800"/>
              <a:t>Church schools were offered a new deal in which they could opt for greater state funding and control as 'Voluntary Controlled' schools or lesser state funding and greater independence as 'Voluntary Aided' schools. </a:t>
            </a:r>
          </a:p>
          <a:p>
            <a:pPr>
              <a:lnSpc>
                <a:spcPct val="80000"/>
              </a:lnSpc>
            </a:pPr>
            <a:r>
              <a:rPr lang="en-GB" sz="2800"/>
              <a:t>All schools to have a daily act of collective worship and religious instruction. [School leaving age extended to fifteen; secondary education in separate schools between the ages of eleven and fifteen. Church effectively lost 3 yrs from its elementary schools.] </a:t>
            </a:r>
          </a:p>
          <a:p>
            <a:pPr>
              <a:lnSpc>
                <a:spcPct val="80000"/>
              </a:lnSpc>
            </a:pPr>
            <a:endParaRPr lang="en-GB" sz="280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a:bodyPr>
          <a:lstStyle/>
          <a:p>
            <a:r>
              <a:rPr lang="en-GB" sz="4000" b="1" dirty="0"/>
              <a:t>The Purpose of Church </a:t>
            </a:r>
            <a:r>
              <a:rPr lang="en-GB" sz="4000" b="1" dirty="0" smtClean="0"/>
              <a:t>Schools</a:t>
            </a:r>
            <a:r>
              <a:rPr lang="en-GB" sz="4000" dirty="0" smtClean="0"/>
              <a:t> </a:t>
            </a:r>
            <a:endParaRPr lang="en-GB" sz="4000" dirty="0"/>
          </a:p>
        </p:txBody>
      </p:sp>
      <p:sp>
        <p:nvSpPr>
          <p:cNvPr id="12291" name="Rectangle 3"/>
          <p:cNvSpPr>
            <a:spLocks noGrp="1" noChangeArrowheads="1"/>
          </p:cNvSpPr>
          <p:nvPr>
            <p:ph type="body" idx="1"/>
          </p:nvPr>
        </p:nvSpPr>
        <p:spPr/>
        <p:txBody>
          <a:bodyPr/>
          <a:lstStyle/>
          <a:p>
            <a:pPr>
              <a:buFont typeface="Symbol" pitchFamily="18" charset="2"/>
              <a:buChar char=""/>
            </a:pPr>
            <a:r>
              <a:rPr lang="en-GB"/>
              <a:t>Early 19th Century: Church schools were explicitly regarded as educating the poor in the precepts of the Established Church. </a:t>
            </a:r>
          </a:p>
          <a:p>
            <a:endParaRPr lang="en-GB"/>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By mid 20th Century</a:t>
            </a:r>
          </a:p>
        </p:txBody>
      </p:sp>
      <p:sp>
        <p:nvSpPr>
          <p:cNvPr id="13315" name="Rectangle 3"/>
          <p:cNvSpPr>
            <a:spLocks noGrp="1" noChangeArrowheads="1"/>
          </p:cNvSpPr>
          <p:nvPr>
            <p:ph type="body" idx="1"/>
          </p:nvPr>
        </p:nvSpPr>
        <p:spPr/>
        <p:txBody>
          <a:bodyPr/>
          <a:lstStyle/>
          <a:p>
            <a:r>
              <a:rPr lang="en-GB"/>
              <a:t>By mid 20th Century, the view had developed that C of E schools had two purposes:- </a:t>
            </a:r>
          </a:p>
          <a:p>
            <a:r>
              <a:rPr lang="en-GB"/>
              <a:t>"Domestic": serving the Church’s internal purposes ("confessional"); </a:t>
            </a:r>
          </a:p>
          <a:p>
            <a:r>
              <a:rPr lang="en-GB"/>
              <a:t>"General": part of mainstream education provision, offering education to all. </a:t>
            </a:r>
          </a:p>
          <a:p>
            <a:endParaRPr lang="en-GB"/>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z="4000"/>
              <a:t>Dearing Report (The Way ahead) 2001</a:t>
            </a:r>
          </a:p>
        </p:txBody>
      </p:sp>
      <p:sp>
        <p:nvSpPr>
          <p:cNvPr id="14339" name="Rectangle 3"/>
          <p:cNvSpPr>
            <a:spLocks noGrp="1" noChangeArrowheads="1"/>
          </p:cNvSpPr>
          <p:nvPr>
            <p:ph type="body" idx="1"/>
          </p:nvPr>
        </p:nvSpPr>
        <p:spPr/>
        <p:txBody>
          <a:bodyPr/>
          <a:lstStyle/>
          <a:p>
            <a:pPr>
              <a:lnSpc>
                <a:spcPct val="80000"/>
              </a:lnSpc>
            </a:pPr>
            <a:r>
              <a:rPr lang="en-GB" sz="2800" dirty="0"/>
              <a:t>redefined/broadened these terms ("domestic"/"general")as: </a:t>
            </a:r>
          </a:p>
          <a:p>
            <a:pPr>
              <a:lnSpc>
                <a:spcPct val="80000"/>
              </a:lnSpc>
            </a:pPr>
            <a:r>
              <a:rPr lang="en-GB" sz="2800" dirty="0"/>
              <a:t>"SERVICE" and "NURTURE" </a:t>
            </a:r>
          </a:p>
          <a:p>
            <a:pPr>
              <a:lnSpc>
                <a:spcPct val="80000"/>
              </a:lnSpc>
            </a:pPr>
            <a:r>
              <a:rPr lang="en-GB" sz="2800" dirty="0"/>
              <a:t>A modern understanding of the role of Church </a:t>
            </a:r>
            <a:r>
              <a:rPr lang="en-GB" sz="2800" dirty="0" smtClean="0"/>
              <a:t>schools</a:t>
            </a:r>
            <a:r>
              <a:rPr lang="en-GB" sz="2800" dirty="0"/>
              <a:t>. </a:t>
            </a:r>
          </a:p>
          <a:p>
            <a:pPr>
              <a:lnSpc>
                <a:spcPct val="80000"/>
              </a:lnSpc>
            </a:pPr>
            <a:r>
              <a:rPr lang="en-GB" sz="2800" dirty="0"/>
              <a:t>Nurturing Christian children in the Christian faith (but also responding to demand from parents who see value in being educated at a C of E school) </a:t>
            </a:r>
          </a:p>
          <a:p>
            <a:pPr>
              <a:lnSpc>
                <a:spcPct val="80000"/>
              </a:lnSpc>
            </a:pPr>
            <a:r>
              <a:rPr lang="en-GB" sz="2800" dirty="0"/>
              <a:t>Serving the whole community in the name of God. </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endParaRPr lang="en-US"/>
          </a:p>
        </p:txBody>
      </p:sp>
      <p:sp>
        <p:nvSpPr>
          <p:cNvPr id="66563" name="Rectangle 3"/>
          <p:cNvSpPr>
            <a:spLocks noGrp="1" noChangeArrowheads="1"/>
          </p:cNvSpPr>
          <p:nvPr>
            <p:ph type="body" idx="1"/>
          </p:nvPr>
        </p:nvSpPr>
        <p:spPr/>
        <p:txBody>
          <a:bodyPr/>
          <a:lstStyle/>
          <a:p>
            <a:r>
              <a:rPr lang="en-GB" sz="2800" dirty="0"/>
              <a:t>All Church schools somewhere on a continuum between these two concepts: Nurture/Service. </a:t>
            </a:r>
          </a:p>
          <a:p>
            <a:r>
              <a:rPr lang="en-GB" sz="2800" dirty="0"/>
              <a:t>Distinctive/Inclusive nature of C of E schools </a:t>
            </a:r>
          </a:p>
          <a:p>
            <a:r>
              <a:rPr lang="en-GB" sz="2800" dirty="0"/>
              <a:t>Dearing placed emphasis on notion of inclusivity as well as distinctiveness. </a:t>
            </a:r>
          </a:p>
          <a:p>
            <a:r>
              <a:rPr lang="en-GB" sz="2800" dirty="0" smtClean="0"/>
              <a:t>Admissions </a:t>
            </a:r>
            <a:r>
              <a:rPr lang="en-GB" sz="2800" dirty="0"/>
              <a:t>Policy is a clear statement of how the School relates to the local community. </a:t>
            </a:r>
          </a:p>
          <a:p>
            <a:endParaRPr lang="en-GB" sz="2800"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r>
              <a:rPr lang="en-GB" dirty="0" smtClean="0"/>
              <a:t>A key question for all Church schools is:</a:t>
            </a:r>
            <a:endParaRPr lang="en-GB" dirty="0"/>
          </a:p>
        </p:txBody>
      </p:sp>
      <p:sp>
        <p:nvSpPr>
          <p:cNvPr id="8195" name="Rectangle 3"/>
          <p:cNvSpPr>
            <a:spLocks noGrp="1" noChangeArrowheads="1"/>
          </p:cNvSpPr>
          <p:nvPr>
            <p:ph type="body" idx="1"/>
          </p:nvPr>
        </p:nvSpPr>
        <p:spPr/>
        <p:txBody>
          <a:bodyPr/>
          <a:lstStyle/>
          <a:p>
            <a:r>
              <a:rPr lang="en-GB" dirty="0"/>
              <a:t>How does </a:t>
            </a:r>
            <a:r>
              <a:rPr lang="en-GB" dirty="0" smtClean="0"/>
              <a:t>it sustain </a:t>
            </a:r>
            <a:r>
              <a:rPr lang="en-GB" dirty="0"/>
              <a:t>its identity as a distinctively Christian institution whilst being inclusive and reflecting the local community? </a:t>
            </a:r>
          </a:p>
          <a:p>
            <a:r>
              <a:rPr lang="en-GB" dirty="0"/>
              <a:t>Service &lt;-------------&gt; Nurture </a:t>
            </a:r>
          </a:p>
          <a:p>
            <a:endParaRPr lang="en-GB"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sz="4000" b="1"/>
              <a:t>The Distinctiveness of Church Schools</a:t>
            </a:r>
            <a:r>
              <a:rPr lang="en-GB" sz="4000"/>
              <a:t> </a:t>
            </a:r>
          </a:p>
        </p:txBody>
      </p:sp>
      <p:sp>
        <p:nvSpPr>
          <p:cNvPr id="9219" name="Rectangle 3"/>
          <p:cNvSpPr>
            <a:spLocks noGrp="1" noChangeArrowheads="1"/>
          </p:cNvSpPr>
          <p:nvPr>
            <p:ph type="body" idx="1"/>
          </p:nvPr>
        </p:nvSpPr>
        <p:spPr/>
        <p:txBody>
          <a:bodyPr/>
          <a:lstStyle/>
          <a:p>
            <a:pPr>
              <a:lnSpc>
                <a:spcPct val="90000"/>
              </a:lnSpc>
            </a:pPr>
            <a:r>
              <a:rPr lang="en-GB" sz="2400" dirty="0"/>
              <a:t>High quality Collective Worship and Religious Education </a:t>
            </a:r>
          </a:p>
          <a:p>
            <a:pPr>
              <a:lnSpc>
                <a:spcPct val="90000"/>
              </a:lnSpc>
            </a:pPr>
            <a:r>
              <a:rPr lang="en-GB" sz="2400" dirty="0"/>
              <a:t>Strong and distinctive Christian character – visible in the life and values of the school. </a:t>
            </a:r>
          </a:p>
          <a:p>
            <a:pPr>
              <a:lnSpc>
                <a:spcPct val="90000"/>
              </a:lnSpc>
            </a:pPr>
            <a:r>
              <a:rPr lang="en-GB" sz="2400" dirty="0"/>
              <a:t>Development of a community based on Christian </a:t>
            </a:r>
            <a:r>
              <a:rPr lang="en-GB" sz="2400" dirty="0" smtClean="0"/>
              <a:t>values</a:t>
            </a:r>
            <a:r>
              <a:rPr lang="en-GB" sz="2400" dirty="0"/>
              <a:t>.</a:t>
            </a:r>
          </a:p>
          <a:p>
            <a:pPr>
              <a:lnSpc>
                <a:spcPct val="90000"/>
              </a:lnSpc>
            </a:pPr>
            <a:r>
              <a:rPr lang="en-GB" sz="2400" dirty="0"/>
              <a:t>Good links with parish church(</a:t>
            </a:r>
            <a:r>
              <a:rPr lang="en-GB" sz="2400" dirty="0" err="1"/>
              <a:t>es</a:t>
            </a:r>
            <a:r>
              <a:rPr lang="en-GB" sz="2400" dirty="0" smtClean="0"/>
              <a:t>).</a:t>
            </a:r>
            <a:endParaRPr lang="en-GB" sz="2400" dirty="0"/>
          </a:p>
          <a:p>
            <a:pPr>
              <a:lnSpc>
                <a:spcPct val="90000"/>
              </a:lnSpc>
            </a:pPr>
            <a:r>
              <a:rPr lang="en-GB" sz="2400" dirty="0"/>
              <a:t>Offer places to local families, including Christians, but also open the gates to those of different faiths and no faith. </a:t>
            </a:r>
          </a:p>
          <a:p>
            <a:pPr>
              <a:lnSpc>
                <a:spcPct val="90000"/>
              </a:lnSpc>
            </a:pPr>
            <a:r>
              <a:rPr lang="en-GB" sz="2400" dirty="0"/>
              <a:t>Serving the local community as well as educating Christian children in a faith context. </a:t>
            </a:r>
          </a:p>
          <a:p>
            <a:pPr>
              <a:lnSpc>
                <a:spcPct val="90000"/>
              </a:lnSpc>
            </a:pPr>
            <a:endParaRPr lang="en-GB" sz="2400"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Maintaining religious character </a:t>
            </a:r>
          </a:p>
        </p:txBody>
      </p:sp>
      <p:sp>
        <p:nvSpPr>
          <p:cNvPr id="15363" name="Rectangle 3"/>
          <p:cNvSpPr>
            <a:spLocks noGrp="1" noChangeArrowheads="1"/>
          </p:cNvSpPr>
          <p:nvPr>
            <p:ph type="body" idx="1"/>
          </p:nvPr>
        </p:nvSpPr>
        <p:spPr/>
        <p:txBody>
          <a:bodyPr/>
          <a:lstStyle/>
          <a:p>
            <a:r>
              <a:rPr lang="en-GB"/>
              <a:t>The whole Governing Body has a responsibility to ensure that a Church school is conducted according to the principles of the Anglican Church. </a:t>
            </a:r>
          </a:p>
          <a:p>
            <a:r>
              <a:rPr lang="en-GB"/>
              <a:t>The Foundation Governors have a particular responsibility in this respect. </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sz="4000"/>
              <a:t>Number of Foundation Governors:-</a:t>
            </a:r>
          </a:p>
        </p:txBody>
      </p:sp>
      <p:sp>
        <p:nvSpPr>
          <p:cNvPr id="18435" name="Rectangle 3"/>
          <p:cNvSpPr>
            <a:spLocks noGrp="1" noChangeArrowheads="1"/>
          </p:cNvSpPr>
          <p:nvPr>
            <p:ph type="body" idx="1"/>
          </p:nvPr>
        </p:nvSpPr>
        <p:spPr/>
        <p:txBody>
          <a:bodyPr/>
          <a:lstStyle/>
          <a:p>
            <a:endParaRPr lang="en-GB" sz="2800"/>
          </a:p>
          <a:p>
            <a:r>
              <a:rPr lang="en-GB" sz="2800"/>
              <a:t>In Voluntary Aided schools, the Foundation Governors have an absolute majority (they must be in a majority of two). </a:t>
            </a:r>
          </a:p>
          <a:p>
            <a:r>
              <a:rPr lang="en-GB" sz="2800"/>
              <a:t>In Voluntary Controlled schools, the Foundation Governors must number at least two but no more than a quarter of the Governing Body. </a:t>
            </a:r>
          </a:p>
          <a:p>
            <a:r>
              <a:rPr lang="en-GB" sz="2800"/>
              <a:t>The term of office is usually four years.</a:t>
            </a:r>
          </a:p>
          <a:p>
            <a:endParaRPr lang="en-GB" sz="280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sz="4000"/>
              <a:t>What is a Section 50 Inspection? </a:t>
            </a:r>
          </a:p>
        </p:txBody>
      </p:sp>
      <p:sp>
        <p:nvSpPr>
          <p:cNvPr id="20483" name="Rectangle 3"/>
          <p:cNvSpPr>
            <a:spLocks noGrp="1" noChangeArrowheads="1"/>
          </p:cNvSpPr>
          <p:nvPr>
            <p:ph type="body" idx="1"/>
          </p:nvPr>
        </p:nvSpPr>
        <p:spPr/>
        <p:txBody>
          <a:bodyPr/>
          <a:lstStyle/>
          <a:p>
            <a:r>
              <a:rPr lang="en-GB" sz="2800"/>
              <a:t>In voluntary aided schools Section 50 inspections will report on religious education, collective worship, the spiritual, moral, social and cultural education of the children and the school’s ethos.  </a:t>
            </a:r>
          </a:p>
          <a:p>
            <a:r>
              <a:rPr lang="en-GB" sz="2800"/>
              <a:t>In voluntary controlled schools Section 50 inspectors will report on collective worship and the school’s ethos and where requested by the school governors, the moral, spiritual, social and cultural education of the children.  </a:t>
            </a: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fontScale="90000"/>
          </a:bodyPr>
          <a:lstStyle/>
          <a:p>
            <a:r>
              <a:rPr lang="en-GB" sz="4000" b="1"/>
              <a:t>The Statutory Inspection of Anglican Schools (SIAS)</a:t>
            </a:r>
            <a:r>
              <a:rPr lang="en-GB" sz="4000"/>
              <a:t> </a:t>
            </a:r>
          </a:p>
        </p:txBody>
      </p:sp>
      <p:sp>
        <p:nvSpPr>
          <p:cNvPr id="21507" name="Rectangle 3"/>
          <p:cNvSpPr>
            <a:spLocks noGrp="1" noChangeArrowheads="1"/>
          </p:cNvSpPr>
          <p:nvPr>
            <p:ph type="body" idx="1"/>
          </p:nvPr>
        </p:nvSpPr>
        <p:spPr>
          <a:xfrm>
            <a:off x="468313" y="1916113"/>
            <a:ext cx="8229600" cy="4525962"/>
          </a:xfrm>
        </p:spPr>
        <p:txBody>
          <a:bodyPr/>
          <a:lstStyle/>
          <a:p>
            <a:r>
              <a:rPr lang="en-GB" dirty="0" smtClean="0">
                <a:hlinkClick r:id="rId3"/>
              </a:rPr>
              <a:t>http://www.churchofengland.org/education/national-society/inspecting-our-schools.aspx</a:t>
            </a:r>
            <a:endParaRPr lang="en-GB" dirty="0" smtClean="0"/>
          </a:p>
          <a:p>
            <a:endParaRPr lang="en-GB"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Rectangle 6"/>
          <p:cNvSpPr>
            <a:spLocks noGrp="1" noChangeArrowheads="1"/>
          </p:cNvSpPr>
          <p:nvPr>
            <p:ph type="title"/>
          </p:nvPr>
        </p:nvSpPr>
        <p:spPr/>
        <p:txBody>
          <a:bodyPr/>
          <a:lstStyle/>
          <a:p>
            <a:r>
              <a:rPr lang="en-GB" sz="4000" b="1" dirty="0"/>
              <a:t>The Distinctiveness of Church Schools</a:t>
            </a:r>
          </a:p>
        </p:txBody>
      </p:sp>
      <p:pic>
        <p:nvPicPr>
          <p:cNvPr id="2056" name="Picture 8" descr="cartoon-church-7"/>
          <p:cNvPicPr>
            <a:picLocks noGrp="1" noChangeAspect="1" noChangeArrowheads="1"/>
          </p:cNvPicPr>
          <p:nvPr>
            <p:ph idx="1"/>
          </p:nvPr>
        </p:nvPicPr>
        <p:blipFill>
          <a:blip r:embed="rId3" cstate="print"/>
          <a:srcRect/>
          <a:stretch>
            <a:fillRect/>
          </a:stretch>
        </p:blipFill>
        <p:spPr>
          <a:xfrm>
            <a:off x="2905125" y="1719263"/>
            <a:ext cx="3333750" cy="4286250"/>
          </a:xfrm>
          <a:noFill/>
          <a:ln/>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US"/>
              <a:t>Distinctiveness should include:</a:t>
            </a:r>
            <a:r>
              <a:rPr lang="en-GB"/>
              <a:t> </a:t>
            </a:r>
          </a:p>
        </p:txBody>
      </p:sp>
      <p:sp>
        <p:nvSpPr>
          <p:cNvPr id="53251" name="Rectangle 3"/>
          <p:cNvSpPr>
            <a:spLocks noGrp="1" noChangeArrowheads="1"/>
          </p:cNvSpPr>
          <p:nvPr>
            <p:ph type="body" sz="half" idx="1"/>
          </p:nvPr>
        </p:nvSpPr>
        <p:spPr/>
        <p:txBody>
          <a:bodyPr/>
          <a:lstStyle/>
          <a:p>
            <a:pPr>
              <a:buFontTx/>
              <a:buNone/>
            </a:pPr>
            <a:r>
              <a:rPr lang="en-US" sz="2800"/>
              <a:t>	· A direct and meaningful link with the worshipping congregation.</a:t>
            </a:r>
            <a:br>
              <a:rPr lang="en-US" sz="2800"/>
            </a:br>
            <a:r>
              <a:rPr lang="en-US" sz="2800"/>
              <a:t/>
            </a:r>
            <a:br>
              <a:rPr lang="en-US" sz="2800"/>
            </a:br>
            <a:endParaRPr lang="en-GB" sz="2800"/>
          </a:p>
        </p:txBody>
      </p:sp>
      <p:pic>
        <p:nvPicPr>
          <p:cNvPr id="53252" name="Picture 4" descr="acc11019"/>
          <p:cNvPicPr>
            <a:picLocks noGrp="1" noChangeAspect="1" noChangeArrowheads="1"/>
          </p:cNvPicPr>
          <p:nvPr>
            <p:ph sz="half" idx="2"/>
          </p:nvPr>
        </p:nvPicPr>
        <p:blipFill>
          <a:blip r:embed="rId3" cstate="print"/>
          <a:srcRect/>
          <a:stretch>
            <a:fillRect/>
          </a:stretch>
        </p:blipFill>
        <p:spPr>
          <a:xfrm>
            <a:off x="4500564" y="2577704"/>
            <a:ext cx="4643437" cy="3305175"/>
          </a:xfrm>
          <a:noFill/>
          <a:ln/>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US"/>
              <a:t>Distinctiveness should include:</a:t>
            </a:r>
            <a:r>
              <a:rPr lang="en-GB"/>
              <a:t> </a:t>
            </a:r>
          </a:p>
        </p:txBody>
      </p:sp>
      <p:sp>
        <p:nvSpPr>
          <p:cNvPr id="54275" name="Rectangle 3"/>
          <p:cNvSpPr>
            <a:spLocks noGrp="1" noChangeArrowheads="1"/>
          </p:cNvSpPr>
          <p:nvPr>
            <p:ph type="body" sz="half" idx="1"/>
          </p:nvPr>
        </p:nvSpPr>
        <p:spPr/>
        <p:txBody>
          <a:bodyPr/>
          <a:lstStyle/>
          <a:p>
            <a:r>
              <a:rPr lang="en-US" sz="2800"/>
              <a:t>Christian symbols displayed around the premises with the school notice board making it clear that the school is a church school.</a:t>
            </a:r>
            <a:br>
              <a:rPr lang="en-US" sz="2800"/>
            </a:br>
            <a:endParaRPr lang="en-GB" sz="2800"/>
          </a:p>
        </p:txBody>
      </p:sp>
      <p:pic>
        <p:nvPicPr>
          <p:cNvPr id="54276" name="Picture 4" descr="dcrucifix"/>
          <p:cNvPicPr>
            <a:picLocks noGrp="1" noChangeAspect="1" noChangeArrowheads="1"/>
          </p:cNvPicPr>
          <p:nvPr>
            <p:ph sz="half" idx="2"/>
          </p:nvPr>
        </p:nvPicPr>
        <p:blipFill>
          <a:blip r:embed="rId3" cstate="print"/>
          <a:srcRect/>
          <a:stretch>
            <a:fillRect/>
          </a:stretch>
        </p:blipFill>
        <p:spPr>
          <a:xfrm>
            <a:off x="5356226" y="1844278"/>
            <a:ext cx="2735263" cy="5013722"/>
          </a:xfrm>
          <a:noFill/>
          <a:ln/>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US"/>
              <a:t>Distinctiveness should include:</a:t>
            </a:r>
            <a:r>
              <a:rPr lang="en-GB"/>
              <a:t> </a:t>
            </a:r>
          </a:p>
        </p:txBody>
      </p:sp>
      <p:sp>
        <p:nvSpPr>
          <p:cNvPr id="55299" name="Rectangle 3"/>
          <p:cNvSpPr>
            <a:spLocks noGrp="1" noChangeArrowheads="1"/>
          </p:cNvSpPr>
          <p:nvPr>
            <p:ph type="body" sz="half" idx="1"/>
          </p:nvPr>
        </p:nvSpPr>
        <p:spPr/>
        <p:txBody>
          <a:bodyPr/>
          <a:lstStyle/>
          <a:p>
            <a:pPr>
              <a:buFontTx/>
              <a:buNone/>
            </a:pPr>
            <a:r>
              <a:rPr lang="en-US" sz="2800"/>
              <a:t>	· A clear and recognised role for the local clergy.</a:t>
            </a:r>
            <a:br>
              <a:rPr lang="en-US" sz="2800"/>
            </a:br>
            <a:endParaRPr lang="en-GB" sz="2800"/>
          </a:p>
        </p:txBody>
      </p:sp>
      <p:pic>
        <p:nvPicPr>
          <p:cNvPr id="55300" name="Picture 4" descr="clergy"/>
          <p:cNvPicPr>
            <a:picLocks noGrp="1" noChangeAspect="1" noChangeArrowheads="1" noCrop="1"/>
          </p:cNvPicPr>
          <p:nvPr>
            <p:ph sz="half" idx="2"/>
          </p:nvPr>
        </p:nvPicPr>
        <p:blipFill>
          <a:blip r:embed="rId3" cstate="print"/>
          <a:srcRect/>
          <a:stretch>
            <a:fillRect/>
          </a:stretch>
        </p:blipFill>
        <p:spPr>
          <a:xfrm>
            <a:off x="4716464" y="1987154"/>
            <a:ext cx="3887787" cy="3888581"/>
          </a:xfrm>
          <a:noFill/>
          <a:ln/>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US"/>
              <a:t>Distinctiveness should include:</a:t>
            </a:r>
            <a:r>
              <a:rPr lang="en-GB"/>
              <a:t> </a:t>
            </a:r>
          </a:p>
        </p:txBody>
      </p:sp>
      <p:sp>
        <p:nvSpPr>
          <p:cNvPr id="57347" name="Rectangle 3"/>
          <p:cNvSpPr>
            <a:spLocks noGrp="1" noChangeArrowheads="1"/>
          </p:cNvSpPr>
          <p:nvPr>
            <p:ph type="body" sz="half" idx="1"/>
          </p:nvPr>
        </p:nvSpPr>
        <p:spPr/>
        <p:txBody>
          <a:bodyPr/>
          <a:lstStyle/>
          <a:p>
            <a:pPr>
              <a:buFontTx/>
              <a:buNone/>
            </a:pPr>
            <a:r>
              <a:rPr lang="en-US" sz="2800"/>
              <a:t>	· Worship is given the highest priority and RE is seen as important and given at least 5% of the timetable.</a:t>
            </a:r>
            <a:br>
              <a:rPr lang="en-US" sz="2800"/>
            </a:br>
            <a:endParaRPr lang="en-GB" sz="2800"/>
          </a:p>
        </p:txBody>
      </p:sp>
      <p:pic>
        <p:nvPicPr>
          <p:cNvPr id="57348" name="Picture 4" descr="Worship"/>
          <p:cNvPicPr>
            <a:picLocks noGrp="1" noChangeAspect="1" noChangeArrowheads="1"/>
          </p:cNvPicPr>
          <p:nvPr>
            <p:ph sz="half" idx="2"/>
          </p:nvPr>
        </p:nvPicPr>
        <p:blipFill>
          <a:blip r:embed="rId3" cstate="print"/>
          <a:srcRect/>
          <a:stretch>
            <a:fillRect/>
          </a:stretch>
        </p:blipFill>
        <p:spPr>
          <a:xfrm>
            <a:off x="4716464" y="2095500"/>
            <a:ext cx="4427537" cy="3320654"/>
          </a:xfrm>
          <a:noFill/>
          <a:ln/>
        </p:spPr>
      </p:pic>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7504" y="71701"/>
            <a:ext cx="9036495" cy="680146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809759930"/>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Model Church in Wales School, Carmarthen</a:t>
            </a:r>
            <a:endParaRPr lang="en-GB"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23528" y="1987352"/>
            <a:ext cx="3384376" cy="338437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32040" y="1984440"/>
            <a:ext cx="3518604" cy="351860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93865587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US"/>
              <a:t>Distinctiveness should include:</a:t>
            </a:r>
            <a:r>
              <a:rPr lang="en-GB"/>
              <a:t> </a:t>
            </a:r>
          </a:p>
        </p:txBody>
      </p:sp>
      <p:sp>
        <p:nvSpPr>
          <p:cNvPr id="58371" name="Rectangle 3"/>
          <p:cNvSpPr>
            <a:spLocks noGrp="1" noChangeArrowheads="1"/>
          </p:cNvSpPr>
          <p:nvPr>
            <p:ph type="body" sz="half" idx="1"/>
          </p:nvPr>
        </p:nvSpPr>
        <p:spPr/>
        <p:txBody>
          <a:bodyPr/>
          <a:lstStyle/>
          <a:p>
            <a:pPr>
              <a:buFontTx/>
              <a:buNone/>
            </a:pPr>
            <a:r>
              <a:rPr lang="en-US" sz="2800"/>
              <a:t>	· RE and other areas of the curriculum present the Christian faith and practice in a positive yet not uncritical way.</a:t>
            </a:r>
            <a:br>
              <a:rPr lang="en-US" sz="2800"/>
            </a:br>
            <a:endParaRPr lang="en-GB" sz="2800"/>
          </a:p>
        </p:txBody>
      </p:sp>
      <p:pic>
        <p:nvPicPr>
          <p:cNvPr id="58372" name="Picture 4" descr="Jesusteaching"/>
          <p:cNvPicPr>
            <a:picLocks noGrp="1" noChangeAspect="1" noChangeArrowheads="1"/>
          </p:cNvPicPr>
          <p:nvPr>
            <p:ph sz="half" idx="2"/>
          </p:nvPr>
        </p:nvPicPr>
        <p:blipFill>
          <a:blip r:embed="rId3" cstate="print"/>
          <a:srcRect/>
          <a:stretch>
            <a:fillRect/>
          </a:stretch>
        </p:blipFill>
        <p:spPr>
          <a:xfrm>
            <a:off x="4427538" y="2818209"/>
            <a:ext cx="3840162" cy="2205038"/>
          </a:xfrm>
          <a:noFill/>
          <a:ln/>
        </p:spPr>
      </p:pic>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US"/>
              <a:t>Distinctiveness should include:</a:t>
            </a:r>
            <a:r>
              <a:rPr lang="en-GB"/>
              <a:t> </a:t>
            </a:r>
          </a:p>
        </p:txBody>
      </p:sp>
      <p:sp>
        <p:nvSpPr>
          <p:cNvPr id="59395" name="Rectangle 3"/>
          <p:cNvSpPr>
            <a:spLocks noGrp="1" noChangeArrowheads="1"/>
          </p:cNvSpPr>
          <p:nvPr>
            <p:ph type="body" sz="half" idx="1"/>
          </p:nvPr>
        </p:nvSpPr>
        <p:spPr/>
        <p:txBody>
          <a:bodyPr/>
          <a:lstStyle/>
          <a:p>
            <a:pPr>
              <a:buFontTx/>
              <a:buNone/>
            </a:pPr>
            <a:endParaRPr lang="en-US" sz="2800"/>
          </a:p>
          <a:p>
            <a:pPr>
              <a:buFontTx/>
              <a:buNone/>
            </a:pPr>
            <a:r>
              <a:rPr lang="en-US" sz="2800"/>
              <a:t>	· Worship is given the highest priority and RE is seen as important and given at least 5% of the timetable.</a:t>
            </a:r>
            <a:br>
              <a:rPr lang="en-US" sz="2800"/>
            </a:br>
            <a:endParaRPr lang="en-US" sz="2800"/>
          </a:p>
          <a:p>
            <a:pPr>
              <a:buFontTx/>
              <a:buNone/>
            </a:pPr>
            <a:r>
              <a:rPr lang="en-US" sz="2800"/>
              <a:t>	</a:t>
            </a:r>
            <a:endParaRPr lang="en-GB" sz="2800"/>
          </a:p>
        </p:txBody>
      </p:sp>
      <p:pic>
        <p:nvPicPr>
          <p:cNvPr id="59396" name="Picture 4" descr="prayer"/>
          <p:cNvPicPr>
            <a:picLocks noGrp="1" noChangeAspect="1" noChangeArrowheads="1"/>
          </p:cNvPicPr>
          <p:nvPr>
            <p:ph sz="half" idx="2"/>
          </p:nvPr>
        </p:nvPicPr>
        <p:blipFill>
          <a:blip r:embed="rId3" cstate="print"/>
          <a:srcRect/>
          <a:stretch>
            <a:fillRect/>
          </a:stretch>
        </p:blipFill>
        <p:spPr>
          <a:xfrm>
            <a:off x="5329239" y="2519363"/>
            <a:ext cx="2447925" cy="3038475"/>
          </a:xfrm>
          <a:noFill/>
          <a:ln/>
        </p:spPr>
      </p:pic>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US"/>
              <a:t>Distinctiveness should include:</a:t>
            </a:r>
            <a:r>
              <a:rPr lang="en-GB"/>
              <a:t> </a:t>
            </a:r>
          </a:p>
        </p:txBody>
      </p:sp>
      <p:sp>
        <p:nvSpPr>
          <p:cNvPr id="60419" name="Rectangle 3"/>
          <p:cNvSpPr>
            <a:spLocks noGrp="1" noChangeArrowheads="1"/>
          </p:cNvSpPr>
          <p:nvPr>
            <p:ph type="body" sz="half" idx="1"/>
          </p:nvPr>
        </p:nvSpPr>
        <p:spPr/>
        <p:txBody>
          <a:bodyPr/>
          <a:lstStyle/>
          <a:p>
            <a:pPr>
              <a:buFontTx/>
              <a:buNone/>
            </a:pPr>
            <a:endParaRPr lang="en-US" sz="2800"/>
          </a:p>
          <a:p>
            <a:pPr>
              <a:buFontTx/>
              <a:buNone/>
            </a:pPr>
            <a:r>
              <a:rPr lang="en-US" sz="2800"/>
              <a:t>	· Due regard is taken to the significance of faith in the lives of the pupils.</a:t>
            </a:r>
            <a:br>
              <a:rPr lang="en-US" sz="2800"/>
            </a:br>
            <a:endParaRPr lang="en-GB" sz="2800"/>
          </a:p>
        </p:txBody>
      </p:sp>
      <p:pic>
        <p:nvPicPr>
          <p:cNvPr id="60420" name="Picture 4" descr="church%20alter"/>
          <p:cNvPicPr>
            <a:picLocks noGrp="1" noChangeAspect="1" noChangeArrowheads="1"/>
          </p:cNvPicPr>
          <p:nvPr>
            <p:ph sz="half" idx="2"/>
          </p:nvPr>
        </p:nvPicPr>
        <p:blipFill>
          <a:blip r:embed="rId3" cstate="print"/>
          <a:srcRect/>
          <a:stretch>
            <a:fillRect/>
          </a:stretch>
        </p:blipFill>
        <p:spPr>
          <a:xfrm>
            <a:off x="4819650" y="2409825"/>
            <a:ext cx="3467100" cy="3257550"/>
          </a:xfrm>
          <a:noFill/>
          <a:ln/>
        </p:spPr>
      </p:pic>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US"/>
              <a:t>Distinctiveness should include:</a:t>
            </a:r>
            <a:r>
              <a:rPr lang="en-GB"/>
              <a:t> </a:t>
            </a:r>
          </a:p>
        </p:txBody>
      </p:sp>
      <p:sp>
        <p:nvSpPr>
          <p:cNvPr id="61443" name="Rectangle 3"/>
          <p:cNvSpPr>
            <a:spLocks noGrp="1" noChangeArrowheads="1"/>
          </p:cNvSpPr>
          <p:nvPr>
            <p:ph type="body" sz="half" idx="1"/>
          </p:nvPr>
        </p:nvSpPr>
        <p:spPr/>
        <p:txBody>
          <a:bodyPr>
            <a:normAutofit lnSpcReduction="10000"/>
          </a:bodyPr>
          <a:lstStyle/>
          <a:p>
            <a:pPr>
              <a:buFontTx/>
              <a:buNone/>
            </a:pPr>
            <a:r>
              <a:rPr lang="en-US" sz="2800"/>
              <a:t>	· Major Christian festivals are celebrated and for those with pupils of other faiths, their religious festivals are also observed in an appropriate way.</a:t>
            </a:r>
            <a:br>
              <a:rPr lang="en-US" sz="2800"/>
            </a:br>
            <a:r>
              <a:rPr lang="en-US" sz="2800"/>
              <a:t/>
            </a:r>
            <a:br>
              <a:rPr lang="en-US" sz="2800"/>
            </a:br>
            <a:endParaRPr lang="en-GB" sz="2800"/>
          </a:p>
        </p:txBody>
      </p:sp>
      <p:pic>
        <p:nvPicPr>
          <p:cNvPr id="61444" name="Picture 4" descr="abnatus"/>
          <p:cNvPicPr>
            <a:picLocks noGrp="1" noChangeAspect="1" noChangeArrowheads="1"/>
          </p:cNvPicPr>
          <p:nvPr>
            <p:ph sz="half" idx="2"/>
          </p:nvPr>
        </p:nvPicPr>
        <p:blipFill>
          <a:blip r:embed="rId3" cstate="print"/>
          <a:srcRect/>
          <a:stretch>
            <a:fillRect/>
          </a:stretch>
        </p:blipFill>
        <p:spPr>
          <a:xfrm>
            <a:off x="5838825" y="1557338"/>
            <a:ext cx="3009900" cy="4392216"/>
          </a:xfrm>
          <a:noFill/>
          <a:ln/>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rmAutofit fontScale="90000"/>
          </a:bodyPr>
          <a:lstStyle/>
          <a:p>
            <a:r>
              <a:rPr lang="en-GB" sz="4000"/>
              <a:t>How church schools should be distinctive</a:t>
            </a:r>
          </a:p>
        </p:txBody>
      </p:sp>
      <p:sp>
        <p:nvSpPr>
          <p:cNvPr id="62467" name="Rectangle 3"/>
          <p:cNvSpPr>
            <a:spLocks noGrp="1" noChangeArrowheads="1"/>
          </p:cNvSpPr>
          <p:nvPr>
            <p:ph type="body" idx="1"/>
          </p:nvPr>
        </p:nvSpPr>
        <p:spPr/>
        <p:txBody>
          <a:bodyPr/>
          <a:lstStyle/>
          <a:p>
            <a:r>
              <a:rPr lang="en-GB"/>
              <a:t>Ethos</a:t>
            </a:r>
          </a:p>
          <a:p>
            <a:r>
              <a:rPr lang="en-GB"/>
              <a:t>Worship</a:t>
            </a:r>
          </a:p>
          <a:p>
            <a:r>
              <a:rPr lang="en-GB"/>
              <a:t>Religious Education</a:t>
            </a:r>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hlinkClick r:id="rId3" action="ppaction://hlinkfile"/>
              </a:rPr>
              <a:t>St Peter’s School, Birmingham</a:t>
            </a:r>
            <a:endParaRPr lang="en-GB" dirty="0"/>
          </a:p>
        </p:txBody>
      </p:sp>
      <p:sp>
        <p:nvSpPr>
          <p:cNvPr id="3" name="Content Placeholder 2"/>
          <p:cNvSpPr>
            <a:spLocks noGrp="1"/>
          </p:cNvSpPr>
          <p:nvPr>
            <p:ph idx="1"/>
          </p:nvPr>
        </p:nvSpPr>
        <p:spPr/>
        <p:txBody>
          <a:bodyPr/>
          <a:lstStyle/>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272</TotalTime>
  <Words>2367</Words>
  <Application>Microsoft Office PowerPoint</Application>
  <PresentationFormat>On-screen Show (4:3)</PresentationFormat>
  <Paragraphs>334</Paragraphs>
  <Slides>63</Slides>
  <Notes>49</Notes>
  <HiddenSlides>0</HiddenSlides>
  <MMClips>0</MMClips>
  <ScaleCrop>false</ScaleCrop>
  <HeadingPairs>
    <vt:vector size="4" baseType="variant">
      <vt:variant>
        <vt:lpstr>Theme</vt:lpstr>
      </vt:variant>
      <vt:variant>
        <vt:i4>1</vt:i4>
      </vt:variant>
      <vt:variant>
        <vt:lpstr>Slide Titles</vt:lpstr>
      </vt:variant>
      <vt:variant>
        <vt:i4>63</vt:i4>
      </vt:variant>
    </vt:vector>
  </HeadingPairs>
  <TitlesOfParts>
    <vt:vector size="64" baseType="lpstr">
      <vt:lpstr>Office Theme</vt:lpstr>
      <vt:lpstr>Tystysgrif Ysgolion Eglwysig Church schools Certificate</vt:lpstr>
      <vt:lpstr>The aims of this session are to enable you to:</vt:lpstr>
      <vt:lpstr>Moodle</vt:lpstr>
      <vt:lpstr>Aseiniad /Assignment</vt:lpstr>
      <vt:lpstr>How to write this assignment</vt:lpstr>
      <vt:lpstr>How can a Church school be distinctive?</vt:lpstr>
      <vt:lpstr>Possible Bibliography</vt:lpstr>
      <vt:lpstr>Possible Bibliography</vt:lpstr>
      <vt:lpstr>Slide 9</vt:lpstr>
      <vt:lpstr>Introduction to Church Schools – what exactly are they?</vt:lpstr>
      <vt:lpstr>What are Church Schools?</vt:lpstr>
      <vt:lpstr>Some information and a short video - </vt:lpstr>
      <vt:lpstr>Church in Wales Mission Statement for Schools:</vt:lpstr>
      <vt:lpstr>Mission Statement</vt:lpstr>
      <vt:lpstr>Such aims are based upon key Christian values:</vt:lpstr>
      <vt:lpstr>Slide 16</vt:lpstr>
      <vt:lpstr>Reception area Alderman Davies Church in Wales School</vt:lpstr>
      <vt:lpstr>Slide 18</vt:lpstr>
      <vt:lpstr>All Church Schools differ from Community Schools  in the following ways -</vt:lpstr>
      <vt:lpstr>Instrument of Government</vt:lpstr>
      <vt:lpstr>For example, the Model School,  Carmarthen</vt:lpstr>
      <vt:lpstr>Slide 22</vt:lpstr>
      <vt:lpstr>Slide 23</vt:lpstr>
      <vt:lpstr>Slide 24</vt:lpstr>
      <vt:lpstr>Slide 25</vt:lpstr>
      <vt:lpstr>Slide 26</vt:lpstr>
      <vt:lpstr>Slide 27</vt:lpstr>
      <vt:lpstr>Slide 28</vt:lpstr>
      <vt:lpstr>Two different types of schools with a religious character</vt:lpstr>
      <vt:lpstr>What is the difference between a Voluntary Aided and a Voluntary Controlled Church School ? </vt:lpstr>
      <vt:lpstr>Voluntary Aided Schools</vt:lpstr>
      <vt:lpstr>Voluntary Aided Schools</vt:lpstr>
      <vt:lpstr>Voluntary Aided Schools</vt:lpstr>
      <vt:lpstr>Voluntary Controlled Schools </vt:lpstr>
      <vt:lpstr>The Historical Development of Church Schools</vt:lpstr>
      <vt:lpstr>The National Society</vt:lpstr>
      <vt:lpstr>A Statement from August 1828:</vt:lpstr>
      <vt:lpstr>National Society</vt:lpstr>
      <vt:lpstr>1870 Education Act</vt:lpstr>
      <vt:lpstr>1944 Education Act – cornerstone of modern education system</vt:lpstr>
      <vt:lpstr>The Purpose of Church Schools </vt:lpstr>
      <vt:lpstr>By mid 20th Century</vt:lpstr>
      <vt:lpstr>Dearing Report (The Way ahead) 2001</vt:lpstr>
      <vt:lpstr>Slide 44</vt:lpstr>
      <vt:lpstr>A key question for all Church schools is:</vt:lpstr>
      <vt:lpstr>The Distinctiveness of Church Schools </vt:lpstr>
      <vt:lpstr>Maintaining religious character </vt:lpstr>
      <vt:lpstr>Number of Foundation Governors:-</vt:lpstr>
      <vt:lpstr>What is a Section 50 Inspection? </vt:lpstr>
      <vt:lpstr>The Statutory Inspection of Anglican Schools (SIAS) </vt:lpstr>
      <vt:lpstr>The Distinctiveness of Church Schools</vt:lpstr>
      <vt:lpstr>Distinctiveness should include: </vt:lpstr>
      <vt:lpstr>Distinctiveness should include: </vt:lpstr>
      <vt:lpstr>Distinctiveness should include: </vt:lpstr>
      <vt:lpstr>Distinctiveness should include: </vt:lpstr>
      <vt:lpstr>Slide 56</vt:lpstr>
      <vt:lpstr>Model Church in Wales School, Carmarthen</vt:lpstr>
      <vt:lpstr>Distinctiveness should include: </vt:lpstr>
      <vt:lpstr>Distinctiveness should include: </vt:lpstr>
      <vt:lpstr>Distinctiveness should include: </vt:lpstr>
      <vt:lpstr>Distinctiveness should include: </vt:lpstr>
      <vt:lpstr>How church schools should be distinctive</vt:lpstr>
      <vt:lpstr>St Peter’s School, Birmingham</vt:lpstr>
    </vt:vector>
  </TitlesOfParts>
  <Company>Coleg y Drindod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Historical Development of Church Schools</dc:title>
  <dc:creator>clientadmin</dc:creator>
  <cp:lastModifiedBy>clientadmin</cp:lastModifiedBy>
  <cp:revision>36</cp:revision>
  <dcterms:created xsi:type="dcterms:W3CDTF">2012-02-14T15:03:14Z</dcterms:created>
  <dcterms:modified xsi:type="dcterms:W3CDTF">2013-10-08T13:44:34Z</dcterms:modified>
</cp:coreProperties>
</file>