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686F9A-0ACB-42C3-BCCE-399A5F09A854}" v="1" dt="2025-11-30T18:07:31.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phelia Kwarteng" userId="bb5bf512238eb5cb" providerId="LiveId" clId="{B409380D-AD3C-403A-881B-E5A1D515A685}"/>
    <pc:docChg chg="custSel addSld delSld modSld">
      <pc:chgData name="Ophelia Kwarteng" userId="bb5bf512238eb5cb" providerId="LiveId" clId="{B409380D-AD3C-403A-881B-E5A1D515A685}" dt="2025-12-02T12:51:15.280" v="4979" actId="114"/>
      <pc:docMkLst>
        <pc:docMk/>
      </pc:docMkLst>
      <pc:sldChg chg="modSp mod">
        <pc:chgData name="Ophelia Kwarteng" userId="bb5bf512238eb5cb" providerId="LiveId" clId="{B409380D-AD3C-403A-881B-E5A1D515A685}" dt="2025-11-30T18:07:31.489" v="54"/>
        <pc:sldMkLst>
          <pc:docMk/>
          <pc:sldMk cId="2763548205" sldId="257"/>
        </pc:sldMkLst>
        <pc:spChg chg="mod">
          <ac:chgData name="Ophelia Kwarteng" userId="bb5bf512238eb5cb" providerId="LiveId" clId="{B409380D-AD3C-403A-881B-E5A1D515A685}" dt="2025-11-30T18:07:31.489" v="54"/>
          <ac:spMkLst>
            <pc:docMk/>
            <pc:sldMk cId="2763548205" sldId="257"/>
            <ac:spMk id="2" creationId="{93AEF3DC-9629-4781-7F86-BD544435E1CF}"/>
          </ac:spMkLst>
        </pc:spChg>
      </pc:sldChg>
      <pc:sldChg chg="modSp mod">
        <pc:chgData name="Ophelia Kwarteng" userId="bb5bf512238eb5cb" providerId="LiveId" clId="{B409380D-AD3C-403A-881B-E5A1D515A685}" dt="2025-12-02T11:27:29.490" v="2938" actId="313"/>
        <pc:sldMkLst>
          <pc:docMk/>
          <pc:sldMk cId="1782591905" sldId="258"/>
        </pc:sldMkLst>
        <pc:spChg chg="mod">
          <ac:chgData name="Ophelia Kwarteng" userId="bb5bf512238eb5cb" providerId="LiveId" clId="{B409380D-AD3C-403A-881B-E5A1D515A685}" dt="2025-12-02T11:27:29.490" v="2938" actId="313"/>
          <ac:spMkLst>
            <pc:docMk/>
            <pc:sldMk cId="1782591905" sldId="258"/>
            <ac:spMk id="3" creationId="{DEA8DF6E-3B64-F91C-C007-7F9A8353FD5A}"/>
          </ac:spMkLst>
        </pc:spChg>
      </pc:sldChg>
      <pc:sldChg chg="modSp mod">
        <pc:chgData name="Ophelia Kwarteng" userId="bb5bf512238eb5cb" providerId="LiveId" clId="{B409380D-AD3C-403A-881B-E5A1D515A685}" dt="2025-12-02T10:46:10.793" v="1089" actId="5793"/>
        <pc:sldMkLst>
          <pc:docMk/>
          <pc:sldMk cId="261025862" sldId="259"/>
        </pc:sldMkLst>
        <pc:spChg chg="mod">
          <ac:chgData name="Ophelia Kwarteng" userId="bb5bf512238eb5cb" providerId="LiveId" clId="{B409380D-AD3C-403A-881B-E5A1D515A685}" dt="2025-12-02T10:46:10.793" v="1089" actId="5793"/>
          <ac:spMkLst>
            <pc:docMk/>
            <pc:sldMk cId="261025862" sldId="259"/>
            <ac:spMk id="3" creationId="{BB73759B-B3AB-E267-68F8-8392DC2E0D91}"/>
          </ac:spMkLst>
        </pc:spChg>
      </pc:sldChg>
      <pc:sldChg chg="modSp mod">
        <pc:chgData name="Ophelia Kwarteng" userId="bb5bf512238eb5cb" providerId="LiveId" clId="{B409380D-AD3C-403A-881B-E5A1D515A685}" dt="2025-12-02T11:01:36.845" v="1885" actId="20577"/>
        <pc:sldMkLst>
          <pc:docMk/>
          <pc:sldMk cId="1650886797" sldId="260"/>
        </pc:sldMkLst>
        <pc:spChg chg="mod">
          <ac:chgData name="Ophelia Kwarteng" userId="bb5bf512238eb5cb" providerId="LiveId" clId="{B409380D-AD3C-403A-881B-E5A1D515A685}" dt="2025-12-02T11:01:36.845" v="1885" actId="20577"/>
          <ac:spMkLst>
            <pc:docMk/>
            <pc:sldMk cId="1650886797" sldId="260"/>
            <ac:spMk id="3" creationId="{654F6325-6048-FDD9-DE58-5A37EE47506A}"/>
          </ac:spMkLst>
        </pc:spChg>
      </pc:sldChg>
      <pc:sldChg chg="modSp mod">
        <pc:chgData name="Ophelia Kwarteng" userId="bb5bf512238eb5cb" providerId="LiveId" clId="{B409380D-AD3C-403A-881B-E5A1D515A685}" dt="2025-12-02T11:27:51.382" v="2959" actId="20577"/>
        <pc:sldMkLst>
          <pc:docMk/>
          <pc:sldMk cId="1976924167" sldId="261"/>
        </pc:sldMkLst>
        <pc:spChg chg="mod">
          <ac:chgData name="Ophelia Kwarteng" userId="bb5bf512238eb5cb" providerId="LiveId" clId="{B409380D-AD3C-403A-881B-E5A1D515A685}" dt="2025-12-02T11:27:51.382" v="2959" actId="20577"/>
          <ac:spMkLst>
            <pc:docMk/>
            <pc:sldMk cId="1976924167" sldId="261"/>
            <ac:spMk id="2" creationId="{85E8527A-D226-D7E0-E965-CB81BC9FB8F4}"/>
          </ac:spMkLst>
        </pc:spChg>
        <pc:spChg chg="mod">
          <ac:chgData name="Ophelia Kwarteng" userId="bb5bf512238eb5cb" providerId="LiveId" clId="{B409380D-AD3C-403A-881B-E5A1D515A685}" dt="2025-12-02T11:10:20.022" v="2288" actId="20577"/>
          <ac:spMkLst>
            <pc:docMk/>
            <pc:sldMk cId="1976924167" sldId="261"/>
            <ac:spMk id="3" creationId="{92DCA7BD-45D3-5B35-3FE4-514A2DB356F9}"/>
          </ac:spMkLst>
        </pc:spChg>
      </pc:sldChg>
      <pc:sldChg chg="modSp mod">
        <pc:chgData name="Ophelia Kwarteng" userId="bb5bf512238eb5cb" providerId="LiveId" clId="{B409380D-AD3C-403A-881B-E5A1D515A685}" dt="2025-12-02T11:27:18.393" v="2937" actId="20577"/>
        <pc:sldMkLst>
          <pc:docMk/>
          <pc:sldMk cId="2005204272" sldId="262"/>
        </pc:sldMkLst>
        <pc:spChg chg="mod">
          <ac:chgData name="Ophelia Kwarteng" userId="bb5bf512238eb5cb" providerId="LiveId" clId="{B409380D-AD3C-403A-881B-E5A1D515A685}" dt="2025-12-02T11:27:00.422" v="2925" actId="20577"/>
          <ac:spMkLst>
            <pc:docMk/>
            <pc:sldMk cId="2005204272" sldId="262"/>
            <ac:spMk id="2" creationId="{579DB20C-D0C1-0793-1F3F-3960D0FCD659}"/>
          </ac:spMkLst>
        </pc:spChg>
        <pc:spChg chg="mod">
          <ac:chgData name="Ophelia Kwarteng" userId="bb5bf512238eb5cb" providerId="LiveId" clId="{B409380D-AD3C-403A-881B-E5A1D515A685}" dt="2025-12-02T11:27:18.393" v="2937" actId="20577"/>
          <ac:spMkLst>
            <pc:docMk/>
            <pc:sldMk cId="2005204272" sldId="262"/>
            <ac:spMk id="3" creationId="{BF8C1032-4B0A-6201-C546-C48EF9AF32B4}"/>
          </ac:spMkLst>
        </pc:spChg>
      </pc:sldChg>
      <pc:sldChg chg="modSp mod">
        <pc:chgData name="Ophelia Kwarteng" userId="bb5bf512238eb5cb" providerId="LiveId" clId="{B409380D-AD3C-403A-881B-E5A1D515A685}" dt="2025-12-02T11:29:47.228" v="3014" actId="20577"/>
        <pc:sldMkLst>
          <pc:docMk/>
          <pc:sldMk cId="1944420679" sldId="263"/>
        </pc:sldMkLst>
        <pc:spChg chg="mod">
          <ac:chgData name="Ophelia Kwarteng" userId="bb5bf512238eb5cb" providerId="LiveId" clId="{B409380D-AD3C-403A-881B-E5A1D515A685}" dt="2025-12-02T11:29:47.228" v="3014" actId="20577"/>
          <ac:spMkLst>
            <pc:docMk/>
            <pc:sldMk cId="1944420679" sldId="263"/>
            <ac:spMk id="3" creationId="{2A12F2A7-98C0-9CE9-F7FA-40A1DA00C4D9}"/>
          </ac:spMkLst>
        </pc:spChg>
      </pc:sldChg>
      <pc:sldChg chg="modSp mod">
        <pc:chgData name="Ophelia Kwarteng" userId="bb5bf512238eb5cb" providerId="LiveId" clId="{B409380D-AD3C-403A-881B-E5A1D515A685}" dt="2025-12-02T12:04:48.514" v="3779" actId="1076"/>
        <pc:sldMkLst>
          <pc:docMk/>
          <pc:sldMk cId="1544209323" sldId="264"/>
        </pc:sldMkLst>
        <pc:spChg chg="mod">
          <ac:chgData name="Ophelia Kwarteng" userId="bb5bf512238eb5cb" providerId="LiveId" clId="{B409380D-AD3C-403A-881B-E5A1D515A685}" dt="2025-12-02T12:04:48.514" v="3779" actId="1076"/>
          <ac:spMkLst>
            <pc:docMk/>
            <pc:sldMk cId="1544209323" sldId="264"/>
            <ac:spMk id="3" creationId="{CD9F6F4A-4885-5867-0C26-8425BDE0AA0B}"/>
          </ac:spMkLst>
        </pc:spChg>
      </pc:sldChg>
      <pc:sldChg chg="modSp mod">
        <pc:chgData name="Ophelia Kwarteng" userId="bb5bf512238eb5cb" providerId="LiveId" clId="{B409380D-AD3C-403A-881B-E5A1D515A685}" dt="2025-12-02T12:18:53.984" v="4127" actId="20577"/>
        <pc:sldMkLst>
          <pc:docMk/>
          <pc:sldMk cId="663932604" sldId="265"/>
        </pc:sldMkLst>
        <pc:spChg chg="mod">
          <ac:chgData name="Ophelia Kwarteng" userId="bb5bf512238eb5cb" providerId="LiveId" clId="{B409380D-AD3C-403A-881B-E5A1D515A685}" dt="2025-12-02T12:18:53.984" v="4127" actId="20577"/>
          <ac:spMkLst>
            <pc:docMk/>
            <pc:sldMk cId="663932604" sldId="265"/>
            <ac:spMk id="3" creationId="{9472E174-2A3C-9CCB-BC56-2C0033F4C3C3}"/>
          </ac:spMkLst>
        </pc:spChg>
      </pc:sldChg>
      <pc:sldChg chg="modSp mod">
        <pc:chgData name="Ophelia Kwarteng" userId="bb5bf512238eb5cb" providerId="LiveId" clId="{B409380D-AD3C-403A-881B-E5A1D515A685}" dt="2025-12-02T12:49:41.098" v="4968" actId="20577"/>
        <pc:sldMkLst>
          <pc:docMk/>
          <pc:sldMk cId="426209630" sldId="266"/>
        </pc:sldMkLst>
        <pc:spChg chg="mod">
          <ac:chgData name="Ophelia Kwarteng" userId="bb5bf512238eb5cb" providerId="LiveId" clId="{B409380D-AD3C-403A-881B-E5A1D515A685}" dt="2025-12-02T12:49:41.098" v="4968" actId="20577"/>
          <ac:spMkLst>
            <pc:docMk/>
            <pc:sldMk cId="426209630" sldId="266"/>
            <ac:spMk id="3" creationId="{D724A060-9DC7-3BDD-143E-94FCE850B460}"/>
          </ac:spMkLst>
        </pc:spChg>
      </pc:sldChg>
      <pc:sldChg chg="modSp mod">
        <pc:chgData name="Ophelia Kwarteng" userId="bb5bf512238eb5cb" providerId="LiveId" clId="{B409380D-AD3C-403A-881B-E5A1D515A685}" dt="2025-12-02T12:51:15.280" v="4979" actId="114"/>
        <pc:sldMkLst>
          <pc:docMk/>
          <pc:sldMk cId="1847282" sldId="267"/>
        </pc:sldMkLst>
        <pc:spChg chg="mod">
          <ac:chgData name="Ophelia Kwarteng" userId="bb5bf512238eb5cb" providerId="LiveId" clId="{B409380D-AD3C-403A-881B-E5A1D515A685}" dt="2025-12-02T12:51:15.280" v="4979" actId="114"/>
          <ac:spMkLst>
            <pc:docMk/>
            <pc:sldMk cId="1847282" sldId="267"/>
            <ac:spMk id="3" creationId="{23D46565-7FE6-656A-9783-EFA8645C5C06}"/>
          </ac:spMkLst>
        </pc:spChg>
      </pc:sldChg>
      <pc:sldChg chg="new del">
        <pc:chgData name="Ophelia Kwarteng" userId="bb5bf512238eb5cb" providerId="LiveId" clId="{B409380D-AD3C-403A-881B-E5A1D515A685}" dt="2025-12-02T10:32:10.688" v="402" actId="47"/>
        <pc:sldMkLst>
          <pc:docMk/>
          <pc:sldMk cId="342552967" sldId="26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575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2135983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1589842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E2E802-9177-40C6-B234-66705F7A24D2}"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256010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E2E802-9177-40C6-B234-66705F7A24D2}" type="datetimeFigureOut">
              <a:rPr lang="en-GB" smtClean="0"/>
              <a:t>02/12/2025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697056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E2E802-9177-40C6-B234-66705F7A24D2}" type="datetimeFigureOut">
              <a:rPr lang="en-GB" smtClean="0"/>
              <a:t>02/12/2025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139391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E2E802-9177-40C6-B234-66705F7A24D2}" type="datetimeFigureOut">
              <a:rPr lang="en-GB" smtClean="0"/>
              <a:t>02/12/2025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2131975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E2E802-9177-40C6-B234-66705F7A24D2}"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672806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E2E802-9177-40C6-B234-66705F7A24D2}"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335672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78E2E802-9177-40C6-B234-66705F7A24D2}" type="datetimeFigureOut">
              <a:rPr lang="en-GB" smtClean="0"/>
              <a:t>02/12/2025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414869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3159935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786520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289637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310688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5561397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22935360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E2E802-9177-40C6-B234-66705F7A24D2}"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8D3ABD-752C-4611-BF5B-3D196A70F76A}" type="slidenum">
              <a:rPr lang="en-GB" smtClean="0"/>
              <a:t>‹#›</a:t>
            </a:fld>
            <a:endParaRPr lang="en-GB"/>
          </a:p>
        </p:txBody>
      </p:sp>
    </p:spTree>
    <p:extLst>
      <p:ext uri="{BB962C8B-B14F-4D97-AF65-F5344CB8AC3E}">
        <p14:creationId xmlns:p14="http://schemas.microsoft.com/office/powerpoint/2010/main" val="1952111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8E2E802-9177-40C6-B234-66705F7A24D2}" type="datetimeFigureOut">
              <a:rPr lang="en-GB" smtClean="0"/>
              <a:t>02/12/2025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098D3ABD-752C-4611-BF5B-3D196A70F76A}" type="slidenum">
              <a:rPr lang="en-GB" smtClean="0"/>
              <a:t>‹#›</a:t>
            </a:fld>
            <a:endParaRPr lang="en-GB"/>
          </a:p>
        </p:txBody>
      </p:sp>
    </p:spTree>
    <p:extLst>
      <p:ext uri="{BB962C8B-B14F-4D97-AF65-F5344CB8AC3E}">
        <p14:creationId xmlns:p14="http://schemas.microsoft.com/office/powerpoint/2010/main" val="106496232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9" name="Straight Connector 8">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5" name="Rectangle 14">
            <a:extLst>
              <a:ext uri="{FF2B5EF4-FFF2-40B4-BE49-F238E27FC236}">
                <a16:creationId xmlns:a16="http://schemas.microsoft.com/office/drawing/2014/main" id="{781BBDC9-2DC6-4959-AC3D-49A5DCB05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B74BB55-8517-4CFE-9389-81D0E6F81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1">
              <a:lumMod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grpSp>
        <p:nvGrpSpPr>
          <p:cNvPr id="19" name="Group 18">
            <a:extLst>
              <a:ext uri="{FF2B5EF4-FFF2-40B4-BE49-F238E27FC236}">
                <a16:creationId xmlns:a16="http://schemas.microsoft.com/office/drawing/2014/main" id="{A3F7C935-E41E-4E8D-91DF-D3BAB9521D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45" y="4435646"/>
            <a:ext cx="1419541" cy="1660354"/>
            <a:chOff x="10292292" y="2963333"/>
            <a:chExt cx="1896535" cy="2218267"/>
          </a:xfrm>
        </p:grpSpPr>
        <p:cxnSp>
          <p:nvCxnSpPr>
            <p:cNvPr id="20" name="Straight Connector 19">
              <a:extLst>
                <a:ext uri="{FF2B5EF4-FFF2-40B4-BE49-F238E27FC236}">
                  <a16:creationId xmlns:a16="http://schemas.microsoft.com/office/drawing/2014/main" id="{4FB64230-1B44-4C76-9885-0BBE5C736C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3F7F181-4FFE-4F8E-A3D0-1A8ECDEFFB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0292292" y="3190344"/>
              <a:ext cx="1896535"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2066495D-EC57-44E4-8DED-0DC2E07AA2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0E0DA2F2-D672-4417-8072-9ED4FA5CC5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30E8BACB-AEC7-46A5-A3AD-4D1BBE8715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6" name="Rectangle 25">
            <a:extLst>
              <a:ext uri="{FF2B5EF4-FFF2-40B4-BE49-F238E27FC236}">
                <a16:creationId xmlns:a16="http://schemas.microsoft.com/office/drawing/2014/main" id="{08452CCF-4A27-488A-AAF4-424933CFC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4212" y="0"/>
            <a:ext cx="4657345" cy="6858000"/>
          </a:xfrm>
          <a:prstGeom prst="rect">
            <a:avLst/>
          </a:prstGeom>
          <a:solidFill>
            <a:schemeClr val="accent1">
              <a:lumMod val="75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56AFD-3913-D378-FE19-C78E22704B4D}"/>
              </a:ext>
            </a:extLst>
          </p:cNvPr>
          <p:cNvSpPr>
            <a:spLocks noGrp="1"/>
          </p:cNvSpPr>
          <p:nvPr>
            <p:ph type="ctrTitle"/>
          </p:nvPr>
        </p:nvSpPr>
        <p:spPr>
          <a:xfrm>
            <a:off x="1834919" y="685800"/>
            <a:ext cx="3705269" cy="5308599"/>
          </a:xfrm>
        </p:spPr>
        <p:txBody>
          <a:bodyPr vert="horz" lIns="91440" tIns="45720" rIns="91440" bIns="45720" rtlCol="0" anchor="ctr">
            <a:normAutofit/>
          </a:bodyPr>
          <a:lstStyle/>
          <a:p>
            <a:r>
              <a:rPr lang="en-US" sz="3200" dirty="0">
                <a:solidFill>
                  <a:srgbClr val="FFFFFF"/>
                </a:solidFill>
              </a:rPr>
              <a:t>BMHP4028: Preparing for success in HE</a:t>
            </a:r>
          </a:p>
        </p:txBody>
      </p:sp>
      <p:sp>
        <p:nvSpPr>
          <p:cNvPr id="3" name="Subtitle 2">
            <a:extLst>
              <a:ext uri="{FF2B5EF4-FFF2-40B4-BE49-F238E27FC236}">
                <a16:creationId xmlns:a16="http://schemas.microsoft.com/office/drawing/2014/main" id="{E6E79044-D651-D9DB-F37E-052E7CA5F1F5}"/>
              </a:ext>
            </a:extLst>
          </p:cNvPr>
          <p:cNvSpPr>
            <a:spLocks noGrp="1"/>
          </p:cNvSpPr>
          <p:nvPr>
            <p:ph type="subTitle" idx="1"/>
          </p:nvPr>
        </p:nvSpPr>
        <p:spPr>
          <a:xfrm>
            <a:off x="6516553" y="685800"/>
            <a:ext cx="4754563" cy="5410200"/>
          </a:xfrm>
        </p:spPr>
        <p:txBody>
          <a:bodyPr vert="horz" lIns="91440" tIns="45720" rIns="91440" bIns="45720" rtlCol="0" anchor="ctr">
            <a:normAutofit/>
          </a:bodyPr>
          <a:lstStyle/>
          <a:p>
            <a:pPr>
              <a:buFont typeface="Wingdings 3" panose="05040102010807070707" pitchFamily="18" charset="2"/>
              <a:buChar char=""/>
            </a:pPr>
            <a:r>
              <a:rPr lang="en-US" sz="1800" dirty="0">
                <a:solidFill>
                  <a:srgbClr val="FFFFFF"/>
                </a:solidFill>
              </a:rPr>
              <a:t>Name: Ophelia A. Kwarteng</a:t>
            </a:r>
          </a:p>
          <a:p>
            <a:pPr>
              <a:buFont typeface="Wingdings 3" panose="05040102010807070707" pitchFamily="18" charset="2"/>
              <a:buChar char=""/>
            </a:pPr>
            <a:endParaRPr lang="en-US" sz="1800" dirty="0">
              <a:solidFill>
                <a:srgbClr val="FFFFFF"/>
              </a:solidFill>
            </a:endParaRPr>
          </a:p>
          <a:p>
            <a:pPr>
              <a:buFont typeface="Wingdings 3" panose="05040102010807070707" pitchFamily="18" charset="2"/>
              <a:buChar char=""/>
            </a:pPr>
            <a:r>
              <a:rPr lang="en-US" sz="1800" dirty="0">
                <a:solidFill>
                  <a:srgbClr val="FFFFFF"/>
                </a:solidFill>
              </a:rPr>
              <a:t>Student Number: 2406439</a:t>
            </a:r>
          </a:p>
          <a:p>
            <a:pPr>
              <a:buFont typeface="Wingdings 3" panose="05040102010807070707" pitchFamily="18" charset="2"/>
              <a:buChar char=""/>
            </a:pPr>
            <a:endParaRPr lang="en-US" sz="1800" dirty="0">
              <a:solidFill>
                <a:srgbClr val="FFFFFF"/>
              </a:solidFill>
            </a:endParaRPr>
          </a:p>
          <a:p>
            <a:pPr>
              <a:buFont typeface="Wingdings 3" panose="05040102010807070707" pitchFamily="18" charset="2"/>
              <a:buChar char=""/>
            </a:pPr>
            <a:endParaRPr lang="en-US" sz="1800" dirty="0">
              <a:solidFill>
                <a:srgbClr val="FFFFFF"/>
              </a:solidFill>
            </a:endParaRPr>
          </a:p>
        </p:txBody>
      </p:sp>
    </p:spTree>
    <p:extLst>
      <p:ext uri="{BB962C8B-B14F-4D97-AF65-F5344CB8AC3E}">
        <p14:creationId xmlns:p14="http://schemas.microsoft.com/office/powerpoint/2010/main" val="3395759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EF3DC-9629-4781-7F86-BD544435E1CF}"/>
              </a:ext>
            </a:extLst>
          </p:cNvPr>
          <p:cNvSpPr>
            <a:spLocks noGrp="1"/>
          </p:cNvSpPr>
          <p:nvPr>
            <p:ph type="title"/>
          </p:nvPr>
        </p:nvSpPr>
        <p:spPr/>
        <p:txBody>
          <a:bodyPr/>
          <a:lstStyle/>
          <a:p>
            <a:r>
              <a:rPr lang="en-GB" dirty="0"/>
              <a:t>Contents page my</a:t>
            </a:r>
          </a:p>
        </p:txBody>
      </p:sp>
      <p:sp>
        <p:nvSpPr>
          <p:cNvPr id="3" name="Content Placeholder 2">
            <a:extLst>
              <a:ext uri="{FF2B5EF4-FFF2-40B4-BE49-F238E27FC236}">
                <a16:creationId xmlns:a16="http://schemas.microsoft.com/office/drawing/2014/main" id="{0D3F60CB-A428-EB61-6DFB-C40568E2383C}"/>
              </a:ext>
            </a:extLst>
          </p:cNvPr>
          <p:cNvSpPr>
            <a:spLocks noGrp="1"/>
          </p:cNvSpPr>
          <p:nvPr>
            <p:ph idx="1"/>
          </p:nvPr>
        </p:nvSpPr>
        <p:spPr/>
        <p:txBody>
          <a:bodyPr/>
          <a:lstStyle/>
          <a:p>
            <a:r>
              <a:rPr lang="en-GB" dirty="0"/>
              <a:t>Introduction </a:t>
            </a:r>
          </a:p>
          <a:p>
            <a:r>
              <a:rPr lang="en-GB" dirty="0"/>
              <a:t>Reasons for studying at Higher Education </a:t>
            </a:r>
          </a:p>
          <a:p>
            <a:r>
              <a:rPr lang="en-GB" dirty="0"/>
              <a:t>Barriers for studying </a:t>
            </a:r>
          </a:p>
          <a:p>
            <a:r>
              <a:rPr lang="en-GB" dirty="0"/>
              <a:t>Solutions </a:t>
            </a:r>
          </a:p>
          <a:p>
            <a:r>
              <a:rPr lang="en-GB" dirty="0"/>
              <a:t>Conclusion </a:t>
            </a:r>
          </a:p>
        </p:txBody>
      </p:sp>
    </p:spTree>
    <p:extLst>
      <p:ext uri="{BB962C8B-B14F-4D97-AF65-F5344CB8AC3E}">
        <p14:creationId xmlns:p14="http://schemas.microsoft.com/office/powerpoint/2010/main" val="2763548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30FCA-01F6-5E1C-E10E-DDEB685216DC}"/>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DEA8DF6E-3B64-F91C-C007-7F9A8353FD5A}"/>
              </a:ext>
            </a:extLst>
          </p:cNvPr>
          <p:cNvSpPr>
            <a:spLocks noGrp="1"/>
          </p:cNvSpPr>
          <p:nvPr>
            <p:ph idx="1"/>
          </p:nvPr>
        </p:nvSpPr>
        <p:spPr/>
        <p:txBody>
          <a:bodyPr/>
          <a:lstStyle/>
          <a:p>
            <a:pPr marL="0" indent="0">
              <a:buNone/>
            </a:pPr>
            <a:r>
              <a:rPr lang="en-GB" dirty="0"/>
              <a:t>Why I choose higher education  is am passionate about lifelong learning.</a:t>
            </a:r>
          </a:p>
          <a:p>
            <a:pPr marL="0" indent="0">
              <a:buNone/>
            </a:pPr>
            <a:r>
              <a:rPr lang="en-GB" dirty="0"/>
              <a:t>Committed to personal and professional growth</a:t>
            </a:r>
          </a:p>
          <a:p>
            <a:pPr marL="0" indent="0">
              <a:buNone/>
            </a:pPr>
            <a:r>
              <a:rPr lang="en-GB" dirty="0"/>
              <a:t>Believe education is a journey not destination</a:t>
            </a:r>
          </a:p>
          <a:p>
            <a:endParaRPr lang="en-GB" dirty="0"/>
          </a:p>
        </p:txBody>
      </p:sp>
    </p:spTree>
    <p:extLst>
      <p:ext uri="{BB962C8B-B14F-4D97-AF65-F5344CB8AC3E}">
        <p14:creationId xmlns:p14="http://schemas.microsoft.com/office/powerpoint/2010/main" val="1782591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0611A-BE12-7852-CA7F-F51812ABBFF4}"/>
              </a:ext>
            </a:extLst>
          </p:cNvPr>
          <p:cNvSpPr>
            <a:spLocks noGrp="1"/>
          </p:cNvSpPr>
          <p:nvPr>
            <p:ph type="title"/>
          </p:nvPr>
        </p:nvSpPr>
        <p:spPr/>
        <p:txBody>
          <a:bodyPr/>
          <a:lstStyle/>
          <a:p>
            <a:r>
              <a:rPr lang="en-GB" dirty="0"/>
              <a:t>Motivations for studying </a:t>
            </a:r>
          </a:p>
        </p:txBody>
      </p:sp>
      <p:sp>
        <p:nvSpPr>
          <p:cNvPr id="3" name="Content Placeholder 2">
            <a:extLst>
              <a:ext uri="{FF2B5EF4-FFF2-40B4-BE49-F238E27FC236}">
                <a16:creationId xmlns:a16="http://schemas.microsoft.com/office/drawing/2014/main" id="{BB73759B-B3AB-E267-68F8-8392DC2E0D91}"/>
              </a:ext>
            </a:extLst>
          </p:cNvPr>
          <p:cNvSpPr>
            <a:spLocks noGrp="1"/>
          </p:cNvSpPr>
          <p:nvPr>
            <p:ph idx="1"/>
          </p:nvPr>
        </p:nvSpPr>
        <p:spPr/>
        <p:txBody>
          <a:bodyPr>
            <a:normAutofit/>
          </a:bodyPr>
          <a:lstStyle/>
          <a:p>
            <a:pPr marL="0" indent="0">
              <a:buNone/>
            </a:pPr>
            <a:endParaRPr lang="en-GB" dirty="0"/>
          </a:p>
          <a:p>
            <a:r>
              <a:rPr lang="en-GB" dirty="0"/>
              <a:t>My main reason for studying in higher education level is to advance  my professional development. I want to build new skills and strengthen the knowledge I already have so that I can become more effective in my workplace. According to (Knowles, 1980) adult learners are usually self –directed and motivated by personal goals, such as career advancement and self improvement.</a:t>
            </a:r>
          </a:p>
          <a:p>
            <a:endParaRPr lang="en-GB" dirty="0"/>
          </a:p>
          <a:p>
            <a:endParaRPr lang="en-GB" dirty="0"/>
          </a:p>
        </p:txBody>
      </p:sp>
    </p:spTree>
    <p:extLst>
      <p:ext uri="{BB962C8B-B14F-4D97-AF65-F5344CB8AC3E}">
        <p14:creationId xmlns:p14="http://schemas.microsoft.com/office/powerpoint/2010/main" val="261025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3A2AB-7C5B-03B2-5243-724AE5F3A890}"/>
              </a:ext>
            </a:extLst>
          </p:cNvPr>
          <p:cNvSpPr>
            <a:spLocks noGrp="1"/>
          </p:cNvSpPr>
          <p:nvPr>
            <p:ph type="title"/>
          </p:nvPr>
        </p:nvSpPr>
        <p:spPr/>
        <p:txBody>
          <a:bodyPr/>
          <a:lstStyle/>
          <a:p>
            <a:r>
              <a:rPr lang="en-GB" dirty="0"/>
              <a:t>Barriers to learning </a:t>
            </a:r>
          </a:p>
        </p:txBody>
      </p:sp>
      <p:sp>
        <p:nvSpPr>
          <p:cNvPr id="3" name="Content Placeholder 2">
            <a:extLst>
              <a:ext uri="{FF2B5EF4-FFF2-40B4-BE49-F238E27FC236}">
                <a16:creationId xmlns:a16="http://schemas.microsoft.com/office/drawing/2014/main" id="{654F6325-6048-FDD9-DE58-5A37EE47506A}"/>
              </a:ext>
            </a:extLst>
          </p:cNvPr>
          <p:cNvSpPr>
            <a:spLocks noGrp="1"/>
          </p:cNvSpPr>
          <p:nvPr>
            <p:ph idx="1"/>
          </p:nvPr>
        </p:nvSpPr>
        <p:spPr/>
        <p:txBody>
          <a:bodyPr/>
          <a:lstStyle/>
          <a:p>
            <a:pPr marL="0" indent="0">
              <a:buNone/>
            </a:pPr>
            <a:r>
              <a:rPr lang="en-GB" dirty="0"/>
              <a:t> Time management</a:t>
            </a:r>
          </a:p>
          <a:p>
            <a:pPr marL="0" indent="0">
              <a:buNone/>
            </a:pPr>
            <a:r>
              <a:rPr lang="en-GB" dirty="0"/>
              <a:t>Financial problems</a:t>
            </a:r>
          </a:p>
          <a:p>
            <a:pPr marL="0" indent="0">
              <a:buNone/>
            </a:pPr>
            <a:r>
              <a:rPr lang="en-GB" dirty="0"/>
              <a:t>Mental health</a:t>
            </a:r>
          </a:p>
          <a:p>
            <a:pPr marL="0" indent="0">
              <a:buNone/>
            </a:pPr>
            <a:r>
              <a:rPr lang="en-GB" dirty="0"/>
              <a:t>Workload</a:t>
            </a:r>
          </a:p>
          <a:p>
            <a:pPr marL="0" indent="0">
              <a:buNone/>
            </a:pPr>
            <a:r>
              <a:rPr lang="en-GB" dirty="0"/>
              <a:t>Family commitment</a:t>
            </a:r>
          </a:p>
          <a:p>
            <a:endParaRPr lang="en-GB" dirty="0"/>
          </a:p>
        </p:txBody>
      </p:sp>
    </p:spTree>
    <p:extLst>
      <p:ext uri="{BB962C8B-B14F-4D97-AF65-F5344CB8AC3E}">
        <p14:creationId xmlns:p14="http://schemas.microsoft.com/office/powerpoint/2010/main" val="1650886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8527A-D226-D7E0-E965-CB81BC9FB8F4}"/>
              </a:ext>
            </a:extLst>
          </p:cNvPr>
          <p:cNvSpPr>
            <a:spLocks noGrp="1"/>
          </p:cNvSpPr>
          <p:nvPr>
            <p:ph type="title"/>
          </p:nvPr>
        </p:nvSpPr>
        <p:spPr/>
        <p:txBody>
          <a:bodyPr/>
          <a:lstStyle/>
          <a:p>
            <a:r>
              <a:rPr lang="en-GB" dirty="0"/>
              <a:t>Barrier 1:Personal </a:t>
            </a:r>
            <a:r>
              <a:rPr lang="en-GB" dirty="0" err="1"/>
              <a:t>Committments</a:t>
            </a:r>
            <a:r>
              <a:rPr lang="en-GB" dirty="0"/>
              <a:t> </a:t>
            </a:r>
          </a:p>
        </p:txBody>
      </p:sp>
      <p:sp>
        <p:nvSpPr>
          <p:cNvPr id="3" name="Content Placeholder 2">
            <a:extLst>
              <a:ext uri="{FF2B5EF4-FFF2-40B4-BE49-F238E27FC236}">
                <a16:creationId xmlns:a16="http://schemas.microsoft.com/office/drawing/2014/main" id="{92DCA7BD-45D3-5B35-3FE4-514A2DB356F9}"/>
              </a:ext>
            </a:extLst>
          </p:cNvPr>
          <p:cNvSpPr>
            <a:spLocks noGrp="1"/>
          </p:cNvSpPr>
          <p:nvPr>
            <p:ph idx="1"/>
          </p:nvPr>
        </p:nvSpPr>
        <p:spPr/>
        <p:txBody>
          <a:bodyPr/>
          <a:lstStyle/>
          <a:p>
            <a:r>
              <a:rPr lang="en-GB" dirty="0"/>
              <a:t>Family Commitment  Returning to education after several years at home as a single parent, was not easy. Balancing my family duties with study felt overwhelming at first. I sometimes doubted if I could cope after being away from school for so long. Studies show that many adult learners face similar challenges such as time management and adapting to academic work (Jansen, 2017).</a:t>
            </a:r>
          </a:p>
        </p:txBody>
      </p:sp>
    </p:spTree>
    <p:extLst>
      <p:ext uri="{BB962C8B-B14F-4D97-AF65-F5344CB8AC3E}">
        <p14:creationId xmlns:p14="http://schemas.microsoft.com/office/powerpoint/2010/main" val="1976924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DB20C-D0C1-0793-1F3F-3960D0FCD659}"/>
              </a:ext>
            </a:extLst>
          </p:cNvPr>
          <p:cNvSpPr>
            <a:spLocks noGrp="1"/>
          </p:cNvSpPr>
          <p:nvPr>
            <p:ph type="title"/>
          </p:nvPr>
        </p:nvSpPr>
        <p:spPr/>
        <p:txBody>
          <a:bodyPr/>
          <a:lstStyle/>
          <a:p>
            <a:r>
              <a:rPr lang="en-GB" dirty="0"/>
              <a:t>Barrier 2: TIME Management </a:t>
            </a:r>
          </a:p>
        </p:txBody>
      </p:sp>
      <p:sp>
        <p:nvSpPr>
          <p:cNvPr id="3" name="Content Placeholder 2">
            <a:extLst>
              <a:ext uri="{FF2B5EF4-FFF2-40B4-BE49-F238E27FC236}">
                <a16:creationId xmlns:a16="http://schemas.microsoft.com/office/drawing/2014/main" id="{BF8C1032-4B0A-6201-C546-C48EF9AF32B4}"/>
              </a:ext>
            </a:extLst>
          </p:cNvPr>
          <p:cNvSpPr>
            <a:spLocks noGrp="1"/>
          </p:cNvSpPr>
          <p:nvPr>
            <p:ph idx="1"/>
          </p:nvPr>
        </p:nvSpPr>
        <p:spPr/>
        <p:txBody>
          <a:bodyPr/>
          <a:lstStyle/>
          <a:p>
            <a:pPr marL="0" indent="0">
              <a:buNone/>
            </a:pPr>
            <a:r>
              <a:rPr lang="en-GB" dirty="0"/>
              <a:t>I refused to give up, so I learned to manage my time carefully by creating a weekly study plan that allowed me to dedicate specific hours for learning and family duties. This helped me to stay organised and reduce my stress level.</a:t>
            </a:r>
          </a:p>
        </p:txBody>
      </p:sp>
    </p:spTree>
    <p:extLst>
      <p:ext uri="{BB962C8B-B14F-4D97-AF65-F5344CB8AC3E}">
        <p14:creationId xmlns:p14="http://schemas.microsoft.com/office/powerpoint/2010/main" val="2005204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19898-3461-7B75-5E71-DF215847F726}"/>
              </a:ext>
            </a:extLst>
          </p:cNvPr>
          <p:cNvSpPr>
            <a:spLocks noGrp="1"/>
          </p:cNvSpPr>
          <p:nvPr>
            <p:ph type="title"/>
          </p:nvPr>
        </p:nvSpPr>
        <p:spPr/>
        <p:txBody>
          <a:bodyPr/>
          <a:lstStyle/>
          <a:p>
            <a:r>
              <a:rPr lang="en-GB" dirty="0"/>
              <a:t>Solutions  </a:t>
            </a:r>
          </a:p>
        </p:txBody>
      </p:sp>
      <p:sp>
        <p:nvSpPr>
          <p:cNvPr id="3" name="Content Placeholder 2">
            <a:extLst>
              <a:ext uri="{FF2B5EF4-FFF2-40B4-BE49-F238E27FC236}">
                <a16:creationId xmlns:a16="http://schemas.microsoft.com/office/drawing/2014/main" id="{2A12F2A7-98C0-9CE9-F7FA-40A1DA00C4D9}"/>
              </a:ext>
            </a:extLst>
          </p:cNvPr>
          <p:cNvSpPr>
            <a:spLocks noGrp="1"/>
          </p:cNvSpPr>
          <p:nvPr>
            <p:ph idx="1"/>
          </p:nvPr>
        </p:nvSpPr>
        <p:spPr/>
        <p:txBody>
          <a:bodyPr/>
          <a:lstStyle/>
          <a:p>
            <a:r>
              <a:rPr lang="en-GB" dirty="0"/>
              <a:t>Being organised</a:t>
            </a:r>
          </a:p>
          <a:p>
            <a:r>
              <a:rPr lang="en-GB" dirty="0"/>
              <a:t>Prioritise workload. </a:t>
            </a:r>
          </a:p>
          <a:p>
            <a:endParaRPr lang="en-GB" dirty="0"/>
          </a:p>
        </p:txBody>
      </p:sp>
    </p:spTree>
    <p:extLst>
      <p:ext uri="{BB962C8B-B14F-4D97-AF65-F5344CB8AC3E}">
        <p14:creationId xmlns:p14="http://schemas.microsoft.com/office/powerpoint/2010/main" val="1944420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FEEC6-BF45-0C8E-225D-65C2368C4BC9}"/>
              </a:ext>
            </a:extLst>
          </p:cNvPr>
          <p:cNvSpPr>
            <a:spLocks noGrp="1"/>
          </p:cNvSpPr>
          <p:nvPr>
            <p:ph type="title"/>
          </p:nvPr>
        </p:nvSpPr>
        <p:spPr/>
        <p:txBody>
          <a:bodyPr/>
          <a:lstStyle/>
          <a:p>
            <a:r>
              <a:rPr lang="en-GB" dirty="0"/>
              <a:t>Solution 1 </a:t>
            </a:r>
          </a:p>
        </p:txBody>
      </p:sp>
      <p:sp>
        <p:nvSpPr>
          <p:cNvPr id="3" name="Content Placeholder 2">
            <a:extLst>
              <a:ext uri="{FF2B5EF4-FFF2-40B4-BE49-F238E27FC236}">
                <a16:creationId xmlns:a16="http://schemas.microsoft.com/office/drawing/2014/main" id="{CD9F6F4A-4885-5867-0C26-8425BDE0AA0B}"/>
              </a:ext>
            </a:extLst>
          </p:cNvPr>
          <p:cNvSpPr>
            <a:spLocks noGrp="1"/>
          </p:cNvSpPr>
          <p:nvPr>
            <p:ph idx="1"/>
          </p:nvPr>
        </p:nvSpPr>
        <p:spPr>
          <a:xfrm>
            <a:off x="1451128" y="353413"/>
            <a:ext cx="8534400" cy="4133919"/>
          </a:xfrm>
        </p:spPr>
        <p:txBody>
          <a:bodyPr>
            <a:normAutofit/>
          </a:bodyPr>
          <a:lstStyle/>
          <a:p>
            <a:r>
              <a:rPr lang="en-GB" dirty="0"/>
              <a:t>I managed to adapt  and develop new habits that facilitated learning. A weekly study plan study plan was also among the most vital strategies I have employed. This helped me to manage  my duties better and prioritising them. According to Covey (2004), stress can be minimised through planning and prioritising important things and ensuring that the learners remains focused on their goals. </a:t>
            </a:r>
          </a:p>
          <a:p>
            <a:r>
              <a:rPr lang="en-GB" dirty="0"/>
              <a:t>Through this , I have been able to balance family life and studying, and this made me feel more in control. I  was also toughening with the course of time. Being a mother and raising my children taught me the value patience , strength and endurance.</a:t>
            </a:r>
          </a:p>
          <a:p>
            <a:endParaRPr lang="en-GB" dirty="0"/>
          </a:p>
        </p:txBody>
      </p:sp>
    </p:spTree>
    <p:extLst>
      <p:ext uri="{BB962C8B-B14F-4D97-AF65-F5344CB8AC3E}">
        <p14:creationId xmlns:p14="http://schemas.microsoft.com/office/powerpoint/2010/main" val="1544209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62DE2-7546-9790-A294-507602C698E8}"/>
              </a:ext>
            </a:extLst>
          </p:cNvPr>
          <p:cNvSpPr>
            <a:spLocks noGrp="1"/>
          </p:cNvSpPr>
          <p:nvPr>
            <p:ph type="title"/>
          </p:nvPr>
        </p:nvSpPr>
        <p:spPr/>
        <p:txBody>
          <a:bodyPr/>
          <a:lstStyle/>
          <a:p>
            <a:r>
              <a:rPr lang="en-GB" dirty="0"/>
              <a:t>Solution 2 </a:t>
            </a:r>
          </a:p>
        </p:txBody>
      </p:sp>
      <p:sp>
        <p:nvSpPr>
          <p:cNvPr id="3" name="Content Placeholder 2">
            <a:extLst>
              <a:ext uri="{FF2B5EF4-FFF2-40B4-BE49-F238E27FC236}">
                <a16:creationId xmlns:a16="http://schemas.microsoft.com/office/drawing/2014/main" id="{9472E174-2A3C-9CCB-BC56-2C0033F4C3C3}"/>
              </a:ext>
            </a:extLst>
          </p:cNvPr>
          <p:cNvSpPr>
            <a:spLocks noGrp="1"/>
          </p:cNvSpPr>
          <p:nvPr>
            <p:ph idx="1"/>
          </p:nvPr>
        </p:nvSpPr>
        <p:spPr/>
        <p:txBody>
          <a:bodyPr/>
          <a:lstStyle/>
          <a:p>
            <a:r>
              <a:rPr lang="en-GB" dirty="0"/>
              <a:t>The experiential learning theory by Kolb (1984)  emphasizes the need to reflect  on experiences so as to enhance learning. Reflectively, I understood that same skills that I learnt as a parent; including organisational, patient and determination skills, also played a role in  my academic experience.</a:t>
            </a:r>
          </a:p>
        </p:txBody>
      </p:sp>
    </p:spTree>
    <p:extLst>
      <p:ext uri="{BB962C8B-B14F-4D97-AF65-F5344CB8AC3E}">
        <p14:creationId xmlns:p14="http://schemas.microsoft.com/office/powerpoint/2010/main" val="663932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DD911-AB0F-62E9-8139-6E080C70EDC5}"/>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D724A060-9DC7-3BDD-143E-94FCE850B460}"/>
              </a:ext>
            </a:extLst>
          </p:cNvPr>
          <p:cNvSpPr>
            <a:spLocks noGrp="1"/>
          </p:cNvSpPr>
          <p:nvPr>
            <p:ph idx="1"/>
          </p:nvPr>
        </p:nvSpPr>
        <p:spPr/>
        <p:txBody>
          <a:bodyPr/>
          <a:lstStyle/>
          <a:p>
            <a:r>
              <a:rPr lang="en-GB" dirty="0"/>
              <a:t>Despite the difficulties course of my journey, the resilience and confidences required to understand my nature  and do what I have done  are strategies I have employed. These experiences have enhanced my will to be successful and have positive in my career and personal life.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26209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BDDD-25D1-A96E-506F-C6CFBD84E7FB}"/>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3D46565-7FE6-656A-9783-EFA8645C5C06}"/>
              </a:ext>
            </a:extLst>
          </p:cNvPr>
          <p:cNvSpPr>
            <a:spLocks noGrp="1"/>
          </p:cNvSpPr>
          <p:nvPr>
            <p:ph idx="1"/>
          </p:nvPr>
        </p:nvSpPr>
        <p:spPr/>
        <p:txBody>
          <a:bodyPr/>
          <a:lstStyle/>
          <a:p>
            <a:pPr marL="0" indent="0">
              <a:buNone/>
            </a:pPr>
            <a:r>
              <a:rPr lang="en-GB" dirty="0"/>
              <a:t> Contrell, S. (2019) </a:t>
            </a:r>
            <a:r>
              <a:rPr lang="en-GB" i="1" dirty="0"/>
              <a:t>The Study Skills and Handbook</a:t>
            </a:r>
            <a:r>
              <a:rPr lang="en-GB" dirty="0"/>
              <a:t>.5</a:t>
            </a:r>
            <a:r>
              <a:rPr lang="en-GB" baseline="30000" dirty="0"/>
              <a:t>th</a:t>
            </a:r>
            <a:r>
              <a:rPr lang="en-GB" dirty="0"/>
              <a:t> ed. London: MacMillian Education.</a:t>
            </a:r>
          </a:p>
          <a:p>
            <a:pPr marL="0" indent="0">
              <a:buNone/>
            </a:pPr>
            <a:r>
              <a:rPr lang="en-GB" dirty="0"/>
              <a:t>Covey, S. R. (2004) </a:t>
            </a:r>
            <a:r>
              <a:rPr lang="en-GB" i="1" dirty="0"/>
              <a:t>The 7 Habits of Highly Effective People</a:t>
            </a:r>
            <a:r>
              <a:rPr lang="en-GB" dirty="0"/>
              <a:t>. London:  Simon &amp; Schuster.</a:t>
            </a:r>
          </a:p>
          <a:p>
            <a:pPr marL="0" indent="0">
              <a:buNone/>
            </a:pPr>
            <a:r>
              <a:rPr lang="en-GB" dirty="0"/>
              <a:t>Jansen, M. (2017) ‘Challenges faced by adult learners in higher education.</a:t>
            </a:r>
            <a:r>
              <a:rPr lang="en-GB" i="1" dirty="0"/>
              <a:t>’ Journal of Adult Learning</a:t>
            </a:r>
            <a:r>
              <a:rPr lang="en-GB" dirty="0"/>
              <a:t>, 25(3), pp. 45-59.</a:t>
            </a:r>
          </a:p>
          <a:p>
            <a:pPr marL="0" indent="0">
              <a:buNone/>
            </a:pPr>
            <a:r>
              <a:rPr lang="en-GB" dirty="0"/>
              <a:t>Knowles, M. (1980) </a:t>
            </a:r>
            <a:r>
              <a:rPr lang="en-GB" i="1" dirty="0"/>
              <a:t>The Modern Practice of Adult Education: From Pedagogy to Andragogy</a:t>
            </a:r>
            <a:r>
              <a:rPr lang="en-GB" dirty="0"/>
              <a:t>. Chicago: Follet.</a:t>
            </a:r>
          </a:p>
        </p:txBody>
      </p:sp>
    </p:spTree>
    <p:extLst>
      <p:ext uri="{BB962C8B-B14F-4D97-AF65-F5344CB8AC3E}">
        <p14:creationId xmlns:p14="http://schemas.microsoft.com/office/powerpoint/2010/main" val="184728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251</TotalTime>
  <Words>594</Words>
  <Application>Microsoft Office PowerPoint</Application>
  <PresentationFormat>Widescreen</PresentationFormat>
  <Paragraphs>44</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Century Gothic</vt:lpstr>
      <vt:lpstr>Wingdings 3</vt:lpstr>
      <vt:lpstr>Slice</vt:lpstr>
      <vt:lpstr>BMHP4028: Preparing for success in HE</vt:lpstr>
      <vt:lpstr>Contents page my</vt:lpstr>
      <vt:lpstr>Introduction </vt:lpstr>
      <vt:lpstr>Motivations for studying </vt:lpstr>
      <vt:lpstr>Barriers to learning </vt:lpstr>
      <vt:lpstr>Barrier 1:Personal Committments </vt:lpstr>
      <vt:lpstr>Barrier 2: TIME Management </vt:lpstr>
      <vt:lpstr>Solutions  </vt:lpstr>
      <vt:lpstr>Solution 1 </vt:lpstr>
      <vt:lpstr>Solution 2 </vt:lpstr>
      <vt:lpstr>Summary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Ophelia Kwarteng</cp:lastModifiedBy>
  <cp:revision>3</cp:revision>
  <dcterms:created xsi:type="dcterms:W3CDTF">2025-11-05T13:19:55Z</dcterms:created>
  <dcterms:modified xsi:type="dcterms:W3CDTF">2025-12-02T12:51:16Z</dcterms:modified>
</cp:coreProperties>
</file>