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6" r:id="rId7"/>
    <p:sldId id="263" r:id="rId8"/>
    <p:sldId id="262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67" d="100"/>
          <a:sy n="67" d="100"/>
        </p:scale>
        <p:origin x="66" y="10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14FA2-0B4C-447B-89C0-1943DDEC968E}" type="datetimeFigureOut">
              <a:rPr lang="en-GB" smtClean="0"/>
              <a:t>18/09/2022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2D4A0-F06E-47AE-BD96-0BC32AD68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7015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14FA2-0B4C-447B-89C0-1943DDEC968E}" type="datetimeFigureOut">
              <a:rPr lang="en-GB" smtClean="0"/>
              <a:t>18/09/2022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2D4A0-F06E-47AE-BD96-0BC32AD68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3224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14FA2-0B4C-447B-89C0-1943DDEC968E}" type="datetimeFigureOut">
              <a:rPr lang="en-GB" smtClean="0"/>
              <a:t>18/09/2022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2D4A0-F06E-47AE-BD96-0BC32AD68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3140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14FA2-0B4C-447B-89C0-1943DDEC968E}" type="datetimeFigureOut">
              <a:rPr lang="en-GB" smtClean="0"/>
              <a:t>18/09/2022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2D4A0-F06E-47AE-BD96-0BC32AD68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11319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14FA2-0B4C-447B-89C0-1943DDEC968E}" type="datetimeFigureOut">
              <a:rPr lang="en-GB" smtClean="0"/>
              <a:t>18/09/2022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2D4A0-F06E-47AE-BD96-0BC32AD68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0150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14FA2-0B4C-447B-89C0-1943DDEC968E}" type="datetimeFigureOut">
              <a:rPr lang="en-GB" smtClean="0"/>
              <a:t>18/09/2022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2D4A0-F06E-47AE-BD96-0BC32AD68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5152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14FA2-0B4C-447B-89C0-1943DDEC968E}" type="datetimeFigureOut">
              <a:rPr lang="en-GB" smtClean="0"/>
              <a:t>18/09/2022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2D4A0-F06E-47AE-BD96-0BC32AD68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23362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14FA2-0B4C-447B-89C0-1943DDEC968E}" type="datetimeFigureOut">
              <a:rPr lang="en-GB" smtClean="0"/>
              <a:t>18/09/2022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2D4A0-F06E-47AE-BD96-0BC32AD68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440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14FA2-0B4C-447B-89C0-1943DDEC968E}" type="datetimeFigureOut">
              <a:rPr lang="en-GB" smtClean="0"/>
              <a:t>18/09/2022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2D4A0-F06E-47AE-BD96-0BC32AD68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4159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14FA2-0B4C-447B-89C0-1943DDEC968E}" type="datetimeFigureOut">
              <a:rPr lang="en-GB" smtClean="0"/>
              <a:t>18/09/2022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2D4A0-F06E-47AE-BD96-0BC32AD68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19174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14FA2-0B4C-447B-89C0-1943DDEC968E}" type="datetimeFigureOut">
              <a:rPr lang="en-GB" smtClean="0"/>
              <a:t>18/09/2022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2D4A0-F06E-47AE-BD96-0BC32AD68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521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014FA2-0B4C-447B-89C0-1943DDEC968E}" type="datetimeFigureOut">
              <a:rPr lang="en-GB" smtClean="0"/>
              <a:t>18/09/2022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F2D4A0-F06E-47AE-BD96-0BC32AD68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979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79FD20-86E5-A15F-2529-1A0AB9A00D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4072" y="629268"/>
            <a:ext cx="4939868" cy="1286160"/>
          </a:xfrm>
        </p:spPr>
        <p:txBody>
          <a:bodyPr anchor="b">
            <a:normAutofit/>
          </a:bodyPr>
          <a:lstStyle/>
          <a:p>
            <a:r>
              <a:rPr lang="en-GB" sz="2800" b="1">
                <a:latin typeface="+mn-lt"/>
              </a:rPr>
              <a:t>China in the World HPCH5009/6009</a:t>
            </a:r>
            <a:br>
              <a:rPr lang="en-GB" sz="2800" b="1">
                <a:latin typeface="+mn-lt"/>
              </a:rPr>
            </a:br>
            <a:r>
              <a:rPr lang="en-GB" sz="2800" b="1">
                <a:latin typeface="+mn-lt"/>
              </a:rPr>
              <a:t>Lecture 3:</a:t>
            </a:r>
            <a:r>
              <a:rPr lang="en-GB" sz="2800"/>
              <a:t> </a:t>
            </a:r>
            <a:r>
              <a:rPr lang="en-GB" sz="2800" i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China 1912-1949 </a:t>
            </a:r>
            <a:endParaRPr lang="en-GB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9C7876-A83C-5D2A-9E9A-65307588BC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95497" y="2438400"/>
            <a:ext cx="4939867" cy="41624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b="1" dirty="0"/>
              <a:t>Fall of the Xing Dynasty</a:t>
            </a:r>
          </a:p>
          <a:p>
            <a:pPr marL="0" indent="0">
              <a:buNone/>
            </a:pPr>
            <a:r>
              <a:rPr lang="en-GB" sz="1600" b="1" dirty="0"/>
              <a:t>May 4</a:t>
            </a:r>
            <a:r>
              <a:rPr lang="en-GB" sz="1600" b="1" baseline="30000" dirty="0"/>
              <a:t>th</a:t>
            </a:r>
            <a:r>
              <a:rPr lang="en-GB" sz="1600" b="1" dirty="0"/>
              <a:t> movement</a:t>
            </a:r>
          </a:p>
          <a:p>
            <a:pPr marL="0" indent="0">
              <a:buNone/>
            </a:pPr>
            <a:r>
              <a:rPr lang="en-GB" sz="1600" b="1" dirty="0"/>
              <a:t>Uneven and combined development: democratic and socialist agendas: CCP and KMT</a:t>
            </a:r>
          </a:p>
          <a:p>
            <a:pPr marL="0" indent="0">
              <a:buNone/>
            </a:pPr>
            <a:r>
              <a:rPr lang="en-GB" sz="1600" b="1" dirty="0"/>
              <a:t>Sun-</a:t>
            </a:r>
            <a:r>
              <a:rPr lang="en-GB" sz="1600" b="1" dirty="0" err="1"/>
              <a:t>yat</a:t>
            </a:r>
            <a:r>
              <a:rPr lang="en-GB" sz="1600" b="1" dirty="0"/>
              <a:t> Sen and Chiang Kai-Shek</a:t>
            </a:r>
          </a:p>
          <a:p>
            <a:pPr marL="0" indent="0">
              <a:buNone/>
            </a:pPr>
            <a:r>
              <a:rPr lang="en-GB" sz="1600" b="1" dirty="0"/>
              <a:t>The problem of </a:t>
            </a:r>
            <a:r>
              <a:rPr lang="en-GB" sz="1600" b="1" dirty="0" err="1"/>
              <a:t>warlordism</a:t>
            </a:r>
            <a:endParaRPr lang="en-GB" sz="1600" b="1" dirty="0"/>
          </a:p>
          <a:p>
            <a:pPr marL="0" indent="0">
              <a:buNone/>
            </a:pPr>
            <a:r>
              <a:rPr lang="en-GB" sz="1600" b="1" dirty="0"/>
              <a:t>The problem of Japanese aggrandisement: Japan and China compared</a:t>
            </a:r>
          </a:p>
          <a:p>
            <a:pPr marL="0" indent="0">
              <a:buNone/>
            </a:pPr>
            <a:r>
              <a:rPr lang="en-GB" sz="1600" b="1" dirty="0"/>
              <a:t>The zenith of Japanese Imperialism and its lasting impact in SE Asia</a:t>
            </a:r>
          </a:p>
          <a:p>
            <a:pPr marL="0" indent="0">
              <a:buNone/>
            </a:pPr>
            <a:r>
              <a:rPr lang="en-GB" sz="1600" b="1" dirty="0"/>
              <a:t>The defeat of Japan in 1945 and UN/US attempts to stabilise SE Asia under Chinese leadership – until 1949</a:t>
            </a:r>
          </a:p>
          <a:p>
            <a:pPr marL="0" indent="0">
              <a:buNone/>
            </a:pPr>
            <a:endParaRPr lang="en-GB" sz="1300" dirty="0"/>
          </a:p>
        </p:txBody>
      </p:sp>
      <p:pic>
        <p:nvPicPr>
          <p:cNvPr id="4" name="Picture 4" descr="Empress Dowager Cixi - Wikipedia">
            <a:extLst>
              <a:ext uri="{FF2B5EF4-FFF2-40B4-BE49-F238E27FC236}">
                <a16:creationId xmlns:a16="http://schemas.microsoft.com/office/drawing/2014/main" id="{8F19063C-71BC-F823-78BD-EBC26F1C5D9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88" r="7610"/>
          <a:stretch/>
        </p:blipFill>
        <p:spPr bwMode="auto">
          <a:xfrm>
            <a:off x="20" y="10"/>
            <a:ext cx="3476673" cy="6857990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10700" y="2115117"/>
            <a:ext cx="4732020" cy="0"/>
          </a:xfrm>
          <a:prstGeom prst="line">
            <a:avLst/>
          </a:prstGeom>
          <a:ln w="19050">
            <a:solidFill>
              <a:srgbClr val="ACAF5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78003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381508-4308-FEC2-1FCB-59BCBFC56E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Fall of the Xing Dynasty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65BAB3-2202-DE3C-D5E5-4AFD9BCC7D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Empress </a:t>
            </a:r>
            <a:r>
              <a:rPr lang="en-GB" dirty="0" err="1"/>
              <a:t>Cixi</a:t>
            </a:r>
            <a:r>
              <a:rPr lang="en-GB" dirty="0"/>
              <a:t> 1835-1908</a:t>
            </a:r>
          </a:p>
          <a:p>
            <a:pPr marL="0" indent="0">
              <a:buNone/>
            </a:pPr>
            <a:r>
              <a:rPr lang="en-GB" dirty="0"/>
              <a:t>Emperor Puyi 1906-1967 (r. 1908-1912)</a:t>
            </a:r>
          </a:p>
        </p:txBody>
      </p:sp>
      <p:pic>
        <p:nvPicPr>
          <p:cNvPr id="1026" name="Picture 2" descr="Empress Cixi, the last woman to rule China | Europeana">
            <a:extLst>
              <a:ext uri="{FF2B5EF4-FFF2-40B4-BE49-F238E27FC236}">
                <a16:creationId xmlns:a16="http://schemas.microsoft.com/office/drawing/2014/main" id="{C92C6BB9-C1F2-D930-ED9F-95EE70AF9D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" y="1200150"/>
            <a:ext cx="5296562" cy="3649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Empress Dowager Cixi - Wikipedia">
            <a:extLst>
              <a:ext uri="{FF2B5EF4-FFF2-40B4-BE49-F238E27FC236}">
                <a16:creationId xmlns:a16="http://schemas.microsoft.com/office/drawing/2014/main" id="{B3B3F8AF-79AE-9F49-1420-93C7F8CD41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4281" y="226978"/>
            <a:ext cx="2758269" cy="4641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10297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7409A-96E2-3F7A-377C-8F4B892779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May 4</a:t>
            </a:r>
            <a:r>
              <a:rPr lang="en-GB" b="1" baseline="30000" dirty="0">
                <a:latin typeface="+mn-lt"/>
              </a:rPr>
              <a:t>th</a:t>
            </a:r>
            <a:r>
              <a:rPr lang="en-GB" b="1" dirty="0">
                <a:latin typeface="+mn-lt"/>
              </a:rPr>
              <a:t> movement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1532BB-975D-DA05-9862-5F1D3D195E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1400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</a:rPr>
              <a:t>Tiananmen Square, </a:t>
            </a:r>
            <a:r>
              <a:rPr lang="en-GB" sz="1400" b="0" i="0" dirty="0">
                <a:effectLst/>
                <a:latin typeface="Arial" panose="020B0604020202020204" pitchFamily="34" charset="0"/>
              </a:rPr>
              <a:t>4 May 1919. Around 3,000 students from 13 universities in Beijing gathered there to oppose Article 156 of the Treaty of Versailles which handed over a German possession in China to Japan (</a:t>
            </a:r>
            <a:r>
              <a:rPr lang="en-GB" sz="1400" dirty="0">
                <a:latin typeface="Arial" panose="020B0604020202020204" pitchFamily="34" charset="0"/>
              </a:rPr>
              <a:t>Shandong Problem</a:t>
            </a:r>
            <a:r>
              <a:rPr lang="en-GB" sz="1400" b="0" i="0" dirty="0">
                <a:effectLst/>
                <a:latin typeface="Arial" panose="020B0604020202020204" pitchFamily="34" charset="0"/>
              </a:rPr>
              <a:t>). </a:t>
            </a:r>
            <a:endParaRPr lang="en-GB" sz="1400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9C403128-203D-9458-54D6-E504DA1317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100" y="1185069"/>
            <a:ext cx="5586413" cy="4022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62996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FB3BB3-743F-CD89-B2D6-1E540C71BB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100" b="1" dirty="0">
                <a:latin typeface="+mn-lt"/>
              </a:rPr>
              <a:t>Theoretical frameworks:</a:t>
            </a:r>
            <a:br>
              <a:rPr lang="en-GB" sz="3100" b="1" dirty="0">
                <a:latin typeface="+mn-lt"/>
              </a:rPr>
            </a:br>
            <a:r>
              <a:rPr lang="en-GB" b="1" dirty="0">
                <a:latin typeface="+mn-lt"/>
              </a:rPr>
              <a:t>Uneven and combined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394329-F000-362D-DE9F-707F78D801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br>
              <a:rPr lang="en-GB" dirty="0"/>
            </a:b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200" b="1" dirty="0" err="1"/>
              <a:t>Huasco</a:t>
            </a:r>
            <a:r>
              <a:rPr lang="en-GB" sz="2200" b="1" dirty="0"/>
              <a:t>, Chile in the 1850s:</a:t>
            </a:r>
          </a:p>
          <a:p>
            <a:pPr marL="0" indent="0">
              <a:buNone/>
            </a:pPr>
            <a:r>
              <a:rPr lang="en-GB" sz="2200" b="1" dirty="0"/>
              <a:t>Traditional rafts and modern steamboat</a:t>
            </a:r>
          </a:p>
        </p:txBody>
      </p:sp>
      <p:pic>
        <p:nvPicPr>
          <p:cNvPr id="3074" name="Picture 2" descr="Liverpool University Press: Books: Combined and Uneven Development">
            <a:extLst>
              <a:ext uri="{FF2B5EF4-FFF2-40B4-BE49-F238E27FC236}">
                <a16:creationId xmlns:a16="http://schemas.microsoft.com/office/drawing/2014/main" id="{B5AE4175-88F8-2498-E710-C1766AE5EA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4416" y="1971675"/>
            <a:ext cx="2700300" cy="4032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Uneven and combined development - Wikipedia">
            <a:extLst>
              <a:ext uri="{FF2B5EF4-FFF2-40B4-BE49-F238E27FC236}">
                <a16:creationId xmlns:a16="http://schemas.microsoft.com/office/drawing/2014/main" id="{BBF8DB77-5EBF-334F-956D-31F64D70E0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439" y="1971675"/>
            <a:ext cx="3943611" cy="3101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73414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698AE9-DC8A-5810-D0D5-1FB64B7A13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3100" b="1" dirty="0">
                <a:latin typeface="+mn-lt"/>
              </a:rPr>
            </a:br>
            <a:r>
              <a:rPr lang="en-GB" sz="3100" b="1" dirty="0">
                <a:latin typeface="+mn-lt"/>
              </a:rPr>
              <a:t>Democratic and socialist agendas: CCP and KMT</a:t>
            </a:r>
            <a:br>
              <a:rPr lang="en-GB" dirty="0"/>
            </a:br>
            <a:r>
              <a:rPr lang="en-GB" sz="3600" b="1" dirty="0">
                <a:latin typeface="+mn-lt"/>
              </a:rPr>
              <a:t>Chinese Communist Party and Guomindang</a:t>
            </a:r>
          </a:p>
        </p:txBody>
      </p:sp>
      <p:pic>
        <p:nvPicPr>
          <p:cNvPr id="4098" name="Picture 2" descr="Backgrounder: A Brief History of China's United Front | Geopolitical Monitor">
            <a:extLst>
              <a:ext uri="{FF2B5EF4-FFF2-40B4-BE49-F238E27FC236}">
                <a16:creationId xmlns:a16="http://schemas.microsoft.com/office/drawing/2014/main" id="{D1D6B359-CC16-55D5-CAE6-D813B812820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525" y="1906835"/>
            <a:ext cx="6943725" cy="3335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32633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F26E80-3D13-3187-90B5-BE05F9EEFC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Sun-</a:t>
            </a:r>
            <a:r>
              <a:rPr lang="en-GB" b="1" dirty="0" err="1">
                <a:latin typeface="+mn-lt"/>
              </a:rPr>
              <a:t>yat</a:t>
            </a:r>
            <a:r>
              <a:rPr lang="en-GB" b="1" dirty="0">
                <a:latin typeface="+mn-lt"/>
              </a:rPr>
              <a:t> Sen and Chiang Kai-Shek</a:t>
            </a:r>
          </a:p>
        </p:txBody>
      </p:sp>
      <p:pic>
        <p:nvPicPr>
          <p:cNvPr id="5122" name="Picture 2" descr="Xi: Commemorate Sun Yat-sen by carrying forward his lofty spirit - CGTN">
            <a:extLst>
              <a:ext uri="{FF2B5EF4-FFF2-40B4-BE49-F238E27FC236}">
                <a16:creationId xmlns:a16="http://schemas.microsoft.com/office/drawing/2014/main" id="{69FB5620-F7C1-C166-54AF-6C2E077288C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796" y="3571875"/>
            <a:ext cx="28575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Things You Didn't Know About Dr. Sun Yat-Sen Memorial Hall">
            <a:extLst>
              <a:ext uri="{FF2B5EF4-FFF2-40B4-BE49-F238E27FC236}">
                <a16:creationId xmlns:a16="http://schemas.microsoft.com/office/drawing/2014/main" id="{487474C3-7254-6669-8EFC-E2DD241031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796" y="1685925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hiang Kai-shek">
            <a:extLst>
              <a:ext uri="{FF2B5EF4-FFF2-40B4-BE49-F238E27FC236}">
                <a16:creationId xmlns:a16="http://schemas.microsoft.com/office/drawing/2014/main" id="{F5AC7148-FE54-8A5F-D093-C1ECF3D1BC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4809" y="1599147"/>
            <a:ext cx="2857499" cy="3746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C70078A-EB95-E88F-947D-789382AAE7F6}"/>
              </a:ext>
            </a:extLst>
          </p:cNvPr>
          <p:cNvSpPr txBox="1"/>
          <p:nvPr/>
        </p:nvSpPr>
        <p:spPr>
          <a:xfrm>
            <a:off x="818707" y="3041747"/>
            <a:ext cx="7886700" cy="27692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Sun </a:t>
            </a:r>
            <a:r>
              <a:rPr lang="en-GB" sz="1800" b="1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Yat-sen</a:t>
            </a:r>
            <a:r>
              <a:rPr lang="en-GB" sz="1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1866-1925                                       Chiang Kai-Shek 1887-1975</a:t>
            </a:r>
          </a:p>
        </p:txBody>
      </p:sp>
    </p:spTree>
    <p:extLst>
      <p:ext uri="{BB962C8B-B14F-4D97-AF65-F5344CB8AC3E}">
        <p14:creationId xmlns:p14="http://schemas.microsoft.com/office/powerpoint/2010/main" val="28503704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4CAA43-49AD-BB53-7FCB-9911DA5EC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>
                <a:latin typeface="+mn-lt"/>
              </a:rPr>
            </a:br>
            <a:r>
              <a:rPr lang="en-GB" b="1" dirty="0">
                <a:latin typeface="+mn-lt"/>
              </a:rPr>
              <a:t>The problem of </a:t>
            </a:r>
            <a:br>
              <a:rPr lang="en-GB" b="1" dirty="0">
                <a:latin typeface="+mn-lt"/>
              </a:rPr>
            </a:br>
            <a:r>
              <a:rPr lang="en-GB" b="1" dirty="0" err="1">
                <a:latin typeface="+mn-lt"/>
              </a:rPr>
              <a:t>warlordism</a:t>
            </a:r>
            <a:br>
              <a:rPr lang="en-GB" dirty="0"/>
            </a:br>
            <a:endParaRPr lang="en-GB" dirty="0"/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876EF8C9-2231-3B5A-86ED-E52801FDD10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050" y="2262189"/>
            <a:ext cx="3624262" cy="3773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>
            <a:extLst>
              <a:ext uri="{FF2B5EF4-FFF2-40B4-BE49-F238E27FC236}">
                <a16:creationId xmlns:a16="http://schemas.microsoft.com/office/drawing/2014/main" id="{DB5AC10D-3B74-6003-F235-ABE11F8F48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8689" y="2262190"/>
            <a:ext cx="3624261" cy="3773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20th century Chinese warlords – General History">
            <a:extLst>
              <a:ext uri="{FF2B5EF4-FFF2-40B4-BE49-F238E27FC236}">
                <a16:creationId xmlns:a16="http://schemas.microsoft.com/office/drawing/2014/main" id="{B59D23AA-90F0-BA0F-B071-835F5D81F1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8689" y="365126"/>
            <a:ext cx="3057525" cy="2289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44203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C31F47-1D91-7370-F39D-330E320DDA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b="1" dirty="0">
                <a:latin typeface="+mn-lt"/>
              </a:rPr>
              <a:t>The problem of Japanese aggrandisement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AF657E-7145-FEFC-BDE5-A8E51C9957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Japan and China compared</a:t>
            </a:r>
          </a:p>
        </p:txBody>
      </p:sp>
      <p:pic>
        <p:nvPicPr>
          <p:cNvPr id="7170" name="Picture 2" descr="Japan: The “Return to Militarism” Argument – The Diplomat">
            <a:extLst>
              <a:ext uri="{FF2B5EF4-FFF2-40B4-BE49-F238E27FC236}">
                <a16:creationId xmlns:a16="http://schemas.microsoft.com/office/drawing/2014/main" id="{38F5E2C0-B3D0-02F1-0CA5-662BA265F0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525" y="1690689"/>
            <a:ext cx="5715000" cy="3609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27203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6AC63-9492-97E0-1D0A-2207E16134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>
                <a:latin typeface="+mn-lt"/>
              </a:rPr>
            </a:br>
            <a:r>
              <a:rPr lang="en-GB" b="1" dirty="0">
                <a:latin typeface="+mn-lt"/>
              </a:rPr>
              <a:t>The zenith of Japanese Imperialism and its lasting impact in SE Asia</a:t>
            </a:r>
            <a:br>
              <a:rPr lang="en-GB" dirty="0"/>
            </a:br>
            <a:endParaRPr lang="en-GB" dirty="0"/>
          </a:p>
        </p:txBody>
      </p:sp>
      <p:pic>
        <p:nvPicPr>
          <p:cNvPr id="8194" name="Picture 2" descr="How powerful was the Empire of Japan at its zenith compared to other  empires of the day? - Quora">
            <a:extLst>
              <a:ext uri="{FF2B5EF4-FFF2-40B4-BE49-F238E27FC236}">
                <a16:creationId xmlns:a16="http://schemas.microsoft.com/office/drawing/2014/main" id="{DC7FAF63-AC93-AD6B-F3C8-A4F845B5CF8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162" y="1690689"/>
            <a:ext cx="5048250" cy="4200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84019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CE07F-955E-7AB7-A8CB-AFBA89A033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+mn-lt"/>
              </a:rPr>
              <a:t>The defeat of </a:t>
            </a:r>
            <a:br>
              <a:rPr lang="en-GB" b="1" dirty="0">
                <a:latin typeface="+mn-lt"/>
              </a:rPr>
            </a:br>
            <a:r>
              <a:rPr lang="en-GB" b="1" dirty="0">
                <a:latin typeface="+mn-lt"/>
              </a:rPr>
              <a:t>Japan in 1945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FFC34A-2423-632B-1D56-CAF18805C7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UN/US attempts to stabilise SE Asia</a:t>
            </a:r>
          </a:p>
          <a:p>
            <a:pPr marL="0" indent="0">
              <a:buNone/>
            </a:pPr>
            <a:r>
              <a:rPr lang="en-GB" b="1" dirty="0"/>
              <a:t>under Chinese leadership – until 1949                </a:t>
            </a:r>
            <a:r>
              <a:rPr lang="en-GB" sz="2200" b="1" dirty="0"/>
              <a:t>Gurkha troops arrive in Kure, May 1946</a:t>
            </a:r>
            <a:br>
              <a:rPr lang="en-GB" dirty="0"/>
            </a:br>
            <a:endParaRPr lang="en-GB" dirty="0"/>
          </a:p>
        </p:txBody>
      </p:sp>
      <p:pic>
        <p:nvPicPr>
          <p:cNvPr id="9218" name="Picture 2" descr="Talk:Occupation of Japan - Wikiwand">
            <a:extLst>
              <a:ext uri="{FF2B5EF4-FFF2-40B4-BE49-F238E27FC236}">
                <a16:creationId xmlns:a16="http://schemas.microsoft.com/office/drawing/2014/main" id="{5043FC38-1005-2213-8C5A-1CFB6A3DB8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337" y="1689672"/>
            <a:ext cx="3050266" cy="3478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>
            <a:extLst>
              <a:ext uri="{FF2B5EF4-FFF2-40B4-BE49-F238E27FC236}">
                <a16:creationId xmlns:a16="http://schemas.microsoft.com/office/drawing/2014/main" id="{1D6D969D-C559-AC35-29A1-6706EC4967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2137" y="365126"/>
            <a:ext cx="2381250" cy="2933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D88108E-10DC-1687-18A9-7986BF6593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6881" y="2822575"/>
            <a:ext cx="3008732" cy="2700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33630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75</TotalTime>
  <Words>254</Words>
  <Application>Microsoft Office PowerPoint</Application>
  <PresentationFormat>On-screen Show (4:3)</PresentationFormat>
  <Paragraphs>75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China in the World HPCH5009/6009 Lecture 3: China 1912-1949 </vt:lpstr>
      <vt:lpstr>Fall of the Xing Dynasty </vt:lpstr>
      <vt:lpstr>May 4th movement </vt:lpstr>
      <vt:lpstr>Theoretical frameworks: Uneven and combined development</vt:lpstr>
      <vt:lpstr> Democratic and socialist agendas: CCP and KMT Chinese Communist Party and Guomindang</vt:lpstr>
      <vt:lpstr>Sun-yat Sen and Chiang Kai-Shek</vt:lpstr>
      <vt:lpstr> The problem of  warlordism </vt:lpstr>
      <vt:lpstr> The problem of Japanese aggrandisement </vt:lpstr>
      <vt:lpstr> The zenith of Japanese Imperialism and its lasting impact in SE Asia </vt:lpstr>
      <vt:lpstr>The defeat of  Japan in 1945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China in the World HPCH5009/6009 Lecture 3: China 1912-1949 </dc:title>
  <dc:creator>Andy Bevan</dc:creator>
  <cp:lastModifiedBy>Andy Bevan</cp:lastModifiedBy>
  <cp:revision>5</cp:revision>
  <dcterms:created xsi:type="dcterms:W3CDTF">2022-09-14T14:32:23Z</dcterms:created>
  <dcterms:modified xsi:type="dcterms:W3CDTF">2022-09-18T10:16:26Z</dcterms:modified>
</cp:coreProperties>
</file>