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461BA9-FFDB-4062-B8BC-6F7E9743D794}" v="1937" dt="2026-02-16T01:48:41.1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12575099-B3AD-44D7-919B-BCB6DC3E7F21}" type="datetimeFigureOut">
              <a:rPr lang="en-US" dirty="0"/>
              <a:t>2/15/2026</a:t>
            </a:fld>
            <a:endParaRPr lang="en-US" dirty="0"/>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4090519005"/>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A4BF121-2723-4D35-ADA9-215CD054C4BC}" type="datetimeFigureOut">
              <a:rPr lang="en-US" dirty="0"/>
              <a:t>2/15/2026</a:t>
            </a:fld>
            <a:endParaRPr lang="en-US" dirty="0"/>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2958163611"/>
      </p:ext>
    </p:extLst>
  </p:cSld>
  <p:clrMapOvr>
    <a:masterClrMapping/>
  </p:clrMapOvr>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C54F54BA-4BC6-480F-839C-951A49B248A9}" type="datetimeFigureOut">
              <a:rPr lang="en-US" dirty="0"/>
              <a:t>2/15/2026</a:t>
            </a:fld>
            <a:endParaRPr lang="en-US" dirty="0"/>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160870111"/>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0F9DD0EA-4726-4440-BF9D-E88296FC3068}" type="datetimeFigureOut">
              <a:rPr lang="en-US" dirty="0"/>
              <a:t>2/15/2026</a:t>
            </a:fld>
            <a:endParaRPr lang="en-US" dirty="0"/>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2982627021"/>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19CAD10D-99D1-46B2-A85A-C16850FCF8CF}" type="datetimeFigureOut">
              <a:rPr lang="en-US" dirty="0"/>
              <a:t>2/15/2026</a:t>
            </a:fld>
            <a:endParaRPr lang="en-US" dirty="0"/>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2881931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48C67E51-34D6-4E3D-8F41-CC63EA446EDD}" type="datetimeFigureOut">
              <a:rPr lang="en-US" dirty="0"/>
              <a:t>2/15/2026</a:t>
            </a:fld>
            <a:endParaRPr lang="en-US" dirty="0"/>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32501878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8D49E550-CE3F-497F-B953-7DE0932F91C0}" type="datetimeFigureOut">
              <a:rPr lang="en-US" dirty="0"/>
              <a:t>2/15/2026</a:t>
            </a:fld>
            <a:endParaRPr lang="en-US" dirty="0"/>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34308888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17A0BF4-BAA0-4539-95F2-9C4277F97478}" type="datetimeFigureOut">
              <a:rPr lang="en-US" dirty="0"/>
              <a:t>2/15/2026</a:t>
            </a:fld>
            <a:endParaRPr lang="en-US" dirty="0"/>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4241088593"/>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noChangeAspect="1"/>
          </p:cNvSpPr>
          <p:nvPr>
            <p:ph type="pic" idx="1"/>
          </p:nvPr>
        </p:nvSpPr>
        <p:spPr>
          <a:xfrm>
            <a:off x="5183188" y="1066800"/>
            <a:ext cx="6172200" cy="4794250"/>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2E9884E-D945-496C-84BE-49C61F78F9EC}" type="datetimeFigureOut">
              <a:rPr lang="en-US" dirty="0"/>
              <a:t>2/15/2026</a:t>
            </a:fld>
            <a:endParaRPr lang="en-US" dirty="0"/>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3945580367"/>
      </p:ext>
    </p:extLst>
  </p:cSld>
  <p:clrMapOvr>
    <a:masterClrMapping/>
  </p:clrMapOvr>
  <p:extLst>
    <p:ext uri="{DCECCB84-F9BA-43D5-87BE-67443E8EF086}">
      <p15:sldGuideLst xmlns:p15="http://schemas.microsoft.com/office/powerpoint/2012/main"/>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F18115DA-6CBC-4AEF-A85F-371C66916CF8}" type="datetimeFigureOut">
              <a:rPr lang="en-US" dirty="0"/>
              <a:t>2/15/2026</a:t>
            </a:fld>
            <a:endParaRPr lang="en-US" dirty="0"/>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3582315698"/>
      </p:ext>
    </p:extLst>
  </p:cSld>
  <p:clrMapOvr>
    <a:masterClrMapping/>
  </p:clrMapOvr>
  <p:extLst>
    <p:ext uri="{DCECCB84-F9BA-43D5-87BE-67443E8EF086}">
      <p15:sldGuideLst xmlns:p15="http://schemas.microsoft.com/office/powerpoint/2012/main"/>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A6007E4-95E8-4ABC-B20B-51235318A487}" type="datetimeFigureOut">
              <a:rPr lang="en-US" dirty="0"/>
              <a:t>2/15/2026</a:t>
            </a:fld>
            <a:endParaRPr lang="en-US" dirty="0"/>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1091983096"/>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CD438618-DEE5-47CF-A8B2-A9E090D503CD}" type="datetimeFigureOut">
              <a:rPr lang="en-US" dirty="0"/>
              <a:t>2/15/2026</a:t>
            </a:fld>
            <a:endParaRPr lang="en-US" dirty="0"/>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r>
              <a:rPr lang="en-US" dirty="0"/>
              <a:t>
              </a:t>
            </a:r>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E30AF5A0-43BB-4336-8627-9123B9144D80}" type="slidenum">
              <a:rPr lang="en-US" dirty="0"/>
              <a:t>‹#›</a:t>
            </a:fld>
            <a:endParaRPr lang="en-US" dirty="0"/>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4575958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672">
          <p15:clr>
            <a:srgbClr val="F26B43"/>
          </p15:clr>
        </p15:guide>
        <p15:guide id="4" orient="horz" pos="912">
          <p15:clr>
            <a:srgbClr val="F26B43"/>
          </p15:clr>
        </p15:guide>
        <p15:guide id="5" pos="7176">
          <p15:clr>
            <a:srgbClr val="F26B43"/>
          </p15:clr>
        </p15:guide>
        <p15:guide id="6" pos="504">
          <p15:clr>
            <a:srgbClr val="F26B43"/>
          </p15:clr>
        </p15:guide>
        <p15:guide id="7" orient="horz" pos="3864">
          <p15:clr>
            <a:srgbClr val="F26B43"/>
          </p15:clr>
        </p15:guide>
        <p15:guide id="8" orient="horz" pos="456">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verywellmind.com/piagets-stages-of-cognitive-development-2795457" TargetMode="External"/><Relationship Id="rId7" Type="http://schemas.openxmlformats.org/officeDocument/2006/relationships/hyperlink" Target="https://www.verywellmind.com/cognitive-developmental-milestones-2795109" TargetMode="External"/><Relationship Id="rId2" Type="http://schemas.openxmlformats.org/officeDocument/2006/relationships/hyperlink" Target="https://www.simplypsychology.org/piaget.html" TargetMode="External"/><Relationship Id="rId1" Type="http://schemas.openxmlformats.org/officeDocument/2006/relationships/slideLayout" Target="../slideLayouts/slideLayout2.xml"/><Relationship Id="rId6" Type="http://schemas.openxmlformats.org/officeDocument/2006/relationships/hyperlink" Target="https://www.sciepub.com/reference/99371" TargetMode="External"/><Relationship Id="rId5" Type="http://schemas.openxmlformats.org/officeDocument/2006/relationships/hyperlink" Target="https://www.cruse.org.uk/understanding-grief/effects-of-grief/" TargetMode="External"/><Relationship Id="rId4" Type="http://schemas.openxmlformats.org/officeDocument/2006/relationships/hyperlink" Target="https://positivepsychology.com/piaget-stages-theo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Piaget's Cognitive Development Theory</a:t>
            </a:r>
          </a:p>
        </p:txBody>
      </p:sp>
      <p:sp>
        <p:nvSpPr>
          <p:cNvPr id="3" name="Subtitle 2"/>
          <p:cNvSpPr>
            <a:spLocks noGrp="1"/>
          </p:cNvSpPr>
          <p:nvPr>
            <p:ph type="subTitle" idx="1"/>
          </p:nvPr>
        </p:nvSpPr>
        <p:spPr/>
        <p:txBody>
          <a:bodyPr/>
          <a:lstStyle/>
          <a:p>
            <a:r>
              <a:rPr lang="en-GB" dirty="0"/>
              <a:t>By Samira Khan     243274    Lecturer name-Prabjot</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CBC73-563C-D3B1-8AB4-44D9E1E6C5EE}"/>
              </a:ext>
            </a:extLst>
          </p:cNvPr>
          <p:cNvSpPr>
            <a:spLocks noGrp="1"/>
          </p:cNvSpPr>
          <p:nvPr>
            <p:ph type="title"/>
          </p:nvPr>
        </p:nvSpPr>
        <p:spPr/>
        <p:txBody>
          <a:bodyPr/>
          <a:lstStyle/>
          <a:p>
            <a:r>
              <a:rPr lang="en-GB" dirty="0"/>
              <a:t>WHAT IS PIAGETS COGNITIVE DEVELOPMENT THEORY?</a:t>
            </a:r>
          </a:p>
        </p:txBody>
      </p:sp>
      <p:sp>
        <p:nvSpPr>
          <p:cNvPr id="3" name="Content Placeholder 2">
            <a:extLst>
              <a:ext uri="{FF2B5EF4-FFF2-40B4-BE49-F238E27FC236}">
                <a16:creationId xmlns:a16="http://schemas.microsoft.com/office/drawing/2014/main" id="{E6267867-D064-2A3E-AA65-5666B9FD7503}"/>
              </a:ext>
            </a:extLst>
          </p:cNvPr>
          <p:cNvSpPr>
            <a:spLocks noGrp="1"/>
          </p:cNvSpPr>
          <p:nvPr>
            <p:ph idx="1"/>
          </p:nvPr>
        </p:nvSpPr>
        <p:spPr>
          <a:xfrm>
            <a:off x="413088" y="2293126"/>
            <a:ext cx="6866888" cy="3636088"/>
          </a:xfrm>
        </p:spPr>
        <p:txBody>
          <a:bodyPr vert="horz" lIns="91440" tIns="45720" rIns="91440" bIns="45720" rtlCol="0" anchor="t">
            <a:normAutofit/>
          </a:bodyPr>
          <a:lstStyle/>
          <a:p>
            <a:pPr marL="0" indent="0">
              <a:buNone/>
            </a:pPr>
            <a:r>
              <a:rPr lang="en-GB" dirty="0"/>
              <a:t>Piaget's theory of cognitive development is a comprehensive theory about the nature and development of human intelligence . It was originated by Swiss phycologist Jean Piaget hence the name Piaget's theory.  The theory is most commonly known as a development stage theory but in fact, it deals with how humans gradually come to construct and use it. Additionally, It regards development as a process which is due to biological interaction with the environment. (Papalia and Feldman,2011)</a:t>
            </a:r>
          </a:p>
          <a:p>
            <a:pPr marL="0" indent="0">
              <a:buNone/>
            </a:pPr>
            <a:endParaRPr lang="en-GB" dirty="0"/>
          </a:p>
        </p:txBody>
      </p:sp>
      <p:sp>
        <p:nvSpPr>
          <p:cNvPr id="4" name="Date Placeholder 3">
            <a:extLst>
              <a:ext uri="{FF2B5EF4-FFF2-40B4-BE49-F238E27FC236}">
                <a16:creationId xmlns:a16="http://schemas.microsoft.com/office/drawing/2014/main" id="{6C7EF317-050A-3031-B796-1466F84D2466}"/>
              </a:ext>
            </a:extLst>
          </p:cNvPr>
          <p:cNvSpPr>
            <a:spLocks noGrp="1"/>
          </p:cNvSpPr>
          <p:nvPr>
            <p:ph type="dt" sz="half" idx="10"/>
          </p:nvPr>
        </p:nvSpPr>
        <p:spPr/>
        <p:txBody>
          <a:bodyPr/>
          <a:lstStyle/>
          <a:p>
            <a:fld id="{B745F98E-57F4-4FCA-AA42-37A5FC863E7A}" type="datetime1">
              <a:t>2/15/2026</a:t>
            </a:fld>
            <a:endParaRPr lang="en-US" dirty="0"/>
          </a:p>
        </p:txBody>
      </p:sp>
      <p:sp>
        <p:nvSpPr>
          <p:cNvPr id="5" name="Footer Placeholder 4">
            <a:extLst>
              <a:ext uri="{FF2B5EF4-FFF2-40B4-BE49-F238E27FC236}">
                <a16:creationId xmlns:a16="http://schemas.microsoft.com/office/drawing/2014/main" id="{F648FCBC-3C61-78F1-9FFA-22F0C8E636B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EB832C53-1692-ED29-2B4C-87B58DBE87D4}"/>
              </a:ext>
            </a:extLst>
          </p:cNvPr>
          <p:cNvSpPr>
            <a:spLocks noGrp="1"/>
          </p:cNvSpPr>
          <p:nvPr>
            <p:ph type="sldNum" sz="quarter" idx="12"/>
          </p:nvPr>
        </p:nvSpPr>
        <p:spPr/>
        <p:txBody>
          <a:bodyPr/>
          <a:lstStyle/>
          <a:p>
            <a:fld id="{E30AF5A0-43BB-4336-8627-9123B9144D80}" type="slidenum">
              <a:rPr lang="en-US" dirty="0"/>
              <a:t>2</a:t>
            </a:fld>
            <a:endParaRPr lang="en-US" dirty="0"/>
          </a:p>
        </p:txBody>
      </p:sp>
      <p:pic>
        <p:nvPicPr>
          <p:cNvPr id="8" name="Picture 7" descr="A poster of a child&amp;#39;s development&#10;&#10;AI-generated content may be incorrect.">
            <a:extLst>
              <a:ext uri="{FF2B5EF4-FFF2-40B4-BE49-F238E27FC236}">
                <a16:creationId xmlns:a16="http://schemas.microsoft.com/office/drawing/2014/main" id="{7227CE40-AB29-310A-1321-2748A67ABE48}"/>
              </a:ext>
            </a:extLst>
          </p:cNvPr>
          <p:cNvPicPr>
            <a:picLocks noChangeAspect="1"/>
          </p:cNvPicPr>
          <p:nvPr/>
        </p:nvPicPr>
        <p:blipFill>
          <a:blip r:embed="rId2"/>
          <a:stretch>
            <a:fillRect/>
          </a:stretch>
        </p:blipFill>
        <p:spPr>
          <a:xfrm>
            <a:off x="7440821" y="2295704"/>
            <a:ext cx="4355262" cy="2683534"/>
          </a:xfrm>
          <a:prstGeom prst="rect">
            <a:avLst/>
          </a:prstGeom>
        </p:spPr>
      </p:pic>
    </p:spTree>
    <p:extLst>
      <p:ext uri="{BB962C8B-B14F-4D97-AF65-F5344CB8AC3E}">
        <p14:creationId xmlns:p14="http://schemas.microsoft.com/office/powerpoint/2010/main" val="22925031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34F68-9935-20DC-EF4F-B08FB50DD78A}"/>
              </a:ext>
            </a:extLst>
          </p:cNvPr>
          <p:cNvSpPr>
            <a:spLocks noGrp="1"/>
          </p:cNvSpPr>
          <p:nvPr>
            <p:ph type="title"/>
          </p:nvPr>
        </p:nvSpPr>
        <p:spPr/>
        <p:txBody>
          <a:bodyPr/>
          <a:lstStyle/>
          <a:p>
            <a:r>
              <a:rPr lang="en-GB" dirty="0"/>
              <a:t>What are  the different stages?</a:t>
            </a:r>
          </a:p>
        </p:txBody>
      </p:sp>
      <p:sp>
        <p:nvSpPr>
          <p:cNvPr id="3" name="Content Placeholder 2">
            <a:extLst>
              <a:ext uri="{FF2B5EF4-FFF2-40B4-BE49-F238E27FC236}">
                <a16:creationId xmlns:a16="http://schemas.microsoft.com/office/drawing/2014/main" id="{73192D47-4B7C-3F5D-8DAB-10949173013A}"/>
              </a:ext>
            </a:extLst>
          </p:cNvPr>
          <p:cNvSpPr>
            <a:spLocks noGrp="1"/>
          </p:cNvSpPr>
          <p:nvPr>
            <p:ph idx="1"/>
          </p:nvPr>
        </p:nvSpPr>
        <p:spPr>
          <a:xfrm>
            <a:off x="715012" y="1603013"/>
            <a:ext cx="10676888" cy="4326201"/>
          </a:xfrm>
        </p:spPr>
        <p:txBody>
          <a:bodyPr vert="horz" lIns="91440" tIns="45720" rIns="91440" bIns="45720" rtlCol="0" anchor="t">
            <a:normAutofit/>
          </a:bodyPr>
          <a:lstStyle/>
          <a:p>
            <a:pPr marL="0" indent="0">
              <a:buNone/>
            </a:pPr>
            <a:r>
              <a:rPr lang="en-GB" dirty="0"/>
              <a:t>There are four different stages-</a:t>
            </a:r>
          </a:p>
          <a:p>
            <a:r>
              <a:rPr lang="en-GB" dirty="0"/>
              <a:t>Sensorimotor stage-  From birth to 2 years, infants construct an understanding of the world by co-ordinating sensory experiences (such as seeing and hearing) with physical, motor actions.</a:t>
            </a:r>
          </a:p>
          <a:p>
            <a:r>
              <a:rPr lang="en-GB" dirty="0"/>
              <a:t>Preoperational stage- From 2 to 7 years children begin  to go beyond simply connecting sensory information with physical action and represent the world with words, images and even drawings as these help kids  learn and process information much easier</a:t>
            </a:r>
          </a:p>
          <a:p>
            <a:r>
              <a:rPr lang="en-GB" dirty="0"/>
              <a:t>Concrete operational stage- From 7 to 11 years, children can perform operations that involve objects and they can reason logically as long as reasoning can be applied to specific or concrete examples.</a:t>
            </a:r>
          </a:p>
          <a:p>
            <a:r>
              <a:rPr lang="en-GB" dirty="0"/>
              <a:t>Formal operational stage- From 11 years through your adult hood, individual  move beyond concrete experiences and begin to think in much more complex and more logical ways.</a:t>
            </a:r>
          </a:p>
        </p:txBody>
      </p:sp>
      <p:sp>
        <p:nvSpPr>
          <p:cNvPr id="4" name="Date Placeholder 3">
            <a:extLst>
              <a:ext uri="{FF2B5EF4-FFF2-40B4-BE49-F238E27FC236}">
                <a16:creationId xmlns:a16="http://schemas.microsoft.com/office/drawing/2014/main" id="{8EE45F4A-7CB1-672C-7A91-267087E8E104}"/>
              </a:ext>
            </a:extLst>
          </p:cNvPr>
          <p:cNvSpPr>
            <a:spLocks noGrp="1"/>
          </p:cNvSpPr>
          <p:nvPr>
            <p:ph type="dt" sz="half" idx="10"/>
          </p:nvPr>
        </p:nvSpPr>
        <p:spPr/>
        <p:txBody>
          <a:bodyPr/>
          <a:lstStyle/>
          <a:p>
            <a:fld id="{7BDA0BE7-FD08-4C66-9EAD-4EBEFEEE20D4}" type="datetime1">
              <a:t>2/15/2026</a:t>
            </a:fld>
            <a:endParaRPr lang="en-US" dirty="0"/>
          </a:p>
        </p:txBody>
      </p:sp>
      <p:sp>
        <p:nvSpPr>
          <p:cNvPr id="5" name="Footer Placeholder 4">
            <a:extLst>
              <a:ext uri="{FF2B5EF4-FFF2-40B4-BE49-F238E27FC236}">
                <a16:creationId xmlns:a16="http://schemas.microsoft.com/office/drawing/2014/main" id="{E726239B-56E1-BF5C-45D2-EA0478C0CE7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B4F048CA-83F1-3C3B-E8ED-69B169029889}"/>
              </a:ext>
            </a:extLst>
          </p:cNvPr>
          <p:cNvSpPr>
            <a:spLocks noGrp="1"/>
          </p:cNvSpPr>
          <p:nvPr>
            <p:ph type="sldNum" sz="quarter" idx="12"/>
          </p:nvPr>
        </p:nvSpPr>
        <p:spPr/>
        <p:txBody>
          <a:bodyPr/>
          <a:lstStyle/>
          <a:p>
            <a:fld id="{E30AF5A0-43BB-4336-8627-9123B9144D80}" type="slidenum">
              <a:rPr lang="en-US" dirty="0"/>
              <a:t>3</a:t>
            </a:fld>
            <a:endParaRPr lang="en-US" dirty="0"/>
          </a:p>
        </p:txBody>
      </p:sp>
    </p:spTree>
    <p:extLst>
      <p:ext uri="{BB962C8B-B14F-4D97-AF65-F5344CB8AC3E}">
        <p14:creationId xmlns:p14="http://schemas.microsoft.com/office/powerpoint/2010/main" val="23774646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96C16-1459-6A98-C362-8396BB284A25}"/>
              </a:ext>
            </a:extLst>
          </p:cNvPr>
          <p:cNvSpPr>
            <a:spLocks noGrp="1"/>
          </p:cNvSpPr>
          <p:nvPr>
            <p:ph type="title"/>
          </p:nvPr>
        </p:nvSpPr>
        <p:spPr/>
        <p:txBody>
          <a:bodyPr/>
          <a:lstStyle/>
          <a:p>
            <a:r>
              <a:rPr lang="en-GB" dirty="0"/>
              <a:t> Support plan for jenny-</a:t>
            </a:r>
          </a:p>
        </p:txBody>
      </p:sp>
      <p:sp>
        <p:nvSpPr>
          <p:cNvPr id="3" name="Content Placeholder 2">
            <a:extLst>
              <a:ext uri="{FF2B5EF4-FFF2-40B4-BE49-F238E27FC236}">
                <a16:creationId xmlns:a16="http://schemas.microsoft.com/office/drawing/2014/main" id="{BBB422F7-725D-73CE-56DE-1E3AB112F783}"/>
              </a:ext>
            </a:extLst>
          </p:cNvPr>
          <p:cNvSpPr>
            <a:spLocks noGrp="1"/>
          </p:cNvSpPr>
          <p:nvPr>
            <p:ph idx="1"/>
          </p:nvPr>
        </p:nvSpPr>
        <p:spPr>
          <a:xfrm>
            <a:off x="715012" y="1603013"/>
            <a:ext cx="10676888" cy="4498729"/>
          </a:xfrm>
        </p:spPr>
        <p:txBody>
          <a:bodyPr vert="horz" lIns="91440" tIns="45720" rIns="91440" bIns="45720" rtlCol="0" anchor="t">
            <a:normAutofit/>
          </a:bodyPr>
          <a:lstStyle/>
          <a:p>
            <a:pPr marL="0" indent="0">
              <a:buNone/>
            </a:pPr>
            <a:r>
              <a:rPr lang="en-GB" dirty="0"/>
              <a:t>Impact of the past 5 years-</a:t>
            </a:r>
          </a:p>
          <a:p>
            <a:pPr marL="0" indent="0">
              <a:buNone/>
            </a:pPr>
            <a:r>
              <a:rPr lang="en-GB" dirty="0"/>
              <a:t>Emotional development- Jenny has likely experienced significant stress, grief (over her father's death), and potential anxiety related to her mother's health. This could lead to emotional exhaustion and feeling of isolation.</a:t>
            </a:r>
          </a:p>
          <a:p>
            <a:pPr marL="0" indent="0">
              <a:buNone/>
            </a:pPr>
            <a:r>
              <a:rPr lang="en-GB" dirty="0"/>
              <a:t>Social development-Her social life has likely been limited due to caregiving and other responsibilities . This could impact her ability to develop social skills, build friendships and participate in extracurricular activities. Social isolation can have long term effects on mental health </a:t>
            </a:r>
          </a:p>
          <a:p>
            <a:pPr marL="0" indent="0">
              <a:buNone/>
            </a:pPr>
            <a:r>
              <a:rPr lang="en-GB" dirty="0"/>
              <a:t>Cognitive Development- The stress and demands of caregiving could affect her academic performance and ability to concentrate in educational </a:t>
            </a:r>
            <a:r>
              <a:rPr lang="en-GB" dirty="0" err="1"/>
              <a:t>enviroments</a:t>
            </a:r>
            <a:r>
              <a:rPr lang="en-GB" dirty="0"/>
              <a:t>. </a:t>
            </a:r>
            <a:r>
              <a:rPr lang="en-GB" dirty="0" err="1"/>
              <a:t>Piagets</a:t>
            </a:r>
            <a:r>
              <a:rPr lang="en-GB" dirty="0"/>
              <a:t> theory highlights the importance of abstract thought in </a:t>
            </a:r>
            <a:r>
              <a:rPr lang="en-GB" dirty="0" err="1"/>
              <a:t>adolesence</a:t>
            </a:r>
            <a:r>
              <a:rPr lang="en-GB" dirty="0"/>
              <a:t> also </a:t>
            </a:r>
            <a:r>
              <a:rPr lang="en-GB" dirty="0" err="1"/>
              <a:t>jennys</a:t>
            </a:r>
            <a:r>
              <a:rPr lang="en-GB" dirty="0"/>
              <a:t> cognitive resources may be strained by practical concerns</a:t>
            </a:r>
          </a:p>
          <a:p>
            <a:pPr marL="0" indent="0">
              <a:buNone/>
            </a:pPr>
            <a:endParaRPr lang="en-GB" dirty="0"/>
          </a:p>
        </p:txBody>
      </p:sp>
      <p:sp>
        <p:nvSpPr>
          <p:cNvPr id="4" name="Date Placeholder 3">
            <a:extLst>
              <a:ext uri="{FF2B5EF4-FFF2-40B4-BE49-F238E27FC236}">
                <a16:creationId xmlns:a16="http://schemas.microsoft.com/office/drawing/2014/main" id="{DE2E77C1-DB71-53B9-20F6-C46BD34402C4}"/>
              </a:ext>
            </a:extLst>
          </p:cNvPr>
          <p:cNvSpPr>
            <a:spLocks noGrp="1"/>
          </p:cNvSpPr>
          <p:nvPr>
            <p:ph type="dt" sz="half" idx="10"/>
          </p:nvPr>
        </p:nvSpPr>
        <p:spPr/>
        <p:txBody>
          <a:bodyPr/>
          <a:lstStyle/>
          <a:p>
            <a:fld id="{C1D4227D-D865-4135-89FE-84A00AC30D56}" type="datetime1">
              <a:t>2/15/2026</a:t>
            </a:fld>
            <a:endParaRPr lang="en-US" dirty="0"/>
          </a:p>
        </p:txBody>
      </p:sp>
      <p:sp>
        <p:nvSpPr>
          <p:cNvPr id="5" name="Footer Placeholder 4">
            <a:extLst>
              <a:ext uri="{FF2B5EF4-FFF2-40B4-BE49-F238E27FC236}">
                <a16:creationId xmlns:a16="http://schemas.microsoft.com/office/drawing/2014/main" id="{7B5DB3A7-5104-82E4-1BDD-47E33C3A1A56}"/>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EED3D8F2-5E49-501A-0905-ED49FDD0CBA8}"/>
              </a:ext>
            </a:extLst>
          </p:cNvPr>
          <p:cNvSpPr>
            <a:spLocks noGrp="1"/>
          </p:cNvSpPr>
          <p:nvPr>
            <p:ph type="sldNum" sz="quarter" idx="12"/>
          </p:nvPr>
        </p:nvSpPr>
        <p:spPr/>
        <p:txBody>
          <a:bodyPr/>
          <a:lstStyle/>
          <a:p>
            <a:fld id="{E30AF5A0-43BB-4336-8627-9123B9144D80}" type="slidenum">
              <a:rPr lang="en-US" dirty="0"/>
              <a:t>4</a:t>
            </a:fld>
            <a:endParaRPr lang="en-US" dirty="0"/>
          </a:p>
        </p:txBody>
      </p:sp>
    </p:spTree>
    <p:extLst>
      <p:ext uri="{BB962C8B-B14F-4D97-AF65-F5344CB8AC3E}">
        <p14:creationId xmlns:p14="http://schemas.microsoft.com/office/powerpoint/2010/main" val="14736268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38D33-2BB1-5D13-98B5-54A56A9C19F8}"/>
              </a:ext>
            </a:extLst>
          </p:cNvPr>
          <p:cNvSpPr>
            <a:spLocks noGrp="1"/>
          </p:cNvSpPr>
          <p:nvPr>
            <p:ph type="title"/>
          </p:nvPr>
        </p:nvSpPr>
        <p:spPr/>
        <p:txBody>
          <a:bodyPr/>
          <a:lstStyle/>
          <a:p>
            <a:r>
              <a:rPr lang="en-GB" dirty="0"/>
              <a:t>Applying the theory  to jenny's situation</a:t>
            </a:r>
          </a:p>
        </p:txBody>
      </p:sp>
      <p:sp>
        <p:nvSpPr>
          <p:cNvPr id="3" name="Content Placeholder 2">
            <a:extLst>
              <a:ext uri="{FF2B5EF4-FFF2-40B4-BE49-F238E27FC236}">
                <a16:creationId xmlns:a16="http://schemas.microsoft.com/office/drawing/2014/main" id="{335687AD-66EC-5C03-222E-0145A77DC1AD}"/>
              </a:ext>
            </a:extLst>
          </p:cNvPr>
          <p:cNvSpPr>
            <a:spLocks noGrp="1"/>
          </p:cNvSpPr>
          <p:nvPr>
            <p:ph idx="1"/>
          </p:nvPr>
        </p:nvSpPr>
        <p:spPr/>
        <p:txBody>
          <a:bodyPr vert="horz" lIns="91440" tIns="45720" rIns="91440" bIns="45720" rtlCol="0" anchor="t">
            <a:normAutofit/>
          </a:bodyPr>
          <a:lstStyle/>
          <a:p>
            <a:pPr marL="0" indent="0">
              <a:buNone/>
            </a:pPr>
            <a:r>
              <a:rPr lang="en-GB" dirty="0"/>
              <a:t>Abstract thought- Jenny should be capable of abstract reasoning, hypothetical thinking and understanding complex concepts the reason for this is because she is 16 years of age meaning she is in the operational stage. However the stress and burden could alter her ability to fully engage in </a:t>
            </a:r>
            <a:r>
              <a:rPr lang="en-GB"/>
              <a:t>cognitive processes. She also might struggle with long term planning.</a:t>
            </a:r>
          </a:p>
          <a:p>
            <a:pPr marL="0" indent="0">
              <a:buNone/>
            </a:pPr>
            <a:r>
              <a:rPr lang="en-GB" dirty="0"/>
              <a:t>Problem-solving – She should be able to approach problems systemically and develop solutions. However, the complexity requires her to make difficult decisions which could lead to overload and </a:t>
            </a:r>
            <a:r>
              <a:rPr lang="en-GB"/>
              <a:t>difficulty</a:t>
            </a:r>
            <a:r>
              <a:rPr lang="en-GB" dirty="0"/>
              <a:t> thinking. Overall, while Jenny is likely capable of formal operational thought, her caregiving role may present challenges to her cognitive development. The support plan should consider these factors and provide opportunities for her.</a:t>
            </a:r>
          </a:p>
        </p:txBody>
      </p:sp>
      <p:sp>
        <p:nvSpPr>
          <p:cNvPr id="4" name="Date Placeholder 3">
            <a:extLst>
              <a:ext uri="{FF2B5EF4-FFF2-40B4-BE49-F238E27FC236}">
                <a16:creationId xmlns:a16="http://schemas.microsoft.com/office/drawing/2014/main" id="{6433BAE9-17D8-289C-CDA8-01091D94C53D}"/>
              </a:ext>
            </a:extLst>
          </p:cNvPr>
          <p:cNvSpPr>
            <a:spLocks noGrp="1"/>
          </p:cNvSpPr>
          <p:nvPr>
            <p:ph type="dt" sz="half" idx="10"/>
          </p:nvPr>
        </p:nvSpPr>
        <p:spPr/>
        <p:txBody>
          <a:bodyPr/>
          <a:lstStyle/>
          <a:p>
            <a:fld id="{6E5C394E-EDF5-4CB1-BBC7-EAA68AD007C1}" type="datetime1">
              <a:t>2/15/2026</a:t>
            </a:fld>
            <a:endParaRPr lang="en-US" dirty="0"/>
          </a:p>
        </p:txBody>
      </p:sp>
      <p:sp>
        <p:nvSpPr>
          <p:cNvPr id="5" name="Footer Placeholder 4">
            <a:extLst>
              <a:ext uri="{FF2B5EF4-FFF2-40B4-BE49-F238E27FC236}">
                <a16:creationId xmlns:a16="http://schemas.microsoft.com/office/drawing/2014/main" id="{A5AEABA8-DDC6-6250-13D0-066D9EF62630}"/>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E15D41D1-3B7D-D296-AAA1-1D74B3BAA2A2}"/>
              </a:ext>
            </a:extLst>
          </p:cNvPr>
          <p:cNvSpPr>
            <a:spLocks noGrp="1"/>
          </p:cNvSpPr>
          <p:nvPr>
            <p:ph type="sldNum" sz="quarter" idx="12"/>
          </p:nvPr>
        </p:nvSpPr>
        <p:spPr/>
        <p:txBody>
          <a:bodyPr/>
          <a:lstStyle/>
          <a:p>
            <a:fld id="{E30AF5A0-43BB-4336-8627-9123B9144D80}" type="slidenum">
              <a:rPr lang="en-US" dirty="0"/>
              <a:t>5</a:t>
            </a:fld>
            <a:endParaRPr lang="en-US" dirty="0"/>
          </a:p>
        </p:txBody>
      </p:sp>
    </p:spTree>
    <p:extLst>
      <p:ext uri="{BB962C8B-B14F-4D97-AF65-F5344CB8AC3E}">
        <p14:creationId xmlns:p14="http://schemas.microsoft.com/office/powerpoint/2010/main" val="28924477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08202-0357-E5CC-ED4C-B2A1B22DD303}"/>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31C34E79-6396-7008-EFC8-A323BF99BA80}"/>
              </a:ext>
            </a:extLst>
          </p:cNvPr>
          <p:cNvSpPr>
            <a:spLocks noGrp="1"/>
          </p:cNvSpPr>
          <p:nvPr>
            <p:ph idx="1"/>
          </p:nvPr>
        </p:nvSpPr>
        <p:spPr/>
        <p:txBody>
          <a:bodyPr vert="horz" lIns="91440" tIns="45720" rIns="91440" bIns="45720" rtlCol="0" anchor="t">
            <a:normAutofit/>
          </a:bodyPr>
          <a:lstStyle/>
          <a:p>
            <a:r>
              <a:rPr lang="en-GB" dirty="0">
                <a:ea typeface="+mn-lt"/>
                <a:cs typeface="+mn-lt"/>
                <a:hlinkClick r:id="rId2"/>
              </a:rPr>
              <a:t>Piaget's Theory and Stages of Cognitive Development</a:t>
            </a:r>
          </a:p>
          <a:p>
            <a:r>
              <a:rPr lang="en-GB" dirty="0">
                <a:ea typeface="+mn-lt"/>
                <a:cs typeface="+mn-lt"/>
                <a:hlinkClick r:id="rId3"/>
              </a:rPr>
              <a:t>Piaget's Stages of Cognitive Development Explained</a:t>
            </a:r>
            <a:endParaRPr lang="en-GB" dirty="0"/>
          </a:p>
          <a:p>
            <a:r>
              <a:rPr lang="en-GB" dirty="0">
                <a:ea typeface="+mn-lt"/>
                <a:cs typeface="+mn-lt"/>
                <a:hlinkClick r:id="rId4"/>
              </a:rPr>
              <a:t>Piaget's Stages: 4 Stages of Cognitive Development &amp; Theory</a:t>
            </a:r>
            <a:endParaRPr lang="en-GB" dirty="0"/>
          </a:p>
          <a:p>
            <a:r>
              <a:rPr lang="en-GB" dirty="0">
                <a:ea typeface="+mn-lt"/>
                <a:cs typeface="+mn-lt"/>
                <a:hlinkClick r:id="rId5"/>
              </a:rPr>
              <a:t>Effects of grief - Cruse Bereavement Support</a:t>
            </a:r>
            <a:endParaRPr lang="en-GB" dirty="0"/>
          </a:p>
          <a:p>
            <a:r>
              <a:rPr lang="en-GB" dirty="0">
                <a:ea typeface="+mn-lt"/>
                <a:cs typeface="+mn-lt"/>
                <a:hlinkClick r:id="rId6"/>
              </a:rPr>
              <a:t>Papalia, D. E. Feldman, R. D and Martorell, G, (2011).&lt;i&gt; &lt;/i&gt;&lt;i&gt;Experience h&lt;/i&gt;&lt;i&gt;uman development.&lt;/i&gt; McGraw hill Book Co.</a:t>
            </a:r>
            <a:endParaRPr lang="en-GB" dirty="0"/>
          </a:p>
          <a:p>
            <a:r>
              <a:rPr lang="en-GB" dirty="0">
                <a:ea typeface="+mn-lt"/>
                <a:cs typeface="+mn-lt"/>
                <a:hlinkClick r:id="rId7"/>
              </a:rPr>
              <a:t>Cognitive Developmental Milestones</a:t>
            </a:r>
            <a:endParaRPr lang="en-GB" dirty="0"/>
          </a:p>
          <a:p>
            <a:endParaRPr lang="en-GB" dirty="0"/>
          </a:p>
          <a:p>
            <a:endParaRPr lang="en-GB" dirty="0"/>
          </a:p>
        </p:txBody>
      </p:sp>
      <p:sp>
        <p:nvSpPr>
          <p:cNvPr id="4" name="Date Placeholder 3">
            <a:extLst>
              <a:ext uri="{FF2B5EF4-FFF2-40B4-BE49-F238E27FC236}">
                <a16:creationId xmlns:a16="http://schemas.microsoft.com/office/drawing/2014/main" id="{2A66FC6A-B83D-79F6-A186-CCB03BC784AF}"/>
              </a:ext>
            </a:extLst>
          </p:cNvPr>
          <p:cNvSpPr>
            <a:spLocks noGrp="1"/>
          </p:cNvSpPr>
          <p:nvPr>
            <p:ph type="dt" sz="half" idx="10"/>
          </p:nvPr>
        </p:nvSpPr>
        <p:spPr/>
        <p:txBody>
          <a:bodyPr/>
          <a:lstStyle/>
          <a:p>
            <a:fld id="{7F8DE7B0-CE49-4BED-80CD-6BBCE7D6D315}" type="datetime1">
              <a:t>2/15/2026</a:t>
            </a:fld>
            <a:endParaRPr lang="en-US" dirty="0"/>
          </a:p>
        </p:txBody>
      </p:sp>
      <p:sp>
        <p:nvSpPr>
          <p:cNvPr id="5" name="Footer Placeholder 4">
            <a:extLst>
              <a:ext uri="{FF2B5EF4-FFF2-40B4-BE49-F238E27FC236}">
                <a16:creationId xmlns:a16="http://schemas.microsoft.com/office/drawing/2014/main" id="{1FEFE31F-22F9-536C-000E-52798C5C8CC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C90A54B-A71B-5AB2-E97E-E9F6F52B0C7D}"/>
              </a:ext>
            </a:extLst>
          </p:cNvPr>
          <p:cNvSpPr>
            <a:spLocks noGrp="1"/>
          </p:cNvSpPr>
          <p:nvPr>
            <p:ph type="sldNum" sz="quarter" idx="12"/>
          </p:nvPr>
        </p:nvSpPr>
        <p:spPr/>
        <p:txBody>
          <a:bodyPr/>
          <a:lstStyle/>
          <a:p>
            <a:fld id="{E30AF5A0-43BB-4336-8627-9123B9144D80}" type="slidenum">
              <a:rPr lang="en-US" dirty="0"/>
              <a:t>6</a:t>
            </a:fld>
            <a:endParaRPr lang="en-US" dirty="0"/>
          </a:p>
        </p:txBody>
      </p:sp>
    </p:spTree>
    <p:extLst>
      <p:ext uri="{BB962C8B-B14F-4D97-AF65-F5344CB8AC3E}">
        <p14:creationId xmlns:p14="http://schemas.microsoft.com/office/powerpoint/2010/main" val="2787808462"/>
      </p:ext>
    </p:extLst>
  </p:cSld>
  <p:clrMapOvr>
    <a:masterClrMapping/>
  </p:clrMapOvr>
</p:sld>
</file>

<file path=ppt/theme/theme1.xml><?xml version="1.0" encoding="utf-8"?>
<a:theme xmlns:a="http://schemas.openxmlformats.org/drawingml/2006/main" name="ChronicleVTI">
  <a:themeElements>
    <a:clrScheme name="ChronicleVTI">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ChronicleVTI">
      <a:majorFont>
        <a:latin typeface="Univers Condensed"/>
        <a:ea typeface=""/>
        <a:cs typeface=""/>
      </a:majorFont>
      <a:minorFont>
        <a:latin typeface="Calisto MT" panose="02040603050505030304"/>
        <a:ea typeface=""/>
        <a:cs typeface=""/>
      </a:minorFont>
    </a:fontScheme>
    <a:fmtScheme name="Chronicl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34FD3B1-53CD-4A5C-943C-C44DFF248C3E}" vid="{19A790DA-2E4D-4134-98A6-7DECB1A1B842}"/>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ChronicleVTI</vt:lpstr>
      <vt:lpstr>Piaget's Cognitive Development Theory</vt:lpstr>
      <vt:lpstr>WHAT IS PIAGETS COGNITIVE DEVELOPMENT THEORY?</vt:lpstr>
      <vt:lpstr>What are  the different stages?</vt:lpstr>
      <vt:lpstr> Support plan for jenny-</vt:lpstr>
      <vt:lpstr>Applying the theory  to jenny's situation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364</cp:revision>
  <dcterms:created xsi:type="dcterms:W3CDTF">2026-02-15T21:51:23Z</dcterms:created>
  <dcterms:modified xsi:type="dcterms:W3CDTF">2026-02-16T01:49:59Z</dcterms:modified>
</cp:coreProperties>
</file>