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8"/>
  </p:handout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64" r:id="rId19"/>
    <p:sldId id="265" r:id="rId20"/>
    <p:sldId id="266" r:id="rId21"/>
    <p:sldId id="267" r:id="rId22"/>
    <p:sldId id="268" r:id="rId23"/>
    <p:sldId id="269" r:id="rId24"/>
    <p:sldId id="272" r:id="rId25"/>
    <p:sldId id="286" r:id="rId26"/>
    <p:sldId id="305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72" y="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jike Udeogu" userId="692df98c-5a84-4ce8-b765-f488e825945b" providerId="ADAL" clId="{A02AE071-242D-4590-A2D0-A259D52B50C4}"/>
    <pc:docChg chg="custSel modSld">
      <pc:chgData name="Ejike Udeogu" userId="692df98c-5a84-4ce8-b765-f488e825945b" providerId="ADAL" clId="{A02AE071-242D-4590-A2D0-A259D52B50C4}" dt="2024-09-12T08:29:34.518" v="4" actId="27636"/>
      <pc:docMkLst>
        <pc:docMk/>
      </pc:docMkLst>
      <pc:sldChg chg="modSp mod">
        <pc:chgData name="Ejike Udeogu" userId="692df98c-5a84-4ce8-b765-f488e825945b" providerId="ADAL" clId="{A02AE071-242D-4590-A2D0-A259D52B50C4}" dt="2024-09-12T08:29:34.518" v="4" actId="27636"/>
        <pc:sldMkLst>
          <pc:docMk/>
          <pc:sldMk cId="3408955283" sldId="256"/>
        </pc:sldMkLst>
        <pc:spChg chg="mod">
          <ac:chgData name="Ejike Udeogu" userId="692df98c-5a84-4ce8-b765-f488e825945b" providerId="ADAL" clId="{A02AE071-242D-4590-A2D0-A259D52B50C4}" dt="2024-09-12T08:29:34.518" v="4" actId="27636"/>
          <ac:spMkLst>
            <pc:docMk/>
            <pc:sldMk cId="3408955283" sldId="256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484784"/>
            <a:ext cx="7992888" cy="352839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LCBB5015</a:t>
            </a:r>
            <a:br>
              <a:rPr lang="en-GB" sz="3600" dirty="0">
                <a:solidFill>
                  <a:schemeClr val="bg2"/>
                </a:solidFill>
              </a:rPr>
            </a:br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  <a:br>
              <a:rPr lang="en-GB" altLang="en-US" sz="3600" b="1" dirty="0">
                <a:solidFill>
                  <a:schemeClr val="accent2"/>
                </a:solidFill>
              </a:rPr>
            </a:br>
            <a:br>
              <a:rPr lang="en-GB" altLang="en-US" sz="3600" b="1" dirty="0">
                <a:solidFill>
                  <a:schemeClr val="accent2"/>
                </a:solidFill>
              </a:rPr>
            </a:br>
            <a:r>
              <a:rPr lang="en-GB" altLang="en-US" sz="3600">
                <a:solidFill>
                  <a:schemeClr val="accent2"/>
                </a:solidFill>
              </a:rPr>
              <a:t>Week 6</a:t>
            </a:r>
            <a:br>
              <a:rPr lang="en-GB" altLang="en-US" sz="3600">
                <a:solidFill>
                  <a:schemeClr val="accent2"/>
                </a:solidFill>
              </a:rPr>
            </a:br>
            <a:br>
              <a:rPr lang="en-GB" altLang="en-US" sz="3600" dirty="0">
                <a:solidFill>
                  <a:schemeClr val="accent2"/>
                </a:solidFill>
              </a:rPr>
            </a:br>
            <a:r>
              <a:rPr lang="en-GB" altLang="en-US" sz="3600" dirty="0">
                <a:solidFill>
                  <a:schemeClr val="accent2"/>
                </a:solidFill>
              </a:rPr>
              <a:t>Product Decisions</a:t>
            </a:r>
            <a:br>
              <a:rPr lang="en-GB" dirty="0"/>
            </a:br>
            <a:endParaRPr lang="en-GB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Learning Objectives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2952328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/>
              <a:t>To understand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To apply the marketing mix elements/strategies to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To critically analyse the Product Life Cycle model.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To understand the concept of branding and branding strategies.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2400" dirty="0"/>
            </a:br>
            <a:r>
              <a:rPr lang="en-GB" sz="2400" b="1" dirty="0"/>
              <a:t>The 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390165"/>
            <a:ext cx="4752528" cy="4077669"/>
          </a:xfrm>
        </p:spPr>
      </p:pic>
    </p:spTree>
    <p:extLst>
      <p:ext uri="{BB962C8B-B14F-4D97-AF65-F5344CB8AC3E}">
        <p14:creationId xmlns:p14="http://schemas.microsoft.com/office/powerpoint/2010/main" val="3572788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product is first introduced into the market, profits and sales are  either very low or non existent.</a:t>
            </a:r>
          </a:p>
        </p:txBody>
      </p:sp>
    </p:spTree>
    <p:extLst>
      <p:ext uri="{BB962C8B-B14F-4D97-AF65-F5344CB8AC3E}">
        <p14:creationId xmlns:p14="http://schemas.microsoft.com/office/powerpoint/2010/main" val="211838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b="1" dirty="0"/>
              <a:t>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increase very rapidly and the demand for the product is high. New rivals may start to enter the market.</a:t>
            </a:r>
          </a:p>
        </p:txBody>
      </p:sp>
    </p:spTree>
    <p:extLst>
      <p:ext uri="{BB962C8B-B14F-4D97-AF65-F5344CB8AC3E}">
        <p14:creationId xmlns:p14="http://schemas.microsoft.com/office/powerpoint/2010/main" val="1571986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dirty="0"/>
              <a:t>Maturity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stabilise and the preference for the product decreases.</a:t>
            </a:r>
          </a:p>
        </p:txBody>
      </p:sp>
    </p:spTree>
    <p:extLst>
      <p:ext uri="{BB962C8B-B14F-4D97-AF65-F5344CB8AC3E}">
        <p14:creationId xmlns:p14="http://schemas.microsoft.com/office/powerpoint/2010/main" val="2664138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Decline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decrease very rapidly. </a:t>
            </a:r>
          </a:p>
        </p:txBody>
      </p:sp>
    </p:spTree>
    <p:extLst>
      <p:ext uri="{BB962C8B-B14F-4D97-AF65-F5344CB8AC3E}">
        <p14:creationId xmlns:p14="http://schemas.microsoft.com/office/powerpoint/2010/main" val="4142653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Introduction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159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Growth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502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Maturity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924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Decline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7954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827C3-16D6-46AE-8155-DE9CC4A71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/>
              <a:t>The strategic implications of the product life cycle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C0B78-B1D2-4C28-8419-6A64CA7CE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Strengths of the Product Life Cycle model</a:t>
            </a:r>
          </a:p>
          <a:p>
            <a:endParaRPr lang="en-GB" dirty="0"/>
          </a:p>
          <a:p>
            <a:r>
              <a:rPr lang="en-GB" dirty="0"/>
              <a:t>Weaknesses of  the Product Life Cycle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B3178-0957-4C17-8316-2B462E067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56438C-5FB2-4E72-A553-FC1068781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2364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/>
              <a:t>A Brand is: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Unique design, sign, symbol, words, or a combination of these, employed in creating an image that identifies a product and differentiates it from its competitors.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654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Family Branding/Corporate Umbrella Branding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one brand name as the main identifier for the different variety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72544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Range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different brand names for different ranges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995025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100" b="1" dirty="0"/>
              <a:t>Individual Product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no close connection between the brand and the company. However, the brand is recognised for its own strengths.</a:t>
            </a:r>
          </a:p>
        </p:txBody>
      </p:sp>
    </p:spTree>
    <p:extLst>
      <p:ext uri="{BB962C8B-B14F-4D97-AF65-F5344CB8AC3E}">
        <p14:creationId xmlns:p14="http://schemas.microsoft.com/office/powerpoint/2010/main" val="21243692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2700" b="1" dirty="0"/>
              <a:t>Line Filling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provides more variety for the same customers in the same industry.</a:t>
            </a:r>
          </a:p>
        </p:txBody>
      </p:sp>
    </p:spTree>
    <p:extLst>
      <p:ext uri="{BB962C8B-B14F-4D97-AF65-F5344CB8AC3E}">
        <p14:creationId xmlns:p14="http://schemas.microsoft.com/office/powerpoint/2010/main" val="24444232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Stretching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either focuses on an upward stretch, which is producing a higher quality, higher priced product. Or a downward stretch, lower quality, lower priced product.</a:t>
            </a:r>
          </a:p>
        </p:txBody>
      </p:sp>
    </p:spTree>
    <p:extLst>
      <p:ext uri="{BB962C8B-B14F-4D97-AF65-F5344CB8AC3E}">
        <p14:creationId xmlns:p14="http://schemas.microsoft.com/office/powerpoint/2010/main" val="23622833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Extensions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produces products in the same industry but focuses on a different target market.</a:t>
            </a:r>
          </a:p>
        </p:txBody>
      </p:sp>
    </p:spTree>
    <p:extLst>
      <p:ext uri="{BB962C8B-B14F-4D97-AF65-F5344CB8AC3E}">
        <p14:creationId xmlns:p14="http://schemas.microsoft.com/office/powerpoint/2010/main" val="6246802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Brand extension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extends its product range and produces a new product in a </a:t>
            </a:r>
            <a:r>
              <a:rPr lang="en-GB"/>
              <a:t>new industry.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8707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advantages of being a pioneer and follower company. Provide examples of successful pioneer and </a:t>
            </a:r>
            <a:r>
              <a:rPr lang="en-GB"/>
              <a:t>follower companies.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5093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Summary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2952328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/>
              <a:t>In this lecture we have determined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We have applied the marketing mix elements/strategies to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We have critically analysed the Product Life Cycle model.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We </a:t>
            </a:r>
            <a:r>
              <a:rPr lang="en-GB" sz="3200"/>
              <a:t>have determined the </a:t>
            </a:r>
            <a:r>
              <a:rPr lang="en-GB" sz="3200" dirty="0"/>
              <a:t>concept of branding and branding strategies.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4850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4D4D-8E43-92FF-ECB1-F0EA7293F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6A54E-7ABD-A525-B289-D99E9088D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Keller, Kevin Lane, and Vanitha Swaminathan.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STRATEGIC BRAND MANAGEMENT : Building, Measuring, and Managing Brand Equity.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5th ed., Pearson, 2020.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Klopper, H B, and E North.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 Management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Cape Town, Pearson Education, 2018.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Lerman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Dawn, et al.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Language of Branding : Theories, Strategies, and Tactics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York, Ny, Routledge, 2018.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Sangeeta Trott.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 Equity.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Prentice-Hall Of India, 2019.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Tybout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Alice M, et al.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Kellogg on Marketing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Hoboken, N.J., Wiley, 2020.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20CB7-A7D6-240E-7C2D-ABFCD3AC8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2BB249-0217-6DE9-CF22-C3CB5FE9C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186549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purl.org/dc/terms/"/>
    <ds:schemaRef ds:uri="211f9404-bca0-4bcf-9c1d-965ccb6f8d2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73</TotalTime>
  <Words>669</Words>
  <Application>Microsoft Office PowerPoint</Application>
  <PresentationFormat>On-screen Show (4:3)</PresentationFormat>
  <Paragraphs>114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LCBB5015 Principles of Marketing  Week 6  Product Decisions </vt:lpstr>
      <vt:lpstr>Learning Objectives</vt:lpstr>
      <vt:lpstr> The Product Life Cycle Model</vt:lpstr>
      <vt:lpstr>  Introduction </vt:lpstr>
      <vt:lpstr> Growth</vt:lpstr>
      <vt:lpstr> Maturity</vt:lpstr>
      <vt:lpstr> Decline</vt:lpstr>
      <vt:lpstr>  Marketing Mix Decisions in the Product Life Cycle Stage </vt:lpstr>
      <vt:lpstr>  Marketing Mix Decisions in the Product Life Cycle Stage </vt:lpstr>
      <vt:lpstr>  Marketing Mix Decisions in the Product Life Cycle Stage </vt:lpstr>
      <vt:lpstr>  Marketing Mix Decisions in the Product Life Cycle Stage </vt:lpstr>
      <vt:lpstr>The strategic implications of the product life cycle </vt:lpstr>
      <vt:lpstr>  A Brand is: </vt:lpstr>
      <vt:lpstr>  Family Branding/Corporate Umbrella Branding </vt:lpstr>
      <vt:lpstr>  Range Branding </vt:lpstr>
      <vt:lpstr>  Individual Product Branding </vt:lpstr>
      <vt:lpstr>  Line Filling </vt:lpstr>
      <vt:lpstr>  Line Stretching </vt:lpstr>
      <vt:lpstr>  Line Extensions </vt:lpstr>
      <vt:lpstr>  Brand extension </vt:lpstr>
      <vt:lpstr>Question 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Ejike Udeogu</cp:lastModifiedBy>
  <cp:revision>11</cp:revision>
  <cp:lastPrinted>2022-03-07T15:28:58Z</cp:lastPrinted>
  <dcterms:created xsi:type="dcterms:W3CDTF">2015-04-14T15:21:28Z</dcterms:created>
  <dcterms:modified xsi:type="dcterms:W3CDTF">2024-09-12T08:29:38Z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