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sldIdLst>
    <p:sldId id="261" r:id="rId2"/>
    <p:sldId id="257" r:id="rId3"/>
    <p:sldId id="259" r:id="rId4"/>
    <p:sldId id="260"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8568F"/>
    <a:srgbClr val="F2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E5052-105A-4A32-A4BB-39DFB6B0D38F}" v="45" dt="2021-02-25T07:46:19.735"/>
    <p1510:client id="{1B00F301-B6CE-A0B5-227E-63B3546FA3FD}" v="2018" dt="2021-02-23T22:44:18.657"/>
    <p1510:client id="{1CD6FF33-36BD-6456-F717-FB22A8AAD418}" v="2099" dt="2021-02-16T02:00:41.998"/>
    <p1510:client id="{401AA3B7-20CD-2010-8BEB-73A7DC24F84C}" v="1441" dt="2021-02-04T19:54:04.940"/>
    <p1510:client id="{416D95B8-D18A-F6F5-8DB4-66B6958797AA}" v="81" dt="2021-02-16T11:46:22.379"/>
    <p1510:client id="{71557534-735C-E97C-2A5C-45CDFCF5B4C4}" v="6" dt="2021-02-08T14:25:33.961"/>
    <p1510:client id="{79004E3C-FFC2-76C2-03E9-6E38675B3E84}" v="556" dt="2021-02-02T23:12:36.663"/>
    <p1510:client id="{9E9D61E5-AB93-FB6D-6E36-FCCD02327D5E}" v="864" dt="2021-02-18T02:44:43.090"/>
    <p1510:client id="{A1D2EAD0-1610-B9DE-46E8-0A96A4785880}" v="1628" dt="2021-02-24T19:26:27.897"/>
    <p1510:client id="{A3257B5D-1635-F0E5-5416-8FF42D76D85A}" v="551" dt="2021-02-17T16:07:42.024"/>
    <p1510:client id="{A854BD7A-C5AB-4615-BD52-1EA1829A8F44}" v="753" dt="2021-01-31T18:20:20.974"/>
    <p1510:client id="{B9E016CC-E224-6F4D-0AAF-BD88D5215BA3}" v="4" dt="2021-02-26T08:23:35.153"/>
    <p1510:client id="{C33487EB-DC16-2ED7-A2D2-946C8285BB21}" v="35" dt="2021-02-13T14:08:06.224"/>
    <p1510:client id="{C5BB9897-7104-0BA1-0DB3-B2C22A786D41}" v="64" dt="2021-02-04T17:57:52.955"/>
    <p1510:client id="{E5F9AE9F-C0EF-B000-DB9F-5603C2143CFE}" v="415" dt="2021-02-26T08:56:34.459"/>
    <p1510:client id="{F007C4DB-71E7-5A60-DD58-C5D5CEBE0661}" v="393" dt="2021-02-06T12:41:53.581"/>
    <p1510:client id="{F14AAFE6-5BA8-7680-2B2C-D018F59D6182}" v="73" dt="2021-02-26T09:07:56.415"/>
    <p1510:client id="{F64AA19B-5917-336C-5F6C-D74EED4D05A9}" v="586" dt="2021-02-24T20:16:04.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7158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0515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99874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1971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925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2847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5196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1227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0253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72791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1755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677962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sv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ijhssnet.com/journals/Vol_4_No_8_June_2014/14.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6" name="Table 5">
            <a:extLst>
              <a:ext uri="{FF2B5EF4-FFF2-40B4-BE49-F238E27FC236}">
                <a16:creationId xmlns:a16="http://schemas.microsoft.com/office/drawing/2014/main" id="{D89CD325-7299-495E-A460-0E791AB3FD0C}"/>
              </a:ext>
            </a:extLst>
          </p:cNvPr>
          <p:cNvGraphicFramePr>
            <a:graphicFrameLocks noGrp="1"/>
          </p:cNvGraphicFramePr>
          <p:nvPr>
            <p:extLst>
              <p:ext uri="{D42A27DB-BD31-4B8C-83A1-F6EECF244321}">
                <p14:modId xmlns:p14="http://schemas.microsoft.com/office/powerpoint/2010/main" val="2781835704"/>
              </p:ext>
            </p:extLst>
          </p:nvPr>
        </p:nvGraphicFramePr>
        <p:xfrm>
          <a:off x="4543245" y="1782792"/>
          <a:ext cx="7225749" cy="4542325"/>
        </p:xfrm>
        <a:graphic>
          <a:graphicData uri="http://schemas.openxmlformats.org/drawingml/2006/table">
            <a:tbl>
              <a:tblPr firstRow="1" bandRow="1">
                <a:noFill/>
                <a:tableStyleId>{5C22544A-7EE6-4342-B048-85BDC9FD1C3A}</a:tableStyleId>
              </a:tblPr>
              <a:tblGrid>
                <a:gridCol w="3548358">
                  <a:extLst>
                    <a:ext uri="{9D8B030D-6E8A-4147-A177-3AD203B41FA5}">
                      <a16:colId xmlns:a16="http://schemas.microsoft.com/office/drawing/2014/main" val="733040929"/>
                    </a:ext>
                  </a:extLst>
                </a:gridCol>
                <a:gridCol w="3677391">
                  <a:extLst>
                    <a:ext uri="{9D8B030D-6E8A-4147-A177-3AD203B41FA5}">
                      <a16:colId xmlns:a16="http://schemas.microsoft.com/office/drawing/2014/main" val="2451447172"/>
                    </a:ext>
                  </a:extLst>
                </a:gridCol>
              </a:tblGrid>
              <a:tr h="2267695">
                <a:tc>
                  <a:txBody>
                    <a:bodyPr/>
                    <a:lstStyle/>
                    <a:p>
                      <a:pPr rtl="0" fontAlgn="base"/>
                      <a:r>
                        <a:rPr lang="en-GB" sz="3200" b="1" u="sng" cap="none" spc="0" dirty="0">
                          <a:solidFill>
                            <a:schemeClr val="tx1"/>
                          </a:solidFill>
                          <a:effectLst/>
                        </a:rPr>
                        <a:t>Module Name</a:t>
                      </a:r>
                    </a:p>
                  </a:txBody>
                  <a:tcPr marL="142770" marR="203958" marT="40792" marB="305938" anchor="b">
                    <a:lnL w="12700" cmpd="sng">
                      <a:noFill/>
                    </a:lnL>
                    <a:lnR w="12700" cmpd="sng">
                      <a:noFill/>
                    </a:lnR>
                    <a:lnT w="9525" cap="flat" cmpd="sng" algn="ctr">
                      <a:noFill/>
                      <a:prstDash val="solid"/>
                    </a:lnT>
                    <a:lnB w="38100" cmpd="sng">
                      <a:noFill/>
                    </a:lnB>
                    <a:noFill/>
                  </a:tcPr>
                </a:tc>
                <a:tc>
                  <a:txBody>
                    <a:bodyPr/>
                    <a:lstStyle/>
                    <a:p>
                      <a:pPr lvl="0" algn="l">
                        <a:lnSpc>
                          <a:spcPct val="100000"/>
                        </a:lnSpc>
                        <a:spcBef>
                          <a:spcPts val="0"/>
                        </a:spcBef>
                        <a:spcAft>
                          <a:spcPts val="0"/>
                        </a:spcAft>
                        <a:buNone/>
                      </a:pPr>
                      <a:r>
                        <a:rPr lang="en-GB" sz="2800" b="0" u="none" dirty="0">
                          <a:solidFill>
                            <a:schemeClr val="tx1"/>
                          </a:solidFill>
                        </a:rPr>
                        <a:t>Psychology in Health and Social Care </a:t>
                      </a:r>
                      <a:r>
                        <a:rPr lang="en-GB" sz="3200" b="0" i="0" u="none" strike="noStrike" cap="none" spc="0" noProof="0" dirty="0">
                          <a:effectLst/>
                          <a:latin typeface="Calibri"/>
                        </a:rPr>
                        <a:t> Social Care</a:t>
                      </a:r>
                      <a:endParaRPr lang="en-GB"/>
                    </a:p>
                  </a:txBody>
                  <a:tcPr marL="142770" marR="203958" marT="40792" marB="305938"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985087725"/>
                  </a:ext>
                </a:extLst>
              </a:tr>
              <a:tr h="708655">
                <a:tc>
                  <a:txBody>
                    <a:bodyPr/>
                    <a:lstStyle/>
                    <a:p>
                      <a:pPr rtl="0" fontAlgn="base"/>
                      <a:r>
                        <a:rPr lang="en-GB" sz="2700" cap="none" spc="0" dirty="0">
                          <a:solidFill>
                            <a:schemeClr val="tx1"/>
                          </a:solidFill>
                          <a:effectLst/>
                        </a:rPr>
                        <a:t>Module Tutor: </a:t>
                      </a:r>
                      <a:endParaRPr lang="en-GB" sz="2700" b="1" cap="none" spc="0" dirty="0">
                        <a:solidFill>
                          <a:schemeClr val="tx1"/>
                        </a:solidFill>
                        <a:effectLst/>
                      </a:endParaRPr>
                    </a:p>
                  </a:txBody>
                  <a:tcPr marL="142770" marR="203958" marT="40792" marB="305938">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rtl="0" fontAlgn="base"/>
                      <a:r>
                        <a:rPr lang="en-GB" sz="2700" cap="none" spc="0" dirty="0">
                          <a:solidFill>
                            <a:schemeClr val="tx1"/>
                          </a:solidFill>
                          <a:effectLst/>
                        </a:rPr>
                        <a:t>Mark </a:t>
                      </a:r>
                      <a:r>
                        <a:rPr lang="en-GB" sz="2700" b="0" i="0" u="none" strike="noStrike" cap="none" spc="0" noProof="0" dirty="0">
                          <a:effectLst/>
                          <a:latin typeface="Calibri"/>
                        </a:rPr>
                        <a:t> Gallagher-Read</a:t>
                      </a:r>
                      <a:endParaRPr lang="en-GB" sz="2700" cap="none" spc="0" dirty="0">
                        <a:solidFill>
                          <a:schemeClr val="tx1"/>
                        </a:solidFill>
                        <a:effectLst/>
                      </a:endParaRPr>
                    </a:p>
                  </a:txBody>
                  <a:tcPr marL="142770" marR="203958" marT="40792" marB="305938">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1897392156"/>
                  </a:ext>
                </a:extLst>
              </a:tr>
              <a:tr h="708655">
                <a:tc>
                  <a:txBody>
                    <a:bodyPr/>
                    <a:lstStyle/>
                    <a:p>
                      <a:pPr rtl="0" fontAlgn="base"/>
                      <a:r>
                        <a:rPr lang="en-GB" sz="2700" cap="none" spc="0" dirty="0">
                          <a:solidFill>
                            <a:schemeClr val="tx1"/>
                          </a:solidFill>
                          <a:effectLst/>
                        </a:rPr>
                        <a:t>Student Name: </a:t>
                      </a:r>
                      <a:endParaRPr lang="en-GB" sz="2700" b="1" cap="none" spc="0" dirty="0">
                        <a:solidFill>
                          <a:schemeClr val="tx1"/>
                        </a:solidFill>
                        <a:effectLst/>
                      </a:endParaRPr>
                    </a:p>
                  </a:txBody>
                  <a:tcPr marL="142770" marR="203958" marT="40792" marB="305938">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rtl="0" fontAlgn="base"/>
                      <a:r>
                        <a:rPr lang="en-GB" sz="2700" cap="none" spc="0" dirty="0">
                          <a:solidFill>
                            <a:schemeClr val="tx1"/>
                          </a:solidFill>
                          <a:effectLst/>
                        </a:rPr>
                        <a:t>Shinell Brown </a:t>
                      </a:r>
                      <a:endParaRPr lang="en-GB" sz="2700" b="1" cap="none" spc="0" dirty="0">
                        <a:solidFill>
                          <a:schemeClr val="tx1"/>
                        </a:solidFill>
                        <a:effectLst/>
                      </a:endParaRPr>
                    </a:p>
                  </a:txBody>
                  <a:tcPr marL="142770" marR="203958" marT="40792" marB="305938">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61199262"/>
                  </a:ext>
                </a:extLst>
              </a:tr>
              <a:tr h="708655">
                <a:tc>
                  <a:txBody>
                    <a:bodyPr/>
                    <a:lstStyle/>
                    <a:p>
                      <a:pPr rtl="0" fontAlgn="base"/>
                      <a:r>
                        <a:rPr lang="en-GB" sz="2700" cap="none" spc="0" dirty="0">
                          <a:solidFill>
                            <a:schemeClr val="tx1"/>
                          </a:solidFill>
                          <a:effectLst/>
                        </a:rPr>
                        <a:t>Student Number: </a:t>
                      </a:r>
                      <a:endParaRPr lang="en-GB" sz="2700" b="1" cap="none" spc="0" dirty="0">
                        <a:solidFill>
                          <a:schemeClr val="tx1"/>
                        </a:solidFill>
                        <a:effectLst/>
                      </a:endParaRPr>
                    </a:p>
                  </a:txBody>
                  <a:tcPr marL="142770" marR="203958" marT="40792" marB="305938">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rtl="0" fontAlgn="base"/>
                      <a:r>
                        <a:rPr lang="en-GB" sz="2700" cap="none" spc="0" dirty="0">
                          <a:solidFill>
                            <a:schemeClr val="tx1"/>
                          </a:solidFill>
                          <a:effectLst/>
                        </a:rPr>
                        <a:t>1918217 </a:t>
                      </a:r>
                      <a:endParaRPr lang="en-GB" sz="2700" b="1" cap="none" spc="0" dirty="0">
                        <a:solidFill>
                          <a:schemeClr val="tx1"/>
                        </a:solidFill>
                        <a:effectLst/>
                      </a:endParaRPr>
                    </a:p>
                  </a:txBody>
                  <a:tcPr marL="142770" marR="203958" marT="40792" marB="30593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81090448"/>
                  </a:ext>
                </a:extLst>
              </a:tr>
            </a:tbl>
          </a:graphicData>
        </a:graphic>
      </p:graphicFrame>
      <p:pic>
        <p:nvPicPr>
          <p:cNvPr id="7" name="Picture 7" descr="Text&#10;&#10;Description automatically generated">
            <a:extLst>
              <a:ext uri="{FF2B5EF4-FFF2-40B4-BE49-F238E27FC236}">
                <a16:creationId xmlns:a16="http://schemas.microsoft.com/office/drawing/2014/main" id="{184CC03A-8397-4307-B2D3-78B70898B61C}"/>
              </a:ext>
            </a:extLst>
          </p:cNvPr>
          <p:cNvPicPr>
            <a:picLocks noChangeAspect="1"/>
          </p:cNvPicPr>
          <p:nvPr/>
        </p:nvPicPr>
        <p:blipFill>
          <a:blip r:embed="rId2"/>
          <a:stretch>
            <a:fillRect/>
          </a:stretch>
        </p:blipFill>
        <p:spPr>
          <a:xfrm>
            <a:off x="6277155" y="255917"/>
            <a:ext cx="2743200" cy="1371600"/>
          </a:xfrm>
          <a:prstGeom prst="rect">
            <a:avLst/>
          </a:prstGeom>
        </p:spPr>
      </p:pic>
    </p:spTree>
    <p:extLst>
      <p:ext uri="{BB962C8B-B14F-4D97-AF65-F5344CB8AC3E}">
        <p14:creationId xmlns:p14="http://schemas.microsoft.com/office/powerpoint/2010/main" val="3061250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6E8C3567-1E0B-4611-A8EE-C554874C9949}"/>
              </a:ext>
            </a:extLst>
          </p:cNvPr>
          <p:cNvSpPr txBox="1"/>
          <p:nvPr/>
        </p:nvSpPr>
        <p:spPr>
          <a:xfrm>
            <a:off x="4738778" y="2668437"/>
            <a:ext cx="36921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Georgia Pro Semibold"/>
                <a:ea typeface="STZhongsong"/>
                <a:cs typeface="Aharoni"/>
              </a:rPr>
              <a:t>A child’s </a:t>
            </a:r>
            <a:r>
              <a:rPr lang="en-GB" b="1" i="1" dirty="0">
                <a:latin typeface="Georgia Pro Semibold"/>
                <a:ea typeface="STZhongsong"/>
                <a:cs typeface="Aharoni"/>
              </a:rPr>
              <a:t>experience</a:t>
            </a:r>
            <a:r>
              <a:rPr lang="en-GB" b="1" dirty="0">
                <a:latin typeface="Georgia Pro Semibold"/>
                <a:ea typeface="STZhongsong"/>
                <a:cs typeface="Aharoni"/>
              </a:rPr>
              <a:t> between the ages of </a:t>
            </a:r>
            <a:r>
              <a:rPr lang="en-GB" b="1" i="1" dirty="0">
                <a:latin typeface="Georgia Pro Semibold"/>
                <a:ea typeface="STZhongsong"/>
                <a:cs typeface="Aharoni"/>
              </a:rPr>
              <a:t>0 – 5 years</a:t>
            </a:r>
            <a:r>
              <a:rPr lang="en-GB" b="1" dirty="0">
                <a:latin typeface="Georgia Pro Semibold"/>
                <a:ea typeface="STZhongsong"/>
                <a:cs typeface="Aharoni"/>
              </a:rPr>
              <a:t> will </a:t>
            </a:r>
            <a:r>
              <a:rPr lang="en-GB" b="1" i="1" dirty="0">
                <a:latin typeface="Georgia Pro Semibold"/>
                <a:ea typeface="STZhongsong"/>
                <a:cs typeface="Aharoni"/>
              </a:rPr>
              <a:t>affect t</a:t>
            </a:r>
            <a:r>
              <a:rPr lang="en-GB" b="1" dirty="0">
                <a:latin typeface="Georgia Pro Semibold"/>
                <a:ea typeface="STZhongsong"/>
                <a:cs typeface="Aharoni"/>
              </a:rPr>
              <a:t>he rest of their lives</a:t>
            </a:r>
            <a:r>
              <a:rPr lang="en-GB" dirty="0">
                <a:latin typeface="Angsana New"/>
                <a:ea typeface="STZhongsong"/>
                <a:cs typeface="Aharoni"/>
              </a:rPr>
              <a:t>.</a:t>
            </a:r>
          </a:p>
        </p:txBody>
      </p:sp>
      <p:sp>
        <p:nvSpPr>
          <p:cNvPr id="24" name="Teardrop 23">
            <a:extLst>
              <a:ext uri="{FF2B5EF4-FFF2-40B4-BE49-F238E27FC236}">
                <a16:creationId xmlns:a16="http://schemas.microsoft.com/office/drawing/2014/main" id="{F815B154-FB2F-4455-A1A7-C7C4F3F88B15}"/>
              </a:ext>
            </a:extLst>
          </p:cNvPr>
          <p:cNvSpPr/>
          <p:nvPr/>
        </p:nvSpPr>
        <p:spPr>
          <a:xfrm rot="8220000">
            <a:off x="10909330" y="-31598"/>
            <a:ext cx="1092678" cy="992036"/>
          </a:xfrm>
          <a:prstGeom prst="teardrop">
            <a:avLst/>
          </a:prstGeom>
          <a:solidFill>
            <a:srgbClr val="F200FF"/>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ardrop 25">
            <a:extLst>
              <a:ext uri="{FF2B5EF4-FFF2-40B4-BE49-F238E27FC236}">
                <a16:creationId xmlns:a16="http://schemas.microsoft.com/office/drawing/2014/main" id="{A308AD57-5C7F-4EDF-A3B9-B3E61232B129}"/>
              </a:ext>
            </a:extLst>
          </p:cNvPr>
          <p:cNvSpPr/>
          <p:nvPr/>
        </p:nvSpPr>
        <p:spPr>
          <a:xfrm rot="8220000">
            <a:off x="9996721" y="296110"/>
            <a:ext cx="1107056" cy="977660"/>
          </a:xfrm>
          <a:prstGeom prst="teardrop">
            <a:avLst/>
          </a:prstGeom>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ardrop 26">
            <a:extLst>
              <a:ext uri="{FF2B5EF4-FFF2-40B4-BE49-F238E27FC236}">
                <a16:creationId xmlns:a16="http://schemas.microsoft.com/office/drawing/2014/main" id="{EEB635D4-640A-4D65-A871-F4BF488C9B8B}"/>
              </a:ext>
            </a:extLst>
          </p:cNvPr>
          <p:cNvSpPr/>
          <p:nvPr/>
        </p:nvSpPr>
        <p:spPr>
          <a:xfrm rot="8220000">
            <a:off x="1321118" y="305036"/>
            <a:ext cx="920149" cy="891395"/>
          </a:xfrm>
          <a:prstGeom prst="teardrop">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ardrop 27">
            <a:extLst>
              <a:ext uri="{FF2B5EF4-FFF2-40B4-BE49-F238E27FC236}">
                <a16:creationId xmlns:a16="http://schemas.microsoft.com/office/drawing/2014/main" id="{8D0D5838-A8B1-4EE0-A66B-8E0D8EB4AC93}"/>
              </a:ext>
            </a:extLst>
          </p:cNvPr>
          <p:cNvSpPr/>
          <p:nvPr/>
        </p:nvSpPr>
        <p:spPr>
          <a:xfrm rot="8220000">
            <a:off x="158468" y="8020"/>
            <a:ext cx="1121433" cy="1107057"/>
          </a:xfrm>
          <a:prstGeom prst="teardrop">
            <a:avLst/>
          </a:prstGeom>
          <a:solidFill>
            <a:srgbClr val="92D05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Connector: Curved 28">
            <a:extLst>
              <a:ext uri="{FF2B5EF4-FFF2-40B4-BE49-F238E27FC236}">
                <a16:creationId xmlns:a16="http://schemas.microsoft.com/office/drawing/2014/main" id="{DCDFCD49-5BDA-44F4-8460-825FE588CB26}"/>
              </a:ext>
            </a:extLst>
          </p:cNvPr>
          <p:cNvCxnSpPr/>
          <p:nvPr/>
        </p:nvCxnSpPr>
        <p:spPr>
          <a:xfrm flipH="1">
            <a:off x="341282" y="1389393"/>
            <a:ext cx="336429" cy="928777"/>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0" name="Connector: Curved 29">
            <a:extLst>
              <a:ext uri="{FF2B5EF4-FFF2-40B4-BE49-F238E27FC236}">
                <a16:creationId xmlns:a16="http://schemas.microsoft.com/office/drawing/2014/main" id="{93249727-92F7-43C5-AC5F-C767C7B8F831}"/>
              </a:ext>
            </a:extLst>
          </p:cNvPr>
          <p:cNvCxnSpPr>
            <a:cxnSpLocks/>
          </p:cNvCxnSpPr>
          <p:nvPr/>
        </p:nvCxnSpPr>
        <p:spPr>
          <a:xfrm flipH="1">
            <a:off x="1563356" y="1346260"/>
            <a:ext cx="221411" cy="61247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1" name="Connector: Curved 30">
            <a:extLst>
              <a:ext uri="{FF2B5EF4-FFF2-40B4-BE49-F238E27FC236}">
                <a16:creationId xmlns:a16="http://schemas.microsoft.com/office/drawing/2014/main" id="{CF45BC09-DE50-4D13-A67A-01A9F4E2DD2A}"/>
              </a:ext>
            </a:extLst>
          </p:cNvPr>
          <p:cNvCxnSpPr>
            <a:cxnSpLocks/>
          </p:cNvCxnSpPr>
          <p:nvPr/>
        </p:nvCxnSpPr>
        <p:spPr>
          <a:xfrm flipH="1">
            <a:off x="11181811" y="1202487"/>
            <a:ext cx="221410" cy="900022"/>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2" name="Connector: Curved 31">
            <a:extLst>
              <a:ext uri="{FF2B5EF4-FFF2-40B4-BE49-F238E27FC236}">
                <a16:creationId xmlns:a16="http://schemas.microsoft.com/office/drawing/2014/main" id="{59BAA21B-E63C-4A44-BB71-CF7DBBCCB21F}"/>
              </a:ext>
            </a:extLst>
          </p:cNvPr>
          <p:cNvCxnSpPr>
            <a:cxnSpLocks/>
          </p:cNvCxnSpPr>
          <p:nvPr/>
        </p:nvCxnSpPr>
        <p:spPr>
          <a:xfrm>
            <a:off x="10425560" y="1518788"/>
            <a:ext cx="368061" cy="928779"/>
          </a:xfrm>
          <a:prstGeom prst="curvedConnector3">
            <a:avLst/>
          </a:prstGeom>
        </p:spPr>
        <p:style>
          <a:lnRef idx="1">
            <a:schemeClr val="accent1"/>
          </a:lnRef>
          <a:fillRef idx="0">
            <a:schemeClr val="accent1"/>
          </a:fillRef>
          <a:effectRef idx="0">
            <a:schemeClr val="accent1"/>
          </a:effectRef>
          <a:fontRef idx="minor">
            <a:schemeClr val="tx1"/>
          </a:fontRef>
        </p:style>
      </p:cxnSp>
      <p:sp>
        <p:nvSpPr>
          <p:cNvPr id="34" name="Speech Bubble: Rectangle with Corners Rounded 33">
            <a:extLst>
              <a:ext uri="{FF2B5EF4-FFF2-40B4-BE49-F238E27FC236}">
                <a16:creationId xmlns:a16="http://schemas.microsoft.com/office/drawing/2014/main" id="{F73956A0-D7F2-4F5E-A091-29219710645D}"/>
              </a:ext>
            </a:extLst>
          </p:cNvPr>
          <p:cNvSpPr/>
          <p:nvPr/>
        </p:nvSpPr>
        <p:spPr>
          <a:xfrm>
            <a:off x="2172060" y="992"/>
            <a:ext cx="7778147" cy="2099092"/>
          </a:xfrm>
          <a:prstGeom prst="wedgeRoundRectCallout">
            <a:avLst/>
          </a:prstGeom>
          <a:solidFill>
            <a:srgbClr val="B8568F"/>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b="1" dirty="0">
                <a:cs typeface="Calibri"/>
              </a:rPr>
              <a:t>Introduction </a:t>
            </a:r>
          </a:p>
          <a:p>
            <a:r>
              <a:rPr lang="en-GB" sz="1050" dirty="0">
                <a:ea typeface="+mn-lt"/>
                <a:cs typeface="+mn-lt"/>
              </a:rPr>
              <a:t>There are 2 main theories that will be used in this poster which are Piaget and Vygotsky.</a:t>
            </a:r>
          </a:p>
          <a:p>
            <a:r>
              <a:rPr lang="en-GB" sz="1050" dirty="0">
                <a:ea typeface="+mn-lt"/>
                <a:cs typeface="+mn-lt"/>
              </a:rPr>
              <a:t> Piaget theory suggests that there are 3 components which are Schemas  (building blocks of knowledge) </a:t>
            </a:r>
          </a:p>
          <a:p>
            <a:r>
              <a:rPr lang="en-GB" sz="1050" dirty="0">
                <a:ea typeface="+mn-lt"/>
                <a:cs typeface="+mn-lt"/>
              </a:rPr>
              <a:t>These are processes that allows children to move from one stage to another.</a:t>
            </a:r>
          </a:p>
          <a:p>
            <a:r>
              <a:rPr lang="en-GB" sz="1050" dirty="0">
                <a:ea typeface="+mn-lt"/>
                <a:cs typeface="+mn-lt"/>
              </a:rPr>
              <a:t>(assimilation and accommodation, equilibrium,) and</a:t>
            </a:r>
            <a:br>
              <a:rPr lang="en-GB" sz="1050" dirty="0">
                <a:ea typeface="+mn-lt"/>
                <a:cs typeface="+mn-lt"/>
              </a:rPr>
            </a:br>
            <a:r>
              <a:rPr lang="en-GB" sz="1050" dirty="0">
                <a:ea typeface="+mn-lt"/>
                <a:cs typeface="+mn-lt"/>
              </a:rPr>
              <a:t>Stages of Development: There are four stages of Cognitive development for children which  are S</a:t>
            </a:r>
            <a:r>
              <a:rPr lang="en-GB" sz="1050" b="1" dirty="0">
                <a:ea typeface="+mn-lt"/>
                <a:cs typeface="+mn-lt"/>
              </a:rPr>
              <a:t>ensorimotor, Preoperational</a:t>
            </a:r>
            <a:r>
              <a:rPr lang="en-GB" sz="1050" dirty="0">
                <a:ea typeface="+mn-lt"/>
                <a:cs typeface="+mn-lt"/>
              </a:rPr>
              <a:t>, Concrete operational and Formal operational. Piaget uses this theory as believed that children develop through stages. The age range that will be focused upon are 0-5 which are S</a:t>
            </a:r>
            <a:r>
              <a:rPr lang="en-GB" sz="1050" b="1" dirty="0">
                <a:ea typeface="+mn-lt"/>
                <a:cs typeface="+mn-lt"/>
              </a:rPr>
              <a:t>ensorimotor, Preoperational.</a:t>
            </a:r>
            <a:r>
              <a:rPr lang="en-GB" sz="1050" dirty="0">
                <a:ea typeface="+mn-lt"/>
                <a:cs typeface="+mn-lt"/>
              </a:rPr>
              <a:t> Vygotsky's (1986) says that how we train and support individuals  through culture and language ,they learn independently from social interactions, they are born with four Elementary Mental functions which are attention, sensation, perception and memory. Having a social and cultural environment that gives the ability to function in their highest form.</a:t>
            </a:r>
            <a:endParaRPr lang="en-GB" sz="1050">
              <a:cs typeface="Calibri"/>
            </a:endParaRPr>
          </a:p>
          <a:p>
            <a:endParaRPr lang="en-GB" sz="1000" dirty="0">
              <a:cs typeface="Calibri"/>
            </a:endParaRPr>
          </a:p>
          <a:p>
            <a:endParaRPr lang="en-GB" sz="800">
              <a:cs typeface="Calibri"/>
            </a:endParaRPr>
          </a:p>
        </p:txBody>
      </p:sp>
      <p:sp>
        <p:nvSpPr>
          <p:cNvPr id="35" name="Speech Bubble: Rectangle with Corners Rounded 34">
            <a:extLst>
              <a:ext uri="{FF2B5EF4-FFF2-40B4-BE49-F238E27FC236}">
                <a16:creationId xmlns:a16="http://schemas.microsoft.com/office/drawing/2014/main" id="{C9D6E86D-A3EF-4F2F-B228-5A793C204DB6}"/>
              </a:ext>
            </a:extLst>
          </p:cNvPr>
          <p:cNvSpPr/>
          <p:nvPr/>
        </p:nvSpPr>
        <p:spPr>
          <a:xfrm>
            <a:off x="4601834" y="3652842"/>
            <a:ext cx="3637469" cy="3004866"/>
          </a:xfrm>
          <a:prstGeom prst="wedgeRoundRectCallout">
            <a:avLst/>
          </a:prstGeom>
          <a:solidFill>
            <a:srgbClr val="B8568F"/>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1050" dirty="0">
                <a:cs typeface="Calibri"/>
              </a:rPr>
              <a:t>                                  </a:t>
            </a:r>
            <a:r>
              <a:rPr lang="en-GB" sz="1050" b="1" i="1" dirty="0">
                <a:cs typeface="Calibri"/>
              </a:rPr>
              <a:t>Conclusion</a:t>
            </a:r>
          </a:p>
          <a:p>
            <a:r>
              <a:rPr lang="en-GB" sz="1050" dirty="0">
                <a:latin typeface="Arial"/>
                <a:cs typeface="Calibri"/>
              </a:rPr>
              <a:t>A child experience between the ages 0-5 years will affect the rest of their lives as Meriam Webster says experience means to live through an event. Wortman (1988) suggests that Children from 0-5 lives through there 5 senses, depending on what they see or hear that shapes their future. Kumon recommends It is important that each milestone is supported by a guardian and independently by the child. Living in a population with different languages and culture can shape a child's vision, it is important as a guardian to propose new and positive views into a child development as this enhance their knowledge. The NHS says for the development of children between the ages of 0-5 it is important for them to have a healthy diet and enough sleep this helps with growth and development.</a:t>
            </a:r>
            <a:endParaRPr lang="en-GB" sz="1050" dirty="0">
              <a:latin typeface="Arial"/>
              <a:cs typeface="Arial"/>
            </a:endParaRPr>
          </a:p>
        </p:txBody>
      </p:sp>
      <p:pic>
        <p:nvPicPr>
          <p:cNvPr id="43" name="Graphic 43" descr="Woman changing Baby outline">
            <a:extLst>
              <a:ext uri="{FF2B5EF4-FFF2-40B4-BE49-F238E27FC236}">
                <a16:creationId xmlns:a16="http://schemas.microsoft.com/office/drawing/2014/main" id="{C8048CD1-6AAC-48FE-8F7D-265FB2257CF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2952" y="254478"/>
            <a:ext cx="626853" cy="626853"/>
          </a:xfrm>
          <a:prstGeom prst="rect">
            <a:avLst/>
          </a:prstGeom>
        </p:spPr>
      </p:pic>
      <p:pic>
        <p:nvPicPr>
          <p:cNvPr id="45" name="Graphic 45" descr="Baby bottle outline">
            <a:extLst>
              <a:ext uri="{FF2B5EF4-FFF2-40B4-BE49-F238E27FC236}">
                <a16:creationId xmlns:a16="http://schemas.microsoft.com/office/drawing/2014/main" id="{B77B1B5F-539A-47C8-854A-05C29B0F6C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570007" y="412630"/>
            <a:ext cx="425571" cy="468703"/>
          </a:xfrm>
          <a:prstGeom prst="rect">
            <a:avLst/>
          </a:prstGeom>
        </p:spPr>
      </p:pic>
      <p:pic>
        <p:nvPicPr>
          <p:cNvPr id="46" name="Graphic 46" descr="Stuffed Toy outline">
            <a:extLst>
              <a:ext uri="{FF2B5EF4-FFF2-40B4-BE49-F238E27FC236}">
                <a16:creationId xmlns:a16="http://schemas.microsoft.com/office/drawing/2014/main" id="{BCD86675-B236-4A26-9154-8A723752096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300000">
            <a:off x="10225178" y="498895"/>
            <a:ext cx="554967" cy="511834"/>
          </a:xfrm>
          <a:prstGeom prst="rect">
            <a:avLst/>
          </a:prstGeom>
        </p:spPr>
      </p:pic>
      <p:pic>
        <p:nvPicPr>
          <p:cNvPr id="47" name="Graphic 47" descr="Storytelling outline">
            <a:extLst>
              <a:ext uri="{FF2B5EF4-FFF2-40B4-BE49-F238E27FC236}">
                <a16:creationId xmlns:a16="http://schemas.microsoft.com/office/drawing/2014/main" id="{F471AB5E-E9B8-4BF2-9383-E7639A063AD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188460" y="153838"/>
            <a:ext cx="526212" cy="511835"/>
          </a:xfrm>
          <a:prstGeom prst="rect">
            <a:avLst/>
          </a:prstGeom>
        </p:spPr>
      </p:pic>
      <p:graphicFrame>
        <p:nvGraphicFramePr>
          <p:cNvPr id="3" name="Table 3">
            <a:extLst>
              <a:ext uri="{FF2B5EF4-FFF2-40B4-BE49-F238E27FC236}">
                <a16:creationId xmlns:a16="http://schemas.microsoft.com/office/drawing/2014/main" id="{547D9C88-F29F-4BA3-BC1B-84C17AC2A34F}"/>
              </a:ext>
            </a:extLst>
          </p:cNvPr>
          <p:cNvGraphicFramePr>
            <a:graphicFrameLocks noGrp="1"/>
          </p:cNvGraphicFramePr>
          <p:nvPr>
            <p:extLst>
              <p:ext uri="{D42A27DB-BD31-4B8C-83A1-F6EECF244321}">
                <p14:modId xmlns:p14="http://schemas.microsoft.com/office/powerpoint/2010/main" val="4277638735"/>
              </p:ext>
            </p:extLst>
          </p:nvPr>
        </p:nvGraphicFramePr>
        <p:xfrm>
          <a:off x="41983" y="1958829"/>
          <a:ext cx="4652672" cy="4846320"/>
        </p:xfrm>
        <a:graphic>
          <a:graphicData uri="http://schemas.openxmlformats.org/drawingml/2006/table">
            <a:tbl>
              <a:tblPr firstRow="1" bandRow="1">
                <a:tableStyleId>{5C22544A-7EE6-4342-B048-85BDC9FD1C3A}</a:tableStyleId>
              </a:tblPr>
              <a:tblGrid>
                <a:gridCol w="2786330">
                  <a:extLst>
                    <a:ext uri="{9D8B030D-6E8A-4147-A177-3AD203B41FA5}">
                      <a16:colId xmlns:a16="http://schemas.microsoft.com/office/drawing/2014/main" val="1835572331"/>
                    </a:ext>
                  </a:extLst>
                </a:gridCol>
                <a:gridCol w="1866342">
                  <a:extLst>
                    <a:ext uri="{9D8B030D-6E8A-4147-A177-3AD203B41FA5}">
                      <a16:colId xmlns:a16="http://schemas.microsoft.com/office/drawing/2014/main" val="2527748046"/>
                    </a:ext>
                  </a:extLst>
                </a:gridCol>
              </a:tblGrid>
              <a:tr h="328545">
                <a:tc>
                  <a:txBody>
                    <a:bodyPr/>
                    <a:lstStyle/>
                    <a:p>
                      <a:r>
                        <a:rPr lang="en-GB" sz="1050" dirty="0"/>
                        <a:t>PIAGETS THEORY (1936)</a:t>
                      </a:r>
                      <a:endParaRPr lang="en-US" dirty="0"/>
                    </a:p>
                  </a:txBody>
                  <a:tcPr>
                    <a:solidFill>
                      <a:srgbClr val="92D050"/>
                    </a:solidFill>
                  </a:tcPr>
                </a:tc>
                <a:tc>
                  <a:txBody>
                    <a:bodyPr/>
                    <a:lstStyle/>
                    <a:p>
                      <a:r>
                        <a:rPr lang="en-GB" sz="1000" dirty="0"/>
                        <a:t>SUPPORTING THE CHILDS DEVELOPMENT</a:t>
                      </a:r>
                    </a:p>
                  </a:txBody>
                  <a:tcPr>
                    <a:solidFill>
                      <a:srgbClr val="FFC000"/>
                    </a:solidFill>
                  </a:tcPr>
                </a:tc>
                <a:extLst>
                  <a:ext uri="{0D108BD9-81ED-4DB2-BD59-A6C34878D82A}">
                    <a16:rowId xmlns:a16="http://schemas.microsoft.com/office/drawing/2014/main" val="3143213496"/>
                  </a:ext>
                </a:extLst>
              </a:tr>
              <a:tr h="4150468">
                <a:tc>
                  <a:txBody>
                    <a:bodyPr/>
                    <a:lstStyle/>
                    <a:p>
                      <a:r>
                        <a:rPr lang="en-GB" sz="1100" b="1" u="sng" dirty="0">
                          <a:latin typeface="Arial"/>
                        </a:rPr>
                        <a:t>The Sensorimotor</a:t>
                      </a:r>
                      <a:r>
                        <a:rPr lang="en-GB" sz="1100" b="1" dirty="0">
                          <a:latin typeface="Arial"/>
                        </a:rPr>
                        <a:t> (0-2years )</a:t>
                      </a:r>
                    </a:p>
                    <a:p>
                      <a:pPr lvl="0">
                        <a:buNone/>
                      </a:pPr>
                      <a:r>
                        <a:rPr lang="en-GB" sz="1100" b="0" i="0" u="none" strike="noStrike" noProof="0" dirty="0">
                          <a:latin typeface="Arial"/>
                        </a:rPr>
                        <a:t>Mcleod, (2019) says </a:t>
                      </a:r>
                      <a:r>
                        <a:rPr lang="en-GB" sz="1100" b="0" dirty="0">
                          <a:latin typeface="Arial"/>
                        </a:rPr>
                        <a:t>During this Sensorimotor stage infants can advance their understanding of the world through seeing and hearing which is called ( sensory) ,reaching and touch associate with (motor) action.</a:t>
                      </a:r>
                      <a:endParaRPr lang="en-GB" sz="1100">
                        <a:latin typeface="Arial"/>
                      </a:endParaRPr>
                    </a:p>
                    <a:p>
                      <a:pPr lvl="0">
                        <a:buNone/>
                      </a:pPr>
                      <a:r>
                        <a:rPr lang="en-GB" sz="1100" b="1" u="sng" dirty="0">
                          <a:latin typeface="Arial"/>
                        </a:rPr>
                        <a:t>Preoperational (2-7 years)</a:t>
                      </a:r>
                      <a:endParaRPr lang="en-GB" sz="1100" b="0" dirty="0">
                        <a:latin typeface="Arial"/>
                      </a:endParaRPr>
                    </a:p>
                    <a:p>
                      <a:pPr lvl="0">
                        <a:buNone/>
                      </a:pPr>
                      <a:r>
                        <a:rPr lang="en-GB" sz="1100" b="0" i="0" u="none" strike="noStrike" noProof="0" dirty="0">
                          <a:latin typeface="Arial"/>
                        </a:rPr>
                        <a:t>Kandola, (2019 suggests that t</a:t>
                      </a:r>
                      <a:r>
                        <a:rPr lang="en-GB" sz="1100" b="0" u="none" dirty="0">
                          <a:latin typeface="Arial"/>
                        </a:rPr>
                        <a:t>he Preoperational stage allows children to use symbolic items to play with this is called pretend play, children may  use their motor action </a:t>
                      </a:r>
                      <a:r>
                        <a:rPr lang="en-GB" sz="1100" b="0" u="none" dirty="0" err="1">
                          <a:latin typeface="Arial"/>
                        </a:rPr>
                        <a:t>e.g</a:t>
                      </a:r>
                      <a:r>
                        <a:rPr lang="en-GB" sz="1100" b="0" u="none" dirty="0">
                          <a:latin typeface="Arial"/>
                        </a:rPr>
                        <a:t> drawing to communicate about things that they have done in the past.</a:t>
                      </a:r>
                      <a:endParaRPr lang="en-GB" sz="1100" b="0" u="sng">
                        <a:latin typeface="Arial"/>
                      </a:endParaRPr>
                    </a:p>
                  </a:txBody>
                  <a:tcPr>
                    <a:solidFill>
                      <a:schemeClr val="bg1">
                        <a:lumMod val="95000"/>
                      </a:schemeClr>
                    </a:solidFill>
                  </a:tcPr>
                </a:tc>
                <a:tc>
                  <a:txBody>
                    <a:bodyPr/>
                    <a:lstStyle/>
                    <a:p>
                      <a:endParaRPr lang="en-GB" sz="1100" dirty="0">
                        <a:latin typeface="Arial"/>
                      </a:endParaRPr>
                    </a:p>
                    <a:p>
                      <a:pPr lvl="0">
                        <a:buNone/>
                      </a:pPr>
                      <a:r>
                        <a:rPr lang="en-GB" sz="1100" dirty="0">
                          <a:latin typeface="Arial"/>
                        </a:rPr>
                        <a:t>Raising.net (2020) says that 0-5 is very crucial time for  development in a child's life, it is important to give the child  encouragement when exploring but also opportunities to solve problems on their own </a:t>
                      </a:r>
                      <a:r>
                        <a:rPr lang="en-GB" sz="1100" dirty="0" err="1">
                          <a:latin typeface="Arial"/>
                        </a:rPr>
                        <a:t>e.g</a:t>
                      </a:r>
                      <a:r>
                        <a:rPr lang="en-GB" sz="1100" dirty="0">
                          <a:latin typeface="Arial"/>
                        </a:rPr>
                        <a:t> shape puzzles is an exciting way to solve problem.</a:t>
                      </a:r>
                    </a:p>
                    <a:p>
                      <a:pPr lvl="0">
                        <a:buNone/>
                      </a:pPr>
                      <a:r>
                        <a:rPr lang="en-GB" sz="1100" dirty="0">
                          <a:latin typeface="Arial"/>
                        </a:rPr>
                        <a:t>Piaget (1936) discovers that heuristic play enables children to learn to find things out by themselves </a:t>
                      </a:r>
                    </a:p>
                    <a:p>
                      <a:pPr lvl="0">
                        <a:buNone/>
                      </a:pPr>
                      <a:r>
                        <a:rPr lang="en-GB" sz="1100" dirty="0">
                          <a:latin typeface="Arial"/>
                        </a:rPr>
                        <a:t>It is also normal for children to practice egocentric speech (thinking out loud).</a:t>
                      </a:r>
                    </a:p>
                    <a:p>
                      <a:pPr lvl="0">
                        <a:buNone/>
                      </a:pPr>
                      <a:r>
                        <a:rPr lang="en-GB" sz="1100" dirty="0">
                          <a:latin typeface="Arial"/>
                        </a:rPr>
                        <a:t>Adult interferance is not necessary, at this point  this gives the child the ability to learn  and also correct their errors.</a:t>
                      </a:r>
                    </a:p>
                  </a:txBody>
                  <a:tcPr>
                    <a:solidFill>
                      <a:schemeClr val="bg1">
                        <a:lumMod val="95000"/>
                      </a:schemeClr>
                    </a:solidFill>
                  </a:tcPr>
                </a:tc>
                <a:extLst>
                  <a:ext uri="{0D108BD9-81ED-4DB2-BD59-A6C34878D82A}">
                    <a16:rowId xmlns:a16="http://schemas.microsoft.com/office/drawing/2014/main" val="3934593080"/>
                  </a:ext>
                </a:extLst>
              </a:tr>
            </a:tbl>
          </a:graphicData>
        </a:graphic>
      </p:graphicFrame>
      <p:graphicFrame>
        <p:nvGraphicFramePr>
          <p:cNvPr id="4" name="Table 4">
            <a:extLst>
              <a:ext uri="{FF2B5EF4-FFF2-40B4-BE49-F238E27FC236}">
                <a16:creationId xmlns:a16="http://schemas.microsoft.com/office/drawing/2014/main" id="{0B008081-CE4C-4753-A1F7-AEECD080EB33}"/>
              </a:ext>
            </a:extLst>
          </p:cNvPr>
          <p:cNvGraphicFramePr>
            <a:graphicFrameLocks noGrp="1"/>
          </p:cNvGraphicFramePr>
          <p:nvPr>
            <p:extLst>
              <p:ext uri="{D42A27DB-BD31-4B8C-83A1-F6EECF244321}">
                <p14:modId xmlns:p14="http://schemas.microsoft.com/office/powerpoint/2010/main" val="1872078329"/>
              </p:ext>
            </p:extLst>
          </p:nvPr>
        </p:nvGraphicFramePr>
        <p:xfrm>
          <a:off x="8108830" y="2070339"/>
          <a:ext cx="4233003" cy="4358640"/>
        </p:xfrm>
        <a:graphic>
          <a:graphicData uri="http://schemas.openxmlformats.org/drawingml/2006/table">
            <a:tbl>
              <a:tblPr firstRow="1" bandRow="1">
                <a:tableStyleId>{5C22544A-7EE6-4342-B048-85BDC9FD1C3A}</a:tableStyleId>
              </a:tblPr>
              <a:tblGrid>
                <a:gridCol w="2383276">
                  <a:extLst>
                    <a:ext uri="{9D8B030D-6E8A-4147-A177-3AD203B41FA5}">
                      <a16:colId xmlns:a16="http://schemas.microsoft.com/office/drawing/2014/main" val="597237960"/>
                    </a:ext>
                  </a:extLst>
                </a:gridCol>
                <a:gridCol w="1849727">
                  <a:extLst>
                    <a:ext uri="{9D8B030D-6E8A-4147-A177-3AD203B41FA5}">
                      <a16:colId xmlns:a16="http://schemas.microsoft.com/office/drawing/2014/main" val="2403553821"/>
                    </a:ext>
                  </a:extLst>
                </a:gridCol>
              </a:tblGrid>
              <a:tr h="395355">
                <a:tc>
                  <a:txBody>
                    <a:bodyPr/>
                    <a:lstStyle/>
                    <a:p>
                      <a:r>
                        <a:rPr lang="en-GB" sz="1050" dirty="0"/>
                        <a:t>VYGOTSKY THEORY (1934)</a:t>
                      </a:r>
                    </a:p>
                  </a:txBody>
                  <a:tcPr/>
                </a:tc>
                <a:tc>
                  <a:txBody>
                    <a:bodyPr/>
                    <a:lstStyle/>
                    <a:p>
                      <a:r>
                        <a:rPr lang="en-GB" sz="1050" dirty="0"/>
                        <a:t>SUPPORTING THE CHILDS DEVELOPMENT</a:t>
                      </a:r>
                    </a:p>
                  </a:txBody>
                  <a:tcPr>
                    <a:solidFill>
                      <a:srgbClr val="F200FF"/>
                    </a:solidFill>
                  </a:tcPr>
                </a:tc>
                <a:extLst>
                  <a:ext uri="{0D108BD9-81ED-4DB2-BD59-A6C34878D82A}">
                    <a16:rowId xmlns:a16="http://schemas.microsoft.com/office/drawing/2014/main" val="2894011211"/>
                  </a:ext>
                </a:extLst>
              </a:tr>
              <a:tr h="3644689">
                <a:tc>
                  <a:txBody>
                    <a:bodyPr/>
                    <a:lstStyle/>
                    <a:p>
                      <a:r>
                        <a:rPr lang="en-GB" sz="1050" b="1" u="sng" dirty="0">
                          <a:latin typeface="Arial"/>
                        </a:rPr>
                        <a:t>External </a:t>
                      </a:r>
                      <a:r>
                        <a:rPr lang="en-GB" sz="1050" b="1" u="none" dirty="0">
                          <a:latin typeface="Arial"/>
                        </a:rPr>
                        <a:t> (0-3years)</a:t>
                      </a:r>
                    </a:p>
                    <a:p>
                      <a:pPr lvl="0">
                        <a:buNone/>
                      </a:pPr>
                      <a:r>
                        <a:rPr lang="en-GB" sz="1050" b="0" i="0" u="none" strike="noStrike" noProof="0" dirty="0">
                          <a:latin typeface="Arial"/>
                        </a:rPr>
                        <a:t>Mcleod, (2004) says that at this stage children uses external language to express themself to the outside world so their emotions can be seen.</a:t>
                      </a:r>
                      <a:endParaRPr lang="en-GB" sz="1050">
                        <a:latin typeface="Arial"/>
                      </a:endParaRPr>
                    </a:p>
                    <a:p>
                      <a:pPr lvl="0">
                        <a:buNone/>
                      </a:pPr>
                      <a:r>
                        <a:rPr lang="en-GB" sz="1050" b="1" u="sng" dirty="0">
                          <a:latin typeface="Arial"/>
                        </a:rPr>
                        <a:t>Egocentric speech </a:t>
                      </a:r>
                      <a:r>
                        <a:rPr lang="en-GB" sz="1050" b="1" u="none" dirty="0">
                          <a:latin typeface="Arial"/>
                        </a:rPr>
                        <a:t>(3-7years)</a:t>
                      </a:r>
                      <a:endParaRPr lang="en-GB" sz="1050" b="0" u="none">
                        <a:latin typeface="Arial"/>
                      </a:endParaRPr>
                    </a:p>
                    <a:p>
                      <a:pPr lvl="0">
                        <a:buNone/>
                      </a:pPr>
                      <a:r>
                        <a:rPr lang="en-GB" sz="1050" b="0" i="0" u="none" strike="noStrike" noProof="0" dirty="0">
                          <a:latin typeface="Arial"/>
                        </a:rPr>
                        <a:t>Mcleod, (2004) suggests that children uses this stage to think out loud, when participating in activities such as counting and playing with toys.</a:t>
                      </a:r>
                      <a:endParaRPr lang="en-GB" sz="1050">
                        <a:latin typeface="Arial"/>
                      </a:endParaRPr>
                    </a:p>
                    <a:p>
                      <a:pPr lvl="0">
                        <a:buNone/>
                      </a:pPr>
                      <a:r>
                        <a:rPr lang="en-GB" sz="1050" b="1" i="0" u="sng" strike="noStrike" noProof="0" dirty="0">
                          <a:latin typeface="Arial"/>
                        </a:rPr>
                        <a:t>Zone of Proximal Development</a:t>
                      </a:r>
                      <a:r>
                        <a:rPr lang="en-GB" sz="1050" b="0" i="0" u="none" strike="noStrike" noProof="0" dirty="0">
                          <a:latin typeface="Arial"/>
                        </a:rPr>
                        <a:t> </a:t>
                      </a:r>
                      <a:endParaRPr lang="en-GB" sz="1050">
                        <a:latin typeface="Arial"/>
                      </a:endParaRPr>
                    </a:p>
                    <a:p>
                      <a:pPr lvl="0">
                        <a:buNone/>
                      </a:pPr>
                      <a:r>
                        <a:rPr lang="en-GB" sz="1050" b="0" i="0" u="none" strike="noStrike" noProof="0" dirty="0">
                          <a:latin typeface="Arial"/>
                        </a:rPr>
                        <a:t>Vygotsky (1934) recommends that ZPD are </a:t>
                      </a:r>
                      <a:endParaRPr lang="en-GB" sz="1050" dirty="0">
                        <a:latin typeface="Arial"/>
                      </a:endParaRPr>
                    </a:p>
                    <a:p>
                      <a:pPr lvl="0">
                        <a:buNone/>
                      </a:pPr>
                      <a:r>
                        <a:rPr lang="en-GB" sz="1050" b="0" i="0" u="none" strike="noStrike" noProof="0" dirty="0">
                          <a:latin typeface="Arial"/>
                        </a:rPr>
                        <a:t>skills that can be difficult for a child to do on their own but with the help from a knowledgeable adult it will become less pressure .  </a:t>
                      </a:r>
                      <a:endParaRPr lang="en-GB" sz="1050">
                        <a:latin typeface="Arial"/>
                      </a:endParaRPr>
                    </a:p>
                  </a:txBody>
                  <a:tcPr>
                    <a:solidFill>
                      <a:schemeClr val="bg1">
                        <a:lumMod val="95000"/>
                      </a:schemeClr>
                    </a:solidFill>
                  </a:tcPr>
                </a:tc>
                <a:tc>
                  <a:txBody>
                    <a:bodyPr/>
                    <a:lstStyle/>
                    <a:p>
                      <a:pPr lvl="0" algn="l">
                        <a:lnSpc>
                          <a:spcPct val="100000"/>
                        </a:lnSpc>
                        <a:spcBef>
                          <a:spcPts val="0"/>
                        </a:spcBef>
                        <a:spcAft>
                          <a:spcPts val="0"/>
                        </a:spcAft>
                        <a:buNone/>
                      </a:pPr>
                      <a:r>
                        <a:rPr lang="en-GB" sz="1100" b="0" i="0" u="none" strike="noStrike" noProof="0" dirty="0">
                          <a:latin typeface="Calibri"/>
                        </a:rPr>
                        <a:t>Wood, Bruner, Ross, (1976)</a:t>
                      </a:r>
                    </a:p>
                    <a:p>
                      <a:pPr lvl="0">
                        <a:buNone/>
                      </a:pPr>
                      <a:r>
                        <a:rPr lang="en-GB" sz="1100" b="0" i="0" u="none" strike="noStrike" noProof="0" dirty="0"/>
                        <a:t>Says Supporting a child from 0-5 on developing language will help when they hear new words repeatedly, they start to use single words then gradually adding more words to make sentences ,reading a book for their age group will develop on their language skills. </a:t>
                      </a:r>
                      <a:endParaRPr lang="en-GB" sz="1100" b="0" i="0" u="none" strike="noStrike" noProof="0" dirty="0">
                        <a:latin typeface="Calibri"/>
                      </a:endParaRPr>
                    </a:p>
                    <a:p>
                      <a:pPr lvl="0">
                        <a:buNone/>
                      </a:pPr>
                      <a:r>
                        <a:rPr lang="en-GB" sz="1100" b="0" i="0" u="none" strike="noStrike" noProof="0" dirty="0">
                          <a:latin typeface="Calibri"/>
                        </a:rPr>
                        <a:t> Wood &amp; Middletown, (1975). States  that</a:t>
                      </a:r>
                      <a:r>
                        <a:rPr lang="en-GB" sz="1100" dirty="0"/>
                        <a:t>  scaffolding helps children learn by working with an adult or someone that is fsr more advanced than them this helps them to solve  problems  with the guidance next to them giving support as they learn new things.</a:t>
                      </a:r>
                      <a:endParaRPr lang="en-GB"/>
                    </a:p>
                  </a:txBody>
                  <a:tcPr>
                    <a:solidFill>
                      <a:schemeClr val="bg1">
                        <a:lumMod val="95000"/>
                      </a:schemeClr>
                    </a:solidFill>
                  </a:tcPr>
                </a:tc>
                <a:extLst>
                  <a:ext uri="{0D108BD9-81ED-4DB2-BD59-A6C34878D82A}">
                    <a16:rowId xmlns:a16="http://schemas.microsoft.com/office/drawing/2014/main" val="1850312268"/>
                  </a:ext>
                </a:extLst>
              </a:tr>
            </a:tbl>
          </a:graphicData>
        </a:graphic>
      </p:graphicFrame>
      <p:pic>
        <p:nvPicPr>
          <p:cNvPr id="2" name="Picture 4">
            <a:extLst>
              <a:ext uri="{FF2B5EF4-FFF2-40B4-BE49-F238E27FC236}">
                <a16:creationId xmlns:a16="http://schemas.microsoft.com/office/drawing/2014/main" id="{7BBB7E48-F807-498E-9FEA-A8038E55F4CB}"/>
              </a:ext>
            </a:extLst>
          </p:cNvPr>
          <p:cNvPicPr>
            <a:picLocks noChangeAspect="1"/>
          </p:cNvPicPr>
          <p:nvPr/>
        </p:nvPicPr>
        <p:blipFill>
          <a:blip r:embed="rId10"/>
          <a:stretch>
            <a:fillRect/>
          </a:stretch>
        </p:blipFill>
        <p:spPr>
          <a:xfrm>
            <a:off x="118613" y="5069365"/>
            <a:ext cx="2422585" cy="1593193"/>
          </a:xfrm>
          <a:prstGeom prst="rect">
            <a:avLst/>
          </a:prstGeom>
          <a:ln>
            <a:noFill/>
          </a:ln>
          <a:effectLst>
            <a:softEdge rad="112500"/>
          </a:effectLst>
        </p:spPr>
      </p:pic>
      <p:pic>
        <p:nvPicPr>
          <p:cNvPr id="7" name="Picture 7">
            <a:extLst>
              <a:ext uri="{FF2B5EF4-FFF2-40B4-BE49-F238E27FC236}">
                <a16:creationId xmlns:a16="http://schemas.microsoft.com/office/drawing/2014/main" id="{B08D2213-F8D0-410B-93F5-0C33A60346D4}"/>
              </a:ext>
            </a:extLst>
          </p:cNvPr>
          <p:cNvPicPr>
            <a:picLocks noChangeAspect="1"/>
          </p:cNvPicPr>
          <p:nvPr/>
        </p:nvPicPr>
        <p:blipFill>
          <a:blip r:embed="rId11"/>
          <a:stretch>
            <a:fillRect/>
          </a:stretch>
        </p:blipFill>
        <p:spPr>
          <a:xfrm>
            <a:off x="8987018" y="5608966"/>
            <a:ext cx="1564797" cy="1333502"/>
          </a:xfrm>
          <a:prstGeom prst="rect">
            <a:avLst/>
          </a:prstGeom>
          <a:ln>
            <a:noFill/>
          </a:ln>
          <a:effectLst>
            <a:softEdge rad="112500"/>
          </a:effectLst>
        </p:spPr>
      </p:pic>
      <p:sp>
        <p:nvSpPr>
          <p:cNvPr id="8" name="TextBox 7">
            <a:extLst>
              <a:ext uri="{FF2B5EF4-FFF2-40B4-BE49-F238E27FC236}">
                <a16:creationId xmlns:a16="http://schemas.microsoft.com/office/drawing/2014/main" id="{7857B429-7CBA-4D43-A834-5B32903137DB}"/>
              </a:ext>
            </a:extLst>
          </p:cNvPr>
          <p:cNvSpPr txBox="1"/>
          <p:nvPr/>
        </p:nvSpPr>
        <p:spPr>
          <a:xfrm>
            <a:off x="468702" y="6550325"/>
            <a:ext cx="1219200" cy="30777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Image 1</a:t>
            </a:r>
          </a:p>
        </p:txBody>
      </p:sp>
      <p:sp>
        <p:nvSpPr>
          <p:cNvPr id="9" name="TextBox 8">
            <a:extLst>
              <a:ext uri="{FF2B5EF4-FFF2-40B4-BE49-F238E27FC236}">
                <a16:creationId xmlns:a16="http://schemas.microsoft.com/office/drawing/2014/main" id="{42DF104E-00BB-4E66-B867-4A049D6C20CC}"/>
              </a:ext>
            </a:extLst>
          </p:cNvPr>
          <p:cNvSpPr txBox="1"/>
          <p:nvPr/>
        </p:nvSpPr>
        <p:spPr>
          <a:xfrm>
            <a:off x="10432211"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a:t>
            </a:r>
            <a:r>
              <a:rPr lang="en-GB" sz="1400" dirty="0"/>
              <a:t>mage 2</a:t>
            </a:r>
          </a:p>
        </p:txBody>
      </p:sp>
    </p:spTree>
    <p:extLst>
      <p:ext uri="{BB962C8B-B14F-4D97-AF65-F5344CB8AC3E}">
        <p14:creationId xmlns:p14="http://schemas.microsoft.com/office/powerpoint/2010/main" val="182205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9E0A-72AA-4737-AA91-D10359F634F8}"/>
              </a:ext>
            </a:extLst>
          </p:cNvPr>
          <p:cNvSpPr>
            <a:spLocks noGrp="1"/>
          </p:cNvSpPr>
          <p:nvPr>
            <p:ph type="title"/>
          </p:nvPr>
        </p:nvSpPr>
        <p:spPr>
          <a:xfrm>
            <a:off x="4360652" y="278861"/>
            <a:ext cx="7280695" cy="621073"/>
          </a:xfrm>
        </p:spPr>
        <p:txBody>
          <a:bodyPr/>
          <a:lstStyle/>
          <a:p>
            <a:r>
              <a:rPr lang="en-GB" sz="2000" dirty="0">
                <a:cs typeface="Calibri Light"/>
              </a:rPr>
              <a:t> </a:t>
            </a:r>
            <a:r>
              <a:rPr lang="en-GB" sz="2000" b="1" dirty="0">
                <a:cs typeface="Calibri Light"/>
              </a:rPr>
              <a:t>Annotations</a:t>
            </a:r>
          </a:p>
        </p:txBody>
      </p:sp>
      <p:sp>
        <p:nvSpPr>
          <p:cNvPr id="5" name="TextBox 4">
            <a:extLst>
              <a:ext uri="{FF2B5EF4-FFF2-40B4-BE49-F238E27FC236}">
                <a16:creationId xmlns:a16="http://schemas.microsoft.com/office/drawing/2014/main" id="{75514920-86CF-416C-9C29-3911F9A28117}"/>
              </a:ext>
            </a:extLst>
          </p:cNvPr>
          <p:cNvSpPr txBox="1"/>
          <p:nvPr/>
        </p:nvSpPr>
        <p:spPr>
          <a:xfrm>
            <a:off x="247437" y="842513"/>
            <a:ext cx="10565458" cy="5850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err="1">
                <a:latin typeface="Arial"/>
                <a:cs typeface="Calibri"/>
              </a:rPr>
              <a:t>Belyh</a:t>
            </a:r>
            <a:r>
              <a:rPr lang="en-US" sz="1100" dirty="0">
                <a:latin typeface="Arial"/>
                <a:cs typeface="Calibri"/>
              </a:rPr>
              <a:t>. 2019. </a:t>
            </a:r>
            <a:r>
              <a:rPr lang="en-US" sz="1100" i="1" dirty="0">
                <a:latin typeface="Arial"/>
                <a:cs typeface="Calibri"/>
              </a:rPr>
              <a:t>Piaget's Theory of Cognitive Development</a:t>
            </a:r>
            <a:r>
              <a:rPr lang="en-US" sz="1100" dirty="0">
                <a:latin typeface="Arial"/>
                <a:cs typeface="Calibri"/>
              </a:rPr>
              <a:t>. [online] Available at: &lt;https://www.cleverism.com/piagets-theory/&gt; [Accessed 18 February 2021]. </a:t>
            </a:r>
            <a:endParaRPr lang="en-US" sz="1100" dirty="0">
              <a:latin typeface="Arial"/>
              <a:ea typeface="+mn-lt"/>
              <a:cs typeface="+mn-lt"/>
            </a:endParaRPr>
          </a:p>
          <a:p>
            <a:pPr marL="228600">
              <a:lnSpc>
                <a:spcPct val="90000"/>
              </a:lnSpc>
              <a:spcBef>
                <a:spcPts val="1000"/>
              </a:spcBef>
            </a:pPr>
            <a:r>
              <a:rPr lang="en-US" sz="1100" b="1" dirty="0">
                <a:latin typeface="Arial"/>
                <a:cs typeface="Calibri"/>
              </a:rPr>
              <a:t>This article explains the history and concept of Piaget theory comparing with Vygotsky theory. Piaget suggested that a child development occurred at a specific age whilst, </a:t>
            </a:r>
            <a:r>
              <a:rPr lang="en-GB" sz="1100" b="1" dirty="0">
                <a:latin typeface="Arial"/>
                <a:cs typeface="Calibri"/>
              </a:rPr>
              <a:t>Vygotsky</a:t>
            </a:r>
            <a:r>
              <a:rPr lang="en-US" sz="1100" b="1" dirty="0">
                <a:latin typeface="Arial"/>
                <a:cs typeface="Calibri"/>
              </a:rPr>
              <a:t> says that learning and growing was an ongoing process. This source was credible as I was taught and researched similar evidence and arguments based upon both theories. I found that using this evidence helped me gain more knowledge in my assignment as I was able to understand and compare Piaget and </a:t>
            </a:r>
            <a:r>
              <a:rPr lang="en-GB" sz="1100" b="1" dirty="0">
                <a:latin typeface="Arial"/>
                <a:cs typeface="Calibri"/>
              </a:rPr>
              <a:t>Vygotsky</a:t>
            </a:r>
            <a:r>
              <a:rPr lang="en-US" sz="1100" b="1" dirty="0">
                <a:latin typeface="Arial"/>
                <a:cs typeface="Calibri"/>
              </a:rPr>
              <a:t> theory.</a:t>
            </a:r>
            <a:endParaRPr lang="en-US" sz="1100" dirty="0">
              <a:latin typeface="Arial"/>
              <a:cs typeface="Calibri"/>
            </a:endParaRPr>
          </a:p>
          <a:p>
            <a:pPr marL="228600">
              <a:lnSpc>
                <a:spcPct val="90000"/>
              </a:lnSpc>
              <a:spcBef>
                <a:spcPts val="1000"/>
              </a:spcBef>
            </a:pPr>
            <a:endParaRPr lang="en-US" sz="1100" b="1" dirty="0">
              <a:latin typeface="Arial"/>
              <a:cs typeface="Calibri"/>
            </a:endParaRPr>
          </a:p>
          <a:p>
            <a:r>
              <a:rPr lang="en-GB" sz="1100" dirty="0">
                <a:latin typeface="Arial"/>
                <a:cs typeface="Arial"/>
              </a:rPr>
              <a:t>Mcleod, s., 2019. (online) Simplypsychology.org. Available at: &lt;https://www.simplypsychology.org/sensorimotor.html&gt; [Accessed 4 February 2021]. ​</a:t>
            </a:r>
            <a:endParaRPr lang="en-GB" sz="1100">
              <a:latin typeface="Arial"/>
              <a:cs typeface="Calibri" panose="020F0502020204030204"/>
            </a:endParaRPr>
          </a:p>
          <a:p>
            <a:pPr marL="285750" indent="-285750">
              <a:buFont typeface="Arial"/>
              <a:buChar char="•"/>
            </a:pPr>
            <a:r>
              <a:rPr lang="en-GB" sz="1100" b="1" dirty="0">
                <a:latin typeface="Arial"/>
                <a:ea typeface="+mn-lt"/>
                <a:cs typeface="+mn-lt"/>
              </a:rPr>
              <a:t>The source  I have used is written by Saul Mcleod, which is based on Piaget theory of cognitive development which are sensorimotor, Preoperational</a:t>
            </a:r>
            <a:r>
              <a:rPr lang="en-GB" sz="1100" dirty="0">
                <a:latin typeface="Arial"/>
                <a:ea typeface="+mn-lt"/>
                <a:cs typeface="+mn-lt"/>
              </a:rPr>
              <a:t>, Concrete operational and Formal operational. </a:t>
            </a:r>
            <a:r>
              <a:rPr lang="en-GB" sz="1100" b="1" dirty="0">
                <a:latin typeface="Arial"/>
                <a:ea typeface="+mn-lt"/>
                <a:cs typeface="+mn-lt"/>
              </a:rPr>
              <a:t>The 2 main age groups I will be focusing on are Sensorimotor and Preoperational which focuses on ages 0-5 years. I find this source credible as it is backed up with evidence from a researched document that relates to the topic of my poster. I have used this source to help me greater my knowledge on Piaget theory as it gives me more information and explanation about Piaget theory.</a:t>
            </a:r>
          </a:p>
          <a:p>
            <a:pPr marL="285750" indent="-285750">
              <a:buFont typeface="Arial"/>
              <a:buChar char="•"/>
            </a:pPr>
            <a:endParaRPr lang="en-GB" sz="1100" b="1" dirty="0">
              <a:latin typeface="Arial"/>
              <a:ea typeface="+mn-lt"/>
              <a:cs typeface="+mn-lt"/>
            </a:endParaRPr>
          </a:p>
          <a:p>
            <a:r>
              <a:rPr lang="en-GB" sz="1100" dirty="0">
                <a:latin typeface="Arial"/>
                <a:ea typeface="+mn-lt"/>
                <a:cs typeface="+mn-lt"/>
              </a:rPr>
              <a:t>Meriam webster dictionary </a:t>
            </a:r>
            <a:endParaRPr lang="en-GB" sz="1100" b="1" dirty="0">
              <a:latin typeface="Arial"/>
              <a:cs typeface="Calibri"/>
            </a:endParaRPr>
          </a:p>
          <a:p>
            <a:pPr marL="171450" indent="-171450">
              <a:buFont typeface="Arial"/>
              <a:buChar char="•"/>
            </a:pPr>
            <a:r>
              <a:rPr lang="en-GB" sz="1100" b="1" dirty="0">
                <a:latin typeface="Arial"/>
                <a:ea typeface="+mn-lt"/>
                <a:cs typeface="+mn-lt"/>
              </a:rPr>
              <a:t>The source was used from the Merriam Webster dictionary by George and Charles Mariam it was founded in 1870 which makes it 190 years old. I find that the source is reliable and credible as the authors have published and reference books, dictionaries that are available online. I had to get a clear understanding of the word experience that was used for my work, so that I could attach it to my PowerPoint and to the right sentences and meanings, it has helped to me recognise that even though we think we know the meaning of the word that a dictionary can reveal more meanings of that same word.</a:t>
            </a:r>
            <a:endParaRPr lang="en-GB" sz="1100" dirty="0">
              <a:latin typeface="Arial"/>
              <a:ea typeface="+mn-lt"/>
              <a:cs typeface="+mn-lt"/>
            </a:endParaRPr>
          </a:p>
          <a:p>
            <a:endParaRPr lang="en-GB" sz="1100" b="1" dirty="0">
              <a:latin typeface="Arial"/>
              <a:ea typeface="+mn-lt"/>
              <a:cs typeface="+mn-lt"/>
            </a:endParaRPr>
          </a:p>
          <a:p>
            <a:r>
              <a:rPr lang="en-US" sz="1100" dirty="0">
                <a:latin typeface="Arial"/>
                <a:ea typeface="+mn-lt"/>
                <a:cs typeface="+mn-lt"/>
              </a:rPr>
              <a:t>Kandola, 2019. </a:t>
            </a:r>
            <a:r>
              <a:rPr lang="en-US" sz="1100" i="1" dirty="0">
                <a:latin typeface="Arial"/>
                <a:ea typeface="+mn-lt"/>
                <a:cs typeface="+mn-lt"/>
              </a:rPr>
              <a:t>Piaget's 4 stages of development: What do they mean?</a:t>
            </a:r>
            <a:r>
              <a:rPr lang="en-US" sz="1100" dirty="0">
                <a:latin typeface="Arial"/>
                <a:ea typeface="+mn-lt"/>
                <a:cs typeface="+mn-lt"/>
              </a:rPr>
              <a:t>. [online] Medicalnewstoday.com. Available at: &lt;https://www.medicalnewstoday.com/articles/325030#piagets-stages&gt; [Accessed 11 February 2021].</a:t>
            </a:r>
            <a:endParaRPr lang="en-US" sz="1100">
              <a:latin typeface="Arial"/>
              <a:cs typeface="Calibri" panose="020F0502020204030204"/>
            </a:endParaRPr>
          </a:p>
          <a:p>
            <a:pPr marL="285750" indent="-285750">
              <a:buFont typeface="Arial"/>
              <a:buChar char="•"/>
            </a:pPr>
            <a:r>
              <a:rPr lang="en-GB" sz="1100" b="1" dirty="0">
                <a:latin typeface="Arial"/>
                <a:ea typeface="+mn-lt"/>
                <a:cs typeface="+mn-lt"/>
              </a:rPr>
              <a:t>Thie source I used was written by  Aaron </a:t>
            </a:r>
            <a:r>
              <a:rPr lang="en-GB" sz="1100" b="1" dirty="0" err="1">
                <a:latin typeface="Arial"/>
                <a:ea typeface="+mn-lt"/>
                <a:cs typeface="+mn-lt"/>
              </a:rPr>
              <a:t>Kondola</a:t>
            </a:r>
            <a:r>
              <a:rPr lang="en-GB" sz="1100" b="1" dirty="0">
                <a:latin typeface="Arial"/>
                <a:ea typeface="+mn-lt"/>
                <a:cs typeface="+mn-lt"/>
              </a:rPr>
              <a:t> ,it is based on Piaget Theory on how a child develops knowledge and understanding about the world, this source elaborates on the different stages that a child views their surroundings with expectations to expand and adapt. I find that this source is credible because it uses evidence of Piaget theory and evidence of other psychological theorist approaches such as </a:t>
            </a:r>
            <a:r>
              <a:rPr lang="en-GB" sz="1100" b="1" dirty="0">
                <a:latin typeface="Arial"/>
                <a:ea typeface="+mn-lt"/>
                <a:cs typeface="Arial"/>
              </a:rPr>
              <a:t>Vygotsky</a:t>
            </a:r>
            <a:r>
              <a:rPr lang="en-GB" sz="1100" b="1" dirty="0">
                <a:latin typeface="Arial"/>
                <a:ea typeface="+mn-lt"/>
                <a:cs typeface="+mn-lt"/>
              </a:rPr>
              <a:t>. This source has given me a wider understanding on how younger children learns and develops in different stages of their life.</a:t>
            </a:r>
            <a:endParaRPr lang="en-US" sz="1100" dirty="0">
              <a:latin typeface="Arial"/>
              <a:ea typeface="+mn-lt"/>
              <a:cs typeface="+mn-lt"/>
            </a:endParaRPr>
          </a:p>
          <a:p>
            <a:endParaRPr lang="en-GB" sz="1100" dirty="0">
              <a:latin typeface="Arial"/>
              <a:ea typeface="+mn-lt"/>
              <a:cs typeface="+mn-lt"/>
            </a:endParaRPr>
          </a:p>
          <a:p>
            <a:r>
              <a:rPr lang="en-GB" sz="1100" dirty="0">
                <a:latin typeface="Arial"/>
                <a:ea typeface="+mn-lt"/>
                <a:cs typeface="+mn-lt"/>
              </a:rPr>
              <a:t>Kumon UK. 2021. </a:t>
            </a:r>
            <a:r>
              <a:rPr lang="en-GB" sz="1100" i="1" dirty="0">
                <a:latin typeface="Arial"/>
                <a:ea typeface="+mn-lt"/>
                <a:cs typeface="+mn-lt"/>
              </a:rPr>
              <a:t>Developing problem solving skills in children</a:t>
            </a:r>
            <a:r>
              <a:rPr lang="en-GB" sz="1100" dirty="0">
                <a:latin typeface="Arial"/>
                <a:ea typeface="+mn-lt"/>
                <a:cs typeface="+mn-lt"/>
              </a:rPr>
              <a:t>. [online] Available at: &lt;https://www.kumon.co.uk/blog/developing-problem-solving-skills-in-children/&gt; [Accessed 18 February 2021].</a:t>
            </a:r>
            <a:endParaRPr lang="en-GB" sz="1100" b="1" dirty="0">
              <a:latin typeface="Arial"/>
              <a:ea typeface="+mn-lt"/>
              <a:cs typeface="+mn-lt"/>
            </a:endParaRPr>
          </a:p>
          <a:p>
            <a:pPr marL="285750" indent="-285750">
              <a:buFont typeface="Arial"/>
              <a:buChar char="•"/>
            </a:pPr>
            <a:r>
              <a:rPr lang="en-GB" sz="1100" b="1" dirty="0">
                <a:latin typeface="Arial"/>
                <a:ea typeface="+mn-lt"/>
                <a:cs typeface="+mn-lt"/>
              </a:rPr>
              <a:t>Kumon is a source based upon children's learning and development from this source I have looked at how important it is for a child to learn how to problem solve on their own, however problem solving can be looked at in a negative way when it is being used by children but importantly problem solving helps to build the character of a child you can see what the weakness are to help them strengthen it .I found  that this source is credible as Kumon is a verified children organisation for learning in and out of education .I found that it was useful to add knowledge from them to my PowerPoint as it linked to my conclusion. </a:t>
            </a:r>
          </a:p>
        </p:txBody>
      </p:sp>
    </p:spTree>
    <p:extLst>
      <p:ext uri="{BB962C8B-B14F-4D97-AF65-F5344CB8AC3E}">
        <p14:creationId xmlns:p14="http://schemas.microsoft.com/office/powerpoint/2010/main" val="3878229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A1FB-396A-4BBE-A5FE-794E140AED22}"/>
              </a:ext>
            </a:extLst>
          </p:cNvPr>
          <p:cNvSpPr>
            <a:spLocks noGrp="1"/>
          </p:cNvSpPr>
          <p:nvPr>
            <p:ph type="title"/>
          </p:nvPr>
        </p:nvSpPr>
        <p:spPr>
          <a:xfrm>
            <a:off x="4274389" y="250107"/>
            <a:ext cx="5224733" cy="376657"/>
          </a:xfrm>
        </p:spPr>
        <p:txBody>
          <a:bodyPr vert="horz" lIns="91440" tIns="45720" rIns="91440" bIns="45720" rtlCol="0" anchor="ctr">
            <a:noAutofit/>
          </a:bodyPr>
          <a:lstStyle/>
          <a:p>
            <a:r>
              <a:rPr lang="en-GB" sz="2400" b="1" dirty="0">
                <a:ea typeface="+mj-lt"/>
                <a:cs typeface="+mj-lt"/>
              </a:rPr>
              <a:t>Annotations</a:t>
            </a:r>
            <a:endParaRPr lang="en-US" sz="2800" b="1" dirty="0">
              <a:cs typeface="Calibri Light" panose="020F0302020204030204"/>
            </a:endParaRPr>
          </a:p>
        </p:txBody>
      </p:sp>
      <p:sp>
        <p:nvSpPr>
          <p:cNvPr id="3" name="Content Placeholder 2">
            <a:extLst>
              <a:ext uri="{FF2B5EF4-FFF2-40B4-BE49-F238E27FC236}">
                <a16:creationId xmlns:a16="http://schemas.microsoft.com/office/drawing/2014/main" id="{46D442D8-56E4-4256-822B-6EC058B8D818}"/>
              </a:ext>
            </a:extLst>
          </p:cNvPr>
          <p:cNvSpPr>
            <a:spLocks noGrp="1"/>
          </p:cNvSpPr>
          <p:nvPr>
            <p:ph sz="half" idx="1"/>
          </p:nvPr>
        </p:nvSpPr>
        <p:spPr>
          <a:xfrm>
            <a:off x="104955" y="718569"/>
            <a:ext cx="8761561" cy="5343376"/>
          </a:xfrm>
        </p:spPr>
        <p:txBody>
          <a:bodyPr vert="horz" lIns="91440" tIns="45720" rIns="91440" bIns="45720" rtlCol="0" anchor="t">
            <a:noAutofit/>
          </a:bodyPr>
          <a:lstStyle/>
          <a:p>
            <a:pPr>
              <a:buNone/>
            </a:pPr>
            <a:r>
              <a:rPr lang="en-US" sz="1100" dirty="0">
                <a:latin typeface="Arial"/>
                <a:ea typeface="+mn-lt"/>
                <a:cs typeface="+mn-lt"/>
              </a:rPr>
              <a:t>Sharma, A., &amp; Cockerill, H. (2014). </a:t>
            </a:r>
            <a:r>
              <a:rPr lang="en-US" sz="1100" i="1" dirty="0">
                <a:latin typeface="Arial"/>
                <a:ea typeface="+mn-lt"/>
                <a:cs typeface="+mn-lt"/>
              </a:rPr>
              <a:t>Mary Sheridan’s from birth to five years: Children’s developmental progress </a:t>
            </a:r>
            <a:r>
              <a:rPr lang="en-US" sz="1100" dirty="0">
                <a:latin typeface="Arial"/>
                <a:ea typeface="+mn-lt"/>
                <a:cs typeface="+mn-lt"/>
              </a:rPr>
              <a:t>(4th </a:t>
            </a:r>
            <a:r>
              <a:rPr lang="en-US" sz="1100" dirty="0" err="1">
                <a:latin typeface="Arial"/>
                <a:ea typeface="+mn-lt"/>
                <a:cs typeface="+mn-lt"/>
              </a:rPr>
              <a:t>edn</a:t>
            </a:r>
            <a:r>
              <a:rPr lang="en-US" sz="1100" dirty="0">
                <a:latin typeface="Arial"/>
                <a:ea typeface="+mn-lt"/>
                <a:cs typeface="+mn-lt"/>
              </a:rPr>
              <a:t>). London: Routledge </a:t>
            </a:r>
          </a:p>
          <a:p>
            <a:pPr>
              <a:buFont typeface="Arial"/>
              <a:buChar char="•"/>
            </a:pPr>
            <a:r>
              <a:rPr lang="en-US" sz="1100" b="1" dirty="0">
                <a:latin typeface="Arial"/>
                <a:ea typeface="+mn-lt"/>
                <a:cs typeface="+mn-lt"/>
              </a:rPr>
              <a:t>This source is based on children developmental progress, from ages 0-5 stating that child development should not be a check list on a child development as they vary in milestone. Every child's ability cannot be judged as one as each individual progress is different. This source is credible as it has convincing evidence in the discussions. I found that this source has helped me in my PowerPoint as it has given me an idea that even though there are different theories on child development every child develops differently in their own way and time and the research that was given is based upon children with the same patterns of growth.</a:t>
            </a:r>
            <a:endParaRPr lang="en-US" sz="1100" dirty="0">
              <a:latin typeface="Arial"/>
              <a:ea typeface="+mn-lt"/>
              <a:cs typeface="+mn-lt"/>
            </a:endParaRPr>
          </a:p>
          <a:p>
            <a:pPr>
              <a:buNone/>
            </a:pPr>
            <a:r>
              <a:rPr lang="en-GB" sz="1100" dirty="0">
                <a:latin typeface="Arial"/>
                <a:ea typeface="+mn-lt"/>
                <a:cs typeface="+mn-lt"/>
              </a:rPr>
              <a:t>Cumbria.gov.uk. 2019. [online] Available at: &lt;https://www.cumbria.gov.uk/elibrary/Content/Internet/537/1459/7037/17935/439869131.pdf?timestamp=4399016157 &gt; [Accessed 18 February 2021]. </a:t>
            </a:r>
            <a:endParaRPr lang="en-US" sz="1100" dirty="0">
              <a:latin typeface="Arial"/>
              <a:ea typeface="+mn-lt"/>
              <a:cs typeface="+mn-lt"/>
            </a:endParaRPr>
          </a:p>
          <a:p>
            <a:pPr>
              <a:buFont typeface="Arial"/>
              <a:buChar char="•"/>
            </a:pPr>
            <a:r>
              <a:rPr lang="en-GB" sz="1100" b="1" dirty="0">
                <a:latin typeface="Arial"/>
                <a:ea typeface="+mn-lt"/>
                <a:cs typeface="+mn-lt"/>
              </a:rPr>
              <a:t>In this article provided by Cumbria City Council explaining the support of children development and families, they support families that requires help and support with their children, they provide information on children, young people with difficulties in speech and language, age ranges and typical development. This source is reliable and credible as it is produced by government authorities with reliable publishers and information. I have used this information as it relates to my assignment as it was useful based on the topics that was written about such as languages and speech at a specific age.</a:t>
            </a:r>
            <a:endParaRPr lang="en-US" sz="1100" dirty="0">
              <a:latin typeface="Arial"/>
              <a:ea typeface="+mn-lt"/>
              <a:cs typeface="+mn-lt"/>
            </a:endParaRPr>
          </a:p>
          <a:p>
            <a:pPr>
              <a:buNone/>
            </a:pPr>
            <a:r>
              <a:rPr lang="en-GB" sz="1100" dirty="0">
                <a:latin typeface="Arial"/>
                <a:ea typeface="+mn-lt"/>
                <a:cs typeface="+mn-lt"/>
              </a:rPr>
              <a:t>MacLeod-Brudenell, I. (2004) Ed. </a:t>
            </a:r>
            <a:r>
              <a:rPr lang="en-GB" sz="1100" i="1" dirty="0">
                <a:latin typeface="Arial"/>
                <a:ea typeface="+mn-lt"/>
                <a:cs typeface="+mn-lt"/>
              </a:rPr>
              <a:t>Advanced Early years care and education for levels 4 and 5. </a:t>
            </a:r>
            <a:r>
              <a:rPr lang="en-GB" sz="1100" dirty="0">
                <a:latin typeface="Arial"/>
                <a:ea typeface="+mn-lt"/>
                <a:cs typeface="+mn-lt"/>
              </a:rPr>
              <a:t>Oxford: Heinemann.</a:t>
            </a:r>
            <a:r>
              <a:rPr lang="en-US" sz="1100" dirty="0">
                <a:latin typeface="Arial"/>
                <a:ea typeface="+mn-lt"/>
                <a:cs typeface="+mn-lt"/>
              </a:rPr>
              <a:t> </a:t>
            </a:r>
          </a:p>
          <a:p>
            <a:pPr>
              <a:buFont typeface="Arial"/>
              <a:buChar char="•"/>
            </a:pPr>
            <a:r>
              <a:rPr lang="en-US" sz="1100" b="1" dirty="0">
                <a:latin typeface="Arial"/>
                <a:ea typeface="+mn-lt"/>
                <a:cs typeface="+mn-lt"/>
              </a:rPr>
              <a:t>In this book Ian </a:t>
            </a:r>
            <a:r>
              <a:rPr lang="en-GB" sz="1100" b="1" dirty="0">
                <a:latin typeface="Arial"/>
                <a:ea typeface="+mn-lt"/>
                <a:cs typeface="+mn-lt"/>
              </a:rPr>
              <a:t>MacLeod-</a:t>
            </a:r>
            <a:r>
              <a:rPr lang="en-GB" sz="1100" b="1" dirty="0" err="1">
                <a:latin typeface="Arial"/>
                <a:ea typeface="+mn-lt"/>
                <a:cs typeface="+mn-lt"/>
              </a:rPr>
              <a:t>Brudenel</a:t>
            </a:r>
            <a:r>
              <a:rPr lang="en-GB" sz="1100" b="1" dirty="0">
                <a:latin typeface="Arial"/>
                <a:ea typeface="+mn-lt"/>
                <a:cs typeface="+mn-lt"/>
              </a:rPr>
              <a:t> writes about the understanding the physical development of children and issue regarding physical health and safety, stating why it is important to be aware of connecting historical traditions in care and education. I find this source to be reliable as the publishers and the information was credible as stated in this book. I have used the knowledge of this information in my PowerPoint to look on Vygotsky theory about language and culture reading this article I am now aware that culture can have a damaging impact depending on what they have learnt throughout history.</a:t>
            </a:r>
            <a:endParaRPr lang="en-US" sz="1100" b="1" dirty="0">
              <a:latin typeface="Arial"/>
              <a:ea typeface="+mn-lt"/>
              <a:cs typeface="+mn-lt"/>
            </a:endParaRPr>
          </a:p>
          <a:p>
            <a:pPr indent="0">
              <a:buNone/>
            </a:pPr>
            <a:endParaRPr lang="en-GB" sz="1400" dirty="0">
              <a:ea typeface="+mn-lt"/>
              <a:cs typeface="+mn-lt"/>
            </a:endParaRPr>
          </a:p>
          <a:p>
            <a:pPr>
              <a:buNone/>
            </a:pPr>
            <a:endParaRPr lang="en-US" sz="1400" dirty="0">
              <a:ea typeface="+mn-lt"/>
              <a:cs typeface="+mn-lt"/>
            </a:endParaRPr>
          </a:p>
          <a:p>
            <a:pPr marL="0" indent="0">
              <a:lnSpc>
                <a:spcPct val="100000"/>
              </a:lnSpc>
              <a:spcBef>
                <a:spcPts val="0"/>
              </a:spcBef>
              <a:buNone/>
            </a:pPr>
            <a:endParaRPr lang="en-US" sz="1400" dirty="0">
              <a:cs typeface="Calibri"/>
            </a:endParaRPr>
          </a:p>
          <a:p>
            <a:pPr marL="0" indent="0">
              <a:lnSpc>
                <a:spcPct val="100000"/>
              </a:lnSpc>
              <a:spcBef>
                <a:spcPts val="0"/>
              </a:spcBef>
              <a:buNone/>
            </a:pPr>
            <a:endParaRPr lang="en-GB" sz="1800" dirty="0">
              <a:cs typeface="Calibri"/>
            </a:endParaRPr>
          </a:p>
          <a:p>
            <a:pPr marL="0" indent="0">
              <a:buNone/>
            </a:pPr>
            <a:endParaRPr lang="en-GB" sz="2000" dirty="0">
              <a:cs typeface="Calibri"/>
            </a:endParaRPr>
          </a:p>
        </p:txBody>
      </p:sp>
    </p:spTree>
    <p:extLst>
      <p:ext uri="{BB962C8B-B14F-4D97-AF65-F5344CB8AC3E}">
        <p14:creationId xmlns:p14="http://schemas.microsoft.com/office/powerpoint/2010/main" val="2371465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A573B7-3FEF-41B5-BC51-1B4E3F116EE4}"/>
              </a:ext>
            </a:extLst>
          </p:cNvPr>
          <p:cNvSpPr txBox="1"/>
          <p:nvPr/>
        </p:nvSpPr>
        <p:spPr>
          <a:xfrm>
            <a:off x="4566249" y="1811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References </a:t>
            </a:r>
          </a:p>
        </p:txBody>
      </p:sp>
      <p:sp>
        <p:nvSpPr>
          <p:cNvPr id="6" name="TextBox 5">
            <a:extLst>
              <a:ext uri="{FF2B5EF4-FFF2-40B4-BE49-F238E27FC236}">
                <a16:creationId xmlns:a16="http://schemas.microsoft.com/office/drawing/2014/main" id="{5B9165C7-21DF-4B09-AF94-EF2FE6B6616A}"/>
              </a:ext>
            </a:extLst>
          </p:cNvPr>
          <p:cNvSpPr txBox="1"/>
          <p:nvPr/>
        </p:nvSpPr>
        <p:spPr>
          <a:xfrm>
            <a:off x="425570" y="353684"/>
            <a:ext cx="11153953"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GB" sz="1400" dirty="0">
                <a:latin typeface="Arial"/>
                <a:cs typeface="Segoe UI"/>
              </a:rPr>
              <a:t>Mcleod, s., 2019. [online] Simplypsychology.org. Available at: https://www.simplypsychology.org/sensorimotor.html [Accessed 4 February 2021]. ​​</a:t>
            </a:r>
            <a:endParaRPr lang="en-US" sz="1400">
              <a:latin typeface="Arial"/>
              <a:cs typeface="Calibri" panose="020F0502020204030204"/>
            </a:endParaRPr>
          </a:p>
          <a:p>
            <a:pPr marL="228600" indent="-228600">
              <a:buAutoNum type="arabicPeriod"/>
            </a:pPr>
            <a:r>
              <a:rPr lang="en-GB" sz="1400" dirty="0">
                <a:latin typeface="Arial"/>
                <a:cs typeface="Segoe UI"/>
              </a:rPr>
              <a:t>Staff, G. , 2009. </a:t>
            </a:r>
            <a:r>
              <a:rPr lang="en-GB" sz="1400" i="1" dirty="0">
                <a:latin typeface="Arial"/>
                <a:cs typeface="Segoe UI"/>
              </a:rPr>
              <a:t>Developmental milestones: age 5 | Parenting</a:t>
            </a:r>
            <a:r>
              <a:rPr lang="en-GB" sz="1400" dirty="0">
                <a:latin typeface="Arial"/>
                <a:cs typeface="Segoe UI"/>
              </a:rPr>
              <a:t>. [online] </a:t>
            </a:r>
          </a:p>
          <a:p>
            <a:pPr marL="228600" indent="-228600">
              <a:buAutoNum type="arabicPeriod"/>
            </a:pPr>
            <a:r>
              <a:rPr lang="en-GB" sz="1400" dirty="0">
                <a:latin typeface="Arial"/>
                <a:cs typeface="Segoe UI"/>
              </a:rPr>
              <a:t>Parenting. Available at: https://www.greatschools.org/gk/articles/developmental-milestones-age-5/ [Accessed 5 February 2021].</a:t>
            </a:r>
            <a:r>
              <a:rPr lang="en-US" sz="1400" dirty="0">
                <a:latin typeface="Arial"/>
                <a:cs typeface="Segoe UI"/>
              </a:rPr>
              <a:t>​​</a:t>
            </a:r>
            <a:endParaRPr lang="en-US" sz="1400">
              <a:latin typeface="Arial"/>
              <a:cs typeface="Calibri" panose="020F0502020204030204"/>
            </a:endParaRPr>
          </a:p>
          <a:p>
            <a:pPr marL="228600" indent="-228600">
              <a:buAutoNum type="arabicPeriod"/>
            </a:pPr>
            <a:r>
              <a:rPr lang="en-US" sz="1400" dirty="0">
                <a:latin typeface="Arial"/>
                <a:cs typeface="Segoe UI"/>
              </a:rPr>
              <a:t>Kandola, 2019. </a:t>
            </a:r>
            <a:r>
              <a:rPr lang="en-US" sz="1400" i="1" dirty="0">
                <a:latin typeface="Arial"/>
                <a:cs typeface="Segoe UI"/>
              </a:rPr>
              <a:t>Piaget's 4 stages of development: What do they mean?</a:t>
            </a:r>
            <a:r>
              <a:rPr lang="en-US" sz="1400" dirty="0">
                <a:latin typeface="Arial"/>
                <a:cs typeface="Segoe UI"/>
              </a:rPr>
              <a:t>. [online] Medicalnewstoday.com. Available at: &lt;https://www.medicalnewstoday.com/articles/325030#piagets-stages [Accessed 11 February 2021].​</a:t>
            </a:r>
          </a:p>
          <a:p>
            <a:pPr marL="228600" indent="-228600">
              <a:buAutoNum type="arabicPeriod"/>
            </a:pPr>
            <a:r>
              <a:rPr lang="en-US" sz="1400" dirty="0">
                <a:latin typeface="Arial"/>
                <a:cs typeface="Segoe UI"/>
              </a:rPr>
              <a:t>Michael E. Young PLLC https://raisingchildren.net.au/newborns/development/understanding-development/development-first-five-years&gt; [Accessed 14 February}​</a:t>
            </a:r>
            <a:br>
              <a:rPr lang="en-US" sz="1400" dirty="0">
                <a:latin typeface="Arial"/>
                <a:cs typeface="Segoe UI"/>
              </a:rPr>
            </a:br>
            <a:r>
              <a:rPr lang="en-US" sz="1400" dirty="0">
                <a:latin typeface="Arial"/>
                <a:cs typeface="Segoe UI"/>
              </a:rPr>
              <a:t>Sharma, A., &amp; Cockerill, H. (2014). </a:t>
            </a:r>
            <a:r>
              <a:rPr lang="en-US" sz="1400" i="1" dirty="0">
                <a:latin typeface="Arial"/>
                <a:cs typeface="Segoe UI"/>
              </a:rPr>
              <a:t>Mary Sheridan’s from birth to five years: Children’s developmental progress </a:t>
            </a:r>
            <a:r>
              <a:rPr lang="en-US" sz="1400" dirty="0">
                <a:latin typeface="Arial"/>
                <a:cs typeface="Segoe UI"/>
              </a:rPr>
              <a:t>(4th </a:t>
            </a:r>
            <a:r>
              <a:rPr lang="en-US" sz="1400" err="1">
                <a:latin typeface="Arial"/>
                <a:cs typeface="Segoe UI"/>
              </a:rPr>
              <a:t>edn</a:t>
            </a:r>
            <a:r>
              <a:rPr lang="en-US" sz="1400" dirty="0">
                <a:latin typeface="Arial"/>
                <a:cs typeface="Segoe UI"/>
              </a:rPr>
              <a:t>). London: Routledge​</a:t>
            </a:r>
          </a:p>
          <a:p>
            <a:pPr marL="228600" indent="-228600">
              <a:buAutoNum type="arabicPeriod"/>
            </a:pPr>
            <a:r>
              <a:rPr lang="en-US" sz="1400" err="1">
                <a:latin typeface="Arial"/>
                <a:cs typeface="Segoe UI"/>
              </a:rPr>
              <a:t>Belyh</a:t>
            </a:r>
            <a:r>
              <a:rPr lang="en-US" sz="1400" dirty="0">
                <a:latin typeface="Arial"/>
                <a:cs typeface="Segoe UI"/>
              </a:rPr>
              <a:t>. 2019. </a:t>
            </a:r>
            <a:r>
              <a:rPr lang="en-US" sz="1400" i="1" dirty="0">
                <a:latin typeface="Arial"/>
                <a:cs typeface="Segoe UI"/>
              </a:rPr>
              <a:t>Piaget's Theory of Cognitive Development</a:t>
            </a:r>
            <a:r>
              <a:rPr lang="en-US" sz="1400" dirty="0">
                <a:latin typeface="Arial"/>
                <a:cs typeface="Segoe UI"/>
              </a:rPr>
              <a:t>. [online] Available at: https://www.cleverism.com/piagets-theory/ [Accessed 18 February 2021].​</a:t>
            </a:r>
          </a:p>
          <a:p>
            <a:pPr marL="228600" indent="-228600">
              <a:buAutoNum type="arabicPeriod"/>
            </a:pPr>
            <a:r>
              <a:rPr lang="en-GB" sz="1400" dirty="0">
                <a:latin typeface="Arial"/>
                <a:cs typeface="Segoe UI"/>
              </a:rPr>
              <a:t> Image (1)  of Pre -school children School, http://www.eddlemonsda.com/home/child-care-preschool/ [Accessed 6 February 2021].</a:t>
            </a:r>
            <a:r>
              <a:rPr lang="en-US" sz="1400" dirty="0">
                <a:latin typeface="Arial"/>
                <a:cs typeface="Segoe UI"/>
              </a:rPr>
              <a:t>​​</a:t>
            </a:r>
          </a:p>
          <a:p>
            <a:pPr marL="228600" indent="-228600">
              <a:buAutoNum type="arabicPeriod"/>
            </a:pPr>
            <a:r>
              <a:rPr lang="en-US" sz="1400" dirty="0">
                <a:latin typeface="Arial"/>
                <a:cs typeface="Segoe UI"/>
              </a:rPr>
              <a:t>         Image (2) of </a:t>
            </a:r>
            <a:r>
              <a:rPr lang="en-US" sz="1400" dirty="0">
                <a:latin typeface="Arial"/>
                <a:ea typeface="+mn-lt"/>
                <a:cs typeface="+mn-lt"/>
              </a:rPr>
              <a:t>Macer, 2020. </a:t>
            </a:r>
            <a:r>
              <a:rPr lang="en-US" sz="1400" i="1" dirty="0">
                <a:latin typeface="Arial"/>
                <a:ea typeface="+mn-lt"/>
                <a:cs typeface="+mn-lt"/>
              </a:rPr>
              <a:t>How to Support Foster Families | PTA Our Children</a:t>
            </a:r>
            <a:r>
              <a:rPr lang="en-US" sz="1400" dirty="0">
                <a:latin typeface="Arial"/>
                <a:ea typeface="+mn-lt"/>
                <a:cs typeface="+mn-lt"/>
              </a:rPr>
              <a:t>. [online] Our Children. Available at: https://ptaourchildren.org/supporting-foster-families/[Accessed 17 February 2021].</a:t>
            </a:r>
          </a:p>
          <a:p>
            <a:pPr marL="228600" indent="-228600">
              <a:buAutoNum type="arabicPeriod"/>
            </a:pPr>
            <a:r>
              <a:rPr lang="en-GB" sz="1400" dirty="0">
                <a:latin typeface="Arial"/>
                <a:cs typeface="Segoe UI"/>
              </a:rPr>
              <a:t>MacLeod-Brudenell, I. (2004) Ed. </a:t>
            </a:r>
            <a:r>
              <a:rPr lang="en-GB" sz="1400" i="1" dirty="0">
                <a:latin typeface="Arial"/>
                <a:cs typeface="Segoe UI"/>
              </a:rPr>
              <a:t>Advanced Early years care and education for levels 4 and 5. </a:t>
            </a:r>
            <a:r>
              <a:rPr lang="en-GB" sz="1400" dirty="0">
                <a:latin typeface="Arial"/>
                <a:cs typeface="Segoe UI"/>
              </a:rPr>
              <a:t>Oxford: Heinemann.</a:t>
            </a:r>
            <a:r>
              <a:rPr lang="en-US" sz="1400" dirty="0">
                <a:latin typeface="Arial"/>
                <a:cs typeface="Segoe UI"/>
              </a:rPr>
              <a:t>​​</a:t>
            </a:r>
          </a:p>
          <a:p>
            <a:pPr marL="228600" indent="-228600">
              <a:buAutoNum type="arabicPeriod"/>
            </a:pPr>
            <a:r>
              <a:rPr lang="en-GB" sz="1400" dirty="0">
                <a:latin typeface="Arial"/>
                <a:cs typeface="Segoe UI"/>
              </a:rPr>
              <a:t>Cumbria.gov.uk. 2019. [online] Available at: https://www.cumbria.gov.uk/elibrary/Content/Internet/537/1459/7037/17935/439869131.pdf?timestamp=4399016157  [Accessed 18 February 2021].​</a:t>
            </a:r>
          </a:p>
          <a:p>
            <a:pPr marL="228600" indent="-228600">
              <a:buAutoNum type="arabicPeriod"/>
            </a:pPr>
            <a:r>
              <a:rPr lang="en-GB" sz="1400" dirty="0">
                <a:latin typeface="Arial"/>
                <a:ea typeface="+mn-lt"/>
                <a:cs typeface="+mn-lt"/>
              </a:rPr>
              <a:t>Meriam webster dictionary </a:t>
            </a:r>
          </a:p>
          <a:p>
            <a:pPr marL="228600" indent="-228600">
              <a:buAutoNum type="arabicPeriod"/>
            </a:pPr>
            <a:r>
              <a:rPr lang="en-GB" sz="1400" dirty="0">
                <a:latin typeface="Arial"/>
                <a:cs typeface="Segoe UI"/>
              </a:rPr>
              <a:t>https://www.sd43.bc.ca/District/Departments/LearningServices/SLP%20Resources/Language%20Development%20Disorders/Using%20All%20the%20Senses%20to%20Learn.pdf</a:t>
            </a:r>
            <a:r>
              <a:rPr lang="en-US" sz="1400" dirty="0">
                <a:latin typeface="Arial"/>
                <a:cs typeface="Segoe UI"/>
              </a:rPr>
              <a:t>​</a:t>
            </a:r>
            <a:r>
              <a:rPr lang="en-GB" sz="1400" dirty="0">
                <a:latin typeface="Arial"/>
                <a:cs typeface="Segoe UI"/>
              </a:rPr>
              <a:t> </a:t>
            </a:r>
            <a:r>
              <a:rPr lang="en-US" sz="1400" dirty="0">
                <a:latin typeface="Arial"/>
                <a:cs typeface="Segoe UI"/>
              </a:rPr>
              <a:t>​​</a:t>
            </a:r>
          </a:p>
          <a:p>
            <a:pPr marL="228600" indent="-228600">
              <a:buAutoNum type="arabicPeriod"/>
            </a:pPr>
            <a:r>
              <a:rPr lang="en-GB" sz="1400" dirty="0">
                <a:latin typeface="Arial"/>
                <a:cs typeface="Segoe UI"/>
              </a:rPr>
              <a:t>Kumon UK. 2021. </a:t>
            </a:r>
            <a:r>
              <a:rPr lang="en-GB" sz="1400" i="1" dirty="0">
                <a:latin typeface="Arial"/>
                <a:cs typeface="Segoe UI"/>
              </a:rPr>
              <a:t>Developing problem solving skills in children</a:t>
            </a:r>
            <a:r>
              <a:rPr lang="en-GB" sz="1400" dirty="0">
                <a:latin typeface="Arial"/>
                <a:cs typeface="Segoe UI"/>
              </a:rPr>
              <a:t>. [online] Available at: https://www.kumon.co.uk/blog/developing-problem-solving-skills-in-children/ [Accessed 18 February 2021].​</a:t>
            </a:r>
          </a:p>
          <a:p>
            <a:pPr marL="228600" indent="-228600">
              <a:buAutoNum type="arabicPeriod"/>
            </a:pPr>
            <a:r>
              <a:rPr lang="en-GB" sz="1400" dirty="0">
                <a:latin typeface="Arial"/>
                <a:cs typeface="Segoe UI"/>
              </a:rPr>
              <a:t>Familylives.org.uk. 2021. </a:t>
            </a:r>
            <a:r>
              <a:rPr lang="en-GB" sz="1400" i="1" dirty="0">
                <a:latin typeface="Arial"/>
                <a:cs typeface="Segoe UI"/>
              </a:rPr>
              <a:t>Talking to your child about culture - Family Lives</a:t>
            </a:r>
            <a:r>
              <a:rPr lang="en-GB" sz="1400" dirty="0">
                <a:latin typeface="Arial"/>
                <a:cs typeface="Segoe UI"/>
              </a:rPr>
              <a:t>. [online] Available at: https://www.familylives.org.uk/advice/secondary/health-and-development/talking-to-your-child-about-culture/ [Accessed 18 February 2021].​</a:t>
            </a:r>
          </a:p>
          <a:p>
            <a:pPr marL="228600" indent="-228600">
              <a:buAutoNum type="arabicPeriod"/>
            </a:pPr>
            <a:r>
              <a:rPr lang="en-GB" sz="1200" dirty="0">
                <a:latin typeface="Arial"/>
                <a:ea typeface="+mn-lt"/>
                <a:cs typeface="+mn-lt"/>
              </a:rPr>
              <a:t>Sasso, B. and de Marais, A. (2014) Egocentric Speech in the Works of Vygotsky and Piaget: Educational Implications and Representations by Teachers, International Journal of Humanities and Social Science Vol. 4, (8) </a:t>
            </a:r>
            <a:r>
              <a:rPr lang="en-GB" sz="1200" u="sng" dirty="0">
                <a:latin typeface="Arial"/>
                <a:ea typeface="+mn-lt"/>
                <a:cs typeface="+mn-lt"/>
                <a:hlinkClick r:id="rId2"/>
              </a:rPr>
              <a:t>http://www.ijhssnet.com/journals/Vol_4_No_8_June_2014/14.pdf</a:t>
            </a:r>
            <a:endParaRPr lang="en-GB" sz="1200">
              <a:latin typeface="Arial"/>
              <a:cs typeface="Segoe UI"/>
            </a:endParaRPr>
          </a:p>
          <a:p>
            <a:pPr marL="228600" indent="-228600">
              <a:buAutoNum type="arabicPeriod"/>
            </a:pPr>
            <a:r>
              <a:rPr lang="en-GB" sz="1200" dirty="0">
                <a:ea typeface="+mn-lt"/>
                <a:cs typeface="+mn-lt"/>
              </a:rPr>
              <a:t>Pritchard, A. (2009) </a:t>
            </a:r>
            <a:r>
              <a:rPr lang="en-GB" sz="1200" i="1" dirty="0">
                <a:ea typeface="+mn-lt"/>
                <a:cs typeface="+mn-lt"/>
              </a:rPr>
              <a:t>Ways of Learning: Learning theories and learning styles in the classroom</a:t>
            </a:r>
            <a:r>
              <a:rPr lang="en-GB" sz="1200" dirty="0">
                <a:ea typeface="+mn-lt"/>
                <a:cs typeface="+mn-lt"/>
              </a:rPr>
              <a:t>, Abingdon: Routledge</a:t>
            </a:r>
            <a:endParaRPr lang="en-GB" sz="1200" u="sng" dirty="0">
              <a:latin typeface="Arial"/>
              <a:cs typeface="Calibri"/>
            </a:endParaRPr>
          </a:p>
          <a:p>
            <a:br>
              <a:rPr lang="en-US" dirty="0"/>
            </a:br>
            <a:endParaRPr lang="en-US" dirty="0">
              <a:cs typeface="Calibri" panose="020F0502020204030204"/>
            </a:endParaRPr>
          </a:p>
        </p:txBody>
      </p:sp>
    </p:spTree>
    <p:extLst>
      <p:ext uri="{BB962C8B-B14F-4D97-AF65-F5344CB8AC3E}">
        <p14:creationId xmlns:p14="http://schemas.microsoft.com/office/powerpoint/2010/main" val="27272942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 Annotations</vt:lpstr>
      <vt:lpstr>Annotations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1771</cp:revision>
  <dcterms:created xsi:type="dcterms:W3CDTF">2021-01-31T16:09:32Z</dcterms:created>
  <dcterms:modified xsi:type="dcterms:W3CDTF">2021-02-26T09:11:26Z</dcterms:modified>
</cp:coreProperties>
</file>