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31"/>
  </p:notesMasterIdLst>
  <p:sldIdLst>
    <p:sldId id="256" r:id="rId2"/>
    <p:sldId id="2581" r:id="rId3"/>
    <p:sldId id="257" r:id="rId4"/>
    <p:sldId id="258" r:id="rId5"/>
    <p:sldId id="259" r:id="rId6"/>
    <p:sldId id="260" r:id="rId7"/>
    <p:sldId id="261" r:id="rId8"/>
    <p:sldId id="262" r:id="rId9"/>
    <p:sldId id="263" r:id="rId10"/>
    <p:sldId id="264" r:id="rId11"/>
    <p:sldId id="265" r:id="rId12"/>
    <p:sldId id="266" r:id="rId13"/>
    <p:sldId id="267" r:id="rId14"/>
    <p:sldId id="268" r:id="rId15"/>
    <p:sldId id="2582" r:id="rId16"/>
    <p:sldId id="2574" r:id="rId17"/>
    <p:sldId id="2563" r:id="rId18"/>
    <p:sldId id="2565" r:id="rId19"/>
    <p:sldId id="2567" r:id="rId20"/>
    <p:sldId id="2569" r:id="rId21"/>
    <p:sldId id="2571" r:id="rId22"/>
    <p:sldId id="2573" r:id="rId23"/>
    <p:sldId id="2575" r:id="rId24"/>
    <p:sldId id="2576" r:id="rId25"/>
    <p:sldId id="2577" r:id="rId26"/>
    <p:sldId id="2578" r:id="rId27"/>
    <p:sldId id="2579" r:id="rId28"/>
    <p:sldId id="2580" r:id="rId29"/>
    <p:sldId id="269" r:id="rId30"/>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2" roundtripDataSignature="AMtx7miU+Qiwg9oMVHh4YI7PfVE2NvMHq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E39F3F-77B7-9D6D-1FFC-BAF1F59FF2B6}" v="3" dt="2025-12-11T19:06:38.329"/>
    <p1510:client id="{77276380-D980-467C-9A85-F5CFBA0F9305}" v="6" dt="2025-12-11T18:29:23.723"/>
    <p1510:client id="{A15B6814-844C-6D63-5516-158877936D49}" v="32" dt="2025-12-12T08:09:09.1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customschemas.google.com/relationships/presentationmetadata" Target="metadata"/><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FB840D83-5D48-377F-89B7-6BB9CCF2ECBA}"/>
    <pc:docChg chg="modSld">
      <pc:chgData name="Justin Evans" userId="S::j.d.evans@uwtsd.ac.uk::2ee3c1af-825e-450d-8b1e-d59252291e99" providerId="AD" clId="Web-{FB840D83-5D48-377F-89B7-6BB9CCF2ECBA}" dt="2025-12-12T11:29:29.767" v="24"/>
      <pc:docMkLst>
        <pc:docMk/>
      </pc:docMkLst>
      <pc:sldChg chg="modNotes">
        <pc:chgData name="Justin Evans" userId="S::j.d.evans@uwtsd.ac.uk::2ee3c1af-825e-450d-8b1e-d59252291e99" providerId="AD" clId="Web-{FB840D83-5D48-377F-89B7-6BB9CCF2ECBA}" dt="2025-12-12T11:27:00.334" v="1"/>
        <pc:sldMkLst>
          <pc:docMk/>
          <pc:sldMk cId="0" sldId="257"/>
        </pc:sldMkLst>
      </pc:sldChg>
      <pc:sldChg chg="modNotes">
        <pc:chgData name="Justin Evans" userId="S::j.d.evans@uwtsd.ac.uk::2ee3c1af-825e-450d-8b1e-d59252291e99" providerId="AD" clId="Web-{FB840D83-5D48-377F-89B7-6BB9CCF2ECBA}" dt="2025-12-12T11:27:04.100" v="2"/>
        <pc:sldMkLst>
          <pc:docMk/>
          <pc:sldMk cId="0" sldId="258"/>
        </pc:sldMkLst>
      </pc:sldChg>
      <pc:sldChg chg="modNotes">
        <pc:chgData name="Justin Evans" userId="S::j.d.evans@uwtsd.ac.uk::2ee3c1af-825e-450d-8b1e-d59252291e99" providerId="AD" clId="Web-{FB840D83-5D48-377F-89B7-6BB9CCF2ECBA}" dt="2025-12-12T11:27:09.991" v="3"/>
        <pc:sldMkLst>
          <pc:docMk/>
          <pc:sldMk cId="0" sldId="259"/>
        </pc:sldMkLst>
      </pc:sldChg>
      <pc:sldChg chg="modNotes">
        <pc:chgData name="Justin Evans" userId="S::j.d.evans@uwtsd.ac.uk::2ee3c1af-825e-450d-8b1e-d59252291e99" providerId="AD" clId="Web-{FB840D83-5D48-377F-89B7-6BB9CCF2ECBA}" dt="2025-12-12T11:27:19.195" v="4"/>
        <pc:sldMkLst>
          <pc:docMk/>
          <pc:sldMk cId="0" sldId="260"/>
        </pc:sldMkLst>
      </pc:sldChg>
      <pc:sldChg chg="modNotes">
        <pc:chgData name="Justin Evans" userId="S::j.d.evans@uwtsd.ac.uk::2ee3c1af-825e-450d-8b1e-d59252291e99" providerId="AD" clId="Web-{FB840D83-5D48-377F-89B7-6BB9CCF2ECBA}" dt="2025-12-12T11:27:23.508" v="5"/>
        <pc:sldMkLst>
          <pc:docMk/>
          <pc:sldMk cId="0" sldId="261"/>
        </pc:sldMkLst>
      </pc:sldChg>
      <pc:sldChg chg="modNotes">
        <pc:chgData name="Justin Evans" userId="S::j.d.evans@uwtsd.ac.uk::2ee3c1af-825e-450d-8b1e-d59252291e99" providerId="AD" clId="Web-{FB840D83-5D48-377F-89B7-6BB9CCF2ECBA}" dt="2025-12-12T11:27:30.931" v="6"/>
        <pc:sldMkLst>
          <pc:docMk/>
          <pc:sldMk cId="0" sldId="263"/>
        </pc:sldMkLst>
      </pc:sldChg>
      <pc:sldChg chg="modNotes">
        <pc:chgData name="Justin Evans" userId="S::j.d.evans@uwtsd.ac.uk::2ee3c1af-825e-450d-8b1e-d59252291e99" providerId="AD" clId="Web-{FB840D83-5D48-377F-89B7-6BB9CCF2ECBA}" dt="2025-12-12T11:27:46.120" v="9"/>
        <pc:sldMkLst>
          <pc:docMk/>
          <pc:sldMk cId="0" sldId="264"/>
        </pc:sldMkLst>
      </pc:sldChg>
      <pc:sldChg chg="modNotes">
        <pc:chgData name="Justin Evans" userId="S::j.d.evans@uwtsd.ac.uk::2ee3c1af-825e-450d-8b1e-d59252291e99" providerId="AD" clId="Web-{FB840D83-5D48-377F-89B7-6BB9CCF2ECBA}" dt="2025-12-12T11:27:57.433" v="10"/>
        <pc:sldMkLst>
          <pc:docMk/>
          <pc:sldMk cId="0" sldId="266"/>
        </pc:sldMkLst>
      </pc:sldChg>
      <pc:sldChg chg="modNotes">
        <pc:chgData name="Justin Evans" userId="S::j.d.evans@uwtsd.ac.uk::2ee3c1af-825e-450d-8b1e-d59252291e99" providerId="AD" clId="Web-{FB840D83-5D48-377F-89B7-6BB9CCF2ECBA}" dt="2025-12-12T11:28:01.105" v="11"/>
        <pc:sldMkLst>
          <pc:docMk/>
          <pc:sldMk cId="0" sldId="267"/>
        </pc:sldMkLst>
      </pc:sldChg>
      <pc:sldChg chg="modNotes">
        <pc:chgData name="Justin Evans" userId="S::j.d.evans@uwtsd.ac.uk::2ee3c1af-825e-450d-8b1e-d59252291e99" providerId="AD" clId="Web-{FB840D83-5D48-377F-89B7-6BB9CCF2ECBA}" dt="2025-12-12T11:28:05.996" v="12"/>
        <pc:sldMkLst>
          <pc:docMk/>
          <pc:sldMk cId="0" sldId="268"/>
        </pc:sldMkLst>
      </pc:sldChg>
      <pc:sldChg chg="modNotes">
        <pc:chgData name="Justin Evans" userId="S::j.d.evans@uwtsd.ac.uk::2ee3c1af-825e-450d-8b1e-d59252291e99" providerId="AD" clId="Web-{FB840D83-5D48-377F-89B7-6BB9CCF2ECBA}" dt="2025-12-12T11:28:15.481" v="13"/>
        <pc:sldMkLst>
          <pc:docMk/>
          <pc:sldMk cId="1342009003" sldId="2563"/>
        </pc:sldMkLst>
      </pc:sldChg>
      <pc:sldChg chg="modNotes">
        <pc:chgData name="Justin Evans" userId="S::j.d.evans@uwtsd.ac.uk::2ee3c1af-825e-450d-8b1e-d59252291e99" providerId="AD" clId="Web-{FB840D83-5D48-377F-89B7-6BB9CCF2ECBA}" dt="2025-12-12T11:28:19.106" v="14"/>
        <pc:sldMkLst>
          <pc:docMk/>
          <pc:sldMk cId="3409741572" sldId="2565"/>
        </pc:sldMkLst>
      </pc:sldChg>
      <pc:sldChg chg="modNotes">
        <pc:chgData name="Justin Evans" userId="S::j.d.evans@uwtsd.ac.uk::2ee3c1af-825e-450d-8b1e-d59252291e99" providerId="AD" clId="Web-{FB840D83-5D48-377F-89B7-6BB9CCF2ECBA}" dt="2025-12-12T11:28:23.919" v="15"/>
        <pc:sldMkLst>
          <pc:docMk/>
          <pc:sldMk cId="2577457290" sldId="2567"/>
        </pc:sldMkLst>
      </pc:sldChg>
      <pc:sldChg chg="modNotes">
        <pc:chgData name="Justin Evans" userId="S::j.d.evans@uwtsd.ac.uk::2ee3c1af-825e-450d-8b1e-d59252291e99" providerId="AD" clId="Web-{FB840D83-5D48-377F-89B7-6BB9CCF2ECBA}" dt="2025-12-12T11:28:30.404" v="16"/>
        <pc:sldMkLst>
          <pc:docMk/>
          <pc:sldMk cId="2344524314" sldId="2569"/>
        </pc:sldMkLst>
      </pc:sldChg>
      <pc:sldChg chg="modNotes">
        <pc:chgData name="Justin Evans" userId="S::j.d.evans@uwtsd.ac.uk::2ee3c1af-825e-450d-8b1e-d59252291e99" providerId="AD" clId="Web-{FB840D83-5D48-377F-89B7-6BB9CCF2ECBA}" dt="2025-12-12T11:28:34.561" v="18"/>
        <pc:sldMkLst>
          <pc:docMk/>
          <pc:sldMk cId="2659586060" sldId="2571"/>
        </pc:sldMkLst>
      </pc:sldChg>
      <pc:sldChg chg="modNotes">
        <pc:chgData name="Justin Evans" userId="S::j.d.evans@uwtsd.ac.uk::2ee3c1af-825e-450d-8b1e-d59252291e99" providerId="AD" clId="Web-{FB840D83-5D48-377F-89B7-6BB9CCF2ECBA}" dt="2025-12-12T11:28:36.873" v="19"/>
        <pc:sldMkLst>
          <pc:docMk/>
          <pc:sldMk cId="1460012022" sldId="2573"/>
        </pc:sldMkLst>
      </pc:sldChg>
      <pc:sldChg chg="modNotes">
        <pc:chgData name="Justin Evans" userId="S::j.d.evans@uwtsd.ac.uk::2ee3c1af-825e-450d-8b1e-d59252291e99" providerId="AD" clId="Web-{FB840D83-5D48-377F-89B7-6BB9CCF2ECBA}" dt="2025-12-12T11:28:42.405" v="20"/>
        <pc:sldMkLst>
          <pc:docMk/>
          <pc:sldMk cId="1735771288" sldId="2576"/>
        </pc:sldMkLst>
      </pc:sldChg>
      <pc:sldChg chg="modNotes">
        <pc:chgData name="Justin Evans" userId="S::j.d.evans@uwtsd.ac.uk::2ee3c1af-825e-450d-8b1e-d59252291e99" providerId="AD" clId="Web-{FB840D83-5D48-377F-89B7-6BB9CCF2ECBA}" dt="2025-12-12T11:28:45.343" v="21"/>
        <pc:sldMkLst>
          <pc:docMk/>
          <pc:sldMk cId="61511391" sldId="2577"/>
        </pc:sldMkLst>
      </pc:sldChg>
      <pc:sldChg chg="modNotes">
        <pc:chgData name="Justin Evans" userId="S::j.d.evans@uwtsd.ac.uk::2ee3c1af-825e-450d-8b1e-d59252291e99" providerId="AD" clId="Web-{FB840D83-5D48-377F-89B7-6BB9CCF2ECBA}" dt="2025-12-12T11:28:49.718" v="22"/>
        <pc:sldMkLst>
          <pc:docMk/>
          <pc:sldMk cId="1377570657" sldId="2578"/>
        </pc:sldMkLst>
      </pc:sldChg>
      <pc:sldChg chg="modNotes">
        <pc:chgData name="Justin Evans" userId="S::j.d.evans@uwtsd.ac.uk::2ee3c1af-825e-450d-8b1e-d59252291e99" providerId="AD" clId="Web-{FB840D83-5D48-377F-89B7-6BB9CCF2ECBA}" dt="2025-12-12T11:28:54.828" v="23"/>
        <pc:sldMkLst>
          <pc:docMk/>
          <pc:sldMk cId="699487949" sldId="2579"/>
        </pc:sldMkLst>
      </pc:sldChg>
      <pc:sldChg chg="modNotes">
        <pc:chgData name="Justin Evans" userId="S::j.d.evans@uwtsd.ac.uk::2ee3c1af-825e-450d-8b1e-d59252291e99" providerId="AD" clId="Web-{FB840D83-5D48-377F-89B7-6BB9CCF2ECBA}" dt="2025-12-12T11:29:29.767" v="24"/>
        <pc:sldMkLst>
          <pc:docMk/>
          <pc:sldMk cId="2473950787" sldId="2580"/>
        </pc:sldMkLst>
      </pc:sldChg>
      <pc:sldChg chg="modNotes">
        <pc:chgData name="Justin Evans" userId="S::j.d.evans@uwtsd.ac.uk::2ee3c1af-825e-450d-8b1e-d59252291e99" providerId="AD" clId="Web-{FB840D83-5D48-377F-89B7-6BB9CCF2ECBA}" dt="2025-12-12T11:26:51.224" v="0"/>
        <pc:sldMkLst>
          <pc:docMk/>
          <pc:sldMk cId="2145706658" sldId="2581"/>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image" Target="../media/image17.jpeg"/></Relationships>
</file>

<file path=ppt/diagrams/_rels/data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image" Target="../media/image22.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image" Target="../media/image17.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image" Target="../media/image22.jpe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B83B64-CFE9-4E25-AE87-640349DA18F9}"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US"/>
        </a:p>
      </dgm:t>
    </dgm:pt>
    <dgm:pt modelId="{379D1901-3E72-46A4-97D3-2D06CBE78F45}">
      <dgm:prSet/>
      <dgm:spPr/>
      <dgm:t>
        <a:bodyPr/>
        <a:lstStyle/>
        <a:p>
          <a:pPr>
            <a:lnSpc>
              <a:spcPct val="100000"/>
            </a:lnSpc>
            <a:defRPr b="1"/>
          </a:pPr>
          <a:r>
            <a:rPr lang="en-US"/>
            <a:t>Innovative Cybercrime Measures</a:t>
          </a:r>
        </a:p>
      </dgm:t>
    </dgm:pt>
    <dgm:pt modelId="{C195940E-4CFB-49B9-90D3-5FCB5CCC46D7}" type="parTrans" cxnId="{D530E93E-F537-465C-8993-959EE6808FF0}">
      <dgm:prSet/>
      <dgm:spPr/>
      <dgm:t>
        <a:bodyPr/>
        <a:lstStyle/>
        <a:p>
          <a:endParaRPr lang="en-US"/>
        </a:p>
      </dgm:t>
    </dgm:pt>
    <dgm:pt modelId="{2EF0309A-29A7-438C-894E-F5EF396D29D7}" type="sibTrans" cxnId="{D530E93E-F537-465C-8993-959EE6808FF0}">
      <dgm:prSet/>
      <dgm:spPr/>
      <dgm:t>
        <a:bodyPr/>
        <a:lstStyle/>
        <a:p>
          <a:pPr>
            <a:lnSpc>
              <a:spcPct val="100000"/>
            </a:lnSpc>
            <a:defRPr b="1"/>
          </a:pPr>
          <a:endParaRPr lang="en-US"/>
        </a:p>
      </dgm:t>
    </dgm:pt>
    <dgm:pt modelId="{3EAFA7A7-B6AE-48D8-8EC5-E441A90A6FDE}">
      <dgm:prSet/>
      <dgm:spPr/>
      <dgm:t>
        <a:bodyPr/>
        <a:lstStyle/>
        <a:p>
          <a:pPr>
            <a:lnSpc>
              <a:spcPct val="100000"/>
            </a:lnSpc>
          </a:pPr>
          <a:r>
            <a:rPr lang="en-US"/>
            <a:t>Propose advanced forensic tools, enhanced training, and new public-private collaboration models to improve policing effectiveness.</a:t>
          </a:r>
        </a:p>
      </dgm:t>
    </dgm:pt>
    <dgm:pt modelId="{367E2C4B-776D-4165-9D32-362FFFAC6AC5}" type="parTrans" cxnId="{F9E5E7A4-F0B8-40D7-8E7E-C4FCA8D87F36}">
      <dgm:prSet/>
      <dgm:spPr/>
      <dgm:t>
        <a:bodyPr/>
        <a:lstStyle/>
        <a:p>
          <a:endParaRPr lang="en-US"/>
        </a:p>
      </dgm:t>
    </dgm:pt>
    <dgm:pt modelId="{E1D4E3DA-D349-45EC-AC89-ADFEABBCCD2C}" type="sibTrans" cxnId="{F9E5E7A4-F0B8-40D7-8E7E-C4FCA8D87F36}">
      <dgm:prSet/>
      <dgm:spPr/>
      <dgm:t>
        <a:bodyPr/>
        <a:lstStyle/>
        <a:p>
          <a:endParaRPr lang="en-US"/>
        </a:p>
      </dgm:t>
    </dgm:pt>
    <dgm:pt modelId="{5E979BFC-E074-43E8-A74C-5C4372F750EA}">
      <dgm:prSet/>
      <dgm:spPr/>
      <dgm:t>
        <a:bodyPr/>
        <a:lstStyle/>
        <a:p>
          <a:pPr>
            <a:lnSpc>
              <a:spcPct val="100000"/>
            </a:lnSpc>
            <a:defRPr b="1"/>
          </a:pPr>
          <a:r>
            <a:rPr lang="en-US"/>
            <a:t>Policy Reforms and Capacity Building</a:t>
          </a:r>
        </a:p>
      </dgm:t>
    </dgm:pt>
    <dgm:pt modelId="{5F8206F2-C828-46A3-9D02-5D3F9B573099}" type="parTrans" cxnId="{4BAE95B3-7D6A-42E9-B80F-515D556B2797}">
      <dgm:prSet/>
      <dgm:spPr/>
      <dgm:t>
        <a:bodyPr/>
        <a:lstStyle/>
        <a:p>
          <a:endParaRPr lang="en-US"/>
        </a:p>
      </dgm:t>
    </dgm:pt>
    <dgm:pt modelId="{8DAF7539-2457-424B-AB8D-6E24BAD504E6}" type="sibTrans" cxnId="{4BAE95B3-7D6A-42E9-B80F-515D556B2797}">
      <dgm:prSet/>
      <dgm:spPr/>
      <dgm:t>
        <a:bodyPr/>
        <a:lstStyle/>
        <a:p>
          <a:pPr>
            <a:lnSpc>
              <a:spcPct val="100000"/>
            </a:lnSpc>
            <a:defRPr b="1"/>
          </a:pPr>
          <a:endParaRPr lang="en-US"/>
        </a:p>
      </dgm:t>
    </dgm:pt>
    <dgm:pt modelId="{4BF6165C-89F2-4158-880D-28EB238313AC}">
      <dgm:prSet/>
      <dgm:spPr/>
      <dgm:t>
        <a:bodyPr/>
        <a:lstStyle/>
        <a:p>
          <a:pPr>
            <a:lnSpc>
              <a:spcPct val="100000"/>
            </a:lnSpc>
          </a:pPr>
          <a:r>
            <a:rPr lang="en-US"/>
            <a:t>Address legal barriers and invest in capacity building to strengthen frameworks for cybercrime threat intelligence sharing.</a:t>
          </a:r>
        </a:p>
      </dgm:t>
    </dgm:pt>
    <dgm:pt modelId="{7E85D147-F853-43BD-BE20-7332E6052CD4}" type="parTrans" cxnId="{02687966-DC47-4B0E-9D91-33640C6AA258}">
      <dgm:prSet/>
      <dgm:spPr/>
      <dgm:t>
        <a:bodyPr/>
        <a:lstStyle/>
        <a:p>
          <a:endParaRPr lang="en-US"/>
        </a:p>
      </dgm:t>
    </dgm:pt>
    <dgm:pt modelId="{93B0CBA9-453C-4A78-9808-B04D27D6541B}" type="sibTrans" cxnId="{02687966-DC47-4B0E-9D91-33640C6AA258}">
      <dgm:prSet/>
      <dgm:spPr/>
      <dgm:t>
        <a:bodyPr/>
        <a:lstStyle/>
        <a:p>
          <a:endParaRPr lang="en-US"/>
        </a:p>
      </dgm:t>
    </dgm:pt>
    <dgm:pt modelId="{B6B291E5-3891-4E98-89E4-3199B132434D}">
      <dgm:prSet/>
      <dgm:spPr/>
      <dgm:t>
        <a:bodyPr/>
        <a:lstStyle/>
        <a:p>
          <a:pPr>
            <a:lnSpc>
              <a:spcPct val="100000"/>
            </a:lnSpc>
            <a:defRPr b="1"/>
          </a:pPr>
          <a:r>
            <a:rPr lang="en-US"/>
            <a:t>Academic Report Presentation</a:t>
          </a:r>
        </a:p>
      </dgm:t>
    </dgm:pt>
    <dgm:pt modelId="{D6219A6F-96B0-43FA-B3C0-FA9F6A7930CB}" type="parTrans" cxnId="{9D64C5B3-D3B4-4E50-80DA-61449E82499C}">
      <dgm:prSet/>
      <dgm:spPr/>
      <dgm:t>
        <a:bodyPr/>
        <a:lstStyle/>
        <a:p>
          <a:endParaRPr lang="en-US"/>
        </a:p>
      </dgm:t>
    </dgm:pt>
    <dgm:pt modelId="{4AEA39BF-8FB4-4C4A-999C-59CFF0FA5BD1}" type="sibTrans" cxnId="{9D64C5B3-D3B4-4E50-80DA-61449E82499C}">
      <dgm:prSet/>
      <dgm:spPr/>
      <dgm:t>
        <a:bodyPr/>
        <a:lstStyle/>
        <a:p>
          <a:endParaRPr lang="en-US"/>
        </a:p>
      </dgm:t>
    </dgm:pt>
    <dgm:pt modelId="{374EE052-1927-4398-A1DB-091C5C4716CB}">
      <dgm:prSet/>
      <dgm:spPr/>
      <dgm:t>
        <a:bodyPr/>
        <a:lstStyle/>
        <a:p>
          <a:pPr>
            <a:lnSpc>
              <a:spcPct val="100000"/>
            </a:lnSpc>
          </a:pPr>
          <a:r>
            <a:rPr lang="en-US"/>
            <a:t>Use tables, charts, and diagrams effectively, ensuring visuals are clearly titled, numbered, and referenced.</a:t>
          </a:r>
        </a:p>
      </dgm:t>
    </dgm:pt>
    <dgm:pt modelId="{477372AA-12CF-4915-8EBB-41921A2F04B6}" type="parTrans" cxnId="{1DC4982C-FDE3-46D6-9E62-A52049517E7B}">
      <dgm:prSet/>
      <dgm:spPr/>
      <dgm:t>
        <a:bodyPr/>
        <a:lstStyle/>
        <a:p>
          <a:endParaRPr lang="en-US"/>
        </a:p>
      </dgm:t>
    </dgm:pt>
    <dgm:pt modelId="{6F18CF88-5C85-48F1-B4EB-BB15AA52B2ED}" type="sibTrans" cxnId="{1DC4982C-FDE3-46D6-9E62-A52049517E7B}">
      <dgm:prSet/>
      <dgm:spPr/>
      <dgm:t>
        <a:bodyPr/>
        <a:lstStyle/>
        <a:p>
          <a:endParaRPr lang="en-US"/>
        </a:p>
      </dgm:t>
    </dgm:pt>
    <dgm:pt modelId="{DD5B2651-FB5F-4471-A0B7-875B112284E7}" type="pres">
      <dgm:prSet presAssocID="{09B83B64-CFE9-4E25-AE87-640349DA18F9}" presName="Root" presStyleCnt="0">
        <dgm:presLayoutVars>
          <dgm:dir/>
          <dgm:resizeHandles val="exact"/>
        </dgm:presLayoutVars>
      </dgm:prSet>
      <dgm:spPr/>
    </dgm:pt>
    <dgm:pt modelId="{B4785B15-7269-4E02-89C0-4A0C0859568D}" type="pres">
      <dgm:prSet presAssocID="{379D1901-3E72-46A4-97D3-2D06CBE78F45}" presName="Composite" presStyleCnt="0"/>
      <dgm:spPr/>
    </dgm:pt>
    <dgm:pt modelId="{9F5843F2-F602-4567-A130-707CED4FEE00}" type="pres">
      <dgm:prSet presAssocID="{379D1901-3E72-46A4-97D3-2D06CBE78F45}"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3564" r="33687" b="2"/>
          <a:stretch/>
        </a:blipFill>
      </dgm:spPr>
      <dgm:extLst>
        <a:ext uri="{E40237B7-FDA0-4F09-8148-C483321AD2D9}">
          <dgm14:cNvPr xmlns:dgm14="http://schemas.microsoft.com/office/drawing/2010/diagram" id="0" name="" descr="Computer screens in laboratory. Brain scans and coronavirus research"/>
        </a:ext>
      </dgm:extLst>
    </dgm:pt>
    <dgm:pt modelId="{5B9150B9-6AFB-4D19-97EA-921C8A2EFF3A}" type="pres">
      <dgm:prSet presAssocID="{379D1901-3E72-46A4-97D3-2D06CBE78F45}" presName="Subtitle" presStyleLbl="revTx" presStyleIdx="0" presStyleCnt="6">
        <dgm:presLayoutVars>
          <dgm:chMax val="0"/>
          <dgm:bulletEnabled/>
        </dgm:presLayoutVars>
      </dgm:prSet>
      <dgm:spPr/>
    </dgm:pt>
    <dgm:pt modelId="{E970E46E-B196-4C1E-B948-EC1F4CF699C9}" type="pres">
      <dgm:prSet presAssocID="{379D1901-3E72-46A4-97D3-2D06CBE78F45}" presName="Description" presStyleLbl="revTx" presStyleIdx="1" presStyleCnt="6">
        <dgm:presLayoutVars>
          <dgm:bulletEnabled/>
        </dgm:presLayoutVars>
      </dgm:prSet>
      <dgm:spPr/>
    </dgm:pt>
    <dgm:pt modelId="{269E1A20-D946-4931-B79B-8788EC8C9E5E}" type="pres">
      <dgm:prSet presAssocID="{2EF0309A-29A7-438C-894E-F5EF396D29D7}" presName="sibTrans" presStyleLbl="sibTrans2D1" presStyleIdx="0" presStyleCnt="0"/>
      <dgm:spPr/>
    </dgm:pt>
    <dgm:pt modelId="{F7C35338-FE92-4F3F-BB9E-31A859B46F3B}" type="pres">
      <dgm:prSet presAssocID="{5E979BFC-E074-43E8-A74C-5C4372F750EA}" presName="Composite" presStyleCnt="0"/>
      <dgm:spPr/>
    </dgm:pt>
    <dgm:pt modelId="{1722AD76-A0C6-4233-9D2C-5C0C6D5975A4}" type="pres">
      <dgm:prSet presAssocID="{5E979BFC-E074-43E8-A74C-5C4372F750EA}"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5776" r="19222" b="-4"/>
          <a:stretch/>
        </a:blipFill>
      </dgm:spPr>
      <dgm:extLst>
        <a:ext uri="{E40237B7-FDA0-4F09-8148-C483321AD2D9}">
          <dgm14:cNvPr xmlns:dgm14="http://schemas.microsoft.com/office/drawing/2010/diagram" id="0" name="" descr="Digital concept which shows abstract network and concept of security optimization and internet technology  "/>
        </a:ext>
      </dgm:extLst>
    </dgm:pt>
    <dgm:pt modelId="{8283E6E3-6CE1-455B-B1C2-C1F683200DF7}" type="pres">
      <dgm:prSet presAssocID="{5E979BFC-E074-43E8-A74C-5C4372F750EA}" presName="Subtitle" presStyleLbl="revTx" presStyleIdx="2" presStyleCnt="6">
        <dgm:presLayoutVars>
          <dgm:chMax val="0"/>
          <dgm:bulletEnabled/>
        </dgm:presLayoutVars>
      </dgm:prSet>
      <dgm:spPr/>
    </dgm:pt>
    <dgm:pt modelId="{7C1AD3C8-2364-4555-BC33-5862AA07ED31}" type="pres">
      <dgm:prSet presAssocID="{5E979BFC-E074-43E8-A74C-5C4372F750EA}" presName="Description" presStyleLbl="revTx" presStyleIdx="3" presStyleCnt="6">
        <dgm:presLayoutVars>
          <dgm:bulletEnabled/>
        </dgm:presLayoutVars>
      </dgm:prSet>
      <dgm:spPr/>
    </dgm:pt>
    <dgm:pt modelId="{D7CB3FC7-3F4E-4605-917A-182D72A56ADB}" type="pres">
      <dgm:prSet presAssocID="{8DAF7539-2457-424B-AB8D-6E24BAD504E6}" presName="sibTrans" presStyleLbl="sibTrans2D1" presStyleIdx="0" presStyleCnt="0"/>
      <dgm:spPr/>
    </dgm:pt>
    <dgm:pt modelId="{767B8E24-139F-4D9C-8E2A-E3B54CD19862}" type="pres">
      <dgm:prSet presAssocID="{B6B291E5-3891-4E98-89E4-3199B132434D}" presName="Composite" presStyleCnt="0"/>
      <dgm:spPr/>
    </dgm:pt>
    <dgm:pt modelId="{4D64522A-573B-4813-9D2C-F64F687A67C0}" type="pres">
      <dgm:prSet presAssocID="{B6B291E5-3891-4E98-89E4-3199B132434D}"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0127" r="6623" b="1"/>
          <a:stretch/>
        </a:blipFill>
      </dgm:spPr>
      <dgm:extLst>
        <a:ext uri="{E40237B7-FDA0-4F09-8148-C483321AD2D9}">
          <dgm14:cNvPr xmlns:dgm14="http://schemas.microsoft.com/office/drawing/2010/diagram" id="0" name="" descr="Open notebook with drawn charts"/>
        </a:ext>
      </dgm:extLst>
    </dgm:pt>
    <dgm:pt modelId="{A19017C0-3B7F-4088-863A-B870FD6D026F}" type="pres">
      <dgm:prSet presAssocID="{B6B291E5-3891-4E98-89E4-3199B132434D}" presName="Subtitle" presStyleLbl="revTx" presStyleIdx="4" presStyleCnt="6">
        <dgm:presLayoutVars>
          <dgm:chMax val="0"/>
          <dgm:bulletEnabled/>
        </dgm:presLayoutVars>
      </dgm:prSet>
      <dgm:spPr/>
    </dgm:pt>
    <dgm:pt modelId="{BF20F853-1691-44BD-9244-AADE160F2BC4}" type="pres">
      <dgm:prSet presAssocID="{B6B291E5-3891-4E98-89E4-3199B132434D}" presName="Description" presStyleLbl="revTx" presStyleIdx="5" presStyleCnt="6">
        <dgm:presLayoutVars>
          <dgm:bulletEnabled/>
        </dgm:presLayoutVars>
      </dgm:prSet>
      <dgm:spPr/>
    </dgm:pt>
  </dgm:ptLst>
  <dgm:cxnLst>
    <dgm:cxn modelId="{BA309211-5095-4449-8396-CC055C50A8B7}" type="presOf" srcId="{374EE052-1927-4398-A1DB-091C5C4716CB}" destId="{BF20F853-1691-44BD-9244-AADE160F2BC4}" srcOrd="0" destOrd="0" presId="urn:microsoft.com/office/officeart/2024/3/layout/verticalVisualTextBlock1"/>
    <dgm:cxn modelId="{6DD4AA15-EBD6-4A29-8947-D68E33F7412C}" type="presOf" srcId="{5E979BFC-E074-43E8-A74C-5C4372F750EA}" destId="{8283E6E3-6CE1-455B-B1C2-C1F683200DF7}" srcOrd="0" destOrd="0" presId="urn:microsoft.com/office/officeart/2024/3/layout/verticalVisualTextBlock1"/>
    <dgm:cxn modelId="{C2F18C2B-45F7-433C-A58B-4AFFEF335BF5}" type="presOf" srcId="{09B83B64-CFE9-4E25-AE87-640349DA18F9}" destId="{DD5B2651-FB5F-4471-A0B7-875B112284E7}" srcOrd="0" destOrd="0" presId="urn:microsoft.com/office/officeart/2024/3/layout/verticalVisualTextBlock1"/>
    <dgm:cxn modelId="{1DC4982C-FDE3-46D6-9E62-A52049517E7B}" srcId="{B6B291E5-3891-4E98-89E4-3199B132434D}" destId="{374EE052-1927-4398-A1DB-091C5C4716CB}" srcOrd="0" destOrd="0" parTransId="{477372AA-12CF-4915-8EBB-41921A2F04B6}" sibTransId="{6F18CF88-5C85-48F1-B4EB-BB15AA52B2ED}"/>
    <dgm:cxn modelId="{44408233-F6C5-406F-937A-87478D3285F3}" type="presOf" srcId="{379D1901-3E72-46A4-97D3-2D06CBE78F45}" destId="{5B9150B9-6AFB-4D19-97EA-921C8A2EFF3A}" srcOrd="0" destOrd="0" presId="urn:microsoft.com/office/officeart/2024/3/layout/verticalVisualTextBlock1"/>
    <dgm:cxn modelId="{D530E93E-F537-465C-8993-959EE6808FF0}" srcId="{09B83B64-CFE9-4E25-AE87-640349DA18F9}" destId="{379D1901-3E72-46A4-97D3-2D06CBE78F45}" srcOrd="0" destOrd="0" parTransId="{C195940E-4CFB-49B9-90D3-5FCB5CCC46D7}" sibTransId="{2EF0309A-29A7-438C-894E-F5EF396D29D7}"/>
    <dgm:cxn modelId="{02687966-DC47-4B0E-9D91-33640C6AA258}" srcId="{5E979BFC-E074-43E8-A74C-5C4372F750EA}" destId="{4BF6165C-89F2-4158-880D-28EB238313AC}" srcOrd="0" destOrd="0" parTransId="{7E85D147-F853-43BD-BE20-7332E6052CD4}" sibTransId="{93B0CBA9-453C-4A78-9808-B04D27D6541B}"/>
    <dgm:cxn modelId="{B4940F58-87CC-47C7-BB14-44F688BA4BF3}" type="presOf" srcId="{4BF6165C-89F2-4158-880D-28EB238313AC}" destId="{7C1AD3C8-2364-4555-BC33-5862AA07ED31}" srcOrd="0" destOrd="0" presId="urn:microsoft.com/office/officeart/2024/3/layout/verticalVisualTextBlock1"/>
    <dgm:cxn modelId="{2318C998-C59A-48F2-9CFB-0BB22C27B45E}" type="presOf" srcId="{3EAFA7A7-B6AE-48D8-8EC5-E441A90A6FDE}" destId="{E970E46E-B196-4C1E-B948-EC1F4CF699C9}" srcOrd="0" destOrd="0" presId="urn:microsoft.com/office/officeart/2024/3/layout/verticalVisualTextBlock1"/>
    <dgm:cxn modelId="{F9E5E7A4-F0B8-40D7-8E7E-C4FCA8D87F36}" srcId="{379D1901-3E72-46A4-97D3-2D06CBE78F45}" destId="{3EAFA7A7-B6AE-48D8-8EC5-E441A90A6FDE}" srcOrd="0" destOrd="0" parTransId="{367E2C4B-776D-4165-9D32-362FFFAC6AC5}" sibTransId="{E1D4E3DA-D349-45EC-AC89-ADFEABBCCD2C}"/>
    <dgm:cxn modelId="{4BAE95B3-7D6A-42E9-B80F-515D556B2797}" srcId="{09B83B64-CFE9-4E25-AE87-640349DA18F9}" destId="{5E979BFC-E074-43E8-A74C-5C4372F750EA}" srcOrd="1" destOrd="0" parTransId="{5F8206F2-C828-46A3-9D02-5D3F9B573099}" sibTransId="{8DAF7539-2457-424B-AB8D-6E24BAD504E6}"/>
    <dgm:cxn modelId="{9D64C5B3-D3B4-4E50-80DA-61449E82499C}" srcId="{09B83B64-CFE9-4E25-AE87-640349DA18F9}" destId="{B6B291E5-3891-4E98-89E4-3199B132434D}" srcOrd="2" destOrd="0" parTransId="{D6219A6F-96B0-43FA-B3C0-FA9F6A7930CB}" sibTransId="{4AEA39BF-8FB4-4C4A-999C-59CFF0FA5BD1}"/>
    <dgm:cxn modelId="{410DF2B8-258D-4624-BF14-B9548271E6C6}" type="presOf" srcId="{8DAF7539-2457-424B-AB8D-6E24BAD504E6}" destId="{D7CB3FC7-3F4E-4605-917A-182D72A56ADB}" srcOrd="0" destOrd="0" presId="urn:microsoft.com/office/officeart/2024/3/layout/verticalVisualTextBlock1"/>
    <dgm:cxn modelId="{EDE5CDCB-A056-47F0-BC08-9301D9615CAE}" type="presOf" srcId="{B6B291E5-3891-4E98-89E4-3199B132434D}" destId="{A19017C0-3B7F-4088-863A-B870FD6D026F}" srcOrd="0" destOrd="0" presId="urn:microsoft.com/office/officeart/2024/3/layout/verticalVisualTextBlock1"/>
    <dgm:cxn modelId="{1AFAE8FD-BE81-4E2B-8D3E-0D2A45F4D3F8}" type="presOf" srcId="{2EF0309A-29A7-438C-894E-F5EF396D29D7}" destId="{269E1A20-D946-4931-B79B-8788EC8C9E5E}" srcOrd="0" destOrd="0" presId="urn:microsoft.com/office/officeart/2024/3/layout/verticalVisualTextBlock1"/>
    <dgm:cxn modelId="{7A573C1D-C00E-49F2-8EC6-FFFDD956A6A2}" type="presParOf" srcId="{DD5B2651-FB5F-4471-A0B7-875B112284E7}" destId="{B4785B15-7269-4E02-89C0-4A0C0859568D}" srcOrd="0" destOrd="0" presId="urn:microsoft.com/office/officeart/2024/3/layout/verticalVisualTextBlock1"/>
    <dgm:cxn modelId="{BFF78ED6-4104-4042-B3BC-72FD54130CEC}" type="presParOf" srcId="{B4785B15-7269-4E02-89C0-4A0C0859568D}" destId="{9F5843F2-F602-4567-A130-707CED4FEE00}" srcOrd="0" destOrd="0" presId="urn:microsoft.com/office/officeart/2024/3/layout/verticalVisualTextBlock1"/>
    <dgm:cxn modelId="{5AF5A932-F1EC-4F93-9FC1-8F9FBACB76D4}" type="presParOf" srcId="{B4785B15-7269-4E02-89C0-4A0C0859568D}" destId="{5B9150B9-6AFB-4D19-97EA-921C8A2EFF3A}" srcOrd="1" destOrd="0" presId="urn:microsoft.com/office/officeart/2024/3/layout/verticalVisualTextBlock1"/>
    <dgm:cxn modelId="{F56B4586-D63F-4670-AD7B-C0B8DF034238}" type="presParOf" srcId="{B4785B15-7269-4E02-89C0-4A0C0859568D}" destId="{E970E46E-B196-4C1E-B948-EC1F4CF699C9}" srcOrd="2" destOrd="0" presId="urn:microsoft.com/office/officeart/2024/3/layout/verticalVisualTextBlock1"/>
    <dgm:cxn modelId="{738307A6-0AC4-46A8-BA6C-186C1C461188}" type="presParOf" srcId="{DD5B2651-FB5F-4471-A0B7-875B112284E7}" destId="{269E1A20-D946-4931-B79B-8788EC8C9E5E}" srcOrd="1" destOrd="0" presId="urn:microsoft.com/office/officeart/2024/3/layout/verticalVisualTextBlock1"/>
    <dgm:cxn modelId="{0E8695DB-458C-4B98-B0B6-A02BF74193E0}" type="presParOf" srcId="{DD5B2651-FB5F-4471-A0B7-875B112284E7}" destId="{F7C35338-FE92-4F3F-BB9E-31A859B46F3B}" srcOrd="2" destOrd="0" presId="urn:microsoft.com/office/officeart/2024/3/layout/verticalVisualTextBlock1"/>
    <dgm:cxn modelId="{20E07934-37B3-4D3C-A570-325B97688DA8}" type="presParOf" srcId="{F7C35338-FE92-4F3F-BB9E-31A859B46F3B}" destId="{1722AD76-A0C6-4233-9D2C-5C0C6D5975A4}" srcOrd="0" destOrd="0" presId="urn:microsoft.com/office/officeart/2024/3/layout/verticalVisualTextBlock1"/>
    <dgm:cxn modelId="{3D058DAB-68E6-4C3B-9867-1081D76475FF}" type="presParOf" srcId="{F7C35338-FE92-4F3F-BB9E-31A859B46F3B}" destId="{8283E6E3-6CE1-455B-B1C2-C1F683200DF7}" srcOrd="1" destOrd="0" presId="urn:microsoft.com/office/officeart/2024/3/layout/verticalVisualTextBlock1"/>
    <dgm:cxn modelId="{D8BFE3E0-6A03-4E3A-9A47-1E04E0A04895}" type="presParOf" srcId="{F7C35338-FE92-4F3F-BB9E-31A859B46F3B}" destId="{7C1AD3C8-2364-4555-BC33-5862AA07ED31}" srcOrd="2" destOrd="0" presId="urn:microsoft.com/office/officeart/2024/3/layout/verticalVisualTextBlock1"/>
    <dgm:cxn modelId="{3D919371-8FC5-493E-8219-6E64B3BC78BD}" type="presParOf" srcId="{DD5B2651-FB5F-4471-A0B7-875B112284E7}" destId="{D7CB3FC7-3F4E-4605-917A-182D72A56ADB}" srcOrd="3" destOrd="0" presId="urn:microsoft.com/office/officeart/2024/3/layout/verticalVisualTextBlock1"/>
    <dgm:cxn modelId="{1CE79CFA-4421-41F6-92BC-06958F7D5C88}" type="presParOf" srcId="{DD5B2651-FB5F-4471-A0B7-875B112284E7}" destId="{767B8E24-139F-4D9C-8E2A-E3B54CD19862}" srcOrd="4" destOrd="0" presId="urn:microsoft.com/office/officeart/2024/3/layout/verticalVisualTextBlock1"/>
    <dgm:cxn modelId="{A9A1F07A-FB6B-4B06-BD7E-2362E9BDAE89}" type="presParOf" srcId="{767B8E24-139F-4D9C-8E2A-E3B54CD19862}" destId="{4D64522A-573B-4813-9D2C-F64F687A67C0}" srcOrd="0" destOrd="0" presId="urn:microsoft.com/office/officeart/2024/3/layout/verticalVisualTextBlock1"/>
    <dgm:cxn modelId="{ECFF1147-DB78-4E08-889C-4008CE62BCC3}" type="presParOf" srcId="{767B8E24-139F-4D9C-8E2A-E3B54CD19862}" destId="{A19017C0-3B7F-4088-863A-B870FD6D026F}" srcOrd="1" destOrd="0" presId="urn:microsoft.com/office/officeart/2024/3/layout/verticalVisualTextBlock1"/>
    <dgm:cxn modelId="{5DB75965-64E0-4E8E-8C04-6912F6B63E2C}" type="presParOf" srcId="{767B8E24-139F-4D9C-8E2A-E3B54CD19862}" destId="{BF20F853-1691-44BD-9244-AADE160F2BC4}"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D16906-B0AD-4939-9F29-8A4BDC9BB819}" type="doc">
      <dgm:prSet loTypeId="urn:microsoft.com/office/officeart/2024/3/layout/verticalVisualTextBlock1" loCatId="Picture" qsTypeId="urn:microsoft.com/office/officeart/2005/8/quickstyle/simple4" qsCatId="simple" csTypeId="urn:microsoft.com/office/officeart/2005/8/colors/accent0_1" csCatId="mainScheme" phldr="1"/>
      <dgm:spPr/>
      <dgm:t>
        <a:bodyPr/>
        <a:lstStyle/>
        <a:p>
          <a:endParaRPr lang="en-US"/>
        </a:p>
      </dgm:t>
    </dgm:pt>
    <dgm:pt modelId="{759E0119-7AB0-42C1-BD0B-6AB9872F2D8A}">
      <dgm:prSet/>
      <dgm:spPr/>
      <dgm:t>
        <a:bodyPr/>
        <a:lstStyle/>
        <a:p>
          <a:pPr algn="l">
            <a:lnSpc>
              <a:spcPct val="100000"/>
            </a:lnSpc>
            <a:defRPr b="1"/>
          </a:pPr>
          <a:r>
            <a:rPr lang="en-US">
              <a:latin typeface="Trade Gothic Next Light"/>
              <a:ea typeface="+mn-ea"/>
              <a:cs typeface="+mn-cs"/>
            </a:rPr>
            <a:t>Purpose of Presentation</a:t>
          </a:r>
        </a:p>
      </dgm:t>
    </dgm:pt>
    <dgm:pt modelId="{D17E9B3A-47E2-407C-9FDF-267C094856F9}" type="parTrans" cxnId="{85403A79-E7C5-4F9B-95AE-F11040CEE49E}">
      <dgm:prSet/>
      <dgm:spPr/>
      <dgm:t>
        <a:bodyPr/>
        <a:lstStyle/>
        <a:p>
          <a:endParaRPr lang="en-US"/>
        </a:p>
      </dgm:t>
    </dgm:pt>
    <dgm:pt modelId="{F1FF5C89-4C96-4DB9-8523-D629C25680BD}" type="sibTrans" cxnId="{85403A79-E7C5-4F9B-95AE-F11040CEE49E}">
      <dgm:prSet/>
      <dgm:spPr/>
      <dgm:t>
        <a:bodyPr/>
        <a:lstStyle/>
        <a:p>
          <a:pPr>
            <a:lnSpc>
              <a:spcPct val="100000"/>
            </a:lnSpc>
            <a:defRPr b="1"/>
          </a:pPr>
          <a:endParaRPr lang="en-US"/>
        </a:p>
      </dgm:t>
    </dgm:pt>
    <dgm:pt modelId="{CC95C9B8-46A3-4156-BCB7-2DB636F1997E}">
      <dgm:prSet/>
      <dgm:spPr/>
      <dgm:t>
        <a:bodyPr/>
        <a:lstStyle/>
        <a:p>
          <a:pPr algn="l">
            <a:lnSpc>
              <a:spcPct val="100000"/>
            </a:lnSpc>
          </a:pPr>
          <a:r>
            <a:rPr lang="en-US" sz="1400" err="1">
              <a:latin typeface="Trade Gothic Next Light"/>
              <a:ea typeface="+mn-ea"/>
              <a:cs typeface="+mn-cs"/>
            </a:rPr>
            <a:t>Summarises</a:t>
          </a:r>
          <a:r>
            <a:rPr lang="en-US" sz="1400">
              <a:latin typeface="Trade Gothic Next Light"/>
              <a:ea typeface="+mn-ea"/>
              <a:cs typeface="+mn-cs"/>
            </a:rPr>
            <a:t> </a:t>
          </a:r>
          <a:r>
            <a:rPr lang="en-US" sz="1400" err="1">
              <a:latin typeface="Trade Gothic Next Light"/>
              <a:ea typeface="+mn-ea"/>
              <a:cs typeface="+mn-cs"/>
            </a:rPr>
            <a:t>anonymised</a:t>
          </a:r>
          <a:r>
            <a:rPr lang="en-US" sz="1400">
              <a:latin typeface="Trade Gothic Next Light"/>
              <a:ea typeface="+mn-ea"/>
              <a:cs typeface="+mn-cs"/>
            </a:rPr>
            <a:t> feedback highlighting strengths and development areas across Level 7 submissions.</a:t>
          </a:r>
        </a:p>
      </dgm:t>
    </dgm:pt>
    <dgm:pt modelId="{DCEDABD3-D808-40D0-B5A4-7679BC37F70E}" type="parTrans" cxnId="{4E6B29ED-55A1-46E9-B919-86B8805D2739}">
      <dgm:prSet/>
      <dgm:spPr/>
      <dgm:t>
        <a:bodyPr/>
        <a:lstStyle/>
        <a:p>
          <a:endParaRPr lang="en-US"/>
        </a:p>
      </dgm:t>
    </dgm:pt>
    <dgm:pt modelId="{0DB381CA-2DCC-49B4-96D0-3E4C8C25C338}" type="sibTrans" cxnId="{4E6B29ED-55A1-46E9-B919-86B8805D2739}">
      <dgm:prSet/>
      <dgm:spPr/>
      <dgm:t>
        <a:bodyPr/>
        <a:lstStyle/>
        <a:p>
          <a:endParaRPr lang="en-US"/>
        </a:p>
      </dgm:t>
    </dgm:pt>
    <dgm:pt modelId="{D2592426-D449-4C68-B058-28EE0459B5BA}">
      <dgm:prSet/>
      <dgm:spPr/>
      <dgm:t>
        <a:bodyPr/>
        <a:lstStyle/>
        <a:p>
          <a:pPr algn="l">
            <a:lnSpc>
              <a:spcPct val="100000"/>
            </a:lnSpc>
            <a:defRPr b="1"/>
          </a:pPr>
          <a:r>
            <a:rPr lang="en-US">
              <a:latin typeface="Trade Gothic Next Light"/>
              <a:ea typeface="+mn-ea"/>
              <a:cs typeface="+mn-cs"/>
            </a:rPr>
            <a:t>Focus Areas</a:t>
          </a:r>
        </a:p>
      </dgm:t>
    </dgm:pt>
    <dgm:pt modelId="{16B44872-42C5-46E2-A106-F6CD3B60DA19}" type="parTrans" cxnId="{71BF6249-8874-424C-A1A6-5AA7685209F8}">
      <dgm:prSet/>
      <dgm:spPr/>
      <dgm:t>
        <a:bodyPr/>
        <a:lstStyle/>
        <a:p>
          <a:endParaRPr lang="en-US"/>
        </a:p>
      </dgm:t>
    </dgm:pt>
    <dgm:pt modelId="{6EE03FF1-41C2-47CE-9444-17E70F03C827}" type="sibTrans" cxnId="{71BF6249-8874-424C-A1A6-5AA7685209F8}">
      <dgm:prSet/>
      <dgm:spPr/>
      <dgm:t>
        <a:bodyPr/>
        <a:lstStyle/>
        <a:p>
          <a:pPr>
            <a:lnSpc>
              <a:spcPct val="100000"/>
            </a:lnSpc>
            <a:defRPr b="1"/>
          </a:pPr>
          <a:endParaRPr lang="en-US"/>
        </a:p>
      </dgm:t>
    </dgm:pt>
    <dgm:pt modelId="{BC62A4D2-B362-4710-B24D-2C3033DE8893}">
      <dgm:prSet/>
      <dgm:spPr/>
      <dgm:t>
        <a:bodyPr/>
        <a:lstStyle/>
        <a:p>
          <a:pPr algn="l">
            <a:lnSpc>
              <a:spcPct val="100000"/>
            </a:lnSpc>
          </a:pPr>
          <a:r>
            <a:rPr lang="en-US" sz="1400">
              <a:latin typeface="Trade Gothic Next Light"/>
              <a:ea typeface="+mn-ea"/>
              <a:cs typeface="+mn-cs"/>
            </a:rPr>
            <a:t>Covers writing quality, literature engagement, critical depth, practical application, and referencing accuracy.</a:t>
          </a:r>
        </a:p>
      </dgm:t>
    </dgm:pt>
    <dgm:pt modelId="{145E6DA9-7BE9-4FC8-9C52-E726E98FF000}" type="parTrans" cxnId="{17622D41-0369-45B4-AD3F-B65A3710B7AB}">
      <dgm:prSet/>
      <dgm:spPr/>
      <dgm:t>
        <a:bodyPr/>
        <a:lstStyle/>
        <a:p>
          <a:endParaRPr lang="en-US"/>
        </a:p>
      </dgm:t>
    </dgm:pt>
    <dgm:pt modelId="{56177DEE-6660-46B1-87C7-D893DD452EAE}" type="sibTrans" cxnId="{17622D41-0369-45B4-AD3F-B65A3710B7AB}">
      <dgm:prSet/>
      <dgm:spPr/>
      <dgm:t>
        <a:bodyPr/>
        <a:lstStyle/>
        <a:p>
          <a:endParaRPr lang="en-US"/>
        </a:p>
      </dgm:t>
    </dgm:pt>
    <dgm:pt modelId="{9AA65099-1D35-477E-9A99-58FD052FF5DD}">
      <dgm:prSet/>
      <dgm:spPr/>
      <dgm:t>
        <a:bodyPr/>
        <a:lstStyle/>
        <a:p>
          <a:pPr algn="l">
            <a:lnSpc>
              <a:spcPct val="100000"/>
            </a:lnSpc>
            <a:defRPr b="1"/>
          </a:pPr>
          <a:r>
            <a:rPr lang="en-US">
              <a:latin typeface="Trade Gothic Next Light"/>
              <a:ea typeface="+mn-ea"/>
              <a:cs typeface="+mn-cs"/>
            </a:rPr>
            <a:t>Goal of Feedback</a:t>
          </a:r>
        </a:p>
      </dgm:t>
    </dgm:pt>
    <dgm:pt modelId="{387B2CF3-7238-425F-B476-66008F73DCBC}" type="parTrans" cxnId="{C3F9227F-1921-459F-B9E7-858A7B59A22B}">
      <dgm:prSet/>
      <dgm:spPr/>
      <dgm:t>
        <a:bodyPr/>
        <a:lstStyle/>
        <a:p>
          <a:endParaRPr lang="en-US"/>
        </a:p>
      </dgm:t>
    </dgm:pt>
    <dgm:pt modelId="{C7E31590-256E-4C3A-9A9C-78774884DAEC}" type="sibTrans" cxnId="{C3F9227F-1921-459F-B9E7-858A7B59A22B}">
      <dgm:prSet/>
      <dgm:spPr/>
      <dgm:t>
        <a:bodyPr/>
        <a:lstStyle/>
        <a:p>
          <a:endParaRPr lang="en-US"/>
        </a:p>
      </dgm:t>
    </dgm:pt>
    <dgm:pt modelId="{56D48A73-9C68-48A4-84BD-DB54544EF979}">
      <dgm:prSet/>
      <dgm:spPr/>
      <dgm:t>
        <a:bodyPr/>
        <a:lstStyle/>
        <a:p>
          <a:pPr algn="l">
            <a:lnSpc>
              <a:spcPct val="100000"/>
            </a:lnSpc>
          </a:pPr>
          <a:r>
            <a:rPr lang="en-US" sz="1400">
              <a:latin typeface="Trade Gothic Next Light"/>
              <a:ea typeface="+mn-ea"/>
              <a:cs typeface="+mn-cs"/>
            </a:rPr>
            <a:t>Supports continuous improvement with clear, practical recommendations for postgraduate academic success.</a:t>
          </a:r>
        </a:p>
      </dgm:t>
    </dgm:pt>
    <dgm:pt modelId="{CD6F87C2-4DE5-4A13-AA0B-E2867304480F}" type="parTrans" cxnId="{17710E8A-B267-4FCB-9951-AD0139565383}">
      <dgm:prSet/>
      <dgm:spPr/>
      <dgm:t>
        <a:bodyPr/>
        <a:lstStyle/>
        <a:p>
          <a:endParaRPr lang="en-US"/>
        </a:p>
      </dgm:t>
    </dgm:pt>
    <dgm:pt modelId="{B60EBB3B-E7B9-4944-BEA3-8C81B249DD9B}" type="sibTrans" cxnId="{17710E8A-B267-4FCB-9951-AD0139565383}">
      <dgm:prSet/>
      <dgm:spPr/>
      <dgm:t>
        <a:bodyPr/>
        <a:lstStyle/>
        <a:p>
          <a:endParaRPr lang="en-US"/>
        </a:p>
      </dgm:t>
    </dgm:pt>
    <dgm:pt modelId="{099604AB-5871-476E-A1BF-3F067BA3EE4B}" type="pres">
      <dgm:prSet presAssocID="{F5D16906-B0AD-4939-9F29-8A4BDC9BB819}" presName="Root" presStyleCnt="0">
        <dgm:presLayoutVars>
          <dgm:dir/>
          <dgm:resizeHandles val="exact"/>
        </dgm:presLayoutVars>
      </dgm:prSet>
      <dgm:spPr/>
    </dgm:pt>
    <dgm:pt modelId="{D346E0DE-4470-4A67-ADBF-AD29988C8025}" type="pres">
      <dgm:prSet presAssocID="{759E0119-7AB0-42C1-BD0B-6AB9872F2D8A}" presName="Composite" presStyleCnt="0"/>
      <dgm:spPr/>
    </dgm:pt>
    <dgm:pt modelId="{D6C0D027-F9E6-4C54-80C4-53C50E378CB1}" type="pres">
      <dgm:prSet presAssocID="{759E0119-7AB0-42C1-BD0B-6AB9872F2D8A}"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7060" r="16189" b="-2"/>
          <a:stretch/>
        </a:blipFill>
      </dgm:spPr>
      <dgm:extLst>
        <a:ext uri="{E40237B7-FDA0-4F09-8148-C483321AD2D9}">
          <dgm14:cNvPr xmlns:dgm14="http://schemas.microsoft.com/office/drawing/2010/diagram" id="0" name="" descr="Financial concept, close-up."/>
        </a:ext>
      </dgm:extLst>
    </dgm:pt>
    <dgm:pt modelId="{592BAD71-5585-47EB-A95B-D188A729D09F}" type="pres">
      <dgm:prSet presAssocID="{759E0119-7AB0-42C1-BD0B-6AB9872F2D8A}" presName="Subtitle" presStyleLbl="revTx" presStyleIdx="0" presStyleCnt="6">
        <dgm:presLayoutVars>
          <dgm:chMax val="0"/>
          <dgm:bulletEnabled/>
        </dgm:presLayoutVars>
      </dgm:prSet>
      <dgm:spPr/>
    </dgm:pt>
    <dgm:pt modelId="{7E7F9D76-9A50-4DA7-ADCD-94A05BDB7774}" type="pres">
      <dgm:prSet presAssocID="{759E0119-7AB0-42C1-BD0B-6AB9872F2D8A}" presName="Description" presStyleLbl="revTx" presStyleIdx="1" presStyleCnt="6">
        <dgm:presLayoutVars>
          <dgm:bulletEnabled/>
        </dgm:presLayoutVars>
      </dgm:prSet>
      <dgm:spPr/>
    </dgm:pt>
    <dgm:pt modelId="{5A3759B8-6BD0-47A3-B493-B75536186C03}" type="pres">
      <dgm:prSet presAssocID="{F1FF5C89-4C96-4DB9-8523-D629C25680BD}" presName="sibTrans" presStyleLbl="sibTrans2D1" presStyleIdx="0" presStyleCnt="0"/>
      <dgm:spPr/>
    </dgm:pt>
    <dgm:pt modelId="{CFE645DE-E0FD-4F1F-A131-D670EFA2A926}" type="pres">
      <dgm:prSet presAssocID="{D2592426-D449-4C68-B058-28EE0459B5BA}" presName="Composite" presStyleCnt="0"/>
      <dgm:spPr/>
    </dgm:pt>
    <dgm:pt modelId="{5AFA531C-49B7-4CCE-B0BA-66B1EE23BB05}" type="pres">
      <dgm:prSet presAssocID="{D2592426-D449-4C68-B058-28EE0459B5BA}"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9509" r="12235" b="-8"/>
          <a:stretch/>
        </a:blipFill>
      </dgm:spPr>
      <dgm:extLst>
        <a:ext uri="{E40237B7-FDA0-4F09-8148-C483321AD2D9}">
          <dgm14:cNvPr xmlns:dgm14="http://schemas.microsoft.com/office/drawing/2010/diagram" id="0" name="" descr="Love of reading"/>
        </a:ext>
      </dgm:extLst>
    </dgm:pt>
    <dgm:pt modelId="{77AD6FD9-E098-4D2B-A4D8-5C32C18EFD9E}" type="pres">
      <dgm:prSet presAssocID="{D2592426-D449-4C68-B058-28EE0459B5BA}" presName="Subtitle" presStyleLbl="revTx" presStyleIdx="2" presStyleCnt="6">
        <dgm:presLayoutVars>
          <dgm:chMax val="0"/>
          <dgm:bulletEnabled/>
        </dgm:presLayoutVars>
      </dgm:prSet>
      <dgm:spPr/>
    </dgm:pt>
    <dgm:pt modelId="{879BF7C5-9233-4341-85E4-5A8AB988772C}" type="pres">
      <dgm:prSet presAssocID="{D2592426-D449-4C68-B058-28EE0459B5BA}" presName="Description" presStyleLbl="revTx" presStyleIdx="3" presStyleCnt="6">
        <dgm:presLayoutVars>
          <dgm:bulletEnabled/>
        </dgm:presLayoutVars>
      </dgm:prSet>
      <dgm:spPr/>
    </dgm:pt>
    <dgm:pt modelId="{C34474EB-155B-4439-BDA1-2FD5D0E282C5}" type="pres">
      <dgm:prSet presAssocID="{6EE03FF1-41C2-47CE-9444-17E70F03C827}" presName="sibTrans" presStyleLbl="sibTrans2D1" presStyleIdx="0" presStyleCnt="0"/>
      <dgm:spPr/>
    </dgm:pt>
    <dgm:pt modelId="{37E94142-6F45-4580-A51F-A641811C1AE5}" type="pres">
      <dgm:prSet presAssocID="{9AA65099-1D35-477E-9A99-58FD052FF5DD}" presName="Composite" presStyleCnt="0"/>
      <dgm:spPr/>
    </dgm:pt>
    <dgm:pt modelId="{086EA22F-0A71-4319-B794-62C2C1C8D2FA}" type="pres">
      <dgm:prSet presAssocID="{9AA65099-1D35-477E-9A99-58FD052FF5DD}"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1" r="-10" b="-9"/>
          <a:stretch/>
        </a:blipFill>
      </dgm:spPr>
      <dgm:extLst>
        <a:ext uri="{E40237B7-FDA0-4F09-8148-C483321AD2D9}">
          <dgm14:cNvPr xmlns:dgm14="http://schemas.microsoft.com/office/drawing/2010/diagram" id="0" name="" descr="Best idea concept. 3d illustration"/>
        </a:ext>
      </dgm:extLst>
    </dgm:pt>
    <dgm:pt modelId="{B8E02246-73F4-4580-9274-F96ACE507E8D}" type="pres">
      <dgm:prSet presAssocID="{9AA65099-1D35-477E-9A99-58FD052FF5DD}" presName="Subtitle" presStyleLbl="revTx" presStyleIdx="4" presStyleCnt="6">
        <dgm:presLayoutVars>
          <dgm:chMax val="0"/>
          <dgm:bulletEnabled/>
        </dgm:presLayoutVars>
      </dgm:prSet>
      <dgm:spPr/>
    </dgm:pt>
    <dgm:pt modelId="{51E9FE5C-27F6-4849-97F7-8FA19926645E}" type="pres">
      <dgm:prSet presAssocID="{9AA65099-1D35-477E-9A99-58FD052FF5DD}" presName="Description" presStyleLbl="revTx" presStyleIdx="5" presStyleCnt="6">
        <dgm:presLayoutVars>
          <dgm:bulletEnabled/>
        </dgm:presLayoutVars>
      </dgm:prSet>
      <dgm:spPr/>
    </dgm:pt>
  </dgm:ptLst>
  <dgm:cxnLst>
    <dgm:cxn modelId="{6F37D90C-A906-4A56-8ADE-2E2E320D6490}" type="presOf" srcId="{9AA65099-1D35-477E-9A99-58FD052FF5DD}" destId="{B8E02246-73F4-4580-9274-F96ACE507E8D}" srcOrd="0" destOrd="0" presId="urn:microsoft.com/office/officeart/2024/3/layout/verticalVisualTextBlock1"/>
    <dgm:cxn modelId="{1B484B11-9855-4AF7-9E00-DA24CF94AD20}" type="presOf" srcId="{6EE03FF1-41C2-47CE-9444-17E70F03C827}" destId="{C34474EB-155B-4439-BDA1-2FD5D0E282C5}" srcOrd="0" destOrd="0" presId="urn:microsoft.com/office/officeart/2024/3/layout/verticalVisualTextBlock1"/>
    <dgm:cxn modelId="{0AEEC112-FC47-470D-B06C-B6A3860C4583}" type="presOf" srcId="{759E0119-7AB0-42C1-BD0B-6AB9872F2D8A}" destId="{592BAD71-5585-47EB-A95B-D188A729D09F}" srcOrd="0" destOrd="0" presId="urn:microsoft.com/office/officeart/2024/3/layout/verticalVisualTextBlock1"/>
    <dgm:cxn modelId="{B3AEBD16-4681-4A8A-A7C4-2E7544FD87DF}" type="presOf" srcId="{56D48A73-9C68-48A4-84BD-DB54544EF979}" destId="{51E9FE5C-27F6-4849-97F7-8FA19926645E}" srcOrd="0" destOrd="0" presId="urn:microsoft.com/office/officeart/2024/3/layout/verticalVisualTextBlock1"/>
    <dgm:cxn modelId="{17622D41-0369-45B4-AD3F-B65A3710B7AB}" srcId="{D2592426-D449-4C68-B058-28EE0459B5BA}" destId="{BC62A4D2-B362-4710-B24D-2C3033DE8893}" srcOrd="0" destOrd="0" parTransId="{145E6DA9-7BE9-4FC8-9C52-E726E98FF000}" sibTransId="{56177DEE-6660-46B1-87C7-D893DD452EAE}"/>
    <dgm:cxn modelId="{71BF6249-8874-424C-A1A6-5AA7685209F8}" srcId="{F5D16906-B0AD-4939-9F29-8A4BDC9BB819}" destId="{D2592426-D449-4C68-B058-28EE0459B5BA}" srcOrd="1" destOrd="0" parTransId="{16B44872-42C5-46E2-A106-F6CD3B60DA19}" sibTransId="{6EE03FF1-41C2-47CE-9444-17E70F03C827}"/>
    <dgm:cxn modelId="{85403A79-E7C5-4F9B-95AE-F11040CEE49E}" srcId="{F5D16906-B0AD-4939-9F29-8A4BDC9BB819}" destId="{759E0119-7AB0-42C1-BD0B-6AB9872F2D8A}" srcOrd="0" destOrd="0" parTransId="{D17E9B3A-47E2-407C-9FDF-267C094856F9}" sibTransId="{F1FF5C89-4C96-4DB9-8523-D629C25680BD}"/>
    <dgm:cxn modelId="{AC50C679-712D-483C-BE61-D7409A6AF37A}" type="presOf" srcId="{F5D16906-B0AD-4939-9F29-8A4BDC9BB819}" destId="{099604AB-5871-476E-A1BF-3F067BA3EE4B}" srcOrd="0" destOrd="0" presId="urn:microsoft.com/office/officeart/2024/3/layout/verticalVisualTextBlock1"/>
    <dgm:cxn modelId="{C3F9227F-1921-459F-B9E7-858A7B59A22B}" srcId="{F5D16906-B0AD-4939-9F29-8A4BDC9BB819}" destId="{9AA65099-1D35-477E-9A99-58FD052FF5DD}" srcOrd="2" destOrd="0" parTransId="{387B2CF3-7238-425F-B476-66008F73DCBC}" sibTransId="{C7E31590-256E-4C3A-9A9C-78774884DAEC}"/>
    <dgm:cxn modelId="{17710E8A-B267-4FCB-9951-AD0139565383}" srcId="{9AA65099-1D35-477E-9A99-58FD052FF5DD}" destId="{56D48A73-9C68-48A4-84BD-DB54544EF979}" srcOrd="0" destOrd="0" parTransId="{CD6F87C2-4DE5-4A13-AA0B-E2867304480F}" sibTransId="{B60EBB3B-E7B9-4944-BEA3-8C81B249DD9B}"/>
    <dgm:cxn modelId="{C3BA2D98-E11F-446B-B6A0-DAA254A02536}" type="presOf" srcId="{BC62A4D2-B362-4710-B24D-2C3033DE8893}" destId="{879BF7C5-9233-4341-85E4-5A8AB988772C}" srcOrd="0" destOrd="0" presId="urn:microsoft.com/office/officeart/2024/3/layout/verticalVisualTextBlock1"/>
    <dgm:cxn modelId="{555B4F98-39F0-459E-A6E1-7CBCFDBBE0A5}" type="presOf" srcId="{D2592426-D449-4C68-B058-28EE0459B5BA}" destId="{77AD6FD9-E098-4D2B-A4D8-5C32C18EFD9E}" srcOrd="0" destOrd="0" presId="urn:microsoft.com/office/officeart/2024/3/layout/verticalVisualTextBlock1"/>
    <dgm:cxn modelId="{448FECA2-6DEB-4AB9-AA2E-AEA69CEE89C8}" type="presOf" srcId="{CC95C9B8-46A3-4156-BCB7-2DB636F1997E}" destId="{7E7F9D76-9A50-4DA7-ADCD-94A05BDB7774}" srcOrd="0" destOrd="0" presId="urn:microsoft.com/office/officeart/2024/3/layout/verticalVisualTextBlock1"/>
    <dgm:cxn modelId="{D38980D1-2E51-48C4-9687-53701841EC04}" type="presOf" srcId="{F1FF5C89-4C96-4DB9-8523-D629C25680BD}" destId="{5A3759B8-6BD0-47A3-B493-B75536186C03}" srcOrd="0" destOrd="0" presId="urn:microsoft.com/office/officeart/2024/3/layout/verticalVisualTextBlock1"/>
    <dgm:cxn modelId="{4E6B29ED-55A1-46E9-B919-86B8805D2739}" srcId="{759E0119-7AB0-42C1-BD0B-6AB9872F2D8A}" destId="{CC95C9B8-46A3-4156-BCB7-2DB636F1997E}" srcOrd="0" destOrd="0" parTransId="{DCEDABD3-D808-40D0-B5A4-7679BC37F70E}" sibTransId="{0DB381CA-2DCC-49B4-96D0-3E4C8C25C338}"/>
    <dgm:cxn modelId="{6D9DE3C3-4810-4EE2-9D56-89EDC26A8F8E}" type="presParOf" srcId="{099604AB-5871-476E-A1BF-3F067BA3EE4B}" destId="{D346E0DE-4470-4A67-ADBF-AD29988C8025}" srcOrd="0" destOrd="0" presId="urn:microsoft.com/office/officeart/2024/3/layout/verticalVisualTextBlock1"/>
    <dgm:cxn modelId="{B7BE5093-A15D-41A8-B98E-1AD7A064587D}" type="presParOf" srcId="{D346E0DE-4470-4A67-ADBF-AD29988C8025}" destId="{D6C0D027-F9E6-4C54-80C4-53C50E378CB1}" srcOrd="0" destOrd="0" presId="urn:microsoft.com/office/officeart/2024/3/layout/verticalVisualTextBlock1"/>
    <dgm:cxn modelId="{A408C288-F9BA-41BB-B3F9-8A58F5419C5D}" type="presParOf" srcId="{D346E0DE-4470-4A67-ADBF-AD29988C8025}" destId="{592BAD71-5585-47EB-A95B-D188A729D09F}" srcOrd="1" destOrd="0" presId="urn:microsoft.com/office/officeart/2024/3/layout/verticalVisualTextBlock1"/>
    <dgm:cxn modelId="{30A324B4-1169-4E91-99CB-78B9073A69DC}" type="presParOf" srcId="{D346E0DE-4470-4A67-ADBF-AD29988C8025}" destId="{7E7F9D76-9A50-4DA7-ADCD-94A05BDB7774}" srcOrd="2" destOrd="0" presId="urn:microsoft.com/office/officeart/2024/3/layout/verticalVisualTextBlock1"/>
    <dgm:cxn modelId="{0F395986-F8CC-4293-A2AB-503391F8EBC9}" type="presParOf" srcId="{099604AB-5871-476E-A1BF-3F067BA3EE4B}" destId="{5A3759B8-6BD0-47A3-B493-B75536186C03}" srcOrd="1" destOrd="0" presId="urn:microsoft.com/office/officeart/2024/3/layout/verticalVisualTextBlock1"/>
    <dgm:cxn modelId="{5E7FB04C-1054-46FC-B05B-DCB58E62DE9C}" type="presParOf" srcId="{099604AB-5871-476E-A1BF-3F067BA3EE4B}" destId="{CFE645DE-E0FD-4F1F-A131-D670EFA2A926}" srcOrd="2" destOrd="0" presId="urn:microsoft.com/office/officeart/2024/3/layout/verticalVisualTextBlock1"/>
    <dgm:cxn modelId="{7693F279-B12F-4AE0-8845-2036F248148E}" type="presParOf" srcId="{CFE645DE-E0FD-4F1F-A131-D670EFA2A926}" destId="{5AFA531C-49B7-4CCE-B0BA-66B1EE23BB05}" srcOrd="0" destOrd="0" presId="urn:microsoft.com/office/officeart/2024/3/layout/verticalVisualTextBlock1"/>
    <dgm:cxn modelId="{B999947A-3E1F-4424-B9F9-B6C53FE22A78}" type="presParOf" srcId="{CFE645DE-E0FD-4F1F-A131-D670EFA2A926}" destId="{77AD6FD9-E098-4D2B-A4D8-5C32C18EFD9E}" srcOrd="1" destOrd="0" presId="urn:microsoft.com/office/officeart/2024/3/layout/verticalVisualTextBlock1"/>
    <dgm:cxn modelId="{41CBB3EC-7759-4FDC-BA66-6A8C6B5CABFC}" type="presParOf" srcId="{CFE645DE-E0FD-4F1F-A131-D670EFA2A926}" destId="{879BF7C5-9233-4341-85E4-5A8AB988772C}" srcOrd="2" destOrd="0" presId="urn:microsoft.com/office/officeart/2024/3/layout/verticalVisualTextBlock1"/>
    <dgm:cxn modelId="{0A45B04B-1B64-4A4D-B95F-A1075E9BB05F}" type="presParOf" srcId="{099604AB-5871-476E-A1BF-3F067BA3EE4B}" destId="{C34474EB-155B-4439-BDA1-2FD5D0E282C5}" srcOrd="3" destOrd="0" presId="urn:microsoft.com/office/officeart/2024/3/layout/verticalVisualTextBlock1"/>
    <dgm:cxn modelId="{C9BC3226-517B-4539-967B-F98AF98270A9}" type="presParOf" srcId="{099604AB-5871-476E-A1BF-3F067BA3EE4B}" destId="{37E94142-6F45-4580-A51F-A641811C1AE5}" srcOrd="4" destOrd="0" presId="urn:microsoft.com/office/officeart/2024/3/layout/verticalVisualTextBlock1"/>
    <dgm:cxn modelId="{352BFC4E-2C2C-4CE0-9459-E1C05C44023B}" type="presParOf" srcId="{37E94142-6F45-4580-A51F-A641811C1AE5}" destId="{086EA22F-0A71-4319-B794-62C2C1C8D2FA}" srcOrd="0" destOrd="0" presId="urn:microsoft.com/office/officeart/2024/3/layout/verticalVisualTextBlock1"/>
    <dgm:cxn modelId="{1E4B07BC-7CC3-4297-80BE-0D98566170D3}" type="presParOf" srcId="{37E94142-6F45-4580-A51F-A641811C1AE5}" destId="{B8E02246-73F4-4580-9274-F96ACE507E8D}" srcOrd="1" destOrd="0" presId="urn:microsoft.com/office/officeart/2024/3/layout/verticalVisualTextBlock1"/>
    <dgm:cxn modelId="{696D7D9F-413E-44AA-B1F5-67F6B071AEC8}" type="presParOf" srcId="{37E94142-6F45-4580-A51F-A641811C1AE5}" destId="{51E9FE5C-27F6-4849-97F7-8FA19926645E}"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5843F2-F602-4567-A130-707CED4FEE00}">
      <dsp:nvSpPr>
        <dsp:cNvPr id="0" name=""/>
        <dsp:cNvSpPr/>
      </dsp:nvSpPr>
      <dsp:spPr>
        <a:xfrm>
          <a:off x="0" y="0"/>
          <a:ext cx="1568124" cy="1568124"/>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3564" r="33687" b="2"/>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B9150B9-6AFB-4D19-97EA-921C8A2EFF3A}">
      <dsp:nvSpPr>
        <dsp:cNvPr id="0" name=""/>
        <dsp:cNvSpPr/>
      </dsp:nvSpPr>
      <dsp:spPr>
        <a:xfrm>
          <a:off x="1748124" y="0"/>
          <a:ext cx="9206387" cy="37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Innovative Cybercrime Measures</a:t>
          </a:r>
        </a:p>
      </dsp:txBody>
      <dsp:txXfrm>
        <a:off x="1748124" y="0"/>
        <a:ext cx="9206387" cy="377171"/>
      </dsp:txXfrm>
    </dsp:sp>
    <dsp:sp modelId="{E970E46E-B196-4C1E-B948-EC1F4CF699C9}">
      <dsp:nvSpPr>
        <dsp:cNvPr id="0" name=""/>
        <dsp:cNvSpPr/>
      </dsp:nvSpPr>
      <dsp:spPr>
        <a:xfrm>
          <a:off x="1748124" y="377171"/>
          <a:ext cx="9206387" cy="1190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Propose advanced forensic tools, enhanced training, and new public-private collaboration models to improve policing effectiveness.</a:t>
          </a:r>
        </a:p>
      </dsp:txBody>
      <dsp:txXfrm>
        <a:off x="1748124" y="377171"/>
        <a:ext cx="9206387" cy="1190952"/>
      </dsp:txXfrm>
    </dsp:sp>
    <dsp:sp modelId="{1722AD76-A0C6-4233-9D2C-5C0C6D5975A4}">
      <dsp:nvSpPr>
        <dsp:cNvPr id="0" name=""/>
        <dsp:cNvSpPr/>
      </dsp:nvSpPr>
      <dsp:spPr>
        <a:xfrm>
          <a:off x="0" y="1693574"/>
          <a:ext cx="1568124" cy="1568124"/>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5776" r="19222" b="-4"/>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283E6E3-6CE1-455B-B1C2-C1F683200DF7}">
      <dsp:nvSpPr>
        <dsp:cNvPr id="0" name=""/>
        <dsp:cNvSpPr/>
      </dsp:nvSpPr>
      <dsp:spPr>
        <a:xfrm>
          <a:off x="1748124" y="1693574"/>
          <a:ext cx="9206387" cy="37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Policy Reforms and Capacity Building</a:t>
          </a:r>
        </a:p>
      </dsp:txBody>
      <dsp:txXfrm>
        <a:off x="1748124" y="1693574"/>
        <a:ext cx="9206387" cy="377171"/>
      </dsp:txXfrm>
    </dsp:sp>
    <dsp:sp modelId="{7C1AD3C8-2364-4555-BC33-5862AA07ED31}">
      <dsp:nvSpPr>
        <dsp:cNvPr id="0" name=""/>
        <dsp:cNvSpPr/>
      </dsp:nvSpPr>
      <dsp:spPr>
        <a:xfrm>
          <a:off x="1748124" y="2070745"/>
          <a:ext cx="9206387" cy="1190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Address legal barriers and invest in capacity building to strengthen frameworks for cybercrime threat intelligence sharing.</a:t>
          </a:r>
        </a:p>
      </dsp:txBody>
      <dsp:txXfrm>
        <a:off x="1748124" y="2070745"/>
        <a:ext cx="9206387" cy="1190952"/>
      </dsp:txXfrm>
    </dsp:sp>
    <dsp:sp modelId="{4D64522A-573B-4813-9D2C-F64F687A67C0}">
      <dsp:nvSpPr>
        <dsp:cNvPr id="0" name=""/>
        <dsp:cNvSpPr/>
      </dsp:nvSpPr>
      <dsp:spPr>
        <a:xfrm>
          <a:off x="0" y="3387148"/>
          <a:ext cx="1568124" cy="1568124"/>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0127" r="6623" b="1"/>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19017C0-3B7F-4088-863A-B870FD6D026F}">
      <dsp:nvSpPr>
        <dsp:cNvPr id="0" name=""/>
        <dsp:cNvSpPr/>
      </dsp:nvSpPr>
      <dsp:spPr>
        <a:xfrm>
          <a:off x="1748124" y="3387148"/>
          <a:ext cx="9206387" cy="37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Academic Report Presentation</a:t>
          </a:r>
        </a:p>
      </dsp:txBody>
      <dsp:txXfrm>
        <a:off x="1748124" y="3387148"/>
        <a:ext cx="9206387" cy="377171"/>
      </dsp:txXfrm>
    </dsp:sp>
    <dsp:sp modelId="{BF20F853-1691-44BD-9244-AADE160F2BC4}">
      <dsp:nvSpPr>
        <dsp:cNvPr id="0" name=""/>
        <dsp:cNvSpPr/>
      </dsp:nvSpPr>
      <dsp:spPr>
        <a:xfrm>
          <a:off x="1748124" y="3764319"/>
          <a:ext cx="9206387" cy="1190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Use tables, charts, and diagrams effectively, ensuring visuals are clearly titled, numbered, and referenced.</a:t>
          </a:r>
        </a:p>
      </dsp:txBody>
      <dsp:txXfrm>
        <a:off x="1748124" y="3764319"/>
        <a:ext cx="9206387" cy="11909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C0D027-F9E6-4C54-80C4-53C50E378CB1}">
      <dsp:nvSpPr>
        <dsp:cNvPr id="0" name=""/>
        <dsp:cNvSpPr/>
      </dsp:nvSpPr>
      <dsp:spPr>
        <a:xfrm>
          <a:off x="0" y="0"/>
          <a:ext cx="1356919" cy="1356919"/>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7060" r="16189" b="-2"/>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92BAD71-5585-47EB-A95B-D188A729D09F}">
      <dsp:nvSpPr>
        <dsp:cNvPr id="0" name=""/>
        <dsp:cNvSpPr/>
      </dsp:nvSpPr>
      <dsp:spPr>
        <a:xfrm>
          <a:off x="1536919" y="0"/>
          <a:ext cx="9716748" cy="370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latin typeface="Trade Gothic Next Light"/>
              <a:ea typeface="+mn-ea"/>
              <a:cs typeface="+mn-cs"/>
            </a:rPr>
            <a:t>Purpose of Presentation</a:t>
          </a:r>
        </a:p>
      </dsp:txBody>
      <dsp:txXfrm>
        <a:off x="1536919" y="0"/>
        <a:ext cx="9716748" cy="370129"/>
      </dsp:txXfrm>
    </dsp:sp>
    <dsp:sp modelId="{7E7F9D76-9A50-4DA7-ADCD-94A05BDB7774}">
      <dsp:nvSpPr>
        <dsp:cNvPr id="0" name=""/>
        <dsp:cNvSpPr/>
      </dsp:nvSpPr>
      <dsp:spPr>
        <a:xfrm>
          <a:off x="1536919" y="370129"/>
          <a:ext cx="9716748" cy="986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err="1">
              <a:latin typeface="Trade Gothic Next Light"/>
              <a:ea typeface="+mn-ea"/>
              <a:cs typeface="+mn-cs"/>
            </a:rPr>
            <a:t>Summarises</a:t>
          </a:r>
          <a:r>
            <a:rPr lang="en-US" sz="1400" kern="1200">
              <a:latin typeface="Trade Gothic Next Light"/>
              <a:ea typeface="+mn-ea"/>
              <a:cs typeface="+mn-cs"/>
            </a:rPr>
            <a:t> </a:t>
          </a:r>
          <a:r>
            <a:rPr lang="en-US" sz="1400" kern="1200" err="1">
              <a:latin typeface="Trade Gothic Next Light"/>
              <a:ea typeface="+mn-ea"/>
              <a:cs typeface="+mn-cs"/>
            </a:rPr>
            <a:t>anonymised</a:t>
          </a:r>
          <a:r>
            <a:rPr lang="en-US" sz="1400" kern="1200">
              <a:latin typeface="Trade Gothic Next Light"/>
              <a:ea typeface="+mn-ea"/>
              <a:cs typeface="+mn-cs"/>
            </a:rPr>
            <a:t> feedback highlighting strengths and development areas across Level 7 submissions.</a:t>
          </a:r>
        </a:p>
      </dsp:txBody>
      <dsp:txXfrm>
        <a:off x="1536919" y="370129"/>
        <a:ext cx="9716748" cy="986789"/>
      </dsp:txXfrm>
    </dsp:sp>
    <dsp:sp modelId="{5AFA531C-49B7-4CCE-B0BA-66B1EE23BB05}">
      <dsp:nvSpPr>
        <dsp:cNvPr id="0" name=""/>
        <dsp:cNvSpPr/>
      </dsp:nvSpPr>
      <dsp:spPr>
        <a:xfrm>
          <a:off x="0" y="1465473"/>
          <a:ext cx="1356919" cy="1356919"/>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9509" r="12235" b="-8"/>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7AD6FD9-E098-4D2B-A4D8-5C32C18EFD9E}">
      <dsp:nvSpPr>
        <dsp:cNvPr id="0" name=""/>
        <dsp:cNvSpPr/>
      </dsp:nvSpPr>
      <dsp:spPr>
        <a:xfrm>
          <a:off x="1536919" y="1465473"/>
          <a:ext cx="9716748" cy="370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latin typeface="Trade Gothic Next Light"/>
              <a:ea typeface="+mn-ea"/>
              <a:cs typeface="+mn-cs"/>
            </a:rPr>
            <a:t>Focus Areas</a:t>
          </a:r>
        </a:p>
      </dsp:txBody>
      <dsp:txXfrm>
        <a:off x="1536919" y="1465473"/>
        <a:ext cx="9716748" cy="370129"/>
      </dsp:txXfrm>
    </dsp:sp>
    <dsp:sp modelId="{879BF7C5-9233-4341-85E4-5A8AB988772C}">
      <dsp:nvSpPr>
        <dsp:cNvPr id="0" name=""/>
        <dsp:cNvSpPr/>
      </dsp:nvSpPr>
      <dsp:spPr>
        <a:xfrm>
          <a:off x="1536919" y="1835603"/>
          <a:ext cx="9716748" cy="986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latin typeface="Trade Gothic Next Light"/>
              <a:ea typeface="+mn-ea"/>
              <a:cs typeface="+mn-cs"/>
            </a:rPr>
            <a:t>Covers writing quality, literature engagement, critical depth, practical application, and referencing accuracy.</a:t>
          </a:r>
        </a:p>
      </dsp:txBody>
      <dsp:txXfrm>
        <a:off x="1536919" y="1835603"/>
        <a:ext cx="9716748" cy="986789"/>
      </dsp:txXfrm>
    </dsp:sp>
    <dsp:sp modelId="{086EA22F-0A71-4319-B794-62C2C1C8D2FA}">
      <dsp:nvSpPr>
        <dsp:cNvPr id="0" name=""/>
        <dsp:cNvSpPr/>
      </dsp:nvSpPr>
      <dsp:spPr>
        <a:xfrm>
          <a:off x="0" y="2930946"/>
          <a:ext cx="1356919" cy="1356919"/>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1" r="-10" b="-9"/>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8E02246-73F4-4580-9274-F96ACE507E8D}">
      <dsp:nvSpPr>
        <dsp:cNvPr id="0" name=""/>
        <dsp:cNvSpPr/>
      </dsp:nvSpPr>
      <dsp:spPr>
        <a:xfrm>
          <a:off x="1536919" y="2930946"/>
          <a:ext cx="9716748" cy="370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latin typeface="Trade Gothic Next Light"/>
              <a:ea typeface="+mn-ea"/>
              <a:cs typeface="+mn-cs"/>
            </a:rPr>
            <a:t>Goal of Feedback</a:t>
          </a:r>
        </a:p>
      </dsp:txBody>
      <dsp:txXfrm>
        <a:off x="1536919" y="2930946"/>
        <a:ext cx="9716748" cy="370129"/>
      </dsp:txXfrm>
    </dsp:sp>
    <dsp:sp modelId="{51E9FE5C-27F6-4849-97F7-8FA19926645E}">
      <dsp:nvSpPr>
        <dsp:cNvPr id="0" name=""/>
        <dsp:cNvSpPr/>
      </dsp:nvSpPr>
      <dsp:spPr>
        <a:xfrm>
          <a:off x="1536919" y="3301076"/>
          <a:ext cx="9716748" cy="986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latin typeface="Trade Gothic Next Light"/>
              <a:ea typeface="+mn-ea"/>
              <a:cs typeface="+mn-cs"/>
            </a:rPr>
            <a:t>Supports continuous improvement with clear, practical recommendations for postgraduate academic success.</a:t>
          </a:r>
        </a:p>
      </dsp:txBody>
      <dsp:txXfrm>
        <a:off x="1536919" y="3301076"/>
        <a:ext cx="9716748" cy="986789"/>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endParaRPr lang="en-US"/>
          </a:p>
        </p:txBody>
      </p:sp>
      <p:sp>
        <p:nvSpPr>
          <p:cNvPr id="108" name="Google Shape;10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F07980-787E-88FB-F648-0BB71DADBB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259B6F-3FB9-763B-8E91-84CBEEA4E0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B13EA2-0ACB-1E96-C89F-65E47999352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A49AF2A-9B3B-66FD-D5E4-84AA3DCCFF06}"/>
              </a:ext>
            </a:extLst>
          </p:cNvPr>
          <p:cNvSpPr>
            <a:spLocks noGrp="1"/>
          </p:cNvSpPr>
          <p:nvPr>
            <p:ph type="sldNum" sz="quarter" idx="5"/>
          </p:nvPr>
        </p:nvSpPr>
        <p:spPr/>
        <p:txBody>
          <a:bodyPr/>
          <a:lstStyle/>
          <a:p>
            <a:fld id="{5CE7773A-A521-4B2A-A5D0-28859B8D2233}" type="slidenum">
              <a:t>2</a:t>
            </a:fld>
            <a:endParaRPr lang="en-US"/>
          </a:p>
        </p:txBody>
      </p:sp>
    </p:spTree>
    <p:extLst>
      <p:ext uri="{BB962C8B-B14F-4D97-AF65-F5344CB8AC3E}">
        <p14:creationId xmlns:p14="http://schemas.microsoft.com/office/powerpoint/2010/main" val="1450167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0" name="Google Shape;120;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endParaRPr lang="en-US"/>
          </a:p>
        </p:txBody>
      </p:sp>
      <p:sp>
        <p:nvSpPr>
          <p:cNvPr id="121" name="Google Shape;121;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7" name="Google Shape;12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endParaRPr lang="en-US"/>
          </a:p>
        </p:txBody>
      </p:sp>
      <p:sp>
        <p:nvSpPr>
          <p:cNvPr id="128" name="Google Shape;128;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4" name="Google Shape;134;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endParaRPr lang="en-US"/>
          </a:p>
        </p:txBody>
      </p:sp>
      <p:sp>
        <p:nvSpPr>
          <p:cNvPr id="135" name="Google Shape;135;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endParaRPr lang="en-US"/>
          </a:p>
        </p:txBody>
      </p:sp>
      <p:sp>
        <p:nvSpPr>
          <p:cNvPr id="142" name="Google Shape;142;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8" name="Google Shape;148;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endParaRPr lang="en-US"/>
          </a:p>
        </p:txBody>
      </p:sp>
      <p:sp>
        <p:nvSpPr>
          <p:cNvPr id="149" name="Google Shape;149;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3" name="Google Shape;163;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endParaRPr lang="en-US"/>
          </a:p>
        </p:txBody>
      </p:sp>
      <p:sp>
        <p:nvSpPr>
          <p:cNvPr id="170" name="Google Shape;170;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endParaRPr lang="en-US"/>
          </a:p>
          <a:p>
            <a:r>
              <a:rPr lang="en-US"/>
              <a:t> </a:t>
            </a:r>
          </a:p>
          <a:p>
            <a:endParaRPr lang="en-US"/>
          </a:p>
          <a:p>
            <a:r>
              <a:rPr lang="en-US"/>
              <a:t> </a:t>
            </a:r>
          </a:p>
          <a:p>
            <a:r>
              <a:rPr lang="en-US"/>
              <a:t>The quotation from </a:t>
            </a:r>
            <a:r>
              <a:rPr lang="en-US" err="1"/>
              <a:t>Bedrosova</a:t>
            </a:r>
            <a:r>
              <a:rPr lang="en-US"/>
              <a:t> et al. (2022) is particularly helpful because it draws a clear conceptual boundary. Cyberhate is defined by its target — it attacks collective identities such as race, religion, gender, or sexuality. Cyberbullying, by contrast, is defined by its </a:t>
            </a:r>
            <a:r>
              <a:rPr lang="en-US" err="1"/>
              <a:t>behavioural</a:t>
            </a:r>
            <a:r>
              <a:rPr lang="en-US"/>
              <a:t> characteristics: intent to harm, repetition, and a power imbalance, regardless of whether identity is involved.</a:t>
            </a:r>
          </a:p>
          <a:p>
            <a:r>
              <a:rPr lang="en-US"/>
              <a:t> </a:t>
            </a:r>
          </a:p>
          <a:p>
            <a:r>
              <a:rPr lang="en-US"/>
              <a:t>Critically, this means that cyberhate does not always require repetition or a personal relationship. A single post attacking a protected group can constitute cyberhate, even if the sender and target have never interacted. This challenges earlier models of online harm that focused heavily on interpersonal dynamics.</a:t>
            </a:r>
          </a:p>
          <a:p>
            <a:r>
              <a:rPr lang="en-US"/>
              <a:t> </a:t>
            </a:r>
          </a:p>
          <a:p>
            <a:r>
              <a:rPr lang="en-US"/>
              <a:t>The research also suggests that risk propensity overlaps between cyberhate and cyberbullying. In other words, individuals who engage in one form of online harm are statistically more likely to engage in the other. However, the drivers differ. The finding that individual-based discrimination predicts cyberbullying, while group-based discrimination predicts both cyberhate and cyberbullying, is significant. It suggests that identity-based prejudice acts as a multiplier — escalating </a:t>
            </a:r>
            <a:r>
              <a:rPr lang="en-US" err="1"/>
              <a:t>behaviour</a:t>
            </a:r>
            <a:r>
              <a:rPr lang="en-US"/>
              <a:t> beyond personal conflict into broader ideological harm.</a:t>
            </a:r>
          </a:p>
          <a:p>
            <a:r>
              <a:rPr lang="en-US"/>
              <a:t> </a:t>
            </a:r>
          </a:p>
          <a:p>
            <a:r>
              <a:rPr lang="en-US"/>
              <a:t>From a critical perspective, this raises questions about prevention strategies. Traditional anti-bullying interventions often focus on individual </a:t>
            </a:r>
            <a:r>
              <a:rPr lang="en-US" err="1"/>
              <a:t>behaviour</a:t>
            </a:r>
            <a:r>
              <a:rPr lang="en-US"/>
              <a:t>, resilience, or peer dynamics. However, if group-based discrimination underpins cyberhate, then individual-focused interventions alone may be insufficient. Structural factors such as social norms, platform cultures, and offline prejudice need to be addressed.</a:t>
            </a:r>
          </a:p>
          <a:p>
            <a:r>
              <a:rPr lang="en-US"/>
              <a:t> </a:t>
            </a:r>
          </a:p>
          <a:p>
            <a:r>
              <a:rPr lang="en-US"/>
              <a:t>There is also an implication for policing, policy, and research. If cyberhate is rooted in collective identity and ideology, responses may need to align more closely with hate crime frameworks rather than bullying frameworks. Treating cyberhate simply as an aggravated form of bullying risks underestimating its social and political impact.</a:t>
            </a:r>
          </a:p>
          <a:p>
            <a:r>
              <a:rPr lang="en-US"/>
              <a:t> </a:t>
            </a:r>
          </a:p>
          <a:p>
            <a:r>
              <a:rPr lang="en-US"/>
              <a:t>Overall, this slide invites us to critically evaluate not just what cyberhate is, but how we </a:t>
            </a:r>
            <a:r>
              <a:rPr lang="en-US" err="1"/>
              <a:t>conceptualise</a:t>
            </a:r>
            <a:r>
              <a:rPr lang="en-US"/>
              <a:t> harm online, and whether our current definitions and responses are sufficiently nuanced to reflect lived digital experiences.</a:t>
            </a:r>
          </a:p>
          <a:p>
            <a:r>
              <a:rPr lang="en-US"/>
              <a:t> </a:t>
            </a:r>
          </a:p>
        </p:txBody>
      </p:sp>
      <p:sp>
        <p:nvSpPr>
          <p:cNvPr id="181" name="Google Shape;181;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r>
              <a:rPr lang="en-US"/>
              <a:t>1. Key point up front</a:t>
            </a:r>
          </a:p>
          <a:p>
            <a:br>
              <a:rPr lang="en-US"/>
            </a:br>
            <a:endParaRPr lang="en-US"/>
          </a:p>
          <a:p>
            <a:r>
              <a:rPr lang="en-US"/>
              <a:t>The Home Office has not published newer, national figures for police-recorded “online hate crime” since the experimental 2017–18 data (1,605 offences, 2% of hate crime). </a:t>
            </a:r>
          </a:p>
          <a:p>
            <a:br>
              <a:rPr lang="en-US"/>
            </a:br>
            <a:endParaRPr lang="en-US"/>
          </a:p>
          <a:p>
            <a:r>
              <a:rPr lang="en-US"/>
              <a:t>Recent evidence instead comes from:</a:t>
            </a:r>
          </a:p>
          <a:p>
            <a:br>
              <a:rPr lang="en-US"/>
            </a:br>
            <a:endParaRPr lang="en-US"/>
          </a:p>
          <a:p>
            <a:r>
              <a:rPr lang="en-US"/>
              <a:t>Regulators (Ofcom – exposure to hateful content),</a:t>
            </a:r>
          </a:p>
          <a:p>
            <a:br>
              <a:rPr lang="en-US"/>
            </a:br>
            <a:endParaRPr lang="en-US"/>
          </a:p>
          <a:p>
            <a:r>
              <a:rPr lang="en-US"/>
              <a:t>Research institutes (Alan Turing Institute – online harms survey),</a:t>
            </a:r>
          </a:p>
          <a:p>
            <a:br>
              <a:rPr lang="en-US"/>
            </a:br>
            <a:endParaRPr lang="en-US"/>
          </a:p>
          <a:p>
            <a:r>
              <a:rPr lang="en-US"/>
              <a:t>Specialist NGOs (Tell MAMA, CST, Girlguiding/</a:t>
            </a:r>
            <a:r>
              <a:rPr lang="en-US" err="1"/>
              <a:t>SWGfL</a:t>
            </a:r>
            <a:r>
              <a:rPr lang="en-US"/>
              <a:t> – incident data and victim surveys).</a:t>
            </a:r>
          </a:p>
          <a:p>
            <a:br>
              <a:rPr lang="en-US"/>
            </a:br>
            <a:br>
              <a:rPr lang="en-US"/>
            </a:br>
            <a:br>
              <a:rPr lang="en-US"/>
            </a:br>
            <a:endParaRPr lang="en-US"/>
          </a:p>
          <a:p>
            <a:r>
              <a:rPr lang="en-US"/>
              <a:t>I’ve chosen sources that are nationally </a:t>
            </a:r>
            <a:r>
              <a:rPr lang="en-US" err="1"/>
              <a:t>recognised</a:t>
            </a:r>
            <a:r>
              <a:rPr lang="en-US"/>
              <a:t> and recent</a:t>
            </a:r>
          </a:p>
          <a:p>
            <a:br>
              <a:rPr lang="en-US"/>
            </a:br>
            <a:endParaRPr lang="en-US"/>
          </a:p>
          <a:p>
            <a:r>
              <a:rPr lang="en-US"/>
              <a:t>Ofcom (2023) – 23% of UK adults had seen hateful or discriminatory content online in the previous month.</a:t>
            </a:r>
          </a:p>
          <a:p>
            <a:br>
              <a:rPr lang="en-US"/>
            </a:br>
            <a:endParaRPr lang="en-US"/>
          </a:p>
          <a:p>
            <a:r>
              <a:rPr lang="en-US"/>
              <a:t>Ofcom (2024) – 26% of UK online adults had seen hateful or discriminatory content in the last four weeks, up from 23% a year earlier.</a:t>
            </a:r>
          </a:p>
          <a:p>
            <a:br>
              <a:rPr lang="en-US"/>
            </a:br>
            <a:endParaRPr lang="en-US"/>
          </a:p>
          <a:p>
            <a:r>
              <a:rPr lang="en-US"/>
              <a:t>Alan Turing Institute (2023): 66% of British adults say they’ve seen harmful content online (including hate speech); 29% have been targeted directly.</a:t>
            </a:r>
          </a:p>
          <a:p>
            <a:br>
              <a:rPr lang="en-US"/>
            </a:br>
            <a:endParaRPr lang="en-US"/>
          </a:p>
          <a:p>
            <a:r>
              <a:rPr lang="en-US"/>
              <a:t>Girlguiding (2024): 53% of girls and young women aged 11–21 report encountering hate speech online.</a:t>
            </a:r>
          </a:p>
          <a:p>
            <a:br>
              <a:rPr lang="en-US"/>
            </a:br>
            <a:endParaRPr lang="en-US"/>
          </a:p>
          <a:p>
            <a:r>
              <a:rPr lang="en-US"/>
              <a:t>Tell MAMA data (via Reuters, 2025): 5,837 anti-Muslim hate cases in 2024 (online + offline), more than double the 2,201 recorded in 2022.</a:t>
            </a:r>
          </a:p>
          <a:p>
            <a:br>
              <a:rPr lang="en-US"/>
            </a:br>
            <a:endParaRPr lang="en-US"/>
          </a:p>
          <a:p>
            <a:r>
              <a:rPr lang="en-US"/>
              <a:t>CST (2024): 4,103 antisemitic incidents in the UK in 2023 – the highest ever – with incidents including social media abuse as well as offline hate.</a:t>
            </a:r>
          </a:p>
          <a:p>
            <a:pPr marL="0" indent="0"/>
            <a:br>
              <a:rPr lang="en-US"/>
            </a:br>
            <a:endParaRPr lang="en-US"/>
          </a:p>
        </p:txBody>
      </p:sp>
      <p:sp>
        <p:nvSpPr>
          <p:cNvPr id="188" name="Google Shape;188;p1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7" name="Google Shape;197;p2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endParaRPr lang="en-US"/>
          </a:p>
          <a:p>
            <a:endParaRPr lang="en-US"/>
          </a:p>
        </p:txBody>
      </p:sp>
      <p:sp>
        <p:nvSpPr>
          <p:cNvPr id="198" name="Google Shape;198;p2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4" name="Google Shape;204;p2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endParaRPr lang="en-US"/>
          </a:p>
        </p:txBody>
      </p:sp>
      <p:sp>
        <p:nvSpPr>
          <p:cNvPr id="205" name="Google Shape;205;p2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1" name="Google Shape;211;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endParaRPr lang="en-US"/>
          </a:p>
        </p:txBody>
      </p:sp>
      <p:sp>
        <p:nvSpPr>
          <p:cNvPr id="212" name="Google Shape;212;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You are required to present your work as an academic report, which allows the use of tables, charts and diagrams. </a:t>
            </a:r>
          </a:p>
          <a:p>
            <a:endParaRPr lang="en-US"/>
          </a:p>
          <a:p>
            <a:r>
              <a:rPr lang="en-US"/>
              <a:t>Use visuals to clarify comparisons, </a:t>
            </a:r>
            <a:r>
              <a:rPr lang="en-US" err="1"/>
              <a:t>summarise</a:t>
            </a:r>
            <a:r>
              <a:rPr lang="en-US"/>
              <a:t> data or present frameworks, but ensure they support rather than replace your analytical argument. </a:t>
            </a:r>
          </a:p>
          <a:p>
            <a:endParaRPr lang="en-US"/>
          </a:p>
          <a:p>
            <a:r>
              <a:rPr lang="en-US"/>
              <a:t>Each visual element must be clearly titled, numbered and referenced, and your overall presentation should follow a professional, structured format - supporting rather than replacing critical discussion.</a:t>
            </a:r>
            <a:endParaRPr lang="en-US">
              <a:ea typeface="Calibri"/>
              <a:cs typeface="Calibri"/>
            </a:endParaRPr>
          </a:p>
          <a:p>
            <a:br>
              <a:rPr lang="en-US"/>
            </a:br>
            <a:endParaRPr lang="en-US"/>
          </a:p>
        </p:txBody>
      </p:sp>
      <p:sp>
        <p:nvSpPr>
          <p:cNvPr id="4" name="Slide Number Placeholder 3"/>
          <p:cNvSpPr>
            <a:spLocks noGrp="1"/>
          </p:cNvSpPr>
          <p:nvPr>
            <p:ph type="sldNum" sz="quarter" idx="5"/>
          </p:nvPr>
        </p:nvSpPr>
        <p:spPr/>
        <p:txBody>
          <a:bodyPr/>
          <a:lstStyle/>
          <a:p>
            <a:fld id="{428A6B48-FB67-429C-9EBC-1ADDFF468D94}" type="slidenum">
              <a:rPr lang="en-GB"/>
              <a:t>16</a:t>
            </a:fld>
            <a:endParaRPr lang="en-GB"/>
          </a:p>
        </p:txBody>
      </p:sp>
    </p:spTree>
    <p:extLst>
      <p:ext uri="{BB962C8B-B14F-4D97-AF65-F5344CB8AC3E}">
        <p14:creationId xmlns:p14="http://schemas.microsoft.com/office/powerpoint/2010/main" val="28835583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CE7773A-A521-4B2A-A5D0-28859B8D2233}" type="slidenum">
              <a:t>17</a:t>
            </a:fld>
            <a:endParaRPr lang="en-US"/>
          </a:p>
        </p:txBody>
      </p:sp>
    </p:spTree>
    <p:extLst>
      <p:ext uri="{BB962C8B-B14F-4D97-AF65-F5344CB8AC3E}">
        <p14:creationId xmlns:p14="http://schemas.microsoft.com/office/powerpoint/2010/main" val="4159617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CE7773A-A521-4B2A-A5D0-28859B8D2233}" type="slidenum">
              <a:t>18</a:t>
            </a:fld>
            <a:endParaRPr lang="en-US"/>
          </a:p>
        </p:txBody>
      </p:sp>
    </p:spTree>
    <p:extLst>
      <p:ext uri="{BB962C8B-B14F-4D97-AF65-F5344CB8AC3E}">
        <p14:creationId xmlns:p14="http://schemas.microsoft.com/office/powerpoint/2010/main" val="23733355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5CE7773A-A521-4B2A-A5D0-28859B8D2233}" type="slidenum">
              <a:t>19</a:t>
            </a:fld>
            <a:endParaRPr lang="en-US"/>
          </a:p>
        </p:txBody>
      </p:sp>
    </p:spTree>
    <p:extLst>
      <p:ext uri="{BB962C8B-B14F-4D97-AF65-F5344CB8AC3E}">
        <p14:creationId xmlns:p14="http://schemas.microsoft.com/office/powerpoint/2010/main" val="42586903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5CE7773A-A521-4B2A-A5D0-28859B8D2233}" type="slidenum">
              <a:t>20</a:t>
            </a:fld>
            <a:endParaRPr lang="en-US"/>
          </a:p>
        </p:txBody>
      </p:sp>
    </p:spTree>
    <p:extLst>
      <p:ext uri="{BB962C8B-B14F-4D97-AF65-F5344CB8AC3E}">
        <p14:creationId xmlns:p14="http://schemas.microsoft.com/office/powerpoint/2010/main" val="28421886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endParaRPr lang="en-US">
              <a:ea typeface="Calibri"/>
              <a:cs typeface="Calibri"/>
            </a:endParaRPr>
          </a:p>
        </p:txBody>
      </p:sp>
      <p:sp>
        <p:nvSpPr>
          <p:cNvPr id="4" name="Slide Number Placeholder 3"/>
          <p:cNvSpPr>
            <a:spLocks noGrp="1"/>
          </p:cNvSpPr>
          <p:nvPr>
            <p:ph type="sldNum" sz="quarter" idx="5"/>
          </p:nvPr>
        </p:nvSpPr>
        <p:spPr/>
        <p:txBody>
          <a:bodyPr/>
          <a:lstStyle/>
          <a:p>
            <a:fld id="{5CE7773A-A521-4B2A-A5D0-28859B8D2233}" type="slidenum">
              <a:t>21</a:t>
            </a:fld>
            <a:endParaRPr lang="en-US"/>
          </a:p>
        </p:txBody>
      </p:sp>
    </p:spTree>
    <p:extLst>
      <p:ext uri="{BB962C8B-B14F-4D97-AF65-F5344CB8AC3E}">
        <p14:creationId xmlns:p14="http://schemas.microsoft.com/office/powerpoint/2010/main" val="33526989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endParaRPr lang="en-US"/>
          </a:p>
        </p:txBody>
      </p:sp>
      <p:sp>
        <p:nvSpPr>
          <p:cNvPr id="4" name="Slide Number Placeholder 3"/>
          <p:cNvSpPr>
            <a:spLocks noGrp="1"/>
          </p:cNvSpPr>
          <p:nvPr>
            <p:ph type="sldNum" sz="quarter" idx="5"/>
          </p:nvPr>
        </p:nvSpPr>
        <p:spPr/>
        <p:txBody>
          <a:bodyPr/>
          <a:lstStyle/>
          <a:p>
            <a:fld id="{5CE7773A-A521-4B2A-A5D0-28859B8D2233}" type="slidenum">
              <a:t>22</a:t>
            </a:fld>
            <a:endParaRPr lang="en-US"/>
          </a:p>
        </p:txBody>
      </p:sp>
    </p:spTree>
    <p:extLst>
      <p:ext uri="{BB962C8B-B14F-4D97-AF65-F5344CB8AC3E}">
        <p14:creationId xmlns:p14="http://schemas.microsoft.com/office/powerpoint/2010/main" val="33373044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p:txBody>
      </p:sp>
      <p:sp>
        <p:nvSpPr>
          <p:cNvPr id="4" name="Slide Number Placeholder 3"/>
          <p:cNvSpPr>
            <a:spLocks noGrp="1"/>
          </p:cNvSpPr>
          <p:nvPr>
            <p:ph type="sldNum" sz="quarter" idx="5"/>
          </p:nvPr>
        </p:nvSpPr>
        <p:spPr/>
        <p:txBody>
          <a:bodyPr/>
          <a:lstStyle/>
          <a:p>
            <a:fld id="{CB4BFDF6-5053-4D7F-80E6-7496F410611D}" type="slidenum">
              <a:t>23</a:t>
            </a:fld>
            <a:endParaRPr lang="en-US"/>
          </a:p>
        </p:txBody>
      </p:sp>
    </p:spTree>
    <p:extLst>
      <p:ext uri="{BB962C8B-B14F-4D97-AF65-F5344CB8AC3E}">
        <p14:creationId xmlns:p14="http://schemas.microsoft.com/office/powerpoint/2010/main" val="19764711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4BFDF6-5053-4D7F-80E6-7496F410611D}" type="slidenum">
              <a:t>24</a:t>
            </a:fld>
            <a:endParaRPr lang="en-US"/>
          </a:p>
        </p:txBody>
      </p:sp>
    </p:spTree>
    <p:extLst>
      <p:ext uri="{BB962C8B-B14F-4D97-AF65-F5344CB8AC3E}">
        <p14:creationId xmlns:p14="http://schemas.microsoft.com/office/powerpoint/2010/main" val="13553292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4BFDF6-5053-4D7F-80E6-7496F410611D}" type="slidenum">
              <a:t>25</a:t>
            </a:fld>
            <a:endParaRPr lang="en-US"/>
          </a:p>
        </p:txBody>
      </p:sp>
    </p:spTree>
    <p:extLst>
      <p:ext uri="{BB962C8B-B14F-4D97-AF65-F5344CB8AC3E}">
        <p14:creationId xmlns:p14="http://schemas.microsoft.com/office/powerpoint/2010/main" val="28362857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4BFDF6-5053-4D7F-80E6-7496F410611D}" type="slidenum">
              <a:t>26</a:t>
            </a:fld>
            <a:endParaRPr lang="en-US"/>
          </a:p>
        </p:txBody>
      </p:sp>
    </p:spTree>
    <p:extLst>
      <p:ext uri="{BB962C8B-B14F-4D97-AF65-F5344CB8AC3E}">
        <p14:creationId xmlns:p14="http://schemas.microsoft.com/office/powerpoint/2010/main" val="7579030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CB4BFDF6-5053-4D7F-80E6-7496F410611D}" type="slidenum">
              <a:t>27</a:t>
            </a:fld>
            <a:endParaRPr lang="en-US"/>
          </a:p>
        </p:txBody>
      </p:sp>
    </p:spTree>
    <p:extLst>
      <p:ext uri="{BB962C8B-B14F-4D97-AF65-F5344CB8AC3E}">
        <p14:creationId xmlns:p14="http://schemas.microsoft.com/office/powerpoint/2010/main" val="28443821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CB4BFDF6-5053-4D7F-80E6-7496F410611D}" type="slidenum">
              <a:t>28</a:t>
            </a:fld>
            <a:endParaRPr lang="en-US"/>
          </a:p>
        </p:txBody>
      </p:sp>
    </p:spTree>
    <p:extLst>
      <p:ext uri="{BB962C8B-B14F-4D97-AF65-F5344CB8AC3E}">
        <p14:creationId xmlns:p14="http://schemas.microsoft.com/office/powerpoint/2010/main" val="10199392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p3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9" name="Google Shape;219;p3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29</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4"/>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Twentieth Centur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4"/>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3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21" name="Google Shape;21;p34"/>
          <p:cNvSpPr/>
          <p:nvPr/>
        </p:nvSpPr>
        <p:spPr>
          <a:xfrm>
            <a:off x="10208695" y="1"/>
            <a:ext cx="1135066" cy="477997"/>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22" name="Google Shape;22;p34"/>
          <p:cNvSpPr/>
          <p:nvPr/>
        </p:nvSpPr>
        <p:spPr>
          <a:xfrm flipH="1">
            <a:off x="555710" y="1064829"/>
            <a:ext cx="4083433" cy="4083433"/>
          </a:xfrm>
          <a:prstGeom prst="arc">
            <a:avLst>
              <a:gd name="adj1" fmla="val 16200000"/>
              <a:gd name="adj2" fmla="val 0"/>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3"/>
        <p:cNvGrpSpPr/>
        <p:nvPr/>
      </p:nvGrpSpPr>
      <p:grpSpPr>
        <a:xfrm>
          <a:off x="0" y="0"/>
          <a:ext cx="0" cy="0"/>
          <a:chOff x="0" y="0"/>
          <a:chExt cx="0" cy="0"/>
        </a:xfrm>
      </p:grpSpPr>
      <p:sp>
        <p:nvSpPr>
          <p:cNvPr id="24" name="Google Shape;24;p3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35"/>
          <p:cNvSpPr txBox="1">
            <a:spLocks noGrp="1"/>
          </p:cNvSpPr>
          <p:nvPr>
            <p:ph type="body" idx="1"/>
          </p:nvPr>
        </p:nvSpPr>
        <p:spPr>
          <a:xfrm>
            <a:off x="838200" y="1825625"/>
            <a:ext cx="10515600" cy="385974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6" name="Google Shape;26;p3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3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3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29" name="Google Shape;29;p35"/>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30" name="Google Shape;30;p35"/>
          <p:cNvSpPr/>
          <p:nvPr/>
        </p:nvSpPr>
        <p:spPr>
          <a:xfrm flipH="1">
            <a:off x="123536" y="5717905"/>
            <a:ext cx="1771609" cy="1140095"/>
          </a:xfrm>
          <a:custGeom>
            <a:avLst/>
            <a:gdLst/>
            <a:ahLst/>
            <a:cxnLst/>
            <a:rect l="l" t="t" r="r" b="b"/>
            <a:pathLst>
              <a:path w="1771609" h="1140095" extrusionOk="0">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36"/>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Twentieth Centur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36"/>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4" name="Google Shape;34;p3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3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3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37" name="Google Shape;37;p36"/>
          <p:cNvSpPr/>
          <p:nvPr/>
        </p:nvSpPr>
        <p:spPr>
          <a:xfrm>
            <a:off x="10208695" y="1"/>
            <a:ext cx="1135066" cy="477997"/>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38" name="Google Shape;38;p36"/>
          <p:cNvSpPr/>
          <p:nvPr/>
        </p:nvSpPr>
        <p:spPr>
          <a:xfrm flipH="1">
            <a:off x="555710" y="1064829"/>
            <a:ext cx="4083433" cy="4083433"/>
          </a:xfrm>
          <a:prstGeom prst="arc">
            <a:avLst>
              <a:gd name="adj1" fmla="val 16200000"/>
              <a:gd name="adj2" fmla="val 0"/>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9"/>
        <p:cNvGrpSpPr/>
        <p:nvPr/>
      </p:nvGrpSpPr>
      <p:grpSpPr>
        <a:xfrm>
          <a:off x="0" y="0"/>
          <a:ext cx="0" cy="0"/>
          <a:chOff x="0" y="0"/>
          <a:chExt cx="0" cy="0"/>
        </a:xfrm>
      </p:grpSpPr>
      <p:sp>
        <p:nvSpPr>
          <p:cNvPr id="40" name="Google Shape;40;p3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 name="Google Shape;41;p3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3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 name="Google Shape;43;p3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3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3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46" name="Google Shape;46;p37"/>
          <p:cNvSpPr/>
          <p:nvPr/>
        </p:nvSpPr>
        <p:spPr>
          <a:xfrm rot="-5400000">
            <a:off x="-388933" y="4841194"/>
            <a:ext cx="1737401" cy="959536"/>
          </a:xfrm>
          <a:custGeom>
            <a:avLst/>
            <a:gdLst/>
            <a:ahLst/>
            <a:cxnLst/>
            <a:rect l="l" t="t" r="r" b="b"/>
            <a:pathLst>
              <a:path w="1737401" h="959536" extrusionOk="0">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47" name="Google Shape;47;p37"/>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8"/>
        <p:cNvGrpSpPr/>
        <p:nvPr/>
      </p:nvGrpSpPr>
      <p:grpSpPr>
        <a:xfrm>
          <a:off x="0" y="0"/>
          <a:ext cx="0" cy="0"/>
          <a:chOff x="0" y="0"/>
          <a:chExt cx="0" cy="0"/>
        </a:xfrm>
      </p:grpSpPr>
      <p:sp>
        <p:nvSpPr>
          <p:cNvPr id="49" name="Google Shape;49;p38"/>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38"/>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1" name="Google Shape;51;p38"/>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 name="Google Shape;52;p38"/>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3" name="Google Shape;53;p38"/>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3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3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3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57" name="Google Shape;57;p38"/>
          <p:cNvSpPr/>
          <p:nvPr/>
        </p:nvSpPr>
        <p:spPr>
          <a:xfrm rot="-5400000">
            <a:off x="-388933" y="4841194"/>
            <a:ext cx="1737401" cy="959536"/>
          </a:xfrm>
          <a:custGeom>
            <a:avLst/>
            <a:gdLst/>
            <a:ahLst/>
            <a:cxnLst/>
            <a:rect l="l" t="t" r="r" b="b"/>
            <a:pathLst>
              <a:path w="1737401" h="959536" extrusionOk="0">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58" name="Google Shape;58;p38"/>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9"/>
        <p:cNvGrpSpPr/>
        <p:nvPr/>
      </p:nvGrpSpPr>
      <p:grpSpPr>
        <a:xfrm>
          <a:off x="0" y="0"/>
          <a:ext cx="0" cy="0"/>
          <a:chOff x="0" y="0"/>
          <a:chExt cx="0" cy="0"/>
        </a:xfrm>
      </p:grpSpPr>
      <p:sp>
        <p:nvSpPr>
          <p:cNvPr id="60" name="Google Shape;60;p3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 name="Google Shape;61;p3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3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3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64" name="Google Shape;64;p39"/>
          <p:cNvSpPr/>
          <p:nvPr/>
        </p:nvSpPr>
        <p:spPr>
          <a:xfrm rot="-5400000">
            <a:off x="-388933" y="4841194"/>
            <a:ext cx="1737401" cy="959536"/>
          </a:xfrm>
          <a:custGeom>
            <a:avLst/>
            <a:gdLst/>
            <a:ahLst/>
            <a:cxnLst/>
            <a:rect l="l" t="t" r="r" b="b"/>
            <a:pathLst>
              <a:path w="1737401" h="959536" extrusionOk="0">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65" name="Google Shape;65;p39"/>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4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4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4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70" name="Google Shape;70;p40"/>
          <p:cNvSpPr/>
          <p:nvPr/>
        </p:nvSpPr>
        <p:spPr>
          <a:xfrm rot="-5400000">
            <a:off x="-388933" y="4841194"/>
            <a:ext cx="1737401" cy="959536"/>
          </a:xfrm>
          <a:custGeom>
            <a:avLst/>
            <a:gdLst/>
            <a:ahLst/>
            <a:cxnLst/>
            <a:rect l="l" t="t" r="r" b="b"/>
            <a:pathLst>
              <a:path w="1737401" h="959536" extrusionOk="0">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71" name="Google Shape;71;p40"/>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4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41"/>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5" name="Google Shape;75;p41"/>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4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4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4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79" name="Google Shape;79;p41"/>
          <p:cNvSpPr/>
          <p:nvPr/>
        </p:nvSpPr>
        <p:spPr>
          <a:xfrm rot="-5400000">
            <a:off x="-388933" y="4841194"/>
            <a:ext cx="1737401" cy="959536"/>
          </a:xfrm>
          <a:custGeom>
            <a:avLst/>
            <a:gdLst/>
            <a:ahLst/>
            <a:cxnLst/>
            <a:rect l="l" t="t" r="r" b="b"/>
            <a:pathLst>
              <a:path w="1737401" h="959536" extrusionOk="0">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80" name="Google Shape;80;p41"/>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1"/>
        <p:cNvGrpSpPr/>
        <p:nvPr/>
      </p:nvGrpSpPr>
      <p:grpSpPr>
        <a:xfrm>
          <a:off x="0" y="0"/>
          <a:ext cx="0" cy="0"/>
          <a:chOff x="0" y="0"/>
          <a:chExt cx="0" cy="0"/>
        </a:xfrm>
      </p:grpSpPr>
      <p:sp>
        <p:nvSpPr>
          <p:cNvPr id="82" name="Google Shape;82;p4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3" name="Google Shape;83;p42"/>
          <p:cNvSpPr>
            <a:spLocks noGrp="1"/>
          </p:cNvSpPr>
          <p:nvPr>
            <p:ph type="pic" idx="2"/>
          </p:nvPr>
        </p:nvSpPr>
        <p:spPr>
          <a:xfrm>
            <a:off x="5183188" y="987425"/>
            <a:ext cx="6172200" cy="4873625"/>
          </a:xfrm>
          <a:prstGeom prst="rect">
            <a:avLst/>
          </a:prstGeom>
          <a:noFill/>
          <a:ln>
            <a:noFill/>
          </a:ln>
        </p:spPr>
      </p:sp>
      <p:sp>
        <p:nvSpPr>
          <p:cNvPr id="84" name="Google Shape;84;p42"/>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5" name="Google Shape;85;p4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4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4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88" name="Google Shape;88;p42"/>
          <p:cNvSpPr/>
          <p:nvPr/>
        </p:nvSpPr>
        <p:spPr>
          <a:xfrm rot="-5400000">
            <a:off x="-388933" y="4841194"/>
            <a:ext cx="1737401" cy="959536"/>
          </a:xfrm>
          <a:custGeom>
            <a:avLst/>
            <a:gdLst/>
            <a:ahLst/>
            <a:cxnLst/>
            <a:rect l="l" t="t" r="r" b="b"/>
            <a:pathLst>
              <a:path w="1737401" h="959536" extrusionOk="0">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89" name="Google Shape;89;p42"/>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0"/>
        <p:cNvGrpSpPr/>
        <p:nvPr/>
      </p:nvGrpSpPr>
      <p:grpSpPr>
        <a:xfrm>
          <a:off x="0" y="0"/>
          <a:ext cx="0" cy="0"/>
          <a:chOff x="0" y="0"/>
          <a:chExt cx="0" cy="0"/>
        </a:xfrm>
      </p:grpSpPr>
      <p:sp>
        <p:nvSpPr>
          <p:cNvPr id="91" name="Google Shape;91;p4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2" name="Google Shape;92;p43"/>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3" name="Google Shape;93;p4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4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4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96" name="Google Shape;96;p43"/>
          <p:cNvSpPr/>
          <p:nvPr/>
        </p:nvSpPr>
        <p:spPr>
          <a:xfrm rot="-5400000">
            <a:off x="-388933" y="4841194"/>
            <a:ext cx="1737401" cy="959536"/>
          </a:xfrm>
          <a:custGeom>
            <a:avLst/>
            <a:gdLst/>
            <a:ahLst/>
            <a:cxnLst/>
            <a:rect l="l" t="t" r="r" b="b"/>
            <a:pathLst>
              <a:path w="1737401" h="959536" extrusionOk="0">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97" name="Google Shape;97;p43"/>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8"/>
        <p:cNvGrpSpPr/>
        <p:nvPr/>
      </p:nvGrpSpPr>
      <p:grpSpPr>
        <a:xfrm>
          <a:off x="0" y="0"/>
          <a:ext cx="0" cy="0"/>
          <a:chOff x="0" y="0"/>
          <a:chExt cx="0" cy="0"/>
        </a:xfrm>
      </p:grpSpPr>
      <p:sp>
        <p:nvSpPr>
          <p:cNvPr id="99" name="Google Shape;99;p44"/>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0" name="Google Shape;100;p44"/>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1" name="Google Shape;101;p4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4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3" name="Google Shape;103;p4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04" name="Google Shape;104;p44"/>
          <p:cNvSpPr/>
          <p:nvPr/>
        </p:nvSpPr>
        <p:spPr>
          <a:xfrm rot="-5400000">
            <a:off x="-388933" y="4841194"/>
            <a:ext cx="1737401" cy="959536"/>
          </a:xfrm>
          <a:custGeom>
            <a:avLst/>
            <a:gdLst/>
            <a:ahLst/>
            <a:cxnLst/>
            <a:rect l="l" t="t" r="r" b="b"/>
            <a:pathLst>
              <a:path w="1737401" h="959536" extrusionOk="0">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105" name="Google Shape;105;p44"/>
          <p:cNvSpPr/>
          <p:nvPr/>
        </p:nvSpPr>
        <p:spPr>
          <a:xfrm>
            <a:off x="10494433" y="2"/>
            <a:ext cx="849328" cy="357668"/>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47888" y="713232"/>
            <a:ext cx="3364992" cy="3227832"/>
          </a:xfrm>
        </p:spPr>
        <p:txBody>
          <a:bodyPr vert="horz" lIns="91440" tIns="45720" rIns="91440" bIns="45720" rtlCol="0" anchor="t">
            <a:normAutofit/>
          </a:bodyPr>
          <a:lstStyle>
            <a:lvl1pPr>
              <a:defRPr lang="en-US" sz="4000" dirty="0">
                <a:gradFill>
                  <a:gsLst>
                    <a:gs pos="0">
                      <a:schemeClr val="accent2"/>
                    </a:gs>
                    <a:gs pos="100000">
                      <a:schemeClr val="accent5"/>
                    </a:gs>
                  </a:gsLst>
                  <a:lin ang="15600000" scaled="0"/>
                </a:gra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47888" y="5138927"/>
            <a:ext cx="3200400" cy="1197864"/>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7548451" cy="6858000"/>
          </a:xfrm>
          <a:blipFill>
            <a:blip r:embed="rId2">
              <a:alphaModFix amt="70000"/>
            </a:blip>
            <a:stretch>
              <a:fillRect/>
            </a:stretch>
          </a:blipFill>
        </p:spPr>
        <p:txBody>
          <a:bodyPr/>
          <a:lstStyle>
            <a:lvl1pPr marL="0" indent="0">
              <a:buNone/>
              <a:defRPr/>
            </a:lvl1pPr>
          </a:lstStyle>
          <a:p>
            <a:r>
              <a:rPr lang="en-US"/>
              <a:t> </a:t>
            </a:r>
          </a:p>
        </p:txBody>
      </p:sp>
      <p:grpSp>
        <p:nvGrpSpPr>
          <p:cNvPr id="7" name="Group 6">
            <a:extLst>
              <a:ext uri="{FF2B5EF4-FFF2-40B4-BE49-F238E27FC236}">
                <a16:creationId xmlns:a16="http://schemas.microsoft.com/office/drawing/2014/main" id="{9BCBE317-7590-8646-B2DB-5BED6EE8A19B}"/>
              </a:ext>
              <a:ext uri="{C183D7F6-B498-43B3-948B-1728B52AA6E4}">
                <adec:decorative xmlns:adec="http://schemas.microsoft.com/office/drawing/2017/decorative" val="1"/>
              </a:ext>
            </a:extLst>
          </p:cNvPr>
          <p:cNvGrpSpPr/>
          <p:nvPr/>
        </p:nvGrpSpPr>
        <p:grpSpPr>
          <a:xfrm rot="5400000">
            <a:off x="4181134" y="3367319"/>
            <a:ext cx="6858000" cy="123363"/>
            <a:chOff x="-5025" y="6737718"/>
            <a:chExt cx="12207200" cy="123363"/>
          </a:xfrm>
        </p:grpSpPr>
        <p:sp>
          <p:nvSpPr>
            <p:cNvPr id="8" name="Rectangle 7">
              <a:extLst>
                <a:ext uri="{FF2B5EF4-FFF2-40B4-BE49-F238E27FC236}">
                  <a16:creationId xmlns:a16="http://schemas.microsoft.com/office/drawing/2014/main" id="{55B255D3-4FB2-87A8-E502-9CDE10990A39}"/>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15F704-CD21-A249-03F6-4F036D21400B}"/>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Footer Placeholder 4">
            <a:extLst>
              <a:ext uri="{FF2B5EF4-FFF2-40B4-BE49-F238E27FC236}">
                <a16:creationId xmlns:a16="http://schemas.microsoft.com/office/drawing/2014/main" id="{6B30B7E9-D8D3-BC56-A758-6C86B58C0AC5}"/>
              </a:ext>
            </a:extLst>
          </p:cNvPr>
          <p:cNvSpPr>
            <a:spLocks noGrp="1"/>
          </p:cNvSpPr>
          <p:nvPr>
            <p:ph type="ftr" sz="quarter" idx="15"/>
          </p:nvPr>
        </p:nvSpPr>
        <p:spPr>
          <a:xfrm>
            <a:off x="8247888" y="6318504"/>
            <a:ext cx="2459736" cy="365760"/>
          </a:xfrm>
        </p:spPr>
        <p:txBody>
          <a:bodyPr/>
          <a:lstStyle/>
          <a:p>
            <a:endParaRPr lang="en-US"/>
          </a:p>
        </p:txBody>
      </p:sp>
      <p:sp>
        <p:nvSpPr>
          <p:cNvPr id="4" name="Date Placeholder 3">
            <a:extLst>
              <a:ext uri="{FF2B5EF4-FFF2-40B4-BE49-F238E27FC236}">
                <a16:creationId xmlns:a16="http://schemas.microsoft.com/office/drawing/2014/main" id="{3D4FF974-138E-88CF-9001-1A07C67D1DFD}"/>
              </a:ext>
            </a:extLst>
          </p:cNvPr>
          <p:cNvSpPr>
            <a:spLocks noGrp="1"/>
          </p:cNvSpPr>
          <p:nvPr>
            <p:ph type="dt" sz="half" idx="14"/>
          </p:nvPr>
        </p:nvSpPr>
        <p:spPr>
          <a:xfrm>
            <a:off x="10707624" y="6318504"/>
            <a:ext cx="859536" cy="365760"/>
          </a:xfrm>
        </p:spPr>
        <p:txBody>
          <a:bodyPr/>
          <a:lstStyle/>
          <a:p>
            <a:fld id="{3AEEF7F6-ECFE-4473-B3E9-C91BE833927A}" type="datetimeFigureOut">
              <a:rPr lang="en-US" smtClean="0"/>
              <a:t>12/12/2025</a:t>
            </a:fld>
            <a:endParaRPr lang="en-US"/>
          </a:p>
        </p:txBody>
      </p:sp>
      <p:sp>
        <p:nvSpPr>
          <p:cNvPr id="6" name="Slide Number Placeholder 5">
            <a:extLst>
              <a:ext uri="{FF2B5EF4-FFF2-40B4-BE49-F238E27FC236}">
                <a16:creationId xmlns:a16="http://schemas.microsoft.com/office/drawing/2014/main" id="{E1DA7CD4-7B92-1CD1-A9F0-94B053972CA3}"/>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77580269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6287667-A4F8-6B7A-7C1E-415768F3B3AA}"/>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9" name="Rectangle 8">
              <a:extLst>
                <a:ext uri="{FF2B5EF4-FFF2-40B4-BE49-F238E27FC236}">
                  <a16:creationId xmlns:a16="http://schemas.microsoft.com/office/drawing/2014/main" id="{860F260A-40A1-ED4C-F5A8-F915D3BDB7F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79CD2C2-2541-1223-03B1-97955C134718}"/>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669536" cy="1453896"/>
          </a:xfrm>
        </p:spPr>
        <p:txBody>
          <a:bodyPr anchor="t"/>
          <a:lstStyle/>
          <a:p>
            <a:r>
              <a:rPr lang="en-US"/>
              <a:t>Click to edit Master title style</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4669536" cy="4024566"/>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02919"/>
            <a:ext cx="5471160" cy="58155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F3134235-8D6E-735A-EBA0-BA533F60F020}"/>
              </a:ext>
            </a:extLst>
          </p:cNvPr>
          <p:cNvSpPr>
            <a:spLocks noGrp="1"/>
          </p:cNvSpPr>
          <p:nvPr>
            <p:ph type="ftr" sz="quarter" idx="17"/>
          </p:nvPr>
        </p:nvSpPr>
        <p:spPr/>
        <p:txBody>
          <a:bodyPr/>
          <a:lstStyle/>
          <a:p>
            <a:endParaRPr lang="en-US"/>
          </a:p>
        </p:txBody>
      </p:sp>
      <p:sp>
        <p:nvSpPr>
          <p:cNvPr id="10" name="Date Placeholder 9">
            <a:extLst>
              <a:ext uri="{FF2B5EF4-FFF2-40B4-BE49-F238E27FC236}">
                <a16:creationId xmlns:a16="http://schemas.microsoft.com/office/drawing/2014/main" id="{9D2F68ED-5552-E109-B7F4-671217CABF2D}"/>
              </a:ext>
            </a:extLst>
          </p:cNvPr>
          <p:cNvSpPr>
            <a:spLocks noGrp="1"/>
          </p:cNvSpPr>
          <p:nvPr>
            <p:ph type="dt" sz="half" idx="16"/>
          </p:nvPr>
        </p:nvSpPr>
        <p:spPr/>
        <p:txBody>
          <a:bodyPr/>
          <a:lstStyle/>
          <a:p>
            <a:fld id="{3AEEF7F6-ECFE-4473-B3E9-C91BE833927A}" type="datetimeFigureOut">
              <a:rPr lang="en-US" smtClean="0"/>
              <a:t>12/12/2025</a:t>
            </a:fld>
            <a:endParaRPr lang="en-US"/>
          </a:p>
        </p:txBody>
      </p:sp>
      <p:sp>
        <p:nvSpPr>
          <p:cNvPr id="12" name="Slide Number Placeholder 11">
            <a:extLst>
              <a:ext uri="{FF2B5EF4-FFF2-40B4-BE49-F238E27FC236}">
                <a16:creationId xmlns:a16="http://schemas.microsoft.com/office/drawing/2014/main" id="{573B9B49-4584-CFEF-738F-BE68D009CEA3}"/>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8429155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C1155E4-5659-692F-6CDC-095E555AF698}"/>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88AFD6F-0EAD-ADCF-CB9A-AB74C59048E1}"/>
              </a:ext>
            </a:extLst>
          </p:cNvPr>
          <p:cNvSpPr/>
          <p:nvPr/>
        </p:nvSpPr>
        <p:spPr>
          <a:xfrm rot="16200000">
            <a:off x="6635246" y="-3716556"/>
            <a:ext cx="1855397" cy="9288510"/>
          </a:xfrm>
          <a:prstGeom prst="rect">
            <a:avLst/>
          </a:prstGeom>
          <a:gradFill>
            <a:gsLst>
              <a:gs pos="45000">
                <a:schemeClr val="accent5">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310896"/>
            <a:ext cx="10872216" cy="1225296"/>
          </a:xfrm>
        </p:spPr>
        <p:txBody>
          <a:bodyPr anchor="ctr">
            <a:normAutofit/>
          </a:bodyPr>
          <a:lstStyle>
            <a:lvl1pPr>
              <a:defRPr sz="320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249424" y="2313432"/>
            <a:ext cx="8732520" cy="3895344"/>
          </a:xfr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AEEF7F6-ECFE-4473-B3E9-C91BE833927A}" type="datetimeFigureOut">
              <a:rPr lang="en-US" smtClean="0"/>
              <a:t>12/12/2025</a:t>
            </a:fld>
            <a:endParaRPr lang="en-U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779163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39" y="1033272"/>
            <a:ext cx="5892073" cy="3895344"/>
          </a:xfrm>
        </p:spPr>
        <p:txBody>
          <a:bodyPr vert="horz" lIns="91440" tIns="45720" rIns="91440" bIns="45720" rtlCol="0" anchor="t">
            <a:normAutofit/>
          </a:bodyPr>
          <a:lstStyle>
            <a:lvl1pPr>
              <a:defRPr lang="en-US" sz="80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733288"/>
            <a:ext cx="5892071" cy="79552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r>
              <a:rPr lang="en-US"/>
              <a:t>Footer Text</a:t>
            </a:r>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6931152" y="793817"/>
            <a:ext cx="5260848" cy="6064181"/>
          </a:xfrm>
          <a:blipFill>
            <a:blip r:embed="rId2">
              <a:alphaModFix amt="80000"/>
            </a:blip>
            <a:stretch>
              <a:fillRect/>
            </a:stretch>
          </a:blipFill>
        </p:spPr>
        <p:txBody>
          <a:bodyPr/>
          <a:lstStyle>
            <a:lvl1pPr marL="0" indent="0">
              <a:buNone/>
              <a:defRPr/>
            </a:lvl1pPr>
          </a:lstStyle>
          <a:p>
            <a:r>
              <a:rPr lang="en-US"/>
              <a:t> </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6938587" y="207982"/>
            <a:ext cx="2662798" cy="413360"/>
          </a:xfrm>
        </p:spPr>
        <p:txBody>
          <a:bodyPr/>
          <a:lstStyle>
            <a:lvl1pPr>
              <a:defRPr>
                <a:solidFill>
                  <a:schemeClr val="tx2"/>
                </a:solidFill>
              </a:defRPr>
            </a:lvl1pPr>
          </a:lstStyle>
          <a:p>
            <a:fld id="{BBB8170F-0370-4A38-8BF3-83D69476AE62}" type="datetime1">
              <a:rPr lang="en-US" smtClean="0"/>
              <a:t>12/12/2025</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CF2C2C7B-6B47-4A5B-B24C-B316964ABE62}"/>
              </a:ext>
            </a:extLst>
          </p:cNvPr>
          <p:cNvCxnSpPr>
            <a:cxnSpLocks/>
          </p:cNvCxnSpPr>
          <p:nvPr/>
        </p:nvCxnSpPr>
        <p:spPr>
          <a:xfrm flipV="1">
            <a:off x="6929823" y="789558"/>
            <a:ext cx="0" cy="606844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F32355F-80FD-3956-F8D4-9DF4073D0E2E}"/>
              </a:ext>
            </a:extLst>
          </p:cNvPr>
          <p:cNvCxnSpPr>
            <a:cxnSpLocks/>
          </p:cNvCxnSpPr>
          <p:nvPr/>
        </p:nvCxnSpPr>
        <p:spPr>
          <a:xfrm>
            <a:off x="0" y="5420250"/>
            <a:ext cx="692982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D4DD8B2-0D73-EB9B-9708-67DF28E40F96}"/>
              </a:ext>
            </a:extLst>
          </p:cNvPr>
          <p:cNvCxnSpPr>
            <a:cxnSpLocks/>
          </p:cNvCxnSpPr>
          <p:nvPr/>
        </p:nvCxnSpPr>
        <p:spPr>
          <a:xfrm>
            <a:off x="0" y="791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5489035"/>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7874" y="5197449"/>
            <a:ext cx="4244126" cy="146304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5358383" y="210312"/>
            <a:ext cx="1569350" cy="411480"/>
          </a:xfrm>
        </p:spPr>
        <p:txBody>
          <a:bodyPr/>
          <a:lstStyle/>
          <a:p>
            <a:fld id="{0E608933-3727-45F8-8E35-F46170696AC2}" type="datetime1">
              <a:rPr lang="en-US" smtClean="0"/>
              <a:t>12/12/2025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794335"/>
            <a:ext cx="4921917" cy="4047478"/>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152144"/>
            <a:ext cx="6382512" cy="53400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4841814"/>
            <a:ext cx="4921917"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8F7E856F-6265-38B0-6F7D-95063C760CBC}"/>
              </a:ext>
            </a:extLst>
          </p:cNvPr>
          <p:cNvCxnSpPr>
            <a:cxnSpLocks/>
          </p:cNvCxnSpPr>
          <p:nvPr/>
        </p:nvCxnSpPr>
        <p:spPr>
          <a:xfrm>
            <a:off x="4925804" y="784893"/>
            <a:ext cx="0" cy="607310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79583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12648"/>
            <a:ext cx="7015483" cy="103327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Footer Placeholder 10">
            <a:extLst>
              <a:ext uri="{FF2B5EF4-FFF2-40B4-BE49-F238E27FC236}">
                <a16:creationId xmlns:a16="http://schemas.microsoft.com/office/drawing/2014/main" id="{BB59EF2B-7C7F-BA27-16C2-C56B21D3774C}"/>
              </a:ext>
            </a:extLst>
          </p:cNvPr>
          <p:cNvSpPr>
            <a:spLocks noGrp="1"/>
          </p:cNvSpPr>
          <p:nvPr>
            <p:ph type="ftr" sz="quarter" idx="15"/>
          </p:nvPr>
        </p:nvSpPr>
        <p:spPr/>
        <p:txBody>
          <a:bodyPr/>
          <a:lstStyle/>
          <a:p>
            <a:r>
              <a:rPr lang="en-US"/>
              <a:t>Footer Text</a:t>
            </a:r>
          </a:p>
        </p:txBody>
      </p:sp>
      <p:sp>
        <p:nvSpPr>
          <p:cNvPr id="9" name="Date Placeholder 8">
            <a:extLst>
              <a:ext uri="{FF2B5EF4-FFF2-40B4-BE49-F238E27FC236}">
                <a16:creationId xmlns:a16="http://schemas.microsoft.com/office/drawing/2014/main" id="{2A99D216-CE5A-6458-A23E-BE0E554AC3D1}"/>
              </a:ext>
            </a:extLst>
          </p:cNvPr>
          <p:cNvSpPr>
            <a:spLocks noGrp="1"/>
          </p:cNvSpPr>
          <p:nvPr>
            <p:ph type="dt" sz="half" idx="14"/>
          </p:nvPr>
        </p:nvSpPr>
        <p:spPr>
          <a:xfrm>
            <a:off x="5224951" y="207982"/>
            <a:ext cx="1682496" cy="413360"/>
          </a:xfrm>
        </p:spPr>
        <p:txBody>
          <a:bodyPr/>
          <a:lstStyle/>
          <a:p>
            <a:fld id="{28E8FF4C-7F6A-4962-9270-F797B8959287}" type="datetime1">
              <a:rPr lang="en-US" smtClean="0"/>
              <a:t>12/12/2025</a:t>
            </a:fld>
            <a:endParaRPr lang="en-US"/>
          </a:p>
        </p:txBody>
      </p:sp>
      <p:sp>
        <p:nvSpPr>
          <p:cNvPr id="12" name="Slide Number Placeholder 11">
            <a:extLst>
              <a:ext uri="{FF2B5EF4-FFF2-40B4-BE49-F238E27FC236}">
                <a16:creationId xmlns:a16="http://schemas.microsoft.com/office/drawing/2014/main" id="{3220FA64-3C9A-EBCF-5C28-E7DED40C97DC}"/>
              </a:ext>
            </a:extLst>
          </p:cNvPr>
          <p:cNvSpPr>
            <a:spLocks noGrp="1"/>
          </p:cNvSpPr>
          <p:nvPr>
            <p:ph type="sldNum" sz="quarter" idx="16"/>
          </p:nvPr>
        </p:nvSpPr>
        <p:spPr>
          <a:xfrm>
            <a:off x="6789594" y="207982"/>
            <a:ext cx="546447"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746504"/>
            <a:ext cx="7018271" cy="48066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773592" y="0"/>
            <a:ext cx="4417215" cy="6858000"/>
          </a:xfrm>
          <a:blipFill>
            <a:blip r:embed="rId2">
              <a:alphaModFix amt="80000"/>
            </a:blip>
            <a:stretch>
              <a:fillRect/>
            </a:stretch>
          </a:blipFill>
        </p:spPr>
        <p:txBody>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76883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93562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750308" y="612648"/>
            <a:ext cx="7022592" cy="103327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342584" cy="6858000"/>
          </a:xfrm>
          <a:blipFill>
            <a:blip r:embed="rId2">
              <a:alphaModFix amt="80000"/>
            </a:blip>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CD81791C-036D-058C-0055-96793694D657}"/>
              </a:ext>
            </a:extLst>
          </p:cNvPr>
          <p:cNvSpPr>
            <a:spLocks noGrp="1"/>
          </p:cNvSpPr>
          <p:nvPr>
            <p:ph type="ftr" sz="quarter" idx="15"/>
          </p:nvPr>
        </p:nvSpPr>
        <p:spPr>
          <a:xfrm>
            <a:off x="4750307" y="210312"/>
            <a:ext cx="3531437" cy="413360"/>
          </a:xfrm>
        </p:spPr>
        <p:txBody>
          <a:bodyPr/>
          <a:lstStyle/>
          <a:p>
            <a:r>
              <a:rPr lang="en-US"/>
              <a:t>Footer Text</a:t>
            </a:r>
          </a:p>
        </p:txBody>
      </p:sp>
      <p:sp>
        <p:nvSpPr>
          <p:cNvPr id="7" name="Date Placeholder 6">
            <a:extLst>
              <a:ext uri="{FF2B5EF4-FFF2-40B4-BE49-F238E27FC236}">
                <a16:creationId xmlns:a16="http://schemas.microsoft.com/office/drawing/2014/main" id="{E2A8DE5B-9C41-DE5B-BF91-98510120DCFE}"/>
              </a:ext>
            </a:extLst>
          </p:cNvPr>
          <p:cNvSpPr>
            <a:spLocks noGrp="1"/>
          </p:cNvSpPr>
          <p:nvPr>
            <p:ph type="dt" sz="half" idx="14"/>
          </p:nvPr>
        </p:nvSpPr>
        <p:spPr>
          <a:xfrm>
            <a:off x="9582299" y="210312"/>
            <a:ext cx="1679642" cy="413360"/>
          </a:xfrm>
        </p:spPr>
        <p:txBody>
          <a:bodyPr/>
          <a:lstStyle/>
          <a:p>
            <a:fld id="{5824A7B9-17B9-4425-9158-739F678A55EB}" type="datetime1">
              <a:rPr lang="en-US" smtClean="0"/>
              <a:t>12/12/2025</a:t>
            </a:fld>
            <a:endParaRPr lang="en-US"/>
          </a:p>
        </p:txBody>
      </p:sp>
      <p:sp>
        <p:nvSpPr>
          <p:cNvPr id="11" name="Slide Number Placeholder 10">
            <a:extLst>
              <a:ext uri="{FF2B5EF4-FFF2-40B4-BE49-F238E27FC236}">
                <a16:creationId xmlns:a16="http://schemas.microsoft.com/office/drawing/2014/main" id="{0E0FD979-F905-C567-8E21-A3EDCE179803}"/>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50307" y="1746503"/>
            <a:ext cx="7022592" cy="48066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34576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9120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3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Twentieth Century"/>
              <a:buNone/>
              <a:defRPr sz="4400" b="0" i="0" u="none" strike="noStrike" cap="none">
                <a:solidFill>
                  <a:schemeClr val="dk1"/>
                </a:solidFill>
                <a:latin typeface="Twentieth Century"/>
                <a:ea typeface="Twentieth Century"/>
                <a:cs typeface="Twentieth Century"/>
                <a:sym typeface="Twentieth Centur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3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venir"/>
                <a:ea typeface="Avenir"/>
                <a:cs typeface="Avenir"/>
                <a:sym typeface="Avenir"/>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venir"/>
                <a:ea typeface="Avenir"/>
                <a:cs typeface="Avenir"/>
                <a:sym typeface="Avenir"/>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venir"/>
                <a:ea typeface="Avenir"/>
                <a:cs typeface="Avenir"/>
                <a:sym typeface="Avenir"/>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9pPr>
          </a:lstStyle>
          <a:p>
            <a:endParaRPr/>
          </a:p>
        </p:txBody>
      </p:sp>
      <p:sp>
        <p:nvSpPr>
          <p:cNvPr id="12" name="Google Shape;12;p3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3" name="Google Shape;13;p3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4" name="Google Shape;14;p3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Avenir"/>
                <a:ea typeface="Avenir"/>
                <a:cs typeface="Avenir"/>
                <a:sym typeface="Avenir"/>
              </a:defRPr>
            </a:lvl1pPr>
            <a:lvl2pPr marL="0" marR="0" lvl="1" indent="0" algn="r" rtl="0">
              <a:spcBef>
                <a:spcPts val="0"/>
              </a:spcBef>
              <a:buNone/>
              <a:defRPr sz="1200" b="0" i="0" u="none" strike="noStrike" cap="none">
                <a:solidFill>
                  <a:srgbClr val="888888"/>
                </a:solidFill>
                <a:latin typeface="Avenir"/>
                <a:ea typeface="Avenir"/>
                <a:cs typeface="Avenir"/>
                <a:sym typeface="Avenir"/>
              </a:defRPr>
            </a:lvl2pPr>
            <a:lvl3pPr marL="0" marR="0" lvl="2" indent="0" algn="r" rtl="0">
              <a:spcBef>
                <a:spcPts val="0"/>
              </a:spcBef>
              <a:buNone/>
              <a:defRPr sz="1200" b="0" i="0" u="none" strike="noStrike" cap="none">
                <a:solidFill>
                  <a:srgbClr val="888888"/>
                </a:solidFill>
                <a:latin typeface="Avenir"/>
                <a:ea typeface="Avenir"/>
                <a:cs typeface="Avenir"/>
                <a:sym typeface="Avenir"/>
              </a:defRPr>
            </a:lvl3pPr>
            <a:lvl4pPr marL="0" marR="0" lvl="3" indent="0" algn="r" rtl="0">
              <a:spcBef>
                <a:spcPts val="0"/>
              </a:spcBef>
              <a:buNone/>
              <a:defRPr sz="1200" b="0" i="0" u="none" strike="noStrike" cap="none">
                <a:solidFill>
                  <a:srgbClr val="888888"/>
                </a:solidFill>
                <a:latin typeface="Avenir"/>
                <a:ea typeface="Avenir"/>
                <a:cs typeface="Avenir"/>
                <a:sym typeface="Avenir"/>
              </a:defRPr>
            </a:lvl4pPr>
            <a:lvl5pPr marL="0" marR="0" lvl="4" indent="0" algn="r" rtl="0">
              <a:spcBef>
                <a:spcPts val="0"/>
              </a:spcBef>
              <a:buNone/>
              <a:defRPr sz="1200" b="0" i="0" u="none" strike="noStrike" cap="none">
                <a:solidFill>
                  <a:srgbClr val="888888"/>
                </a:solidFill>
                <a:latin typeface="Avenir"/>
                <a:ea typeface="Avenir"/>
                <a:cs typeface="Avenir"/>
                <a:sym typeface="Avenir"/>
              </a:defRPr>
            </a:lvl5pPr>
            <a:lvl6pPr marL="0" marR="0" lvl="5" indent="0" algn="r" rtl="0">
              <a:spcBef>
                <a:spcPts val="0"/>
              </a:spcBef>
              <a:buNone/>
              <a:defRPr sz="1200" b="0" i="0" u="none" strike="noStrike" cap="none">
                <a:solidFill>
                  <a:srgbClr val="888888"/>
                </a:solidFill>
                <a:latin typeface="Avenir"/>
                <a:ea typeface="Avenir"/>
                <a:cs typeface="Avenir"/>
                <a:sym typeface="Avenir"/>
              </a:defRPr>
            </a:lvl6pPr>
            <a:lvl7pPr marL="0" marR="0" lvl="6" indent="0" algn="r" rtl="0">
              <a:spcBef>
                <a:spcPts val="0"/>
              </a:spcBef>
              <a:buNone/>
              <a:defRPr sz="1200" b="0" i="0" u="none" strike="noStrike" cap="none">
                <a:solidFill>
                  <a:srgbClr val="888888"/>
                </a:solidFill>
                <a:latin typeface="Avenir"/>
                <a:ea typeface="Avenir"/>
                <a:cs typeface="Avenir"/>
                <a:sym typeface="Avenir"/>
              </a:defRPr>
            </a:lvl7pPr>
            <a:lvl8pPr marL="0" marR="0" lvl="7" indent="0" algn="r" rtl="0">
              <a:spcBef>
                <a:spcPts val="0"/>
              </a:spcBef>
              <a:buNone/>
              <a:defRPr sz="1200" b="0" i="0" u="none" strike="noStrike" cap="none">
                <a:solidFill>
                  <a:srgbClr val="888888"/>
                </a:solidFill>
                <a:latin typeface="Avenir"/>
                <a:ea typeface="Avenir"/>
                <a:cs typeface="Avenir"/>
                <a:sym typeface="Avenir"/>
              </a:defRPr>
            </a:lvl8pPr>
            <a:lvl9pPr marL="0" marR="0" lvl="8" indent="0" algn="r" rtl="0">
              <a:spcBef>
                <a:spcPts val="0"/>
              </a:spcBef>
              <a:buNone/>
              <a:defRPr sz="1200" b="0" i="0" u="none" strike="noStrike" cap="none">
                <a:solidFill>
                  <a:srgbClr val="888888"/>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ramsac.com/blog/cybercrime-legislation-uk/#:~:text=The%20primary%20cybercrime%20legislation%20in,are%20prosecuted%20for%20cybercrime%20attack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ps.gov.uk/legal-guidance/cybercrime-prosecution-guidance"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2.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1.jpeg"/></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5.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7.xm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9"/>
        <p:cNvGrpSpPr/>
        <p:nvPr/>
      </p:nvGrpSpPr>
      <p:grpSpPr>
        <a:xfrm>
          <a:off x="0" y="0"/>
          <a:ext cx="0" cy="0"/>
          <a:chOff x="0" y="0"/>
          <a:chExt cx="0" cy="0"/>
        </a:xfrm>
      </p:grpSpPr>
      <p:sp>
        <p:nvSpPr>
          <p:cNvPr id="110" name="Google Shape;110;p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111" name="Google Shape;111;p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112" name="Google Shape;112;p1"/>
          <p:cNvSpPr/>
          <p:nvPr/>
        </p:nvSpPr>
        <p:spPr>
          <a:xfrm rot="-172285">
            <a:off x="1108520" y="775849"/>
            <a:ext cx="2987899" cy="2987899"/>
          </a:xfrm>
          <a:prstGeom prst="arc">
            <a:avLst>
              <a:gd name="adj1" fmla="val 16200000"/>
              <a:gd name="adj2" fmla="val 2287352"/>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113" name="Google Shape;113;p1"/>
          <p:cNvSpPr txBox="1">
            <a:spLocks noGrp="1"/>
          </p:cNvSpPr>
          <p:nvPr>
            <p:ph type="ctrTitle"/>
          </p:nvPr>
        </p:nvSpPr>
        <p:spPr>
          <a:xfrm>
            <a:off x="860742" y="1124988"/>
            <a:ext cx="4425962" cy="23876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6000"/>
              <a:buFont typeface="Twentieth Century"/>
              <a:buNone/>
            </a:pPr>
            <a:r>
              <a:rPr lang="en-GB"/>
              <a:t>Terrorism and Cybercrime</a:t>
            </a:r>
            <a:endParaRPr/>
          </a:p>
        </p:txBody>
      </p:sp>
      <p:sp>
        <p:nvSpPr>
          <p:cNvPr id="114" name="Google Shape;114;p1"/>
          <p:cNvSpPr txBox="1">
            <a:spLocks noGrp="1"/>
          </p:cNvSpPr>
          <p:nvPr>
            <p:ph type="subTitle" idx="1"/>
          </p:nvPr>
        </p:nvSpPr>
        <p:spPr>
          <a:xfrm>
            <a:off x="860742" y="4077250"/>
            <a:ext cx="4425962" cy="1655762"/>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2200"/>
              <a:buNone/>
            </a:pPr>
            <a:r>
              <a:rPr lang="en-GB" sz="2200"/>
              <a:t>Week 10</a:t>
            </a:r>
            <a:endParaRPr/>
          </a:p>
          <a:p>
            <a:pPr marL="0" lvl="0" indent="0" algn="ctr" rtl="0">
              <a:lnSpc>
                <a:spcPct val="90000"/>
              </a:lnSpc>
              <a:spcBef>
                <a:spcPts val="1000"/>
              </a:spcBef>
              <a:spcAft>
                <a:spcPts val="0"/>
              </a:spcAft>
              <a:buClr>
                <a:schemeClr val="dk1"/>
              </a:buClr>
              <a:buSzPts val="2200"/>
              <a:buNone/>
            </a:pPr>
            <a:r>
              <a:rPr lang="en-GB" sz="2200"/>
              <a:t>Recap and Assignment 2</a:t>
            </a:r>
            <a:endParaRPr/>
          </a:p>
        </p:txBody>
      </p:sp>
      <p:pic>
        <p:nvPicPr>
          <p:cNvPr id="115" name="Google Shape;115;p1"/>
          <p:cNvPicPr preferRelativeResize="0"/>
          <p:nvPr/>
        </p:nvPicPr>
        <p:blipFill rotWithShape="1">
          <a:blip r:embed="rId3">
            <a:alphaModFix/>
          </a:blip>
          <a:srcRect l="5829"/>
          <a:stretch/>
        </p:blipFill>
        <p:spPr>
          <a:xfrm>
            <a:off x="5733768" y="-1"/>
            <a:ext cx="6458232" cy="6858001"/>
          </a:xfrm>
          <a:custGeom>
            <a:avLst/>
            <a:gdLst/>
            <a:ahLst/>
            <a:cxnLst/>
            <a:rect l="l" t="t" r="r" b="b"/>
            <a:pathLst>
              <a:path w="6458232" h="6858001" extrusionOk="0">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a:noFill/>
          <a:ln>
            <a:noFill/>
          </a:ln>
        </p:spPr>
      </p:pic>
      <p:sp>
        <p:nvSpPr>
          <p:cNvPr id="116" name="Google Shape;116;p1"/>
          <p:cNvSpPr/>
          <p:nvPr/>
        </p:nvSpPr>
        <p:spPr>
          <a:xfrm>
            <a:off x="5394269" y="4274457"/>
            <a:ext cx="825256" cy="825256"/>
          </a:xfrm>
          <a:prstGeom prst="rect">
            <a:avLst/>
          </a:prstGeom>
          <a:noFill/>
          <a:ln w="127000"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117" name="Google Shape;117;p1"/>
          <p:cNvSpPr/>
          <p:nvPr/>
        </p:nvSpPr>
        <p:spPr>
          <a:xfrm>
            <a:off x="860742" y="5649686"/>
            <a:ext cx="546100" cy="546100"/>
          </a:xfrm>
          <a:prstGeom prst="ellipse">
            <a:avLst/>
          </a:prstGeom>
          <a:solidFill>
            <a:schemeClr val="accent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2F14B2-2E70-1EEF-B3FB-7EB48106A6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DEF575-A77D-30C7-EECC-B1DBD3CB440F}"/>
              </a:ext>
            </a:extLst>
          </p:cNvPr>
          <p:cNvSpPr>
            <a:spLocks noGrp="1"/>
          </p:cNvSpPr>
          <p:nvPr>
            <p:ph type="ctrTitle"/>
          </p:nvPr>
        </p:nvSpPr>
        <p:spPr>
          <a:xfrm>
            <a:off x="8247888" y="713232"/>
            <a:ext cx="3364992" cy="3227832"/>
          </a:xfrm>
        </p:spPr>
        <p:txBody>
          <a:bodyPr anchor="t">
            <a:normAutofit fontScale="90000"/>
          </a:bodyPr>
          <a:lstStyle/>
          <a:p>
            <a:r>
              <a:rPr lang="en-US"/>
              <a:t>Recap - Critically Evaluating Policing Strategies for Cybercrime</a:t>
            </a:r>
          </a:p>
        </p:txBody>
      </p:sp>
      <p:sp>
        <p:nvSpPr>
          <p:cNvPr id="3" name="Subtitle 2">
            <a:extLst>
              <a:ext uri="{FF2B5EF4-FFF2-40B4-BE49-F238E27FC236}">
                <a16:creationId xmlns:a16="http://schemas.microsoft.com/office/drawing/2014/main" id="{49963B67-79D9-BCE8-53B1-9F7D9A6A78AD}"/>
              </a:ext>
            </a:extLst>
          </p:cNvPr>
          <p:cNvSpPr>
            <a:spLocks noGrp="1"/>
          </p:cNvSpPr>
          <p:nvPr>
            <p:ph type="subTitle" idx="1"/>
          </p:nvPr>
        </p:nvSpPr>
        <p:spPr>
          <a:xfrm>
            <a:off x="8247888" y="5138927"/>
            <a:ext cx="3200400" cy="1197864"/>
          </a:xfrm>
        </p:spPr>
        <p:txBody>
          <a:bodyPr vert="horz" lIns="91440" tIns="45720" rIns="91440" bIns="45720" rtlCol="0" anchor="t">
            <a:normAutofit/>
          </a:bodyPr>
          <a:lstStyle/>
          <a:p>
            <a:r>
              <a:rPr lang="en-US" err="1"/>
              <a:t>Analysing</a:t>
            </a:r>
            <a:r>
              <a:rPr lang="en-US"/>
              <a:t> effectiveness of modern cybercrime interventions</a:t>
            </a:r>
          </a:p>
        </p:txBody>
      </p:sp>
      <p:pic>
        <p:nvPicPr>
          <p:cNvPr id="4" name="Picture 3" descr="Digital security concept on binary data code">
            <a:extLst>
              <a:ext uri="{FF2B5EF4-FFF2-40B4-BE49-F238E27FC236}">
                <a16:creationId xmlns:a16="http://schemas.microsoft.com/office/drawing/2014/main" id="{05B705E5-6650-B780-C15D-71D6B8304AC1}"/>
              </a:ext>
            </a:extLst>
          </p:cNvPr>
          <p:cNvPicPr>
            <a:picLocks noChangeAspect="1"/>
          </p:cNvPicPr>
          <p:nvPr/>
        </p:nvPicPr>
        <p:blipFill>
          <a:blip r:embed="rId3"/>
          <a:srcRect l="3158" r="14292"/>
          <a:stretch>
            <a:fillRect/>
          </a:stretch>
        </p:blipFill>
        <p:spPr>
          <a:xfrm>
            <a:off x="20" y="10"/>
            <a:ext cx="7548431" cy="6857990"/>
          </a:xfrm>
          <a:prstGeom prst="rect">
            <a:avLst/>
          </a:prstGeom>
          <a:noFill/>
        </p:spPr>
      </p:pic>
    </p:spTree>
    <p:extLst>
      <p:ext uri="{BB962C8B-B14F-4D97-AF65-F5344CB8AC3E}">
        <p14:creationId xmlns:p14="http://schemas.microsoft.com/office/powerpoint/2010/main" val="2145706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Definitions of Cybercrime</a:t>
            </a:r>
            <a:endParaRPr/>
          </a:p>
        </p:txBody>
      </p:sp>
      <p:sp>
        <p:nvSpPr>
          <p:cNvPr id="124" name="Google Shape;124;p8"/>
          <p:cNvSpPr txBox="1">
            <a:spLocks noGrp="1"/>
          </p:cNvSpPr>
          <p:nvPr>
            <p:ph type="body" idx="1"/>
          </p:nvPr>
        </p:nvSpPr>
        <p:spPr>
          <a:xfrm>
            <a:off x="838200" y="1825625"/>
            <a:ext cx="10515600" cy="385974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sz="2800">
                <a:latin typeface="Calibri"/>
                <a:ea typeface="Calibri"/>
                <a:cs typeface="Calibri"/>
                <a:sym typeface="Calibri"/>
              </a:rPr>
              <a:t>Yar (2006): “A diverse range of illegal and illicit activities that share in common the unique electronic environment in which they take place”.</a:t>
            </a:r>
            <a:endParaRPr/>
          </a:p>
          <a:p>
            <a:pPr marL="228600" lvl="0" indent="-228600" algn="l" rtl="0">
              <a:lnSpc>
                <a:spcPct val="90000"/>
              </a:lnSpc>
              <a:spcBef>
                <a:spcPts val="1000"/>
              </a:spcBef>
              <a:spcAft>
                <a:spcPts val="0"/>
              </a:spcAft>
              <a:buClr>
                <a:schemeClr val="dk1"/>
              </a:buClr>
              <a:buSzPts val="2800"/>
              <a:buChar char="•"/>
            </a:pPr>
            <a:r>
              <a:rPr lang="en-GB" sz="2800">
                <a:latin typeface="Calibri"/>
                <a:ea typeface="Calibri"/>
                <a:cs typeface="Calibri"/>
                <a:sym typeface="Calibri"/>
              </a:rPr>
              <a:t>Moore (2005): “Computer, or cyber, crime is any crime that involves a computer and a network”.</a:t>
            </a:r>
            <a:endParaRPr/>
          </a:p>
          <a:p>
            <a:pPr marL="228600" lvl="0" indent="-228600" algn="l" rtl="0">
              <a:lnSpc>
                <a:spcPct val="90000"/>
              </a:lnSpc>
              <a:spcBef>
                <a:spcPts val="1000"/>
              </a:spcBef>
              <a:spcAft>
                <a:spcPts val="0"/>
              </a:spcAft>
              <a:buClr>
                <a:schemeClr val="dk1"/>
              </a:buClr>
              <a:buSzPts val="2800"/>
              <a:buChar char="•"/>
            </a:pPr>
            <a:r>
              <a:rPr lang="en-GB" sz="2800">
                <a:latin typeface="Calibri"/>
                <a:ea typeface="Calibri"/>
                <a:cs typeface="Calibri"/>
                <a:sym typeface="Calibri"/>
              </a:rPr>
              <a:t>Dowling and Maguire (2013): “Cybercrime is an umbrella term used to describe two distinct, but closely related, criminal activities: cyber-dependant and cyber-related crimes.”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Cyber-enabled Crimes</a:t>
            </a:r>
            <a:endParaRPr/>
          </a:p>
        </p:txBody>
      </p:sp>
      <p:sp>
        <p:nvSpPr>
          <p:cNvPr id="131" name="Google Shape;131;p9"/>
          <p:cNvSpPr txBox="1">
            <a:spLocks noGrp="1"/>
          </p:cNvSpPr>
          <p:nvPr>
            <p:ph type="body" idx="1"/>
          </p:nvPr>
        </p:nvSpPr>
        <p:spPr>
          <a:xfrm>
            <a:off x="838200" y="1825625"/>
            <a:ext cx="10515600" cy="385974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a:latin typeface="Calibri"/>
                <a:ea typeface="Calibri"/>
                <a:cs typeface="Calibri"/>
                <a:sym typeface="Calibri"/>
              </a:rPr>
              <a:t>Cyber-enabled crimes are traditional crimes that are increased in their scale or reach by the use of computers, computer networks, or other ICT.</a:t>
            </a:r>
            <a:endParaRPr/>
          </a:p>
          <a:p>
            <a:pPr marL="228600" lvl="0" indent="-228600" algn="l" rtl="0">
              <a:lnSpc>
                <a:spcPct val="90000"/>
              </a:lnSpc>
              <a:spcBef>
                <a:spcPts val="1000"/>
              </a:spcBef>
              <a:spcAft>
                <a:spcPts val="0"/>
              </a:spcAft>
              <a:buClr>
                <a:schemeClr val="dk1"/>
              </a:buClr>
              <a:buSzPts val="2800"/>
              <a:buChar char="•"/>
            </a:pPr>
            <a:r>
              <a:rPr lang="en-GB">
                <a:latin typeface="Calibri"/>
                <a:ea typeface="Calibri"/>
                <a:cs typeface="Calibri"/>
                <a:sym typeface="Calibri"/>
              </a:rPr>
              <a:t>Unlike cyber-dependant crimes, they can still be committed without the use of ICT. Examples of cyber-enabled crimes are:</a:t>
            </a:r>
            <a:endParaRPr/>
          </a:p>
          <a:p>
            <a:pPr marL="685800" lvl="1" indent="-228600" algn="l" rtl="0">
              <a:lnSpc>
                <a:spcPct val="90000"/>
              </a:lnSpc>
              <a:spcBef>
                <a:spcPts val="500"/>
              </a:spcBef>
              <a:spcAft>
                <a:spcPts val="0"/>
              </a:spcAft>
              <a:buClr>
                <a:schemeClr val="dk1"/>
              </a:buClr>
              <a:buSzPts val="2800"/>
              <a:buChar char="•"/>
            </a:pPr>
            <a:r>
              <a:rPr lang="en-GB" sz="2800">
                <a:latin typeface="Calibri"/>
                <a:ea typeface="Calibri"/>
                <a:cs typeface="Calibri"/>
                <a:sym typeface="Calibri"/>
              </a:rPr>
              <a:t>Fraud</a:t>
            </a:r>
            <a:endParaRPr/>
          </a:p>
          <a:p>
            <a:pPr marL="685800" lvl="1" indent="-228600" algn="l" rtl="0">
              <a:lnSpc>
                <a:spcPct val="90000"/>
              </a:lnSpc>
              <a:spcBef>
                <a:spcPts val="500"/>
              </a:spcBef>
              <a:spcAft>
                <a:spcPts val="0"/>
              </a:spcAft>
              <a:buClr>
                <a:schemeClr val="dk1"/>
              </a:buClr>
              <a:buSzPts val="2800"/>
              <a:buChar char="•"/>
            </a:pPr>
            <a:r>
              <a:rPr lang="en-GB" sz="2800">
                <a:latin typeface="Calibri"/>
                <a:ea typeface="Calibri"/>
                <a:cs typeface="Calibri"/>
                <a:sym typeface="Calibri"/>
              </a:rPr>
              <a:t>Theft</a:t>
            </a:r>
            <a:endParaRPr/>
          </a:p>
          <a:p>
            <a:pPr marL="685800" lvl="1" indent="-228600" algn="l" rtl="0">
              <a:lnSpc>
                <a:spcPct val="90000"/>
              </a:lnSpc>
              <a:spcBef>
                <a:spcPts val="500"/>
              </a:spcBef>
              <a:spcAft>
                <a:spcPts val="0"/>
              </a:spcAft>
              <a:buClr>
                <a:schemeClr val="dk1"/>
              </a:buClr>
              <a:buSzPts val="2800"/>
              <a:buChar char="•"/>
            </a:pPr>
            <a:r>
              <a:rPr lang="en-GB" sz="2800">
                <a:latin typeface="Calibri"/>
                <a:ea typeface="Calibri"/>
                <a:cs typeface="Calibri"/>
                <a:sym typeface="Calibri"/>
              </a:rPr>
              <a:t>Sexual offending against children</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1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Cyber-dependant Crime</a:t>
            </a:r>
            <a:endParaRPr/>
          </a:p>
        </p:txBody>
      </p:sp>
      <p:sp>
        <p:nvSpPr>
          <p:cNvPr id="138" name="Google Shape;138;p10"/>
          <p:cNvSpPr txBox="1">
            <a:spLocks noGrp="1"/>
          </p:cNvSpPr>
          <p:nvPr>
            <p:ph type="body" idx="1"/>
          </p:nvPr>
        </p:nvSpPr>
        <p:spPr>
          <a:xfrm>
            <a:off x="838200" y="1825625"/>
            <a:ext cx="10515600" cy="385974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400"/>
              <a:buChar char="•"/>
            </a:pPr>
            <a:r>
              <a:rPr lang="en-GB" sz="2400">
                <a:solidFill>
                  <a:schemeClr val="dk1"/>
                </a:solidFill>
                <a:latin typeface="Calibri"/>
                <a:ea typeface="Calibri"/>
                <a:cs typeface="Calibri"/>
                <a:sym typeface="Calibri"/>
              </a:rPr>
              <a:t>Cyber-dependant crimes are crimes that only exist through networked computer systems.</a:t>
            </a:r>
            <a:endParaRPr/>
          </a:p>
          <a:p>
            <a:pPr marL="685800" lvl="1" indent="-228600" algn="l" rtl="0">
              <a:lnSpc>
                <a:spcPct val="90000"/>
              </a:lnSpc>
              <a:spcBef>
                <a:spcPts val="500"/>
              </a:spcBef>
              <a:spcAft>
                <a:spcPts val="0"/>
              </a:spcAft>
              <a:buClr>
                <a:schemeClr val="dk1"/>
              </a:buClr>
              <a:buSzPts val="2400"/>
              <a:buChar char="•"/>
            </a:pPr>
            <a:r>
              <a:rPr lang="en-GB">
                <a:solidFill>
                  <a:schemeClr val="dk1"/>
                </a:solidFill>
                <a:latin typeface="Calibri"/>
                <a:ea typeface="Calibri"/>
                <a:cs typeface="Calibri"/>
                <a:sym typeface="Calibri"/>
              </a:rPr>
              <a:t>Botnets</a:t>
            </a:r>
            <a:endParaRPr/>
          </a:p>
          <a:p>
            <a:pPr marL="685800" lvl="1" indent="-228600" algn="l" rtl="0">
              <a:lnSpc>
                <a:spcPct val="90000"/>
              </a:lnSpc>
              <a:spcBef>
                <a:spcPts val="500"/>
              </a:spcBef>
              <a:spcAft>
                <a:spcPts val="0"/>
              </a:spcAft>
              <a:buClr>
                <a:schemeClr val="dk1"/>
              </a:buClr>
              <a:buSzPts val="2400"/>
              <a:buChar char="•"/>
            </a:pPr>
            <a:r>
              <a:rPr lang="en-GB">
                <a:solidFill>
                  <a:schemeClr val="dk1"/>
                </a:solidFill>
                <a:latin typeface="Calibri"/>
                <a:ea typeface="Calibri"/>
                <a:cs typeface="Calibri"/>
                <a:sym typeface="Calibri"/>
              </a:rPr>
              <a:t>Viruses</a:t>
            </a:r>
            <a:endParaRPr/>
          </a:p>
          <a:p>
            <a:pPr marL="685800" lvl="1" indent="-228600" algn="l" rtl="0">
              <a:lnSpc>
                <a:spcPct val="90000"/>
              </a:lnSpc>
              <a:spcBef>
                <a:spcPts val="500"/>
              </a:spcBef>
              <a:spcAft>
                <a:spcPts val="0"/>
              </a:spcAft>
              <a:buClr>
                <a:schemeClr val="dk1"/>
              </a:buClr>
              <a:buSzPts val="2400"/>
              <a:buChar char="•"/>
            </a:pPr>
            <a:r>
              <a:rPr lang="en-GB">
                <a:solidFill>
                  <a:schemeClr val="dk1"/>
                </a:solidFill>
                <a:latin typeface="Calibri"/>
                <a:ea typeface="Calibri"/>
                <a:cs typeface="Calibri"/>
                <a:sym typeface="Calibri"/>
              </a:rPr>
              <a:t>Trojan Horses</a:t>
            </a:r>
            <a:endParaRPr/>
          </a:p>
          <a:p>
            <a:pPr marL="685800" lvl="1" indent="-228600" algn="l" rtl="0">
              <a:lnSpc>
                <a:spcPct val="90000"/>
              </a:lnSpc>
              <a:spcBef>
                <a:spcPts val="500"/>
              </a:spcBef>
              <a:spcAft>
                <a:spcPts val="0"/>
              </a:spcAft>
              <a:buClr>
                <a:schemeClr val="dk1"/>
              </a:buClr>
              <a:buSzPts val="2400"/>
              <a:buChar char="•"/>
            </a:pPr>
            <a:r>
              <a:rPr lang="en-GB">
                <a:solidFill>
                  <a:schemeClr val="dk1"/>
                </a:solidFill>
                <a:latin typeface="Calibri"/>
                <a:ea typeface="Calibri"/>
                <a:cs typeface="Calibri"/>
                <a:sym typeface="Calibri"/>
              </a:rPr>
              <a:t>Phishing and Spear Phishing</a:t>
            </a:r>
            <a:endParaRPr/>
          </a:p>
          <a:p>
            <a:pPr marL="685800" lvl="1" indent="-228600" algn="l" rtl="0">
              <a:lnSpc>
                <a:spcPct val="90000"/>
              </a:lnSpc>
              <a:spcBef>
                <a:spcPts val="500"/>
              </a:spcBef>
              <a:spcAft>
                <a:spcPts val="0"/>
              </a:spcAft>
              <a:buClr>
                <a:schemeClr val="dk1"/>
              </a:buClr>
              <a:buSzPts val="2400"/>
              <a:buChar char="•"/>
            </a:pPr>
            <a:r>
              <a:rPr lang="en-GB">
                <a:solidFill>
                  <a:schemeClr val="dk1"/>
                </a:solidFill>
                <a:latin typeface="Calibri"/>
                <a:ea typeface="Calibri"/>
                <a:cs typeface="Calibri"/>
                <a:sym typeface="Calibri"/>
              </a:rPr>
              <a:t>Keyloggers/Spyware</a:t>
            </a:r>
            <a:endParaRPr/>
          </a:p>
          <a:p>
            <a:pPr marL="685800" lvl="1" indent="-228600" algn="l" rtl="0">
              <a:lnSpc>
                <a:spcPct val="90000"/>
              </a:lnSpc>
              <a:spcBef>
                <a:spcPts val="500"/>
              </a:spcBef>
              <a:spcAft>
                <a:spcPts val="0"/>
              </a:spcAft>
              <a:buClr>
                <a:schemeClr val="dk1"/>
              </a:buClr>
              <a:buSzPts val="2400"/>
              <a:buChar char="•"/>
            </a:pPr>
            <a:r>
              <a:rPr lang="en-GB">
                <a:solidFill>
                  <a:schemeClr val="dk1"/>
                </a:solidFill>
                <a:latin typeface="Calibri"/>
                <a:ea typeface="Calibri"/>
                <a:cs typeface="Calibri"/>
                <a:sym typeface="Calibri"/>
              </a:rPr>
              <a:t>Hacking</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14"/>
          <p:cNvSpPr txBox="1">
            <a:spLocks noGrp="1"/>
          </p:cNvSpPr>
          <p:nvPr>
            <p:ph type="title"/>
          </p:nvPr>
        </p:nvSpPr>
        <p:spPr>
          <a:xfrm>
            <a:off x="838200" y="173566"/>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Social Media Platforms and links between Cybercrime and Terrorism</a:t>
            </a:r>
            <a:endParaRPr/>
          </a:p>
        </p:txBody>
      </p:sp>
      <p:sp>
        <p:nvSpPr>
          <p:cNvPr id="145" name="Google Shape;145;p14"/>
          <p:cNvSpPr txBox="1">
            <a:spLocks noGrp="1"/>
          </p:cNvSpPr>
          <p:nvPr>
            <p:ph type="body" idx="1"/>
          </p:nvPr>
        </p:nvSpPr>
        <p:spPr>
          <a:xfrm>
            <a:off x="838200" y="1499129"/>
            <a:ext cx="10515600" cy="3859742"/>
          </a:xfrm>
          <a:prstGeom prst="rect">
            <a:avLst/>
          </a:prstGeom>
          <a:noFill/>
          <a:ln>
            <a:noFill/>
          </a:ln>
        </p:spPr>
        <p:txBody>
          <a:bodyPr spcFirstLastPara="1" wrap="square" lIns="91425" tIns="45700" rIns="91425" bIns="45700" anchor="t" anchorCtr="0">
            <a:noAutofit/>
          </a:bodyPr>
          <a:lstStyle/>
          <a:p>
            <a:pPr marL="228600" lvl="0" indent="-228600" algn="l" rtl="0">
              <a:lnSpc>
                <a:spcPct val="120000"/>
              </a:lnSpc>
              <a:spcBef>
                <a:spcPts val="0"/>
              </a:spcBef>
              <a:spcAft>
                <a:spcPts val="0"/>
              </a:spcAft>
              <a:buClr>
                <a:schemeClr val="dk1"/>
              </a:buClr>
              <a:buSzPts val="1600"/>
              <a:buChar char="•"/>
            </a:pPr>
            <a:r>
              <a:rPr lang="en-GB" sz="1600">
                <a:latin typeface="Calibri"/>
                <a:ea typeface="Calibri"/>
                <a:cs typeface="Calibri"/>
                <a:sym typeface="Calibri"/>
              </a:rPr>
              <a:t>Facebook – virtual recruitment strategy: members can join groups, an invaluable tool for terrorists organisations online as it can attract likeminded people to their cause. Groups can be public and private. Facebook can also act as a communication service and is capable of hosting videos online, however, terrorist organisations use Facebook primarily for recruiting individuals. </a:t>
            </a:r>
            <a:endParaRPr/>
          </a:p>
          <a:p>
            <a:pPr marL="228600" lvl="0" indent="-127000" algn="l" rtl="0">
              <a:lnSpc>
                <a:spcPct val="120000"/>
              </a:lnSpc>
              <a:spcBef>
                <a:spcPts val="1000"/>
              </a:spcBef>
              <a:spcAft>
                <a:spcPts val="0"/>
              </a:spcAft>
              <a:buClr>
                <a:schemeClr val="dk1"/>
              </a:buClr>
              <a:buSzPts val="1600"/>
              <a:buNone/>
            </a:pPr>
            <a:endParaRPr sz="1600">
              <a:latin typeface="Calibri"/>
              <a:ea typeface="Calibri"/>
              <a:cs typeface="Calibri"/>
              <a:sym typeface="Calibri"/>
            </a:endParaRPr>
          </a:p>
          <a:p>
            <a:pPr marL="228600" lvl="0" indent="-228600" algn="l" rtl="0">
              <a:lnSpc>
                <a:spcPct val="120000"/>
              </a:lnSpc>
              <a:spcBef>
                <a:spcPts val="1000"/>
              </a:spcBef>
              <a:spcAft>
                <a:spcPts val="0"/>
              </a:spcAft>
              <a:buClr>
                <a:schemeClr val="dk1"/>
              </a:buClr>
              <a:buSzPts val="1600"/>
              <a:buChar char="•"/>
            </a:pPr>
            <a:r>
              <a:rPr lang="en-GB" sz="1600">
                <a:latin typeface="Calibri"/>
                <a:ea typeface="Calibri"/>
                <a:cs typeface="Calibri"/>
                <a:sym typeface="Calibri"/>
              </a:rPr>
              <a:t>Twitter – Instant communication strategy: terrorist organisations can utilise Twitter on an operational level, using the service to keep up to date with any new information that emerges in the public sphere – the 2008 Mumbai attacks is a prime example on how terrorist organisations can utilise Twitter. Controllers kept track of the constant up to date feed of Twitter posts and communicated it directly to the attackers; included vital information such as movements and positioning of Indian counter-terrorism units.</a:t>
            </a:r>
            <a:endParaRPr/>
          </a:p>
          <a:p>
            <a:pPr marL="228600" lvl="0" indent="-127000" algn="l" rtl="0">
              <a:lnSpc>
                <a:spcPct val="120000"/>
              </a:lnSpc>
              <a:spcBef>
                <a:spcPts val="1000"/>
              </a:spcBef>
              <a:spcAft>
                <a:spcPts val="0"/>
              </a:spcAft>
              <a:buClr>
                <a:schemeClr val="dk1"/>
              </a:buClr>
              <a:buSzPts val="1600"/>
              <a:buNone/>
            </a:pPr>
            <a:endParaRPr sz="1600">
              <a:latin typeface="Calibri"/>
              <a:ea typeface="Calibri"/>
              <a:cs typeface="Calibri"/>
              <a:sym typeface="Calibri"/>
            </a:endParaRPr>
          </a:p>
          <a:p>
            <a:pPr marL="228600" lvl="0" indent="-228600" algn="l" rtl="0">
              <a:lnSpc>
                <a:spcPct val="120000"/>
              </a:lnSpc>
              <a:spcBef>
                <a:spcPts val="1000"/>
              </a:spcBef>
              <a:spcAft>
                <a:spcPts val="0"/>
              </a:spcAft>
              <a:buClr>
                <a:schemeClr val="dk1"/>
              </a:buClr>
              <a:buSzPts val="1600"/>
              <a:buChar char="•"/>
            </a:pPr>
            <a:r>
              <a:rPr lang="en-GB" sz="1600">
                <a:latin typeface="Calibri"/>
                <a:ea typeface="Calibri"/>
                <a:cs typeface="Calibri"/>
                <a:sym typeface="Calibri"/>
              </a:rPr>
              <a:t>YouTube - Cyber Training Strategy: videos posted by terrorist organisations can give their own voice to their narrative and also provide information on how to carry out attacks and provides practical information on how to conduct a shooting, make a bomb.</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0"/>
        <p:cNvGrpSpPr/>
        <p:nvPr/>
      </p:nvGrpSpPr>
      <p:grpSpPr>
        <a:xfrm>
          <a:off x="0" y="0"/>
          <a:ext cx="0" cy="0"/>
          <a:chOff x="0" y="0"/>
          <a:chExt cx="0" cy="0"/>
        </a:xfrm>
      </p:grpSpPr>
      <p:sp>
        <p:nvSpPr>
          <p:cNvPr id="151" name="Google Shape;151;p15"/>
          <p:cNvSpPr/>
          <p:nvPr/>
        </p:nvSpPr>
        <p:spPr>
          <a:xfrm>
            <a:off x="0" y="-3046"/>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152" name="Google Shape;152;p15"/>
          <p:cNvSpPr txBox="1">
            <a:spLocks noGrp="1"/>
          </p:cNvSpPr>
          <p:nvPr>
            <p:ph type="title"/>
          </p:nvPr>
        </p:nvSpPr>
        <p:spPr>
          <a:xfrm>
            <a:off x="988820" y="3592397"/>
            <a:ext cx="4622663" cy="2584566"/>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Alternative Social Media</a:t>
            </a:r>
            <a:endParaRPr/>
          </a:p>
        </p:txBody>
      </p:sp>
      <p:sp>
        <p:nvSpPr>
          <p:cNvPr id="153" name="Google Shape;153;p15"/>
          <p:cNvSpPr/>
          <p:nvPr/>
        </p:nvSpPr>
        <p:spPr>
          <a:xfrm flipH="1">
            <a:off x="7466601" y="0"/>
            <a:ext cx="842502" cy="354793"/>
          </a:xfrm>
          <a:custGeom>
            <a:avLst/>
            <a:gdLst/>
            <a:ahLst/>
            <a:cxnLst/>
            <a:rect l="l" t="t" r="r" b="b"/>
            <a:pathLst>
              <a:path w="1135066" h="477997" extrusionOk="0">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pic>
        <p:nvPicPr>
          <p:cNvPr id="154" name="Google Shape;154;p15" descr="Millions fled to Telegram amid WhatsApp court battle"/>
          <p:cNvPicPr preferRelativeResize="0"/>
          <p:nvPr/>
        </p:nvPicPr>
        <p:blipFill rotWithShape="1">
          <a:blip r:embed="rId3">
            <a:alphaModFix/>
          </a:blip>
          <a:srcRect/>
          <a:stretch/>
        </p:blipFill>
        <p:spPr>
          <a:xfrm>
            <a:off x="868326" y="1397010"/>
            <a:ext cx="3267203" cy="1837801"/>
          </a:xfrm>
          <a:custGeom>
            <a:avLst/>
            <a:gdLst/>
            <a:ahLst/>
            <a:cxnLst/>
            <a:rect l="l" t="t" r="r" b="b"/>
            <a:pathLst>
              <a:path w="1999274" h="2247255" extrusionOk="0">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a:noFill/>
          <a:ln>
            <a:noFill/>
          </a:ln>
        </p:spPr>
      </p:pic>
      <p:pic>
        <p:nvPicPr>
          <p:cNvPr id="155" name="Google Shape;155;p15" descr="What is 8chan? - BBC News"/>
          <p:cNvPicPr preferRelativeResize="0"/>
          <p:nvPr/>
        </p:nvPicPr>
        <p:blipFill rotWithShape="1">
          <a:blip r:embed="rId4">
            <a:alphaModFix/>
          </a:blip>
          <a:srcRect/>
          <a:stretch/>
        </p:blipFill>
        <p:spPr>
          <a:xfrm>
            <a:off x="4462399" y="1397009"/>
            <a:ext cx="3267203" cy="1837801"/>
          </a:xfrm>
          <a:custGeom>
            <a:avLst/>
            <a:gdLst/>
            <a:ahLst/>
            <a:cxnLst/>
            <a:rect l="l" t="t" r="r" b="b"/>
            <a:pathLst>
              <a:path w="1999274" h="2247255" extrusionOk="0">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a:noFill/>
          <a:ln>
            <a:noFill/>
          </a:ln>
        </p:spPr>
      </p:pic>
      <p:pic>
        <p:nvPicPr>
          <p:cNvPr id="156" name="Google Shape;156;p15" descr="Building A Community of Real People on Gab – Gab News"/>
          <p:cNvPicPr preferRelativeResize="0"/>
          <p:nvPr/>
        </p:nvPicPr>
        <p:blipFill rotWithShape="1">
          <a:blip r:embed="rId5">
            <a:alphaModFix/>
          </a:blip>
          <a:srcRect/>
          <a:stretch/>
        </p:blipFill>
        <p:spPr>
          <a:xfrm>
            <a:off x="8056472" y="1397006"/>
            <a:ext cx="3267204" cy="1837802"/>
          </a:xfrm>
          <a:custGeom>
            <a:avLst/>
            <a:gdLst/>
            <a:ahLst/>
            <a:cxnLst/>
            <a:rect l="l" t="t" r="r" b="b"/>
            <a:pathLst>
              <a:path w="3064284" h="3064284" extrusionOk="0">
                <a:moveTo>
                  <a:pt x="166483" y="0"/>
                </a:moveTo>
                <a:lnTo>
                  <a:pt x="2897801" y="0"/>
                </a:lnTo>
                <a:cubicBezTo>
                  <a:pt x="2989747" y="0"/>
                  <a:pt x="3064284" y="74537"/>
                  <a:pt x="3064284" y="166483"/>
                </a:cubicBezTo>
                <a:lnTo>
                  <a:pt x="3064284" y="2897801"/>
                </a:lnTo>
                <a:cubicBezTo>
                  <a:pt x="3064284" y="2989747"/>
                  <a:pt x="2989747" y="3064284"/>
                  <a:pt x="2897801" y="3064284"/>
                </a:cubicBezTo>
                <a:lnTo>
                  <a:pt x="166483" y="3064284"/>
                </a:lnTo>
                <a:cubicBezTo>
                  <a:pt x="74537" y="3064284"/>
                  <a:pt x="0" y="2989747"/>
                  <a:pt x="0" y="2897801"/>
                </a:cubicBezTo>
                <a:lnTo>
                  <a:pt x="0" y="166483"/>
                </a:lnTo>
                <a:cubicBezTo>
                  <a:pt x="0" y="74537"/>
                  <a:pt x="74537" y="0"/>
                  <a:pt x="166483" y="0"/>
                </a:cubicBezTo>
                <a:close/>
              </a:path>
            </a:pathLst>
          </a:custGeom>
          <a:noFill/>
          <a:ln>
            <a:noFill/>
          </a:ln>
        </p:spPr>
      </p:pic>
      <p:sp>
        <p:nvSpPr>
          <p:cNvPr id="157" name="Google Shape;157;p15"/>
          <p:cNvSpPr/>
          <p:nvPr/>
        </p:nvSpPr>
        <p:spPr>
          <a:xfrm flipH="1">
            <a:off x="10058400" y="6033795"/>
            <a:ext cx="1991064" cy="824205"/>
          </a:xfrm>
          <a:custGeom>
            <a:avLst/>
            <a:gdLst/>
            <a:ahLst/>
            <a:cxnLst/>
            <a:rect l="l" t="t" r="r" b="b"/>
            <a:pathLst>
              <a:path w="1991064" h="824205" extrusionOk="0">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158" name="Google Shape;158;p15"/>
          <p:cNvSpPr txBox="1">
            <a:spLocks noGrp="1"/>
          </p:cNvSpPr>
          <p:nvPr>
            <p:ph type="body" idx="1"/>
          </p:nvPr>
        </p:nvSpPr>
        <p:spPr>
          <a:xfrm>
            <a:off x="5809819" y="3592395"/>
            <a:ext cx="5393361" cy="2584567"/>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2000"/>
              <a:buNone/>
            </a:pPr>
            <a:r>
              <a:rPr lang="en-GB" sz="2000">
                <a:latin typeface="Calibri"/>
                <a:ea typeface="Calibri"/>
                <a:cs typeface="Calibri"/>
                <a:sym typeface="Calibri"/>
              </a:rPr>
              <a:t>“Alternative Social Media” sites are often less regulated than those in the mainstream, often focusing on “free speech” as a defining factor in their platform. This lack of regulation and emphasis on freedom often draws those with more extreme views to populate these sites and share their ideologies.</a:t>
            </a:r>
            <a:endParaRPr/>
          </a:p>
        </p:txBody>
      </p:sp>
      <p:sp>
        <p:nvSpPr>
          <p:cNvPr id="159" name="Google Shape;159;p15"/>
          <p:cNvSpPr/>
          <p:nvPr/>
        </p:nvSpPr>
        <p:spPr>
          <a:xfrm flipH="1">
            <a:off x="17360" y="3429000"/>
            <a:ext cx="3939038" cy="3939038"/>
          </a:xfrm>
          <a:prstGeom prst="arc">
            <a:avLst>
              <a:gd name="adj1" fmla="val 16200000"/>
              <a:gd name="adj2" fmla="val 20354996"/>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sz="4400">
                <a:latin typeface="Calibri"/>
                <a:ea typeface="Calibri"/>
                <a:cs typeface="Calibri"/>
                <a:sym typeface="Calibri"/>
              </a:rPr>
              <a:t>Subcultures</a:t>
            </a:r>
            <a:endParaRPr>
              <a:latin typeface="Calibri"/>
              <a:ea typeface="Calibri"/>
              <a:cs typeface="Calibri"/>
              <a:sym typeface="Calibri"/>
            </a:endParaRPr>
          </a:p>
        </p:txBody>
      </p:sp>
      <p:sp>
        <p:nvSpPr>
          <p:cNvPr id="166" name="Google Shape;166;p16"/>
          <p:cNvSpPr txBox="1">
            <a:spLocks noGrp="1"/>
          </p:cNvSpPr>
          <p:nvPr>
            <p:ph type="body" idx="1"/>
          </p:nvPr>
        </p:nvSpPr>
        <p:spPr>
          <a:xfrm>
            <a:off x="838200" y="1825625"/>
            <a:ext cx="10515600" cy="385974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sz="2800">
                <a:latin typeface="Calibri"/>
                <a:ea typeface="Calibri"/>
                <a:cs typeface="Calibri"/>
                <a:sym typeface="Calibri"/>
              </a:rPr>
              <a:t>The Silk Road case study demonstrates how the nature of the internet enables people to connect with like-minded individuals,</a:t>
            </a:r>
            <a:endParaRPr/>
          </a:p>
          <a:p>
            <a:pPr marL="228600" lvl="0" indent="-228600" algn="l" rtl="0">
              <a:lnSpc>
                <a:spcPct val="90000"/>
              </a:lnSpc>
              <a:spcBef>
                <a:spcPts val="1000"/>
              </a:spcBef>
              <a:spcAft>
                <a:spcPts val="0"/>
              </a:spcAft>
              <a:buClr>
                <a:schemeClr val="dk1"/>
              </a:buClr>
              <a:buSzPts val="2800"/>
              <a:buChar char="•"/>
            </a:pPr>
            <a:r>
              <a:rPr lang="en-GB" sz="2800">
                <a:latin typeface="Calibri"/>
                <a:ea typeface="Calibri"/>
                <a:cs typeface="Calibri"/>
                <a:sym typeface="Calibri"/>
              </a:rPr>
              <a:t>Subcultures are groups that have their own values, norms, traditions, etc</a:t>
            </a:r>
            <a:r>
              <a:rPr lang="en-GB">
                <a:latin typeface="Calibri"/>
                <a:ea typeface="Calibri"/>
                <a:cs typeface="Calibri"/>
                <a:sym typeface="Calibri"/>
              </a:rPr>
              <a:t> - E.G. Incel movement &amp; toxic </a:t>
            </a:r>
            <a:r>
              <a:rPr lang="en-GB" err="1">
                <a:latin typeface="Calibri"/>
                <a:ea typeface="Calibri"/>
                <a:cs typeface="Calibri"/>
                <a:sym typeface="Calibri"/>
              </a:rPr>
              <a:t>Manisphere</a:t>
            </a:r>
            <a:r>
              <a:rPr lang="en-GB">
                <a:latin typeface="Calibri"/>
                <a:ea typeface="Calibri"/>
                <a:cs typeface="Calibri"/>
                <a:sym typeface="Calibri"/>
              </a:rPr>
              <a:t>.</a:t>
            </a:r>
            <a:endParaRPr/>
          </a:p>
          <a:p>
            <a:pPr marL="228600" lvl="0" indent="-228600" algn="l" rtl="0">
              <a:lnSpc>
                <a:spcPct val="90000"/>
              </a:lnSpc>
              <a:spcBef>
                <a:spcPts val="1000"/>
              </a:spcBef>
              <a:spcAft>
                <a:spcPts val="0"/>
              </a:spcAft>
              <a:buClr>
                <a:schemeClr val="dk1"/>
              </a:buClr>
              <a:buSzPts val="2800"/>
              <a:buChar char="•"/>
            </a:pPr>
            <a:r>
              <a:rPr lang="en-GB">
                <a:latin typeface="Calibri"/>
                <a:ea typeface="Calibri"/>
                <a:cs typeface="Calibri"/>
                <a:sym typeface="Calibri"/>
              </a:rPr>
              <a:t>T</a:t>
            </a:r>
            <a:r>
              <a:rPr lang="en-GB" sz="2800">
                <a:latin typeface="Calibri"/>
                <a:ea typeface="Calibri"/>
                <a:cs typeface="Calibri"/>
                <a:sym typeface="Calibri"/>
              </a:rPr>
              <a:t>echnology facilitates the creation of the subculture regardless of social or geographic restrictions.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1"/>
        <p:cNvGrpSpPr/>
        <p:nvPr/>
      </p:nvGrpSpPr>
      <p:grpSpPr>
        <a:xfrm>
          <a:off x="0" y="0"/>
          <a:ext cx="0" cy="0"/>
          <a:chOff x="0" y="0"/>
          <a:chExt cx="0" cy="0"/>
        </a:xfrm>
      </p:grpSpPr>
      <p:sp>
        <p:nvSpPr>
          <p:cNvPr id="172" name="Google Shape;172;p17"/>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173" name="Google Shape;173;p17"/>
          <p:cNvSpPr txBox="1">
            <a:spLocks noGrp="1"/>
          </p:cNvSpPr>
          <p:nvPr>
            <p:ph type="title"/>
          </p:nvPr>
        </p:nvSpPr>
        <p:spPr>
          <a:xfrm>
            <a:off x="838200" y="365125"/>
            <a:ext cx="5387502"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Hacker Subculture</a:t>
            </a:r>
            <a:endParaRPr/>
          </a:p>
        </p:txBody>
      </p:sp>
      <p:sp>
        <p:nvSpPr>
          <p:cNvPr id="174" name="Google Shape;174;p17"/>
          <p:cNvSpPr txBox="1">
            <a:spLocks noGrp="1"/>
          </p:cNvSpPr>
          <p:nvPr>
            <p:ph type="body" idx="1"/>
          </p:nvPr>
        </p:nvSpPr>
        <p:spPr>
          <a:xfrm>
            <a:off x="838200" y="2202247"/>
            <a:ext cx="5387502" cy="435133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800"/>
              <a:buNone/>
            </a:pPr>
            <a:r>
              <a:rPr lang="en-GB">
                <a:latin typeface="Calibri"/>
                <a:ea typeface="Calibri"/>
                <a:cs typeface="Calibri"/>
                <a:sym typeface="Calibri"/>
              </a:rPr>
              <a:t>Primary Norms:</a:t>
            </a:r>
            <a:endParaRPr/>
          </a:p>
          <a:p>
            <a:pPr marL="0" lvl="0" indent="0" algn="l" rtl="0">
              <a:lnSpc>
                <a:spcPct val="90000"/>
              </a:lnSpc>
              <a:spcBef>
                <a:spcPts val="1000"/>
              </a:spcBef>
              <a:spcAft>
                <a:spcPts val="0"/>
              </a:spcAft>
              <a:buClr>
                <a:schemeClr val="dk1"/>
              </a:buClr>
              <a:buSzPts val="2800"/>
              <a:buNone/>
            </a:pPr>
            <a:endParaRPr>
              <a:latin typeface="Calibri"/>
              <a:ea typeface="Calibri"/>
              <a:cs typeface="Calibri"/>
              <a:sym typeface="Calibri"/>
            </a:endParaRPr>
          </a:p>
          <a:p>
            <a:pPr marL="685800" lvl="1" indent="-228600" algn="l" rtl="0">
              <a:lnSpc>
                <a:spcPct val="90000"/>
              </a:lnSpc>
              <a:spcBef>
                <a:spcPts val="500"/>
              </a:spcBef>
              <a:spcAft>
                <a:spcPts val="0"/>
              </a:spcAft>
              <a:buClr>
                <a:schemeClr val="dk1"/>
              </a:buClr>
              <a:buSzPts val="2800"/>
              <a:buChar char="•"/>
            </a:pPr>
            <a:r>
              <a:rPr lang="en-GB" sz="2800">
                <a:latin typeface="Calibri"/>
                <a:ea typeface="Calibri"/>
                <a:cs typeface="Calibri"/>
                <a:sym typeface="Calibri"/>
              </a:rPr>
              <a:t>Technology - Exploration</a:t>
            </a:r>
            <a:endParaRPr/>
          </a:p>
          <a:p>
            <a:pPr marL="685800" lvl="1" indent="-228600" algn="l" rtl="0">
              <a:lnSpc>
                <a:spcPct val="90000"/>
              </a:lnSpc>
              <a:spcBef>
                <a:spcPts val="500"/>
              </a:spcBef>
              <a:spcAft>
                <a:spcPts val="0"/>
              </a:spcAft>
              <a:buClr>
                <a:schemeClr val="dk1"/>
              </a:buClr>
              <a:buSzPts val="2800"/>
              <a:buChar char="•"/>
            </a:pPr>
            <a:r>
              <a:rPr lang="en-GB" sz="2800">
                <a:latin typeface="Calibri"/>
                <a:ea typeface="Calibri"/>
                <a:cs typeface="Calibri"/>
                <a:sym typeface="Calibri"/>
              </a:rPr>
              <a:t>Knowledge , and</a:t>
            </a:r>
            <a:endParaRPr/>
          </a:p>
          <a:p>
            <a:pPr marL="685800" lvl="1" indent="-228600" algn="l" rtl="0">
              <a:lnSpc>
                <a:spcPct val="90000"/>
              </a:lnSpc>
              <a:spcBef>
                <a:spcPts val="500"/>
              </a:spcBef>
              <a:spcAft>
                <a:spcPts val="0"/>
              </a:spcAft>
              <a:buClr>
                <a:schemeClr val="dk1"/>
              </a:buClr>
              <a:buSzPts val="2800"/>
              <a:buChar char="•"/>
            </a:pPr>
            <a:r>
              <a:rPr lang="en-GB" sz="2800">
                <a:latin typeface="Calibri"/>
                <a:ea typeface="Calibri"/>
                <a:cs typeface="Calibri"/>
                <a:sym typeface="Calibri"/>
              </a:rPr>
              <a:t>Secrecy</a:t>
            </a:r>
            <a:endParaRPr/>
          </a:p>
          <a:p>
            <a:pPr marL="228600" lvl="0" indent="-50800" algn="l" rtl="0">
              <a:lnSpc>
                <a:spcPct val="90000"/>
              </a:lnSpc>
              <a:spcBef>
                <a:spcPts val="1000"/>
              </a:spcBef>
              <a:spcAft>
                <a:spcPts val="0"/>
              </a:spcAft>
              <a:buClr>
                <a:schemeClr val="dk1"/>
              </a:buClr>
              <a:buSzPts val="2800"/>
              <a:buNone/>
            </a:pPr>
            <a:endParaRPr/>
          </a:p>
        </p:txBody>
      </p:sp>
      <p:pic>
        <p:nvPicPr>
          <p:cNvPr id="175" name="Google Shape;175;p17"/>
          <p:cNvPicPr preferRelativeResize="0"/>
          <p:nvPr/>
        </p:nvPicPr>
        <p:blipFill rotWithShape="1">
          <a:blip r:embed="rId3">
            <a:alphaModFix/>
          </a:blip>
          <a:srcRect l="24310" r="9290" b="1"/>
          <a:stretch/>
        </p:blipFill>
        <p:spPr>
          <a:xfrm>
            <a:off x="6621294" y="1295416"/>
            <a:ext cx="5570706" cy="5562584"/>
          </a:xfrm>
          <a:custGeom>
            <a:avLst/>
            <a:gdLst/>
            <a:ahLst/>
            <a:cxnLst/>
            <a:rect l="l" t="t" r="r" b="b"/>
            <a:pathLst>
              <a:path w="5570706" h="5562584" extrusionOk="0">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ln>
            <a:noFill/>
          </a:ln>
        </p:spPr>
      </p:pic>
      <p:sp>
        <p:nvSpPr>
          <p:cNvPr id="176" name="Google Shape;176;p17"/>
          <p:cNvSpPr/>
          <p:nvPr/>
        </p:nvSpPr>
        <p:spPr>
          <a:xfrm>
            <a:off x="6643451" y="1656147"/>
            <a:ext cx="546100" cy="546100"/>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177" name="Google Shape;177;p17"/>
          <p:cNvSpPr/>
          <p:nvPr/>
        </p:nvSpPr>
        <p:spPr>
          <a:xfrm>
            <a:off x="8134739" y="587516"/>
            <a:ext cx="2987899" cy="2987899"/>
          </a:xfrm>
          <a:prstGeom prst="arc">
            <a:avLst>
              <a:gd name="adj1" fmla="val 15817365"/>
              <a:gd name="adj2" fmla="val 1781380"/>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Cyberhate</a:t>
            </a:r>
            <a:endParaRPr/>
          </a:p>
        </p:txBody>
      </p:sp>
      <p:sp>
        <p:nvSpPr>
          <p:cNvPr id="184" name="Google Shape;184;p18"/>
          <p:cNvSpPr txBox="1">
            <a:spLocks noGrp="1"/>
          </p:cNvSpPr>
          <p:nvPr>
            <p:ph type="body" idx="1"/>
          </p:nvPr>
        </p:nvSpPr>
        <p:spPr>
          <a:xfrm>
            <a:off x="838200" y="1825625"/>
            <a:ext cx="10515600" cy="3859742"/>
          </a:xfrm>
          <a:prstGeom prst="rect">
            <a:avLst/>
          </a:prstGeom>
          <a:noFill/>
          <a:ln>
            <a:noFill/>
          </a:ln>
        </p:spPr>
        <p:txBody>
          <a:bodyPr spcFirstLastPara="1" wrap="square" lIns="91425" tIns="45700" rIns="91425" bIns="45700" anchor="t" anchorCtr="0">
            <a:normAutofit fontScale="85000" lnSpcReduction="10000"/>
          </a:bodyPr>
          <a:lstStyle/>
          <a:p>
            <a:pPr marL="228600" lvl="0" indent="-228600" algn="l" rtl="0">
              <a:lnSpc>
                <a:spcPct val="110000"/>
              </a:lnSpc>
              <a:spcBef>
                <a:spcPts val="0"/>
              </a:spcBef>
              <a:spcAft>
                <a:spcPts val="0"/>
              </a:spcAft>
              <a:buClr>
                <a:schemeClr val="dk1"/>
              </a:buClr>
              <a:buSzPct val="100000"/>
              <a:buChar char="•"/>
            </a:pPr>
            <a:r>
              <a:rPr lang="en-GB">
                <a:latin typeface="Calibri"/>
                <a:ea typeface="Calibri"/>
                <a:cs typeface="Calibri"/>
                <a:sym typeface="Calibri"/>
              </a:rPr>
              <a:t>Cyberhate and cyberbullying can overlap, but they are distinct experiences and need to be distinguished in research.</a:t>
            </a:r>
            <a:endParaRPr/>
          </a:p>
          <a:p>
            <a:pPr marL="228600" lvl="0" indent="-228600" algn="l" rtl="0">
              <a:lnSpc>
                <a:spcPct val="110000"/>
              </a:lnSpc>
              <a:spcBef>
                <a:spcPts val="1000"/>
              </a:spcBef>
              <a:spcAft>
                <a:spcPts val="0"/>
              </a:spcAft>
              <a:buClr>
                <a:schemeClr val="dk1"/>
              </a:buClr>
              <a:buSzPct val="100000"/>
              <a:buChar char="•"/>
            </a:pPr>
            <a:r>
              <a:rPr lang="en-GB">
                <a:latin typeface="Calibri"/>
                <a:ea typeface="Calibri"/>
                <a:cs typeface="Calibri"/>
                <a:sym typeface="Calibri"/>
              </a:rPr>
              <a:t>Cyberhate and cyberbullying share a general risk propensity.</a:t>
            </a:r>
            <a:endParaRPr/>
          </a:p>
          <a:p>
            <a:pPr marL="228600" lvl="0" indent="-228600" algn="l" rtl="0">
              <a:lnSpc>
                <a:spcPct val="110000"/>
              </a:lnSpc>
              <a:spcBef>
                <a:spcPts val="1000"/>
              </a:spcBef>
              <a:spcAft>
                <a:spcPts val="0"/>
              </a:spcAft>
              <a:buClr>
                <a:schemeClr val="dk1"/>
              </a:buClr>
              <a:buSzPct val="100000"/>
              <a:buChar char="•"/>
            </a:pPr>
            <a:r>
              <a:rPr lang="en-GB">
                <a:latin typeface="Calibri"/>
                <a:ea typeface="Calibri"/>
                <a:cs typeface="Calibri"/>
                <a:sym typeface="Calibri"/>
              </a:rPr>
              <a:t>Individual-based discrimination predicts cyberbullying, group-based discrimination predicts both cyberhate and cyberbullying.</a:t>
            </a:r>
            <a:endParaRPr/>
          </a:p>
          <a:p>
            <a:pPr marL="228600" lvl="0" indent="-228600" algn="l" rtl="0">
              <a:lnSpc>
                <a:spcPct val="110000"/>
              </a:lnSpc>
              <a:spcBef>
                <a:spcPts val="1000"/>
              </a:spcBef>
              <a:spcAft>
                <a:spcPts val="0"/>
              </a:spcAft>
              <a:buClr>
                <a:schemeClr val="dk1"/>
              </a:buClr>
              <a:buSzPct val="100000"/>
              <a:buChar char="•"/>
            </a:pPr>
            <a:r>
              <a:rPr lang="en-GB">
                <a:latin typeface="Calibri"/>
                <a:ea typeface="Calibri"/>
                <a:cs typeface="Calibri"/>
                <a:sym typeface="Calibri"/>
              </a:rPr>
              <a:t>Group-based discrimination should be addressed in cyberbullying prevention.</a:t>
            </a:r>
            <a:endParaRPr/>
          </a:p>
          <a:p>
            <a:pPr marL="457200" lvl="1" indent="0" algn="l" rtl="0">
              <a:lnSpc>
                <a:spcPct val="110000"/>
              </a:lnSpc>
              <a:spcBef>
                <a:spcPts val="500"/>
              </a:spcBef>
              <a:spcAft>
                <a:spcPts val="0"/>
              </a:spcAft>
              <a:buClr>
                <a:schemeClr val="dk1"/>
              </a:buClr>
              <a:buSzPct val="100000"/>
              <a:buNone/>
            </a:pPr>
            <a:r>
              <a:rPr lang="en-GB">
                <a:latin typeface="Calibri"/>
                <a:ea typeface="Calibri"/>
                <a:cs typeface="Calibri"/>
                <a:sym typeface="Calibri"/>
              </a:rPr>
              <a:t>“Cyberhate is online hate speech that attacks collective identities. Cyberbullying is defined by the intent to harm, its repeated nature, and a power imbalance.” (Bedrosova et al. 2022)</a:t>
            </a:r>
            <a:endParaRPr/>
          </a:p>
          <a:p>
            <a:pPr marL="228600" lvl="0" indent="-77470" algn="l" rtl="0">
              <a:lnSpc>
                <a:spcPct val="90000"/>
              </a:lnSpc>
              <a:spcBef>
                <a:spcPts val="1000"/>
              </a:spcBef>
              <a:spcAft>
                <a:spcPts val="0"/>
              </a:spcAft>
              <a:buClr>
                <a:schemeClr val="dk1"/>
              </a:buClr>
              <a:buSzPct val="100000"/>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9"/>
        <p:cNvGrpSpPr/>
        <p:nvPr/>
      </p:nvGrpSpPr>
      <p:grpSpPr>
        <a:xfrm>
          <a:off x="0" y="0"/>
          <a:ext cx="0" cy="0"/>
          <a:chOff x="0" y="0"/>
          <a:chExt cx="0" cy="0"/>
        </a:xfrm>
      </p:grpSpPr>
      <p:sp>
        <p:nvSpPr>
          <p:cNvPr id="190" name="Google Shape;190;p19"/>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191" name="Google Shape;191;p19"/>
          <p:cNvSpPr txBox="1">
            <a:spLocks noGrp="1"/>
          </p:cNvSpPr>
          <p:nvPr>
            <p:ph type="title"/>
          </p:nvPr>
        </p:nvSpPr>
        <p:spPr>
          <a:xfrm>
            <a:off x="6769570" y="530578"/>
            <a:ext cx="4771178" cy="116011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Cyberhate Stats</a:t>
            </a:r>
            <a:endParaRPr/>
          </a:p>
        </p:txBody>
      </p:sp>
      <p:pic>
        <p:nvPicPr>
          <p:cNvPr id="192" name="Google Shape;192;p19" descr="Timeline&#10;&#10;Description automatically generated with low confidence"/>
          <p:cNvPicPr preferRelativeResize="0"/>
          <p:nvPr/>
        </p:nvPicPr>
        <p:blipFill rotWithShape="1">
          <a:blip r:embed="rId3">
            <a:alphaModFix/>
          </a:blip>
          <a:srcRect/>
          <a:stretch/>
        </p:blipFill>
        <p:spPr>
          <a:xfrm>
            <a:off x="838199" y="985670"/>
            <a:ext cx="5440195" cy="4773771"/>
          </a:xfrm>
          <a:custGeom>
            <a:avLst/>
            <a:gdLst/>
            <a:ahLst/>
            <a:cxnLst/>
            <a:rect l="l" t="t" r="r" b="b"/>
            <a:pathLst>
              <a:path w="4643496" h="5550370" extrusionOk="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a:noFill/>
          <a:ln>
            <a:noFill/>
          </a:ln>
        </p:spPr>
      </p:pic>
      <p:sp>
        <p:nvSpPr>
          <p:cNvPr id="193" name="Google Shape;193;p19"/>
          <p:cNvSpPr/>
          <p:nvPr/>
        </p:nvSpPr>
        <p:spPr>
          <a:xfrm rot="6269068">
            <a:off x="8717845" y="3339275"/>
            <a:ext cx="2987899" cy="2987899"/>
          </a:xfrm>
          <a:prstGeom prst="arc">
            <a:avLst>
              <a:gd name="adj1" fmla="val 14441841"/>
              <a:gd name="adj2" fmla="val 0"/>
            </a:avLst>
          </a:prstGeom>
          <a:noFill/>
          <a:ln w="127000" cap="rnd" cmpd="sng">
            <a:solidFill>
              <a:schemeClr val="accent4">
                <a:alpha val="94901"/>
              </a:schemeClr>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194" name="Google Shape;194;p19"/>
          <p:cNvSpPr txBox="1">
            <a:spLocks noGrp="1"/>
          </p:cNvSpPr>
          <p:nvPr>
            <p:ph type="body" idx="1"/>
          </p:nvPr>
        </p:nvSpPr>
        <p:spPr>
          <a:xfrm>
            <a:off x="6769570" y="1825625"/>
            <a:ext cx="4771178" cy="438890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GB" sz="2000">
                <a:latin typeface="Calibri"/>
                <a:ea typeface="Calibri"/>
                <a:cs typeface="Calibri"/>
                <a:sym typeface="Calibri"/>
              </a:rPr>
              <a:t>Home Office analysis of all hate crimes reported to the police shows that 1,605 (2%) were flagged as online offences between 2017-18, an increase on the 1,148 in the previous year.</a:t>
            </a:r>
            <a:endParaRPr/>
          </a:p>
          <a:p>
            <a:pPr marL="228600" lvl="0" indent="-228600" algn="l" rtl="0">
              <a:lnSpc>
                <a:spcPct val="90000"/>
              </a:lnSpc>
              <a:spcBef>
                <a:spcPts val="1000"/>
              </a:spcBef>
              <a:spcAft>
                <a:spcPts val="0"/>
              </a:spcAft>
              <a:buClr>
                <a:schemeClr val="dk1"/>
              </a:buClr>
              <a:buSzPts val="2000"/>
              <a:buChar char="•"/>
            </a:pPr>
            <a:r>
              <a:rPr lang="en-GB" sz="2000">
                <a:latin typeface="Calibri"/>
                <a:ea typeface="Calibri"/>
                <a:cs typeface="Calibri"/>
                <a:sym typeface="Calibri"/>
              </a:rPr>
              <a:t>Crown Prosecutions Statistics show that in the year April 2017 to 2018 there were 435 offences related to online hate under section 127 of the Communications Act 2003 and section 1 of the Malicious Communications Act 1998, an increase on the 386 recorded in the previous year.</a:t>
            </a:r>
            <a:endParaRPr/>
          </a:p>
          <a:p>
            <a:pPr marL="228600" lvl="0" indent="-101600" algn="l" rtl="0">
              <a:lnSpc>
                <a:spcPct val="90000"/>
              </a:lnSpc>
              <a:spcBef>
                <a:spcPts val="1000"/>
              </a:spcBef>
              <a:spcAft>
                <a:spcPts val="0"/>
              </a:spcAft>
              <a:buClr>
                <a:schemeClr val="dk1"/>
              </a:buClr>
              <a:buSzPts val="2000"/>
              <a:buNone/>
            </a:pPr>
            <a:endParaRPr sz="20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28"/>
          <p:cNvSpPr txBox="1">
            <a:spLocks noGrp="1"/>
          </p:cNvSpPr>
          <p:nvPr>
            <p:ph type="title"/>
          </p:nvPr>
        </p:nvSpPr>
        <p:spPr>
          <a:xfrm>
            <a:off x="838200" y="920296"/>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sz="4400">
                <a:latin typeface="Calibri"/>
                <a:ea typeface="Calibri"/>
                <a:cs typeface="Calibri"/>
                <a:sym typeface="Calibri"/>
              </a:rPr>
              <a:t>Intellectual Property Act 2014</a:t>
            </a:r>
            <a:endParaRPr>
              <a:latin typeface="Calibri"/>
              <a:ea typeface="Calibri"/>
              <a:cs typeface="Calibri"/>
              <a:sym typeface="Calibri"/>
            </a:endParaRPr>
          </a:p>
        </p:txBody>
      </p:sp>
      <p:sp>
        <p:nvSpPr>
          <p:cNvPr id="201" name="Google Shape;201;p28"/>
          <p:cNvSpPr txBox="1">
            <a:spLocks noGrp="1"/>
          </p:cNvSpPr>
          <p:nvPr>
            <p:ph type="body" idx="1"/>
          </p:nvPr>
        </p:nvSpPr>
        <p:spPr>
          <a:xfrm>
            <a:off x="838200" y="2077962"/>
            <a:ext cx="10515600" cy="3859742"/>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2800"/>
              <a:buNone/>
            </a:pPr>
            <a:r>
              <a:rPr lang="en-GB" sz="2800"/>
              <a:t>The main purpose of the Act is to modernise certain aspects of the law relating to intellectual property in order to ensure that the IP system operates more efficiently and is clearer and more accessible, thus increasing legal certainty.</a:t>
            </a:r>
            <a:endParaRPr/>
          </a:p>
          <a:p>
            <a:pPr marL="228600" lvl="0" indent="-50800" algn="l" rtl="0">
              <a:lnSpc>
                <a:spcPct val="90000"/>
              </a:lnSpc>
              <a:spcBef>
                <a:spcPts val="1000"/>
              </a:spcBef>
              <a:spcAft>
                <a:spcPts val="0"/>
              </a:spcAft>
              <a:buClr>
                <a:schemeClr val="dk1"/>
              </a:buClr>
              <a:buSzPts val="2800"/>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29"/>
          <p:cNvSpPr txBox="1">
            <a:spLocks noGrp="1"/>
          </p:cNvSpPr>
          <p:nvPr>
            <p:ph type="title"/>
          </p:nvPr>
        </p:nvSpPr>
        <p:spPr>
          <a:xfrm>
            <a:off x="527957" y="140834"/>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222222"/>
              </a:buClr>
              <a:buSzPts val="4400"/>
              <a:buFont typeface="Calibri"/>
              <a:buNone/>
            </a:pPr>
            <a:r>
              <a:rPr lang="en-GB" b="0" i="0">
                <a:solidFill>
                  <a:srgbClr val="222222"/>
                </a:solidFill>
                <a:latin typeface="Calibri"/>
                <a:ea typeface="Calibri"/>
                <a:cs typeface="Calibri"/>
                <a:sym typeface="Calibri"/>
              </a:rPr>
              <a:t>Computer Misuse Act 1990</a:t>
            </a:r>
            <a:endParaRPr>
              <a:latin typeface="Calibri"/>
              <a:ea typeface="Calibri"/>
              <a:cs typeface="Calibri"/>
              <a:sym typeface="Calibri"/>
            </a:endParaRPr>
          </a:p>
        </p:txBody>
      </p:sp>
      <p:sp>
        <p:nvSpPr>
          <p:cNvPr id="208" name="Google Shape;208;p29"/>
          <p:cNvSpPr txBox="1">
            <a:spLocks noGrp="1"/>
          </p:cNvSpPr>
          <p:nvPr>
            <p:ph type="body" idx="1"/>
          </p:nvPr>
        </p:nvSpPr>
        <p:spPr>
          <a:xfrm>
            <a:off x="838200" y="1466397"/>
            <a:ext cx="10515600" cy="4385052"/>
          </a:xfrm>
          <a:prstGeom prst="rect">
            <a:avLst/>
          </a:prstGeom>
          <a:noFill/>
          <a:ln>
            <a:noFill/>
          </a:ln>
        </p:spPr>
        <p:txBody>
          <a:bodyPr spcFirstLastPara="1" wrap="square" lIns="91425" tIns="45700" rIns="91425" bIns="45700" anchor="t" anchorCtr="0">
            <a:noAutofit/>
          </a:bodyPr>
          <a:lstStyle/>
          <a:p>
            <a:pPr marL="228600" lvl="0" indent="-228600" algn="l" rtl="0">
              <a:lnSpc>
                <a:spcPct val="100000"/>
              </a:lnSpc>
              <a:spcBef>
                <a:spcPts val="0"/>
              </a:spcBef>
              <a:spcAft>
                <a:spcPts val="0"/>
              </a:spcAft>
              <a:buClr>
                <a:schemeClr val="dk1"/>
              </a:buClr>
              <a:buSzPts val="1600"/>
              <a:buChar char="•"/>
            </a:pPr>
            <a:r>
              <a:rPr lang="en-GB" sz="1600">
                <a:latin typeface="Calibri"/>
                <a:ea typeface="Calibri"/>
                <a:cs typeface="Calibri"/>
                <a:sym typeface="Calibri"/>
              </a:rPr>
              <a:t>The primary cybercrime legislation in the UK is known as the Computer Misuse Act 1990 (or “CMA”), which handles many of the malicious attacks or offences against computer solutions, including hacking and ransoming, this is the act under which all cybercriminals are prosecuted for cybercrime attacks. According to the CPS (Crown Prosecution Services), “computer” could mean further devices, which store, process or retrieve information. That means that cybercrime legislation covers smartphones, tablets, and a host of other technological devices beyond the traditional desktop computer.</a:t>
            </a:r>
            <a:endParaRPr/>
          </a:p>
          <a:p>
            <a:pPr marL="228600" lvl="0" indent="-127000" algn="l" rtl="0">
              <a:lnSpc>
                <a:spcPct val="100000"/>
              </a:lnSpc>
              <a:spcBef>
                <a:spcPts val="1000"/>
              </a:spcBef>
              <a:spcAft>
                <a:spcPts val="0"/>
              </a:spcAft>
              <a:buClr>
                <a:schemeClr val="dk1"/>
              </a:buClr>
              <a:buSzPts val="1600"/>
              <a:buNone/>
            </a:pPr>
            <a:endParaRPr sz="1600">
              <a:latin typeface="Calibri"/>
              <a:ea typeface="Calibri"/>
              <a:cs typeface="Calibri"/>
              <a:sym typeface="Calibri"/>
            </a:endParaRPr>
          </a:p>
          <a:p>
            <a:pPr marL="228600" lvl="0" indent="-228600" algn="l" rtl="0">
              <a:lnSpc>
                <a:spcPct val="100000"/>
              </a:lnSpc>
              <a:spcBef>
                <a:spcPts val="1000"/>
              </a:spcBef>
              <a:spcAft>
                <a:spcPts val="0"/>
              </a:spcAft>
              <a:buClr>
                <a:schemeClr val="dk1"/>
              </a:buClr>
              <a:buSzPts val="1600"/>
              <a:buChar char="•"/>
            </a:pPr>
            <a:r>
              <a:rPr lang="en-GB" sz="1600">
                <a:latin typeface="Calibri"/>
                <a:ea typeface="Calibri"/>
                <a:cs typeface="Calibri"/>
                <a:sym typeface="Calibri"/>
              </a:rPr>
              <a:t>The Computer Misuse Act defines the following as illegal and will prosecute:</a:t>
            </a:r>
            <a:endParaRPr/>
          </a:p>
          <a:p>
            <a:pPr marL="228600" lvl="0" indent="-228600" algn="l" rtl="0">
              <a:lnSpc>
                <a:spcPct val="100000"/>
              </a:lnSpc>
              <a:spcBef>
                <a:spcPts val="1000"/>
              </a:spcBef>
              <a:spcAft>
                <a:spcPts val="0"/>
              </a:spcAft>
              <a:buClr>
                <a:schemeClr val="dk1"/>
              </a:buClr>
              <a:buSzPts val="1600"/>
              <a:buChar char="•"/>
            </a:pPr>
            <a:r>
              <a:rPr lang="en-GB" sz="1600">
                <a:latin typeface="Calibri"/>
                <a:ea typeface="Calibri"/>
                <a:cs typeface="Calibri"/>
                <a:sym typeface="Calibri"/>
              </a:rPr>
              <a:t>Unauthorised, or malicious, access to material stored on a computer.</a:t>
            </a:r>
            <a:endParaRPr/>
          </a:p>
          <a:p>
            <a:pPr marL="228600" lvl="0" indent="-228600" algn="l" rtl="0">
              <a:lnSpc>
                <a:spcPct val="100000"/>
              </a:lnSpc>
              <a:spcBef>
                <a:spcPts val="1000"/>
              </a:spcBef>
              <a:spcAft>
                <a:spcPts val="0"/>
              </a:spcAft>
              <a:buClr>
                <a:schemeClr val="dk1"/>
              </a:buClr>
              <a:buSzPts val="1600"/>
              <a:buChar char="•"/>
            </a:pPr>
            <a:r>
              <a:rPr lang="en-GB" sz="1600">
                <a:latin typeface="Calibri"/>
                <a:ea typeface="Calibri"/>
                <a:cs typeface="Calibri"/>
                <a:sym typeface="Calibri"/>
              </a:rPr>
              <a:t>Intentional harm, or crime, using computer systems.</a:t>
            </a:r>
            <a:endParaRPr/>
          </a:p>
          <a:p>
            <a:pPr marL="228600" lvl="0" indent="-228600" algn="l" rtl="0">
              <a:lnSpc>
                <a:spcPct val="100000"/>
              </a:lnSpc>
              <a:spcBef>
                <a:spcPts val="1000"/>
              </a:spcBef>
              <a:spcAft>
                <a:spcPts val="0"/>
              </a:spcAft>
              <a:buClr>
                <a:schemeClr val="dk1"/>
              </a:buClr>
              <a:buSzPts val="1600"/>
              <a:buChar char="•"/>
            </a:pPr>
            <a:r>
              <a:rPr lang="en-GB" sz="1600">
                <a:latin typeface="Calibri"/>
                <a:ea typeface="Calibri"/>
                <a:cs typeface="Calibri"/>
                <a:sym typeface="Calibri"/>
              </a:rPr>
              <a:t>Modifying, removing, or ransoming data.</a:t>
            </a:r>
            <a:endParaRPr/>
          </a:p>
          <a:p>
            <a:pPr marL="228600" lvl="0" indent="-228600" algn="l" rtl="0">
              <a:lnSpc>
                <a:spcPct val="100000"/>
              </a:lnSpc>
              <a:spcBef>
                <a:spcPts val="1000"/>
              </a:spcBef>
              <a:spcAft>
                <a:spcPts val="0"/>
              </a:spcAft>
              <a:buClr>
                <a:schemeClr val="dk1"/>
              </a:buClr>
              <a:buSzPts val="1600"/>
              <a:buChar char="•"/>
            </a:pPr>
            <a:r>
              <a:rPr lang="en-GB" sz="1600">
                <a:latin typeface="Calibri"/>
                <a:ea typeface="Calibri"/>
                <a:cs typeface="Calibri"/>
                <a:sym typeface="Calibri"/>
              </a:rPr>
              <a:t>Aiding in computer misuses, such as supplying information.</a:t>
            </a:r>
            <a:endParaRPr/>
          </a:p>
          <a:p>
            <a:pPr marL="228600" lvl="0" indent="-228600" algn="l" rtl="0">
              <a:lnSpc>
                <a:spcPct val="100000"/>
              </a:lnSpc>
              <a:spcBef>
                <a:spcPts val="1000"/>
              </a:spcBef>
              <a:spcAft>
                <a:spcPts val="0"/>
              </a:spcAft>
              <a:buClr>
                <a:schemeClr val="dk1"/>
              </a:buClr>
              <a:buSzPts val="1600"/>
              <a:buChar char="•"/>
            </a:pPr>
            <a:r>
              <a:rPr lang="en-GB" sz="1600" u="sng">
                <a:solidFill>
                  <a:schemeClr val="hlink"/>
                </a:solidFill>
                <a:latin typeface="Calibri"/>
                <a:ea typeface="Calibri"/>
                <a:cs typeface="Calibri"/>
                <a:sym typeface="Calibri"/>
                <a:hlinkClick r:id="rId3"/>
              </a:rPr>
              <a:t>Cybercrime Legislation UK | Computer Misuse Act | ramsac</a:t>
            </a:r>
            <a:endParaRPr sz="1600">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Data Protection</a:t>
            </a:r>
            <a:endParaRPr/>
          </a:p>
        </p:txBody>
      </p:sp>
      <p:sp>
        <p:nvSpPr>
          <p:cNvPr id="215" name="Google Shape;215;p30"/>
          <p:cNvSpPr txBox="1">
            <a:spLocks noGrp="1"/>
          </p:cNvSpPr>
          <p:nvPr>
            <p:ph type="body" idx="1"/>
          </p:nvPr>
        </p:nvSpPr>
        <p:spPr>
          <a:xfrm>
            <a:off x="838200" y="1825625"/>
            <a:ext cx="10515600" cy="4557068"/>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1600"/>
              <a:buNone/>
            </a:pPr>
            <a:r>
              <a:rPr lang="en-GB" sz="1600" u="sng">
                <a:latin typeface="Calibri"/>
                <a:ea typeface="Calibri"/>
                <a:cs typeface="Calibri"/>
                <a:sym typeface="Calibri"/>
              </a:rPr>
              <a:t>Data Protection Act (1998)</a:t>
            </a:r>
            <a:endParaRPr/>
          </a:p>
          <a:p>
            <a:pPr marL="228600" lvl="0" indent="-228600" algn="l" rtl="0">
              <a:lnSpc>
                <a:spcPct val="100000"/>
              </a:lnSpc>
              <a:spcBef>
                <a:spcPts val="1000"/>
              </a:spcBef>
              <a:spcAft>
                <a:spcPts val="0"/>
              </a:spcAft>
              <a:buClr>
                <a:schemeClr val="dk1"/>
              </a:buClr>
              <a:buSzPts val="1600"/>
              <a:buChar char="•"/>
            </a:pPr>
            <a:r>
              <a:rPr lang="en-GB" sz="1600">
                <a:latin typeface="Calibri"/>
                <a:ea typeface="Calibri"/>
                <a:cs typeface="Calibri"/>
                <a:sym typeface="Calibri"/>
              </a:rPr>
              <a:t>This legislation in the UK is key in safeguarding all types of private, confidential, or business information. It ensures that data is handled in a safe, fair, and lawful manner. It works by protecting a data subject, such as a person’s medical information, by regulating and controlling how their information gets stored, which is normally through an “Information Commissioner”. This act works to protect businesses and users against misuse of information within the business or externally.</a:t>
            </a:r>
            <a:endParaRPr/>
          </a:p>
          <a:p>
            <a:pPr marL="228600" lvl="0" indent="-127000" algn="l" rtl="0">
              <a:lnSpc>
                <a:spcPct val="100000"/>
              </a:lnSpc>
              <a:spcBef>
                <a:spcPts val="1000"/>
              </a:spcBef>
              <a:spcAft>
                <a:spcPts val="0"/>
              </a:spcAft>
              <a:buClr>
                <a:schemeClr val="dk1"/>
              </a:buClr>
              <a:buSzPts val="1600"/>
              <a:buNone/>
            </a:pPr>
            <a:endParaRPr sz="1600">
              <a:latin typeface="Calibri"/>
              <a:ea typeface="Calibri"/>
              <a:cs typeface="Calibri"/>
              <a:sym typeface="Calibri"/>
            </a:endParaRPr>
          </a:p>
          <a:p>
            <a:pPr marL="0" lvl="0" indent="0" algn="l" rtl="0">
              <a:lnSpc>
                <a:spcPct val="100000"/>
              </a:lnSpc>
              <a:spcBef>
                <a:spcPts val="1000"/>
              </a:spcBef>
              <a:spcAft>
                <a:spcPts val="0"/>
              </a:spcAft>
              <a:buClr>
                <a:schemeClr val="dk1"/>
              </a:buClr>
              <a:buSzPts val="1600"/>
              <a:buNone/>
            </a:pPr>
            <a:r>
              <a:rPr lang="en-GB" sz="1600" u="sng">
                <a:latin typeface="Calibri"/>
                <a:ea typeface="Calibri"/>
                <a:cs typeface="Calibri"/>
                <a:sym typeface="Calibri"/>
              </a:rPr>
              <a:t>Data Protection Act (2018)</a:t>
            </a:r>
            <a:endParaRPr/>
          </a:p>
          <a:p>
            <a:pPr marL="228600" lvl="0" indent="-228600" algn="l" rtl="0">
              <a:lnSpc>
                <a:spcPct val="100000"/>
              </a:lnSpc>
              <a:spcBef>
                <a:spcPts val="1000"/>
              </a:spcBef>
              <a:spcAft>
                <a:spcPts val="0"/>
              </a:spcAft>
              <a:buClr>
                <a:schemeClr val="dk1"/>
              </a:buClr>
              <a:buSzPts val="1600"/>
              <a:buChar char="•"/>
            </a:pPr>
            <a:r>
              <a:rPr lang="en-GB" sz="1600">
                <a:latin typeface="Calibri"/>
                <a:ea typeface="Calibri"/>
                <a:cs typeface="Calibri"/>
                <a:sym typeface="Calibri"/>
              </a:rPr>
              <a:t>In the new digital age, data protection has become even more important. The new Data Protection Act (2018) continues the goals from the previous legislation, controlling how “information is used by organisations, businesses, or the government”. This is part of the UK’s General Data Protection Regulation (or GDPR), which is a tough privacy and security law regulating how information is used, handled, and stored to protect users and businesses.</a:t>
            </a:r>
            <a:endParaRPr/>
          </a:p>
          <a:p>
            <a:pPr marL="228600" lvl="0" indent="-127000" algn="l" rtl="0">
              <a:lnSpc>
                <a:spcPct val="100000"/>
              </a:lnSpc>
              <a:spcBef>
                <a:spcPts val="1000"/>
              </a:spcBef>
              <a:spcAft>
                <a:spcPts val="0"/>
              </a:spcAft>
              <a:buClr>
                <a:schemeClr val="dk1"/>
              </a:buClr>
              <a:buSzPts val="1600"/>
              <a:buNone/>
            </a:pPr>
            <a:endParaRPr sz="1600">
              <a:latin typeface="Calibri"/>
              <a:ea typeface="Calibri"/>
              <a:cs typeface="Calibri"/>
              <a:sym typeface="Calibri"/>
            </a:endParaRPr>
          </a:p>
          <a:p>
            <a:pPr marL="228600" lvl="0" indent="-228600" algn="l" rtl="0">
              <a:lnSpc>
                <a:spcPct val="100000"/>
              </a:lnSpc>
              <a:spcBef>
                <a:spcPts val="1000"/>
              </a:spcBef>
              <a:spcAft>
                <a:spcPts val="0"/>
              </a:spcAft>
              <a:buClr>
                <a:schemeClr val="dk1"/>
              </a:buClr>
              <a:buSzPts val="1600"/>
              <a:buChar char="•"/>
            </a:pPr>
            <a:r>
              <a:rPr lang="en-GB" sz="1600" u="sng">
                <a:solidFill>
                  <a:schemeClr val="hlink"/>
                </a:solidFill>
                <a:latin typeface="Calibri"/>
                <a:ea typeface="Calibri"/>
                <a:cs typeface="Calibri"/>
                <a:sym typeface="Calibri"/>
                <a:hlinkClick r:id="rId3"/>
              </a:rPr>
              <a:t>Cybercrime - prosecution guidance | The Crown Prosecution Service (cps.gov.uk)</a:t>
            </a:r>
            <a:endParaRPr sz="1600">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CE886A4-3316-F1BD-3B1C-CFEA15BFC662}"/>
              </a:ext>
            </a:extLst>
          </p:cNvPr>
          <p:cNvSpPr>
            <a:spLocks noGrp="1"/>
          </p:cNvSpPr>
          <p:nvPr>
            <p:ph type="ctrTitle"/>
          </p:nvPr>
        </p:nvSpPr>
        <p:spPr/>
        <p:txBody>
          <a:bodyPr/>
          <a:lstStyle/>
          <a:p>
            <a:r>
              <a:rPr lang="en-GB">
                <a:gradFill>
                  <a:gsLst>
                    <a:gs pos="0">
                      <a:srgbClr val="00A5AB"/>
                    </a:gs>
                    <a:gs pos="100000">
                      <a:srgbClr val="9C6A6A"/>
                    </a:gs>
                  </a:gsLst>
                  <a:lin ang="15600000" scaled="0"/>
                </a:gradFill>
              </a:rPr>
              <a:t>Next – Assignment 2</a:t>
            </a:r>
            <a:endParaRPr lang="en-GB"/>
          </a:p>
        </p:txBody>
      </p:sp>
      <p:sp>
        <p:nvSpPr>
          <p:cNvPr id="5" name="Subtitle 4">
            <a:extLst>
              <a:ext uri="{FF2B5EF4-FFF2-40B4-BE49-F238E27FC236}">
                <a16:creationId xmlns:a16="http://schemas.microsoft.com/office/drawing/2014/main" id="{E1F76B84-819F-7068-5236-42239D307D56}"/>
              </a:ext>
            </a:extLst>
          </p:cNvPr>
          <p:cNvSpPr>
            <a:spLocks noGrp="1"/>
          </p:cNvSpPr>
          <p:nvPr>
            <p:ph type="subTitle" idx="1"/>
          </p:nvPr>
        </p:nvSpPr>
        <p:spPr/>
        <p:txBody>
          <a:bodyPr/>
          <a:lstStyle/>
          <a:p>
            <a:r>
              <a:rPr lang="en-GB"/>
              <a:t>Break??</a:t>
            </a:r>
          </a:p>
        </p:txBody>
      </p:sp>
      <p:pic>
        <p:nvPicPr>
          <p:cNvPr id="7" name="Picture Placeholder 6" descr="Coffee recipes | Good Food">
            <a:extLst>
              <a:ext uri="{FF2B5EF4-FFF2-40B4-BE49-F238E27FC236}">
                <a16:creationId xmlns:a16="http://schemas.microsoft.com/office/drawing/2014/main" id="{1DAE2533-E816-45A7-DEA5-3502497E85F7}"/>
              </a:ext>
            </a:extLst>
          </p:cNvPr>
          <p:cNvPicPr>
            <a:picLocks noGrp="1" noChangeAspect="1"/>
          </p:cNvPicPr>
          <p:nvPr>
            <p:ph type="pic" sz="quarter" idx="13"/>
          </p:nvPr>
        </p:nvPicPr>
        <p:blipFill>
          <a:blip r:embed="rId2"/>
          <a:srcRect l="28" r="28"/>
          <a:stretch/>
        </p:blipFill>
        <p:spPr>
          <a:xfrm>
            <a:off x="1392975" y="1266825"/>
            <a:ext cx="4762500" cy="4324350"/>
          </a:xfrm>
          <a:prstGeom prst="rect">
            <a:avLst/>
          </a:prstGeom>
          <a:blipFill>
            <a:blip r:embed="rId3">
              <a:alphaModFix amt="70000"/>
            </a:blip>
            <a:stretch>
              <a:fillRect/>
            </a:stretch>
          </a:blipFill>
          <a:ln>
            <a:noFill/>
          </a:ln>
        </p:spPr>
      </p:pic>
    </p:spTree>
    <p:extLst>
      <p:ext uri="{BB962C8B-B14F-4D97-AF65-F5344CB8AC3E}">
        <p14:creationId xmlns:p14="http://schemas.microsoft.com/office/powerpoint/2010/main" val="135187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84905-D4BE-82B9-0D7C-2C460D187FC5}"/>
              </a:ext>
            </a:extLst>
          </p:cNvPr>
          <p:cNvSpPr>
            <a:spLocks noGrp="1"/>
          </p:cNvSpPr>
          <p:nvPr>
            <p:ph type="title"/>
          </p:nvPr>
        </p:nvSpPr>
        <p:spPr/>
        <p:txBody>
          <a:bodyPr/>
          <a:lstStyle/>
          <a:p>
            <a:r>
              <a:rPr lang="en-GB"/>
              <a:t>Assignment 2. </a:t>
            </a:r>
            <a:br>
              <a:rPr lang="en-GB"/>
            </a:br>
            <a:br>
              <a:rPr lang="en-GB"/>
            </a:br>
            <a:r>
              <a:rPr lang="en-GB"/>
              <a:t>Report – 3750 words +/- 10% </a:t>
            </a:r>
          </a:p>
        </p:txBody>
      </p:sp>
      <p:pic>
        <p:nvPicPr>
          <p:cNvPr id="5" name="Picture Placeholder 4" descr="Analytics, Report Icon. Graphic by hr-gold · Creative Fabrica">
            <a:extLst>
              <a:ext uri="{FF2B5EF4-FFF2-40B4-BE49-F238E27FC236}">
                <a16:creationId xmlns:a16="http://schemas.microsoft.com/office/drawing/2014/main" id="{AAE6B86F-680D-29C5-D822-6B98A35D57B8}"/>
              </a:ext>
            </a:extLst>
          </p:cNvPr>
          <p:cNvPicPr>
            <a:picLocks noGrp="1" noChangeAspect="1"/>
          </p:cNvPicPr>
          <p:nvPr>
            <p:ph type="pic" sz="quarter" idx="15"/>
          </p:nvPr>
        </p:nvPicPr>
        <p:blipFill>
          <a:blip r:embed="rId3"/>
          <a:srcRect l="16200" r="16200"/>
          <a:stretch/>
        </p:blipFill>
        <p:spPr>
          <a:xfrm>
            <a:off x="1064346" y="2369767"/>
            <a:ext cx="4669908" cy="3545072"/>
          </a:xfrm>
          <a:prstGeom prst="rect">
            <a:avLst/>
          </a:prstGeom>
          <a:blipFill dpi="0" rotWithShape="1">
            <a:blip r:embed="rId4">
              <a:alphaModFix amt="70000"/>
            </a:blip>
            <a:srcRect/>
            <a:stretch>
              <a:fillRect/>
            </a:stretch>
          </a:blipFill>
        </p:spPr>
      </p:pic>
      <p:sp>
        <p:nvSpPr>
          <p:cNvPr id="4" name="Content Placeholder 3">
            <a:extLst>
              <a:ext uri="{FF2B5EF4-FFF2-40B4-BE49-F238E27FC236}">
                <a16:creationId xmlns:a16="http://schemas.microsoft.com/office/drawing/2014/main" id="{ABF9B340-3AC2-5708-1529-3D151DD89183}"/>
              </a:ext>
            </a:extLst>
          </p:cNvPr>
          <p:cNvSpPr>
            <a:spLocks noGrp="1"/>
          </p:cNvSpPr>
          <p:nvPr>
            <p:ph sz="quarter" idx="14"/>
          </p:nvPr>
        </p:nvSpPr>
        <p:spPr/>
        <p:txBody>
          <a:bodyPr vert="horz" lIns="91440" tIns="45720" rIns="91440" bIns="45720" rtlCol="0" anchor="t">
            <a:normAutofit/>
          </a:bodyPr>
          <a:lstStyle/>
          <a:p>
            <a:pPr algn="just">
              <a:lnSpc>
                <a:spcPct val="150000"/>
              </a:lnSpc>
            </a:pPr>
            <a:r>
              <a:rPr lang="en-GB" sz="1800" b="1">
                <a:solidFill>
                  <a:srgbClr val="000000"/>
                </a:solidFill>
                <a:latin typeface="Arial"/>
                <a:cs typeface="Arial"/>
              </a:rPr>
              <a:t>Critically evaluate </a:t>
            </a:r>
            <a:r>
              <a:rPr lang="en-GB" sz="1800">
                <a:solidFill>
                  <a:srgbClr val="000000"/>
                </a:solidFill>
                <a:latin typeface="Arial"/>
                <a:cs typeface="Arial"/>
              </a:rPr>
              <a:t>policing strategies, tools and responses to cybercrime, focusing on digital forensics, threat intelligence and public – private partnerships. Define the relevant areas of cybercrime (e.g. ransomware, data breaches and cyber enabled fraud), and the criteria you will use to determine effectiveness. </a:t>
            </a:r>
            <a:endParaRPr lang="en-GB" sz="1800">
              <a:solidFill>
                <a:srgbClr val="131313"/>
              </a:solidFill>
              <a:latin typeface="Aptos Light"/>
              <a:cs typeface="Arial"/>
            </a:endParaRPr>
          </a:p>
          <a:p>
            <a:pPr algn="just">
              <a:lnSpc>
                <a:spcPct val="150000"/>
              </a:lnSpc>
            </a:pPr>
            <a:endParaRPr lang="en-GB" sz="1800" b="1">
              <a:solidFill>
                <a:srgbClr val="000000"/>
              </a:solidFill>
              <a:latin typeface="Arial"/>
              <a:cs typeface="Arial"/>
            </a:endParaRPr>
          </a:p>
          <a:p>
            <a:pPr algn="just">
              <a:lnSpc>
                <a:spcPct val="150000"/>
              </a:lnSpc>
            </a:pPr>
            <a:r>
              <a:rPr lang="en-GB" sz="1800" b="1">
                <a:solidFill>
                  <a:srgbClr val="000000"/>
                </a:solidFill>
                <a:latin typeface="Arial"/>
                <a:cs typeface="Arial"/>
              </a:rPr>
              <a:t>Assess</a:t>
            </a:r>
            <a:r>
              <a:rPr lang="en-GB" sz="1800">
                <a:solidFill>
                  <a:srgbClr val="000000"/>
                </a:solidFill>
                <a:latin typeface="Arial"/>
                <a:cs typeface="Arial"/>
              </a:rPr>
              <a:t> how effectively current tools address those areas, identifying any systemic barriers. Consider and propose any innovative, evidence based measures to improve effectiveness in combatting cybercrime.</a:t>
            </a:r>
            <a:endParaRPr lang="en-GB" sz="1800"/>
          </a:p>
        </p:txBody>
      </p:sp>
    </p:spTree>
    <p:extLst>
      <p:ext uri="{BB962C8B-B14F-4D97-AF65-F5344CB8AC3E}">
        <p14:creationId xmlns:p14="http://schemas.microsoft.com/office/powerpoint/2010/main" val="1088695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63BD5-C1E9-FF2F-6AED-9F02673AF969}"/>
              </a:ext>
            </a:extLst>
          </p:cNvPr>
          <p:cNvSpPr>
            <a:spLocks noGrp="1"/>
          </p:cNvSpPr>
          <p:nvPr>
            <p:ph type="title"/>
          </p:nvPr>
        </p:nvSpPr>
        <p:spPr>
          <a:xfrm>
            <a:off x="612648" y="502920"/>
            <a:ext cx="4669536" cy="1453896"/>
          </a:xfrm>
        </p:spPr>
        <p:txBody>
          <a:bodyPr anchor="t">
            <a:normAutofit/>
          </a:bodyPr>
          <a:lstStyle/>
          <a:p>
            <a:r>
              <a:rPr lang="en-US"/>
              <a:t>Assignment Overview and Key Focus Areas</a:t>
            </a:r>
          </a:p>
        </p:txBody>
      </p:sp>
      <p:pic>
        <p:nvPicPr>
          <p:cNvPr id="5" name="Content Placeholder 4" descr="Person identity UI interface digital security concept">
            <a:extLst>
              <a:ext uri="{FF2B5EF4-FFF2-40B4-BE49-F238E27FC236}">
                <a16:creationId xmlns:a16="http://schemas.microsoft.com/office/drawing/2014/main" id="{51A3C56A-D5D9-4488-9662-A3E5FE08919F}"/>
              </a:ext>
            </a:extLst>
          </p:cNvPr>
          <p:cNvPicPr>
            <a:picLocks noGrp="1" noChangeAspect="1"/>
          </p:cNvPicPr>
          <p:nvPr>
            <p:ph type="pic" sz="quarter" idx="15"/>
          </p:nvPr>
        </p:nvPicPr>
        <p:blipFill>
          <a:blip r:embed="rId3"/>
          <a:srcRect l="15343" r="21132"/>
          <a:stretch>
            <a:fillRect/>
          </a:stretch>
        </p:blipFill>
        <p:spPr>
          <a:xfrm>
            <a:off x="612648" y="2293938"/>
            <a:ext cx="4669536" cy="4024566"/>
          </a:xfrm>
          <a:prstGeom prst="rect">
            <a:avLst/>
          </a:prstGeom>
          <a:noFill/>
        </p:spPr>
      </p:pic>
      <p:sp>
        <p:nvSpPr>
          <p:cNvPr id="4" name="Content Placeholder 3">
            <a:extLst>
              <a:ext uri="{FF2B5EF4-FFF2-40B4-BE49-F238E27FC236}">
                <a16:creationId xmlns:a16="http://schemas.microsoft.com/office/drawing/2014/main" id="{305722F8-68DA-4D97-6330-D99C02DA607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indent="0">
              <a:spcBef>
                <a:spcPts val="2500"/>
              </a:spcBef>
              <a:buFont typeface="Arial" panose="020B0604020202020204" pitchFamily="34" charset="0"/>
              <a:buNone/>
            </a:pPr>
            <a:r>
              <a:rPr lang="en-US" b="1"/>
              <a:t>Purpose of Assignment</a:t>
            </a:r>
          </a:p>
          <a:p>
            <a:pPr marL="0" lvl="1" indent="0">
              <a:buFont typeface="Arial" panose="020B0604020202020204" pitchFamily="34" charset="0"/>
              <a:buNone/>
            </a:pPr>
            <a:r>
              <a:t>Critically evaluate policing responses to cybercrime focusing on effectiveness over description.</a:t>
            </a:r>
            <a:endParaRPr lang="en-US"/>
          </a:p>
          <a:p>
            <a:pPr marL="0" indent="0">
              <a:spcBef>
                <a:spcPts val="2500"/>
              </a:spcBef>
              <a:buFont typeface="Arial" panose="020B0604020202020204" pitchFamily="34" charset="0"/>
              <a:buNone/>
            </a:pPr>
            <a:r>
              <a:rPr lang="en-US" b="1"/>
              <a:t>Digital Forensics</a:t>
            </a:r>
          </a:p>
          <a:p>
            <a:pPr marL="0" lvl="1" indent="0">
              <a:buFont typeface="Arial" panose="020B0604020202020204" pitchFamily="34" charset="0"/>
              <a:buNone/>
            </a:pPr>
            <a:r>
              <a:t>Involves identifying, preserving, analyzing, and presenting digital evidence from devices and networks.</a:t>
            </a:r>
            <a:endParaRPr lang="en-US"/>
          </a:p>
          <a:p>
            <a:pPr marL="0" indent="0">
              <a:spcBef>
                <a:spcPts val="2500"/>
              </a:spcBef>
              <a:buFont typeface="Arial" panose="020B0604020202020204" pitchFamily="34" charset="0"/>
              <a:buNone/>
            </a:pPr>
            <a:r>
              <a:rPr lang="en-US" b="1"/>
              <a:t>Threat Intelligence</a:t>
            </a:r>
          </a:p>
          <a:p>
            <a:pPr marL="0" lvl="1" indent="0">
              <a:buFont typeface="Arial" panose="020B0604020202020204" pitchFamily="34" charset="0"/>
              <a:buNone/>
            </a:pPr>
            <a:r>
              <a:t>Gathering, sharing, and using information about cyber threats to prevent or disrupt attacks.</a:t>
            </a:r>
            <a:endParaRPr lang="en-US"/>
          </a:p>
          <a:p>
            <a:pPr marL="0" indent="0">
              <a:spcBef>
                <a:spcPts val="2500"/>
              </a:spcBef>
              <a:buFont typeface="Arial" panose="020B0604020202020204" pitchFamily="34" charset="0"/>
              <a:buNone/>
            </a:pPr>
            <a:r>
              <a:rPr lang="en-US" b="1"/>
              <a:t>Public–Private Partnerships</a:t>
            </a:r>
          </a:p>
          <a:p>
            <a:pPr marL="0" lvl="1" indent="0">
              <a:buFont typeface="Arial" panose="020B0604020202020204" pitchFamily="34" charset="0"/>
              <a:buNone/>
            </a:pPr>
            <a:r>
              <a:t>Collaboration between police and industry like tech companies and cybersecurity firms to fight cybercrime.</a:t>
            </a:r>
            <a:endParaRPr lang="en-US"/>
          </a:p>
        </p:txBody>
      </p:sp>
    </p:spTree>
    <p:extLst>
      <p:ext uri="{BB962C8B-B14F-4D97-AF65-F5344CB8AC3E}">
        <p14:creationId xmlns:p14="http://schemas.microsoft.com/office/powerpoint/2010/main" val="13420090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54300-28AF-8ED6-6FA4-26011BA4CD6A}"/>
              </a:ext>
            </a:extLst>
          </p:cNvPr>
          <p:cNvSpPr>
            <a:spLocks noGrp="1"/>
          </p:cNvSpPr>
          <p:nvPr>
            <p:ph type="title"/>
          </p:nvPr>
        </p:nvSpPr>
        <p:spPr>
          <a:xfrm>
            <a:off x="612648" y="502920"/>
            <a:ext cx="4669536" cy="1453896"/>
          </a:xfrm>
        </p:spPr>
        <p:txBody>
          <a:bodyPr anchor="t">
            <a:normAutofit/>
          </a:bodyPr>
          <a:lstStyle/>
          <a:p>
            <a:r>
              <a:rPr lang="en-US"/>
              <a:t>Selecting and Explaining Cybercrime Types</a:t>
            </a:r>
          </a:p>
        </p:txBody>
      </p:sp>
      <p:pic>
        <p:nvPicPr>
          <p:cNvPr id="5" name="Content Placeholder 4" descr="laptop notebook security concept on digital screen">
            <a:extLst>
              <a:ext uri="{FF2B5EF4-FFF2-40B4-BE49-F238E27FC236}">
                <a16:creationId xmlns:a16="http://schemas.microsoft.com/office/drawing/2014/main" id="{CD7BD59B-92BE-477C-A7CF-B95B13401C8E}"/>
              </a:ext>
            </a:extLst>
          </p:cNvPr>
          <p:cNvPicPr>
            <a:picLocks noGrp="1" noChangeAspect="1"/>
          </p:cNvPicPr>
          <p:nvPr>
            <p:ph type="pic" sz="quarter" idx="15"/>
          </p:nvPr>
        </p:nvPicPr>
        <p:blipFill>
          <a:blip r:embed="rId3"/>
          <a:stretch/>
        </p:blipFill>
        <p:spPr>
          <a:xfrm>
            <a:off x="624021" y="3112606"/>
            <a:ext cx="4669536" cy="3046872"/>
          </a:xfrm>
          <a:prstGeom prst="rect">
            <a:avLst/>
          </a:prstGeom>
          <a:noFill/>
        </p:spPr>
      </p:pic>
      <p:sp>
        <p:nvSpPr>
          <p:cNvPr id="4" name="Content Placeholder 3">
            <a:extLst>
              <a:ext uri="{FF2B5EF4-FFF2-40B4-BE49-F238E27FC236}">
                <a16:creationId xmlns:a16="http://schemas.microsoft.com/office/drawing/2014/main" id="{34537247-FC77-0C06-CC92-319395C0C89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indent="0">
              <a:spcBef>
                <a:spcPts val="2500"/>
              </a:spcBef>
              <a:buFont typeface="Arial" panose="020B0604020202020204" pitchFamily="34" charset="0"/>
              <a:buNone/>
            </a:pPr>
            <a:r>
              <a:rPr lang="en-US" b="1"/>
              <a:t>Ransomware Definition</a:t>
            </a:r>
          </a:p>
          <a:p>
            <a:pPr marL="0" lvl="1" indent="0">
              <a:buFont typeface="Arial" panose="020B0604020202020204" pitchFamily="34" charset="0"/>
              <a:buNone/>
            </a:pPr>
            <a:r>
              <a:t>Ransomware encrypts data and demands payment, causing serious operational and financial harm.</a:t>
            </a:r>
            <a:endParaRPr lang="en-US"/>
          </a:p>
          <a:p>
            <a:pPr marL="0" indent="0">
              <a:spcBef>
                <a:spcPts val="2500"/>
              </a:spcBef>
              <a:buFont typeface="Arial" panose="020B0604020202020204" pitchFamily="34" charset="0"/>
              <a:buNone/>
            </a:pPr>
            <a:r>
              <a:rPr lang="en-US" b="1"/>
              <a:t>Data Breaches Explained</a:t>
            </a:r>
          </a:p>
          <a:p>
            <a:pPr marL="0" lvl="1" indent="0">
              <a:buFont typeface="Arial" panose="020B0604020202020204" pitchFamily="34" charset="0"/>
              <a:buNone/>
            </a:pPr>
            <a:r>
              <a:t>Data breaches involve unauthorized access to sensitive information, risking identity theft and damage.</a:t>
            </a:r>
            <a:endParaRPr lang="en-US"/>
          </a:p>
          <a:p>
            <a:pPr marL="0" indent="0">
              <a:spcBef>
                <a:spcPts val="2500"/>
              </a:spcBef>
              <a:buFont typeface="Arial" panose="020B0604020202020204" pitchFamily="34" charset="0"/>
              <a:buNone/>
            </a:pPr>
            <a:r>
              <a:rPr lang="en-US" b="1"/>
              <a:t>Cyber-Enabled Fraud</a:t>
            </a:r>
          </a:p>
          <a:p>
            <a:pPr marL="0" lvl="1" indent="0">
              <a:buFont typeface="Arial" panose="020B0604020202020204" pitchFamily="34" charset="0"/>
              <a:buNone/>
            </a:pPr>
            <a:r>
              <a:t>Cyber-enabled fraud uses digital platforms for large-scale traditional fraud like phishing and scams.</a:t>
            </a:r>
            <a:endParaRPr lang="en-US"/>
          </a:p>
          <a:p>
            <a:pPr marL="0" indent="0">
              <a:spcBef>
                <a:spcPts val="2500"/>
              </a:spcBef>
              <a:buFont typeface="Arial" panose="020B0604020202020204" pitchFamily="34" charset="0"/>
              <a:buNone/>
            </a:pPr>
            <a:r>
              <a:rPr lang="en-US" b="1"/>
              <a:t>Significance for Policing</a:t>
            </a:r>
          </a:p>
          <a:p>
            <a:pPr marL="0" lvl="1" indent="0">
              <a:buFont typeface="Arial" panose="020B0604020202020204" pitchFamily="34" charset="0"/>
              <a:buNone/>
            </a:pPr>
            <a:r>
              <a:t>Justifying cybercrime focus by its prevalence, victim impact, and investigation complexity is crucial.</a:t>
            </a:r>
            <a:endParaRPr lang="en-US"/>
          </a:p>
        </p:txBody>
      </p:sp>
    </p:spTree>
    <p:extLst>
      <p:ext uri="{BB962C8B-B14F-4D97-AF65-F5344CB8AC3E}">
        <p14:creationId xmlns:p14="http://schemas.microsoft.com/office/powerpoint/2010/main" val="34097415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983E6-F174-29BB-D083-6FEEE7CA69CC}"/>
              </a:ext>
            </a:extLst>
          </p:cNvPr>
          <p:cNvSpPr>
            <a:spLocks noGrp="1"/>
          </p:cNvSpPr>
          <p:nvPr>
            <p:ph type="title"/>
          </p:nvPr>
        </p:nvSpPr>
        <p:spPr>
          <a:xfrm>
            <a:off x="612648" y="310896"/>
            <a:ext cx="10872216" cy="1225296"/>
          </a:xfrm>
        </p:spPr>
        <p:txBody>
          <a:bodyPr anchor="ctr">
            <a:normAutofit/>
          </a:bodyPr>
          <a:lstStyle/>
          <a:p>
            <a:r>
              <a:rPr lang="en-US"/>
              <a:t>Defining Standards for Evaluation</a:t>
            </a:r>
          </a:p>
        </p:txBody>
      </p:sp>
      <p:graphicFrame>
        <p:nvGraphicFramePr>
          <p:cNvPr id="5" name="Content Placeholder 4">
            <a:extLst>
              <a:ext uri="{FF2B5EF4-FFF2-40B4-BE49-F238E27FC236}">
                <a16:creationId xmlns:a16="http://schemas.microsoft.com/office/drawing/2014/main" id="{B79867FD-1C8A-4A60-96EA-EAA5E80A8472}"/>
              </a:ext>
            </a:extLst>
          </p:cNvPr>
          <p:cNvGraphicFramePr>
            <a:graphicFrameLocks noGrp="1"/>
          </p:cNvGraphicFramePr>
          <p:nvPr>
            <p:ph sz="quarter" idx="13"/>
          </p:nvPr>
        </p:nvGraphicFramePr>
        <p:xfrm>
          <a:off x="3095494" y="2313432"/>
          <a:ext cx="7040379" cy="3895347"/>
        </p:xfrm>
        <a:graphic>
          <a:graphicData uri="http://schemas.openxmlformats.org/drawingml/2006/table">
            <a:tbl>
              <a:tblPr firstRow="1" bandRow="1">
                <a:noFill/>
                <a:tableStyleId>{5C22544A-7EE6-4342-B048-85BDC9FD1C3A}</a:tableStyleId>
              </a:tblPr>
              <a:tblGrid>
                <a:gridCol w="2956423">
                  <a:extLst>
                    <a:ext uri="{9D8B030D-6E8A-4147-A177-3AD203B41FA5}">
                      <a16:colId xmlns:a16="http://schemas.microsoft.com/office/drawing/2014/main" val="1724933805"/>
                    </a:ext>
                  </a:extLst>
                </a:gridCol>
                <a:gridCol w="4083956">
                  <a:extLst>
                    <a:ext uri="{9D8B030D-6E8A-4147-A177-3AD203B41FA5}">
                      <a16:colId xmlns:a16="http://schemas.microsoft.com/office/drawing/2014/main" val="3728255549"/>
                    </a:ext>
                  </a:extLst>
                </a:gridCol>
              </a:tblGrid>
              <a:tr h="514107">
                <a:tc>
                  <a:txBody>
                    <a:bodyPr/>
                    <a:lstStyle/>
                    <a:p>
                      <a:pPr>
                        <a:buNone/>
                      </a:pPr>
                      <a:r>
                        <a:rPr lang="en-US" sz="1500" b="1" cap="all" spc="150">
                          <a:solidFill>
                            <a:schemeClr val="tx1"/>
                          </a:solidFill>
                        </a:rPr>
                        <a:t>Criterion</a:t>
                      </a:r>
                    </a:p>
                  </a:txBody>
                  <a:tcPr marL="127114" marR="127114" marT="127114" marB="127114" anchor="ctr">
                    <a:lnL w="12700" cmpd="sng">
                      <a:noFill/>
                    </a:lnL>
                    <a:lnR w="12700" cmpd="sng">
                      <a:noFill/>
                    </a:lnR>
                    <a:lnT w="6350" cap="flat" cmpd="sng" algn="ctr">
                      <a:noFill/>
                      <a:prstDash val="solid"/>
                    </a:lnT>
                    <a:lnB w="19050" cap="flat" cmpd="sng" algn="ctr">
                      <a:noFill/>
                      <a:prstDash val="solid"/>
                    </a:lnB>
                    <a:solidFill>
                      <a:schemeClr val="accent1">
                        <a:lumMod val="40000"/>
                        <a:lumOff val="60000"/>
                      </a:schemeClr>
                    </a:solidFill>
                  </a:tcPr>
                </a:tc>
                <a:tc>
                  <a:txBody>
                    <a:bodyPr/>
                    <a:lstStyle/>
                    <a:p>
                      <a:pPr>
                        <a:buNone/>
                      </a:pPr>
                      <a:r>
                        <a:rPr lang="en-US" sz="1500" b="1" cap="all" spc="150">
                          <a:solidFill>
                            <a:schemeClr val="tx1"/>
                          </a:solidFill>
                        </a:rPr>
                        <a:t>Description</a:t>
                      </a:r>
                    </a:p>
                  </a:txBody>
                  <a:tcPr marL="127114" marR="127114" marT="127114" marB="127114" anchor="ctr">
                    <a:lnL w="12700" cmpd="sng">
                      <a:noFill/>
                    </a:lnL>
                    <a:lnR w="12700" cmpd="sng">
                      <a:noFill/>
                    </a:lnR>
                    <a:lnT w="6350" cap="flat" cmpd="sng" algn="ctr">
                      <a:noFill/>
                      <a:prstDash val="solid"/>
                    </a:lnT>
                    <a:lnB w="19050" cap="flat" cmpd="sng" algn="ctr">
                      <a:noFill/>
                      <a:prstDash val="solid"/>
                    </a:lnB>
                    <a:solidFill>
                      <a:schemeClr val="accent1">
                        <a:lumMod val="40000"/>
                        <a:lumOff val="60000"/>
                      </a:schemeClr>
                    </a:solidFill>
                  </a:tcPr>
                </a:tc>
                <a:extLst>
                  <a:ext uri="{0D108BD9-81ED-4DB2-BD59-A6C34878D82A}">
                    <a16:rowId xmlns:a16="http://schemas.microsoft.com/office/drawing/2014/main" val="1152934109"/>
                  </a:ext>
                </a:extLst>
              </a:tr>
              <a:tr h="655345">
                <a:tc>
                  <a:txBody>
                    <a:bodyPr/>
                    <a:lstStyle/>
                    <a:p>
                      <a:pPr>
                        <a:buNone/>
                      </a:pPr>
                      <a:r>
                        <a:rPr lang="en-US" sz="1200" b="1" cap="none" spc="0">
                          <a:solidFill>
                            <a:schemeClr val="tx1"/>
                          </a:solidFill>
                        </a:rPr>
                        <a:t>Harm Reduction</a:t>
                      </a:r>
                    </a:p>
                  </a:txBody>
                  <a:tcPr marL="127114" marR="127114" marT="127114" marB="127114" anchor="ctr">
                    <a:lnL w="12700" cmpd="sng">
                      <a:noFill/>
                      <a:prstDash val="solid"/>
                    </a:lnL>
                    <a:lnR w="12700" cmpd="sng">
                      <a:noFill/>
                      <a:prstDash val="solid"/>
                    </a:lnR>
                    <a:lnT w="19050" cap="flat" cmpd="sng" algn="ctr">
                      <a:noFill/>
                      <a:prstDash val="solid"/>
                    </a:lnT>
                    <a:lnB w="12700" cmpd="sng">
                      <a:noFill/>
                      <a:prstDash val="solid"/>
                    </a:lnB>
                    <a:noFill/>
                  </a:tcPr>
                </a:tc>
                <a:tc>
                  <a:txBody>
                    <a:bodyPr/>
                    <a:lstStyle/>
                    <a:p>
                      <a:pPr>
                        <a:buNone/>
                      </a:pPr>
                      <a:r>
                        <a:rPr lang="en-US" sz="1200" cap="none" spc="0">
                          <a:solidFill>
                            <a:schemeClr val="tx1"/>
                          </a:solidFill>
                        </a:rPr>
                        <a:t>Extent to which policing reduces victimisation and damage</a:t>
                      </a:r>
                    </a:p>
                  </a:txBody>
                  <a:tcPr marL="127114" marR="127114" marT="127114" marB="127114" anchor="ctr">
                    <a:lnL w="12700" cmpd="sng">
                      <a:noFill/>
                      <a:prstDash val="solid"/>
                    </a:lnL>
                    <a:lnR w="12700" cmpd="sng">
                      <a:noFill/>
                      <a:prstDash val="solid"/>
                    </a:lnR>
                    <a:lnT w="19050" cap="flat" cmpd="sng" algn="ctr">
                      <a:noFill/>
                      <a:prstDash val="solid"/>
                    </a:lnT>
                    <a:lnB w="12700" cmpd="sng">
                      <a:noFill/>
                      <a:prstDash val="solid"/>
                    </a:lnB>
                    <a:noFill/>
                  </a:tcPr>
                </a:tc>
                <a:extLst>
                  <a:ext uri="{0D108BD9-81ED-4DB2-BD59-A6C34878D82A}">
                    <a16:rowId xmlns:a16="http://schemas.microsoft.com/office/drawing/2014/main" val="2479199549"/>
                  </a:ext>
                </a:extLst>
              </a:tr>
              <a:tr h="655345">
                <a:tc>
                  <a:txBody>
                    <a:bodyPr/>
                    <a:lstStyle/>
                    <a:p>
                      <a:pPr>
                        <a:buNone/>
                      </a:pPr>
                      <a:r>
                        <a:rPr lang="en-US" sz="1200" b="1" cap="none" spc="0">
                          <a:solidFill>
                            <a:schemeClr val="tx1"/>
                          </a:solidFill>
                        </a:rPr>
                        <a:t>Detection &amp; Conviction</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Success in identifying offenders and securing convictions</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233774040"/>
                  </a:ext>
                </a:extLst>
              </a:tr>
              <a:tr h="471735">
                <a:tc>
                  <a:txBody>
                    <a:bodyPr/>
                    <a:lstStyle/>
                    <a:p>
                      <a:pPr>
                        <a:buNone/>
                      </a:pPr>
                      <a:r>
                        <a:rPr lang="en-US" sz="1200" b="1" cap="none" spc="0">
                          <a:solidFill>
                            <a:schemeClr val="tx1"/>
                          </a:solidFill>
                        </a:rPr>
                        <a:t>Investigative Speed</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200" cap="none" spc="0">
                          <a:solidFill>
                            <a:schemeClr val="tx1"/>
                          </a:solidFill>
                        </a:rPr>
                        <a:t>Timeliness and efficiency of investigations</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383274884"/>
                  </a:ext>
                </a:extLst>
              </a:tr>
              <a:tr h="471735">
                <a:tc>
                  <a:txBody>
                    <a:bodyPr/>
                    <a:lstStyle/>
                    <a:p>
                      <a:pPr>
                        <a:buNone/>
                      </a:pPr>
                      <a:r>
                        <a:rPr lang="en-US" sz="1200" b="1" cap="none" spc="0">
                          <a:solidFill>
                            <a:schemeClr val="tx1"/>
                          </a:solidFill>
                        </a:rPr>
                        <a:t>Cost-Effectiveness</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Optimal use of resources relative to outcomes</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275585991"/>
                  </a:ext>
                </a:extLst>
              </a:tr>
              <a:tr h="471735">
                <a:tc>
                  <a:txBody>
                    <a:bodyPr/>
                    <a:lstStyle/>
                    <a:p>
                      <a:pPr>
                        <a:buNone/>
                      </a:pPr>
                      <a:r>
                        <a:rPr lang="en-US" sz="1200" b="1" cap="none" spc="0">
                          <a:solidFill>
                            <a:schemeClr val="tx1"/>
                          </a:solidFill>
                        </a:rPr>
                        <a:t>Adaptability</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200" cap="none" spc="0">
                          <a:solidFill>
                            <a:schemeClr val="tx1"/>
                          </a:solidFill>
                        </a:rPr>
                        <a:t>Capacity to respond to evolving cyber threats</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82997633"/>
                  </a:ext>
                </a:extLst>
              </a:tr>
              <a:tr h="655345">
                <a:tc>
                  <a:txBody>
                    <a:bodyPr/>
                    <a:lstStyle/>
                    <a:p>
                      <a:pPr>
                        <a:buNone/>
                      </a:pPr>
                      <a:r>
                        <a:rPr lang="en-US" sz="1200" b="1" cap="none" spc="0">
                          <a:solidFill>
                            <a:schemeClr val="tx1"/>
                          </a:solidFill>
                        </a:rPr>
                        <a:t>Public Trust</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Compliance with legal standards and maintaining confidence</a:t>
                      </a:r>
                    </a:p>
                  </a:txBody>
                  <a:tcPr marL="127114" marR="127114" marT="127114" marB="127114"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510526394"/>
                  </a:ext>
                </a:extLst>
              </a:tr>
            </a:tbl>
          </a:graphicData>
        </a:graphic>
      </p:graphicFrame>
    </p:spTree>
    <p:extLst>
      <p:ext uri="{BB962C8B-B14F-4D97-AF65-F5344CB8AC3E}">
        <p14:creationId xmlns:p14="http://schemas.microsoft.com/office/powerpoint/2010/main" val="2577457290"/>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5E2DC-CD9A-02B6-7083-D3F50558F2F9}"/>
              </a:ext>
            </a:extLst>
          </p:cNvPr>
          <p:cNvSpPr>
            <a:spLocks noGrp="1"/>
          </p:cNvSpPr>
          <p:nvPr>
            <p:ph type="title"/>
          </p:nvPr>
        </p:nvSpPr>
        <p:spPr>
          <a:xfrm>
            <a:off x="612648" y="502920"/>
            <a:ext cx="4669536" cy="1453896"/>
          </a:xfrm>
        </p:spPr>
        <p:txBody>
          <a:bodyPr anchor="t">
            <a:normAutofit/>
          </a:bodyPr>
          <a:lstStyle/>
          <a:p>
            <a:r>
              <a:rPr lang="en-US"/>
              <a:t>Assessment of Tools and Systemic Barriers</a:t>
            </a:r>
          </a:p>
        </p:txBody>
      </p:sp>
      <p:pic>
        <p:nvPicPr>
          <p:cNvPr id="5" name="Content Placeholder 4" descr="Electronic stethoscope digitally processes heart sound, breathing sound, bowel sound, heart beat and analyzes it and saves it as a medical record.">
            <a:extLst>
              <a:ext uri="{FF2B5EF4-FFF2-40B4-BE49-F238E27FC236}">
                <a16:creationId xmlns:a16="http://schemas.microsoft.com/office/drawing/2014/main" id="{D6F8FCE6-2E8F-484D-9D7A-186F668B817F}"/>
              </a:ext>
            </a:extLst>
          </p:cNvPr>
          <p:cNvPicPr>
            <a:picLocks noGrp="1" noChangeAspect="1"/>
          </p:cNvPicPr>
          <p:nvPr>
            <p:ph type="pic" sz="quarter" idx="15"/>
          </p:nvPr>
        </p:nvPicPr>
        <p:blipFill>
          <a:blip r:embed="rId3"/>
          <a:srcRect l="4902" r="17649" b="-2"/>
          <a:stretch>
            <a:fillRect/>
          </a:stretch>
        </p:blipFill>
        <p:spPr>
          <a:xfrm>
            <a:off x="612648" y="2293938"/>
            <a:ext cx="4669536" cy="4024566"/>
          </a:xfrm>
          <a:prstGeom prst="rect">
            <a:avLst/>
          </a:prstGeom>
          <a:noFill/>
        </p:spPr>
      </p:pic>
      <p:sp>
        <p:nvSpPr>
          <p:cNvPr id="4" name="Content Placeholder 3">
            <a:extLst>
              <a:ext uri="{FF2B5EF4-FFF2-40B4-BE49-F238E27FC236}">
                <a16:creationId xmlns:a16="http://schemas.microsoft.com/office/drawing/2014/main" id="{76046D06-82AB-0B9B-1194-73857CA4C8C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indent="0">
              <a:spcBef>
                <a:spcPts val="2500"/>
              </a:spcBef>
              <a:buFont typeface="Arial" panose="020B0604020202020204" pitchFamily="34" charset="0"/>
              <a:buNone/>
            </a:pPr>
            <a:r>
              <a:rPr lang="en-US" b="1"/>
              <a:t>Challenges in Digital Forensics</a:t>
            </a:r>
          </a:p>
          <a:p>
            <a:pPr marL="0" lvl="1" indent="0">
              <a:buFont typeface="Arial" panose="020B0604020202020204" pitchFamily="34" charset="0"/>
              <a:buNone/>
            </a:pPr>
            <a:r>
              <a:t>Limited capacity, encryption, and technical complexity cause delays in cybercrime investigations.</a:t>
            </a:r>
            <a:endParaRPr lang="en-US"/>
          </a:p>
          <a:p>
            <a:pPr marL="0" indent="0">
              <a:spcBef>
                <a:spcPts val="2500"/>
              </a:spcBef>
              <a:buFont typeface="Arial" panose="020B0604020202020204" pitchFamily="34" charset="0"/>
              <a:buNone/>
            </a:pPr>
            <a:r>
              <a:rPr lang="en-US" b="1"/>
              <a:t>Threat Intelligence Limitations</a:t>
            </a:r>
          </a:p>
          <a:p>
            <a:pPr marL="0" lvl="1" indent="0">
              <a:buFont typeface="Arial" panose="020B0604020202020204" pitchFamily="34" charset="0"/>
              <a:buNone/>
            </a:pPr>
            <a:r>
              <a:t>Issues with data sharing, interoperability, and international cooperation hinder proactive cybercrime prevention.</a:t>
            </a:r>
            <a:endParaRPr lang="en-US"/>
          </a:p>
          <a:p>
            <a:pPr marL="0" indent="0">
              <a:spcBef>
                <a:spcPts val="2500"/>
              </a:spcBef>
              <a:buFont typeface="Arial" panose="020B0604020202020204" pitchFamily="34" charset="0"/>
              <a:buNone/>
            </a:pPr>
            <a:r>
              <a:rPr lang="en-US" b="1"/>
              <a:t>Public–Private Partnership Issues</a:t>
            </a:r>
          </a:p>
          <a:p>
            <a:pPr marL="0" lvl="1" indent="0">
              <a:buFont typeface="Arial" panose="020B0604020202020204" pitchFamily="34" charset="0"/>
              <a:buNone/>
            </a:pPr>
            <a:r>
              <a:t>Trust and data protection concerns limit effective collaboration between authorities, banks, and tech firms.</a:t>
            </a:r>
            <a:endParaRPr lang="en-US"/>
          </a:p>
          <a:p>
            <a:pPr marL="0" indent="0">
              <a:spcBef>
                <a:spcPts val="2500"/>
              </a:spcBef>
              <a:buFont typeface="Arial" panose="020B0604020202020204" pitchFamily="34" charset="0"/>
              <a:buNone/>
            </a:pPr>
            <a:r>
              <a:rPr lang="en-US" b="1"/>
              <a:t>Systemic Barriers Impact</a:t>
            </a:r>
          </a:p>
          <a:p>
            <a:pPr marL="0" lvl="1" indent="0">
              <a:buFont typeface="Arial" panose="020B0604020202020204" pitchFamily="34" charset="0"/>
              <a:buNone/>
            </a:pPr>
            <a:r>
              <a:t>Legal constraints, resource shortages, skills gaps, and organisational silos reduce policing effectiveness.</a:t>
            </a:r>
            <a:endParaRPr lang="en-US"/>
          </a:p>
        </p:txBody>
      </p:sp>
    </p:spTree>
    <p:extLst>
      <p:ext uri="{BB962C8B-B14F-4D97-AF65-F5344CB8AC3E}">
        <p14:creationId xmlns:p14="http://schemas.microsoft.com/office/powerpoint/2010/main" val="234452431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D9F95-43A7-118B-D95A-26573FBD5EF9}"/>
              </a:ext>
            </a:extLst>
          </p:cNvPr>
          <p:cNvSpPr>
            <a:spLocks noGrp="1"/>
          </p:cNvSpPr>
          <p:nvPr>
            <p:ph type="title"/>
          </p:nvPr>
        </p:nvSpPr>
        <p:spPr>
          <a:xfrm>
            <a:off x="612648" y="457200"/>
            <a:ext cx="10954512" cy="731520"/>
          </a:xfrm>
        </p:spPr>
        <p:txBody>
          <a:bodyPr anchor="b">
            <a:normAutofit/>
          </a:bodyPr>
          <a:lstStyle/>
          <a:p>
            <a:r>
              <a:rPr lang="en-US"/>
              <a:t>Evidence-Based Improvements and Presentation Standards</a:t>
            </a:r>
          </a:p>
        </p:txBody>
      </p:sp>
      <p:graphicFrame>
        <p:nvGraphicFramePr>
          <p:cNvPr id="4" name="Content Placeholder 3">
            <a:extLst>
              <a:ext uri="{FF2B5EF4-FFF2-40B4-BE49-F238E27FC236}">
                <a16:creationId xmlns:a16="http://schemas.microsoft.com/office/drawing/2014/main" id="{41FE4B9E-B9C2-4C9B-A297-BC1C602A9C13}"/>
              </a:ext>
            </a:extLst>
          </p:cNvPr>
          <p:cNvGraphicFramePr>
            <a:graphicFrameLocks noGrp="1"/>
          </p:cNvGraphicFramePr>
          <p:nvPr>
            <p:ph idx="1"/>
            <p:extLs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12648" y="1362455"/>
          <a:ext cx="10954512" cy="49560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9586060"/>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99138-A63B-F771-9A69-77BE9C7EEFBE}"/>
              </a:ext>
            </a:extLst>
          </p:cNvPr>
          <p:cNvSpPr>
            <a:spLocks noGrp="1"/>
          </p:cNvSpPr>
          <p:nvPr>
            <p:ph type="title"/>
          </p:nvPr>
        </p:nvSpPr>
        <p:spPr>
          <a:xfrm>
            <a:off x="612648" y="502920"/>
            <a:ext cx="4669536" cy="1453896"/>
          </a:xfrm>
        </p:spPr>
        <p:txBody>
          <a:bodyPr anchor="t">
            <a:normAutofit/>
          </a:bodyPr>
          <a:lstStyle/>
          <a:p>
            <a:r>
              <a:rPr lang="en-US"/>
              <a:t>Summary and Future Directions</a:t>
            </a:r>
          </a:p>
        </p:txBody>
      </p:sp>
      <p:pic>
        <p:nvPicPr>
          <p:cNvPr id="5" name="Content Placeholder 4" descr="Abstract  Digital concept which shows network security optimization and internet technology  ">
            <a:extLst>
              <a:ext uri="{FF2B5EF4-FFF2-40B4-BE49-F238E27FC236}">
                <a16:creationId xmlns:a16="http://schemas.microsoft.com/office/drawing/2014/main" id="{0A28BED5-3BF8-4D28-8C58-4BED316660AF}"/>
              </a:ext>
            </a:extLst>
          </p:cNvPr>
          <p:cNvPicPr>
            <a:picLocks noGrp="1" noChangeAspect="1"/>
          </p:cNvPicPr>
          <p:nvPr>
            <p:ph type="pic" sz="quarter" idx="15"/>
          </p:nvPr>
        </p:nvPicPr>
        <p:blipFill>
          <a:blip r:embed="rId3"/>
          <a:srcRect r="12979" b="-2"/>
          <a:stretch>
            <a:fillRect/>
          </a:stretch>
        </p:blipFill>
        <p:spPr>
          <a:xfrm>
            <a:off x="612648" y="2293938"/>
            <a:ext cx="4669536" cy="4024566"/>
          </a:xfrm>
          <a:prstGeom prst="rect">
            <a:avLst/>
          </a:prstGeom>
          <a:noFill/>
        </p:spPr>
      </p:pic>
      <p:sp>
        <p:nvSpPr>
          <p:cNvPr id="4" name="Content Placeholder 3">
            <a:extLst>
              <a:ext uri="{FF2B5EF4-FFF2-40B4-BE49-F238E27FC236}">
                <a16:creationId xmlns:a16="http://schemas.microsoft.com/office/drawing/2014/main" id="{78D16A13-1165-53E7-AE16-4314DBACC65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indent="0">
              <a:spcBef>
                <a:spcPts val="2500"/>
              </a:spcBef>
              <a:buFont typeface="Arial" panose="020B0604020202020204" pitchFamily="34" charset="0"/>
              <a:buNone/>
            </a:pPr>
            <a:r>
              <a:rPr lang="en-US" b="1"/>
              <a:t>Key Arguments Summary</a:t>
            </a:r>
          </a:p>
          <a:p>
            <a:pPr marL="0" lvl="1" indent="0">
              <a:buFont typeface="Arial" panose="020B0604020202020204" pitchFamily="34" charset="0"/>
              <a:buNone/>
            </a:pPr>
            <a:r>
              <a:t>Summarize cybercrime definitions, evaluation criteria, policing strategies, and evidence-based improvements.</a:t>
            </a:r>
            <a:endParaRPr lang="en-US"/>
          </a:p>
          <a:p>
            <a:pPr marL="0" indent="0">
              <a:spcBef>
                <a:spcPts val="2500"/>
              </a:spcBef>
              <a:buFont typeface="Arial" panose="020B0604020202020204" pitchFamily="34" charset="0"/>
              <a:buNone/>
            </a:pPr>
            <a:r>
              <a:rPr lang="en-US" b="1"/>
              <a:t>Future Cybersecurity Challenges</a:t>
            </a:r>
          </a:p>
          <a:p>
            <a:pPr marL="0" lvl="1" indent="0">
              <a:buFont typeface="Arial" panose="020B0604020202020204" pitchFamily="34" charset="0"/>
              <a:buNone/>
            </a:pPr>
            <a:r>
              <a:t>Address evolving cyber threats, technological dependence, and the urgency for global cooperation.</a:t>
            </a:r>
            <a:endParaRPr lang="en-US"/>
          </a:p>
          <a:p>
            <a:pPr marL="0" indent="0">
              <a:spcBef>
                <a:spcPts val="2500"/>
              </a:spcBef>
              <a:buFont typeface="Arial" panose="020B0604020202020204" pitchFamily="34" charset="0"/>
              <a:buNone/>
            </a:pPr>
            <a:r>
              <a:rPr lang="en-US" b="1"/>
              <a:t>Adaptability and Partnerships</a:t>
            </a:r>
          </a:p>
          <a:p>
            <a:pPr marL="0" lvl="1" indent="0">
              <a:buFont typeface="Arial" panose="020B0604020202020204" pitchFamily="34" charset="0"/>
              <a:buNone/>
            </a:pPr>
            <a:r>
              <a:t>Highlight the importance of adaptability, continuous learning, and strong collaboration in digital policing.</a:t>
            </a:r>
            <a:endParaRPr lang="en-US"/>
          </a:p>
          <a:p>
            <a:pPr marL="0" indent="0">
              <a:spcBef>
                <a:spcPts val="2500"/>
              </a:spcBef>
              <a:buFont typeface="Arial" panose="020B0604020202020204" pitchFamily="34" charset="0"/>
              <a:buNone/>
            </a:pPr>
            <a:r>
              <a:rPr lang="en-US" b="1"/>
              <a:t>Balancing Security and Trust</a:t>
            </a:r>
          </a:p>
          <a:p>
            <a:pPr marL="0" lvl="1" indent="0">
              <a:buFont typeface="Arial" panose="020B0604020202020204" pitchFamily="34" charset="0"/>
              <a:buNone/>
            </a:pPr>
            <a:r>
              <a:t>Emphasize solutions balancing security, efficiency, and public trust in the digital era.</a:t>
            </a:r>
            <a:endParaRPr lang="en-US"/>
          </a:p>
        </p:txBody>
      </p:sp>
    </p:spTree>
    <p:extLst>
      <p:ext uri="{BB962C8B-B14F-4D97-AF65-F5344CB8AC3E}">
        <p14:creationId xmlns:p14="http://schemas.microsoft.com/office/powerpoint/2010/main" val="14600120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BBD0A-2657-6473-C714-813808B1F0DB}"/>
              </a:ext>
            </a:extLst>
          </p:cNvPr>
          <p:cNvSpPr>
            <a:spLocks noGrp="1"/>
          </p:cNvSpPr>
          <p:nvPr>
            <p:ph type="ctrTitle"/>
          </p:nvPr>
        </p:nvSpPr>
        <p:spPr>
          <a:xfrm>
            <a:off x="320039" y="1033272"/>
            <a:ext cx="5892073" cy="3895344"/>
          </a:xfrm>
        </p:spPr>
        <p:txBody>
          <a:bodyPr anchor="t">
            <a:normAutofit/>
          </a:bodyPr>
          <a:lstStyle/>
          <a:p>
            <a:r>
              <a:rPr lang="en-US"/>
              <a:t>Summary of Feedback – Level 7 Submissions</a:t>
            </a:r>
          </a:p>
        </p:txBody>
      </p:sp>
      <p:sp>
        <p:nvSpPr>
          <p:cNvPr id="3" name="Subtitle 2">
            <a:extLst>
              <a:ext uri="{FF2B5EF4-FFF2-40B4-BE49-F238E27FC236}">
                <a16:creationId xmlns:a16="http://schemas.microsoft.com/office/drawing/2014/main" id="{87F88A36-4A61-80CB-4E87-AB493BF24272}"/>
              </a:ext>
            </a:extLst>
          </p:cNvPr>
          <p:cNvSpPr>
            <a:spLocks noGrp="1"/>
          </p:cNvSpPr>
          <p:nvPr>
            <p:ph type="subTitle" idx="1"/>
          </p:nvPr>
        </p:nvSpPr>
        <p:spPr>
          <a:xfrm>
            <a:off x="320040" y="5733288"/>
            <a:ext cx="5892071" cy="795528"/>
          </a:xfrm>
        </p:spPr>
        <p:txBody>
          <a:bodyPr anchor="ctr">
            <a:normAutofit/>
          </a:bodyPr>
          <a:lstStyle/>
          <a:p>
            <a:r>
              <a:rPr lang="en-US"/>
              <a:t>Key insights and comments from recent submissions</a:t>
            </a:r>
          </a:p>
        </p:txBody>
      </p:sp>
      <p:sp>
        <p:nvSpPr>
          <p:cNvPr id="4" name="Footer Placeholder 3">
            <a:extLst>
              <a:ext uri="{FF2B5EF4-FFF2-40B4-BE49-F238E27FC236}">
                <a16:creationId xmlns:a16="http://schemas.microsoft.com/office/drawing/2014/main" id="{74EACA7E-6072-EA29-BB18-3957A7A8C37F}"/>
              </a:ext>
            </a:extLst>
          </p:cNvPr>
          <p:cNvSpPr>
            <a:spLocks noGrp="1"/>
          </p:cNvSpPr>
          <p:nvPr>
            <p:ph type="ftr" sz="quarter" idx="11"/>
          </p:nvPr>
        </p:nvSpPr>
        <p:spPr>
          <a:xfrm>
            <a:off x="317773" y="207982"/>
            <a:ext cx="2963692" cy="413360"/>
          </a:xfrm>
        </p:spPr>
        <p:txBody>
          <a:bodyPr anchor="ctr">
            <a:normAutofit/>
          </a:bodyPr>
          <a:lstStyle/>
          <a:p>
            <a:pPr>
              <a:spcAft>
                <a:spcPts val="600"/>
              </a:spcAft>
            </a:pPr>
            <a:r>
              <a:rPr lang="en-US"/>
              <a:t>Assignment 1 generic feedback</a:t>
            </a:r>
          </a:p>
        </p:txBody>
      </p:sp>
      <p:pic>
        <p:nvPicPr>
          <p:cNvPr id="8" name="Picture Placeholder 7" descr="Woman hand fills out a customer service survey.">
            <a:extLst>
              <a:ext uri="{FF2B5EF4-FFF2-40B4-BE49-F238E27FC236}">
                <a16:creationId xmlns:a16="http://schemas.microsoft.com/office/drawing/2014/main" id="{523E436F-1D6B-4FDB-82E0-DE0778CAF771}"/>
              </a:ext>
            </a:extLst>
          </p:cNvPr>
          <p:cNvPicPr>
            <a:picLocks noGrp="1" noChangeAspect="1"/>
          </p:cNvPicPr>
          <p:nvPr>
            <p:ph type="pic" sz="quarter" idx="13"/>
          </p:nvPr>
        </p:nvPicPr>
        <p:blipFill>
          <a:blip r:embed="rId3"/>
          <a:srcRect l="21046" r="21046"/>
          <a:stretch/>
        </p:blipFill>
        <p:spPr>
          <a:xfrm>
            <a:off x="6931152" y="793843"/>
            <a:ext cx="5260848" cy="6064128"/>
          </a:xfrm>
          <a:prstGeom prst="rect">
            <a:avLst/>
          </a:prstGeom>
          <a:noFill/>
        </p:spPr>
      </p:pic>
      <p:sp>
        <p:nvSpPr>
          <p:cNvPr id="6" name="Date Placeholder 5">
            <a:extLst>
              <a:ext uri="{FF2B5EF4-FFF2-40B4-BE49-F238E27FC236}">
                <a16:creationId xmlns:a16="http://schemas.microsoft.com/office/drawing/2014/main" id="{7299750F-4DA2-C179-EB10-EB573DF66ED4}"/>
              </a:ext>
            </a:extLst>
          </p:cNvPr>
          <p:cNvSpPr>
            <a:spLocks noGrp="1"/>
          </p:cNvSpPr>
          <p:nvPr>
            <p:ph type="dt" sz="half" idx="10"/>
          </p:nvPr>
        </p:nvSpPr>
        <p:spPr>
          <a:xfrm>
            <a:off x="6938587" y="207982"/>
            <a:ext cx="2662798" cy="413360"/>
          </a:xfrm>
        </p:spPr>
        <p:txBody>
          <a:bodyPr anchor="ctr">
            <a:normAutofit/>
          </a:bodyPr>
          <a:lstStyle/>
          <a:p>
            <a:pPr>
              <a:spcAft>
                <a:spcPts val="600"/>
              </a:spcAft>
            </a:pPr>
            <a:fld id="{BBB8170F-0370-4A38-8BF3-83D69476AE62}" type="datetime1">
              <a:rPr lang="en-US" smtClean="0"/>
              <a:pPr>
                <a:spcAft>
                  <a:spcPts val="600"/>
                </a:spcAft>
              </a:pPr>
              <a:t>12/12/2025</a:t>
            </a:fld>
            <a:endParaRPr lang="en-US"/>
          </a:p>
        </p:txBody>
      </p:sp>
      <p:sp>
        <p:nvSpPr>
          <p:cNvPr id="7" name="Slide Number Placeholder 6">
            <a:extLst>
              <a:ext uri="{FF2B5EF4-FFF2-40B4-BE49-F238E27FC236}">
                <a16:creationId xmlns:a16="http://schemas.microsoft.com/office/drawing/2014/main" id="{89FBF842-EC6F-62CD-417E-117C54864A7F}"/>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23</a:t>
            </a:fld>
            <a:endParaRPr lang="en-US"/>
          </a:p>
        </p:txBody>
      </p:sp>
    </p:spTree>
    <p:extLst>
      <p:ext uri="{BB962C8B-B14F-4D97-AF65-F5344CB8AC3E}">
        <p14:creationId xmlns:p14="http://schemas.microsoft.com/office/powerpoint/2010/main" val="2899340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3A0E2-9D46-ABED-998E-5570774A4337}"/>
              </a:ext>
            </a:extLst>
          </p:cNvPr>
          <p:cNvSpPr>
            <a:spLocks noGrp="1"/>
          </p:cNvSpPr>
          <p:nvPr>
            <p:ph type="title"/>
          </p:nvPr>
        </p:nvSpPr>
        <p:spPr>
          <a:xfrm>
            <a:off x="320559" y="612648"/>
            <a:ext cx="11253668" cy="1106424"/>
          </a:xfrm>
        </p:spPr>
        <p:txBody>
          <a:bodyPr anchor="b">
            <a:normAutofit/>
          </a:bodyPr>
          <a:lstStyle/>
          <a:p>
            <a:r>
              <a:rPr lang="en-US"/>
              <a:t>Group feedback</a:t>
            </a:r>
          </a:p>
        </p:txBody>
      </p:sp>
      <p:sp>
        <p:nvSpPr>
          <p:cNvPr id="4" name="Footer Placeholder 3">
            <a:extLst>
              <a:ext uri="{FF2B5EF4-FFF2-40B4-BE49-F238E27FC236}">
                <a16:creationId xmlns:a16="http://schemas.microsoft.com/office/drawing/2014/main" id="{A68117B1-D786-CBB4-C51E-74F7DD793A2C}"/>
              </a:ext>
            </a:extLst>
          </p:cNvPr>
          <p:cNvSpPr>
            <a:spLocks noGrp="1"/>
          </p:cNvSpPr>
          <p:nvPr>
            <p:ph type="ftr" sz="quarter" idx="11"/>
          </p:nvPr>
        </p:nvSpPr>
        <p:spPr>
          <a:xfrm>
            <a:off x="317773" y="207982"/>
            <a:ext cx="2963692" cy="413360"/>
          </a:xfrm>
        </p:spPr>
        <p:txBody>
          <a:bodyPr anchor="ctr">
            <a:normAutofit/>
          </a:bodyPr>
          <a:lstStyle/>
          <a:p>
            <a:pPr>
              <a:spcAft>
                <a:spcPts val="600"/>
              </a:spcAft>
            </a:pPr>
            <a:r>
              <a:rPr lang="en-US"/>
              <a:t>Justin Evans</a:t>
            </a:r>
          </a:p>
        </p:txBody>
      </p:sp>
      <p:sp>
        <p:nvSpPr>
          <p:cNvPr id="5" name="Date Placeholder 4">
            <a:extLst>
              <a:ext uri="{FF2B5EF4-FFF2-40B4-BE49-F238E27FC236}">
                <a16:creationId xmlns:a16="http://schemas.microsoft.com/office/drawing/2014/main" id="{5B194397-9A70-31E1-0B17-8CCE12BCB0D7}"/>
              </a:ext>
            </a:extLst>
          </p:cNvPr>
          <p:cNvSpPr>
            <a:spLocks noGrp="1"/>
          </p:cNvSpPr>
          <p:nvPr>
            <p:ph type="dt" sz="half" idx="10"/>
          </p:nvPr>
        </p:nvSpPr>
        <p:spPr>
          <a:xfrm>
            <a:off x="7680069" y="207982"/>
            <a:ext cx="1921315" cy="413360"/>
          </a:xfrm>
        </p:spPr>
        <p:txBody>
          <a:bodyPr anchor="ctr">
            <a:normAutofit/>
          </a:bodyPr>
          <a:lstStyle/>
          <a:p>
            <a:pPr>
              <a:spcAft>
                <a:spcPts val="600"/>
              </a:spcAft>
            </a:pPr>
            <a:fld id="{20D15516-589F-487D-BF51-9635DCEA90D5}" type="datetime1">
              <a:rPr lang="en-US" smtClean="0"/>
              <a:pPr>
                <a:spcAft>
                  <a:spcPts val="600"/>
                </a:spcAft>
              </a:pPr>
              <a:t>12/12/2025</a:t>
            </a:fld>
            <a:endParaRPr lang="en-US"/>
          </a:p>
        </p:txBody>
      </p:sp>
      <p:sp>
        <p:nvSpPr>
          <p:cNvPr id="6" name="Slide Number Placeholder 5">
            <a:extLst>
              <a:ext uri="{FF2B5EF4-FFF2-40B4-BE49-F238E27FC236}">
                <a16:creationId xmlns:a16="http://schemas.microsoft.com/office/drawing/2014/main" id="{1F7B3749-3997-624F-C53C-416DFDE7156B}"/>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24</a:t>
            </a:fld>
            <a:endParaRPr lang="en-US"/>
          </a:p>
        </p:txBody>
      </p:sp>
      <p:graphicFrame>
        <p:nvGraphicFramePr>
          <p:cNvPr id="7" name="Content Placeholder 6">
            <a:extLst>
              <a:ext uri="{FF2B5EF4-FFF2-40B4-BE49-F238E27FC236}">
                <a16:creationId xmlns:a16="http://schemas.microsoft.com/office/drawing/2014/main" id="{EAD09127-4788-4032-A772-935ACB17C004}"/>
              </a:ext>
            </a:extLst>
          </p:cNvPr>
          <p:cNvGraphicFramePr>
            <a:graphicFrameLocks noGrp="1"/>
          </p:cNvGraphicFramePr>
          <p:nvPr>
            <p:ph idx="1"/>
            <p:extLs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320559" y="2139696"/>
          <a:ext cx="11253668" cy="4288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5771288"/>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4233F-A05C-1EC7-5233-006FC142EF08}"/>
              </a:ext>
            </a:extLst>
          </p:cNvPr>
          <p:cNvSpPr>
            <a:spLocks noGrp="1"/>
          </p:cNvSpPr>
          <p:nvPr>
            <p:ph type="title"/>
          </p:nvPr>
        </p:nvSpPr>
        <p:spPr>
          <a:xfrm>
            <a:off x="327874" y="5197449"/>
            <a:ext cx="4244126" cy="1463040"/>
          </a:xfrm>
        </p:spPr>
        <p:txBody>
          <a:bodyPr anchor="t">
            <a:normAutofit/>
          </a:bodyPr>
          <a:lstStyle/>
          <a:p>
            <a:r>
              <a:rPr lang="en-US"/>
              <a:t>Key Strengths</a:t>
            </a:r>
          </a:p>
        </p:txBody>
      </p:sp>
      <p:sp>
        <p:nvSpPr>
          <p:cNvPr id="3" name="Footer Placeholder 2">
            <a:extLst>
              <a:ext uri="{FF2B5EF4-FFF2-40B4-BE49-F238E27FC236}">
                <a16:creationId xmlns:a16="http://schemas.microsoft.com/office/drawing/2014/main" id="{2AB0E403-A7A7-FD69-ED50-7F6C857DE499}"/>
              </a:ext>
            </a:extLst>
          </p:cNvPr>
          <p:cNvSpPr>
            <a:spLocks noGrp="1"/>
          </p:cNvSpPr>
          <p:nvPr>
            <p:ph type="ftr" sz="quarter" idx="11"/>
          </p:nvPr>
        </p:nvSpPr>
        <p:spPr>
          <a:xfrm>
            <a:off x="317772" y="210312"/>
            <a:ext cx="2962656" cy="411480"/>
          </a:xfrm>
        </p:spPr>
        <p:txBody>
          <a:bodyPr anchor="ctr">
            <a:normAutofit/>
          </a:bodyPr>
          <a:lstStyle/>
          <a:p>
            <a:pPr>
              <a:spcAft>
                <a:spcPts val="600"/>
              </a:spcAft>
            </a:pPr>
            <a:r>
              <a:rPr lang="en-US"/>
              <a:t>Justin </a:t>
            </a:r>
            <a:r>
              <a:rPr lang="en-US" err="1"/>
              <a:t>evans</a:t>
            </a:r>
          </a:p>
        </p:txBody>
      </p:sp>
      <p:sp>
        <p:nvSpPr>
          <p:cNvPr id="4" name="Date Placeholder 3">
            <a:extLst>
              <a:ext uri="{FF2B5EF4-FFF2-40B4-BE49-F238E27FC236}">
                <a16:creationId xmlns:a16="http://schemas.microsoft.com/office/drawing/2014/main" id="{BC7E455D-5BAA-39AC-3DD1-01572AEE8437}"/>
              </a:ext>
            </a:extLst>
          </p:cNvPr>
          <p:cNvSpPr>
            <a:spLocks noGrp="1"/>
          </p:cNvSpPr>
          <p:nvPr>
            <p:ph type="dt" sz="half" idx="10"/>
          </p:nvPr>
        </p:nvSpPr>
        <p:spPr>
          <a:xfrm>
            <a:off x="5358383" y="210312"/>
            <a:ext cx="1569350" cy="411480"/>
          </a:xfrm>
        </p:spPr>
        <p:txBody>
          <a:bodyPr anchor="ctr">
            <a:normAutofit/>
          </a:bodyPr>
          <a:lstStyle/>
          <a:p>
            <a:pPr>
              <a:spcAft>
                <a:spcPts val="600"/>
              </a:spcAft>
            </a:pPr>
            <a:fld id="{9EAD527F-9C49-4481-A18C-80BA2EA99E79}" type="datetime1">
              <a:rPr lang="en-US" smtClean="0"/>
              <a:pPr>
                <a:spcAft>
                  <a:spcPts val="600"/>
                </a:spcAft>
              </a:pPr>
              <a:t>12/12/2025</a:t>
            </a:fld>
            <a:endParaRPr lang="en-US"/>
          </a:p>
        </p:txBody>
      </p:sp>
      <p:sp>
        <p:nvSpPr>
          <p:cNvPr id="5" name="Slide Number Placeholder 4">
            <a:extLst>
              <a:ext uri="{FF2B5EF4-FFF2-40B4-BE49-F238E27FC236}">
                <a16:creationId xmlns:a16="http://schemas.microsoft.com/office/drawing/2014/main" id="{7CAF3818-2B78-91DC-F65D-992F345632E3}"/>
              </a:ext>
            </a:extLst>
          </p:cNvPr>
          <p:cNvSpPr>
            <a:spLocks noGrp="1"/>
          </p:cNvSpPr>
          <p:nvPr>
            <p:ph type="sldNum" sz="quarter" idx="12"/>
          </p:nvPr>
        </p:nvSpPr>
        <p:spPr>
          <a:xfrm>
            <a:off x="11288870" y="210312"/>
            <a:ext cx="546447" cy="411480"/>
          </a:xfrm>
        </p:spPr>
        <p:txBody>
          <a:bodyPr anchor="ctr">
            <a:normAutofit/>
          </a:bodyPr>
          <a:lstStyle/>
          <a:p>
            <a:pPr>
              <a:spcAft>
                <a:spcPts val="600"/>
              </a:spcAft>
            </a:pPr>
            <a:fld id="{753D0FD4-819D-4187-8797-C35567B41C78}" type="slidenum">
              <a:rPr lang="en-US" smtClean="0"/>
              <a:pPr>
                <a:spcAft>
                  <a:spcPts val="600"/>
                </a:spcAft>
              </a:pPr>
              <a:t>25</a:t>
            </a:fld>
            <a:endParaRPr lang="en-US"/>
          </a:p>
        </p:txBody>
      </p:sp>
      <p:pic>
        <p:nvPicPr>
          <p:cNvPr id="8" name="Content Placeholder 7" descr="Shot of a group of businesspeople sitting in the conference room during a seminar">
            <a:extLst>
              <a:ext uri="{FF2B5EF4-FFF2-40B4-BE49-F238E27FC236}">
                <a16:creationId xmlns:a16="http://schemas.microsoft.com/office/drawing/2014/main" id="{31C27F51-04A4-487A-B865-11B13EE07F0F}"/>
              </a:ext>
            </a:extLst>
          </p:cNvPr>
          <p:cNvPicPr>
            <a:picLocks noGrp="1" noChangeAspect="1"/>
          </p:cNvPicPr>
          <p:nvPr>
            <p:ph type="pic" sz="quarter" idx="13"/>
          </p:nvPr>
        </p:nvPicPr>
        <p:blipFill>
          <a:blip r:embed="rId3"/>
          <a:srcRect l="19530" r="9939"/>
          <a:stretch>
            <a:fillRect/>
          </a:stretch>
        </p:blipFill>
        <p:spPr>
          <a:xfrm>
            <a:off x="20" y="794335"/>
            <a:ext cx="4921897" cy="4047478"/>
          </a:xfrm>
          <a:prstGeom prst="rect">
            <a:avLst/>
          </a:prstGeom>
          <a:noFill/>
        </p:spPr>
      </p:pic>
      <p:sp>
        <p:nvSpPr>
          <p:cNvPr id="7" name="Content Placeholder 6">
            <a:extLst>
              <a:ext uri="{FF2B5EF4-FFF2-40B4-BE49-F238E27FC236}">
                <a16:creationId xmlns:a16="http://schemas.microsoft.com/office/drawing/2014/main" id="{E9D82F64-F71E-5B84-C526-45ACB34E2A3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58384" y="1152144"/>
            <a:ext cx="6382512" cy="5340096"/>
          </a:xfrm>
        </p:spPr>
        <p:txBody>
          <a:bodyPr>
            <a:normAutofit/>
          </a:bodyPr>
          <a:lstStyle/>
          <a:p>
            <a:pPr marL="0" indent="0">
              <a:spcBef>
                <a:spcPts val="2500"/>
              </a:spcBef>
              <a:buFont typeface="Arial" panose="020B0604020202020204" pitchFamily="34" charset="0"/>
              <a:buNone/>
            </a:pPr>
            <a:r>
              <a:rPr lang="en-US" sz="1400" b="1"/>
              <a:t>Strong Literature Engagement</a:t>
            </a:r>
          </a:p>
          <a:p>
            <a:pPr marL="0" lvl="1" indent="0">
              <a:buFont typeface="Arial" panose="020B0604020202020204" pitchFamily="34" charset="0"/>
              <a:buNone/>
            </a:pPr>
            <a:r>
              <a:rPr lang="en-US" sz="1400"/>
              <a:t>Most essays demonstrated thorough engagement with diverse academic, policy, and government literature.</a:t>
            </a:r>
          </a:p>
          <a:p>
            <a:pPr marL="0" indent="0">
              <a:spcBef>
                <a:spcPts val="2500"/>
              </a:spcBef>
              <a:buFont typeface="Arial" panose="020B0604020202020204" pitchFamily="34" charset="0"/>
              <a:buNone/>
            </a:pPr>
            <a:r>
              <a:rPr lang="en-US" sz="1400" b="1"/>
              <a:t>Understanding Core Concepts</a:t>
            </a:r>
          </a:p>
          <a:p>
            <a:pPr marL="0" lvl="1" indent="0">
              <a:buFont typeface="Arial" panose="020B0604020202020204" pitchFamily="34" charset="0"/>
              <a:buNone/>
            </a:pPr>
            <a:r>
              <a:rPr lang="en-US" sz="1400"/>
              <a:t>Students showed awareness of terrorism evolution and UK counter-terrorism frameworks like CONTEST and Prevent.</a:t>
            </a:r>
          </a:p>
          <a:p>
            <a:pPr marL="0" indent="0">
              <a:spcBef>
                <a:spcPts val="2500"/>
              </a:spcBef>
              <a:buFont typeface="Arial" panose="020B0604020202020204" pitchFamily="34" charset="0"/>
              <a:buNone/>
            </a:pPr>
            <a:r>
              <a:rPr lang="en-US" sz="1400" b="1"/>
              <a:t>Structural Coherence</a:t>
            </a:r>
          </a:p>
          <a:p>
            <a:pPr marL="0" lvl="1" indent="0">
              <a:buFont typeface="Arial" panose="020B0604020202020204" pitchFamily="34" charset="0"/>
              <a:buNone/>
            </a:pPr>
            <a:r>
              <a:rPr lang="en-US" sz="1400"/>
              <a:t>Essays displayed logical progression and clear organization, enhancing readability and flow of ideas.</a:t>
            </a:r>
          </a:p>
          <a:p>
            <a:pPr marL="0" indent="0">
              <a:spcBef>
                <a:spcPts val="2500"/>
              </a:spcBef>
              <a:buFont typeface="Arial" panose="020B0604020202020204" pitchFamily="34" charset="0"/>
              <a:buNone/>
            </a:pPr>
            <a:r>
              <a:rPr lang="en-US" sz="1400" b="1"/>
              <a:t>Academic Tone and Presentation</a:t>
            </a:r>
          </a:p>
          <a:p>
            <a:pPr marL="0" lvl="1" indent="0">
              <a:buFont typeface="Arial" panose="020B0604020202020204" pitchFamily="34" charset="0"/>
              <a:buNone/>
            </a:pPr>
            <a:r>
              <a:rPr lang="en-US" sz="1400"/>
              <a:t>Some submissions had excellent academic tone, proper formatting, and clear signposting for professionalism.</a:t>
            </a:r>
          </a:p>
        </p:txBody>
      </p:sp>
    </p:spTree>
    <p:extLst>
      <p:ext uri="{BB962C8B-B14F-4D97-AF65-F5344CB8AC3E}">
        <p14:creationId xmlns:p14="http://schemas.microsoft.com/office/powerpoint/2010/main" val="6151139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78ED3-989F-348F-F13A-1D5D7909C353}"/>
              </a:ext>
            </a:extLst>
          </p:cNvPr>
          <p:cNvSpPr>
            <a:spLocks noGrp="1"/>
          </p:cNvSpPr>
          <p:nvPr>
            <p:ph type="title"/>
          </p:nvPr>
        </p:nvSpPr>
        <p:spPr>
          <a:xfrm>
            <a:off x="320558" y="612648"/>
            <a:ext cx="7015483" cy="1033272"/>
          </a:xfrm>
        </p:spPr>
        <p:txBody>
          <a:bodyPr anchor="b">
            <a:normAutofit/>
          </a:bodyPr>
          <a:lstStyle/>
          <a:p>
            <a:r>
              <a:rPr lang="en-US"/>
              <a:t>Common Development Areas</a:t>
            </a:r>
          </a:p>
        </p:txBody>
      </p:sp>
      <p:sp>
        <p:nvSpPr>
          <p:cNvPr id="3" name="Footer Placeholder 2">
            <a:extLst>
              <a:ext uri="{FF2B5EF4-FFF2-40B4-BE49-F238E27FC236}">
                <a16:creationId xmlns:a16="http://schemas.microsoft.com/office/drawing/2014/main" id="{7FEFD25A-BB2E-094A-D8BE-06667CE9D2B1}"/>
              </a:ext>
            </a:extLst>
          </p:cNvPr>
          <p:cNvSpPr>
            <a:spLocks noGrp="1"/>
          </p:cNvSpPr>
          <p:nvPr>
            <p:ph type="ftr" sz="quarter" idx="15"/>
          </p:nvPr>
        </p:nvSpPr>
        <p:spPr>
          <a:xfrm>
            <a:off x="317773" y="207982"/>
            <a:ext cx="2963692" cy="413360"/>
          </a:xfrm>
        </p:spPr>
        <p:txBody>
          <a:bodyPr anchor="ctr">
            <a:normAutofit/>
          </a:bodyPr>
          <a:lstStyle/>
          <a:p>
            <a:pPr>
              <a:spcAft>
                <a:spcPts val="600"/>
              </a:spcAft>
            </a:pPr>
            <a:r>
              <a:rPr lang="en-US"/>
              <a:t>Justin </a:t>
            </a:r>
            <a:r>
              <a:rPr lang="en-US" err="1"/>
              <a:t>evans</a:t>
            </a:r>
          </a:p>
        </p:txBody>
      </p:sp>
      <p:sp>
        <p:nvSpPr>
          <p:cNvPr id="4" name="Date Placeholder 3">
            <a:extLst>
              <a:ext uri="{FF2B5EF4-FFF2-40B4-BE49-F238E27FC236}">
                <a16:creationId xmlns:a16="http://schemas.microsoft.com/office/drawing/2014/main" id="{906AA315-D852-DB93-3A14-EA443873E81A}"/>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12/12/2025</a:t>
            </a:fld>
            <a:endParaRPr lang="en-US"/>
          </a:p>
        </p:txBody>
      </p:sp>
      <p:sp>
        <p:nvSpPr>
          <p:cNvPr id="5" name="Slide Number Placeholder 4">
            <a:extLst>
              <a:ext uri="{FF2B5EF4-FFF2-40B4-BE49-F238E27FC236}">
                <a16:creationId xmlns:a16="http://schemas.microsoft.com/office/drawing/2014/main" id="{C0E0E931-4F2F-A5AB-5003-15D32A8F5B0A}"/>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26</a:t>
            </a:fld>
            <a:endParaRPr lang="en-US"/>
          </a:p>
        </p:txBody>
      </p:sp>
      <p:sp>
        <p:nvSpPr>
          <p:cNvPr id="7" name="Content Placeholder 6">
            <a:extLst>
              <a:ext uri="{FF2B5EF4-FFF2-40B4-BE49-F238E27FC236}">
                <a16:creationId xmlns:a16="http://schemas.microsoft.com/office/drawing/2014/main" id="{EA398B89-619B-6DCF-18D2-6AD4352F88A6}"/>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a:t>Insufficient Critical Depth</a:t>
            </a:r>
          </a:p>
          <a:p>
            <a:pPr marL="0" lvl="1" indent="0">
              <a:buNone/>
            </a:pPr>
            <a:r>
              <a:rPr lang="en-US" sz="1400"/>
              <a:t>Many essays are overly descriptive, lacking interrogation of assumptions or evaluation of evidence, reducing critical skill marks.</a:t>
            </a:r>
          </a:p>
          <a:p>
            <a:pPr marL="0" indent="0">
              <a:spcBef>
                <a:spcPts val="2500"/>
              </a:spcBef>
              <a:buFont typeface="Arial" panose="020B0604020202020204" pitchFamily="34" charset="0"/>
              <a:buNone/>
            </a:pPr>
            <a:r>
              <a:rPr lang="en-US" sz="1400" b="1"/>
              <a:t>Limited Application to Practice</a:t>
            </a:r>
          </a:p>
          <a:p>
            <a:pPr marL="0" lvl="1" indent="0">
              <a:buFont typeface="Arial" panose="020B0604020202020204" pitchFamily="34" charset="0"/>
              <a:buNone/>
            </a:pPr>
            <a:r>
              <a:rPr lang="en-US" sz="1400"/>
              <a:t>Case studies are mentioned but rarely integrated into deeper evaluative discussion or practical application.</a:t>
            </a:r>
          </a:p>
          <a:p>
            <a:pPr marL="0" indent="0">
              <a:spcBef>
                <a:spcPts val="2500"/>
              </a:spcBef>
              <a:buFont typeface="Arial" panose="020B0604020202020204" pitchFamily="34" charset="0"/>
              <a:buNone/>
            </a:pPr>
            <a:r>
              <a:rPr lang="en-US" sz="1400" b="1"/>
              <a:t>Referencing Inconsistencies</a:t>
            </a:r>
          </a:p>
          <a:p>
            <a:pPr marL="0" lvl="1" indent="0">
              <a:buFont typeface="Arial" panose="020B0604020202020204" pitchFamily="34" charset="0"/>
              <a:buNone/>
            </a:pPr>
            <a:r>
              <a:rPr lang="en-US" sz="1400"/>
              <a:t>Frequent incorrect Harvard formatting, incomplete citations, and occasional misrepresentation of sources occur.</a:t>
            </a:r>
          </a:p>
          <a:p>
            <a:pPr marL="0" indent="0">
              <a:spcBef>
                <a:spcPts val="2500"/>
              </a:spcBef>
              <a:buFont typeface="Arial" panose="020B0604020202020204" pitchFamily="34" charset="0"/>
              <a:buNone/>
            </a:pPr>
            <a:r>
              <a:rPr lang="en-US" sz="1400" b="1"/>
              <a:t>Academic Writing Quality</a:t>
            </a:r>
          </a:p>
          <a:p>
            <a:pPr marL="0" lvl="1" indent="0">
              <a:buFont typeface="Arial" panose="020B0604020202020204" pitchFamily="34" charset="0"/>
              <a:buNone/>
            </a:pPr>
            <a:r>
              <a:rPr lang="en-US" sz="1400"/>
              <a:t>Syntax, grammar, and phrasing errors impact clarity and professionalism in some submissions.</a:t>
            </a:r>
          </a:p>
        </p:txBody>
      </p:sp>
      <p:pic>
        <p:nvPicPr>
          <p:cNvPr id="8" name="Content Placeholder 7" descr="Close-up of student hands holding workbook while self studying">
            <a:extLst>
              <a:ext uri="{FF2B5EF4-FFF2-40B4-BE49-F238E27FC236}">
                <a16:creationId xmlns:a16="http://schemas.microsoft.com/office/drawing/2014/main" id="{135D3BA6-C3D5-477E-A696-A5091E3EFA5B}"/>
              </a:ext>
            </a:extLst>
          </p:cNvPr>
          <p:cNvPicPr>
            <a:picLocks noGrp="1" noChangeAspect="1"/>
          </p:cNvPicPr>
          <p:nvPr>
            <p:ph type="pic" sz="quarter" idx="13"/>
          </p:nvPr>
        </p:nvPicPr>
        <p:blipFill>
          <a:blip r:embed="rId3"/>
          <a:srcRect l="14304" r="42702" b="-1"/>
          <a:stretch>
            <a:fillRect/>
          </a:stretch>
        </p:blipFill>
        <p:spPr>
          <a:xfrm>
            <a:off x="7773592" y="10"/>
            <a:ext cx="4417215" cy="6857990"/>
          </a:xfrm>
          <a:prstGeom prst="rect">
            <a:avLst/>
          </a:prstGeom>
          <a:noFill/>
        </p:spPr>
      </p:pic>
    </p:spTree>
    <p:extLst>
      <p:ext uri="{BB962C8B-B14F-4D97-AF65-F5344CB8AC3E}">
        <p14:creationId xmlns:p14="http://schemas.microsoft.com/office/powerpoint/2010/main" val="13775706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80098-D9D8-0DF9-4838-3DD59D37F716}"/>
              </a:ext>
            </a:extLst>
          </p:cNvPr>
          <p:cNvSpPr>
            <a:spLocks noGrp="1"/>
          </p:cNvSpPr>
          <p:nvPr>
            <p:ph type="title"/>
          </p:nvPr>
        </p:nvSpPr>
        <p:spPr>
          <a:xfrm>
            <a:off x="4750308" y="612648"/>
            <a:ext cx="7022592" cy="1033272"/>
          </a:xfrm>
        </p:spPr>
        <p:txBody>
          <a:bodyPr anchor="b">
            <a:normAutofit/>
          </a:bodyPr>
          <a:lstStyle/>
          <a:p>
            <a:r>
              <a:rPr lang="en-US"/>
              <a:t>Recommendations for Improvement</a:t>
            </a:r>
          </a:p>
        </p:txBody>
      </p:sp>
      <p:pic>
        <p:nvPicPr>
          <p:cNvPr id="8" name="Content Placeholder 7" descr="Cropped shot of a group of university students in a study grouphttp://195.154.178.81/DATA/i_collage/pi/shoots/804514.jpg">
            <a:extLst>
              <a:ext uri="{FF2B5EF4-FFF2-40B4-BE49-F238E27FC236}">
                <a16:creationId xmlns:a16="http://schemas.microsoft.com/office/drawing/2014/main" id="{C06C3D76-2328-41F6-B8EE-F72AEC82469D}"/>
              </a:ext>
            </a:extLst>
          </p:cNvPr>
          <p:cNvPicPr>
            <a:picLocks noGrp="1" noChangeAspect="1"/>
          </p:cNvPicPr>
          <p:nvPr>
            <p:ph type="pic" sz="quarter" idx="13"/>
          </p:nvPr>
        </p:nvPicPr>
        <p:blipFill>
          <a:blip r:embed="rId3"/>
          <a:srcRect l="39507" r="18225" b="-1"/>
          <a:stretch>
            <a:fillRect/>
          </a:stretch>
        </p:blipFill>
        <p:spPr>
          <a:xfrm>
            <a:off x="20" y="10"/>
            <a:ext cx="4342564" cy="6857990"/>
          </a:xfrm>
          <a:prstGeom prst="rect">
            <a:avLst/>
          </a:prstGeom>
          <a:noFill/>
        </p:spPr>
      </p:pic>
      <p:sp>
        <p:nvSpPr>
          <p:cNvPr id="3" name="Footer Placeholder 2">
            <a:extLst>
              <a:ext uri="{FF2B5EF4-FFF2-40B4-BE49-F238E27FC236}">
                <a16:creationId xmlns:a16="http://schemas.microsoft.com/office/drawing/2014/main" id="{8DF38F3D-8642-831A-3646-D5890BA2A869}"/>
              </a:ext>
            </a:extLst>
          </p:cNvPr>
          <p:cNvSpPr>
            <a:spLocks noGrp="1"/>
          </p:cNvSpPr>
          <p:nvPr>
            <p:ph type="ftr" sz="quarter" idx="15"/>
          </p:nvPr>
        </p:nvSpPr>
        <p:spPr>
          <a:xfrm>
            <a:off x="4750307" y="210312"/>
            <a:ext cx="3531437" cy="413360"/>
          </a:xfrm>
        </p:spPr>
        <p:txBody>
          <a:bodyPr anchor="ctr">
            <a:normAutofit/>
          </a:bodyPr>
          <a:lstStyle/>
          <a:p>
            <a:pPr>
              <a:spcAft>
                <a:spcPts val="600"/>
              </a:spcAft>
            </a:pPr>
            <a:r>
              <a:rPr lang="en-US"/>
              <a:t>Justin </a:t>
            </a:r>
            <a:r>
              <a:rPr lang="en-US" err="1"/>
              <a:t>evans</a:t>
            </a:r>
          </a:p>
        </p:txBody>
      </p:sp>
      <p:sp>
        <p:nvSpPr>
          <p:cNvPr id="4" name="Date Placeholder 3">
            <a:extLst>
              <a:ext uri="{FF2B5EF4-FFF2-40B4-BE49-F238E27FC236}">
                <a16:creationId xmlns:a16="http://schemas.microsoft.com/office/drawing/2014/main" id="{FA55AB39-2541-FAA1-6ABC-278A3EAC6683}"/>
              </a:ext>
            </a:extLst>
          </p:cNvPr>
          <p:cNvSpPr>
            <a:spLocks noGrp="1"/>
          </p:cNvSpPr>
          <p:nvPr>
            <p:ph type="dt" sz="half" idx="14"/>
          </p:nvPr>
        </p:nvSpPr>
        <p:spPr>
          <a:xfrm>
            <a:off x="9582299" y="210312"/>
            <a:ext cx="1679642" cy="413360"/>
          </a:xfrm>
        </p:spPr>
        <p:txBody>
          <a:bodyPr anchor="ctr">
            <a:normAutofit/>
          </a:bodyPr>
          <a:lstStyle/>
          <a:p>
            <a:pPr>
              <a:spcAft>
                <a:spcPts val="600"/>
              </a:spcAft>
            </a:pPr>
            <a:fld id="{9EAD527F-9C49-4481-A18C-80BA2EA99E79}" type="datetime1">
              <a:rPr lang="en-US" smtClean="0"/>
              <a:pPr>
                <a:spcAft>
                  <a:spcPts val="600"/>
                </a:spcAft>
              </a:pPr>
              <a:t>12/12/2025</a:t>
            </a:fld>
            <a:endParaRPr lang="en-US"/>
          </a:p>
        </p:txBody>
      </p:sp>
      <p:sp>
        <p:nvSpPr>
          <p:cNvPr id="5" name="Slide Number Placeholder 4">
            <a:extLst>
              <a:ext uri="{FF2B5EF4-FFF2-40B4-BE49-F238E27FC236}">
                <a16:creationId xmlns:a16="http://schemas.microsoft.com/office/drawing/2014/main" id="{71A6BFE4-66C5-42F7-20DB-F6B85A033F57}"/>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27</a:t>
            </a:fld>
            <a:endParaRPr lang="en-US"/>
          </a:p>
        </p:txBody>
      </p:sp>
      <p:sp>
        <p:nvSpPr>
          <p:cNvPr id="7" name="Content Placeholder 6">
            <a:extLst>
              <a:ext uri="{FF2B5EF4-FFF2-40B4-BE49-F238E27FC236}">
                <a16:creationId xmlns:a16="http://schemas.microsoft.com/office/drawing/2014/main" id="{933D444F-5DAB-BB41-D05D-86F64E0F7F6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50307" y="1746503"/>
            <a:ext cx="7022592" cy="4806697"/>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a:t>Enhance Critical Analysis</a:t>
            </a:r>
          </a:p>
          <a:p>
            <a:pPr marL="0" lvl="1" indent="0">
              <a:buFont typeface="Arial" panose="020B0604020202020204" pitchFamily="34" charset="0"/>
              <a:buNone/>
            </a:pPr>
            <a:r>
              <a:rPr lang="en-US" sz="1400" err="1"/>
              <a:t>Prioritise</a:t>
            </a:r>
            <a:r>
              <a:rPr lang="en-US" sz="1400"/>
              <a:t> questioning assumptions, comparing viewpoints, and evaluating policies to deepen analysis.</a:t>
            </a:r>
          </a:p>
          <a:p>
            <a:pPr marL="0" indent="0">
              <a:spcBef>
                <a:spcPts val="2500"/>
              </a:spcBef>
              <a:buFont typeface="Arial" panose="020B0604020202020204" pitchFamily="34" charset="0"/>
              <a:buNone/>
            </a:pPr>
            <a:r>
              <a:rPr lang="en-US" sz="1400" b="1"/>
              <a:t>Integrate Case Studies</a:t>
            </a:r>
          </a:p>
          <a:p>
            <a:pPr marL="0" lvl="1" indent="0">
              <a:buFont typeface="Arial" panose="020B0604020202020204" pitchFamily="34" charset="0"/>
              <a:buNone/>
            </a:pPr>
            <a:r>
              <a:rPr lang="en-US" sz="1400"/>
              <a:t>Use case studies in discussions to apply theory to real-world situations and increase relevance.</a:t>
            </a:r>
          </a:p>
          <a:p>
            <a:pPr marL="0" indent="0">
              <a:spcBef>
                <a:spcPts val="2500"/>
              </a:spcBef>
              <a:buFont typeface="Arial" panose="020B0604020202020204" pitchFamily="34" charset="0"/>
              <a:buNone/>
            </a:pPr>
            <a:r>
              <a:rPr lang="en-US" sz="1400" b="1"/>
              <a:t>Improve Referencing Accuracy</a:t>
            </a:r>
          </a:p>
          <a:p>
            <a:pPr marL="0" lvl="1" indent="0">
              <a:buNone/>
            </a:pPr>
            <a:r>
              <a:rPr lang="en-US" sz="1400"/>
              <a:t>Adhere strictly to Harvard referencing guidelines to enhance academic credibility and consistency. Check UWTSD Harvard referencing guide.</a:t>
            </a:r>
          </a:p>
          <a:p>
            <a:pPr marL="0" indent="0">
              <a:spcBef>
                <a:spcPts val="2500"/>
              </a:spcBef>
              <a:buFont typeface="Arial" panose="020B0604020202020204" pitchFamily="34" charset="0"/>
              <a:buNone/>
            </a:pPr>
            <a:r>
              <a:rPr lang="en-US" sz="1400" b="1"/>
              <a:t>Focus on Writing Precision</a:t>
            </a:r>
          </a:p>
          <a:p>
            <a:pPr marL="0" lvl="1" indent="0">
              <a:buFont typeface="Arial" panose="020B0604020202020204" pitchFamily="34" charset="0"/>
              <a:buNone/>
            </a:pPr>
            <a:r>
              <a:rPr lang="en-US" sz="1400"/>
              <a:t>Use clear, concise sentences, avoid repetition, and ensure grammatical correctness with proofreading support.</a:t>
            </a:r>
          </a:p>
        </p:txBody>
      </p:sp>
    </p:spTree>
    <p:extLst>
      <p:ext uri="{BB962C8B-B14F-4D97-AF65-F5344CB8AC3E}">
        <p14:creationId xmlns:p14="http://schemas.microsoft.com/office/powerpoint/2010/main" val="6994879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739B1-BF4F-D6AD-B4DB-B7C9B958B27A}"/>
              </a:ext>
            </a:extLst>
          </p:cNvPr>
          <p:cNvSpPr>
            <a:spLocks noGrp="1"/>
          </p:cNvSpPr>
          <p:nvPr>
            <p:ph type="title"/>
          </p:nvPr>
        </p:nvSpPr>
        <p:spPr>
          <a:xfrm>
            <a:off x="320558" y="612648"/>
            <a:ext cx="7015483" cy="1033272"/>
          </a:xfrm>
        </p:spPr>
        <p:txBody>
          <a:bodyPr anchor="b">
            <a:normAutofit/>
          </a:bodyPr>
          <a:lstStyle/>
          <a:p>
            <a:r>
              <a:rPr lang="en-US"/>
              <a:t>Next Steps</a:t>
            </a:r>
          </a:p>
        </p:txBody>
      </p:sp>
      <p:sp>
        <p:nvSpPr>
          <p:cNvPr id="3" name="Footer Placeholder 2">
            <a:extLst>
              <a:ext uri="{FF2B5EF4-FFF2-40B4-BE49-F238E27FC236}">
                <a16:creationId xmlns:a16="http://schemas.microsoft.com/office/drawing/2014/main" id="{14DDAE99-DD22-F777-91DA-9512DEB9CC5B}"/>
              </a:ext>
            </a:extLst>
          </p:cNvPr>
          <p:cNvSpPr>
            <a:spLocks noGrp="1"/>
          </p:cNvSpPr>
          <p:nvPr>
            <p:ph type="ftr" sz="quarter" idx="15"/>
          </p:nvPr>
        </p:nvSpPr>
        <p:spPr>
          <a:xfrm>
            <a:off x="317773" y="207982"/>
            <a:ext cx="2963692" cy="413360"/>
          </a:xfrm>
        </p:spPr>
        <p:txBody>
          <a:bodyPr anchor="ctr">
            <a:normAutofit/>
          </a:bodyPr>
          <a:lstStyle/>
          <a:p>
            <a:pPr>
              <a:spcAft>
                <a:spcPts val="600"/>
              </a:spcAft>
            </a:pPr>
            <a:r>
              <a:rPr lang="en-US"/>
              <a:t>Justin </a:t>
            </a:r>
            <a:r>
              <a:rPr lang="en-US" err="1"/>
              <a:t>evans</a:t>
            </a:r>
          </a:p>
        </p:txBody>
      </p:sp>
      <p:sp>
        <p:nvSpPr>
          <p:cNvPr id="4" name="Date Placeholder 3">
            <a:extLst>
              <a:ext uri="{FF2B5EF4-FFF2-40B4-BE49-F238E27FC236}">
                <a16:creationId xmlns:a16="http://schemas.microsoft.com/office/drawing/2014/main" id="{AF5D9ED1-F23B-EEE7-B8E5-0DCBBF069974}"/>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12/12/2025</a:t>
            </a:fld>
            <a:endParaRPr lang="en-US"/>
          </a:p>
        </p:txBody>
      </p:sp>
      <p:sp>
        <p:nvSpPr>
          <p:cNvPr id="5" name="Slide Number Placeholder 4">
            <a:extLst>
              <a:ext uri="{FF2B5EF4-FFF2-40B4-BE49-F238E27FC236}">
                <a16:creationId xmlns:a16="http://schemas.microsoft.com/office/drawing/2014/main" id="{C5E7999C-A536-0A17-BE77-F64C057FA69B}"/>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28</a:t>
            </a:fld>
            <a:endParaRPr lang="en-US"/>
          </a:p>
        </p:txBody>
      </p:sp>
      <p:sp>
        <p:nvSpPr>
          <p:cNvPr id="7" name="Content Placeholder 6">
            <a:extLst>
              <a:ext uri="{FF2B5EF4-FFF2-40B4-BE49-F238E27FC236}">
                <a16:creationId xmlns:a16="http://schemas.microsoft.com/office/drawing/2014/main" id="{1DD407CD-027F-51D7-B380-FF3AF9CD9DF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a:t>Review and Identify Patterns</a:t>
            </a:r>
          </a:p>
          <a:p>
            <a:pPr marL="0" lvl="1" indent="0">
              <a:buFont typeface="Arial" panose="020B0604020202020204" pitchFamily="34" charset="0"/>
              <a:buNone/>
            </a:pPr>
            <a:r>
              <a:rPr lang="en-US" sz="1400"/>
              <a:t>Students should review previous work to spot patterns in descriptiveness, referencing errors, and writing clarity.</a:t>
            </a:r>
          </a:p>
          <a:p>
            <a:pPr marL="0" indent="0">
              <a:spcBef>
                <a:spcPts val="2500"/>
              </a:spcBef>
              <a:buFont typeface="Arial" panose="020B0604020202020204" pitchFamily="34" charset="0"/>
              <a:buNone/>
            </a:pPr>
            <a:r>
              <a:rPr lang="en-US" sz="1400" b="1"/>
              <a:t>Structured Assignment Planning</a:t>
            </a:r>
          </a:p>
          <a:p>
            <a:pPr marL="0" lvl="1" indent="0">
              <a:buFont typeface="Arial" panose="020B0604020202020204" pitchFamily="34" charset="0"/>
              <a:buNone/>
            </a:pPr>
            <a:r>
              <a:rPr lang="en-US" sz="1400"/>
              <a:t>Develop a clear plan for assignments including critical engagement, case examples, and accurate referencing before submission.</a:t>
            </a:r>
          </a:p>
          <a:p>
            <a:pPr marL="0" indent="0">
              <a:spcBef>
                <a:spcPts val="2500"/>
              </a:spcBef>
              <a:buFont typeface="Arial" panose="020B0604020202020204" pitchFamily="34" charset="0"/>
              <a:buNone/>
            </a:pPr>
            <a:r>
              <a:rPr lang="en-US" sz="1400" b="1"/>
              <a:t>Use Workshops and Tools</a:t>
            </a:r>
          </a:p>
          <a:p>
            <a:pPr marL="0" lvl="1" indent="0">
              <a:buFont typeface="Arial" panose="020B0604020202020204" pitchFamily="34" charset="0"/>
              <a:buNone/>
            </a:pPr>
            <a:r>
              <a:rPr lang="en-US" sz="1400" err="1"/>
              <a:t>Utilise</a:t>
            </a:r>
            <a:r>
              <a:rPr lang="en-US" sz="1400"/>
              <a:t> academic workshops and digital tools to enhance grammar, syntax, and overall writing quality.</a:t>
            </a:r>
          </a:p>
          <a:p>
            <a:pPr marL="0" indent="0">
              <a:spcBef>
                <a:spcPts val="2500"/>
              </a:spcBef>
              <a:buFont typeface="Arial" panose="020B0604020202020204" pitchFamily="34" charset="0"/>
              <a:buNone/>
            </a:pPr>
            <a:r>
              <a:rPr lang="en-US" sz="1400" b="1"/>
              <a:t>Reflective Practice for Growth</a:t>
            </a:r>
          </a:p>
          <a:p>
            <a:pPr marL="0" lvl="1" indent="0">
              <a:buFont typeface="Arial" panose="020B0604020202020204" pitchFamily="34" charset="0"/>
              <a:buNone/>
            </a:pPr>
            <a:r>
              <a:rPr lang="en-US" sz="1400"/>
              <a:t>Adopt a reflective approach by revisiting feedback regularly to track progress and refine learning strategies.</a:t>
            </a:r>
          </a:p>
        </p:txBody>
      </p:sp>
      <p:pic>
        <p:nvPicPr>
          <p:cNvPr id="8" name="Content Placeholder 7" descr="Overhead view of woman hand doing homework in library">
            <a:extLst>
              <a:ext uri="{FF2B5EF4-FFF2-40B4-BE49-F238E27FC236}">
                <a16:creationId xmlns:a16="http://schemas.microsoft.com/office/drawing/2014/main" id="{A85C6E45-9391-43F9-A7C1-22699493CDA3}"/>
              </a:ext>
            </a:extLst>
          </p:cNvPr>
          <p:cNvPicPr>
            <a:picLocks noGrp="1" noChangeAspect="1"/>
          </p:cNvPicPr>
          <p:nvPr>
            <p:ph type="pic" sz="quarter" idx="13"/>
          </p:nvPr>
        </p:nvPicPr>
        <p:blipFill>
          <a:blip r:embed="rId3"/>
          <a:srcRect l="27860" r="29146" b="-1"/>
          <a:stretch>
            <a:fillRect/>
          </a:stretch>
        </p:blipFill>
        <p:spPr>
          <a:xfrm>
            <a:off x="7773592" y="10"/>
            <a:ext cx="4417215" cy="6857990"/>
          </a:xfrm>
          <a:prstGeom prst="rect">
            <a:avLst/>
          </a:prstGeom>
          <a:noFill/>
        </p:spPr>
      </p:pic>
    </p:spTree>
    <p:extLst>
      <p:ext uri="{BB962C8B-B14F-4D97-AF65-F5344CB8AC3E}">
        <p14:creationId xmlns:p14="http://schemas.microsoft.com/office/powerpoint/2010/main" val="24739507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0"/>
        <p:cNvGrpSpPr/>
        <p:nvPr/>
      </p:nvGrpSpPr>
      <p:grpSpPr>
        <a:xfrm>
          <a:off x="0" y="0"/>
          <a:ext cx="0" cy="0"/>
          <a:chOff x="0" y="0"/>
          <a:chExt cx="0" cy="0"/>
        </a:xfrm>
      </p:grpSpPr>
      <p:sp>
        <p:nvSpPr>
          <p:cNvPr id="221" name="Google Shape;221;p3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venir"/>
              <a:buNone/>
            </a:pPr>
            <a:endParaRPr sz="1800" b="0" i="0" u="none" strike="noStrike" cap="none">
              <a:solidFill>
                <a:srgbClr val="FFFFFF"/>
              </a:solidFill>
              <a:latin typeface="Calibri"/>
              <a:ea typeface="Calibri"/>
              <a:cs typeface="Calibri"/>
              <a:sym typeface="Calibri"/>
            </a:endParaRPr>
          </a:p>
        </p:txBody>
      </p:sp>
      <p:sp>
        <p:nvSpPr>
          <p:cNvPr id="222" name="Google Shape;222;p31"/>
          <p:cNvSpPr txBox="1">
            <a:spLocks noGrp="1"/>
          </p:cNvSpPr>
          <p:nvPr>
            <p:ph type="title"/>
          </p:nvPr>
        </p:nvSpPr>
        <p:spPr>
          <a:xfrm>
            <a:off x="6769570" y="530578"/>
            <a:ext cx="4771178" cy="116011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latin typeface="Calibri"/>
                <a:ea typeface="Calibri"/>
                <a:cs typeface="Calibri"/>
                <a:sym typeface="Calibri"/>
              </a:rPr>
              <a:t>Week 10 Complete!</a:t>
            </a:r>
            <a:endParaRPr/>
          </a:p>
        </p:txBody>
      </p:sp>
      <p:pic>
        <p:nvPicPr>
          <p:cNvPr id="223" name="Google Shape;223;p31" descr="You-filthy-animal GIFs - Get the best GIF on GIPHY"/>
          <p:cNvPicPr preferRelativeResize="0"/>
          <p:nvPr/>
        </p:nvPicPr>
        <p:blipFill rotWithShape="1">
          <a:blip r:embed="rId3">
            <a:alphaModFix/>
          </a:blip>
          <a:srcRect/>
          <a:stretch/>
        </p:blipFill>
        <p:spPr>
          <a:xfrm>
            <a:off x="838199" y="1899169"/>
            <a:ext cx="5440195" cy="2946772"/>
          </a:xfrm>
          <a:custGeom>
            <a:avLst/>
            <a:gdLst/>
            <a:ahLst/>
            <a:cxnLst/>
            <a:rect l="l" t="t" r="r" b="b"/>
            <a:pathLst>
              <a:path w="4643496" h="5550370" extrusionOk="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a:noFill/>
          <a:ln>
            <a:noFill/>
          </a:ln>
        </p:spPr>
      </p:pic>
      <p:sp>
        <p:nvSpPr>
          <p:cNvPr id="224" name="Google Shape;224;p31"/>
          <p:cNvSpPr/>
          <p:nvPr/>
        </p:nvSpPr>
        <p:spPr>
          <a:xfrm rot="6269068">
            <a:off x="8717845" y="3339275"/>
            <a:ext cx="2987899" cy="2987899"/>
          </a:xfrm>
          <a:prstGeom prst="arc">
            <a:avLst>
              <a:gd name="adj1" fmla="val 14441841"/>
              <a:gd name="adj2" fmla="val 0"/>
            </a:avLst>
          </a:prstGeom>
          <a:noFill/>
          <a:ln w="127000" cap="rnd" cmpd="sng">
            <a:solidFill>
              <a:schemeClr val="accent4">
                <a:alpha val="94901"/>
              </a:schemeClr>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venir"/>
              <a:buNone/>
            </a:pPr>
            <a:endParaRPr sz="1800" b="0" i="0" u="none" strike="noStrike" cap="none">
              <a:solidFill>
                <a:srgbClr val="000000"/>
              </a:solidFill>
              <a:latin typeface="Calibri"/>
              <a:ea typeface="Calibri"/>
              <a:cs typeface="Calibri"/>
              <a:sym typeface="Calibri"/>
            </a:endParaRPr>
          </a:p>
        </p:txBody>
      </p:sp>
      <p:sp>
        <p:nvSpPr>
          <p:cNvPr id="225" name="Google Shape;225;p31"/>
          <p:cNvSpPr txBox="1">
            <a:spLocks noGrp="1"/>
          </p:cNvSpPr>
          <p:nvPr>
            <p:ph type="body" idx="1"/>
          </p:nvPr>
        </p:nvSpPr>
        <p:spPr>
          <a:xfrm>
            <a:off x="6769570" y="1825625"/>
            <a:ext cx="4771178" cy="4388908"/>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None/>
            </a:pPr>
            <a:r>
              <a:rPr lang="en-GB" sz="3200">
                <a:latin typeface="Calibri"/>
                <a:ea typeface="Calibri"/>
                <a:cs typeface="Calibri"/>
                <a:sym typeface="Calibri"/>
              </a:rPr>
              <a:t>Thank you for listening!</a:t>
            </a:r>
            <a:endParaRPr/>
          </a:p>
          <a:p>
            <a:pPr marL="0" lvl="0" indent="0" algn="ctr" rtl="0">
              <a:lnSpc>
                <a:spcPct val="90000"/>
              </a:lnSpc>
              <a:spcBef>
                <a:spcPts val="1000"/>
              </a:spcBef>
              <a:spcAft>
                <a:spcPts val="0"/>
              </a:spcAft>
              <a:buClr>
                <a:schemeClr val="dk1"/>
              </a:buClr>
              <a:buSzPts val="3200"/>
              <a:buNone/>
            </a:pPr>
            <a:endParaRPr sz="3200">
              <a:latin typeface="Calibri"/>
              <a:ea typeface="Calibri"/>
              <a:cs typeface="Calibri"/>
              <a:sym typeface="Calibri"/>
            </a:endParaRPr>
          </a:p>
          <a:p>
            <a:pPr marL="0" lvl="0" indent="0" algn="ctr" rtl="0">
              <a:lnSpc>
                <a:spcPct val="90000"/>
              </a:lnSpc>
              <a:spcBef>
                <a:spcPts val="1000"/>
              </a:spcBef>
              <a:spcAft>
                <a:spcPts val="0"/>
              </a:spcAft>
              <a:buClr>
                <a:schemeClr val="dk1"/>
              </a:buClr>
              <a:buSzPts val="3200"/>
              <a:buNone/>
            </a:pPr>
            <a:r>
              <a:rPr lang="en-GB" sz="3200">
                <a:latin typeface="Calibri"/>
                <a:ea typeface="Calibri"/>
                <a:cs typeface="Calibri"/>
                <a:sym typeface="Calibri"/>
              </a:rPr>
              <a:t>See you all next year!</a:t>
            </a:r>
            <a:endParaRPr/>
          </a:p>
        </p:txBody>
      </p:sp>
    </p:spTree>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29</Slides>
  <Notes>28</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ShapesVTI</vt:lpstr>
      <vt:lpstr>Terrorism and Cybercrime</vt:lpstr>
      <vt:lpstr>Recap - Critically Evaluating Policing Strategies for Cybercrime</vt:lpstr>
      <vt:lpstr>Definitions of Cybercrime</vt:lpstr>
      <vt:lpstr>Cyber-enabled Crimes</vt:lpstr>
      <vt:lpstr>Cyber-dependant Crime</vt:lpstr>
      <vt:lpstr>Social Media Platforms and links between Cybercrime and Terrorism</vt:lpstr>
      <vt:lpstr>Alternative Social Media</vt:lpstr>
      <vt:lpstr>Subcultures</vt:lpstr>
      <vt:lpstr>Hacker Subculture</vt:lpstr>
      <vt:lpstr>Cyberhate</vt:lpstr>
      <vt:lpstr>Cyberhate Stats</vt:lpstr>
      <vt:lpstr>Intellectual Property Act 2014</vt:lpstr>
      <vt:lpstr>Computer Misuse Act 1990</vt:lpstr>
      <vt:lpstr>Data Protection</vt:lpstr>
      <vt:lpstr>Next – Assignment 2</vt:lpstr>
      <vt:lpstr>Assignment 2.   Report – 3750 words +/- 10% </vt:lpstr>
      <vt:lpstr>Assignment Overview and Key Focus Areas</vt:lpstr>
      <vt:lpstr>Selecting and Explaining Cybercrime Types</vt:lpstr>
      <vt:lpstr>Defining Standards for Evaluation</vt:lpstr>
      <vt:lpstr>Assessment of Tools and Systemic Barriers</vt:lpstr>
      <vt:lpstr>Evidence-Based Improvements and Presentation Standards</vt:lpstr>
      <vt:lpstr>Summary and Future Directions</vt:lpstr>
      <vt:lpstr>Summary of Feedback – Level 7 Submissions</vt:lpstr>
      <vt:lpstr>Group feedback</vt:lpstr>
      <vt:lpstr>Key Strengths</vt:lpstr>
      <vt:lpstr>Common Development Areas</vt:lpstr>
      <vt:lpstr>Recommendations for Improvement</vt:lpstr>
      <vt:lpstr>Next Steps</vt:lpstr>
      <vt:lpstr>Week 10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Luke Roach</dc:creator>
  <cp:revision>1</cp:revision>
  <dcterms:created xsi:type="dcterms:W3CDTF">2022-12-16T08:51:12Z</dcterms:created>
  <dcterms:modified xsi:type="dcterms:W3CDTF">2025-12-12T11:29:46Z</dcterms:modified>
</cp:coreProperties>
</file>