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4" r:id="rId1"/>
  </p:sld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37"/>
    <p:restoredTop sz="94752"/>
  </p:normalViewPr>
  <p:slideViewPr>
    <p:cSldViewPr snapToGrid="0">
      <p:cViewPr varScale="1">
        <p:scale>
          <a:sx n="111" d="100"/>
          <a:sy n="111" d="100"/>
        </p:scale>
        <p:origin x="232"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8A0168-EB40-45AF-89A1-87DE0A55FFC6}" type="datetime1">
              <a:rPr lang="en-US" smtClean="0"/>
              <a:t>2/6/25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81D2C36F-4504-47C0-B82F-A167342A2754}"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77864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9786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0E05506-6815-4E0E-B1DE-ECA35C2016DF}" type="datetime1">
              <a:rPr lang="en-US" smtClean="0"/>
              <a:t>2/6/25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72554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C6E85F7-A724-48A4-9D33-CEBC5174E865}" type="datetime1">
              <a:rPr lang="en-US" smtClean="0"/>
              <a:t>2/6/25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1D2C36F-4504-47C0-B82F-A167342A2754}"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5854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FBEA57F-793F-4683-BD8A-741FD4B89154}" type="datetime1">
              <a:rPr lang="en-US" smtClean="0"/>
              <a:t>2/6/25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1D2C36F-4504-47C0-B82F-A167342A2754}"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6389941"/>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ED1540C-9440-4E7A-B71A-BEFEE06869E3}" type="datetime1">
              <a:rPr lang="en-US" smtClean="0"/>
              <a:t>2/6/25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1D2C36F-4504-47C0-B82F-A167342A2754}"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3767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18DDB-88AC-4039-B59C-B05DC4C9C16C}" type="datetime1">
              <a:rPr lang="en-US" smtClean="0"/>
              <a:t>2/6/25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3714030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82ABFB-60E7-4BA1-866A-7059F058065B}" type="datetime1">
              <a:rPr lang="en-US" smtClean="0"/>
              <a:t>2/6/25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1D2C36F-4504-47C0-B82F-A167342A2754}"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7570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694112F-55F4-4776-A323-7418930321C8}" type="datetime1">
              <a:rPr lang="en-US" smtClean="0"/>
              <a:t>2/6/25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81D2C36F-4504-47C0-B82F-A167342A2754}"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0931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8CA68F-747D-436A-B5BB-2EBC3ED499E4}" type="datetime1">
              <a:rPr lang="en-US" smtClean="0"/>
              <a:t>2/6/25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4444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D8DC11-9E39-40A0-B3DC-E3F2AD04A616}" type="datetime1">
              <a:rPr lang="en-US" smtClean="0"/>
              <a:t>2/6/25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9144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FBEA57F-793F-4683-BD8A-741FD4B89154}" type="datetime1">
              <a:rPr lang="en-US" smtClean="0"/>
              <a:t>2/6/25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1D2C36F-4504-47C0-B82F-A167342A2754}"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1051594"/>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Lst>
  <p:hf hdr="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rachylewis.com/2024/02/disabled-access-at-the-celtic-manor-reso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D70BB-A701-BCD7-844E-CE7F28F0E6D6}"/>
              </a:ext>
            </a:extLst>
          </p:cNvPr>
          <p:cNvSpPr>
            <a:spLocks noGrp="1"/>
          </p:cNvSpPr>
          <p:nvPr>
            <p:ph type="title"/>
          </p:nvPr>
        </p:nvSpPr>
        <p:spPr/>
        <p:txBody>
          <a:bodyPr>
            <a:normAutofit fontScale="90000"/>
          </a:bodyPr>
          <a:lstStyle/>
          <a:p>
            <a:pPr algn="ctr"/>
            <a:r>
              <a:rPr lang="en-GB" b="1" dirty="0">
                <a:solidFill>
                  <a:srgbClr val="000000"/>
                </a:solidFill>
                <a:effectLst/>
                <a:latin typeface="Arial" panose="020B0604020202020204" pitchFamily="34" charset="0"/>
              </a:rPr>
              <a:t>International Hotel Management (BA)</a:t>
            </a:r>
            <a:br>
              <a:rPr lang="en-GB" dirty="0">
                <a:solidFill>
                  <a:srgbClr val="000000"/>
                </a:solidFill>
                <a:effectLst/>
                <a:latin typeface="Arial" panose="020B0604020202020204" pitchFamily="34" charset="0"/>
              </a:rPr>
            </a:br>
            <a:br>
              <a:rPr lang="en-GB" dirty="0">
                <a:solidFill>
                  <a:srgbClr val="000000"/>
                </a:solidFill>
                <a:effectLst/>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ED004BF-DF50-0A7A-4A95-CEEBD5581EAD}"/>
              </a:ext>
            </a:extLst>
          </p:cNvPr>
          <p:cNvSpPr>
            <a:spLocks noGrp="1"/>
          </p:cNvSpPr>
          <p:nvPr>
            <p:ph idx="1"/>
          </p:nvPr>
        </p:nvSpPr>
        <p:spPr/>
        <p:txBody>
          <a:bodyPr/>
          <a:lstStyle/>
          <a:p>
            <a:pPr marL="0" indent="0" algn="ctr">
              <a:buNone/>
            </a:pPr>
            <a:r>
              <a:rPr lang="en-GB" b="1" dirty="0">
                <a:solidFill>
                  <a:srgbClr val="000000"/>
                </a:solidFill>
                <a:effectLst/>
                <a:latin typeface="Arial" panose="020B0604020202020204" pitchFamily="34" charset="0"/>
              </a:rPr>
              <a:t>International Hotel Management (BA)</a:t>
            </a:r>
            <a:endParaRPr lang="en-GB" dirty="0">
              <a:solidFill>
                <a:srgbClr val="000000"/>
              </a:solidFill>
              <a:effectLst/>
              <a:latin typeface="Arial" panose="020B0604020202020204" pitchFamily="34" charset="0"/>
            </a:endParaRPr>
          </a:p>
          <a:p>
            <a:pPr marL="0" indent="0" algn="ctr">
              <a:buNone/>
            </a:pPr>
            <a:r>
              <a:rPr lang="en-GB" b="1" dirty="0">
                <a:solidFill>
                  <a:srgbClr val="000000"/>
                </a:solidFill>
                <a:effectLst/>
                <a:latin typeface="Arial" panose="020B0604020202020204" pitchFamily="34" charset="0"/>
              </a:rPr>
              <a:t>International Meetings Management for the Hotel Industry</a:t>
            </a:r>
          </a:p>
          <a:p>
            <a:pPr marL="0" indent="0" algn="ctr">
              <a:buNone/>
            </a:pPr>
            <a:r>
              <a:rPr lang="en-GB" b="1" dirty="0">
                <a:solidFill>
                  <a:srgbClr val="000000"/>
                </a:solidFill>
                <a:effectLst/>
                <a:latin typeface="Arial" panose="020B0604020202020204" pitchFamily="34" charset="0"/>
              </a:rPr>
              <a:t>BMIH6007</a:t>
            </a:r>
          </a:p>
          <a:p>
            <a:pPr marL="0" indent="0" algn="ctr">
              <a:buNone/>
            </a:pPr>
            <a:r>
              <a:rPr lang="en-GB" b="1" dirty="0">
                <a:solidFill>
                  <a:srgbClr val="000000"/>
                </a:solidFill>
                <a:latin typeface="Arial" panose="020B0604020202020204" pitchFamily="34" charset="0"/>
              </a:rPr>
              <a:t> </a:t>
            </a:r>
            <a:endParaRPr lang="en-GB" dirty="0">
              <a:solidFill>
                <a:srgbClr val="000000"/>
              </a:solidFill>
              <a:effectLst/>
              <a:latin typeface="Arial" panose="020B0604020202020204" pitchFamily="34" charset="0"/>
            </a:endParaRPr>
          </a:p>
          <a:p>
            <a:pPr marL="0" indent="0" algn="ctr">
              <a:buNone/>
            </a:pPr>
            <a:r>
              <a:rPr lang="en-US" dirty="0"/>
              <a:t>Mohammed Rehman </a:t>
            </a:r>
          </a:p>
          <a:p>
            <a:pPr marL="0" indent="0" algn="ctr">
              <a:buNone/>
            </a:pPr>
            <a:r>
              <a:rPr lang="en-US" dirty="0"/>
              <a:t>2013508</a:t>
            </a:r>
          </a:p>
          <a:p>
            <a:endParaRPr lang="en-US" dirty="0"/>
          </a:p>
        </p:txBody>
      </p:sp>
      <p:sp>
        <p:nvSpPr>
          <p:cNvPr id="4" name="Date Placeholder 3">
            <a:extLst>
              <a:ext uri="{FF2B5EF4-FFF2-40B4-BE49-F238E27FC236}">
                <a16:creationId xmlns:a16="http://schemas.microsoft.com/office/drawing/2014/main" id="{D18F91C3-1C1B-AF09-A8A7-158D73390728}"/>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A6516A3B-B0FC-A0FD-6126-6A53A3968B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8FB62B9-BA84-F7CA-45EA-082DCD805248}"/>
              </a:ext>
            </a:extLst>
          </p:cNvPr>
          <p:cNvSpPr>
            <a:spLocks noGrp="1"/>
          </p:cNvSpPr>
          <p:nvPr>
            <p:ph type="sldNum" sz="quarter" idx="12"/>
          </p:nvPr>
        </p:nvSpPr>
        <p:spPr/>
        <p:txBody>
          <a:bodyPr/>
          <a:lstStyle/>
          <a:p>
            <a:fld id="{81D2C36F-4504-47C0-B82F-A167342A2754}" type="slidenum">
              <a:rPr lang="en-US" smtClean="0"/>
              <a:t>1</a:t>
            </a:fld>
            <a:endParaRPr lang="en-US" dirty="0"/>
          </a:p>
        </p:txBody>
      </p:sp>
    </p:spTree>
    <p:extLst>
      <p:ext uri="{BB962C8B-B14F-4D97-AF65-F5344CB8AC3E}">
        <p14:creationId xmlns:p14="http://schemas.microsoft.com/office/powerpoint/2010/main" val="3642787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3FC2C54-7B45-404D-A519-1BF7DD18D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3" name="Picture 22">
            <a:extLst>
              <a:ext uri="{FF2B5EF4-FFF2-40B4-BE49-F238E27FC236}">
                <a16:creationId xmlns:a16="http://schemas.microsoft.com/office/drawing/2014/main" id="{A75017EA-9B66-4D89-A855-823DFCDE93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2F41A41A-D714-4F7E-A8AF-D83C6CF071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10BEE2E-3B4C-4FB1-AAEE-BEA7CD2E79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9" name="Rectangle 28">
            <a:extLst>
              <a:ext uri="{FF2B5EF4-FFF2-40B4-BE49-F238E27FC236}">
                <a16:creationId xmlns:a16="http://schemas.microsoft.com/office/drawing/2014/main" id="{0F1BBD59-C9E0-4E55-B0E6-F731E1A29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7759" y="4411985"/>
            <a:ext cx="9616484" cy="1728068"/>
          </a:xfrm>
          <a:prstGeom prst="rect">
            <a:avLst/>
          </a:prstGeom>
          <a:solidFill>
            <a:srgbClr val="000001">
              <a:alpha val="8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999E4-7071-F741-E673-5F3062BB7D45}"/>
              </a:ext>
            </a:extLst>
          </p:cNvPr>
          <p:cNvSpPr>
            <a:spLocks noGrp="1"/>
          </p:cNvSpPr>
          <p:nvPr>
            <p:ph type="title"/>
          </p:nvPr>
        </p:nvSpPr>
        <p:spPr>
          <a:xfrm>
            <a:off x="1972603" y="908341"/>
            <a:ext cx="9288885" cy="763516"/>
          </a:xfrm>
        </p:spPr>
        <p:txBody>
          <a:bodyPr vert="horz" lIns="91440" tIns="45720" rIns="91440" bIns="0" rtlCol="0" anchor="b">
            <a:normAutofit/>
          </a:bodyPr>
          <a:lstStyle/>
          <a:p>
            <a:pPr algn="ctr"/>
            <a:r>
              <a:rPr lang="en-US" sz="4400" dirty="0"/>
              <a:t>FEASABILITY PLAN</a:t>
            </a:r>
          </a:p>
        </p:txBody>
      </p:sp>
      <p:sp>
        <p:nvSpPr>
          <p:cNvPr id="7" name="TextBox 6">
            <a:extLst>
              <a:ext uri="{FF2B5EF4-FFF2-40B4-BE49-F238E27FC236}">
                <a16:creationId xmlns:a16="http://schemas.microsoft.com/office/drawing/2014/main" id="{C0C2C61A-094F-286E-A30D-BEAA023DB540}"/>
              </a:ext>
            </a:extLst>
          </p:cNvPr>
          <p:cNvSpPr txBox="1"/>
          <p:nvPr/>
        </p:nvSpPr>
        <p:spPr>
          <a:xfrm>
            <a:off x="3397132" y="4494189"/>
            <a:ext cx="5322998" cy="949354"/>
          </a:xfrm>
          <a:prstGeom prst="rect">
            <a:avLst/>
          </a:prstGeom>
        </p:spPr>
        <p:txBody>
          <a:bodyPr vert="horz" lIns="91440" tIns="91440" rIns="91440" bIns="91440" rtlCol="0">
            <a:noAutofit/>
          </a:bodyPr>
          <a:lstStyle/>
          <a:p>
            <a:pPr algn="ctr" defTabSz="914400">
              <a:lnSpc>
                <a:spcPct val="110000"/>
              </a:lnSpc>
              <a:spcBef>
                <a:spcPts val="1000"/>
              </a:spcBef>
              <a:buClr>
                <a:schemeClr val="accent1"/>
              </a:buClr>
              <a:buSzPct val="100000"/>
            </a:pPr>
            <a:r>
              <a:rPr lang="en-US" sz="1400" cap="all" dirty="0">
                <a:solidFill>
                  <a:schemeClr val="bg1"/>
                </a:solidFill>
              </a:rPr>
              <a:t>Celtic Manor Resort</a:t>
            </a:r>
            <a:br>
              <a:rPr lang="en-US" sz="1400" cap="all" dirty="0">
                <a:solidFill>
                  <a:schemeClr val="bg1"/>
                </a:solidFill>
              </a:rPr>
            </a:br>
            <a:r>
              <a:rPr lang="en-US" sz="1400" cap="all" dirty="0">
                <a:solidFill>
                  <a:schemeClr val="bg1"/>
                </a:solidFill>
              </a:rPr>
              <a:t>Newport</a:t>
            </a:r>
            <a:br>
              <a:rPr lang="en-US" sz="1400" cap="all" dirty="0">
                <a:solidFill>
                  <a:schemeClr val="bg1"/>
                </a:solidFill>
              </a:rPr>
            </a:br>
            <a:r>
              <a:rPr lang="en-US" sz="1400" cap="all" dirty="0">
                <a:solidFill>
                  <a:schemeClr val="bg1"/>
                </a:solidFill>
              </a:rPr>
              <a:t>Wales</a:t>
            </a:r>
          </a:p>
        </p:txBody>
      </p:sp>
      <p:sp>
        <p:nvSpPr>
          <p:cNvPr id="6" name="Slide Number Placeholder 5">
            <a:extLst>
              <a:ext uri="{FF2B5EF4-FFF2-40B4-BE49-F238E27FC236}">
                <a16:creationId xmlns:a16="http://schemas.microsoft.com/office/drawing/2014/main" id="{526BEFCD-E676-FD6D-6107-8AB27D0BEC8C}"/>
              </a:ext>
            </a:extLst>
          </p:cNvPr>
          <p:cNvSpPr>
            <a:spLocks noGrp="1"/>
          </p:cNvSpPr>
          <p:nvPr>
            <p:ph type="sldNum" sz="quarter" idx="12"/>
          </p:nvPr>
        </p:nvSpPr>
        <p:spPr>
          <a:xfrm>
            <a:off x="11062580" y="4571368"/>
            <a:ext cx="811019" cy="503579"/>
          </a:xfrm>
        </p:spPr>
        <p:txBody>
          <a:bodyPr vert="horz" lIns="91440" tIns="45720" rIns="91440" bIns="45720" rtlCol="0" anchor="t">
            <a:normAutofit/>
          </a:bodyPr>
          <a:lstStyle/>
          <a:p>
            <a:pPr algn="l">
              <a:lnSpc>
                <a:spcPct val="90000"/>
              </a:lnSpc>
              <a:spcAft>
                <a:spcPts val="600"/>
              </a:spcAft>
            </a:pPr>
            <a:fld id="{81D2C36F-4504-47C0-B82F-A167342A2754}" type="slidenum">
              <a:rPr lang="en-US" smtClean="0">
                <a:solidFill>
                  <a:srgbClr val="FFFFFE"/>
                </a:solidFill>
              </a:rPr>
              <a:pPr algn="l">
                <a:lnSpc>
                  <a:spcPct val="90000"/>
                </a:lnSpc>
                <a:spcAft>
                  <a:spcPts val="600"/>
                </a:spcAft>
              </a:pPr>
              <a:t>2</a:t>
            </a:fld>
            <a:endParaRPr lang="en-US">
              <a:solidFill>
                <a:srgbClr val="FFFFFE"/>
              </a:solidFill>
            </a:endParaRPr>
          </a:p>
        </p:txBody>
      </p:sp>
      <p:cxnSp>
        <p:nvCxnSpPr>
          <p:cNvPr id="31" name="Straight Connector 30">
            <a:extLst>
              <a:ext uri="{FF2B5EF4-FFF2-40B4-BE49-F238E27FC236}">
                <a16:creationId xmlns:a16="http://schemas.microsoft.com/office/drawing/2014/main" id="{55325317-008C-4456-AA99-3D25C2D3A3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865" y="5439466"/>
            <a:ext cx="9288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Footer Placeholder 4">
            <a:extLst>
              <a:ext uri="{FF2B5EF4-FFF2-40B4-BE49-F238E27FC236}">
                <a16:creationId xmlns:a16="http://schemas.microsoft.com/office/drawing/2014/main" id="{3328A400-73D1-D9CE-5773-16FC78CC7985}"/>
              </a:ext>
            </a:extLst>
          </p:cNvPr>
          <p:cNvSpPr>
            <a:spLocks noGrp="1"/>
          </p:cNvSpPr>
          <p:nvPr>
            <p:ph type="ftr" sz="quarter" idx="11"/>
          </p:nvPr>
        </p:nvSpPr>
        <p:spPr>
          <a:xfrm>
            <a:off x="1448865" y="6138989"/>
            <a:ext cx="4113753" cy="309201"/>
          </a:xfrm>
        </p:spPr>
        <p:txBody>
          <a:bodyPr vert="horz" lIns="91440" tIns="45720" rIns="91440" bIns="45720" rtlCol="0" anchor="ctr">
            <a:normAutofit/>
          </a:bodyPr>
          <a:lstStyle/>
          <a:p>
            <a:r>
              <a:rPr lang="en-US" dirty="0">
                <a:solidFill>
                  <a:srgbClr val="FFFFFE"/>
                </a:solidFill>
              </a:rPr>
              <a:t>2013508</a:t>
            </a:r>
          </a:p>
        </p:txBody>
      </p:sp>
      <p:sp>
        <p:nvSpPr>
          <p:cNvPr id="4" name="Date Placeholder 3">
            <a:extLst>
              <a:ext uri="{FF2B5EF4-FFF2-40B4-BE49-F238E27FC236}">
                <a16:creationId xmlns:a16="http://schemas.microsoft.com/office/drawing/2014/main" id="{4A7BE995-317A-36C9-5F9E-7766A963C8BE}"/>
              </a:ext>
            </a:extLst>
          </p:cNvPr>
          <p:cNvSpPr>
            <a:spLocks noGrp="1"/>
          </p:cNvSpPr>
          <p:nvPr>
            <p:ph type="dt" sz="half" idx="10"/>
          </p:nvPr>
        </p:nvSpPr>
        <p:spPr>
          <a:xfrm>
            <a:off x="8198402" y="6140053"/>
            <a:ext cx="2539348" cy="309201"/>
          </a:xfrm>
        </p:spPr>
        <p:txBody>
          <a:bodyPr vert="horz" lIns="91440" tIns="45720" rIns="91440" bIns="45720" rtlCol="0" anchor="ctr">
            <a:normAutofit/>
          </a:bodyPr>
          <a:lstStyle/>
          <a:p>
            <a:pPr>
              <a:spcAft>
                <a:spcPts val="600"/>
              </a:spcAft>
            </a:pPr>
            <a:fld id="{BE0A88F0-556B-4BB7-8AAB-D63AEB65C662}" type="datetime1">
              <a:rPr lang="en-US" smtClean="0">
                <a:solidFill>
                  <a:srgbClr val="FFFFFE"/>
                </a:solidFill>
              </a:rPr>
              <a:pPr>
                <a:spcAft>
                  <a:spcPts val="600"/>
                </a:spcAft>
              </a:pPr>
              <a:t>2/6/25</a:t>
            </a:fld>
            <a:endParaRPr lang="en-US">
              <a:solidFill>
                <a:srgbClr val="FFFFFE"/>
              </a:solidFill>
            </a:endParaRPr>
          </a:p>
        </p:txBody>
      </p:sp>
      <p:sp>
        <p:nvSpPr>
          <p:cNvPr id="14" name="TextBox 13">
            <a:extLst>
              <a:ext uri="{FF2B5EF4-FFF2-40B4-BE49-F238E27FC236}">
                <a16:creationId xmlns:a16="http://schemas.microsoft.com/office/drawing/2014/main" id="{C1AB9EF6-E56A-E48D-4BEF-52979C904FEB}"/>
              </a:ext>
            </a:extLst>
          </p:cNvPr>
          <p:cNvSpPr txBox="1"/>
          <p:nvPr/>
        </p:nvSpPr>
        <p:spPr>
          <a:xfrm>
            <a:off x="2759977" y="5178089"/>
            <a:ext cx="5605282" cy="723275"/>
          </a:xfrm>
          <a:prstGeom prst="rect">
            <a:avLst/>
          </a:prstGeom>
          <a:noFill/>
        </p:spPr>
        <p:txBody>
          <a:bodyPr wrap="square" rtlCol="0">
            <a:spAutoFit/>
          </a:bodyPr>
          <a:lstStyle/>
          <a:p>
            <a:pPr>
              <a:spcAft>
                <a:spcPts val="600"/>
              </a:spcAft>
            </a:pPr>
            <a:endParaRPr lang="en-US"/>
          </a:p>
          <a:p>
            <a:pPr>
              <a:spcAft>
                <a:spcPts val="600"/>
              </a:spcAft>
            </a:pPr>
            <a:endParaRPr lang="en-US"/>
          </a:p>
        </p:txBody>
      </p:sp>
      <p:sp>
        <p:nvSpPr>
          <p:cNvPr id="12" name="TextBox 11">
            <a:extLst>
              <a:ext uri="{FF2B5EF4-FFF2-40B4-BE49-F238E27FC236}">
                <a16:creationId xmlns:a16="http://schemas.microsoft.com/office/drawing/2014/main" id="{C054618E-D563-7D36-3309-1CBF92A3428F}"/>
              </a:ext>
            </a:extLst>
          </p:cNvPr>
          <p:cNvSpPr txBox="1"/>
          <p:nvPr/>
        </p:nvSpPr>
        <p:spPr>
          <a:xfrm>
            <a:off x="2607274" y="2312344"/>
            <a:ext cx="7636655" cy="461665"/>
          </a:xfrm>
          <a:prstGeom prst="rect">
            <a:avLst/>
          </a:prstGeom>
          <a:noFill/>
        </p:spPr>
        <p:txBody>
          <a:bodyPr wrap="square" rtlCol="0">
            <a:spAutoFit/>
          </a:bodyPr>
          <a:lstStyle/>
          <a:p>
            <a:pPr>
              <a:spcAft>
                <a:spcPts val="600"/>
              </a:spcAft>
            </a:pPr>
            <a:r>
              <a:rPr lang="en-US" sz="2400" dirty="0"/>
              <a:t>Addressing disability access within the hospitality industry. </a:t>
            </a:r>
          </a:p>
        </p:txBody>
      </p:sp>
      <p:sp>
        <p:nvSpPr>
          <p:cNvPr id="20" name="TextBox 19">
            <a:extLst>
              <a:ext uri="{FF2B5EF4-FFF2-40B4-BE49-F238E27FC236}">
                <a16:creationId xmlns:a16="http://schemas.microsoft.com/office/drawing/2014/main" id="{578069FD-B575-77AE-59E1-BDD03B68175D}"/>
              </a:ext>
            </a:extLst>
          </p:cNvPr>
          <p:cNvSpPr txBox="1"/>
          <p:nvPr/>
        </p:nvSpPr>
        <p:spPr>
          <a:xfrm>
            <a:off x="3776870" y="3193774"/>
            <a:ext cx="5724939" cy="369332"/>
          </a:xfrm>
          <a:prstGeom prst="rect">
            <a:avLst/>
          </a:prstGeom>
          <a:noFill/>
        </p:spPr>
        <p:txBody>
          <a:bodyPr wrap="square" rtlCol="0">
            <a:spAutoFit/>
          </a:bodyPr>
          <a:lstStyle/>
          <a:p>
            <a:r>
              <a:rPr lang="en-US" dirty="0"/>
              <a:t>lack of inclusion, is a barrier to key E.D.I standards.</a:t>
            </a:r>
          </a:p>
        </p:txBody>
      </p:sp>
      <p:sp>
        <p:nvSpPr>
          <p:cNvPr id="22" name="TextBox 21">
            <a:extLst>
              <a:ext uri="{FF2B5EF4-FFF2-40B4-BE49-F238E27FC236}">
                <a16:creationId xmlns:a16="http://schemas.microsoft.com/office/drawing/2014/main" id="{F18E5163-9E3C-00F1-7FC9-E4C529DD3884}"/>
              </a:ext>
            </a:extLst>
          </p:cNvPr>
          <p:cNvSpPr txBox="1"/>
          <p:nvPr/>
        </p:nvSpPr>
        <p:spPr>
          <a:xfrm>
            <a:off x="1762539" y="5618922"/>
            <a:ext cx="8693426" cy="369332"/>
          </a:xfrm>
          <a:prstGeom prst="rect">
            <a:avLst/>
          </a:prstGeom>
          <a:noFill/>
        </p:spPr>
        <p:txBody>
          <a:bodyPr wrap="square" rtlCol="0">
            <a:spAutoFit/>
          </a:bodyPr>
          <a:lstStyle/>
          <a:p>
            <a:pPr algn="ctr"/>
            <a:r>
              <a:rPr lang="en-US" dirty="0"/>
              <a:t>05/02/2025</a:t>
            </a:r>
          </a:p>
        </p:txBody>
      </p:sp>
    </p:spTree>
    <p:extLst>
      <p:ext uri="{BB962C8B-B14F-4D97-AF65-F5344CB8AC3E}">
        <p14:creationId xmlns:p14="http://schemas.microsoft.com/office/powerpoint/2010/main" val="2038033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B524-252F-0778-C156-802FEEF151F2}"/>
              </a:ext>
            </a:extLst>
          </p:cNvPr>
          <p:cNvSpPr>
            <a:spLocks noGrp="1"/>
          </p:cNvSpPr>
          <p:nvPr>
            <p:ph type="title"/>
          </p:nvPr>
        </p:nvSpPr>
        <p:spPr>
          <a:xfrm>
            <a:off x="1291079" y="611392"/>
            <a:ext cx="9603275" cy="691160"/>
          </a:xfrm>
        </p:spPr>
        <p:txBody>
          <a:bodyPr>
            <a:normAutofit/>
          </a:bodyPr>
          <a:lstStyle/>
          <a:p>
            <a:pPr algn="ctr"/>
            <a:r>
              <a:rPr lang="en-GB" b="1" i="0" u="none" strike="noStrike" dirty="0">
                <a:effectLst/>
              </a:rPr>
              <a:t>TABLE OF CONTENT</a:t>
            </a:r>
            <a:endParaRPr lang="en-US" b="1" dirty="0"/>
          </a:p>
        </p:txBody>
      </p:sp>
      <p:sp>
        <p:nvSpPr>
          <p:cNvPr id="3" name="Content Placeholder 2">
            <a:extLst>
              <a:ext uri="{FF2B5EF4-FFF2-40B4-BE49-F238E27FC236}">
                <a16:creationId xmlns:a16="http://schemas.microsoft.com/office/drawing/2014/main" id="{C1569FDC-5743-FF87-AB9E-46C8CAE63D40}"/>
              </a:ext>
            </a:extLst>
          </p:cNvPr>
          <p:cNvSpPr>
            <a:spLocks noGrp="1"/>
          </p:cNvSpPr>
          <p:nvPr>
            <p:ph idx="1"/>
          </p:nvPr>
        </p:nvSpPr>
        <p:spPr>
          <a:xfrm>
            <a:off x="885569" y="1950159"/>
            <a:ext cx="10008785" cy="4108868"/>
          </a:xfrm>
        </p:spPr>
        <p:txBody>
          <a:bodyPr numCol="2">
            <a:normAutofit/>
          </a:bodyPr>
          <a:lstStyle/>
          <a:p>
            <a:pPr marL="0" indent="0" algn="ctr">
              <a:buNone/>
            </a:pPr>
            <a:endParaRPr lang="en-GB" b="1" i="0" u="none" strike="noStrike" dirty="0">
              <a:solidFill>
                <a:srgbClr val="FFFFFF"/>
              </a:solidFill>
              <a:effectLst/>
              <a:latin typeface="Source Sans Pro" panose="020B0503030403020204" pitchFamily="34" charset="0"/>
            </a:endParaRPr>
          </a:p>
          <a:p>
            <a:pPr algn="ctr">
              <a:buFont typeface="+mj-lt"/>
              <a:buAutoNum type="arabicPeriod"/>
            </a:pPr>
            <a:r>
              <a:rPr lang="en-GB" b="0" i="0" u="none" strike="noStrike" dirty="0">
                <a:effectLst/>
                <a:latin typeface="Source Sans Pro" panose="020B0503030403020204" pitchFamily="34" charset="0"/>
              </a:rPr>
              <a:t>Introduction</a:t>
            </a:r>
          </a:p>
          <a:p>
            <a:pPr algn="ctr">
              <a:buFont typeface="+mj-lt"/>
              <a:buAutoNum type="arabicPeriod"/>
            </a:pPr>
            <a:r>
              <a:rPr lang="en-GB" b="0" i="0" u="none" strike="noStrike" dirty="0">
                <a:effectLst/>
                <a:latin typeface="Source Sans Pro" panose="020B0503030403020204" pitchFamily="34" charset="0"/>
              </a:rPr>
              <a:t>Overview of Disability Access</a:t>
            </a:r>
          </a:p>
          <a:p>
            <a:pPr algn="ctr">
              <a:buFont typeface="+mj-lt"/>
              <a:buAutoNum type="arabicPeriod"/>
            </a:pPr>
            <a:r>
              <a:rPr lang="en-GB" b="0" i="0" u="none" strike="noStrike" dirty="0">
                <a:effectLst/>
                <a:latin typeface="Source Sans Pro" panose="020B0503030403020204" pitchFamily="34" charset="0"/>
              </a:rPr>
              <a:t>Current Challenges in the Hospitality Industry</a:t>
            </a:r>
          </a:p>
          <a:p>
            <a:pPr algn="ctr">
              <a:buFont typeface="+mj-lt"/>
              <a:buAutoNum type="arabicPeriod"/>
            </a:pPr>
            <a:r>
              <a:rPr lang="en-GB" b="0" i="0" u="none" strike="noStrike" dirty="0">
                <a:effectLst/>
                <a:latin typeface="Source Sans Pro" panose="020B0503030403020204" pitchFamily="34" charset="0"/>
              </a:rPr>
              <a:t>The Celtic Manor Resort: A Case Study</a:t>
            </a:r>
          </a:p>
          <a:p>
            <a:pPr algn="ctr">
              <a:buFont typeface="+mj-lt"/>
              <a:buAutoNum type="arabicPeriod"/>
            </a:pPr>
            <a:r>
              <a:rPr lang="en-GB" b="0" i="0" u="none" strike="noStrike" dirty="0">
                <a:effectLst/>
                <a:latin typeface="Source Sans Pro" panose="020B0503030403020204" pitchFamily="34" charset="0"/>
              </a:rPr>
              <a:t>Architectural Considerations</a:t>
            </a:r>
          </a:p>
          <a:p>
            <a:pPr algn="ctr">
              <a:buFont typeface="+mj-lt"/>
              <a:buAutoNum type="arabicPeriod"/>
            </a:pPr>
            <a:r>
              <a:rPr lang="en-GB" b="0" i="0" u="none" strike="noStrike" dirty="0">
                <a:effectLst/>
                <a:latin typeface="Source Sans Pro" panose="020B0503030403020204" pitchFamily="34" charset="0"/>
              </a:rPr>
              <a:t>Staff Training and Awareness</a:t>
            </a:r>
          </a:p>
          <a:p>
            <a:pPr algn="ctr">
              <a:buFont typeface="+mj-lt"/>
              <a:buAutoNum type="arabicPeriod"/>
            </a:pPr>
            <a:endParaRPr lang="en-GB" b="0" i="0" u="none" strike="noStrike" dirty="0">
              <a:effectLst/>
              <a:latin typeface="Source Sans Pro" panose="020B0503030403020204" pitchFamily="34" charset="0"/>
            </a:endParaRPr>
          </a:p>
          <a:p>
            <a:pPr algn="ctr">
              <a:buFont typeface="+mj-lt"/>
              <a:buAutoNum type="arabicPeriod"/>
            </a:pPr>
            <a:r>
              <a:rPr lang="en-GB" b="0" i="0" u="none" strike="noStrike" dirty="0">
                <a:effectLst/>
                <a:latin typeface="Source Sans Pro" panose="020B0503030403020204" pitchFamily="34" charset="0"/>
              </a:rPr>
              <a:t>Strategies for Improvement</a:t>
            </a:r>
          </a:p>
          <a:p>
            <a:pPr algn="ctr">
              <a:buFont typeface="+mj-lt"/>
              <a:buAutoNum type="arabicPeriod"/>
            </a:pPr>
            <a:r>
              <a:rPr lang="en-GB" b="0" i="0" u="none" strike="noStrike" dirty="0">
                <a:effectLst/>
                <a:latin typeface="Source Sans Pro" panose="020B0503030403020204" pitchFamily="34" charset="0"/>
              </a:rPr>
              <a:t>Disability Representation in Hospitality</a:t>
            </a:r>
          </a:p>
          <a:p>
            <a:pPr algn="ctr">
              <a:buFont typeface="+mj-lt"/>
              <a:buAutoNum type="arabicPeriod"/>
            </a:pPr>
            <a:r>
              <a:rPr lang="en-GB" b="0" i="0" u="none" strike="noStrike" dirty="0">
                <a:effectLst/>
                <a:latin typeface="Source Sans Pro" panose="020B0503030403020204" pitchFamily="34" charset="0"/>
              </a:rPr>
              <a:t>Best Practices from Other Venues</a:t>
            </a:r>
          </a:p>
          <a:p>
            <a:pPr algn="ctr">
              <a:buFont typeface="+mj-lt"/>
              <a:buAutoNum type="arabicPeriod"/>
            </a:pPr>
            <a:r>
              <a:rPr lang="en-GB" b="0" i="0" u="none" strike="noStrike" dirty="0">
                <a:effectLst/>
                <a:latin typeface="Source Sans Pro" panose="020B0503030403020204" pitchFamily="34" charset="0"/>
              </a:rPr>
              <a:t>Conclusion</a:t>
            </a:r>
          </a:p>
          <a:p>
            <a:pPr algn="ctr">
              <a:buFont typeface="+mj-lt"/>
              <a:buAutoNum type="arabicPeriod"/>
            </a:pPr>
            <a:r>
              <a:rPr lang="en-GB" b="0" i="0" u="none" strike="noStrike" dirty="0">
                <a:effectLst/>
                <a:latin typeface="Source Sans Pro" panose="020B0503030403020204" pitchFamily="34" charset="0"/>
              </a:rPr>
              <a:t>Key Takeaways</a:t>
            </a:r>
          </a:p>
          <a:p>
            <a:pPr algn="ctr">
              <a:buFont typeface="+mj-lt"/>
              <a:buAutoNum type="arabicPeriod"/>
            </a:pPr>
            <a:r>
              <a:rPr lang="en-GB" b="0" i="0" u="none" strike="noStrike" dirty="0">
                <a:effectLst/>
                <a:latin typeface="Source Sans Pro" panose="020B0503030403020204" pitchFamily="34" charset="0"/>
              </a:rPr>
              <a:t>Call to Action</a:t>
            </a:r>
          </a:p>
          <a:p>
            <a:endParaRPr lang="en-US" dirty="0"/>
          </a:p>
        </p:txBody>
      </p:sp>
      <p:sp>
        <p:nvSpPr>
          <p:cNvPr id="4" name="Date Placeholder 3">
            <a:extLst>
              <a:ext uri="{FF2B5EF4-FFF2-40B4-BE49-F238E27FC236}">
                <a16:creationId xmlns:a16="http://schemas.microsoft.com/office/drawing/2014/main" id="{EB0DEB0E-78FC-539B-BD40-923DFF38C6EE}"/>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B83C3B64-8F04-013D-37D6-9F8ECB39BEA5}"/>
              </a:ext>
            </a:extLst>
          </p:cNvPr>
          <p:cNvSpPr>
            <a:spLocks noGrp="1"/>
          </p:cNvSpPr>
          <p:nvPr>
            <p:ph type="ftr" sz="quarter" idx="11"/>
          </p:nvPr>
        </p:nvSpPr>
        <p:spPr/>
        <p:txBody>
          <a:bodyPr/>
          <a:lstStyle/>
          <a:p>
            <a:r>
              <a:rPr lang="en-US" dirty="0"/>
              <a:t>2013508</a:t>
            </a:r>
          </a:p>
        </p:txBody>
      </p:sp>
      <p:sp>
        <p:nvSpPr>
          <p:cNvPr id="6" name="Slide Number Placeholder 5">
            <a:extLst>
              <a:ext uri="{FF2B5EF4-FFF2-40B4-BE49-F238E27FC236}">
                <a16:creationId xmlns:a16="http://schemas.microsoft.com/office/drawing/2014/main" id="{4EF11309-5774-55AF-7A37-04C009B7561E}"/>
              </a:ext>
            </a:extLst>
          </p:cNvPr>
          <p:cNvSpPr>
            <a:spLocks noGrp="1"/>
          </p:cNvSpPr>
          <p:nvPr>
            <p:ph type="sldNum" sz="quarter" idx="12"/>
          </p:nvPr>
        </p:nvSpPr>
        <p:spPr/>
        <p:txBody>
          <a:bodyPr/>
          <a:lstStyle/>
          <a:p>
            <a:fld id="{81D2C36F-4504-47C0-B82F-A167342A2754}" type="slidenum">
              <a:rPr lang="en-US" smtClean="0"/>
              <a:t>3</a:t>
            </a:fld>
            <a:endParaRPr lang="en-US" dirty="0"/>
          </a:p>
        </p:txBody>
      </p:sp>
    </p:spTree>
    <p:extLst>
      <p:ext uri="{BB962C8B-B14F-4D97-AF65-F5344CB8AC3E}">
        <p14:creationId xmlns:p14="http://schemas.microsoft.com/office/powerpoint/2010/main" val="2829795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75380-F924-9378-59F7-8B3E4B969815}"/>
              </a:ext>
            </a:extLst>
          </p:cNvPr>
          <p:cNvSpPr>
            <a:spLocks noGrp="1"/>
          </p:cNvSpPr>
          <p:nvPr>
            <p:ph type="title"/>
          </p:nvPr>
        </p:nvSpPr>
        <p:spPr/>
        <p:txBody>
          <a:bodyPr/>
          <a:lstStyle/>
          <a:p>
            <a:pPr algn="ctr"/>
            <a:r>
              <a:rPr lang="en-US" b="1" dirty="0"/>
              <a:t>Introduction</a:t>
            </a:r>
          </a:p>
        </p:txBody>
      </p:sp>
      <p:sp>
        <p:nvSpPr>
          <p:cNvPr id="3" name="Content Placeholder 2">
            <a:extLst>
              <a:ext uri="{FF2B5EF4-FFF2-40B4-BE49-F238E27FC236}">
                <a16:creationId xmlns:a16="http://schemas.microsoft.com/office/drawing/2014/main" id="{4F4CA368-762E-03A2-0FAE-A11F2AE27E5F}"/>
              </a:ext>
            </a:extLst>
          </p:cNvPr>
          <p:cNvSpPr>
            <a:spLocks noGrp="1"/>
          </p:cNvSpPr>
          <p:nvPr>
            <p:ph idx="1"/>
          </p:nvPr>
        </p:nvSpPr>
        <p:spPr/>
        <p:txBody>
          <a:bodyPr>
            <a:normAutofit fontScale="92500" lnSpcReduction="10000"/>
          </a:bodyPr>
          <a:lstStyle/>
          <a:p>
            <a:pPr algn="ctr"/>
            <a:r>
              <a:rPr lang="en-GB" b="0" i="0" u="none" strike="noStrike" dirty="0">
                <a:effectLst/>
              </a:rPr>
              <a:t>This presentation dives into and explores  the crucial elements of disability access in hospitality venues. </a:t>
            </a:r>
            <a:r>
              <a:rPr lang="en-GB" dirty="0"/>
              <a:t>S</a:t>
            </a:r>
            <a:r>
              <a:rPr lang="en-GB" b="0" i="0" u="none" strike="noStrike" dirty="0">
                <a:effectLst/>
              </a:rPr>
              <a:t>pecifically focusing on The Celtic Manor Resort.</a:t>
            </a:r>
            <a:endParaRPr lang="en-GB" dirty="0"/>
          </a:p>
          <a:p>
            <a:pPr algn="ctr"/>
            <a:r>
              <a:rPr lang="en-GB" dirty="0">
                <a:effectLst/>
              </a:rPr>
              <a:t>Our Disability Access Event at Celtic Manor Resort, Newport, Wales, is designed to drive meaningful and lasting benefits for both organisers and the host community. By prioritising equity, diversity, and inclusion (EDI), we aim to better ourselves, enhance brand reputation, increase engagement, and attract sponsorships while ensuring compliance with accessibility standards. The event will also provide economic benefits to the local community whilst encouraging permanent accessibility improvements, and greater social inclusion. Through education, awareness, and advocacy, we strive to create a more inclusive environment, leaving a positive and lasting impact on both the venue and the broader community.</a:t>
            </a:r>
          </a:p>
          <a:p>
            <a:pPr algn="ctr"/>
            <a:endParaRPr lang="en-US" dirty="0"/>
          </a:p>
        </p:txBody>
      </p:sp>
      <p:sp>
        <p:nvSpPr>
          <p:cNvPr id="4" name="Date Placeholder 3">
            <a:extLst>
              <a:ext uri="{FF2B5EF4-FFF2-40B4-BE49-F238E27FC236}">
                <a16:creationId xmlns:a16="http://schemas.microsoft.com/office/drawing/2014/main" id="{91C001A3-8A2F-082A-EF2A-3664E35F3410}"/>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47B0D9D0-16DB-95E6-42EE-94ADF311DF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FA5B28-5842-6154-8994-B3C87C18BFCB}"/>
              </a:ext>
            </a:extLst>
          </p:cNvPr>
          <p:cNvSpPr>
            <a:spLocks noGrp="1"/>
          </p:cNvSpPr>
          <p:nvPr>
            <p:ph type="sldNum" sz="quarter" idx="12"/>
          </p:nvPr>
        </p:nvSpPr>
        <p:spPr/>
        <p:txBody>
          <a:bodyPr/>
          <a:lstStyle/>
          <a:p>
            <a:fld id="{81D2C36F-4504-47C0-B82F-A167342A2754}" type="slidenum">
              <a:rPr lang="en-US" smtClean="0"/>
              <a:t>4</a:t>
            </a:fld>
            <a:endParaRPr lang="en-US" dirty="0"/>
          </a:p>
        </p:txBody>
      </p:sp>
      <p:sp>
        <p:nvSpPr>
          <p:cNvPr id="7" name="TextBox 6">
            <a:extLst>
              <a:ext uri="{FF2B5EF4-FFF2-40B4-BE49-F238E27FC236}">
                <a16:creationId xmlns:a16="http://schemas.microsoft.com/office/drawing/2014/main" id="{DA274E0A-482F-901B-5FC1-03E7D8057DCB}"/>
              </a:ext>
            </a:extLst>
          </p:cNvPr>
          <p:cNvSpPr txBox="1"/>
          <p:nvPr/>
        </p:nvSpPr>
        <p:spPr>
          <a:xfrm>
            <a:off x="4849793" y="5466345"/>
            <a:ext cx="3252486" cy="276999"/>
          </a:xfrm>
          <a:prstGeom prst="rect">
            <a:avLst/>
          </a:prstGeom>
          <a:noFill/>
        </p:spPr>
        <p:txBody>
          <a:bodyPr wrap="square" rtlCol="0">
            <a:spAutoFit/>
          </a:bodyPr>
          <a:lstStyle/>
          <a:p>
            <a:pPr algn="ctr"/>
            <a:r>
              <a:rPr lang="en-US" sz="1200" dirty="0"/>
              <a:t>This event will be hosting 800/1200 attendees.</a:t>
            </a:r>
          </a:p>
        </p:txBody>
      </p:sp>
    </p:spTree>
    <p:extLst>
      <p:ext uri="{BB962C8B-B14F-4D97-AF65-F5344CB8AC3E}">
        <p14:creationId xmlns:p14="http://schemas.microsoft.com/office/powerpoint/2010/main" val="41703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998DF-6FC5-993F-4E7D-423BC4FEF698}"/>
              </a:ext>
            </a:extLst>
          </p:cNvPr>
          <p:cNvSpPr>
            <a:spLocks noGrp="1"/>
          </p:cNvSpPr>
          <p:nvPr>
            <p:ph type="title"/>
          </p:nvPr>
        </p:nvSpPr>
        <p:spPr/>
        <p:txBody>
          <a:bodyPr/>
          <a:lstStyle/>
          <a:p>
            <a:pPr algn="ctr"/>
            <a:r>
              <a:rPr lang="en-GB" b="1" i="0" u="none" strike="noStrike" dirty="0">
                <a:solidFill>
                  <a:srgbClr val="000000"/>
                </a:solidFill>
                <a:effectLst/>
              </a:rPr>
              <a:t>Overview of Disability Access</a:t>
            </a:r>
            <a:endParaRPr lang="en-US" dirty="0"/>
          </a:p>
        </p:txBody>
      </p:sp>
      <p:sp>
        <p:nvSpPr>
          <p:cNvPr id="3" name="Content Placeholder 2">
            <a:extLst>
              <a:ext uri="{FF2B5EF4-FFF2-40B4-BE49-F238E27FC236}">
                <a16:creationId xmlns:a16="http://schemas.microsoft.com/office/drawing/2014/main" id="{28F4C00E-EE6E-A1A5-83C9-B92D8C89826D}"/>
              </a:ext>
            </a:extLst>
          </p:cNvPr>
          <p:cNvSpPr>
            <a:spLocks noGrp="1"/>
          </p:cNvSpPr>
          <p:nvPr>
            <p:ph idx="1"/>
          </p:nvPr>
        </p:nvSpPr>
        <p:spPr/>
        <p:txBody>
          <a:bodyPr/>
          <a:lstStyle/>
          <a:p>
            <a:pPr marL="0" indent="0">
              <a:buNone/>
            </a:pPr>
            <a:br>
              <a:rPr lang="en-GB" dirty="0"/>
            </a:br>
            <a:r>
              <a:rPr lang="en-GB" b="0" i="0" u="none" strike="noStrike" dirty="0">
                <a:solidFill>
                  <a:srgbClr val="000000"/>
                </a:solidFill>
                <a:effectLst/>
                <a:latin typeface="-webkit-standard"/>
              </a:rPr>
              <a:t>Disability access includes structural, emotional, and social aspects which promote inclusion, equality, and diversity. It ensures that individuals with disabilities have equal rights and opportunities, supporting both their physical and mental well-being.</a:t>
            </a:r>
            <a:endParaRPr lang="en-US" dirty="0"/>
          </a:p>
        </p:txBody>
      </p:sp>
      <p:sp>
        <p:nvSpPr>
          <p:cNvPr id="4" name="Date Placeholder 3">
            <a:extLst>
              <a:ext uri="{FF2B5EF4-FFF2-40B4-BE49-F238E27FC236}">
                <a16:creationId xmlns:a16="http://schemas.microsoft.com/office/drawing/2014/main" id="{4ED9D2BD-1B2C-97E4-DE57-5ACE32117CA4}"/>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02CBE726-F5E7-82E7-63CB-335C2A9718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BBBD67B-9562-769D-AFF2-BB75FF3E755E}"/>
              </a:ext>
            </a:extLst>
          </p:cNvPr>
          <p:cNvSpPr>
            <a:spLocks noGrp="1"/>
          </p:cNvSpPr>
          <p:nvPr>
            <p:ph type="sldNum" sz="quarter" idx="12"/>
          </p:nvPr>
        </p:nvSpPr>
        <p:spPr/>
        <p:txBody>
          <a:bodyPr/>
          <a:lstStyle/>
          <a:p>
            <a:fld id="{81D2C36F-4504-47C0-B82F-A167342A2754}" type="slidenum">
              <a:rPr lang="en-US" smtClean="0"/>
              <a:t>5</a:t>
            </a:fld>
            <a:endParaRPr lang="en-US" dirty="0"/>
          </a:p>
        </p:txBody>
      </p:sp>
    </p:spTree>
    <p:extLst>
      <p:ext uri="{BB962C8B-B14F-4D97-AF65-F5344CB8AC3E}">
        <p14:creationId xmlns:p14="http://schemas.microsoft.com/office/powerpoint/2010/main" val="2350129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01A97-1C33-0C69-E74A-127FCDCB44D0}"/>
              </a:ext>
            </a:extLst>
          </p:cNvPr>
          <p:cNvSpPr>
            <a:spLocks noGrp="1"/>
          </p:cNvSpPr>
          <p:nvPr>
            <p:ph type="title"/>
          </p:nvPr>
        </p:nvSpPr>
        <p:spPr/>
        <p:txBody>
          <a:bodyPr>
            <a:noAutofit/>
          </a:bodyPr>
          <a:lstStyle/>
          <a:p>
            <a:pPr algn="ctr"/>
            <a:r>
              <a:rPr lang="en-GB" b="1" i="0" u="none" strike="noStrike" dirty="0">
                <a:effectLst/>
              </a:rPr>
              <a:t>CURRENT CHALLENGES IN THE HOSPITALITY INDUSTRY</a:t>
            </a:r>
            <a:br>
              <a:rPr lang="en-GB" b="1" i="0" u="none" strike="noStrike" dirty="0">
                <a:solidFill>
                  <a:srgbClr val="FFFFFF"/>
                </a:solidFill>
                <a:effectLst/>
              </a:rPr>
            </a:br>
            <a:endParaRPr lang="en-US" dirty="0"/>
          </a:p>
        </p:txBody>
      </p:sp>
      <p:sp>
        <p:nvSpPr>
          <p:cNvPr id="3" name="Content Placeholder 2">
            <a:extLst>
              <a:ext uri="{FF2B5EF4-FFF2-40B4-BE49-F238E27FC236}">
                <a16:creationId xmlns:a16="http://schemas.microsoft.com/office/drawing/2014/main" id="{D0280AE1-05FC-2C7B-5629-D6E76BCA3563}"/>
              </a:ext>
            </a:extLst>
          </p:cNvPr>
          <p:cNvSpPr>
            <a:spLocks noGrp="1"/>
          </p:cNvSpPr>
          <p:nvPr>
            <p:ph idx="1"/>
          </p:nvPr>
        </p:nvSpPr>
        <p:spPr/>
        <p:txBody>
          <a:bodyPr/>
          <a:lstStyle/>
          <a:p>
            <a:pPr marL="0" indent="0" algn="l">
              <a:buNone/>
            </a:pPr>
            <a:r>
              <a:rPr lang="en-GB" b="1" i="0" u="none" strike="noStrike" dirty="0">
                <a:solidFill>
                  <a:srgbClr val="000000"/>
                </a:solidFill>
                <a:effectLst/>
              </a:rPr>
              <a:t>Current challenges at The Celtic Manor Resort </a:t>
            </a:r>
            <a:r>
              <a:rPr lang="en-GB" b="1" dirty="0">
                <a:solidFill>
                  <a:srgbClr val="000000"/>
                </a:solidFill>
              </a:rPr>
              <a:t>&amp; </a:t>
            </a:r>
            <a:r>
              <a:rPr lang="en-GB" b="1" i="0" u="none" strike="noStrike" dirty="0">
                <a:solidFill>
                  <a:srgbClr val="000000"/>
                </a:solidFill>
                <a:effectLst/>
              </a:rPr>
              <a:t>the Hospitality industry.</a:t>
            </a:r>
            <a:endParaRPr lang="en-GB" b="0" i="0" u="none" strike="noStrike" dirty="0">
              <a:solidFill>
                <a:srgbClr val="000000"/>
              </a:solidFill>
              <a:effectLst/>
            </a:endParaRPr>
          </a:p>
          <a:p>
            <a:pPr algn="l">
              <a:buFont typeface="Arial" panose="020B0604020202020204" pitchFamily="34" charset="0"/>
              <a:buChar char="•"/>
            </a:pPr>
            <a:r>
              <a:rPr lang="en-GB" b="1" i="0" u="none" strike="noStrike" dirty="0">
                <a:solidFill>
                  <a:srgbClr val="000000"/>
                </a:solidFill>
                <a:effectLst/>
              </a:rPr>
              <a:t>Physical Barriers</a:t>
            </a:r>
            <a:r>
              <a:rPr lang="en-GB" b="0" i="0" u="none" strike="noStrike" dirty="0">
                <a:solidFill>
                  <a:srgbClr val="000000"/>
                </a:solidFill>
                <a:effectLst/>
              </a:rPr>
              <a:t> – Limited accessibility, facilities and pathways.</a:t>
            </a:r>
          </a:p>
          <a:p>
            <a:pPr algn="l">
              <a:buFont typeface="Arial" panose="020B0604020202020204" pitchFamily="34" charset="0"/>
              <a:buChar char="•"/>
            </a:pPr>
            <a:r>
              <a:rPr lang="en-GB" b="1" i="0" u="none" strike="noStrike" dirty="0">
                <a:solidFill>
                  <a:srgbClr val="000000"/>
                </a:solidFill>
                <a:effectLst/>
              </a:rPr>
              <a:t>Staff Awareness</a:t>
            </a:r>
            <a:r>
              <a:rPr lang="en-GB" b="0" i="0" u="none" strike="noStrike" dirty="0">
                <a:solidFill>
                  <a:srgbClr val="000000"/>
                </a:solidFill>
                <a:effectLst/>
              </a:rPr>
              <a:t> – Lack of training on disability inclusion.</a:t>
            </a:r>
          </a:p>
          <a:p>
            <a:pPr algn="l">
              <a:buFont typeface="Arial" panose="020B0604020202020204" pitchFamily="34" charset="0"/>
              <a:buChar char="•"/>
            </a:pPr>
            <a:r>
              <a:rPr lang="en-GB" b="1" i="0" u="none" strike="noStrike" dirty="0">
                <a:solidFill>
                  <a:srgbClr val="000000"/>
                </a:solidFill>
                <a:effectLst/>
              </a:rPr>
              <a:t>Marketing Gaps</a:t>
            </a:r>
            <a:r>
              <a:rPr lang="en-GB" b="0" i="0" u="none" strike="noStrike" dirty="0">
                <a:solidFill>
                  <a:srgbClr val="000000"/>
                </a:solidFill>
                <a:effectLst/>
              </a:rPr>
              <a:t> – Minimal outreach to disabled guests.</a:t>
            </a:r>
          </a:p>
          <a:p>
            <a:pPr algn="l">
              <a:buFont typeface="Arial" panose="020B0604020202020204" pitchFamily="34" charset="0"/>
              <a:buChar char="•"/>
            </a:pPr>
            <a:r>
              <a:rPr lang="en-GB" b="1" i="0" u="none" strike="noStrike" dirty="0">
                <a:solidFill>
                  <a:srgbClr val="000000"/>
                </a:solidFill>
                <a:effectLst/>
              </a:rPr>
              <a:t>Poor Communication</a:t>
            </a:r>
            <a:r>
              <a:rPr lang="en-GB" b="0" i="0" u="none" strike="noStrike" dirty="0">
                <a:solidFill>
                  <a:srgbClr val="000000"/>
                </a:solidFill>
                <a:effectLst/>
              </a:rPr>
              <a:t> – Insufficient information on accessibility features, or how to request support.</a:t>
            </a:r>
          </a:p>
          <a:p>
            <a:endParaRPr lang="en-US" dirty="0"/>
          </a:p>
        </p:txBody>
      </p:sp>
      <p:sp>
        <p:nvSpPr>
          <p:cNvPr id="4" name="Date Placeholder 3">
            <a:extLst>
              <a:ext uri="{FF2B5EF4-FFF2-40B4-BE49-F238E27FC236}">
                <a16:creationId xmlns:a16="http://schemas.microsoft.com/office/drawing/2014/main" id="{DD152CB1-3E23-C462-CC92-951EBA3BB313}"/>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6233A3C3-78F4-EA6C-AD90-0072686EE68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EFC697A-FE14-76BA-F4E7-0F95B580DD23}"/>
              </a:ext>
            </a:extLst>
          </p:cNvPr>
          <p:cNvSpPr>
            <a:spLocks noGrp="1"/>
          </p:cNvSpPr>
          <p:nvPr>
            <p:ph type="sldNum" sz="quarter" idx="12"/>
          </p:nvPr>
        </p:nvSpPr>
        <p:spPr/>
        <p:txBody>
          <a:bodyPr/>
          <a:lstStyle/>
          <a:p>
            <a:fld id="{81D2C36F-4504-47C0-B82F-A167342A2754}" type="slidenum">
              <a:rPr lang="en-US" smtClean="0"/>
              <a:t>6</a:t>
            </a:fld>
            <a:endParaRPr lang="en-US" dirty="0"/>
          </a:p>
        </p:txBody>
      </p:sp>
    </p:spTree>
    <p:extLst>
      <p:ext uri="{BB962C8B-B14F-4D97-AF65-F5344CB8AC3E}">
        <p14:creationId xmlns:p14="http://schemas.microsoft.com/office/powerpoint/2010/main" val="415494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FAAA6-F1EA-A3D1-804C-E1DD26E80740}"/>
              </a:ext>
            </a:extLst>
          </p:cNvPr>
          <p:cNvSpPr>
            <a:spLocks noGrp="1"/>
          </p:cNvSpPr>
          <p:nvPr>
            <p:ph type="title"/>
          </p:nvPr>
        </p:nvSpPr>
        <p:spPr/>
        <p:txBody>
          <a:bodyPr>
            <a:normAutofit/>
          </a:bodyPr>
          <a:lstStyle/>
          <a:p>
            <a:pPr algn="ctr"/>
            <a:r>
              <a:rPr lang="en-GB" b="1" dirty="0">
                <a:effectLst/>
                <a:latin typeface="Helvetica Neue" panose="02000503000000020004" pitchFamily="2" charset="0"/>
              </a:rPr>
              <a:t>THE CELTIC MANOR RESORT: A CASE STUDY</a:t>
            </a:r>
            <a:br>
              <a:rPr lang="en-GB" dirty="0">
                <a:effectLst/>
                <a:latin typeface="Helvetica Neue" panose="02000503000000020004" pitchFamily="2" charset="0"/>
              </a:rPr>
            </a:br>
            <a:endParaRPr lang="en-US" dirty="0"/>
          </a:p>
        </p:txBody>
      </p:sp>
      <p:sp>
        <p:nvSpPr>
          <p:cNvPr id="3" name="Content Placeholder 2">
            <a:extLst>
              <a:ext uri="{FF2B5EF4-FFF2-40B4-BE49-F238E27FC236}">
                <a16:creationId xmlns:a16="http://schemas.microsoft.com/office/drawing/2014/main" id="{C168837D-C1D9-2A02-DB30-DC731322D81D}"/>
              </a:ext>
            </a:extLst>
          </p:cNvPr>
          <p:cNvSpPr>
            <a:spLocks noGrp="1"/>
          </p:cNvSpPr>
          <p:nvPr>
            <p:ph idx="1"/>
          </p:nvPr>
        </p:nvSpPr>
        <p:spPr/>
        <p:txBody>
          <a:bodyPr/>
          <a:lstStyle/>
          <a:p>
            <a:pPr algn="ctr"/>
            <a:r>
              <a:rPr lang="en-GB" dirty="0">
                <a:effectLst/>
                <a:latin typeface="Helvetica Neue" panose="02000503000000020004" pitchFamily="2" charset="0"/>
              </a:rPr>
              <a:t>As a luxury venue, The Celtic Manor Resort has potential to set industry standards for disability access but currently faces various accessibility challenges/problems.</a:t>
            </a:r>
          </a:p>
          <a:p>
            <a:endParaRPr lang="en-US" dirty="0"/>
          </a:p>
          <a:p>
            <a:endParaRPr lang="en-US" dirty="0"/>
          </a:p>
        </p:txBody>
      </p:sp>
      <p:sp>
        <p:nvSpPr>
          <p:cNvPr id="4" name="Date Placeholder 3">
            <a:extLst>
              <a:ext uri="{FF2B5EF4-FFF2-40B4-BE49-F238E27FC236}">
                <a16:creationId xmlns:a16="http://schemas.microsoft.com/office/drawing/2014/main" id="{8C603C6E-A994-71E0-63C2-C876811AA762}"/>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3D4E434E-64F2-D394-CA5F-0A09D239D8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1059581-D247-4155-5E4A-B133A64A4200}"/>
              </a:ext>
            </a:extLst>
          </p:cNvPr>
          <p:cNvSpPr>
            <a:spLocks noGrp="1"/>
          </p:cNvSpPr>
          <p:nvPr>
            <p:ph type="sldNum" sz="quarter" idx="12"/>
          </p:nvPr>
        </p:nvSpPr>
        <p:spPr/>
        <p:txBody>
          <a:bodyPr/>
          <a:lstStyle/>
          <a:p>
            <a:fld id="{81D2C36F-4504-47C0-B82F-A167342A2754}" type="slidenum">
              <a:rPr lang="en-US" smtClean="0"/>
              <a:t>7</a:t>
            </a:fld>
            <a:endParaRPr lang="en-US" dirty="0"/>
          </a:p>
        </p:txBody>
      </p:sp>
    </p:spTree>
    <p:extLst>
      <p:ext uri="{BB962C8B-B14F-4D97-AF65-F5344CB8AC3E}">
        <p14:creationId xmlns:p14="http://schemas.microsoft.com/office/powerpoint/2010/main" val="1244024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17C03-BDC9-671F-5F4D-DA409CE88B6D}"/>
              </a:ext>
            </a:extLst>
          </p:cNvPr>
          <p:cNvSpPr>
            <a:spLocks noGrp="1"/>
          </p:cNvSpPr>
          <p:nvPr>
            <p:ph type="title"/>
          </p:nvPr>
        </p:nvSpPr>
        <p:spPr/>
        <p:txBody>
          <a:bodyPr>
            <a:normAutofit/>
          </a:bodyPr>
          <a:lstStyle/>
          <a:p>
            <a:pPr algn="ctr"/>
            <a:r>
              <a:rPr lang="en-GB" b="1" i="0" u="none" strike="noStrike" dirty="0">
                <a:effectLst/>
                <a:latin typeface="Source Sans Pro" panose="020B0503030403020204" pitchFamily="34" charset="0"/>
              </a:rPr>
              <a:t>STAFF TRAINING AND AWARENESS</a:t>
            </a:r>
            <a:br>
              <a:rPr lang="en-GB" b="1" i="0" u="none" strike="noStrike" dirty="0">
                <a:effectLst/>
                <a:latin typeface="Source Sans Pro" panose="020B0503030403020204" pitchFamily="34" charset="0"/>
              </a:rPr>
            </a:br>
            <a:endParaRPr lang="en-US" dirty="0"/>
          </a:p>
        </p:txBody>
      </p:sp>
      <p:sp>
        <p:nvSpPr>
          <p:cNvPr id="3" name="Content Placeholder 2">
            <a:extLst>
              <a:ext uri="{FF2B5EF4-FFF2-40B4-BE49-F238E27FC236}">
                <a16:creationId xmlns:a16="http://schemas.microsoft.com/office/drawing/2014/main" id="{0DF04E75-DD67-822C-C131-D6F5EBC37133}"/>
              </a:ext>
            </a:extLst>
          </p:cNvPr>
          <p:cNvSpPr>
            <a:spLocks noGrp="1"/>
          </p:cNvSpPr>
          <p:nvPr>
            <p:ph idx="1"/>
          </p:nvPr>
        </p:nvSpPr>
        <p:spPr/>
        <p:txBody>
          <a:bodyPr/>
          <a:lstStyle/>
          <a:p>
            <a:pPr algn="l">
              <a:buFont typeface="+mj-lt"/>
              <a:buAutoNum type="arabicPeriod"/>
            </a:pPr>
            <a:r>
              <a:rPr lang="en-GB" b="0" i="0" u="none" strike="noStrike" dirty="0">
                <a:effectLst/>
                <a:latin typeface="Source Sans Pro" panose="020B0503030403020204" pitchFamily="34" charset="0"/>
              </a:rPr>
              <a:t>Understanding disabilities</a:t>
            </a:r>
          </a:p>
          <a:p>
            <a:pPr algn="l">
              <a:buFont typeface="+mj-lt"/>
              <a:buAutoNum type="arabicPeriod"/>
            </a:pPr>
            <a:r>
              <a:rPr lang="en-GB" b="0" i="0" u="none" strike="noStrike" dirty="0">
                <a:effectLst/>
                <a:latin typeface="Source Sans Pro" panose="020B0503030403020204" pitchFamily="34" charset="0"/>
              </a:rPr>
              <a:t>Communication techniques</a:t>
            </a:r>
          </a:p>
          <a:p>
            <a:pPr algn="l">
              <a:buFont typeface="+mj-lt"/>
              <a:buAutoNum type="arabicPeriod"/>
            </a:pPr>
            <a:r>
              <a:rPr lang="en-GB" b="0" i="0" u="none" strike="noStrike" dirty="0">
                <a:effectLst/>
                <a:latin typeface="Source Sans Pro" panose="020B0503030403020204" pitchFamily="34" charset="0"/>
              </a:rPr>
              <a:t>Emergency procedures for disabled guests</a:t>
            </a:r>
          </a:p>
          <a:p>
            <a:endParaRPr lang="en-US" dirty="0"/>
          </a:p>
        </p:txBody>
      </p:sp>
      <p:sp>
        <p:nvSpPr>
          <p:cNvPr id="4" name="Date Placeholder 3">
            <a:extLst>
              <a:ext uri="{FF2B5EF4-FFF2-40B4-BE49-F238E27FC236}">
                <a16:creationId xmlns:a16="http://schemas.microsoft.com/office/drawing/2014/main" id="{C10FB102-25A7-80C5-A6AE-6CC31604DEED}"/>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88560D86-0893-2334-8CC1-96D607640EE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9F9F18-9AD6-73DB-27E0-673FB7BF381D}"/>
              </a:ext>
            </a:extLst>
          </p:cNvPr>
          <p:cNvSpPr>
            <a:spLocks noGrp="1"/>
          </p:cNvSpPr>
          <p:nvPr>
            <p:ph type="sldNum" sz="quarter" idx="12"/>
          </p:nvPr>
        </p:nvSpPr>
        <p:spPr/>
        <p:txBody>
          <a:bodyPr/>
          <a:lstStyle/>
          <a:p>
            <a:fld id="{81D2C36F-4504-47C0-B82F-A167342A2754}" type="slidenum">
              <a:rPr lang="en-US" smtClean="0"/>
              <a:t>8</a:t>
            </a:fld>
            <a:endParaRPr lang="en-US" dirty="0"/>
          </a:p>
        </p:txBody>
      </p:sp>
    </p:spTree>
    <p:extLst>
      <p:ext uri="{BB962C8B-B14F-4D97-AF65-F5344CB8AC3E}">
        <p14:creationId xmlns:p14="http://schemas.microsoft.com/office/powerpoint/2010/main" val="2789031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E1A4-3902-FFE2-3C4B-E8BB2B70BEA8}"/>
              </a:ext>
            </a:extLst>
          </p:cNvPr>
          <p:cNvSpPr>
            <a:spLocks noGrp="1"/>
          </p:cNvSpPr>
          <p:nvPr>
            <p:ph type="title"/>
          </p:nvPr>
        </p:nvSpPr>
        <p:spPr/>
        <p:txBody>
          <a:bodyPr>
            <a:normAutofit/>
          </a:bodyPr>
          <a:lstStyle/>
          <a:p>
            <a:pPr algn="ctr"/>
            <a:r>
              <a:rPr lang="en-GB" b="1" i="0" u="none" strike="noStrike" dirty="0">
                <a:effectLst/>
                <a:latin typeface="Source Sans Pro" panose="020B0503030403020204" pitchFamily="34" charset="0"/>
              </a:rPr>
              <a:t>STRATEGIES FOR IMPROVEMENT</a:t>
            </a:r>
            <a:br>
              <a:rPr lang="en-GB" b="1" i="0" u="none" strike="noStrike" dirty="0">
                <a:effectLst/>
                <a:latin typeface="Source Sans Pro" panose="020B0503030403020204" pitchFamily="34" charset="0"/>
              </a:rPr>
            </a:br>
            <a:endParaRPr lang="en-US" dirty="0"/>
          </a:p>
        </p:txBody>
      </p:sp>
      <p:sp>
        <p:nvSpPr>
          <p:cNvPr id="3" name="Content Placeholder 2">
            <a:extLst>
              <a:ext uri="{FF2B5EF4-FFF2-40B4-BE49-F238E27FC236}">
                <a16:creationId xmlns:a16="http://schemas.microsoft.com/office/drawing/2014/main" id="{919DB0F7-EE4B-7DBF-490C-BD4EB1108466}"/>
              </a:ext>
            </a:extLst>
          </p:cNvPr>
          <p:cNvSpPr>
            <a:spLocks noGrp="1"/>
          </p:cNvSpPr>
          <p:nvPr>
            <p:ph idx="1"/>
          </p:nvPr>
        </p:nvSpPr>
        <p:spPr/>
        <p:txBody>
          <a:bodyPr>
            <a:normAutofit fontScale="85000" lnSpcReduction="10000"/>
          </a:bodyPr>
          <a:lstStyle/>
          <a:p>
            <a:pPr algn="ctr"/>
            <a:r>
              <a:rPr lang="en-GB" b="0" i="0" u="none" strike="noStrike" dirty="0">
                <a:effectLst/>
                <a:latin typeface="Source Sans Pro" panose="020B0503030403020204" pitchFamily="34" charset="0"/>
              </a:rPr>
              <a:t>Implement clear strategies to improve accessibility such as regular audits, investment in technology and attain feedback from disabled guests.</a:t>
            </a:r>
            <a:r>
              <a:rPr lang="en-GB" b="0" i="0" u="none" strike="noStrike" dirty="0">
                <a:solidFill>
                  <a:srgbClr val="FFFFFF"/>
                </a:solidFill>
                <a:effectLst/>
                <a:latin typeface="Source Sans Pro" panose="020B0503030403020204" pitchFamily="34" charset="0"/>
              </a:rPr>
              <a:t>.</a:t>
            </a:r>
          </a:p>
          <a:p>
            <a:r>
              <a:rPr lang="en-GB" dirty="0">
                <a:effectLst/>
                <a:latin typeface="Helvetica Neue" panose="02000503000000020004" pitchFamily="2" charset="0"/>
              </a:rPr>
              <a:t>Celtic Manor Resort in Wales has faced criticism regarding its accessibility for individuals with disabilities. Several reviews highlight the resort does not provide suitable accommodation or facilitate for disabled individuals. Most recent quote follows,</a:t>
            </a:r>
          </a:p>
          <a:p>
            <a:r>
              <a:rPr lang="en-GB" dirty="0">
                <a:effectLst/>
                <a:latin typeface="Helvetica Neue" panose="02000503000000020004" pitchFamily="2" charset="0"/>
              </a:rPr>
              <a:t> “</a:t>
            </a:r>
            <a:r>
              <a:rPr lang="en-GB" b="1" dirty="0">
                <a:effectLst/>
                <a:latin typeface="Helvetica Neue" panose="02000503000000020004" pitchFamily="2" charset="0"/>
              </a:rPr>
              <a:t>Room and Bathroom Accessibility:</a:t>
            </a:r>
            <a:r>
              <a:rPr lang="en-GB" dirty="0">
                <a:effectLst/>
                <a:latin typeface="Helvetica Neue" panose="02000503000000020004" pitchFamily="2" charset="0"/>
              </a:rPr>
              <a:t> A review from February 2024 notes that, despite requesting a wheelchair-accessible room, the accommodations lacked essential features. The bathroom had a bathtub with a step in front of the shower, making it challenging for wheelchair users. Additionally, there were no rails by the toilet, and only one rail in the bathtub. disappointment with the limited adaptations provided” (</a:t>
            </a:r>
            <a:r>
              <a:rPr lang="en-GB" dirty="0" err="1">
                <a:effectLst/>
                <a:latin typeface="Helvetica Neue" panose="02000503000000020004" pitchFamily="2" charset="0"/>
              </a:rPr>
              <a:t>Rachy</a:t>
            </a:r>
            <a:r>
              <a:rPr lang="en-GB" dirty="0">
                <a:effectLst/>
                <a:latin typeface="Helvetica Neue" panose="02000503000000020004" pitchFamily="2" charset="0"/>
              </a:rPr>
              <a:t> Lewis, 2024).</a:t>
            </a:r>
          </a:p>
          <a:p>
            <a:pPr algn="ctr"/>
            <a:endParaRPr lang="en-GB" b="0" i="0" u="none" strike="noStrike" dirty="0">
              <a:solidFill>
                <a:srgbClr val="FFFFFF"/>
              </a:solidFill>
              <a:effectLst/>
              <a:latin typeface="Source Sans Pro" panose="020B0503030403020204" pitchFamily="34" charset="0"/>
            </a:endParaRPr>
          </a:p>
          <a:p>
            <a:endParaRPr lang="en-US" dirty="0"/>
          </a:p>
        </p:txBody>
      </p:sp>
      <p:sp>
        <p:nvSpPr>
          <p:cNvPr id="4" name="Date Placeholder 3">
            <a:extLst>
              <a:ext uri="{FF2B5EF4-FFF2-40B4-BE49-F238E27FC236}">
                <a16:creationId xmlns:a16="http://schemas.microsoft.com/office/drawing/2014/main" id="{E461902C-A24E-393A-1DA3-E48C96D2DAEA}"/>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FEB063F7-0480-2F10-668F-FCEFCC72C9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74EFAFE-7D31-D516-A99F-CEBF972DFC35}"/>
              </a:ext>
            </a:extLst>
          </p:cNvPr>
          <p:cNvSpPr>
            <a:spLocks noGrp="1"/>
          </p:cNvSpPr>
          <p:nvPr>
            <p:ph type="sldNum" sz="quarter" idx="12"/>
          </p:nvPr>
        </p:nvSpPr>
        <p:spPr/>
        <p:txBody>
          <a:bodyPr/>
          <a:lstStyle/>
          <a:p>
            <a:fld id="{81D2C36F-4504-47C0-B82F-A167342A2754}" type="slidenum">
              <a:rPr lang="en-US" smtClean="0"/>
              <a:t>9</a:t>
            </a:fld>
            <a:endParaRPr lang="en-US" dirty="0"/>
          </a:p>
        </p:txBody>
      </p:sp>
    </p:spTree>
    <p:extLst>
      <p:ext uri="{BB962C8B-B14F-4D97-AF65-F5344CB8AC3E}">
        <p14:creationId xmlns:p14="http://schemas.microsoft.com/office/powerpoint/2010/main" val="3039850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6F02-13EE-CB7D-848C-6EC8440B6C5E}"/>
              </a:ext>
            </a:extLst>
          </p:cNvPr>
          <p:cNvSpPr>
            <a:spLocks noGrp="1"/>
          </p:cNvSpPr>
          <p:nvPr>
            <p:ph type="title"/>
          </p:nvPr>
        </p:nvSpPr>
        <p:spPr/>
        <p:txBody>
          <a:bodyPr>
            <a:normAutofit/>
          </a:bodyPr>
          <a:lstStyle/>
          <a:p>
            <a:pPr algn="ctr"/>
            <a:r>
              <a:rPr lang="en-GB" b="1" i="0" u="none" strike="noStrike" dirty="0">
                <a:effectLst/>
                <a:latin typeface="Source Sans Pro" panose="020B0503030403020204" pitchFamily="34" charset="0"/>
              </a:rPr>
              <a:t>DISABILITY REPRESENTATION IN HOSPITALITY</a:t>
            </a:r>
            <a:br>
              <a:rPr lang="en-GB" b="1" i="0" u="none" strike="noStrike" dirty="0">
                <a:effectLst/>
                <a:latin typeface="Source Sans Pro" panose="020B0503030403020204" pitchFamily="34" charset="0"/>
              </a:rPr>
            </a:br>
            <a:endParaRPr lang="en-US" dirty="0"/>
          </a:p>
        </p:txBody>
      </p:sp>
      <p:sp>
        <p:nvSpPr>
          <p:cNvPr id="3" name="Content Placeholder 2">
            <a:extLst>
              <a:ext uri="{FF2B5EF4-FFF2-40B4-BE49-F238E27FC236}">
                <a16:creationId xmlns:a16="http://schemas.microsoft.com/office/drawing/2014/main" id="{F00A9E38-B1D6-3495-4704-67FEE8FE2093}"/>
              </a:ext>
            </a:extLst>
          </p:cNvPr>
          <p:cNvSpPr>
            <a:spLocks noGrp="1"/>
          </p:cNvSpPr>
          <p:nvPr>
            <p:ph idx="1"/>
          </p:nvPr>
        </p:nvSpPr>
        <p:spPr/>
        <p:txBody>
          <a:bodyPr/>
          <a:lstStyle/>
          <a:p>
            <a:pPr marL="457200" indent="-457200" algn="l">
              <a:buFont typeface="+mj-lt"/>
              <a:buAutoNum type="arabicPeriod"/>
            </a:pPr>
            <a:r>
              <a:rPr lang="en-GB" b="0" i="0" u="none" strike="noStrike" dirty="0">
                <a:effectLst/>
              </a:rPr>
              <a:t>Inclusion in marketing materials</a:t>
            </a:r>
          </a:p>
          <a:p>
            <a:pPr marL="457200" indent="-457200" algn="l">
              <a:buFont typeface="+mj-lt"/>
              <a:buAutoNum type="arabicPeriod"/>
            </a:pPr>
            <a:r>
              <a:rPr lang="en-GB" dirty="0"/>
              <a:t> Inclusive hiring practices</a:t>
            </a:r>
            <a:endParaRPr lang="en-GB" b="0" i="0" u="none" strike="noStrike" dirty="0">
              <a:effectLst/>
            </a:endParaRPr>
          </a:p>
          <a:p>
            <a:pPr marL="457200" indent="-457200" algn="l">
              <a:buFont typeface="+mj-lt"/>
              <a:buAutoNum type="arabicPeriod"/>
            </a:pPr>
            <a:r>
              <a:rPr lang="en-GB" b="0" i="0" u="none" strike="noStrike" dirty="0">
                <a:effectLst/>
              </a:rPr>
              <a:t>Showcasing disabled voices in hospitality. </a:t>
            </a:r>
          </a:p>
          <a:p>
            <a:pPr marL="457200" indent="-457200" algn="l">
              <a:buFont typeface="+mj-lt"/>
              <a:buAutoNum type="arabicPeriod"/>
            </a:pPr>
            <a:r>
              <a:rPr lang="en-US" dirty="0"/>
              <a:t>Create disability experience stations.</a:t>
            </a:r>
          </a:p>
        </p:txBody>
      </p:sp>
      <p:sp>
        <p:nvSpPr>
          <p:cNvPr id="4" name="Date Placeholder 3">
            <a:extLst>
              <a:ext uri="{FF2B5EF4-FFF2-40B4-BE49-F238E27FC236}">
                <a16:creationId xmlns:a16="http://schemas.microsoft.com/office/drawing/2014/main" id="{F9CEDDF0-3F82-5B78-5EDB-2964DCB3FD7A}"/>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9616A21D-F415-3ACD-87AB-896440AB92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87CB83-C339-7968-13B8-E257ADE89D17}"/>
              </a:ext>
            </a:extLst>
          </p:cNvPr>
          <p:cNvSpPr>
            <a:spLocks noGrp="1"/>
          </p:cNvSpPr>
          <p:nvPr>
            <p:ph type="sldNum" sz="quarter" idx="12"/>
          </p:nvPr>
        </p:nvSpPr>
        <p:spPr/>
        <p:txBody>
          <a:bodyPr/>
          <a:lstStyle/>
          <a:p>
            <a:fld id="{81D2C36F-4504-47C0-B82F-A167342A2754}" type="slidenum">
              <a:rPr lang="en-US" smtClean="0"/>
              <a:t>10</a:t>
            </a:fld>
            <a:endParaRPr lang="en-US" dirty="0"/>
          </a:p>
        </p:txBody>
      </p:sp>
    </p:spTree>
    <p:extLst>
      <p:ext uri="{BB962C8B-B14F-4D97-AF65-F5344CB8AC3E}">
        <p14:creationId xmlns:p14="http://schemas.microsoft.com/office/powerpoint/2010/main" val="4186814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BA154-72EA-85CA-2FFF-1294DD5BE5B3}"/>
              </a:ext>
            </a:extLst>
          </p:cNvPr>
          <p:cNvSpPr>
            <a:spLocks noGrp="1"/>
          </p:cNvSpPr>
          <p:nvPr>
            <p:ph type="title"/>
          </p:nvPr>
        </p:nvSpPr>
        <p:spPr/>
        <p:txBody>
          <a:bodyPr/>
          <a:lstStyle/>
          <a:p>
            <a:pPr algn="ctr"/>
            <a:r>
              <a:rPr lang="en-US" dirty="0"/>
              <a:t>Practices from other venues</a:t>
            </a:r>
          </a:p>
        </p:txBody>
      </p:sp>
      <p:sp>
        <p:nvSpPr>
          <p:cNvPr id="3" name="Content Placeholder 2">
            <a:extLst>
              <a:ext uri="{FF2B5EF4-FFF2-40B4-BE49-F238E27FC236}">
                <a16:creationId xmlns:a16="http://schemas.microsoft.com/office/drawing/2014/main" id="{F1C9BF11-2F71-2DB2-E646-F85259FC9E69}"/>
              </a:ext>
            </a:extLst>
          </p:cNvPr>
          <p:cNvSpPr>
            <a:spLocks noGrp="1"/>
          </p:cNvSpPr>
          <p:nvPr>
            <p:ph idx="1"/>
          </p:nvPr>
        </p:nvSpPr>
        <p:spPr/>
        <p:txBody>
          <a:bodyPr/>
          <a:lstStyle/>
          <a:p>
            <a:r>
              <a:rPr lang="en-GB" b="0" i="0" u="none" strike="noStrike" dirty="0">
                <a:solidFill>
                  <a:srgbClr val="000000"/>
                </a:solidFill>
                <a:effectLst/>
              </a:rPr>
              <a:t>T</a:t>
            </a:r>
            <a:r>
              <a:rPr lang="en-GB" i="0" u="none" strike="noStrike" dirty="0">
                <a:solidFill>
                  <a:srgbClr val="000000"/>
                </a:solidFill>
                <a:effectLst/>
              </a:rPr>
              <a:t>hese venues set a fine example how luxury accommodations can integrate accessibility and inclusion into their services, setting a standard for others in the industry.</a:t>
            </a:r>
          </a:p>
          <a:p>
            <a:r>
              <a:rPr lang="en-GB" i="0" u="none" strike="noStrike" dirty="0">
                <a:solidFill>
                  <a:srgbClr val="000000"/>
                </a:solidFill>
                <a:effectLst/>
              </a:rPr>
              <a:t>Marriott Hotel Birmingham</a:t>
            </a:r>
            <a:br>
              <a:rPr lang="en-GB" dirty="0"/>
            </a:br>
            <a:r>
              <a:rPr lang="en-GB" dirty="0"/>
              <a:t>“</a:t>
            </a:r>
            <a:r>
              <a:rPr lang="en-GB" i="0" u="none" strike="noStrike" dirty="0">
                <a:solidFill>
                  <a:srgbClr val="000000"/>
                </a:solidFill>
                <a:effectLst/>
              </a:rPr>
              <a:t>This UK hotel offers accessible accommodations with features like handrails, lowered sinks, and accessible bathrooms, ensuring comfort for all guests” (The Times </a:t>
            </a:r>
            <a:r>
              <a:rPr lang="en-GB" b="0" i="0" u="none" strike="noStrike" dirty="0">
                <a:solidFill>
                  <a:srgbClr val="000000"/>
                </a:solidFill>
                <a:effectLst/>
                <a:latin typeface="-webkit-standard"/>
              </a:rPr>
              <a:t>2023).</a:t>
            </a:r>
            <a:endParaRPr lang="en-US" dirty="0"/>
          </a:p>
        </p:txBody>
      </p:sp>
      <p:sp>
        <p:nvSpPr>
          <p:cNvPr id="4" name="Date Placeholder 3">
            <a:extLst>
              <a:ext uri="{FF2B5EF4-FFF2-40B4-BE49-F238E27FC236}">
                <a16:creationId xmlns:a16="http://schemas.microsoft.com/office/drawing/2014/main" id="{8462B41A-EEE5-5197-B302-F240BA033FE2}"/>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E325F564-592E-9798-594D-7BA4C33867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BB01498-0741-FE1E-180E-B5917DE9313C}"/>
              </a:ext>
            </a:extLst>
          </p:cNvPr>
          <p:cNvSpPr>
            <a:spLocks noGrp="1"/>
          </p:cNvSpPr>
          <p:nvPr>
            <p:ph type="sldNum" sz="quarter" idx="12"/>
          </p:nvPr>
        </p:nvSpPr>
        <p:spPr/>
        <p:txBody>
          <a:bodyPr/>
          <a:lstStyle/>
          <a:p>
            <a:fld id="{81D2C36F-4504-47C0-B82F-A167342A2754}" type="slidenum">
              <a:rPr lang="en-US" smtClean="0"/>
              <a:t>11</a:t>
            </a:fld>
            <a:endParaRPr lang="en-US" dirty="0"/>
          </a:p>
        </p:txBody>
      </p:sp>
    </p:spTree>
    <p:extLst>
      <p:ext uri="{BB962C8B-B14F-4D97-AF65-F5344CB8AC3E}">
        <p14:creationId xmlns:p14="http://schemas.microsoft.com/office/powerpoint/2010/main" val="1962008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A75DF-A669-CF1D-E0B0-50C40814D2B2}"/>
              </a:ext>
            </a:extLst>
          </p:cNvPr>
          <p:cNvSpPr>
            <a:spLocks noGrp="1"/>
          </p:cNvSpPr>
          <p:nvPr>
            <p:ph type="title"/>
          </p:nvPr>
        </p:nvSpPr>
        <p:spPr/>
        <p:txBody>
          <a:bodyPr/>
          <a:lstStyle/>
          <a:p>
            <a:pPr algn="ctr"/>
            <a:r>
              <a:rPr lang="en-GB" b="1" dirty="0">
                <a:effectLst/>
                <a:latin typeface="Helvetica Neue" panose="02000503000000020004" pitchFamily="2" charset="0"/>
              </a:rPr>
              <a:t>CONCLUSION</a:t>
            </a:r>
            <a:br>
              <a:rPr lang="en-GB" dirty="0">
                <a:effectLst/>
                <a:latin typeface="Helvetica Neue" panose="02000503000000020004" pitchFamily="2" charset="0"/>
              </a:rPr>
            </a:br>
            <a:endParaRPr lang="en-US" dirty="0"/>
          </a:p>
        </p:txBody>
      </p:sp>
      <p:sp>
        <p:nvSpPr>
          <p:cNvPr id="3" name="Content Placeholder 2">
            <a:extLst>
              <a:ext uri="{FF2B5EF4-FFF2-40B4-BE49-F238E27FC236}">
                <a16:creationId xmlns:a16="http://schemas.microsoft.com/office/drawing/2014/main" id="{135F25C9-CC44-1D31-1BF6-D656C8FC471C}"/>
              </a:ext>
            </a:extLst>
          </p:cNvPr>
          <p:cNvSpPr>
            <a:spLocks noGrp="1"/>
          </p:cNvSpPr>
          <p:nvPr>
            <p:ph idx="1"/>
          </p:nvPr>
        </p:nvSpPr>
        <p:spPr/>
        <p:txBody>
          <a:bodyPr/>
          <a:lstStyle/>
          <a:p>
            <a:pPr algn="ctr"/>
            <a:r>
              <a:rPr lang="en-GB" dirty="0">
                <a:effectLst/>
                <a:latin typeface="Helvetica Neue" panose="02000503000000020004" pitchFamily="2" charset="0"/>
              </a:rPr>
              <a:t>Improving disability access in hospitality is not only a moral imperative but also a significant opportunity for enhancing customer satisfaction and opening market doors.</a:t>
            </a:r>
          </a:p>
          <a:p>
            <a:endParaRPr lang="en-US" dirty="0"/>
          </a:p>
        </p:txBody>
      </p:sp>
      <p:sp>
        <p:nvSpPr>
          <p:cNvPr id="4" name="Date Placeholder 3">
            <a:extLst>
              <a:ext uri="{FF2B5EF4-FFF2-40B4-BE49-F238E27FC236}">
                <a16:creationId xmlns:a16="http://schemas.microsoft.com/office/drawing/2014/main" id="{3042E68F-568C-D456-4A47-6D1D1DE75001}"/>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535FA0CA-6049-CDF3-8303-62EE1C2187A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AF9F890-4210-C97D-AAD7-3E94FC8F5775}"/>
              </a:ext>
            </a:extLst>
          </p:cNvPr>
          <p:cNvSpPr>
            <a:spLocks noGrp="1"/>
          </p:cNvSpPr>
          <p:nvPr>
            <p:ph type="sldNum" sz="quarter" idx="12"/>
          </p:nvPr>
        </p:nvSpPr>
        <p:spPr/>
        <p:txBody>
          <a:bodyPr/>
          <a:lstStyle/>
          <a:p>
            <a:fld id="{81D2C36F-4504-47C0-B82F-A167342A2754}" type="slidenum">
              <a:rPr lang="en-US" smtClean="0"/>
              <a:t>12</a:t>
            </a:fld>
            <a:endParaRPr lang="en-US" dirty="0"/>
          </a:p>
        </p:txBody>
      </p:sp>
    </p:spTree>
    <p:extLst>
      <p:ext uri="{BB962C8B-B14F-4D97-AF65-F5344CB8AC3E}">
        <p14:creationId xmlns:p14="http://schemas.microsoft.com/office/powerpoint/2010/main" val="799697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4DC8E-3C12-8EA6-E8C7-89FD9D217609}"/>
              </a:ext>
            </a:extLst>
          </p:cNvPr>
          <p:cNvSpPr>
            <a:spLocks noGrp="1"/>
          </p:cNvSpPr>
          <p:nvPr>
            <p:ph type="title"/>
          </p:nvPr>
        </p:nvSpPr>
        <p:spPr/>
        <p:txBody>
          <a:bodyPr/>
          <a:lstStyle/>
          <a:p>
            <a:pPr algn="ctr"/>
            <a:r>
              <a:rPr lang="en-GB" b="1" dirty="0">
                <a:effectLst/>
              </a:rPr>
              <a:t>KEY TAKEAWAYS</a:t>
            </a:r>
            <a:br>
              <a:rPr lang="en-GB" b="1" dirty="0">
                <a:effectLst/>
              </a:rPr>
            </a:br>
            <a:endParaRPr lang="en-US" dirty="0"/>
          </a:p>
        </p:txBody>
      </p:sp>
      <p:sp>
        <p:nvSpPr>
          <p:cNvPr id="3" name="Content Placeholder 2">
            <a:extLst>
              <a:ext uri="{FF2B5EF4-FFF2-40B4-BE49-F238E27FC236}">
                <a16:creationId xmlns:a16="http://schemas.microsoft.com/office/drawing/2014/main" id="{4E84866C-BBD7-550A-0DED-00E6C203CFB8}"/>
              </a:ext>
            </a:extLst>
          </p:cNvPr>
          <p:cNvSpPr>
            <a:spLocks noGrp="1"/>
          </p:cNvSpPr>
          <p:nvPr>
            <p:ph idx="1"/>
          </p:nvPr>
        </p:nvSpPr>
        <p:spPr/>
        <p:txBody>
          <a:bodyPr>
            <a:normAutofit/>
          </a:bodyPr>
          <a:lstStyle/>
          <a:p>
            <a:pPr algn="l">
              <a:buFont typeface="+mj-lt"/>
              <a:buAutoNum type="arabicPeriod"/>
            </a:pPr>
            <a:r>
              <a:rPr lang="en-GB" dirty="0">
                <a:effectLst/>
              </a:rPr>
              <a:t>The importance of physical accessibility</a:t>
            </a:r>
          </a:p>
          <a:p>
            <a:pPr algn="l">
              <a:buFont typeface="+mj-lt"/>
              <a:buAutoNum type="arabicPeriod"/>
            </a:pPr>
            <a:r>
              <a:rPr lang="en-GB" dirty="0">
                <a:effectLst/>
              </a:rPr>
              <a:t>Need for staff training and awareness</a:t>
            </a:r>
          </a:p>
          <a:p>
            <a:pPr algn="l">
              <a:buFont typeface="+mj-lt"/>
              <a:buAutoNum type="arabicPeriod"/>
            </a:pPr>
            <a:r>
              <a:rPr lang="en-GB" dirty="0">
                <a:effectLst/>
              </a:rPr>
              <a:t>Impact of disability representation on business success</a:t>
            </a:r>
          </a:p>
          <a:p>
            <a:pPr marL="0" indent="0" algn="ctr">
              <a:buNone/>
            </a:pPr>
            <a:br>
              <a:rPr lang="en-GB" dirty="0"/>
            </a:br>
            <a:endParaRPr lang="en-US" dirty="0"/>
          </a:p>
        </p:txBody>
      </p:sp>
      <p:sp>
        <p:nvSpPr>
          <p:cNvPr id="4" name="Date Placeholder 3">
            <a:extLst>
              <a:ext uri="{FF2B5EF4-FFF2-40B4-BE49-F238E27FC236}">
                <a16:creationId xmlns:a16="http://schemas.microsoft.com/office/drawing/2014/main" id="{C76F5C91-CFF1-9345-A926-8149FF3B40D5}"/>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9DAC54DD-7157-5346-9E31-130F22648AB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1DA62-26BD-1B6B-934B-28F0086CFB26}"/>
              </a:ext>
            </a:extLst>
          </p:cNvPr>
          <p:cNvSpPr>
            <a:spLocks noGrp="1"/>
          </p:cNvSpPr>
          <p:nvPr>
            <p:ph type="sldNum" sz="quarter" idx="12"/>
          </p:nvPr>
        </p:nvSpPr>
        <p:spPr/>
        <p:txBody>
          <a:bodyPr/>
          <a:lstStyle/>
          <a:p>
            <a:fld id="{81D2C36F-4504-47C0-B82F-A167342A2754}" type="slidenum">
              <a:rPr lang="en-US" smtClean="0"/>
              <a:t>13</a:t>
            </a:fld>
            <a:endParaRPr lang="en-US" dirty="0"/>
          </a:p>
        </p:txBody>
      </p:sp>
    </p:spTree>
    <p:extLst>
      <p:ext uri="{BB962C8B-B14F-4D97-AF65-F5344CB8AC3E}">
        <p14:creationId xmlns:p14="http://schemas.microsoft.com/office/powerpoint/2010/main" val="1870684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C1646-FD22-4AD5-B896-F791660E657C}"/>
              </a:ext>
            </a:extLst>
          </p:cNvPr>
          <p:cNvSpPr>
            <a:spLocks noGrp="1"/>
          </p:cNvSpPr>
          <p:nvPr>
            <p:ph type="title"/>
          </p:nvPr>
        </p:nvSpPr>
        <p:spPr/>
        <p:txBody>
          <a:bodyPr/>
          <a:lstStyle/>
          <a:p>
            <a:pPr algn="ctr"/>
            <a:r>
              <a:rPr lang="en-GB" b="1" dirty="0">
                <a:effectLst/>
              </a:rPr>
              <a:t>CALL TO ACTION</a:t>
            </a:r>
            <a:br>
              <a:rPr lang="en-GB" b="1" dirty="0">
                <a:effectLst/>
              </a:rPr>
            </a:br>
            <a:endParaRPr lang="en-US" dirty="0"/>
          </a:p>
        </p:txBody>
      </p:sp>
      <p:sp>
        <p:nvSpPr>
          <p:cNvPr id="3" name="Content Placeholder 2">
            <a:extLst>
              <a:ext uri="{FF2B5EF4-FFF2-40B4-BE49-F238E27FC236}">
                <a16:creationId xmlns:a16="http://schemas.microsoft.com/office/drawing/2014/main" id="{E085CA09-B207-BB3E-249E-8FF1CCBDE75C}"/>
              </a:ext>
            </a:extLst>
          </p:cNvPr>
          <p:cNvSpPr>
            <a:spLocks noGrp="1"/>
          </p:cNvSpPr>
          <p:nvPr>
            <p:ph idx="1"/>
          </p:nvPr>
        </p:nvSpPr>
        <p:spPr/>
        <p:txBody>
          <a:bodyPr/>
          <a:lstStyle/>
          <a:p>
            <a:r>
              <a:rPr lang="en-GB" dirty="0">
                <a:effectLst/>
              </a:rPr>
              <a:t>Encourage luxury hospitality venues to prioritize disability access and representation as a crucial step towards equality inclusivity.</a:t>
            </a:r>
          </a:p>
          <a:p>
            <a:endParaRPr lang="en-US" dirty="0"/>
          </a:p>
          <a:p>
            <a:endParaRPr lang="en-US" dirty="0"/>
          </a:p>
          <a:p>
            <a:endParaRPr lang="en-US" dirty="0"/>
          </a:p>
          <a:p>
            <a:r>
              <a:rPr lang="en-US" dirty="0"/>
              <a:t>Events grand total £130,000</a:t>
            </a:r>
          </a:p>
        </p:txBody>
      </p:sp>
      <p:sp>
        <p:nvSpPr>
          <p:cNvPr id="4" name="Date Placeholder 3">
            <a:extLst>
              <a:ext uri="{FF2B5EF4-FFF2-40B4-BE49-F238E27FC236}">
                <a16:creationId xmlns:a16="http://schemas.microsoft.com/office/drawing/2014/main" id="{6BF3BBF7-E7EB-F67C-B1A0-26B2FB25A70A}"/>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50B4751F-02E3-5E2A-DEE6-2A941FD7FD1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7A3B029-F230-B32C-768C-A3FC81FA4B70}"/>
              </a:ext>
            </a:extLst>
          </p:cNvPr>
          <p:cNvSpPr>
            <a:spLocks noGrp="1"/>
          </p:cNvSpPr>
          <p:nvPr>
            <p:ph type="sldNum" sz="quarter" idx="12"/>
          </p:nvPr>
        </p:nvSpPr>
        <p:spPr/>
        <p:txBody>
          <a:bodyPr/>
          <a:lstStyle/>
          <a:p>
            <a:fld id="{81D2C36F-4504-47C0-B82F-A167342A2754}" type="slidenum">
              <a:rPr lang="en-US" smtClean="0"/>
              <a:t>14</a:t>
            </a:fld>
            <a:endParaRPr lang="en-US" dirty="0"/>
          </a:p>
        </p:txBody>
      </p:sp>
    </p:spTree>
    <p:extLst>
      <p:ext uri="{BB962C8B-B14F-4D97-AF65-F5344CB8AC3E}">
        <p14:creationId xmlns:p14="http://schemas.microsoft.com/office/powerpoint/2010/main" val="476739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5F2F9-C2F6-135F-2365-E9D3BBA929C3}"/>
              </a:ext>
            </a:extLst>
          </p:cNvPr>
          <p:cNvSpPr>
            <a:spLocks noGrp="1"/>
          </p:cNvSpPr>
          <p:nvPr>
            <p:ph type="title"/>
          </p:nvPr>
        </p:nvSpPr>
        <p:spPr/>
        <p:txBody>
          <a:bodyPr/>
          <a:lstStyle/>
          <a:p>
            <a:pPr algn="ctr"/>
            <a:r>
              <a:rPr lang="en-GB" b="1" i="0" u="none" strike="noStrike" dirty="0">
                <a:solidFill>
                  <a:srgbClr val="000000"/>
                </a:solidFill>
                <a:effectLst/>
              </a:rPr>
              <a:t>Reference List:</a:t>
            </a:r>
            <a:br>
              <a:rPr lang="en-GB" b="1" i="0" u="none" strike="noStrike" dirty="0">
                <a:solidFill>
                  <a:srgbClr val="000000"/>
                </a:solidFill>
                <a:effectLst/>
              </a:rPr>
            </a:br>
            <a:endParaRPr lang="en-US" b="1" dirty="0"/>
          </a:p>
        </p:txBody>
      </p:sp>
      <p:sp>
        <p:nvSpPr>
          <p:cNvPr id="3" name="Content Placeholder 2">
            <a:extLst>
              <a:ext uri="{FF2B5EF4-FFF2-40B4-BE49-F238E27FC236}">
                <a16:creationId xmlns:a16="http://schemas.microsoft.com/office/drawing/2014/main" id="{A591CC7B-5A32-CA41-0FB9-048149A4DC7F}"/>
              </a:ext>
            </a:extLst>
          </p:cNvPr>
          <p:cNvSpPr>
            <a:spLocks noGrp="1"/>
          </p:cNvSpPr>
          <p:nvPr>
            <p:ph idx="1"/>
          </p:nvPr>
        </p:nvSpPr>
        <p:spPr/>
        <p:txBody>
          <a:bodyPr>
            <a:normAutofit fontScale="92500" lnSpcReduction="10000"/>
          </a:bodyPr>
          <a:lstStyle/>
          <a:p>
            <a:pPr algn="l"/>
            <a:r>
              <a:rPr lang="en-GB" b="0" i="0" u="none" strike="noStrike" dirty="0">
                <a:solidFill>
                  <a:srgbClr val="000000"/>
                </a:solidFill>
                <a:effectLst/>
              </a:rPr>
              <a:t>The Times. (2023) Best hotels with accessible rooms in the UK. Available at: https://</a:t>
            </a:r>
            <a:r>
              <a:rPr lang="en-GB" b="0" i="0" u="none" strike="noStrike" dirty="0" err="1">
                <a:solidFill>
                  <a:srgbClr val="000000"/>
                </a:solidFill>
                <a:effectLst/>
              </a:rPr>
              <a:t>www.thetimes.com</a:t>
            </a:r>
            <a:r>
              <a:rPr lang="en-GB" b="0" i="0" u="none" strike="noStrike" dirty="0">
                <a:solidFill>
                  <a:srgbClr val="000000"/>
                </a:solidFill>
                <a:effectLst/>
              </a:rPr>
              <a:t>/travel/destinations/</a:t>
            </a:r>
            <a:r>
              <a:rPr lang="en-GB" b="0" i="0" u="none" strike="noStrike" dirty="0" err="1">
                <a:solidFill>
                  <a:srgbClr val="000000"/>
                </a:solidFill>
                <a:effectLst/>
              </a:rPr>
              <a:t>uk</a:t>
            </a:r>
            <a:r>
              <a:rPr lang="en-GB" b="0" i="0" u="none" strike="noStrike" dirty="0">
                <a:solidFill>
                  <a:srgbClr val="000000"/>
                </a:solidFill>
                <a:effectLst/>
              </a:rPr>
              <a:t>-travel/best-hotels-with-accessible-rooms-in-the-uk-nkt03xg5k(Accessed: 1 February 2025).</a:t>
            </a:r>
          </a:p>
          <a:p>
            <a:pPr algn="l"/>
            <a:r>
              <a:rPr lang="en-US" dirty="0" err="1"/>
              <a:t>Rachy</a:t>
            </a:r>
            <a:r>
              <a:rPr lang="en-US" dirty="0"/>
              <a:t> Lewis (2024) </a:t>
            </a:r>
            <a:r>
              <a:rPr lang="en-GB" i="0" u="none" strike="noStrike" dirty="0">
                <a:effectLst/>
              </a:rPr>
              <a:t>Wheelchair Access At The Celtic Manor Resort. At </a:t>
            </a:r>
            <a:r>
              <a:rPr lang="en-GB" i="0" u="none" strike="noStrike" dirty="0">
                <a:effectLst/>
                <a:hlinkClick r:id="rId2">
                  <a:extLst>
                    <a:ext uri="{A12FA001-AC4F-418D-AE19-62706E023703}">
                      <ahyp:hlinkClr xmlns:ahyp="http://schemas.microsoft.com/office/drawing/2018/hyperlinkcolor" val="tx"/>
                    </a:ext>
                  </a:extLst>
                </a:hlinkClick>
              </a:rPr>
              <a:t>https://rachylewis.com/2024/02/disabled-access-at-the-celtic-manor-resort/</a:t>
            </a:r>
            <a:r>
              <a:rPr lang="en-GB" i="0" u="none" strike="noStrike" dirty="0">
                <a:effectLst/>
              </a:rPr>
              <a:t> (accessed: 30 January 2025)</a:t>
            </a:r>
          </a:p>
          <a:p>
            <a:pPr marL="0" indent="0">
              <a:buNone/>
            </a:pPr>
            <a:r>
              <a:rPr lang="en-GB" b="0" i="0" u="none" strike="noStrike" dirty="0">
                <a:solidFill>
                  <a:srgbClr val="000000"/>
                </a:solidFill>
                <a:effectLst/>
              </a:rPr>
              <a:t> Events grand total £130,000</a:t>
            </a:r>
          </a:p>
          <a:p>
            <a:br>
              <a:rPr lang="en-GB" dirty="0"/>
            </a:br>
            <a:endParaRPr lang="en-US" dirty="0"/>
          </a:p>
        </p:txBody>
      </p:sp>
      <p:sp>
        <p:nvSpPr>
          <p:cNvPr id="4" name="Date Placeholder 3">
            <a:extLst>
              <a:ext uri="{FF2B5EF4-FFF2-40B4-BE49-F238E27FC236}">
                <a16:creationId xmlns:a16="http://schemas.microsoft.com/office/drawing/2014/main" id="{CF4EF019-8DCD-7249-3F9A-F939762AB195}"/>
              </a:ext>
            </a:extLst>
          </p:cNvPr>
          <p:cNvSpPr>
            <a:spLocks noGrp="1"/>
          </p:cNvSpPr>
          <p:nvPr>
            <p:ph type="dt" sz="half" idx="10"/>
          </p:nvPr>
        </p:nvSpPr>
        <p:spPr/>
        <p:txBody>
          <a:bodyPr/>
          <a:lstStyle/>
          <a:p>
            <a:fld id="{BE0A88F0-556B-4BB7-8AAB-D63AEB65C662}" type="datetime1">
              <a:rPr lang="en-US" smtClean="0"/>
              <a:t>2/6/25</a:t>
            </a:fld>
            <a:endParaRPr lang="en-US" dirty="0"/>
          </a:p>
        </p:txBody>
      </p:sp>
      <p:sp>
        <p:nvSpPr>
          <p:cNvPr id="5" name="Footer Placeholder 4">
            <a:extLst>
              <a:ext uri="{FF2B5EF4-FFF2-40B4-BE49-F238E27FC236}">
                <a16:creationId xmlns:a16="http://schemas.microsoft.com/office/drawing/2014/main" id="{D98719AB-2B88-A56D-D08E-3009A152E5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6EDA2B5-2A72-B824-40E5-392277A7A035}"/>
              </a:ext>
            </a:extLst>
          </p:cNvPr>
          <p:cNvSpPr>
            <a:spLocks noGrp="1"/>
          </p:cNvSpPr>
          <p:nvPr>
            <p:ph type="sldNum" sz="quarter" idx="12"/>
          </p:nvPr>
        </p:nvSpPr>
        <p:spPr/>
        <p:txBody>
          <a:bodyPr/>
          <a:lstStyle/>
          <a:p>
            <a:fld id="{81D2C36F-4504-47C0-B82F-A167342A2754}" type="slidenum">
              <a:rPr lang="en-US" smtClean="0"/>
              <a:t>15</a:t>
            </a:fld>
            <a:endParaRPr lang="en-US" dirty="0"/>
          </a:p>
        </p:txBody>
      </p:sp>
    </p:spTree>
    <p:extLst>
      <p:ext uri="{BB962C8B-B14F-4D97-AF65-F5344CB8AC3E}">
        <p14:creationId xmlns:p14="http://schemas.microsoft.com/office/powerpoint/2010/main" val="16035805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362</TotalTime>
  <Words>833</Words>
  <Application>Microsoft Macintosh PowerPoint</Application>
  <PresentationFormat>Widescreen</PresentationFormat>
  <Paragraphs>107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-webkit-standard</vt:lpstr>
      <vt:lpstr>Arial</vt:lpstr>
      <vt:lpstr>Gill Sans MT</vt:lpstr>
      <vt:lpstr>Helvetica Neue</vt:lpstr>
      <vt:lpstr>Source Sans Pro</vt:lpstr>
      <vt:lpstr>Gallery</vt:lpstr>
      <vt:lpstr>International Hotel Management (BA)  </vt:lpstr>
      <vt:lpstr>FEASABILITY PLAN</vt:lpstr>
      <vt:lpstr>TABLE OF CONTENT</vt:lpstr>
      <vt:lpstr>Introduction</vt:lpstr>
      <vt:lpstr>Overview of Disability Access</vt:lpstr>
      <vt:lpstr>CURRENT CHALLENGES IN THE HOSPITALITY INDUSTRY </vt:lpstr>
      <vt:lpstr>THE CELTIC MANOR RESORT: A CASE STUDY </vt:lpstr>
      <vt:lpstr>STAFF TRAINING AND AWARENESS </vt:lpstr>
      <vt:lpstr>STRATEGIES FOR IMPROVEMENT </vt:lpstr>
      <vt:lpstr>DISABILITY REPRESENTATION IN HOSPITALITY </vt:lpstr>
      <vt:lpstr>Practices from other venues</vt:lpstr>
      <vt:lpstr>CONCLUSION </vt:lpstr>
      <vt:lpstr>KEY TAKEAWAYS </vt:lpstr>
      <vt:lpstr>CALL TO ACTION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 R</dc:creator>
  <cp:lastModifiedBy>M R</cp:lastModifiedBy>
  <cp:revision>6</cp:revision>
  <dcterms:created xsi:type="dcterms:W3CDTF">2025-02-04T15:49:25Z</dcterms:created>
  <dcterms:modified xsi:type="dcterms:W3CDTF">2025-02-06T11:55:29Z</dcterms:modified>
</cp:coreProperties>
</file>