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
  </p:notesMasterIdLst>
  <p:handoutMasterIdLst>
    <p:handoutMasterId r:id="rId17"/>
  </p:handout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7" d="100"/>
          <a:sy n="97" d="100"/>
        </p:scale>
        <p:origin x="97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7A4745-5C7E-8DDA-EF46-6E8E6FDB5172}"/>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A4AA8856-D04B-DC0D-5BD5-AB28BE495DE7}"/>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203C3BF7-94EA-60EA-4062-4525664F1CE6}"/>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FA56B80B-E44A-9586-1D66-E5EC34519BB2}"/>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BF015D79-2E02-4024-A97E-F4D112AEF4CA}"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26979149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F402D3-E67B-12CC-8D48-438FCE951A53}"/>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1EA0915C-2895-9DB5-BE16-DCA9EB83DC4D}"/>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DB9185B4-CF2B-F59B-470C-B88AFC0C09A7}"/>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03C0D140-CC66-47C6-E6F8-23A1F413DB45}"/>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C3C79963-99BC-882B-A05A-4E5AEA580170}"/>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519CCA43-743B-884F-BBD4-C5E5EE16B8AD}"/>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E7714326-5E3E-470F-81AE-F5DC4B151721}" type="slidenum">
              <a:t>‹#›</a:t>
            </a:fld>
            <a:endParaRPr lang="en-GB"/>
          </a:p>
        </p:txBody>
      </p:sp>
    </p:spTree>
    <p:extLst>
      <p:ext uri="{BB962C8B-B14F-4D97-AF65-F5344CB8AC3E}">
        <p14:creationId xmlns:p14="http://schemas.microsoft.com/office/powerpoint/2010/main" val="2780098446"/>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455643-8B51-A826-B8BB-A29B49BF22C8}"/>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1C72AA31-DC0C-40FF-96D6-4337B8B34362}" type="slidenum">
              <a:t>1</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B7BFABA8-5451-6A42-B8BA-04800FD00264}"/>
              </a:ext>
            </a:extLst>
          </p:cNvPr>
          <p:cNvSpPr txBox="1">
            <a:spLocks noGrp="1"/>
          </p:cNvSpPr>
          <p:nvPr>
            <p:ph type="sldNum" sz="quarter" idx="5"/>
          </p:nvPr>
        </p:nvSpPr>
        <p:spPr>
          <a:ln/>
        </p:spPr>
        <p:txBody>
          <a:bodyPr lIns="0" tIns="0" rIns="0" bIns="0" anchor="b" anchorCtr="0">
            <a:noAutofit/>
          </a:bodyPr>
          <a:lstStyle/>
          <a:p>
            <a:pPr lvl="0"/>
            <a:fld id="{C7C3E8C8-BD58-46FA-9913-448FAEF8677B}" type="slidenum">
              <a:t>1</a:t>
            </a:fld>
            <a:endParaRPr lang="en-GB"/>
          </a:p>
        </p:txBody>
      </p:sp>
      <p:sp>
        <p:nvSpPr>
          <p:cNvPr id="2" name="Slide Image Placeholder 1">
            <a:extLst>
              <a:ext uri="{FF2B5EF4-FFF2-40B4-BE49-F238E27FC236}">
                <a16:creationId xmlns:a16="http://schemas.microsoft.com/office/drawing/2014/main" id="{E7F91993-7CC2-B063-0BD6-6A29A6D5555A}"/>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3ABEA70-01AF-B47E-F5C0-0F566758F598}"/>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36797F8-5DE8-113B-77ED-88EBFD737147}"/>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0017B21-8F7A-4B0B-A24C-50AE6AFD2430}"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C7917ABA-55E7-EC93-476A-0A9D88848E2B}"/>
              </a:ext>
            </a:extLst>
          </p:cNvPr>
          <p:cNvSpPr txBox="1">
            <a:spLocks noGrp="1"/>
          </p:cNvSpPr>
          <p:nvPr>
            <p:ph type="sldNum" sz="quarter" idx="5"/>
          </p:nvPr>
        </p:nvSpPr>
        <p:spPr>
          <a:ln/>
        </p:spPr>
        <p:txBody>
          <a:bodyPr lIns="0" tIns="0" rIns="0" bIns="0" anchor="b" anchorCtr="0">
            <a:noAutofit/>
          </a:bodyPr>
          <a:lstStyle/>
          <a:p>
            <a:pPr lvl="0"/>
            <a:fld id="{16EAD15D-97D9-4516-A0AB-29BE56748065}" type="slidenum">
              <a:t>2</a:t>
            </a:fld>
            <a:endParaRPr lang="en-GB"/>
          </a:p>
        </p:txBody>
      </p:sp>
      <p:sp>
        <p:nvSpPr>
          <p:cNvPr id="2" name="Slide Image Placeholder 1">
            <a:extLst>
              <a:ext uri="{FF2B5EF4-FFF2-40B4-BE49-F238E27FC236}">
                <a16:creationId xmlns:a16="http://schemas.microsoft.com/office/drawing/2014/main" id="{A042C488-7A78-1C53-0BD9-980AA9CCA9B6}"/>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C308DA4-1748-E241-3372-10D15AD37A2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27D5F6-80B4-D47C-1577-2D1ED7DF6E5A}"/>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7A874CCE-3ADD-4E97-A5DC-46FBBAD831A3}" type="slidenum">
              <a:t>3</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E1A0BCF3-69BB-06CA-FC9C-75C409BA1FF0}"/>
              </a:ext>
            </a:extLst>
          </p:cNvPr>
          <p:cNvSpPr txBox="1">
            <a:spLocks noGrp="1"/>
          </p:cNvSpPr>
          <p:nvPr>
            <p:ph type="sldNum" sz="quarter" idx="5"/>
          </p:nvPr>
        </p:nvSpPr>
        <p:spPr>
          <a:ln/>
        </p:spPr>
        <p:txBody>
          <a:bodyPr lIns="0" tIns="0" rIns="0" bIns="0" anchor="b" anchorCtr="0">
            <a:noAutofit/>
          </a:bodyPr>
          <a:lstStyle/>
          <a:p>
            <a:pPr lvl="0"/>
            <a:fld id="{303A2E98-40D3-4190-BDB1-6CA62AAA2D5F}" type="slidenum">
              <a:t>3</a:t>
            </a:fld>
            <a:endParaRPr lang="en-GB"/>
          </a:p>
        </p:txBody>
      </p:sp>
      <p:sp>
        <p:nvSpPr>
          <p:cNvPr id="2" name="Slide Image Placeholder 1">
            <a:extLst>
              <a:ext uri="{FF2B5EF4-FFF2-40B4-BE49-F238E27FC236}">
                <a16:creationId xmlns:a16="http://schemas.microsoft.com/office/drawing/2014/main" id="{235EFBF3-4D76-86BB-B60D-ACCBFD90430D}"/>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38E2979-A901-EEF5-47C7-B3E47DCAE0E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hangingPunct="1"/>
            <a:r>
              <a:rPr lang="en-GB"/>
              <a:t>Main materials: chapter 2 (Robbins and Coulter, 2021), chapter 15 (Mullins and McLean, 2019)</a:t>
            </a:r>
          </a:p>
          <a:p>
            <a:pPr marL="0" lvl="0" indent="0" algn="l"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3487753-7219-7563-C7BA-DA2CA81E242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5308FE12-57CD-4488-9F81-7208275BA614}"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A4E2B02E-B5D4-36CF-4A03-62462543C075}"/>
              </a:ext>
            </a:extLst>
          </p:cNvPr>
          <p:cNvSpPr txBox="1">
            <a:spLocks noGrp="1"/>
          </p:cNvSpPr>
          <p:nvPr>
            <p:ph type="sldNum" sz="quarter" idx="5"/>
          </p:nvPr>
        </p:nvSpPr>
        <p:spPr>
          <a:ln/>
        </p:spPr>
        <p:txBody>
          <a:bodyPr lIns="0" tIns="0" rIns="0" bIns="0" anchor="b" anchorCtr="0">
            <a:noAutofit/>
          </a:bodyPr>
          <a:lstStyle/>
          <a:p>
            <a:pPr lvl="0"/>
            <a:fld id="{8D253650-0844-4965-89F6-B9CC77A4B6E7}" type="slidenum">
              <a:t>4</a:t>
            </a:fld>
            <a:endParaRPr lang="en-GB"/>
          </a:p>
        </p:txBody>
      </p:sp>
      <p:sp>
        <p:nvSpPr>
          <p:cNvPr id="2" name="Slide Image Placeholder 1">
            <a:extLst>
              <a:ext uri="{FF2B5EF4-FFF2-40B4-BE49-F238E27FC236}">
                <a16:creationId xmlns:a16="http://schemas.microsoft.com/office/drawing/2014/main" id="{F9C73CBB-0BF0-C29A-A921-B752B77402D2}"/>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D758F85-D75A-FFE8-0110-D999AE9C89AA}"/>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45801D-213E-AE26-8102-3E7604108F20}"/>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16618F74-B6DB-4228-BE4E-1B04207E8804}"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4FA0DE99-E84C-ABA3-CC45-15206B870401}"/>
              </a:ext>
            </a:extLst>
          </p:cNvPr>
          <p:cNvSpPr txBox="1">
            <a:spLocks noGrp="1"/>
          </p:cNvSpPr>
          <p:nvPr>
            <p:ph type="sldNum" sz="quarter" idx="5"/>
          </p:nvPr>
        </p:nvSpPr>
        <p:spPr>
          <a:ln/>
        </p:spPr>
        <p:txBody>
          <a:bodyPr lIns="0" tIns="0" rIns="0" bIns="0" anchor="b" anchorCtr="0">
            <a:noAutofit/>
          </a:bodyPr>
          <a:lstStyle/>
          <a:p>
            <a:pPr lvl="0"/>
            <a:fld id="{F1FE69D3-0342-4DE4-97DA-1419D932C0BC}" type="slidenum">
              <a:t>5</a:t>
            </a:fld>
            <a:endParaRPr lang="en-GB"/>
          </a:p>
        </p:txBody>
      </p:sp>
      <p:sp>
        <p:nvSpPr>
          <p:cNvPr id="2" name="Slide Image Placeholder 1">
            <a:extLst>
              <a:ext uri="{FF2B5EF4-FFF2-40B4-BE49-F238E27FC236}">
                <a16:creationId xmlns:a16="http://schemas.microsoft.com/office/drawing/2014/main" id="{6335CA3E-8B72-FF32-8F59-17B1A6D4325F}"/>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8ECADED-5158-75CB-889B-21E58434B71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FC77A6E-608D-962A-C0DD-24A55EF4CCB2}"/>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57301321-DA49-4B36-B80F-AE49F41B2A43}" type="slidenum">
              <a:t>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6CAF8CB-5449-3F25-88F2-A3F8014FE002}"/>
              </a:ext>
            </a:extLst>
          </p:cNvPr>
          <p:cNvSpPr txBox="1">
            <a:spLocks noGrp="1"/>
          </p:cNvSpPr>
          <p:nvPr>
            <p:ph type="sldNum" sz="quarter" idx="5"/>
          </p:nvPr>
        </p:nvSpPr>
        <p:spPr>
          <a:ln/>
        </p:spPr>
        <p:txBody>
          <a:bodyPr lIns="0" tIns="0" rIns="0" bIns="0" anchor="b" anchorCtr="0">
            <a:noAutofit/>
          </a:bodyPr>
          <a:lstStyle/>
          <a:p>
            <a:pPr lvl="0"/>
            <a:fld id="{E08E925C-871D-4D7A-9FD3-A4B5B8FEEF7F}" type="slidenum">
              <a:t>6</a:t>
            </a:fld>
            <a:endParaRPr lang="en-GB"/>
          </a:p>
        </p:txBody>
      </p:sp>
      <p:sp>
        <p:nvSpPr>
          <p:cNvPr id="2" name="Slide Image Placeholder 1">
            <a:extLst>
              <a:ext uri="{FF2B5EF4-FFF2-40B4-BE49-F238E27FC236}">
                <a16:creationId xmlns:a16="http://schemas.microsoft.com/office/drawing/2014/main" id="{649B9703-694D-AD25-D991-33FBEE2E7912}"/>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36FD94C-689A-1EE5-9B99-D4D90CD38C25}"/>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F87FDE5-F57A-79BF-C9D1-AEF7F4FF8F3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9AFFC2E-3F68-4B10-B9BA-C9765E03F94E}" type="slidenum">
              <a:t>7</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B91820FB-59AD-230C-2462-A0D9A707BB6A}"/>
              </a:ext>
            </a:extLst>
          </p:cNvPr>
          <p:cNvSpPr txBox="1">
            <a:spLocks noGrp="1"/>
          </p:cNvSpPr>
          <p:nvPr>
            <p:ph type="sldNum" sz="quarter" idx="5"/>
          </p:nvPr>
        </p:nvSpPr>
        <p:spPr>
          <a:ln/>
        </p:spPr>
        <p:txBody>
          <a:bodyPr lIns="0" tIns="0" rIns="0" bIns="0" anchor="b" anchorCtr="0">
            <a:noAutofit/>
          </a:bodyPr>
          <a:lstStyle/>
          <a:p>
            <a:pPr lvl="0"/>
            <a:fld id="{687D1837-7451-4A09-B2D8-4B537D8CAD32}" type="slidenum">
              <a:t>7</a:t>
            </a:fld>
            <a:endParaRPr lang="en-GB"/>
          </a:p>
        </p:txBody>
      </p:sp>
      <p:sp>
        <p:nvSpPr>
          <p:cNvPr id="2" name="Slide Image Placeholder 1">
            <a:extLst>
              <a:ext uri="{FF2B5EF4-FFF2-40B4-BE49-F238E27FC236}">
                <a16:creationId xmlns:a16="http://schemas.microsoft.com/office/drawing/2014/main" id="{404DE854-3647-1A09-782F-7BB65D055457}"/>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6E86618-1D9E-694D-1945-BEF012D5C57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SzPct val="45000"/>
              <a:buFont typeface="StarSymbol"/>
              <a:buChar char="•"/>
            </a:pPr>
            <a:r>
              <a:rPr lang="en-GB"/>
              <a:t>Is strong culture always more desirable than weak culture?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E4D5A61-DA16-302A-5240-7B6D12601CB0}"/>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C2BA0E5D-3928-4E3C-8285-FDFD5BB1B628}" type="slidenum">
              <a:t>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7F66A1F-7CD5-8DDD-8915-5E72CAC2F484}"/>
              </a:ext>
            </a:extLst>
          </p:cNvPr>
          <p:cNvSpPr txBox="1">
            <a:spLocks noGrp="1"/>
          </p:cNvSpPr>
          <p:nvPr>
            <p:ph type="sldNum" sz="quarter" idx="5"/>
          </p:nvPr>
        </p:nvSpPr>
        <p:spPr>
          <a:ln/>
        </p:spPr>
        <p:txBody>
          <a:bodyPr lIns="0" tIns="0" rIns="0" bIns="0" anchor="b" anchorCtr="0">
            <a:noAutofit/>
          </a:bodyPr>
          <a:lstStyle/>
          <a:p>
            <a:pPr lvl="0"/>
            <a:fld id="{84135483-61EF-4DFD-A0D7-BF3EDA3112D5}" type="slidenum">
              <a:t>8</a:t>
            </a:fld>
            <a:endParaRPr lang="en-GB"/>
          </a:p>
        </p:txBody>
      </p:sp>
      <p:sp>
        <p:nvSpPr>
          <p:cNvPr id="2" name="Slide Image Placeholder 1">
            <a:extLst>
              <a:ext uri="{FF2B5EF4-FFF2-40B4-BE49-F238E27FC236}">
                <a16:creationId xmlns:a16="http://schemas.microsoft.com/office/drawing/2014/main" id="{196B4A01-1853-0F9B-132E-C8E4274D98D4}"/>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31E42F8-541D-2105-AB9E-75DCE9BAC8A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hangingPunct="1">
              <a:buClr>
                <a:srgbClr val="555555"/>
              </a:buClr>
              <a:buSzPct val="45000"/>
              <a:buFont typeface="Arial" pitchFamily="32"/>
              <a:buChar char="•"/>
            </a:pPr>
            <a:r>
              <a:rPr lang="en-GB">
                <a:solidFill>
                  <a:srgbClr val="555555"/>
                </a:solidFill>
                <a:latin typeface="robotoregular" pitchFamily="18"/>
              </a:rPr>
              <a:t>Level 1: Artefacts. The most visible level of the culture is artefacts and creations – the constructed physical and social environment. This includes physical space and layout, the technological output, written and spoken language and the overt behaviour of group members.</a:t>
            </a:r>
          </a:p>
          <a:p>
            <a:pPr marL="0" lvl="0" indent="0" hangingPunct="1">
              <a:buClr>
                <a:srgbClr val="555555"/>
              </a:buClr>
              <a:buSzPct val="45000"/>
              <a:buFont typeface="Arial" pitchFamily="32"/>
              <a:buChar char="•"/>
            </a:pPr>
            <a:r>
              <a:rPr lang="en-GB">
                <a:solidFill>
                  <a:srgbClr val="555555"/>
                </a:solidFill>
                <a:latin typeface="robotoregular" pitchFamily="18"/>
              </a:rPr>
              <a:t>Level 2: Espoused beliefs and values. Cultural learning reflects someone’s original values. Solutions about how to deal with a new task, issue or problem are based on convictions of reality. If the solution works, the value can transform into a belief. Values and beliefs become part of the conceptual process by which group members justify actions and behaviour.</a:t>
            </a:r>
          </a:p>
          <a:p>
            <a:pPr marL="0" lvl="0" indent="0" hangingPunct="1">
              <a:buClr>
                <a:srgbClr val="555555"/>
              </a:buClr>
              <a:buSzPct val="45000"/>
              <a:buFont typeface="Arial" pitchFamily="32"/>
              <a:buChar char="•"/>
            </a:pPr>
            <a:r>
              <a:rPr lang="en-GB">
                <a:solidFill>
                  <a:srgbClr val="555555"/>
                </a:solidFill>
                <a:latin typeface="robotoregular" pitchFamily="18"/>
              </a:rPr>
              <a:t>Level 3: Basic underlying assumptions. When a solution to a problem works repeatedly it comes to be taken for granted. Basic assumptions are unconsciously held learned responses. They are implicit assumptions that actually guide behaviour and determine how group members perceive, think and feel about things.</a:t>
            </a:r>
          </a:p>
          <a:p>
            <a:pPr marL="0" lvl="0" indent="0" hangingPunct="1"/>
            <a:endParaRPr lang="en-GB">
              <a:solidFill>
                <a:srgbClr val="555555"/>
              </a:solidFill>
              <a:latin typeface="robotoregular" pitchFamily="18"/>
            </a:endParaRPr>
          </a:p>
          <a:p>
            <a:pPr marL="0" lvl="0" indent="0" hangingPunct="1"/>
            <a:r>
              <a:rPr lang="en-GB">
                <a:solidFill>
                  <a:srgbClr val="555555"/>
                </a:solidFill>
                <a:latin typeface="robotoregular" pitchFamily="18"/>
              </a:rPr>
              <a:t>For example, John is always late to work (artefact), because he beliefs a bit of lateness is not an issue (espoused beliefs and values). This is because he assumes his work will not start 15 minutes after the starting time anyway (basic underlying assumption).</a:t>
            </a:r>
          </a:p>
          <a:p>
            <a:pPr marL="0" lvl="0" indent="0" hangingPunct="1"/>
            <a:r>
              <a:rPr lang="en-GB">
                <a:solidFill>
                  <a:srgbClr val="555555"/>
                </a:solidFill>
                <a:latin typeface="robotoregular" pitchFamily="18"/>
              </a:rPr>
              <a:t>Another example: Jane dress very brightly to work today, because she believe her colourful dress could lighten up the mood of her stressful job. This is because she assumes her apparel would not have any negative influence over her colleagues (basic underlying assumption).</a:t>
            </a:r>
          </a:p>
          <a:p>
            <a:pPr marL="0" lvl="0" indent="0" hangingPunct="1"/>
            <a:endParaRPr lang="en-GB">
              <a:solidFill>
                <a:srgbClr val="555555"/>
              </a:solidFill>
              <a:latin typeface="robotoregular" pitchFamily="18"/>
            </a:endParaRPr>
          </a:p>
          <a:p>
            <a:pPr marL="0" lvl="0" indent="0" hangingPunct="1"/>
            <a:endParaRPr lang="en-GB">
              <a:solidFill>
                <a:srgbClr val="555555"/>
              </a:solidFill>
              <a:latin typeface="robotoregular" pitchFamily="1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F2B54C-18D3-DE0B-CD02-980523BE1D7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5FD0ED7C-5EC3-4D7B-912D-6754A56B7DD3}" type="slidenum">
              <a:t>9</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1EFABAF3-77C9-A97B-B267-DE00A4EFD137}"/>
              </a:ext>
            </a:extLst>
          </p:cNvPr>
          <p:cNvSpPr txBox="1">
            <a:spLocks noGrp="1"/>
          </p:cNvSpPr>
          <p:nvPr>
            <p:ph type="sldNum" sz="quarter" idx="5"/>
          </p:nvPr>
        </p:nvSpPr>
        <p:spPr>
          <a:ln/>
        </p:spPr>
        <p:txBody>
          <a:bodyPr lIns="0" tIns="0" rIns="0" bIns="0" anchor="b" anchorCtr="0">
            <a:noAutofit/>
          </a:bodyPr>
          <a:lstStyle/>
          <a:p>
            <a:pPr lvl="0"/>
            <a:fld id="{F94CEBF0-40AF-4769-8147-F32336F10E22}" type="slidenum">
              <a:t>9</a:t>
            </a:fld>
            <a:endParaRPr lang="en-GB"/>
          </a:p>
        </p:txBody>
      </p:sp>
      <p:sp>
        <p:nvSpPr>
          <p:cNvPr id="2" name="Slide Image Placeholder 1">
            <a:extLst>
              <a:ext uri="{FF2B5EF4-FFF2-40B4-BE49-F238E27FC236}">
                <a16:creationId xmlns:a16="http://schemas.microsoft.com/office/drawing/2014/main" id="{552F7A20-E386-9B44-94A7-0966041DB3BA}"/>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511393D-BA28-9982-7FCB-95B2603A96D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hangingPunct="1">
              <a:buClr>
                <a:srgbClr val="555555"/>
              </a:buClr>
              <a:buSzPct val="45000"/>
              <a:buFont typeface="Arial" pitchFamily="32"/>
              <a:buChar char="•"/>
            </a:pPr>
            <a:r>
              <a:rPr lang="en-GB">
                <a:solidFill>
                  <a:srgbClr val="555555"/>
                </a:solidFill>
                <a:latin typeface="robotoregular" pitchFamily="18"/>
              </a:rPr>
              <a:t>Level 1: Artefacts. The most visible level of the culture is artefacts and creations – the constructed physical and social environment. This includes physical space and layout, the technological output, written and spoken language and the overt behaviour of group members.</a:t>
            </a:r>
          </a:p>
          <a:p>
            <a:pPr marL="0" lvl="0" indent="0" hangingPunct="1">
              <a:buClr>
                <a:srgbClr val="555555"/>
              </a:buClr>
              <a:buSzPct val="45000"/>
              <a:buFont typeface="Arial" pitchFamily="32"/>
              <a:buChar char="•"/>
            </a:pPr>
            <a:r>
              <a:rPr lang="en-GB">
                <a:solidFill>
                  <a:srgbClr val="555555"/>
                </a:solidFill>
                <a:latin typeface="robotoregular" pitchFamily="18"/>
              </a:rPr>
              <a:t>Level 2: Espoused beliefs and values. Cultural learning reflects someone’s original values. Solutions about how to deal with a new task, issue or problem are based on convictions of reality. If the solution works, the value can transform into a belief. Values and beliefs become part of the conceptual process by which group members justify actions and behaviour.</a:t>
            </a:r>
          </a:p>
          <a:p>
            <a:pPr marL="0" lvl="0" indent="0" hangingPunct="1">
              <a:buClr>
                <a:srgbClr val="555555"/>
              </a:buClr>
              <a:buSzPct val="45000"/>
              <a:buFont typeface="Arial" pitchFamily="32"/>
              <a:buChar char="•"/>
            </a:pPr>
            <a:r>
              <a:rPr lang="en-GB">
                <a:solidFill>
                  <a:srgbClr val="555555"/>
                </a:solidFill>
                <a:latin typeface="robotoregular" pitchFamily="18"/>
              </a:rPr>
              <a:t>Level 3: Basic underlying assumptions. When a solution to a problem works repeatedly it comes to be taken for granted. Basic assumptions are unconsciously held learned responses. They are implicit assumptions that actually guide behaviour and determine how group members perceive, think and feel about things.</a:t>
            </a:r>
          </a:p>
          <a:p>
            <a:pPr marL="0" lvl="0" indent="0" hangingPunct="1"/>
            <a:endParaRPr lang="en-GB">
              <a:solidFill>
                <a:srgbClr val="555555"/>
              </a:solidFill>
              <a:latin typeface="robotoregular" pitchFamily="18"/>
            </a:endParaRPr>
          </a:p>
          <a:p>
            <a:pPr marL="0" lvl="0" indent="0" hangingPunct="1"/>
            <a:r>
              <a:rPr lang="en-GB">
                <a:solidFill>
                  <a:srgbClr val="555555"/>
                </a:solidFill>
                <a:latin typeface="robotoregular" pitchFamily="18"/>
              </a:rPr>
              <a:t>For example, John is always late to work (artefact), because he beliefs a bit of lateness is not an issue (espoused beliefs and values). This is because he assumes his work will not start 15 minutes after the starting time anyway (basic underlying assumption).</a:t>
            </a:r>
          </a:p>
          <a:p>
            <a:pPr marL="0" lvl="0" indent="0" hangingPunct="1"/>
            <a:r>
              <a:rPr lang="en-GB">
                <a:solidFill>
                  <a:srgbClr val="555555"/>
                </a:solidFill>
                <a:latin typeface="robotoregular" pitchFamily="18"/>
              </a:rPr>
              <a:t>Another example: Jane dress very brightly to work today, because she believe her colourful dress could lighten up the mood of her stressful job. This is because she assumes her apparel would not have any negative influence over her colleagues (basic underlying assumption).</a:t>
            </a:r>
          </a:p>
          <a:p>
            <a:pPr marL="0" lvl="0" indent="0" hangingPunct="1"/>
            <a:endParaRPr lang="en-GB">
              <a:solidFill>
                <a:srgbClr val="555555"/>
              </a:solidFill>
              <a:latin typeface="robotoregular" pitchFamily="18"/>
            </a:endParaRPr>
          </a:p>
          <a:p>
            <a:pPr marL="0" lvl="0" indent="0" hangingPunct="1"/>
            <a:endParaRPr lang="en-GB">
              <a:solidFill>
                <a:srgbClr val="555555"/>
              </a:solidFill>
              <a:latin typeface="robotoregular" pitchFamily="1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2808CE-BAA2-25FC-F452-DE91FF5A083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15D8B86D-B113-44EF-8C34-8E8FA8163E7E}" type="slidenum">
              <a:t>10</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E25A9A3B-1253-F9BF-4074-DAD0E2342576}"/>
              </a:ext>
            </a:extLst>
          </p:cNvPr>
          <p:cNvSpPr txBox="1">
            <a:spLocks noGrp="1"/>
          </p:cNvSpPr>
          <p:nvPr>
            <p:ph type="sldNum" sz="quarter" idx="5"/>
          </p:nvPr>
        </p:nvSpPr>
        <p:spPr>
          <a:ln/>
        </p:spPr>
        <p:txBody>
          <a:bodyPr lIns="0" tIns="0" rIns="0" bIns="0" anchor="b" anchorCtr="0">
            <a:noAutofit/>
          </a:bodyPr>
          <a:lstStyle/>
          <a:p>
            <a:pPr lvl="0"/>
            <a:fld id="{9C83A906-05AB-4AE0-B7C3-7EC5DD61186A}" type="slidenum">
              <a:t>10</a:t>
            </a:fld>
            <a:endParaRPr lang="en-GB"/>
          </a:p>
        </p:txBody>
      </p:sp>
      <p:sp>
        <p:nvSpPr>
          <p:cNvPr id="2" name="Slide Image Placeholder 1">
            <a:extLst>
              <a:ext uri="{FF2B5EF4-FFF2-40B4-BE49-F238E27FC236}">
                <a16:creationId xmlns:a16="http://schemas.microsoft.com/office/drawing/2014/main" id="{39670DB5-3614-C56E-BEFA-DF03433EFF95}"/>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E575BE5-D56C-9102-3E54-D530ACF47D42}"/>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D366545-28BC-ECEC-C813-60A6665ABD98}"/>
              </a:ext>
            </a:extLst>
          </p:cNvPr>
          <p:cNvSpPr txBox="1">
            <a:spLocks noGrp="1"/>
          </p:cNvSpPr>
          <p:nvPr>
            <p:ph type="sldNum" sz="quarter" idx="5"/>
          </p:nvPr>
        </p:nvSpPr>
        <p:spPr>
          <a:ln/>
        </p:spPr>
        <p:txBody>
          <a:bodyPr lIns="0" tIns="0" rIns="0" bIns="0" anchor="b" anchorCtr="0">
            <a:noAutofit/>
          </a:bodyPr>
          <a:lstStyle/>
          <a:p>
            <a:pPr lvl="0"/>
            <a:fld id="{0F90E584-A68F-4426-83F4-93D3B5A12007}" type="slidenum">
              <a:t>11</a:t>
            </a:fld>
            <a:endParaRPr lang="en-GB"/>
          </a:p>
        </p:txBody>
      </p:sp>
      <p:sp>
        <p:nvSpPr>
          <p:cNvPr id="2" name="Slide Image Placeholder 1">
            <a:extLst>
              <a:ext uri="{FF2B5EF4-FFF2-40B4-BE49-F238E27FC236}">
                <a16:creationId xmlns:a16="http://schemas.microsoft.com/office/drawing/2014/main" id="{4C255F1C-8833-EB1A-973F-6642C1714E15}"/>
              </a:ext>
            </a:extLst>
          </p:cNvPr>
          <p:cNvSpPr>
            <a:spLocks noGrp="1" noRot="1" noChangeAspect="1" noResize="1"/>
          </p:cNvSpPr>
          <p:nvPr>
            <p:ph type="sldImg"/>
          </p:nvPr>
        </p:nvSpPr>
        <p:spPr>
          <a:xfrm>
            <a:off x="1143000" y="694800"/>
            <a:ext cx="4571640" cy="342863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3A89089-3F1D-4E1B-7458-B2C50DB67458}"/>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2853B7F-D3C8-9A3A-F7AB-D9453F09D544}"/>
              </a:ext>
            </a:extLst>
          </p:cNvPr>
          <p:cNvSpPr txBox="1">
            <a:spLocks noGrp="1"/>
          </p:cNvSpPr>
          <p:nvPr>
            <p:ph type="sldNum" sz="quarter" idx="5"/>
          </p:nvPr>
        </p:nvSpPr>
        <p:spPr>
          <a:ln/>
        </p:spPr>
        <p:txBody>
          <a:bodyPr lIns="0" tIns="0" rIns="0" bIns="0" anchor="b" anchorCtr="0">
            <a:noAutofit/>
          </a:bodyPr>
          <a:lstStyle/>
          <a:p>
            <a:pPr lvl="0"/>
            <a:fld id="{86BEB7E6-5E09-4D48-8A06-D9E4DBA4035A}" type="slidenum">
              <a:t>12</a:t>
            </a:fld>
            <a:endParaRPr lang="en-GB"/>
          </a:p>
        </p:txBody>
      </p:sp>
      <p:sp>
        <p:nvSpPr>
          <p:cNvPr id="2" name="Slide Image Placeholder 1">
            <a:extLst>
              <a:ext uri="{FF2B5EF4-FFF2-40B4-BE49-F238E27FC236}">
                <a16:creationId xmlns:a16="http://schemas.microsoft.com/office/drawing/2014/main" id="{73572BAF-549A-E16B-0BAF-81E61081540A}"/>
              </a:ext>
            </a:extLst>
          </p:cNvPr>
          <p:cNvSpPr>
            <a:spLocks noGrp="1" noRot="1" noChangeAspect="1" noResize="1"/>
          </p:cNvSpPr>
          <p:nvPr>
            <p:ph type="sldImg"/>
          </p:nvPr>
        </p:nvSpPr>
        <p:spPr>
          <a:xfrm>
            <a:off x="1143000" y="694800"/>
            <a:ext cx="4571640" cy="342863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7AB8AAB-250C-FF14-1409-A0E78CB650B4}"/>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A5E867A0-4A7C-3515-E35A-85FD7BC4CB81}"/>
              </a:ext>
            </a:extLst>
          </p:cNvPr>
          <p:cNvSpPr txBox="1">
            <a:spLocks noGrp="1"/>
          </p:cNvSpPr>
          <p:nvPr>
            <p:ph type="sldNum" sz="quarter" idx="5"/>
          </p:nvPr>
        </p:nvSpPr>
        <p:spPr>
          <a:ln/>
        </p:spPr>
        <p:txBody>
          <a:bodyPr lIns="0" tIns="0" rIns="0" bIns="0" anchor="b" anchorCtr="0">
            <a:noAutofit/>
          </a:bodyPr>
          <a:lstStyle/>
          <a:p>
            <a:pPr lvl="0"/>
            <a:fld id="{FBE6CE65-8399-4784-B369-89D9CE43617F}" type="slidenum">
              <a:t>13</a:t>
            </a:fld>
            <a:endParaRPr lang="en-GB"/>
          </a:p>
        </p:txBody>
      </p:sp>
      <p:sp>
        <p:nvSpPr>
          <p:cNvPr id="2" name="Slide Image Placeholder 1">
            <a:extLst>
              <a:ext uri="{FF2B5EF4-FFF2-40B4-BE49-F238E27FC236}">
                <a16:creationId xmlns:a16="http://schemas.microsoft.com/office/drawing/2014/main" id="{E1B9B136-6E38-3098-0052-0D1ED8D283FA}"/>
              </a:ext>
            </a:extLst>
          </p:cNvPr>
          <p:cNvSpPr>
            <a:spLocks noGrp="1" noRot="1" noChangeAspect="1" noResize="1"/>
          </p:cNvSpPr>
          <p:nvPr>
            <p:ph type="sldImg"/>
          </p:nvPr>
        </p:nvSpPr>
        <p:spPr>
          <a:xfrm>
            <a:off x="1143000" y="694800"/>
            <a:ext cx="4571640" cy="342863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E5E6F69-E3DD-8CFA-AE69-38CE967CB59D}"/>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CF09-951B-0BFF-9FA7-0C0743CC5844}"/>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9F5440-7BB9-40CD-A523-B5EBA46484D1}"/>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FDC612-03D7-9CC7-C847-2D2405061E7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0FBC006C-EEED-F7F0-9801-E24C18B7FFE2}"/>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442840CA-715F-47B4-6933-104AE4B09B43}"/>
              </a:ext>
            </a:extLst>
          </p:cNvPr>
          <p:cNvSpPr>
            <a:spLocks noGrp="1"/>
          </p:cNvSpPr>
          <p:nvPr>
            <p:ph type="sldNum" sz="quarter" idx="12"/>
          </p:nvPr>
        </p:nvSpPr>
        <p:spPr/>
        <p:txBody>
          <a:bodyPr/>
          <a:lstStyle/>
          <a:p>
            <a:pPr lvl="0"/>
            <a:fld id="{8114AD41-60D0-46EC-AB10-11E91B76CC7D}" type="slidenum">
              <a:t>‹#›</a:t>
            </a:fld>
            <a:endParaRPr lang="en-GB"/>
          </a:p>
        </p:txBody>
      </p:sp>
    </p:spTree>
    <p:extLst>
      <p:ext uri="{BB962C8B-B14F-4D97-AF65-F5344CB8AC3E}">
        <p14:creationId xmlns:p14="http://schemas.microsoft.com/office/powerpoint/2010/main" val="3391568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9A73F-C99D-9283-CE8C-A12DD4155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CEF116-6E6C-CC96-BFF4-038530517D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57F84-84DF-665F-2367-F3CDF2E06CC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59130AB-554B-58A7-133C-E51B610A235E}"/>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023FFE3-EEA1-D62D-600E-E03246FFB42E}"/>
              </a:ext>
            </a:extLst>
          </p:cNvPr>
          <p:cNvSpPr>
            <a:spLocks noGrp="1"/>
          </p:cNvSpPr>
          <p:nvPr>
            <p:ph type="sldNum" sz="quarter" idx="12"/>
          </p:nvPr>
        </p:nvSpPr>
        <p:spPr/>
        <p:txBody>
          <a:bodyPr/>
          <a:lstStyle/>
          <a:p>
            <a:pPr lvl="0"/>
            <a:fld id="{37928749-7D01-445B-B556-32029EA8C37A}" type="slidenum">
              <a:t>‹#›</a:t>
            </a:fld>
            <a:endParaRPr lang="en-GB"/>
          </a:p>
        </p:txBody>
      </p:sp>
    </p:spTree>
    <p:extLst>
      <p:ext uri="{BB962C8B-B14F-4D97-AF65-F5344CB8AC3E}">
        <p14:creationId xmlns:p14="http://schemas.microsoft.com/office/powerpoint/2010/main" val="2665278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71B2-D8A0-DBCF-4BAC-2F4859E0F3E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781CDC-05FF-4F38-A684-C6620CA0C139}"/>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5877EE-202F-DE15-30EC-5C22988C013E}"/>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D962A9E-6BB0-338B-3913-8226242E9C3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8460EBB8-BC2A-EC4F-9248-B32633E65CA6}"/>
              </a:ext>
            </a:extLst>
          </p:cNvPr>
          <p:cNvSpPr>
            <a:spLocks noGrp="1"/>
          </p:cNvSpPr>
          <p:nvPr>
            <p:ph type="sldNum" sz="quarter" idx="12"/>
          </p:nvPr>
        </p:nvSpPr>
        <p:spPr/>
        <p:txBody>
          <a:bodyPr/>
          <a:lstStyle/>
          <a:p>
            <a:pPr lvl="0"/>
            <a:fld id="{5F3264D0-80CB-46C5-835E-4EDAABB082CA}" type="slidenum">
              <a:t>‹#›</a:t>
            </a:fld>
            <a:endParaRPr lang="en-GB"/>
          </a:p>
        </p:txBody>
      </p:sp>
    </p:spTree>
    <p:extLst>
      <p:ext uri="{BB962C8B-B14F-4D97-AF65-F5344CB8AC3E}">
        <p14:creationId xmlns:p14="http://schemas.microsoft.com/office/powerpoint/2010/main" val="2331052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46D5D-3C10-B80B-8616-3F3A675519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EB7CE2-0F54-060C-EC86-57A459D6ECA2}"/>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AD6249-23CD-B9CB-A950-556B380E81A1}"/>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483DEE-51FB-EA1F-E7BB-59F5E2319875}"/>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130F4EF5-EA04-508D-31D7-208F16F39B76}"/>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AB2BF73D-830A-E3ED-C0DD-E3A72BD7315E}"/>
              </a:ext>
            </a:extLst>
          </p:cNvPr>
          <p:cNvSpPr>
            <a:spLocks noGrp="1"/>
          </p:cNvSpPr>
          <p:nvPr>
            <p:ph type="sldNum" sz="quarter" idx="12"/>
          </p:nvPr>
        </p:nvSpPr>
        <p:spPr/>
        <p:txBody>
          <a:bodyPr/>
          <a:lstStyle/>
          <a:p>
            <a:pPr lvl="0"/>
            <a:fld id="{18043A68-07C3-4D09-AA70-72CC70027378}" type="slidenum">
              <a:t>‹#›</a:t>
            </a:fld>
            <a:endParaRPr lang="en-GB"/>
          </a:p>
        </p:txBody>
      </p:sp>
    </p:spTree>
    <p:extLst>
      <p:ext uri="{BB962C8B-B14F-4D97-AF65-F5344CB8AC3E}">
        <p14:creationId xmlns:p14="http://schemas.microsoft.com/office/powerpoint/2010/main" val="1744679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CC33-68F2-E7BD-F18A-7CDBAB616ED6}"/>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586FB2-B332-A7F4-05F2-2A5EDF54BC8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595586-7888-AFF0-FA81-0B9CDF6B395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A51B1-63B9-9004-0D33-7C886A7CCD59}"/>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99FF7F-8B87-89FA-E22A-C0F1D1BFC390}"/>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ECE65-97E4-2DC0-6C43-49660DBE4037}"/>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461EB6ED-F432-A731-357E-0B9FB3358157}"/>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8053C9E0-9819-8EDB-928C-3F99943C7774}"/>
              </a:ext>
            </a:extLst>
          </p:cNvPr>
          <p:cNvSpPr>
            <a:spLocks noGrp="1"/>
          </p:cNvSpPr>
          <p:nvPr>
            <p:ph type="sldNum" sz="quarter" idx="12"/>
          </p:nvPr>
        </p:nvSpPr>
        <p:spPr/>
        <p:txBody>
          <a:bodyPr/>
          <a:lstStyle/>
          <a:p>
            <a:pPr lvl="0"/>
            <a:fld id="{B0BF258D-CE75-4954-A909-BFFD75DE51C7}" type="slidenum">
              <a:t>‹#›</a:t>
            </a:fld>
            <a:endParaRPr lang="en-GB"/>
          </a:p>
        </p:txBody>
      </p:sp>
    </p:spTree>
    <p:extLst>
      <p:ext uri="{BB962C8B-B14F-4D97-AF65-F5344CB8AC3E}">
        <p14:creationId xmlns:p14="http://schemas.microsoft.com/office/powerpoint/2010/main" val="25989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1F4B-D143-53EE-8347-5B20748C4D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A2438E-00AA-424A-3CFC-AFB378676B34}"/>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DE8E5C31-87BD-4C13-884F-D93C3F4CF3ED}"/>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F927FD5E-BC3D-64F3-AE68-95BE4AA68E38}"/>
              </a:ext>
            </a:extLst>
          </p:cNvPr>
          <p:cNvSpPr>
            <a:spLocks noGrp="1"/>
          </p:cNvSpPr>
          <p:nvPr>
            <p:ph type="sldNum" sz="quarter" idx="12"/>
          </p:nvPr>
        </p:nvSpPr>
        <p:spPr/>
        <p:txBody>
          <a:bodyPr/>
          <a:lstStyle/>
          <a:p>
            <a:pPr lvl="0"/>
            <a:fld id="{E41EE18F-4D56-42DE-96F9-2099F718DCE5}" type="slidenum">
              <a:t>‹#›</a:t>
            </a:fld>
            <a:endParaRPr lang="en-GB"/>
          </a:p>
        </p:txBody>
      </p:sp>
    </p:spTree>
    <p:extLst>
      <p:ext uri="{BB962C8B-B14F-4D97-AF65-F5344CB8AC3E}">
        <p14:creationId xmlns:p14="http://schemas.microsoft.com/office/powerpoint/2010/main" val="3173219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41F450-2E81-EEF8-A205-087C4A2AAAFD}"/>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3700F586-789B-B489-74D4-C541383757F9}"/>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CDEFE95A-D345-D055-6FE9-6F00904C988D}"/>
              </a:ext>
            </a:extLst>
          </p:cNvPr>
          <p:cNvSpPr>
            <a:spLocks noGrp="1"/>
          </p:cNvSpPr>
          <p:nvPr>
            <p:ph type="sldNum" sz="quarter" idx="12"/>
          </p:nvPr>
        </p:nvSpPr>
        <p:spPr/>
        <p:txBody>
          <a:bodyPr/>
          <a:lstStyle/>
          <a:p>
            <a:pPr lvl="0"/>
            <a:fld id="{47E228E3-CADD-40EF-98DB-2EE819DA1573}" type="slidenum">
              <a:t>‹#›</a:t>
            </a:fld>
            <a:endParaRPr lang="en-GB"/>
          </a:p>
        </p:txBody>
      </p:sp>
    </p:spTree>
    <p:extLst>
      <p:ext uri="{BB962C8B-B14F-4D97-AF65-F5344CB8AC3E}">
        <p14:creationId xmlns:p14="http://schemas.microsoft.com/office/powerpoint/2010/main" val="37022067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311A-91F6-B78C-D6D4-63146161B59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93623D-12C1-9D16-335F-7C6DB4C5B609}"/>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D3F546-B67C-44DC-CC22-5777998C304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161ACB-F61B-5BA1-2E2E-7685352FB8CB}"/>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2B20A5D3-0EBC-D716-D53F-27B3954D2360}"/>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9AF5908-02B2-5A11-511A-408201675E19}"/>
              </a:ext>
            </a:extLst>
          </p:cNvPr>
          <p:cNvSpPr>
            <a:spLocks noGrp="1"/>
          </p:cNvSpPr>
          <p:nvPr>
            <p:ph type="sldNum" sz="quarter" idx="12"/>
          </p:nvPr>
        </p:nvSpPr>
        <p:spPr/>
        <p:txBody>
          <a:bodyPr/>
          <a:lstStyle/>
          <a:p>
            <a:pPr lvl="0"/>
            <a:fld id="{C1ACEBA6-083E-4AD6-A792-95A4AD90754B}" type="slidenum">
              <a:t>‹#›</a:t>
            </a:fld>
            <a:endParaRPr lang="en-GB"/>
          </a:p>
        </p:txBody>
      </p:sp>
    </p:spTree>
    <p:extLst>
      <p:ext uri="{BB962C8B-B14F-4D97-AF65-F5344CB8AC3E}">
        <p14:creationId xmlns:p14="http://schemas.microsoft.com/office/powerpoint/2010/main" val="2264578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91372-90E2-DB97-CF44-2870B1E4343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956BF0-DE37-9D4F-6AFD-F83E4DC5FAA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FCF6C-9487-74EA-8AE2-F37C16B52F9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4DA189-4768-8F39-33D3-9D8AB2AD0BB4}"/>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11D8A6CB-6295-6B6D-6E54-B6AB4320B222}"/>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5EAC65D-577E-D759-D0E6-D6C297D5984D}"/>
              </a:ext>
            </a:extLst>
          </p:cNvPr>
          <p:cNvSpPr>
            <a:spLocks noGrp="1"/>
          </p:cNvSpPr>
          <p:nvPr>
            <p:ph type="sldNum" sz="quarter" idx="12"/>
          </p:nvPr>
        </p:nvSpPr>
        <p:spPr/>
        <p:txBody>
          <a:bodyPr/>
          <a:lstStyle/>
          <a:p>
            <a:pPr lvl="0"/>
            <a:fld id="{DC93D58B-E543-4146-B14D-C22846D2655D}" type="slidenum">
              <a:t>‹#›</a:t>
            </a:fld>
            <a:endParaRPr lang="en-GB"/>
          </a:p>
        </p:txBody>
      </p:sp>
    </p:spTree>
    <p:extLst>
      <p:ext uri="{BB962C8B-B14F-4D97-AF65-F5344CB8AC3E}">
        <p14:creationId xmlns:p14="http://schemas.microsoft.com/office/powerpoint/2010/main" val="3363494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1A690-2558-7219-8F1B-D50C6C484A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9E149-D6C2-1BB2-FAA7-5E5D0F2D57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652E6D-E10E-C8F7-6CC6-F873102125B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DD417C9E-D173-DD57-E198-D2521570DF9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6DA22921-C025-44D7-C9E5-AE8D937527D0}"/>
              </a:ext>
            </a:extLst>
          </p:cNvPr>
          <p:cNvSpPr>
            <a:spLocks noGrp="1"/>
          </p:cNvSpPr>
          <p:nvPr>
            <p:ph type="sldNum" sz="quarter" idx="12"/>
          </p:nvPr>
        </p:nvSpPr>
        <p:spPr/>
        <p:txBody>
          <a:bodyPr/>
          <a:lstStyle/>
          <a:p>
            <a:pPr lvl="0"/>
            <a:fld id="{9936D90C-FD86-4540-9762-FFD1D2D226B9}" type="slidenum">
              <a:t>‹#›</a:t>
            </a:fld>
            <a:endParaRPr lang="en-GB"/>
          </a:p>
        </p:txBody>
      </p:sp>
    </p:spTree>
    <p:extLst>
      <p:ext uri="{BB962C8B-B14F-4D97-AF65-F5344CB8AC3E}">
        <p14:creationId xmlns:p14="http://schemas.microsoft.com/office/powerpoint/2010/main" val="2686988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23EF79-EA60-2C4F-5AE2-6759533912DF}"/>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DF04D8-F6FD-02E4-B5FE-0B9F59D366F4}"/>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FB57A-5DB6-2C03-A949-92671C03A19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9B86F4A-70D2-E97F-D8BA-8D090CFAEE4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2670CF4E-7DF8-51B3-D8A4-7A3CA136F791}"/>
              </a:ext>
            </a:extLst>
          </p:cNvPr>
          <p:cNvSpPr>
            <a:spLocks noGrp="1"/>
          </p:cNvSpPr>
          <p:nvPr>
            <p:ph type="sldNum" sz="quarter" idx="12"/>
          </p:nvPr>
        </p:nvSpPr>
        <p:spPr/>
        <p:txBody>
          <a:bodyPr/>
          <a:lstStyle/>
          <a:p>
            <a:pPr lvl="0"/>
            <a:fld id="{2738732B-A6BD-45B1-B99B-CD6D6787F801}" type="slidenum">
              <a:t>‹#›</a:t>
            </a:fld>
            <a:endParaRPr lang="en-GB"/>
          </a:p>
        </p:txBody>
      </p:sp>
    </p:spTree>
    <p:extLst>
      <p:ext uri="{BB962C8B-B14F-4D97-AF65-F5344CB8AC3E}">
        <p14:creationId xmlns:p14="http://schemas.microsoft.com/office/powerpoint/2010/main" val="517121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D7E6-5F09-583D-4DA1-81CDDFC591F1}"/>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1796A3-0B84-963A-C116-A5CD21958AB7}"/>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97340C-68EC-59BC-318E-0D6BC296B041}"/>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07E1C66A-A5B9-2076-6CDF-1B07561E64DE}"/>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9058D7F-48AD-8236-65F9-FA967C6230DC}"/>
              </a:ext>
            </a:extLst>
          </p:cNvPr>
          <p:cNvSpPr>
            <a:spLocks noGrp="1"/>
          </p:cNvSpPr>
          <p:nvPr>
            <p:ph type="sldNum" sz="quarter" idx="12"/>
          </p:nvPr>
        </p:nvSpPr>
        <p:spPr/>
        <p:txBody>
          <a:bodyPr/>
          <a:lstStyle/>
          <a:p>
            <a:pPr lvl="0"/>
            <a:fld id="{83AF159A-1925-4451-A6FC-E258E612A0BE}" type="slidenum">
              <a:t>‹#›</a:t>
            </a:fld>
            <a:endParaRPr lang="en-GB"/>
          </a:p>
        </p:txBody>
      </p:sp>
    </p:spTree>
    <p:extLst>
      <p:ext uri="{BB962C8B-B14F-4D97-AF65-F5344CB8AC3E}">
        <p14:creationId xmlns:p14="http://schemas.microsoft.com/office/powerpoint/2010/main" val="863084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1B48-9D0A-7319-991E-7207156D5A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0A46C-1E9A-0270-8E5C-C4436875F7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CEAA3B-8E27-E12C-6EC0-62D9F16CFD4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EDF972A1-995E-EDB4-920A-A41F94C491D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5A0654F5-B3E3-388E-8AE1-B1E6EF75C227}"/>
              </a:ext>
            </a:extLst>
          </p:cNvPr>
          <p:cNvSpPr>
            <a:spLocks noGrp="1"/>
          </p:cNvSpPr>
          <p:nvPr>
            <p:ph type="sldNum" sz="quarter" idx="12"/>
          </p:nvPr>
        </p:nvSpPr>
        <p:spPr/>
        <p:txBody>
          <a:bodyPr/>
          <a:lstStyle/>
          <a:p>
            <a:pPr lvl="0"/>
            <a:fld id="{41511E80-9C1F-460E-A19A-3716AFEA8174}" type="slidenum">
              <a:t>‹#›</a:t>
            </a:fld>
            <a:endParaRPr lang="en-GB"/>
          </a:p>
        </p:txBody>
      </p:sp>
    </p:spTree>
    <p:extLst>
      <p:ext uri="{BB962C8B-B14F-4D97-AF65-F5344CB8AC3E}">
        <p14:creationId xmlns:p14="http://schemas.microsoft.com/office/powerpoint/2010/main" val="3860022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9FA9F-F956-0BF7-F677-098CAE16FC4F}"/>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DB4A84-5BB3-1AA0-A403-43D6ADF64642}"/>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07BDD3-28E7-4DF8-B27C-0DF48C84A8F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0D4B11C8-FF97-30D0-2745-0CC0266B2F5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4C25562-3283-9503-9B90-68ACAC911013}"/>
              </a:ext>
            </a:extLst>
          </p:cNvPr>
          <p:cNvSpPr>
            <a:spLocks noGrp="1"/>
          </p:cNvSpPr>
          <p:nvPr>
            <p:ph type="sldNum" sz="quarter" idx="12"/>
          </p:nvPr>
        </p:nvSpPr>
        <p:spPr/>
        <p:txBody>
          <a:bodyPr/>
          <a:lstStyle/>
          <a:p>
            <a:pPr lvl="0"/>
            <a:fld id="{49A737F7-E042-47D5-B27C-75EAFC46EA6A}" type="slidenum">
              <a:t>‹#›</a:t>
            </a:fld>
            <a:endParaRPr lang="en-GB"/>
          </a:p>
        </p:txBody>
      </p:sp>
    </p:spTree>
    <p:extLst>
      <p:ext uri="{BB962C8B-B14F-4D97-AF65-F5344CB8AC3E}">
        <p14:creationId xmlns:p14="http://schemas.microsoft.com/office/powerpoint/2010/main" val="3763115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AC3E9-ABEE-5341-A353-3AB76113A3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9D1D87-0CF4-F5DA-6345-B24A3399CD13}"/>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C78F3E-1112-4B8B-C165-DA86244FC0E3}"/>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36C2E8-B600-13B7-1EE8-C86EFE6D94CF}"/>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0D00F4A9-4F9A-3D56-C85F-33C2D2E71E81}"/>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71CA0AC3-C3B0-D7E2-6BAD-ADBB228902D7}"/>
              </a:ext>
            </a:extLst>
          </p:cNvPr>
          <p:cNvSpPr>
            <a:spLocks noGrp="1"/>
          </p:cNvSpPr>
          <p:nvPr>
            <p:ph type="sldNum" sz="quarter" idx="12"/>
          </p:nvPr>
        </p:nvSpPr>
        <p:spPr/>
        <p:txBody>
          <a:bodyPr/>
          <a:lstStyle/>
          <a:p>
            <a:pPr lvl="0"/>
            <a:fld id="{94E01297-8098-42B8-A81F-7F040DCEE929}" type="slidenum">
              <a:t>‹#›</a:t>
            </a:fld>
            <a:endParaRPr lang="en-GB"/>
          </a:p>
        </p:txBody>
      </p:sp>
    </p:spTree>
    <p:extLst>
      <p:ext uri="{BB962C8B-B14F-4D97-AF65-F5344CB8AC3E}">
        <p14:creationId xmlns:p14="http://schemas.microsoft.com/office/powerpoint/2010/main" val="1069091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2192-C23A-27B1-8EE1-CE627D0B2F75}"/>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FC54C0-B06B-0855-21A8-B30D68283B0F}"/>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B3F5EE-3331-4869-E8CB-3D1B26EC9251}"/>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A82C55-5B11-5246-7D3D-D3ABAF0A0A1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8B2C3D-682E-852B-11CE-FAD11C92933B}"/>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8DCFE2-AE06-65D9-D928-516C7EC06F66}"/>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7E62968D-EC1E-41A7-9C57-C3AE756466A0}"/>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7B4AE98F-2F1F-BC27-B885-C5E0AF17E2EA}"/>
              </a:ext>
            </a:extLst>
          </p:cNvPr>
          <p:cNvSpPr>
            <a:spLocks noGrp="1"/>
          </p:cNvSpPr>
          <p:nvPr>
            <p:ph type="sldNum" sz="quarter" idx="12"/>
          </p:nvPr>
        </p:nvSpPr>
        <p:spPr/>
        <p:txBody>
          <a:bodyPr/>
          <a:lstStyle/>
          <a:p>
            <a:pPr lvl="0"/>
            <a:fld id="{09736296-4F0B-4DB9-8FA0-B9ADC0B617D8}" type="slidenum">
              <a:t>‹#›</a:t>
            </a:fld>
            <a:endParaRPr lang="en-GB"/>
          </a:p>
        </p:txBody>
      </p:sp>
    </p:spTree>
    <p:extLst>
      <p:ext uri="{BB962C8B-B14F-4D97-AF65-F5344CB8AC3E}">
        <p14:creationId xmlns:p14="http://schemas.microsoft.com/office/powerpoint/2010/main" val="24365950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C89A4-7D2A-679A-FC3C-27384AF835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ABC9B5-BECD-2D58-8D70-BBE54F03A306}"/>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859121C4-E05D-901C-EBCD-FFB858B2591A}"/>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4000EE4E-B788-0FE1-2946-892A9C276A7A}"/>
              </a:ext>
            </a:extLst>
          </p:cNvPr>
          <p:cNvSpPr>
            <a:spLocks noGrp="1"/>
          </p:cNvSpPr>
          <p:nvPr>
            <p:ph type="sldNum" sz="quarter" idx="12"/>
          </p:nvPr>
        </p:nvSpPr>
        <p:spPr/>
        <p:txBody>
          <a:bodyPr/>
          <a:lstStyle/>
          <a:p>
            <a:pPr lvl="0"/>
            <a:fld id="{0D75B65F-FB2A-43FE-B8E7-B99EED67B34D}" type="slidenum">
              <a:t>‹#›</a:t>
            </a:fld>
            <a:endParaRPr lang="en-GB"/>
          </a:p>
        </p:txBody>
      </p:sp>
    </p:spTree>
    <p:extLst>
      <p:ext uri="{BB962C8B-B14F-4D97-AF65-F5344CB8AC3E}">
        <p14:creationId xmlns:p14="http://schemas.microsoft.com/office/powerpoint/2010/main" val="3040183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A344B6-8382-607F-0401-14C42E6600B1}"/>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13B1C676-3876-1B9F-6E7C-D3315007FE99}"/>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8694DAFD-0F2C-B978-E7DB-E8EDA1E5890C}"/>
              </a:ext>
            </a:extLst>
          </p:cNvPr>
          <p:cNvSpPr>
            <a:spLocks noGrp="1"/>
          </p:cNvSpPr>
          <p:nvPr>
            <p:ph type="sldNum" sz="quarter" idx="12"/>
          </p:nvPr>
        </p:nvSpPr>
        <p:spPr/>
        <p:txBody>
          <a:bodyPr/>
          <a:lstStyle/>
          <a:p>
            <a:pPr lvl="0"/>
            <a:fld id="{E3935C19-4626-4917-87FA-F424E80F52F9}" type="slidenum">
              <a:t>‹#›</a:t>
            </a:fld>
            <a:endParaRPr lang="en-GB"/>
          </a:p>
        </p:txBody>
      </p:sp>
    </p:spTree>
    <p:extLst>
      <p:ext uri="{BB962C8B-B14F-4D97-AF65-F5344CB8AC3E}">
        <p14:creationId xmlns:p14="http://schemas.microsoft.com/office/powerpoint/2010/main" val="121988516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33BA-20E2-FE4A-44C5-38FECF64FDE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0519D9-DF43-0786-4FBF-7DEF78036A6E}"/>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2F8913-3F8A-1543-6C4C-1E11F42BC45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5DA4E-1224-30A4-3F70-A5F150B44C07}"/>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3FFF1D0-F73C-083E-7F0D-BED6B9D7BC4B}"/>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F81B4A57-11D7-C2C2-A4CF-AFB1EABEDD18}"/>
              </a:ext>
            </a:extLst>
          </p:cNvPr>
          <p:cNvSpPr>
            <a:spLocks noGrp="1"/>
          </p:cNvSpPr>
          <p:nvPr>
            <p:ph type="sldNum" sz="quarter" idx="12"/>
          </p:nvPr>
        </p:nvSpPr>
        <p:spPr/>
        <p:txBody>
          <a:bodyPr/>
          <a:lstStyle/>
          <a:p>
            <a:pPr lvl="0"/>
            <a:fld id="{B31B5415-ACD7-4559-9A93-CF764672F7C6}" type="slidenum">
              <a:t>‹#›</a:t>
            </a:fld>
            <a:endParaRPr lang="en-GB"/>
          </a:p>
        </p:txBody>
      </p:sp>
    </p:spTree>
    <p:extLst>
      <p:ext uri="{BB962C8B-B14F-4D97-AF65-F5344CB8AC3E}">
        <p14:creationId xmlns:p14="http://schemas.microsoft.com/office/powerpoint/2010/main" val="28472021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7CD0-5E9D-68DD-39CC-B99884B29B1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986790-27C8-6D5F-1A79-C5122C4FBB60}"/>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2C15BC-7AE2-A4EC-7802-675600F76F4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369B47-5397-B318-5FD3-EEB12CEC1BF7}"/>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DA59F95C-887C-67E7-A840-BC12FF3781FE}"/>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641A82F1-7E7F-6915-2D52-6505078191F7}"/>
              </a:ext>
            </a:extLst>
          </p:cNvPr>
          <p:cNvSpPr>
            <a:spLocks noGrp="1"/>
          </p:cNvSpPr>
          <p:nvPr>
            <p:ph type="sldNum" sz="quarter" idx="12"/>
          </p:nvPr>
        </p:nvSpPr>
        <p:spPr/>
        <p:txBody>
          <a:bodyPr/>
          <a:lstStyle/>
          <a:p>
            <a:pPr lvl="0"/>
            <a:fld id="{C77EF0CE-4F40-4E4B-ACFB-AD61640DCA92}" type="slidenum">
              <a:t>‹#›</a:t>
            </a:fld>
            <a:endParaRPr lang="en-GB"/>
          </a:p>
        </p:txBody>
      </p:sp>
    </p:spTree>
    <p:extLst>
      <p:ext uri="{BB962C8B-B14F-4D97-AF65-F5344CB8AC3E}">
        <p14:creationId xmlns:p14="http://schemas.microsoft.com/office/powerpoint/2010/main" val="3339778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DC27F-A89D-3D19-979F-3C37FE767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CE787-610D-FED8-F711-74D30AD0F9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99C697-64E3-8FB2-E68D-2785F169130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7380168-858A-EAC9-398C-861ECDAC0B02}"/>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BAC6C49A-3384-8E88-FB6B-0D6F5FE1E52D}"/>
              </a:ext>
            </a:extLst>
          </p:cNvPr>
          <p:cNvSpPr>
            <a:spLocks noGrp="1"/>
          </p:cNvSpPr>
          <p:nvPr>
            <p:ph type="sldNum" sz="quarter" idx="12"/>
          </p:nvPr>
        </p:nvSpPr>
        <p:spPr/>
        <p:txBody>
          <a:bodyPr/>
          <a:lstStyle/>
          <a:p>
            <a:pPr lvl="0"/>
            <a:fld id="{29960EE0-0F70-4F61-8CA1-1E32CC011A7A}" type="slidenum">
              <a:t>‹#›</a:t>
            </a:fld>
            <a:endParaRPr lang="en-GB"/>
          </a:p>
        </p:txBody>
      </p:sp>
    </p:spTree>
    <p:extLst>
      <p:ext uri="{BB962C8B-B14F-4D97-AF65-F5344CB8AC3E}">
        <p14:creationId xmlns:p14="http://schemas.microsoft.com/office/powerpoint/2010/main" val="35116379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00E215-3E5B-3346-1CE3-B572C9F47C98}"/>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B9AD89-051C-E4F7-FA66-CD4B448C1197}"/>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896A54-823A-EFBD-6D7C-5D04BF7CD93E}"/>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12D43C85-01F8-0B26-C648-3B9921738C26}"/>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EEF402AD-5FD5-8546-FA05-99C195C6D45D}"/>
              </a:ext>
            </a:extLst>
          </p:cNvPr>
          <p:cNvSpPr>
            <a:spLocks noGrp="1"/>
          </p:cNvSpPr>
          <p:nvPr>
            <p:ph type="sldNum" sz="quarter" idx="12"/>
          </p:nvPr>
        </p:nvSpPr>
        <p:spPr/>
        <p:txBody>
          <a:bodyPr/>
          <a:lstStyle/>
          <a:p>
            <a:pPr lvl="0"/>
            <a:fld id="{879989D0-9210-488F-8140-3F185423A7E9}" type="slidenum">
              <a:t>‹#›</a:t>
            </a:fld>
            <a:endParaRPr lang="en-GB"/>
          </a:p>
        </p:txBody>
      </p:sp>
    </p:spTree>
    <p:extLst>
      <p:ext uri="{BB962C8B-B14F-4D97-AF65-F5344CB8AC3E}">
        <p14:creationId xmlns:p14="http://schemas.microsoft.com/office/powerpoint/2010/main" val="3352309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BA44-F582-478C-A242-22CC5BBF4890}"/>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F947E645-41DA-F64E-2719-9A27B0C72A20}"/>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9E96F072-278C-F4AB-A0E2-D6B3BA373143}"/>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ED50D2BF-780E-47D0-48A1-6E57A74F77CE}"/>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257EA6BE-75DB-4AC2-BB76-3DA5FFFEDA70}" type="slidenum">
              <a:t>‹#›</a:t>
            </a:fld>
            <a:endParaRPr lang="en-GB"/>
          </a:p>
        </p:txBody>
      </p:sp>
      <p:sp>
        <p:nvSpPr>
          <p:cNvPr id="6" name="Text Placeholder 5">
            <a:extLst>
              <a:ext uri="{FF2B5EF4-FFF2-40B4-BE49-F238E27FC236}">
                <a16:creationId xmlns:a16="http://schemas.microsoft.com/office/drawing/2014/main" id="{5D6484B5-5678-196C-84C4-5DA781B7C638}"/>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8691E-A85C-553B-023B-7EE55EC3B70F}"/>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C3BC66D1-1FB0-3637-4E56-44BFEAD5DF6B}"/>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9D1365-D9A9-6017-43DC-00ECEDF05259}"/>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347D16F2-992D-4D65-46DC-66AE07AF8370}"/>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E7A00A65-80C7-45CB-158A-0971FF3C7C5C}"/>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E757924D-82B6-4E25-B484-9CB09293CCFF}"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_Cn8eFo7u8"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A864-009B-A66B-21DD-F906840A991B}"/>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AC172176-5DD2-7DE6-D2CD-C9A1D4F0BEB9}"/>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4B5C3359-BB90-1D61-5F57-0279D0D61817}"/>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4: Session 1</a:t>
            </a:r>
          </a:p>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Organisational culture – part 1</a:t>
            </a:r>
          </a:p>
        </p:txBody>
      </p:sp>
      <p:sp>
        <p:nvSpPr>
          <p:cNvPr id="5" name="Subtitle 4">
            <a:extLst>
              <a:ext uri="{FF2B5EF4-FFF2-40B4-BE49-F238E27FC236}">
                <a16:creationId xmlns:a16="http://schemas.microsoft.com/office/drawing/2014/main" id="{88151AF8-1B30-DB58-A599-1C5986159FEF}"/>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5FFD-DAF5-5D37-B5FD-9439C4290BF2}"/>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BC7E241E-12D5-54C5-3208-55F82A289DA1}"/>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9F39DE99-13DC-CF8A-DDB8-6E72471AA929}"/>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FECD0A9-FDD8-4B6D-A0BA-5A2BD7F16E7A}"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703C9217-9F30-6E07-C87D-B468964072F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E9B04DA-E7CE-4FC8-A285-7F3D651B0B71}" type="slidenum">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9791A-A357-739E-8004-E2DAA3903457}"/>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7F00B4EA-287D-69E7-67A6-B9C7757DC418}"/>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2800"/>
              <a:t>By the end of this session, students should be aware of important aspects of organisational culture, including:</a:t>
            </a:r>
          </a:p>
          <a:p>
            <a:pPr lvl="0" algn="just" hangingPunct="1">
              <a:spcBef>
                <a:spcPts val="479"/>
              </a:spcBef>
              <a:spcAft>
                <a:spcPts val="0"/>
              </a:spcAft>
              <a:buAutoNum type="arabicPeriod"/>
            </a:pPr>
            <a:r>
              <a:rPr lang="en-US"/>
              <a:t>Definitions</a:t>
            </a:r>
          </a:p>
          <a:p>
            <a:pPr lvl="0" algn="just" hangingPunct="1">
              <a:spcBef>
                <a:spcPts val="479"/>
              </a:spcBef>
              <a:spcAft>
                <a:spcPts val="0"/>
              </a:spcAft>
              <a:buAutoNum type="arabicPeriod"/>
            </a:pPr>
            <a:r>
              <a:rPr lang="en-US"/>
              <a:t>Strong and weak cultures</a:t>
            </a:r>
          </a:p>
          <a:p>
            <a:pPr lvl="0" algn="just" hangingPunct="1">
              <a:spcBef>
                <a:spcPts val="479"/>
              </a:spcBef>
              <a:spcAft>
                <a:spcPts val="0"/>
              </a:spcAft>
              <a:buAutoNum type="arabicPeriod"/>
            </a:pPr>
            <a:r>
              <a:rPr lang="en-US"/>
              <a:t>Levels of culture</a:t>
            </a:r>
          </a:p>
        </p:txBody>
      </p:sp>
      <p:sp>
        <p:nvSpPr>
          <p:cNvPr id="4" name="Date Placeholder 3">
            <a:extLst>
              <a:ext uri="{FF2B5EF4-FFF2-40B4-BE49-F238E27FC236}">
                <a16:creationId xmlns:a16="http://schemas.microsoft.com/office/drawing/2014/main" id="{D39E3AE4-864E-BAED-7CA2-33575A8E70AA}"/>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978F911-F347-4515-97D1-5A5D92A2E98B}"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76DE1A64-8F9A-15C1-F247-AFE7D59DF400}"/>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DC5E945-B836-434E-B6BA-1353CDEF87D7}" type="slidenum">
              <a:t>3</a:t>
            </a:fld>
            <a:endParaRPr lang="en-GB" sz="1200">
              <a:solidFill>
                <a:srgbClr val="000000"/>
              </a:solidFill>
              <a:latin typeface="Myriad Pro" pitchFamily="18"/>
              <a:cs typeface="Tahoma" pitchFamily="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CF9A-D1EB-09F7-F7ED-F5EAC9198890}"/>
              </a:ext>
            </a:extLst>
          </p:cNvPr>
          <p:cNvSpPr txBox="1">
            <a:spLocks noGrp="1"/>
          </p:cNvSpPr>
          <p:nvPr>
            <p:ph type="title" idx="4294967295"/>
          </p:nvPr>
        </p:nvSpPr>
        <p:spPr>
          <a:xfrm>
            <a:off x="457200" y="198360"/>
            <a:ext cx="8229240" cy="1142640"/>
          </a:xfrm>
        </p:spPr>
        <p:txBody>
          <a:bodyPr/>
          <a:lstStyle/>
          <a:p>
            <a:pPr lvl="0"/>
            <a:r>
              <a:rPr lang="en-US" b="1"/>
              <a:t>Definition</a:t>
            </a:r>
          </a:p>
        </p:txBody>
      </p:sp>
      <p:sp>
        <p:nvSpPr>
          <p:cNvPr id="3" name="Content Placeholder 2">
            <a:extLst>
              <a:ext uri="{FF2B5EF4-FFF2-40B4-BE49-F238E27FC236}">
                <a16:creationId xmlns:a16="http://schemas.microsoft.com/office/drawing/2014/main" id="{9D61A755-F591-A1F9-366C-AE7368E856D6}"/>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None/>
            </a:pPr>
            <a:r>
              <a:rPr lang="en-US" b="1"/>
              <a:t>Organisational culture is</a:t>
            </a:r>
          </a:p>
          <a:p>
            <a:pPr lvl="0">
              <a:spcBef>
                <a:spcPts val="479"/>
              </a:spcBef>
              <a:spcAft>
                <a:spcPts val="0"/>
              </a:spcAft>
              <a:buFont typeface="Arial" pitchFamily="32"/>
              <a:buChar char="•"/>
            </a:pPr>
            <a:r>
              <a:rPr lang="en-US"/>
              <a:t>‘how things are done around here’.</a:t>
            </a:r>
          </a:p>
          <a:p>
            <a:pPr lvl="0">
              <a:spcBef>
                <a:spcPts val="479"/>
              </a:spcBef>
              <a:spcAft>
                <a:spcPts val="0"/>
              </a:spcAft>
              <a:buFont typeface="Arial" pitchFamily="32"/>
              <a:buChar char="•"/>
            </a:pPr>
            <a:r>
              <a:rPr lang="en-US"/>
              <a:t>the shared values, principles, traditions, and ways of doing things that influence the way organizational members act and that distinguish the organization from other organizations</a:t>
            </a:r>
          </a:p>
        </p:txBody>
      </p:sp>
      <p:sp>
        <p:nvSpPr>
          <p:cNvPr id="4" name="Date Placeholder 3">
            <a:extLst>
              <a:ext uri="{FF2B5EF4-FFF2-40B4-BE49-F238E27FC236}">
                <a16:creationId xmlns:a16="http://schemas.microsoft.com/office/drawing/2014/main" id="{F40D6D87-B001-F699-2E81-DA53C7DD71E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2A730FEF-C119-4E5A-93B0-C3735B0DAB33}"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A6C5CED9-3543-E14C-4B31-C32F6B73245A}"/>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5298C3CB-D53F-4F4D-B2C9-3F7FD4A2AC83}" type="slidenum">
              <a:rPr/>
              <a:t>4</a:t>
            </a:fld>
            <a:endParaRPr lang="en-GB" sz="1200">
              <a:solidFill>
                <a:srgbClr val="000000"/>
              </a:solidFill>
              <a:latin typeface="Myriad Pro" pitchFamily="18"/>
              <a:cs typeface="Tahoma" pitchFamily="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Organisational culture – Goog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6AF24-B3FA-D6A4-6524-7FAF09492099}"/>
              </a:ext>
            </a:extLst>
          </p:cNvPr>
          <p:cNvSpPr txBox="1">
            <a:spLocks noGrp="1"/>
          </p:cNvSpPr>
          <p:nvPr>
            <p:ph type="title" idx="4294967295"/>
          </p:nvPr>
        </p:nvSpPr>
        <p:spPr>
          <a:xfrm>
            <a:off x="457200" y="198360"/>
            <a:ext cx="8229240" cy="1142640"/>
          </a:xfrm>
        </p:spPr>
        <p:txBody>
          <a:bodyPr/>
          <a:lstStyle/>
          <a:p>
            <a:pPr lvl="0"/>
            <a:r>
              <a:rPr lang="en-US" b="1"/>
              <a:t>Organisational culture – Google</a:t>
            </a:r>
          </a:p>
        </p:txBody>
      </p:sp>
      <p:sp>
        <p:nvSpPr>
          <p:cNvPr id="3" name="Content Placeholder 2">
            <a:extLst>
              <a:ext uri="{FF2B5EF4-FFF2-40B4-BE49-F238E27FC236}">
                <a16:creationId xmlns:a16="http://schemas.microsoft.com/office/drawing/2014/main" id="{C3276159-ABB8-3382-E8DA-88191A0F9B69}"/>
              </a:ext>
            </a:extLst>
          </p:cNvPr>
          <p:cNvSpPr txBox="1">
            <a:spLocks noGrp="1"/>
          </p:cNvSpPr>
          <p:nvPr>
            <p:ph type="body" idx="4294967295"/>
          </p:nvPr>
        </p:nvSpPr>
        <p:spPr>
          <a:xfrm>
            <a:off x="457200" y="1600200"/>
            <a:ext cx="8229240" cy="3916080"/>
          </a:xfrm>
        </p:spPr>
        <p:txBody>
          <a:bodyPr/>
          <a:lstStyle/>
          <a:p>
            <a:pPr lvl="0" hangingPunct="1">
              <a:spcAft>
                <a:spcPts val="0"/>
              </a:spcAft>
              <a:buNone/>
            </a:pPr>
            <a:r>
              <a:rPr lang="en-US" sz="3200" b="1">
                <a:latin typeface="YouTube Sans" pitchFamily="18"/>
              </a:rPr>
              <a:t>What's it like to work at Google?</a:t>
            </a:r>
          </a:p>
          <a:p>
            <a:pPr lvl="0" hangingPunct="1">
              <a:spcAft>
                <a:spcPts val="0"/>
              </a:spcAft>
              <a:buNone/>
            </a:pPr>
            <a:r>
              <a:rPr lang="en-US" sz="3200">
                <a:latin typeface="YouTube Sans" pitchFamily="18"/>
                <a:hlinkClick r:id="rId3"/>
              </a:rPr>
              <a:t>https://www.youtube.com/watch?v=n_Cn8eFo7u8</a:t>
            </a:r>
          </a:p>
          <a:p>
            <a:pPr lvl="0">
              <a:spcBef>
                <a:spcPts val="479"/>
              </a:spcBef>
              <a:spcAft>
                <a:spcPts val="0"/>
              </a:spcAft>
              <a:buNone/>
            </a:pPr>
            <a:r>
              <a:rPr lang="en-US" sz="3200"/>
              <a:t>2:10</a:t>
            </a:r>
          </a:p>
          <a:p>
            <a:pPr lvl="0">
              <a:spcBef>
                <a:spcPts val="479"/>
              </a:spcBef>
              <a:spcAft>
                <a:spcPts val="0"/>
              </a:spcAft>
              <a:buNone/>
            </a:pPr>
            <a:endParaRPr lang="en-US" sz="3200"/>
          </a:p>
        </p:txBody>
      </p:sp>
      <p:sp>
        <p:nvSpPr>
          <p:cNvPr id="4" name="Date Placeholder 3">
            <a:extLst>
              <a:ext uri="{FF2B5EF4-FFF2-40B4-BE49-F238E27FC236}">
                <a16:creationId xmlns:a16="http://schemas.microsoft.com/office/drawing/2014/main" id="{231BD854-486C-13E4-46D6-2B66435B031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566B050-8AAF-468E-97FE-2EFB46A20BC9}"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7EBDC7F6-00D8-3897-47B6-827D48F3446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D102F3FC-CC0B-471C-9071-74773240C640}" type="slidenum">
              <a:t>5</a:t>
            </a:fld>
            <a:endParaRPr lang="en-GB" sz="1200">
              <a:solidFill>
                <a:srgbClr val="000000"/>
              </a:solidFill>
              <a:latin typeface="Myriad Pro" pitchFamily="18"/>
              <a:cs typeface="Tahoma"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5C85-BD72-6496-C4DE-D97DD81A747D}"/>
              </a:ext>
            </a:extLst>
          </p:cNvPr>
          <p:cNvSpPr txBox="1">
            <a:spLocks noGrp="1"/>
          </p:cNvSpPr>
          <p:nvPr>
            <p:ph type="title" idx="4294967295"/>
          </p:nvPr>
        </p:nvSpPr>
        <p:spPr>
          <a:xfrm>
            <a:off x="457200" y="198360"/>
            <a:ext cx="8229240" cy="1142640"/>
          </a:xfrm>
        </p:spPr>
        <p:txBody>
          <a:bodyPr/>
          <a:lstStyle/>
          <a:p>
            <a:pPr lvl="0"/>
            <a:r>
              <a:rPr lang="en-US" b="1"/>
              <a:t>Definition</a:t>
            </a:r>
          </a:p>
        </p:txBody>
      </p:sp>
      <p:sp>
        <p:nvSpPr>
          <p:cNvPr id="3" name="Content Placeholder 2">
            <a:extLst>
              <a:ext uri="{FF2B5EF4-FFF2-40B4-BE49-F238E27FC236}">
                <a16:creationId xmlns:a16="http://schemas.microsoft.com/office/drawing/2014/main" id="{4B9C3BCF-78D2-8EB3-D166-3D69AFA4EB58}"/>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Clr>
                <a:srgbClr val="242021"/>
              </a:buClr>
              <a:buFont typeface="Arial" pitchFamily="32"/>
              <a:buChar char="•"/>
            </a:pPr>
            <a:r>
              <a:rPr lang="en-US" sz="3600" dirty="0"/>
              <a:t>Culture is a </a:t>
            </a:r>
            <a:r>
              <a:rPr lang="en-US" sz="3600" i="1" dirty="0"/>
              <a:t>perception</a:t>
            </a:r>
          </a:p>
          <a:p>
            <a:pPr lvl="0">
              <a:spcBef>
                <a:spcPts val="479"/>
              </a:spcBef>
              <a:spcAft>
                <a:spcPts val="0"/>
              </a:spcAft>
              <a:buClr>
                <a:srgbClr val="242021"/>
              </a:buClr>
              <a:buFont typeface="Arial" pitchFamily="32"/>
              <a:buChar char="•"/>
            </a:pPr>
            <a:r>
              <a:rPr lang="en-US" sz="3600" dirty="0"/>
              <a:t>Culture is </a:t>
            </a:r>
            <a:r>
              <a:rPr lang="en-US" sz="3600" i="1" dirty="0"/>
              <a:t>shared</a:t>
            </a:r>
          </a:p>
          <a:p>
            <a:pPr lvl="0">
              <a:spcBef>
                <a:spcPts val="479"/>
              </a:spcBef>
              <a:spcAft>
                <a:spcPts val="0"/>
              </a:spcAft>
              <a:buClr>
                <a:srgbClr val="242021"/>
              </a:buClr>
              <a:buFont typeface="Arial" pitchFamily="32"/>
              <a:buChar char="•"/>
            </a:pPr>
            <a:r>
              <a:rPr lang="en-US" sz="3600" i="1" dirty="0"/>
              <a:t>Culture includes values, attitudes, </a:t>
            </a:r>
            <a:r>
              <a:rPr lang="en-US" sz="3600" i="1" dirty="0" err="1"/>
              <a:t>behaviour</a:t>
            </a:r>
            <a:r>
              <a:rPr lang="en-US" sz="3600" i="1" dirty="0"/>
              <a:t> patterns of employees</a:t>
            </a:r>
          </a:p>
        </p:txBody>
      </p:sp>
      <p:sp>
        <p:nvSpPr>
          <p:cNvPr id="4" name="Date Placeholder 3">
            <a:extLst>
              <a:ext uri="{FF2B5EF4-FFF2-40B4-BE49-F238E27FC236}">
                <a16:creationId xmlns:a16="http://schemas.microsoft.com/office/drawing/2014/main" id="{0F4CB41C-0EC4-9ED0-5322-D0AF8F08063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B5EEC8C-00FB-44F5-B4BE-813CCBF910EF}"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D2AD70B7-5BA1-BF00-B6DC-CBCF3CA1774B}"/>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AB9EAF1-9A6C-4285-81D9-64AA4896B46D}" type="slidenum">
              <a:rPr/>
              <a:t>6</a:t>
            </a:fld>
            <a:endParaRPr lang="en-GB" sz="1200">
              <a:solidFill>
                <a:srgbClr val="000000"/>
              </a:solidFill>
              <a:latin typeface="Myriad Pro" pitchFamily="18"/>
              <a:cs typeface="Tahoma"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trong and weak cul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C690-B798-5D2D-2ECD-E2B610ABB928}"/>
              </a:ext>
            </a:extLst>
          </p:cNvPr>
          <p:cNvSpPr txBox="1">
            <a:spLocks noGrp="1"/>
          </p:cNvSpPr>
          <p:nvPr>
            <p:ph type="title" idx="4294967295"/>
          </p:nvPr>
        </p:nvSpPr>
        <p:spPr/>
        <p:txBody>
          <a:bodyPr/>
          <a:lstStyle/>
          <a:p>
            <a:pPr lvl="0"/>
            <a:r>
              <a:rPr lang="en-US" b="1"/>
              <a:t>Strong and weak cultures</a:t>
            </a:r>
          </a:p>
        </p:txBody>
      </p:sp>
      <p:sp>
        <p:nvSpPr>
          <p:cNvPr id="3" name="Date Placeholder 3">
            <a:extLst>
              <a:ext uri="{FF2B5EF4-FFF2-40B4-BE49-F238E27FC236}">
                <a16:creationId xmlns:a16="http://schemas.microsoft.com/office/drawing/2014/main" id="{63953FCB-5175-6560-3843-B4DE51B7AA9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6DD4026-B3FA-4BC0-B841-EA92C4F7761E}"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77E3DCBE-61AA-03BF-D466-4C0EAEB3E759}"/>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8813EFC-97FA-44A6-9747-6C5B7D74CECD}" type="slidenum">
              <a:rPr/>
              <a:t>7</a:t>
            </a:fld>
            <a:endParaRPr lang="en-GB" sz="1200">
              <a:solidFill>
                <a:srgbClr val="000000"/>
              </a:solidFill>
              <a:latin typeface="Myriad Pro" pitchFamily="18"/>
              <a:cs typeface="Tahoma" pitchFamily="2"/>
            </a:endParaRPr>
          </a:p>
        </p:txBody>
      </p:sp>
      <p:graphicFrame>
        <p:nvGraphicFramePr>
          <p:cNvPr id="5" name="Table 4">
            <a:extLst>
              <a:ext uri="{FF2B5EF4-FFF2-40B4-BE49-F238E27FC236}">
                <a16:creationId xmlns:a16="http://schemas.microsoft.com/office/drawing/2014/main" id="{24C4078F-60BB-C6C5-8CFD-B01ABBC9B172}"/>
              </a:ext>
            </a:extLst>
          </p:cNvPr>
          <p:cNvGraphicFramePr>
            <a:graphicFrameLocks noGrp="1"/>
          </p:cNvGraphicFramePr>
          <p:nvPr/>
        </p:nvGraphicFramePr>
        <p:xfrm>
          <a:off x="250920" y="1417680"/>
          <a:ext cx="8773200" cy="4488840"/>
        </p:xfrm>
        <a:graphic>
          <a:graphicData uri="http://schemas.openxmlformats.org/drawingml/2006/table">
            <a:tbl>
              <a:tblPr/>
              <a:tblGrid>
                <a:gridCol w="4386600">
                  <a:extLst>
                    <a:ext uri="{9D8B030D-6E8A-4147-A177-3AD203B41FA5}">
                      <a16:colId xmlns:a16="http://schemas.microsoft.com/office/drawing/2014/main" val="1320973758"/>
                    </a:ext>
                  </a:extLst>
                </a:gridCol>
                <a:gridCol w="4386600">
                  <a:extLst>
                    <a:ext uri="{9D8B030D-6E8A-4147-A177-3AD203B41FA5}">
                      <a16:colId xmlns:a16="http://schemas.microsoft.com/office/drawing/2014/main" val="3418625915"/>
                    </a:ext>
                  </a:extLst>
                </a:gridCol>
              </a:tblGrid>
              <a:tr h="428760">
                <a:tc>
                  <a:txBody>
                    <a:bodyPr/>
                    <a:lstStyle/>
                    <a:p>
                      <a:pPr marL="0" marR="0" lvl="0" indent="0" algn="l" rtl="0" hangingPunct="1">
                        <a:lnSpc>
                          <a:spcPct val="100000"/>
                        </a:lnSpc>
                        <a:spcBef>
                          <a:spcPts val="0"/>
                        </a:spcBef>
                        <a:spcAft>
                          <a:spcPts val="0"/>
                        </a:spcAft>
                        <a:buNone/>
                        <a:tabLst/>
                      </a:pPr>
                      <a:r>
                        <a:rPr lang="en-GB" sz="2000" b="1" i="0" u="none" strike="noStrike" kern="1200" spc="0">
                          <a:ln>
                            <a:noFill/>
                          </a:ln>
                          <a:solidFill>
                            <a:srgbClr val="000000"/>
                          </a:solidFill>
                          <a:latin typeface="Myriad Pro" pitchFamily="18"/>
                          <a:ea typeface="Microsoft YaHei" pitchFamily="2"/>
                          <a:cs typeface="Arial" pitchFamily="2"/>
                        </a:rPr>
                        <a:t>Strong Cultures</a:t>
                      </a:r>
                    </a:p>
                  </a:txBody>
                  <a:tcPr/>
                </a:tc>
                <a:tc>
                  <a:txBody>
                    <a:bodyPr/>
                    <a:lstStyle/>
                    <a:p>
                      <a:pPr marL="0" marR="0" lvl="0" indent="0" algn="l" rtl="0" hangingPunct="1">
                        <a:lnSpc>
                          <a:spcPct val="100000"/>
                        </a:lnSpc>
                        <a:spcBef>
                          <a:spcPts val="0"/>
                        </a:spcBef>
                        <a:spcAft>
                          <a:spcPts val="0"/>
                        </a:spcAft>
                        <a:buNone/>
                        <a:tabLst/>
                      </a:pPr>
                      <a:r>
                        <a:rPr lang="en-GB" sz="2000" b="1" i="0" u="none" strike="noStrike" kern="1200" spc="0">
                          <a:ln>
                            <a:noFill/>
                          </a:ln>
                          <a:solidFill>
                            <a:srgbClr val="000000"/>
                          </a:solidFill>
                          <a:latin typeface="Myriad Pro" pitchFamily="18"/>
                          <a:ea typeface="Microsoft YaHei" pitchFamily="2"/>
                          <a:cs typeface="Arial" pitchFamily="2"/>
                        </a:rPr>
                        <a:t>Weak Cultures</a:t>
                      </a:r>
                    </a:p>
                  </a:txBody>
                  <a:tcPr/>
                </a:tc>
                <a:extLst>
                  <a:ext uri="{0D108BD9-81ED-4DB2-BD59-A6C34878D82A}">
                    <a16:rowId xmlns:a16="http://schemas.microsoft.com/office/drawing/2014/main" val="295270874"/>
                  </a:ext>
                </a:extLst>
              </a:tr>
              <a:tr h="682920">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Values widely shared</a:t>
                      </a:r>
                    </a:p>
                  </a:txBody>
                  <a:tcPr/>
                </a:tc>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Values limited to a few people – usually top management</a:t>
                      </a:r>
                    </a:p>
                  </a:txBody>
                  <a:tcPr/>
                </a:tc>
                <a:extLst>
                  <a:ext uri="{0D108BD9-81ED-4DB2-BD59-A6C34878D82A}">
                    <a16:rowId xmlns:a16="http://schemas.microsoft.com/office/drawing/2014/main" val="1817186680"/>
                  </a:ext>
                </a:extLst>
              </a:tr>
              <a:tr h="978480">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Culture conveys consistent messages about what’s important</a:t>
                      </a:r>
                    </a:p>
                  </a:txBody>
                  <a:tcPr/>
                </a:tc>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Culture sends contradictory messages about what’s important</a:t>
                      </a:r>
                    </a:p>
                  </a:txBody>
                  <a:tcPr/>
                </a:tc>
                <a:extLst>
                  <a:ext uri="{0D108BD9-81ED-4DB2-BD59-A6C34878D82A}">
                    <a16:rowId xmlns:a16="http://schemas.microsoft.com/office/drawing/2014/main" val="2136704763"/>
                  </a:ext>
                </a:extLst>
              </a:tr>
              <a:tr h="978480">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Most employees can tell stories about company history or heroes</a:t>
                      </a:r>
                    </a:p>
                  </a:txBody>
                  <a:tcPr/>
                </a:tc>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Employees have little knowledge of company history or heroes</a:t>
                      </a:r>
                    </a:p>
                  </a:txBody>
                  <a:tcPr/>
                </a:tc>
                <a:extLst>
                  <a:ext uri="{0D108BD9-81ED-4DB2-BD59-A6C34878D82A}">
                    <a16:rowId xmlns:a16="http://schemas.microsoft.com/office/drawing/2014/main" val="675602303"/>
                  </a:ext>
                </a:extLst>
              </a:tr>
              <a:tr h="682920">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Employees strongly identify with culture</a:t>
                      </a:r>
                    </a:p>
                  </a:txBody>
                  <a:tcPr/>
                </a:tc>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Employees have little identification with culture</a:t>
                      </a:r>
                    </a:p>
                  </a:txBody>
                  <a:tcPr/>
                </a:tc>
                <a:extLst>
                  <a:ext uri="{0D108BD9-81ED-4DB2-BD59-A6C34878D82A}">
                    <a16:rowId xmlns:a16="http://schemas.microsoft.com/office/drawing/2014/main" val="4279434474"/>
                  </a:ext>
                </a:extLst>
              </a:tr>
              <a:tr h="682920">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Strong connection between shared values and behaviors</a:t>
                      </a:r>
                    </a:p>
                  </a:txBody>
                  <a:tcPr/>
                </a:tc>
                <a:tc>
                  <a:txBody>
                    <a:bodyPr/>
                    <a:lstStyle/>
                    <a:p>
                      <a:pPr marL="0" marR="0" lvl="0" indent="0" algn="l" rtl="0" hangingPunct="1">
                        <a:lnSpc>
                          <a:spcPct val="100000"/>
                        </a:lnSpc>
                        <a:spcBef>
                          <a:spcPts val="0"/>
                        </a:spcBef>
                        <a:spcAft>
                          <a:spcPts val="0"/>
                        </a:spcAft>
                        <a:buNone/>
                        <a:tabLst/>
                      </a:pPr>
                      <a:r>
                        <a:rPr lang="en-GB" sz="2000" b="0" i="0" u="none" strike="noStrike" kern="1200" spc="0">
                          <a:ln>
                            <a:noFill/>
                          </a:ln>
                          <a:solidFill>
                            <a:srgbClr val="000000"/>
                          </a:solidFill>
                          <a:latin typeface="Myriad Pro" pitchFamily="18"/>
                          <a:ea typeface="Microsoft YaHei" pitchFamily="2"/>
                          <a:cs typeface="Arial" pitchFamily="2"/>
                        </a:rPr>
                        <a:t>Little connection between shared values and behaviors</a:t>
                      </a:r>
                    </a:p>
                  </a:txBody>
                  <a:tcPr/>
                </a:tc>
                <a:extLst>
                  <a:ext uri="{0D108BD9-81ED-4DB2-BD59-A6C34878D82A}">
                    <a16:rowId xmlns:a16="http://schemas.microsoft.com/office/drawing/2014/main" val="1062434678"/>
                  </a:ext>
                </a:extLst>
              </a:tr>
            </a:tbl>
          </a:graphicData>
        </a:graphic>
      </p:graphicFrame>
      <p:sp>
        <p:nvSpPr>
          <p:cNvPr id="6" name="TextBox 2">
            <a:extLst>
              <a:ext uri="{FF2B5EF4-FFF2-40B4-BE49-F238E27FC236}">
                <a16:creationId xmlns:a16="http://schemas.microsoft.com/office/drawing/2014/main" id="{EF5F5B12-B1B3-24F0-73C3-43074B9F48FA}"/>
              </a:ext>
            </a:extLst>
          </p:cNvPr>
          <p:cNvSpPr/>
          <p:nvPr/>
        </p:nvSpPr>
        <p:spPr>
          <a:xfrm>
            <a:off x="2750040" y="5321520"/>
            <a:ext cx="389160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(Robbins and Coulter, 2021, p. 104)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Levels of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6F8D0-D057-71BB-01D1-7EF94C07B1CF}"/>
              </a:ext>
            </a:extLst>
          </p:cNvPr>
          <p:cNvSpPr txBox="1">
            <a:spLocks noGrp="1"/>
          </p:cNvSpPr>
          <p:nvPr>
            <p:ph type="title" idx="4294967295"/>
          </p:nvPr>
        </p:nvSpPr>
        <p:spPr>
          <a:xfrm>
            <a:off x="457200" y="198360"/>
            <a:ext cx="8229240" cy="1142640"/>
          </a:xfrm>
        </p:spPr>
        <p:txBody>
          <a:bodyPr/>
          <a:lstStyle/>
          <a:p>
            <a:pPr lvl="0"/>
            <a:r>
              <a:rPr lang="en-US" b="1" dirty="0"/>
              <a:t>Levels of culture (by Edgar Schein)</a:t>
            </a:r>
          </a:p>
        </p:txBody>
      </p:sp>
      <p:sp>
        <p:nvSpPr>
          <p:cNvPr id="3" name="Content Placeholder 2">
            <a:extLst>
              <a:ext uri="{FF2B5EF4-FFF2-40B4-BE49-F238E27FC236}">
                <a16:creationId xmlns:a16="http://schemas.microsoft.com/office/drawing/2014/main" id="{797607A3-1637-252C-96F6-33443CF39A5C}"/>
              </a:ext>
            </a:extLst>
          </p:cNvPr>
          <p:cNvSpPr txBox="1">
            <a:spLocks noGrp="1"/>
          </p:cNvSpPr>
          <p:nvPr>
            <p:ph type="body" idx="4294967295"/>
          </p:nvPr>
        </p:nvSpPr>
        <p:spPr>
          <a:xfrm>
            <a:off x="250920" y="939168"/>
            <a:ext cx="2829911" cy="2836673"/>
          </a:xfrm>
        </p:spPr>
        <p:txBody>
          <a:bodyPr/>
          <a:lstStyle/>
          <a:p>
            <a:pPr lvl="0">
              <a:spcBef>
                <a:spcPts val="479"/>
              </a:spcBef>
              <a:spcAft>
                <a:spcPts val="0"/>
              </a:spcAft>
              <a:buNone/>
            </a:pPr>
            <a:r>
              <a:rPr lang="en-US" sz="1400" dirty="0"/>
              <a:t>Level 1: Artefacts. The most visible level of the culture is artefacts and creations – the constructed physical and social environment.</a:t>
            </a:r>
          </a:p>
          <a:p>
            <a:pPr lvl="0">
              <a:spcBef>
                <a:spcPts val="479"/>
              </a:spcBef>
              <a:spcAft>
                <a:spcPts val="0"/>
              </a:spcAft>
              <a:buNone/>
            </a:pPr>
            <a:endParaRPr lang="en-US" sz="1400" dirty="0"/>
          </a:p>
          <a:p>
            <a:pPr lvl="0">
              <a:spcBef>
                <a:spcPts val="479"/>
              </a:spcBef>
              <a:spcAft>
                <a:spcPts val="0"/>
              </a:spcAft>
              <a:buNone/>
            </a:pPr>
            <a:r>
              <a:rPr lang="en-US" sz="1400" dirty="0"/>
              <a:t>Level 2: Espoused beliefs and values.</a:t>
            </a:r>
          </a:p>
          <a:p>
            <a:pPr lvl="0">
              <a:spcBef>
                <a:spcPts val="479"/>
              </a:spcBef>
              <a:spcAft>
                <a:spcPts val="0"/>
              </a:spcAft>
              <a:buNone/>
            </a:pPr>
            <a:endParaRPr lang="en-US" sz="1400" dirty="0"/>
          </a:p>
          <a:p>
            <a:pPr lvl="0">
              <a:spcBef>
                <a:spcPts val="479"/>
              </a:spcBef>
              <a:spcAft>
                <a:spcPts val="0"/>
              </a:spcAft>
              <a:buNone/>
            </a:pPr>
            <a:r>
              <a:rPr lang="en-US" sz="1400" dirty="0"/>
              <a:t>Level 3: Basic underlying assumptions.</a:t>
            </a:r>
          </a:p>
        </p:txBody>
      </p:sp>
      <p:sp>
        <p:nvSpPr>
          <p:cNvPr id="4" name="Date Placeholder 3">
            <a:extLst>
              <a:ext uri="{FF2B5EF4-FFF2-40B4-BE49-F238E27FC236}">
                <a16:creationId xmlns:a16="http://schemas.microsoft.com/office/drawing/2014/main" id="{415FE674-9869-D7D5-959D-DB85AD40FF7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6E64EF8-7FEA-493C-859F-B7A2377D91C5}"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3699739C-42BF-6238-1C5E-305EE8ED4F9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36C61E4A-2960-4703-8787-CE24427A9AA8}" type="slidenum">
              <a:rPr/>
              <a:t>8</a:t>
            </a:fld>
            <a:endParaRPr lang="en-GB" sz="120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5BE73ACA-5232-6822-C0AC-6F4EEBE870C2}"/>
              </a:ext>
            </a:extLst>
          </p:cNvPr>
          <p:cNvPicPr>
            <a:picLocks noChangeAspect="1"/>
          </p:cNvPicPr>
          <p:nvPr/>
        </p:nvPicPr>
        <p:blipFill>
          <a:blip r:embed="rId3">
            <a:lum/>
            <a:alphaModFix/>
          </a:blip>
          <a:srcRect/>
          <a:stretch>
            <a:fillRect/>
          </a:stretch>
        </p:blipFill>
        <p:spPr>
          <a:xfrm>
            <a:off x="3002760" y="4689385"/>
            <a:ext cx="3319212" cy="2031815"/>
          </a:xfrm>
          <a:prstGeom prst="rect">
            <a:avLst/>
          </a:prstGeom>
          <a:noFill/>
          <a:ln>
            <a:noFill/>
          </a:ln>
        </p:spPr>
      </p:pic>
      <p:pic>
        <p:nvPicPr>
          <p:cNvPr id="8" name="Picture 7">
            <a:extLst>
              <a:ext uri="{FF2B5EF4-FFF2-40B4-BE49-F238E27FC236}">
                <a16:creationId xmlns:a16="http://schemas.microsoft.com/office/drawing/2014/main" id="{6AD9CAE0-0A79-A2B7-2062-08BDD7739F66}"/>
              </a:ext>
            </a:extLst>
          </p:cNvPr>
          <p:cNvPicPr>
            <a:picLocks noChangeAspect="1"/>
          </p:cNvPicPr>
          <p:nvPr/>
        </p:nvPicPr>
        <p:blipFill>
          <a:blip r:embed="rId4"/>
          <a:stretch>
            <a:fillRect/>
          </a:stretch>
        </p:blipFill>
        <p:spPr>
          <a:xfrm>
            <a:off x="0" y="4635061"/>
            <a:ext cx="2940269" cy="2173243"/>
          </a:xfrm>
          <a:prstGeom prst="rect">
            <a:avLst/>
          </a:prstGeom>
        </p:spPr>
      </p:pic>
      <p:sp>
        <p:nvSpPr>
          <p:cNvPr id="10" name="TextBox 9">
            <a:extLst>
              <a:ext uri="{FF2B5EF4-FFF2-40B4-BE49-F238E27FC236}">
                <a16:creationId xmlns:a16="http://schemas.microsoft.com/office/drawing/2014/main" id="{1D167B9D-A32C-FB34-89A8-D96127650382}"/>
              </a:ext>
            </a:extLst>
          </p:cNvPr>
          <p:cNvSpPr txBox="1"/>
          <p:nvPr/>
        </p:nvSpPr>
        <p:spPr>
          <a:xfrm>
            <a:off x="3178259" y="880187"/>
            <a:ext cx="4114440" cy="3754874"/>
          </a:xfrm>
          <a:prstGeom prst="rect">
            <a:avLst/>
          </a:prstGeom>
          <a:noFill/>
        </p:spPr>
        <p:txBody>
          <a:bodyPr wrap="square">
            <a:spAutoFit/>
          </a:bodyPr>
          <a:lstStyle/>
          <a:p>
            <a:r>
              <a:rPr lang="en-US" sz="1400" b="0" i="0" dirty="0">
                <a:solidFill>
                  <a:srgbClr val="222222"/>
                </a:solidFill>
                <a:effectLst/>
                <a:latin typeface="Jost"/>
              </a:rPr>
              <a:t>1- </a:t>
            </a:r>
            <a:r>
              <a:rPr lang="en-US" sz="1400" b="1" i="0" dirty="0">
                <a:solidFill>
                  <a:srgbClr val="222222"/>
                </a:solidFill>
                <a:effectLst/>
                <a:latin typeface="Jost"/>
              </a:rPr>
              <a:t>Artefacts</a:t>
            </a:r>
            <a:r>
              <a:rPr lang="en-US" sz="1400" b="0" i="0" dirty="0">
                <a:solidFill>
                  <a:srgbClr val="222222"/>
                </a:solidFill>
                <a:effectLst/>
                <a:latin typeface="Jost"/>
              </a:rPr>
              <a:t>. These describe any overt, visible, describable aspects of the </a:t>
            </a:r>
            <a:r>
              <a:rPr lang="en-US" sz="1400" b="0" i="0" dirty="0" err="1">
                <a:solidFill>
                  <a:srgbClr val="222222"/>
                </a:solidFill>
                <a:effectLst/>
                <a:latin typeface="Jost"/>
              </a:rPr>
              <a:t>organisation</a:t>
            </a:r>
            <a:r>
              <a:rPr lang="en-US" sz="1400" b="0" i="0" dirty="0">
                <a:solidFill>
                  <a:srgbClr val="222222"/>
                </a:solidFill>
                <a:effectLst/>
                <a:latin typeface="Jost"/>
              </a:rPr>
              <a:t>. Think things like branding and logos, office design, dress code, policies and tools. Things that you can see.</a:t>
            </a:r>
            <a:endParaRPr lang="en-US" sz="1400" dirty="0">
              <a:solidFill>
                <a:srgbClr val="222222"/>
              </a:solidFill>
              <a:latin typeface="Jost"/>
            </a:endParaRPr>
          </a:p>
          <a:p>
            <a:br>
              <a:rPr lang="en-US" sz="1400" dirty="0"/>
            </a:br>
            <a:r>
              <a:rPr lang="en-US" sz="1400" b="0" i="0" dirty="0">
                <a:solidFill>
                  <a:srgbClr val="222222"/>
                </a:solidFill>
                <a:effectLst/>
                <a:latin typeface="Jost"/>
              </a:rPr>
              <a:t>2- </a:t>
            </a:r>
            <a:r>
              <a:rPr lang="en-US" sz="1400" b="1" i="0" dirty="0">
                <a:solidFill>
                  <a:srgbClr val="222222"/>
                </a:solidFill>
                <a:effectLst/>
                <a:latin typeface="Jost"/>
              </a:rPr>
              <a:t>Espoused values</a:t>
            </a:r>
            <a:r>
              <a:rPr lang="en-US" sz="1400" b="0" i="0" dirty="0">
                <a:solidFill>
                  <a:srgbClr val="222222"/>
                </a:solidFill>
                <a:effectLst/>
                <a:latin typeface="Jost"/>
              </a:rPr>
              <a:t>. This is how people would describe the </a:t>
            </a:r>
            <a:r>
              <a:rPr lang="en-US" sz="1400" b="0" i="0" dirty="0" err="1">
                <a:solidFill>
                  <a:srgbClr val="222222"/>
                </a:solidFill>
                <a:effectLst/>
                <a:latin typeface="Jost"/>
              </a:rPr>
              <a:t>organisation</a:t>
            </a:r>
            <a:r>
              <a:rPr lang="en-US" sz="1400" b="0" i="0" dirty="0">
                <a:solidFill>
                  <a:srgbClr val="222222"/>
                </a:solidFill>
                <a:effectLst/>
                <a:latin typeface="Jost"/>
              </a:rPr>
              <a:t>, in current or aspirational terms. These include missions, goals, value statements, and social contracts.</a:t>
            </a:r>
          </a:p>
          <a:p>
            <a:br>
              <a:rPr lang="en-US" sz="1400" dirty="0"/>
            </a:br>
            <a:r>
              <a:rPr lang="en-US" sz="1400" b="0" i="0" dirty="0">
                <a:solidFill>
                  <a:srgbClr val="222222"/>
                </a:solidFill>
                <a:effectLst/>
                <a:latin typeface="Jost"/>
              </a:rPr>
              <a:t>3- </a:t>
            </a:r>
            <a:r>
              <a:rPr lang="en-US" sz="1400" b="1" i="0" dirty="0">
                <a:solidFill>
                  <a:srgbClr val="222222"/>
                </a:solidFill>
                <a:effectLst/>
                <a:latin typeface="Jost"/>
              </a:rPr>
              <a:t>Underlying assumptions</a:t>
            </a:r>
            <a:r>
              <a:rPr lang="en-US" sz="1400" b="0" i="0" dirty="0">
                <a:solidFill>
                  <a:srgbClr val="222222"/>
                </a:solidFill>
                <a:effectLst/>
                <a:latin typeface="Jost"/>
              </a:rPr>
              <a:t>. These are unconscious, unspoken, hard to articulate elements of the </a:t>
            </a:r>
            <a:r>
              <a:rPr lang="en-US" sz="1400" b="0" i="0" dirty="0" err="1">
                <a:solidFill>
                  <a:srgbClr val="222222"/>
                </a:solidFill>
                <a:effectLst/>
                <a:latin typeface="Jost"/>
              </a:rPr>
              <a:t>organisation</a:t>
            </a:r>
            <a:r>
              <a:rPr lang="en-US" sz="1400" b="0" i="0" dirty="0">
                <a:solidFill>
                  <a:srgbClr val="222222"/>
                </a:solidFill>
                <a:effectLst/>
                <a:latin typeface="Jost"/>
              </a:rPr>
              <a:t>, particularly from within. They include the “real” but unspoken aim of the </a:t>
            </a:r>
            <a:r>
              <a:rPr lang="en-US" sz="1400" b="0" i="0" dirty="0" err="1">
                <a:solidFill>
                  <a:srgbClr val="222222"/>
                </a:solidFill>
                <a:effectLst/>
                <a:latin typeface="Jost"/>
              </a:rPr>
              <a:t>organisation</a:t>
            </a:r>
            <a:r>
              <a:rPr lang="en-US" sz="1400" b="0" i="0" dirty="0">
                <a:solidFill>
                  <a:srgbClr val="222222"/>
                </a:solidFill>
                <a:effectLst/>
                <a:latin typeface="Jost"/>
              </a:rPr>
              <a:t> (to make the owner or shareholders wealthy? To serve the public? To create jobs?) and underlying beliefs about quality, speed, or safety.</a:t>
            </a:r>
            <a:endParaRPr lang="en-GB" sz="1400" dirty="0"/>
          </a:p>
        </p:txBody>
      </p:sp>
      <p:sp>
        <p:nvSpPr>
          <p:cNvPr id="9" name="TextBox 8">
            <a:extLst>
              <a:ext uri="{FF2B5EF4-FFF2-40B4-BE49-F238E27FC236}">
                <a16:creationId xmlns:a16="http://schemas.microsoft.com/office/drawing/2014/main" id="{C4D67C01-C331-BE79-B3EB-BE851DFFF9A2}"/>
              </a:ext>
            </a:extLst>
          </p:cNvPr>
          <p:cNvSpPr txBox="1"/>
          <p:nvPr/>
        </p:nvSpPr>
        <p:spPr>
          <a:xfrm>
            <a:off x="7292699" y="1296713"/>
            <a:ext cx="1921675" cy="2677656"/>
          </a:xfrm>
          <a:prstGeom prst="rect">
            <a:avLst/>
          </a:prstGeom>
          <a:noFill/>
        </p:spPr>
        <p:txBody>
          <a:bodyPr wrap="square">
            <a:spAutoFit/>
          </a:bodyPr>
          <a:lstStyle/>
          <a:p>
            <a:r>
              <a:rPr lang="en-US" sz="1200" b="1" dirty="0"/>
              <a:t>Underlying/ Common assumptions </a:t>
            </a:r>
            <a:r>
              <a:rPr lang="en-US" sz="1200" dirty="0"/>
              <a:t>are fallout of shared value system and observable artifacts of culture. Employees, over a period of time form within themselves a common culture. In Bajaj Automobiles, everybody comes in time to the plant. Punctuality is therefore a common assumption that is embedded in their organizational culture.</a:t>
            </a:r>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Levels of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91AC0-C887-CCC4-5AD5-6C9EC4577816}"/>
              </a:ext>
            </a:extLst>
          </p:cNvPr>
          <p:cNvSpPr txBox="1">
            <a:spLocks noGrp="1"/>
          </p:cNvSpPr>
          <p:nvPr>
            <p:ph type="title" idx="4294967295"/>
          </p:nvPr>
        </p:nvSpPr>
        <p:spPr>
          <a:xfrm>
            <a:off x="457200" y="198360"/>
            <a:ext cx="8229240" cy="1142640"/>
          </a:xfrm>
        </p:spPr>
        <p:txBody>
          <a:bodyPr/>
          <a:lstStyle/>
          <a:p>
            <a:pPr lvl="0"/>
            <a:r>
              <a:rPr lang="en-US" b="1"/>
              <a:t>Levels of culture</a:t>
            </a:r>
          </a:p>
        </p:txBody>
      </p:sp>
      <p:sp>
        <p:nvSpPr>
          <p:cNvPr id="3" name="Content Placeholder 2">
            <a:extLst>
              <a:ext uri="{FF2B5EF4-FFF2-40B4-BE49-F238E27FC236}">
                <a16:creationId xmlns:a16="http://schemas.microsoft.com/office/drawing/2014/main" id="{D2FFD3C0-2BAF-641F-B4EF-AD59193DBFD5}"/>
              </a:ext>
            </a:extLst>
          </p:cNvPr>
          <p:cNvSpPr txBox="1">
            <a:spLocks noGrp="1"/>
          </p:cNvSpPr>
          <p:nvPr>
            <p:ph type="body" idx="4294967295"/>
          </p:nvPr>
        </p:nvSpPr>
        <p:spPr>
          <a:xfrm>
            <a:off x="250920" y="1699820"/>
            <a:ext cx="2303094" cy="892439"/>
          </a:xfrm>
        </p:spPr>
        <p:txBody>
          <a:bodyPr/>
          <a:lstStyle/>
          <a:p>
            <a:pPr lvl="0">
              <a:spcBef>
                <a:spcPts val="479"/>
              </a:spcBef>
              <a:spcAft>
                <a:spcPts val="0"/>
              </a:spcAft>
              <a:buNone/>
            </a:pPr>
            <a:r>
              <a:rPr lang="en-US" sz="2000" dirty="0"/>
              <a:t>Source: Mullins and McLean (2019, p. 568)</a:t>
            </a:r>
          </a:p>
        </p:txBody>
      </p:sp>
      <p:sp>
        <p:nvSpPr>
          <p:cNvPr id="4" name="Date Placeholder 3">
            <a:extLst>
              <a:ext uri="{FF2B5EF4-FFF2-40B4-BE49-F238E27FC236}">
                <a16:creationId xmlns:a16="http://schemas.microsoft.com/office/drawing/2014/main" id="{D0C246AC-1EB8-FEDC-61EC-47398760962F}"/>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1933297-A37D-4A97-BCF4-0B8A584DC6C6}"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274618FE-FD73-1EF9-23CE-A6E79075208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A2AFBE0-5426-4DD1-B6D7-48EE65F33601}" type="slidenum">
              <a:rPr/>
              <a:t>9</a:t>
            </a:fld>
            <a:endParaRPr lang="en-GB" sz="1200">
              <a:solidFill>
                <a:srgbClr val="000000"/>
              </a:solidFill>
              <a:latin typeface="Myriad Pro" pitchFamily="18"/>
              <a:cs typeface="Tahoma" pitchFamily="2"/>
            </a:endParaRPr>
          </a:p>
        </p:txBody>
      </p:sp>
      <p:pic>
        <p:nvPicPr>
          <p:cNvPr id="6" name="Picture 1">
            <a:extLst>
              <a:ext uri="{FF2B5EF4-FFF2-40B4-BE49-F238E27FC236}">
                <a16:creationId xmlns:a16="http://schemas.microsoft.com/office/drawing/2014/main" id="{BC77E890-A18C-04FA-0398-301DE522C239}"/>
              </a:ext>
            </a:extLst>
          </p:cNvPr>
          <p:cNvPicPr>
            <a:picLocks noChangeAspect="1"/>
          </p:cNvPicPr>
          <p:nvPr/>
        </p:nvPicPr>
        <p:blipFill>
          <a:blip r:embed="rId3">
            <a:lum/>
            <a:alphaModFix/>
          </a:blip>
          <a:srcRect t="2311" r="4" b="8724"/>
          <a:stretch>
            <a:fillRect/>
          </a:stretch>
        </p:blipFill>
        <p:spPr>
          <a:xfrm>
            <a:off x="2656491" y="1110600"/>
            <a:ext cx="6487150" cy="547769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Levels of cultural aspec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A59A6-250E-6A98-6DF9-68EEBA102E26}"/>
              </a:ext>
            </a:extLst>
          </p:cNvPr>
          <p:cNvSpPr txBox="1">
            <a:spLocks noGrp="1"/>
          </p:cNvSpPr>
          <p:nvPr>
            <p:ph type="title" idx="4294967295"/>
          </p:nvPr>
        </p:nvSpPr>
        <p:spPr>
          <a:xfrm>
            <a:off x="2613960" y="274680"/>
            <a:ext cx="6072479" cy="1142640"/>
          </a:xfrm>
        </p:spPr>
        <p:txBody>
          <a:bodyPr/>
          <a:lstStyle/>
          <a:p>
            <a:pPr lvl="0"/>
            <a:r>
              <a:rPr lang="en-US" b="1"/>
              <a:t>Levels of cultural aspects</a:t>
            </a:r>
          </a:p>
        </p:txBody>
      </p:sp>
      <p:sp>
        <p:nvSpPr>
          <p:cNvPr id="3" name="Title 1">
            <a:extLst>
              <a:ext uri="{FF2B5EF4-FFF2-40B4-BE49-F238E27FC236}">
                <a16:creationId xmlns:a16="http://schemas.microsoft.com/office/drawing/2014/main" id="{DFEA2B60-2BE9-0CC6-4E0D-688FDCCEA8C2}"/>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4" name="Content Placeholder 2">
            <a:extLst>
              <a:ext uri="{FF2B5EF4-FFF2-40B4-BE49-F238E27FC236}">
                <a16:creationId xmlns:a16="http://schemas.microsoft.com/office/drawing/2014/main" id="{F47187A1-C987-21C5-519D-E5E434A68E54}"/>
              </a:ext>
            </a:extLst>
          </p:cNvPr>
          <p:cNvSpPr txBox="1">
            <a:spLocks noGrp="1"/>
          </p:cNvSpPr>
          <p:nvPr>
            <p:ph type="body" idx="4294967295"/>
          </p:nvPr>
        </p:nvSpPr>
        <p:spPr>
          <a:xfrm>
            <a:off x="457200" y="1600200"/>
            <a:ext cx="8055000" cy="3916800"/>
          </a:xfrm>
        </p:spPr>
        <p:txBody>
          <a:bodyPr/>
          <a:lstStyle/>
          <a:p>
            <a:pPr lvl="0">
              <a:spcBef>
                <a:spcPts val="479"/>
              </a:spcBef>
              <a:spcAft>
                <a:spcPts val="0"/>
              </a:spcAft>
              <a:buNone/>
            </a:pPr>
            <a:r>
              <a:rPr lang="en-US" dirty="0"/>
              <a:t>Individual. 20 minutes.</a:t>
            </a:r>
          </a:p>
          <a:p>
            <a:pPr lvl="0">
              <a:spcBef>
                <a:spcPts val="479"/>
              </a:spcBef>
              <a:spcAft>
                <a:spcPts val="0"/>
              </a:spcAft>
              <a:buNone/>
            </a:pPr>
            <a:r>
              <a:rPr lang="en-US" dirty="0"/>
              <a:t>Identify one cultural expression that you have. For example, it can be a particular </a:t>
            </a:r>
            <a:r>
              <a:rPr lang="en-US" dirty="0" err="1"/>
              <a:t>behaviour</a:t>
            </a:r>
            <a:r>
              <a:rPr lang="en-US" dirty="0"/>
              <a:t>, a choice of apparel, or a preference to do one thing instead of another. Examine its underlying espoused beliefs and values, and its basic underlying assumptions.</a:t>
            </a:r>
          </a:p>
          <a:p>
            <a:pPr lvl="0">
              <a:spcBef>
                <a:spcPts val="479"/>
              </a:spcBef>
              <a:spcAft>
                <a:spcPts val="0"/>
              </a:spcAft>
              <a:buNone/>
            </a:pPr>
            <a:endParaRPr lang="en-US" dirty="0"/>
          </a:p>
          <a:p>
            <a:pPr lvl="0">
              <a:spcBef>
                <a:spcPts val="479"/>
              </a:spcBef>
              <a:spcAft>
                <a:spcPts val="0"/>
              </a:spcAft>
              <a:buNone/>
            </a:pPr>
            <a:r>
              <a:rPr lang="en-US" dirty="0"/>
              <a:t>Prepare to provide your answer to the class.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3A49BB9D-7B1E-8230-2E4F-EEE3A65B75F1}"/>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A0CE0257-B33D-4C2A-88F7-EECBA54C8E11}"/>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4F7922B3-DABD-4A9C-A882-7B17DE97EF7B}"/>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sz="2000"/>
              <a:t>Organisational culture</a:t>
            </a:r>
          </a:p>
          <a:p>
            <a:pPr lvl="0">
              <a:spcBef>
                <a:spcPts val="479"/>
              </a:spcBef>
              <a:spcAft>
                <a:spcPts val="0"/>
              </a:spcAft>
              <a:buFont typeface="Arial" pitchFamily="32"/>
              <a:buChar char="•"/>
            </a:pPr>
            <a:r>
              <a:rPr lang="en-US" sz="2000"/>
              <a:t>Strong culture</a:t>
            </a:r>
          </a:p>
          <a:p>
            <a:pPr lvl="0">
              <a:spcBef>
                <a:spcPts val="479"/>
              </a:spcBef>
              <a:spcAft>
                <a:spcPts val="0"/>
              </a:spcAft>
              <a:buFont typeface="Arial" pitchFamily="32"/>
              <a:buChar char="•"/>
            </a:pPr>
            <a:r>
              <a:rPr lang="en-US" sz="2000"/>
              <a:t>Weak culture</a:t>
            </a:r>
          </a:p>
          <a:p>
            <a:pPr lvl="0">
              <a:spcBef>
                <a:spcPts val="479"/>
              </a:spcBef>
              <a:spcAft>
                <a:spcPts val="0"/>
              </a:spcAft>
              <a:buFont typeface="Arial" pitchFamily="32"/>
              <a:buChar char="•"/>
            </a:pPr>
            <a:r>
              <a:rPr lang="en-US" sz="2000"/>
              <a:t>Levels of culture</a:t>
            </a:r>
          </a:p>
          <a:p>
            <a:pPr lvl="0">
              <a:spcBef>
                <a:spcPts val="479"/>
              </a:spcBef>
              <a:spcAft>
                <a:spcPts val="0"/>
              </a:spcAft>
              <a:buNone/>
            </a:pPr>
            <a:endParaRPr lang="en-US" sz="2000"/>
          </a:p>
        </p:txBody>
      </p:sp>
      <p:sp>
        <p:nvSpPr>
          <p:cNvPr id="5" name="Date Placeholder 3">
            <a:extLst>
              <a:ext uri="{FF2B5EF4-FFF2-40B4-BE49-F238E27FC236}">
                <a16:creationId xmlns:a16="http://schemas.microsoft.com/office/drawing/2014/main" id="{518DD70D-C023-0EAF-CCB4-4334556BF43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5184375-4EB9-4A3B-9FC7-5EC70E58E9FA}"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9FE1D690-7E20-4D7C-0DD5-1A57972D2C9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A0F1B4A-B77D-4C4F-A89D-0D037B413C23}" type="slidenum">
              <a:rPr/>
              <a:t>11</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3E55CCB1-2835-B95F-93B2-B02617C18C93}"/>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Artefacts</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Espoused beliefs and values</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Basic underlying assumptions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401B6-30B9-AA11-8CFE-99016F18E355}"/>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8A5DB1CE-63D9-3F43-9ADD-EBB1FF28D00F}"/>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5A25F218-0878-3DCB-E68E-A18DC013940A}"/>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4410790-F6B5-4E50-9ACE-F3F017E2FAB9}"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6B8C2CB-B0DA-C321-C670-3A7183E6E47F}"/>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2D23328A-9C14-4B51-988E-9581EA523695}" type="slidenum">
              <a:rPr/>
              <a:t>12</a:t>
            </a:fld>
            <a:endParaRPr lang="en-GB" sz="1200">
              <a:solidFill>
                <a:srgbClr val="000000"/>
              </a:solidFill>
              <a:latin typeface="Myriad Pro" pitchFamily="18"/>
              <a:cs typeface="Tahoma" pitchFamily="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page13">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5B12473-1BA6-A8ED-E6C1-5B8FD65190F2}"/>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390A4244-E4C5-A066-3930-48A5AEA8816A}"/>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E9E5D3AB-FFF8-4EB0-AFBF-0E84F4709AE7}"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471A2363-8F43-8502-02A8-78F2E046B34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675D49B-41C4-45D4-81BB-6F304E28D081}" type="slidenum">
              <a:t>13</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93270656-297F-E0A4-77A4-301330F0D59E}"/>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1356</Words>
  <Application>Microsoft Office PowerPoint</Application>
  <PresentationFormat>On-screen Show (4:3)</PresentationFormat>
  <Paragraphs>133</Paragraphs>
  <Slides>13</Slides>
  <Notes>13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13</vt:i4>
      </vt:variant>
    </vt:vector>
  </HeadingPairs>
  <TitlesOfParts>
    <vt:vector size="25" baseType="lpstr">
      <vt:lpstr>Aharoni</vt:lpstr>
      <vt:lpstr>Arial</vt:lpstr>
      <vt:lpstr>Calibri</vt:lpstr>
      <vt:lpstr>Jost</vt:lpstr>
      <vt:lpstr>Myriad Pro</vt:lpstr>
      <vt:lpstr>robotoregular</vt:lpstr>
      <vt:lpstr>StarSymbol</vt:lpstr>
      <vt:lpstr>Times New Roman</vt:lpstr>
      <vt:lpstr>Verdana</vt:lpstr>
      <vt:lpstr>YouTube Sans</vt:lpstr>
      <vt:lpstr>Default</vt:lpstr>
      <vt:lpstr>Default 1</vt:lpstr>
      <vt:lpstr>LCBB4009</vt:lpstr>
      <vt:lpstr>What we did the last time</vt:lpstr>
      <vt:lpstr>Lesson Aims</vt:lpstr>
      <vt:lpstr>Definition</vt:lpstr>
      <vt:lpstr>Organisational culture – Google</vt:lpstr>
      <vt:lpstr>Definition</vt:lpstr>
      <vt:lpstr>Strong and weak cultures</vt:lpstr>
      <vt:lpstr>Levels of culture (by Edgar Schein)</vt:lpstr>
      <vt:lpstr>Levels of culture</vt:lpstr>
      <vt:lpstr>Levels of cultural aspects</vt:lpstr>
      <vt:lpstr>Key terms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Sampath Liyanage Rodrigo</cp:lastModifiedBy>
  <cp:revision>6</cp:revision>
  <dcterms:modified xsi:type="dcterms:W3CDTF">2025-02-05T08:30:18Z</dcterms:modified>
</cp:coreProperties>
</file>