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handoutMasterIdLst>
    <p:handoutMasterId r:id="rId16"/>
  </p:handoutMasterIdLst>
  <p:sldIdLst>
    <p:sldId id="257" r:id="rId2"/>
    <p:sldId id="259" r:id="rId3"/>
    <p:sldId id="270" r:id="rId4"/>
    <p:sldId id="271" r:id="rId5"/>
    <p:sldId id="272" r:id="rId6"/>
    <p:sldId id="264" r:id="rId7"/>
    <p:sldId id="267" r:id="rId8"/>
    <p:sldId id="265" r:id="rId9"/>
    <p:sldId id="269" r:id="rId10"/>
    <p:sldId id="268" r:id="rId11"/>
    <p:sldId id="262" r:id="rId12"/>
    <p:sldId id="263" r:id="rId13"/>
    <p:sldId id="260" r:id="rId14"/>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6" autoAdjust="0"/>
    <p:restoredTop sz="94660"/>
  </p:normalViewPr>
  <p:slideViewPr>
    <p:cSldViewPr snapToGrid="0">
      <p:cViewPr varScale="1">
        <p:scale>
          <a:sx n="82" d="100"/>
          <a:sy n="82" d="100"/>
        </p:scale>
        <p:origin x="9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665" cy="488226"/>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6866" y="0"/>
            <a:ext cx="2890665" cy="488226"/>
          </a:xfrm>
          <a:prstGeom prst="rect">
            <a:avLst/>
          </a:prstGeom>
        </p:spPr>
        <p:txBody>
          <a:bodyPr vert="horz" lIns="89785" tIns="44892" rIns="89785" bIns="44892" rtlCol="0"/>
          <a:lstStyle>
            <a:lvl1pPr algn="r">
              <a:defRPr sz="1200"/>
            </a:lvl1pPr>
          </a:lstStyle>
          <a:p>
            <a:fld id="{F1AD8A75-EB14-4D39-BF3E-7471558B8295}" type="datetimeFigureOut">
              <a:rPr lang="en-GB" smtClean="0"/>
              <a:t>16/10/2017</a:t>
            </a:fld>
            <a:endParaRPr lang="en-GB"/>
          </a:p>
        </p:txBody>
      </p:sp>
      <p:sp>
        <p:nvSpPr>
          <p:cNvPr id="4" name="Footer Placeholder 3"/>
          <p:cNvSpPr>
            <a:spLocks noGrp="1"/>
          </p:cNvSpPr>
          <p:nvPr>
            <p:ph type="ftr" sz="quarter" idx="2"/>
          </p:nvPr>
        </p:nvSpPr>
        <p:spPr>
          <a:xfrm>
            <a:off x="0" y="9265374"/>
            <a:ext cx="2890665" cy="488226"/>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6866" y="9265374"/>
            <a:ext cx="2890665" cy="488226"/>
          </a:xfrm>
          <a:prstGeom prst="rect">
            <a:avLst/>
          </a:prstGeom>
        </p:spPr>
        <p:txBody>
          <a:bodyPr vert="horz" lIns="89785" tIns="44892" rIns="89785" bIns="44892" rtlCol="0" anchor="b"/>
          <a:lstStyle>
            <a:lvl1pPr algn="r">
              <a:defRPr sz="1200"/>
            </a:lvl1pPr>
          </a:lstStyle>
          <a:p>
            <a:fld id="{91187954-8EBD-472D-A785-C2038EE5F641}" type="slidenum">
              <a:rPr lang="en-GB" smtClean="0"/>
              <a:t>‹#›</a:t>
            </a:fld>
            <a:endParaRPr lang="en-GB"/>
          </a:p>
        </p:txBody>
      </p:sp>
    </p:spTree>
    <p:extLst>
      <p:ext uri="{BB962C8B-B14F-4D97-AF65-F5344CB8AC3E}">
        <p14:creationId xmlns:p14="http://schemas.microsoft.com/office/powerpoint/2010/main" val="2767769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BF6D721B-DE09-4D4C-8DBF-673F459C22D7}" type="datetimeFigureOut">
              <a:rPr lang="en-GB" smtClean="0"/>
              <a:t>16/10/2017</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78D1E652-6F55-45ED-94CC-55FE7D5FE18B}" type="slidenum">
              <a:rPr lang="en-GB" smtClean="0"/>
              <a:t>‹#›</a:t>
            </a:fld>
            <a:endParaRPr lang="en-GB"/>
          </a:p>
        </p:txBody>
      </p:sp>
    </p:spTree>
    <p:extLst>
      <p:ext uri="{BB962C8B-B14F-4D97-AF65-F5344CB8AC3E}">
        <p14:creationId xmlns:p14="http://schemas.microsoft.com/office/powerpoint/2010/main" val="141818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en.wikipedia.org/wiki/Ethnography#cite_note-13"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1</a:t>
            </a:fld>
            <a:endParaRPr lang="en-GB"/>
          </a:p>
        </p:txBody>
      </p:sp>
    </p:spTree>
    <p:extLst>
      <p:ext uri="{BB962C8B-B14F-4D97-AF65-F5344CB8AC3E}">
        <p14:creationId xmlns:p14="http://schemas.microsoft.com/office/powerpoint/2010/main" val="2346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2</a:t>
            </a:fld>
            <a:endParaRPr lang="en-GB"/>
          </a:p>
        </p:txBody>
      </p:sp>
    </p:spTree>
    <p:extLst>
      <p:ext uri="{BB962C8B-B14F-4D97-AF65-F5344CB8AC3E}">
        <p14:creationId xmlns:p14="http://schemas.microsoft.com/office/powerpoint/2010/main" val="1876864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3</a:t>
            </a:fld>
            <a:endParaRPr lang="en-GB"/>
          </a:p>
        </p:txBody>
      </p:sp>
    </p:spTree>
    <p:extLst>
      <p:ext uri="{BB962C8B-B14F-4D97-AF65-F5344CB8AC3E}">
        <p14:creationId xmlns:p14="http://schemas.microsoft.com/office/powerpoint/2010/main" val="3466801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4</a:t>
            </a:fld>
            <a:endParaRPr lang="en-GB"/>
          </a:p>
        </p:txBody>
      </p:sp>
    </p:spTree>
    <p:extLst>
      <p:ext uri="{BB962C8B-B14F-4D97-AF65-F5344CB8AC3E}">
        <p14:creationId xmlns:p14="http://schemas.microsoft.com/office/powerpoint/2010/main" val="2418698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5</a:t>
            </a:fld>
            <a:endParaRPr lang="en-GB"/>
          </a:p>
        </p:txBody>
      </p:sp>
    </p:spTree>
    <p:extLst>
      <p:ext uri="{BB962C8B-B14F-4D97-AF65-F5344CB8AC3E}">
        <p14:creationId xmlns:p14="http://schemas.microsoft.com/office/powerpoint/2010/main" val="1723259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6</a:t>
            </a:fld>
            <a:endParaRPr lang="en-GB"/>
          </a:p>
        </p:txBody>
      </p:sp>
    </p:spTree>
    <p:extLst>
      <p:ext uri="{BB962C8B-B14F-4D97-AF65-F5344CB8AC3E}">
        <p14:creationId xmlns:p14="http://schemas.microsoft.com/office/powerpoint/2010/main" val="1938547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7</a:t>
            </a:fld>
            <a:endParaRPr lang="en-GB"/>
          </a:p>
        </p:txBody>
      </p:sp>
    </p:spTree>
    <p:extLst>
      <p:ext uri="{BB962C8B-B14F-4D97-AF65-F5344CB8AC3E}">
        <p14:creationId xmlns:p14="http://schemas.microsoft.com/office/powerpoint/2010/main" val="3273805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8</a:t>
            </a:fld>
            <a:endParaRPr lang="en-GB"/>
          </a:p>
        </p:txBody>
      </p:sp>
    </p:spTree>
    <p:extLst>
      <p:ext uri="{BB962C8B-B14F-4D97-AF65-F5344CB8AC3E}">
        <p14:creationId xmlns:p14="http://schemas.microsoft.com/office/powerpoint/2010/main" val="1158402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9</a:t>
            </a:fld>
            <a:endParaRPr lang="en-GB"/>
          </a:p>
        </p:txBody>
      </p:sp>
    </p:spTree>
    <p:extLst>
      <p:ext uri="{BB962C8B-B14F-4D97-AF65-F5344CB8AC3E}">
        <p14:creationId xmlns:p14="http://schemas.microsoft.com/office/powerpoint/2010/main" val="23267896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10</a:t>
            </a:fld>
            <a:endParaRPr lang="en-GB"/>
          </a:p>
        </p:txBody>
      </p:sp>
    </p:spTree>
    <p:extLst>
      <p:ext uri="{BB962C8B-B14F-4D97-AF65-F5344CB8AC3E}">
        <p14:creationId xmlns:p14="http://schemas.microsoft.com/office/powerpoint/2010/main" val="1379887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We can see from Carter’s account that he carefully documents</a:t>
            </a:r>
            <a:r>
              <a:rPr lang="en-GB" baseline="0" dirty="0" smtClean="0">
                <a:effectLst/>
              </a:rPr>
              <a:t> the process, records the events, but also his feelings, he is apprehensive, cautious, and also poetic at times. He tries to make sense of what he sees with what he has learnt, what he knows about the various activities in Egypt, the workers huts on top tell him it has to be untouched form 20 Dynasty. It gives us insight to him (the author) but he as a researcher is not questioned, his authority, his integrity etc. is not part of the evaluation process. </a:t>
            </a:r>
          </a:p>
          <a:p>
            <a:r>
              <a:rPr lang="en-GB" baseline="0" dirty="0" smtClean="0">
                <a:effectLst/>
              </a:rPr>
              <a:t>In some methodologies, the researcher is questioned, by themselves, this is often where people are involved and we are aware that we can have a great influence on other people. I</a:t>
            </a:r>
            <a:r>
              <a:rPr lang="en-GB" dirty="0" smtClean="0">
                <a:effectLst/>
              </a:rPr>
              <a:t>n order to make the data collection and interpretation transparent, such as</a:t>
            </a:r>
            <a:r>
              <a:rPr lang="en-GB" baseline="0" dirty="0" smtClean="0">
                <a:effectLst/>
              </a:rPr>
              <a:t> </a:t>
            </a:r>
            <a:r>
              <a:rPr lang="en-GB" dirty="0" smtClean="0">
                <a:effectLst/>
              </a:rPr>
              <a:t>researchers creating ethnographies often attempt to be "reflexive". Reflexivity refers to the researcher's aim "to explore the ways in which [the] researcher's involvement with a particular study influences, acts upon and informs such research".</a:t>
            </a:r>
            <a:r>
              <a:rPr lang="en-GB" b="0" i="0" baseline="30000" dirty="0" smtClean="0">
                <a:effectLst/>
                <a:hlinkClick r:id="rId3"/>
              </a:rPr>
              <a:t>[13]</a:t>
            </a:r>
            <a:r>
              <a:rPr lang="en-GB" dirty="0" smtClean="0">
                <a:effectLst/>
              </a:rPr>
              <a:t> Despite these attempts of reflexivity, no researcher can be totally unbiased. This factor has provided a basis to criticize ethnography.</a:t>
            </a:r>
            <a:endParaRPr lang="en-GB" dirty="0"/>
          </a:p>
        </p:txBody>
      </p:sp>
      <p:sp>
        <p:nvSpPr>
          <p:cNvPr id="4" name="Slide Number Placeholder 3"/>
          <p:cNvSpPr>
            <a:spLocks noGrp="1"/>
          </p:cNvSpPr>
          <p:nvPr>
            <p:ph type="sldNum" sz="quarter" idx="10"/>
          </p:nvPr>
        </p:nvSpPr>
        <p:spPr/>
        <p:txBody>
          <a:bodyPr/>
          <a:lstStyle/>
          <a:p>
            <a:pPr>
              <a:defRPr/>
            </a:pPr>
            <a:fld id="{265B335D-1718-4660-8976-B33E2F7176C2}" type="slidenum">
              <a:rPr lang="en-GB" smtClean="0"/>
              <a:pPr>
                <a:defRPr/>
              </a:pPr>
              <a:t>11</a:t>
            </a:fld>
            <a:endParaRPr lang="en-GB"/>
          </a:p>
        </p:txBody>
      </p:sp>
    </p:spTree>
    <p:extLst>
      <p:ext uri="{BB962C8B-B14F-4D97-AF65-F5344CB8AC3E}">
        <p14:creationId xmlns:p14="http://schemas.microsoft.com/office/powerpoint/2010/main" val="3206170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12</a:t>
            </a:fld>
            <a:endParaRPr lang="en-GB"/>
          </a:p>
        </p:txBody>
      </p:sp>
    </p:spTree>
    <p:extLst>
      <p:ext uri="{BB962C8B-B14F-4D97-AF65-F5344CB8AC3E}">
        <p14:creationId xmlns:p14="http://schemas.microsoft.com/office/powerpoint/2010/main" val="23001473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8D1E652-6F55-45ED-94CC-55FE7D5FE18B}" type="slidenum">
              <a:rPr lang="en-GB" smtClean="0"/>
              <a:t>13</a:t>
            </a:fld>
            <a:endParaRPr lang="en-GB"/>
          </a:p>
        </p:txBody>
      </p:sp>
    </p:spTree>
    <p:extLst>
      <p:ext uri="{BB962C8B-B14F-4D97-AF65-F5344CB8AC3E}">
        <p14:creationId xmlns:p14="http://schemas.microsoft.com/office/powerpoint/2010/main" val="59743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1" y="0"/>
            <a:ext cx="12191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Title 1"/>
          <p:cNvSpPr>
            <a:spLocks noGrp="1"/>
          </p:cNvSpPr>
          <p:nvPr>
            <p:ph type="ctrTitle"/>
          </p:nvPr>
        </p:nvSpPr>
        <p:spPr>
          <a:xfrm>
            <a:off x="914400" y="3355848"/>
            <a:ext cx="107696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914400" y="1828800"/>
            <a:ext cx="107696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
        <p:nvSpPr>
          <p:cNvPr id="10" name="Rectangle 9"/>
          <p:cNvSpPr/>
          <p:nvPr/>
        </p:nvSpPr>
        <p:spPr bwMode="invGray">
          <a:xfrm>
            <a:off x="0" y="5128334"/>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Tree>
    <p:extLst>
      <p:ext uri="{BB962C8B-B14F-4D97-AF65-F5344CB8AC3E}">
        <p14:creationId xmlns:p14="http://schemas.microsoft.com/office/powerpoint/2010/main" val="833486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5448"/>
            <a:ext cx="109728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1977518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12192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12" name="Rectangle 11"/>
          <p:cNvSpPr/>
          <p:nvPr/>
        </p:nvSpPr>
        <p:spPr bwMode="invGray">
          <a:xfrm>
            <a:off x="0" y="2602520"/>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Title 1"/>
          <p:cNvSpPr>
            <a:spLocks noGrp="1"/>
          </p:cNvSpPr>
          <p:nvPr>
            <p:ph type="title"/>
          </p:nvPr>
        </p:nvSpPr>
        <p:spPr>
          <a:xfrm>
            <a:off x="999744" y="118872"/>
            <a:ext cx="10684256"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987552" y="1828800"/>
            <a:ext cx="10696448"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665406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773936"/>
            <a:ext cx="53848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773936"/>
            <a:ext cx="53848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6" name="Footer Placeholder 5"/>
          <p:cNvSpPr>
            <a:spLocks noGrp="1"/>
          </p:cNvSpPr>
          <p:nvPr>
            <p:ph type="ftr" sz="quarter" idx="11"/>
          </p:nvPr>
        </p:nvSpPr>
        <p:spPr/>
        <p:txBody>
          <a:bodyPr/>
          <a:lstStyle/>
          <a:p>
            <a:endParaRPr lang="en-GB">
              <a:solidFill>
                <a:prstClr val="white">
                  <a:tint val="95000"/>
                </a:prstClr>
              </a:solidFill>
            </a:endParaRPr>
          </a:p>
        </p:txBody>
      </p:sp>
      <p:sp>
        <p:nvSpPr>
          <p:cNvPr id="7" name="Slide Number Placeholder 6"/>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490443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698988"/>
            <a:ext cx="5386917"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609600" y="244951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6193368" y="1698988"/>
            <a:ext cx="5389033"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6193368" y="244951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8" name="Footer Placeholder 7"/>
          <p:cNvSpPr>
            <a:spLocks noGrp="1"/>
          </p:cNvSpPr>
          <p:nvPr>
            <p:ph type="ftr" sz="quarter" idx="11"/>
          </p:nvPr>
        </p:nvSpPr>
        <p:spPr/>
        <p:txBody>
          <a:bodyPr/>
          <a:lstStyle/>
          <a:p>
            <a:endParaRPr lang="en-GB">
              <a:solidFill>
                <a:prstClr val="white">
                  <a:tint val="95000"/>
                </a:prstClr>
              </a:solidFill>
            </a:endParaRPr>
          </a:p>
        </p:txBody>
      </p:sp>
      <p:sp>
        <p:nvSpPr>
          <p:cNvPr id="9" name="Slide Number Placeholder 8"/>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4003438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4" name="Footer Placeholder 3"/>
          <p:cNvSpPr>
            <a:spLocks noGrp="1"/>
          </p:cNvSpPr>
          <p:nvPr>
            <p:ph type="ftr" sz="quarter" idx="11"/>
          </p:nvPr>
        </p:nvSpPr>
        <p:spPr/>
        <p:txBody>
          <a:bodyPr/>
          <a:lstStyle/>
          <a:p>
            <a:endParaRPr lang="en-GB">
              <a:solidFill>
                <a:prstClr val="white">
                  <a:tint val="95000"/>
                </a:prstClr>
              </a:solidFill>
            </a:endParaRPr>
          </a:p>
        </p:txBody>
      </p:sp>
      <p:sp>
        <p:nvSpPr>
          <p:cNvPr id="5" name="Slide Number Placeholder 4"/>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944525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3" name="Footer Placeholder 2"/>
          <p:cNvSpPr>
            <a:spLocks noGrp="1"/>
          </p:cNvSpPr>
          <p:nvPr>
            <p:ph type="ftr" sz="quarter" idx="11"/>
          </p:nvPr>
        </p:nvSpPr>
        <p:spPr/>
        <p:txBody>
          <a:bodyPr/>
          <a:lstStyle/>
          <a:p>
            <a:endParaRPr lang="en-GB">
              <a:solidFill>
                <a:prstClr val="white">
                  <a:tint val="95000"/>
                </a:prstClr>
              </a:solidFill>
            </a:endParaRPr>
          </a:p>
        </p:txBody>
      </p:sp>
      <p:sp>
        <p:nvSpPr>
          <p:cNvPr id="4" name="Slide Number Placeholder 3"/>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3006825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784" y="152400"/>
            <a:ext cx="3364992"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4025837" y="1743134"/>
            <a:ext cx="7894188"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223784" y="1730018"/>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6" name="Footer Placeholder 5"/>
          <p:cNvSpPr>
            <a:spLocks noGrp="1"/>
          </p:cNvSpPr>
          <p:nvPr>
            <p:ph type="ftr" sz="quarter" idx="11"/>
          </p:nvPr>
        </p:nvSpPr>
        <p:spPr/>
        <p:txBody>
          <a:bodyPr/>
          <a:lstStyle/>
          <a:p>
            <a:endParaRPr lang="en-GB">
              <a:solidFill>
                <a:prstClr val="white">
                  <a:tint val="95000"/>
                </a:prstClr>
              </a:solidFill>
            </a:endParaRPr>
          </a:p>
        </p:txBody>
      </p:sp>
      <p:sp>
        <p:nvSpPr>
          <p:cNvPr id="7" name="Slide Number Placeholder 6"/>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
        <p:nvSpPr>
          <p:cNvPr id="12" name="Rectangle 11"/>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9" name="Rectangle 8"/>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Tree>
    <p:extLst>
      <p:ext uri="{BB962C8B-B14F-4D97-AF65-F5344CB8AC3E}">
        <p14:creationId xmlns:p14="http://schemas.microsoft.com/office/powerpoint/2010/main" val="53268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5448"/>
            <a:ext cx="3366867"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871741" y="1484808"/>
            <a:ext cx="8329863"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219456" y="1728216"/>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219456" y="1170432"/>
            <a:ext cx="3364992" cy="201168"/>
          </a:xfrm>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11" name="Rectangle 10"/>
          <p:cNvSpPr/>
          <p:nvPr/>
        </p:nvSpPr>
        <p:spPr>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9" name="Rectangle 8"/>
          <p:cNvSpPr/>
          <p:nvPr/>
        </p:nvSpPr>
        <p:spPr bwMode="invGray">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6" name="Footer Placeholder 5"/>
          <p:cNvSpPr>
            <a:spLocks noGrp="1"/>
          </p:cNvSpPr>
          <p:nvPr>
            <p:ph type="ftr" sz="quarter" idx="11"/>
          </p:nvPr>
        </p:nvSpPr>
        <p:spPr>
          <a:xfrm>
            <a:off x="4047744" y="1170432"/>
            <a:ext cx="6925056" cy="201168"/>
          </a:xfrm>
        </p:spPr>
        <p:txBody>
          <a:bodyPr/>
          <a:lstStyle>
            <a:lvl1pPr>
              <a:defRPr>
                <a:solidFill>
                  <a:schemeClr val="bg1">
                    <a:shade val="50000"/>
                  </a:schemeClr>
                </a:solidFill>
              </a:defRPr>
            </a:lvl1pPr>
          </a:lstStyle>
          <a:p>
            <a:endParaRPr lang="en-GB">
              <a:solidFill>
                <a:prstClr val="black">
                  <a:shade val="50000"/>
                </a:prstClr>
              </a:solidFill>
            </a:endParaRPr>
          </a:p>
        </p:txBody>
      </p:sp>
      <p:sp>
        <p:nvSpPr>
          <p:cNvPr id="7" name="Slide Number Placeholder 6"/>
          <p:cNvSpPr>
            <a:spLocks noGrp="1"/>
          </p:cNvSpPr>
          <p:nvPr>
            <p:ph type="sldNum" sz="quarter" idx="12"/>
          </p:nvPr>
        </p:nvSpPr>
        <p:spPr>
          <a:xfrm>
            <a:off x="11119104" y="1170432"/>
            <a:ext cx="978485" cy="201168"/>
          </a:xfrm>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1318162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5" name="Footer Placeholder 4"/>
          <p:cNvSpPr>
            <a:spLocks noGrp="1"/>
          </p:cNvSpPr>
          <p:nvPr>
            <p:ph type="ftr" sz="quarter" idx="11"/>
          </p:nvPr>
        </p:nvSpPr>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2286891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8798560" y="0"/>
            <a:ext cx="6096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8" name="Rectangle 7"/>
          <p:cNvSpPr/>
          <p:nvPr/>
        </p:nvSpPr>
        <p:spPr bwMode="ltGray">
          <a:xfrm>
            <a:off x="8863584" y="0"/>
            <a:ext cx="33528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Vertical Title 1"/>
          <p:cNvSpPr>
            <a:spLocks noGrp="1"/>
          </p:cNvSpPr>
          <p:nvPr>
            <p:ph type="title" orient="vert"/>
          </p:nvPr>
        </p:nvSpPr>
        <p:spPr>
          <a:xfrm>
            <a:off x="9042400" y="274641"/>
            <a:ext cx="2540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304801"/>
            <a:ext cx="8026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5" name="Footer Placeholder 4"/>
          <p:cNvSpPr>
            <a:spLocks noGrp="1"/>
          </p:cNvSpPr>
          <p:nvPr>
            <p:ph type="ftr" sz="quarter" idx="11"/>
          </p:nvPr>
        </p:nvSpPr>
        <p:spPr>
          <a:xfrm>
            <a:off x="3520796" y="6377460"/>
            <a:ext cx="5115205" cy="365125"/>
          </a:xfrm>
        </p:spPr>
        <p:txBody>
          <a:bodyPr/>
          <a:lstStyle/>
          <a:p>
            <a:endParaRPr lang="en-GB">
              <a:solidFill>
                <a:prstClr val="white">
                  <a:tint val="95000"/>
                </a:prstClr>
              </a:solidFill>
            </a:endParaRPr>
          </a:p>
        </p:txBody>
      </p:sp>
      <p:sp>
        <p:nvSpPr>
          <p:cNvPr id="6" name="Slide Number Placeholder 5"/>
          <p:cNvSpPr>
            <a:spLocks noGrp="1"/>
          </p:cNvSpPr>
          <p:nvPr>
            <p:ph type="sldNum" sz="quarter" idx="12"/>
          </p:nvPr>
        </p:nvSpPr>
        <p:spPr/>
        <p:txBody>
          <a:bodyPr/>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2305952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7" name="Rectangle 6"/>
          <p:cNvSpPr/>
          <p:nvPr/>
        </p:nvSpPr>
        <p:spPr bwMode="ltGray">
          <a:xfrm>
            <a:off x="1" y="1"/>
            <a:ext cx="12191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sz="1800">
              <a:solidFill>
                <a:prstClr val="white"/>
              </a:solidFill>
            </a:endParaRPr>
          </a:p>
        </p:txBody>
      </p:sp>
      <p:sp>
        <p:nvSpPr>
          <p:cNvPr id="2" name="Title Placeholder 1"/>
          <p:cNvSpPr>
            <a:spLocks noGrp="1"/>
          </p:cNvSpPr>
          <p:nvPr>
            <p:ph type="title"/>
          </p:nvPr>
        </p:nvSpPr>
        <p:spPr>
          <a:xfrm>
            <a:off x="609600" y="152400"/>
            <a:ext cx="109728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775192"/>
            <a:ext cx="109728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609600" y="6476999"/>
            <a:ext cx="28448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9CE4C05E-85B3-437C-9EC7-69D0B8675A7B}" type="datetimeFigureOut">
              <a:rPr lang="en-GB" smtClean="0">
                <a:solidFill>
                  <a:prstClr val="white">
                    <a:tint val="95000"/>
                  </a:prstClr>
                </a:solidFill>
              </a:rPr>
              <a:pPr/>
              <a:t>16/10/2017</a:t>
            </a:fld>
            <a:endParaRPr lang="en-GB">
              <a:solidFill>
                <a:prstClr val="white">
                  <a:tint val="95000"/>
                </a:prstClr>
              </a:solidFill>
            </a:endParaRPr>
          </a:p>
        </p:txBody>
      </p:sp>
      <p:sp>
        <p:nvSpPr>
          <p:cNvPr id="5" name="Footer Placeholder 4"/>
          <p:cNvSpPr>
            <a:spLocks noGrp="1"/>
          </p:cNvSpPr>
          <p:nvPr>
            <p:ph type="ftr" sz="quarter" idx="3"/>
          </p:nvPr>
        </p:nvSpPr>
        <p:spPr>
          <a:xfrm>
            <a:off x="3520796" y="6476999"/>
            <a:ext cx="7343625"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a:solidFill>
                <a:prstClr val="white">
                  <a:tint val="95000"/>
                </a:prstClr>
              </a:solidFill>
            </a:endParaRPr>
          </a:p>
        </p:txBody>
      </p:sp>
      <p:sp>
        <p:nvSpPr>
          <p:cNvPr id="6" name="Slide Number Placeholder 5"/>
          <p:cNvSpPr>
            <a:spLocks noGrp="1"/>
          </p:cNvSpPr>
          <p:nvPr>
            <p:ph type="sldNum" sz="quarter" idx="4"/>
          </p:nvPr>
        </p:nvSpPr>
        <p:spPr>
          <a:xfrm>
            <a:off x="10939195" y="6476999"/>
            <a:ext cx="978485"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806B0FD-EBBF-4A7D-A6B8-316DC3170C0E}" type="slidenum">
              <a:rPr lang="en-GB" smtClean="0">
                <a:solidFill>
                  <a:prstClr val="white">
                    <a:tint val="95000"/>
                  </a:prstClr>
                </a:solidFill>
              </a:rPr>
              <a:pPr/>
              <a:t>‹#›</a:t>
            </a:fld>
            <a:endParaRPr lang="en-GB">
              <a:solidFill>
                <a:prstClr val="white">
                  <a:tint val="95000"/>
                </a:prstClr>
              </a:solidFill>
            </a:endParaRPr>
          </a:p>
        </p:txBody>
      </p:sp>
    </p:spTree>
    <p:extLst>
      <p:ext uri="{BB962C8B-B14F-4D97-AF65-F5344CB8AC3E}">
        <p14:creationId xmlns:p14="http://schemas.microsoft.com/office/powerpoint/2010/main" val="1221491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sw003\Local Settings\Temporary Internet Files\Content.IE5\OK3NZCIS\MC900441734[1].png"/>
          <p:cNvPicPr>
            <a:picLocks noChangeAspect="1" noChangeArrowheads="1"/>
          </p:cNvPicPr>
          <p:nvPr/>
        </p:nvPicPr>
        <p:blipFill>
          <a:blip r:embed="rId3" cstate="print"/>
          <a:stretch>
            <a:fillRect/>
          </a:stretch>
        </p:blipFill>
        <p:spPr bwMode="auto">
          <a:xfrm>
            <a:off x="6042288" y="-102820"/>
            <a:ext cx="5047456" cy="5047456"/>
          </a:xfrm>
          <a:prstGeom prst="rect">
            <a:avLst/>
          </a:prstGeom>
          <a:noFill/>
          <a:ln>
            <a:noFill/>
          </a:ln>
        </p:spPr>
      </p:pic>
      <p:sp>
        <p:nvSpPr>
          <p:cNvPr id="2" name="Title 1"/>
          <p:cNvSpPr>
            <a:spLocks noGrp="1"/>
          </p:cNvSpPr>
          <p:nvPr>
            <p:ph type="ctrTitle"/>
          </p:nvPr>
        </p:nvSpPr>
        <p:spPr/>
        <p:txBody>
          <a:bodyPr>
            <a:normAutofit fontScale="90000"/>
          </a:bodyPr>
          <a:lstStyle/>
          <a:p>
            <a:r>
              <a:rPr lang="en-GB" sz="4800" dirty="0" smtClean="0">
                <a:effectLst>
                  <a:outerShdw blurRad="38100" dist="38100" dir="2700000" algn="tl">
                    <a:srgbClr val="000000">
                      <a:alpha val="43137"/>
                    </a:srgbClr>
                  </a:outerShdw>
                </a:effectLst>
              </a:rPr>
              <a:t/>
            </a:r>
            <a:br>
              <a:rPr lang="en-GB" sz="4800" dirty="0" smtClean="0">
                <a:effectLst>
                  <a:outerShdw blurRad="38100" dist="38100" dir="2700000" algn="tl">
                    <a:srgbClr val="000000">
                      <a:alpha val="43137"/>
                    </a:srgbClr>
                  </a:outerShdw>
                </a:effectLst>
              </a:rPr>
            </a:br>
            <a:r>
              <a:rPr lang="en-GB" sz="4800" dirty="0" smtClean="0">
                <a:effectLst>
                  <a:outerShdw blurRad="38100" dist="38100" dir="2700000" algn="tl">
                    <a:srgbClr val="000000">
                      <a:alpha val="43137"/>
                    </a:srgbClr>
                  </a:outerShdw>
                </a:effectLst>
              </a:rPr>
              <a:t>Reflective reports: start now.</a:t>
            </a:r>
            <a:r>
              <a:rPr lang="en-GB" sz="4800" dirty="0">
                <a:effectLst>
                  <a:outerShdw blurRad="38100" dist="38100" dir="2700000" algn="tl">
                    <a:srgbClr val="000000">
                      <a:alpha val="43137"/>
                    </a:srgbClr>
                  </a:outerShdw>
                </a:effectLst>
              </a:rPr>
              <a:t/>
            </a:r>
            <a:br>
              <a:rPr lang="en-GB" sz="4800" dirty="0">
                <a:effectLst>
                  <a:outerShdw blurRad="38100" dist="38100" dir="2700000" algn="tl">
                    <a:srgbClr val="000000">
                      <a:alpha val="43137"/>
                    </a:srgbClr>
                  </a:outerShdw>
                </a:effectLst>
              </a:rPr>
            </a:br>
            <a:endParaRPr lang="en-GB" dirty="0"/>
          </a:p>
        </p:txBody>
      </p:sp>
      <p:sp>
        <p:nvSpPr>
          <p:cNvPr id="3" name="Subtitle 2"/>
          <p:cNvSpPr>
            <a:spLocks noGrp="1"/>
          </p:cNvSpPr>
          <p:nvPr>
            <p:ph type="subTitle" idx="1"/>
          </p:nvPr>
        </p:nvSpPr>
        <p:spPr/>
        <p:txBody>
          <a:bodyPr>
            <a:normAutofit/>
          </a:bodyPr>
          <a:lstStyle/>
          <a:p>
            <a:r>
              <a:rPr lang="en-GB" sz="4000" dirty="0"/>
              <a:t>Dissertations</a:t>
            </a:r>
            <a:br>
              <a:rPr lang="en-GB" sz="4000" dirty="0"/>
            </a:br>
            <a:r>
              <a:rPr lang="en-GB" sz="4000" dirty="0"/>
              <a:t>Independent </a:t>
            </a:r>
            <a:r>
              <a:rPr lang="en-GB" sz="4000" dirty="0" smtClean="0"/>
              <a:t>Projects</a:t>
            </a:r>
            <a:endParaRPr lang="en-GB" sz="4000" dirty="0"/>
          </a:p>
        </p:txBody>
      </p:sp>
    </p:spTree>
    <p:extLst>
      <p:ext uri="{BB962C8B-B14F-4D97-AF65-F5344CB8AC3E}">
        <p14:creationId xmlns:p14="http://schemas.microsoft.com/office/powerpoint/2010/main" val="2420766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Remember the generalised sturcture</a:t>
            </a:r>
            <a:endParaRPr lang="en-GB" dirty="0"/>
          </a:p>
        </p:txBody>
      </p:sp>
      <p:sp>
        <p:nvSpPr>
          <p:cNvPr id="3" name="Content Placeholder 2"/>
          <p:cNvSpPr>
            <a:spLocks noGrp="1"/>
          </p:cNvSpPr>
          <p:nvPr>
            <p:ph idx="1"/>
          </p:nvPr>
        </p:nvSpPr>
        <p:spPr/>
        <p:txBody>
          <a:bodyPr/>
          <a:lstStyle/>
          <a:p>
            <a:pPr lvl="0"/>
            <a:r>
              <a:rPr lang="en-GB" dirty="0"/>
              <a:t>give an overview of the topic and study situated within the relevant discipline</a:t>
            </a:r>
          </a:p>
          <a:p>
            <a:pPr lvl="0"/>
            <a:r>
              <a:rPr lang="en-GB" dirty="0"/>
              <a:t>review the theoretical and if applicable discipline literature relevant to your </a:t>
            </a:r>
            <a:r>
              <a:rPr lang="en-GB" dirty="0" smtClean="0"/>
              <a:t>topic</a:t>
            </a:r>
            <a:endParaRPr lang="en-GB" dirty="0"/>
          </a:p>
          <a:p>
            <a:pPr lvl="0"/>
            <a:r>
              <a:rPr lang="en-GB" dirty="0"/>
              <a:t>explain your </a:t>
            </a:r>
            <a:r>
              <a:rPr lang="en-GB" u="sng" dirty="0">
                <a:solidFill>
                  <a:srgbClr val="FFC000"/>
                </a:solidFill>
              </a:rPr>
              <a:t>methodology</a:t>
            </a:r>
          </a:p>
          <a:p>
            <a:pPr lvl="0"/>
            <a:r>
              <a:rPr lang="en-GB" dirty="0"/>
              <a:t>present your findings and</a:t>
            </a:r>
          </a:p>
          <a:p>
            <a:pPr lvl="0"/>
            <a:r>
              <a:rPr lang="en-GB" dirty="0"/>
              <a:t>discuss the findings in light of the literature and your </a:t>
            </a:r>
            <a:r>
              <a:rPr lang="en-GB" u="sng" dirty="0">
                <a:solidFill>
                  <a:srgbClr val="FFC000"/>
                </a:solidFill>
              </a:rPr>
              <a:t>experience</a:t>
            </a:r>
            <a:r>
              <a:rPr lang="en-GB" dirty="0"/>
              <a:t> </a:t>
            </a:r>
            <a:r>
              <a:rPr lang="en-GB" dirty="0" smtClean="0"/>
              <a:t>of it</a:t>
            </a:r>
            <a:endParaRPr lang="en-GB" dirty="0"/>
          </a:p>
        </p:txBody>
      </p:sp>
    </p:spTree>
    <p:extLst>
      <p:ext uri="{BB962C8B-B14F-4D97-AF65-F5344CB8AC3E}">
        <p14:creationId xmlns:p14="http://schemas.microsoft.com/office/powerpoint/2010/main" val="3137228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now most of you should have started</a:t>
            </a:r>
            <a:endParaRPr lang="en-GB" dirty="0"/>
          </a:p>
        </p:txBody>
      </p:sp>
      <p:sp>
        <p:nvSpPr>
          <p:cNvPr id="3" name="Content Placeholder 2"/>
          <p:cNvSpPr>
            <a:spLocks noGrp="1"/>
          </p:cNvSpPr>
          <p:nvPr>
            <p:ph idx="1"/>
          </p:nvPr>
        </p:nvSpPr>
        <p:spPr/>
        <p:txBody>
          <a:bodyPr>
            <a:normAutofit lnSpcReduction="10000"/>
          </a:bodyPr>
          <a:lstStyle/>
          <a:p>
            <a:r>
              <a:rPr lang="en-GB" dirty="0" smtClean="0"/>
              <a:t>have your idea</a:t>
            </a:r>
          </a:p>
          <a:p>
            <a:r>
              <a:rPr lang="en-GB" dirty="0" smtClean="0"/>
              <a:t>have </a:t>
            </a:r>
            <a:r>
              <a:rPr lang="en-GB" dirty="0"/>
              <a:t>read </a:t>
            </a:r>
            <a:r>
              <a:rPr lang="en-GB" dirty="0" smtClean="0"/>
              <a:t>something</a:t>
            </a:r>
          </a:p>
          <a:p>
            <a:r>
              <a:rPr lang="en-GB" dirty="0" smtClean="0"/>
              <a:t>have an idea of what you are going to do</a:t>
            </a:r>
          </a:p>
          <a:p>
            <a:r>
              <a:rPr lang="en-GB" dirty="0"/>
              <a:t>a</a:t>
            </a:r>
            <a:r>
              <a:rPr lang="en-GB" dirty="0" smtClean="0"/>
              <a:t>ctually done some of it</a:t>
            </a:r>
          </a:p>
          <a:p>
            <a:endParaRPr lang="en-GB" dirty="0"/>
          </a:p>
          <a:p>
            <a:r>
              <a:rPr lang="en-GB" dirty="0" smtClean="0"/>
              <a:t>ANYONE involved with something practical, visiting places, museums, collections etc. OR intend to interview or talk to people…. SHOULD have already done so…</a:t>
            </a:r>
            <a:endParaRPr lang="en-GB" dirty="0"/>
          </a:p>
          <a:p>
            <a:endParaRPr lang="en-GB" dirty="0" smtClean="0"/>
          </a:p>
          <a:p>
            <a:r>
              <a:rPr lang="en-GB" dirty="0" smtClean="0"/>
              <a:t>worked out your methodology</a:t>
            </a:r>
            <a:endParaRPr lang="en-GB" dirty="0"/>
          </a:p>
        </p:txBody>
      </p:sp>
    </p:spTree>
    <p:extLst>
      <p:ext uri="{BB962C8B-B14F-4D97-AF65-F5344CB8AC3E}">
        <p14:creationId xmlns:p14="http://schemas.microsoft.com/office/powerpoint/2010/main" val="2609013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Just reading is not a methodology!</a:t>
            </a:r>
            <a:endParaRPr lang="en-GB" dirty="0"/>
          </a:p>
        </p:txBody>
      </p:sp>
      <p:sp>
        <p:nvSpPr>
          <p:cNvPr id="3" name="Content Placeholder 2"/>
          <p:cNvSpPr>
            <a:spLocks noGrp="1"/>
          </p:cNvSpPr>
          <p:nvPr>
            <p:ph idx="1"/>
          </p:nvPr>
        </p:nvSpPr>
        <p:spPr/>
        <p:txBody>
          <a:bodyPr>
            <a:normAutofit/>
          </a:bodyPr>
          <a:lstStyle/>
          <a:p>
            <a:r>
              <a:rPr lang="en-GB" dirty="0" smtClean="0"/>
              <a:t>We (humanities) methodology = primarily </a:t>
            </a:r>
            <a:r>
              <a:rPr lang="en-GB" dirty="0"/>
              <a:t>critical, </a:t>
            </a:r>
            <a:r>
              <a:rPr lang="en-GB" dirty="0" smtClean="0"/>
              <a:t>can be speculative</a:t>
            </a:r>
            <a:r>
              <a:rPr lang="en-GB" dirty="0"/>
              <a:t>, </a:t>
            </a:r>
            <a:r>
              <a:rPr lang="en-GB" dirty="0" smtClean="0"/>
              <a:t>may have significant </a:t>
            </a:r>
            <a:r>
              <a:rPr lang="en-GB" dirty="0"/>
              <a:t>historical perspective. </a:t>
            </a:r>
            <a:endParaRPr lang="en-GB" dirty="0" smtClean="0"/>
          </a:p>
          <a:p>
            <a:endParaRPr lang="en-GB" dirty="0"/>
          </a:p>
          <a:p>
            <a:r>
              <a:rPr lang="en-GB" dirty="0"/>
              <a:t>S</a:t>
            </a:r>
            <a:r>
              <a:rPr lang="en-GB" dirty="0" smtClean="0"/>
              <a:t>ocial </a:t>
            </a:r>
            <a:r>
              <a:rPr lang="en-GB" dirty="0"/>
              <a:t>sciences </a:t>
            </a:r>
            <a:r>
              <a:rPr lang="en-GB" dirty="0" smtClean="0"/>
              <a:t>(the methodology often adopted by </a:t>
            </a:r>
            <a:r>
              <a:rPr lang="en-GB" dirty="0" err="1" smtClean="0"/>
              <a:t>Anth</a:t>
            </a:r>
            <a:r>
              <a:rPr lang="en-GB" dirty="0" smtClean="0"/>
              <a:t> and Arch) and physical </a:t>
            </a:r>
            <a:r>
              <a:rPr lang="en-GB" dirty="0"/>
              <a:t>sciences, </a:t>
            </a:r>
            <a:r>
              <a:rPr lang="en-GB" dirty="0" smtClean="0"/>
              <a:t>= empiricism </a:t>
            </a:r>
          </a:p>
          <a:p>
            <a:pPr lvl="1"/>
            <a:r>
              <a:rPr lang="en-GB" dirty="0" smtClean="0"/>
              <a:t>the </a:t>
            </a:r>
            <a:r>
              <a:rPr lang="en-GB" i="1" dirty="0"/>
              <a:t>empirical</a:t>
            </a:r>
            <a:r>
              <a:rPr lang="en-GB" dirty="0"/>
              <a:t> method </a:t>
            </a:r>
            <a:r>
              <a:rPr lang="en-GB" dirty="0" smtClean="0"/>
              <a:t>by </a:t>
            </a:r>
            <a:r>
              <a:rPr lang="en-GB" dirty="0"/>
              <a:t>means of direct and indirect observation or </a:t>
            </a:r>
            <a:r>
              <a:rPr lang="en-GB" dirty="0" smtClean="0"/>
              <a:t>experience </a:t>
            </a:r>
            <a:r>
              <a:rPr lang="en-GB" dirty="0" smtClean="0"/>
              <a:t>as </a:t>
            </a:r>
            <a:r>
              <a:rPr lang="en-GB" dirty="0"/>
              <a:t>a way of gaining </a:t>
            </a:r>
            <a:r>
              <a:rPr lang="en-GB" dirty="0" smtClean="0"/>
              <a:t>knowledge</a:t>
            </a:r>
          </a:p>
          <a:p>
            <a:pPr lvl="1"/>
            <a:endParaRPr lang="en-GB" dirty="0" smtClean="0"/>
          </a:p>
        </p:txBody>
      </p:sp>
    </p:spTree>
    <p:extLst>
      <p:ext uri="{BB962C8B-B14F-4D97-AF65-F5344CB8AC3E}">
        <p14:creationId xmlns:p14="http://schemas.microsoft.com/office/powerpoint/2010/main" val="149258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Success – oddly NOT the most important…</a:t>
            </a:r>
            <a:endParaRPr lang="en-GB" dirty="0"/>
          </a:p>
        </p:txBody>
      </p:sp>
      <p:sp>
        <p:nvSpPr>
          <p:cNvPr id="6" name="Content Placeholder 5"/>
          <p:cNvSpPr>
            <a:spLocks noGrp="1"/>
          </p:cNvSpPr>
          <p:nvPr>
            <p:ph idx="1"/>
          </p:nvPr>
        </p:nvSpPr>
        <p:spPr/>
        <p:txBody>
          <a:bodyPr/>
          <a:lstStyle/>
          <a:p>
            <a:r>
              <a:rPr lang="en-GB" dirty="0"/>
              <a:t>“Methodology” implies more than simply the methods you intend to use to collect data. You should include a </a:t>
            </a:r>
            <a:r>
              <a:rPr lang="en-GB" dirty="0">
                <a:solidFill>
                  <a:srgbClr val="FFC000"/>
                </a:solidFill>
              </a:rPr>
              <a:t>consideration of the concepts and theories </a:t>
            </a:r>
            <a:r>
              <a:rPr lang="en-GB" dirty="0"/>
              <a:t>which underlie the methods</a:t>
            </a:r>
            <a:r>
              <a:rPr lang="en-GB" dirty="0" smtClean="0"/>
              <a:t>…..</a:t>
            </a:r>
          </a:p>
          <a:p>
            <a:endParaRPr lang="en-GB" dirty="0"/>
          </a:p>
          <a:p>
            <a:r>
              <a:rPr lang="en-GB" dirty="0" smtClean="0"/>
              <a:t>Some </a:t>
            </a:r>
            <a:r>
              <a:rPr lang="en-GB" dirty="0"/>
              <a:t>efforts </a:t>
            </a:r>
            <a:r>
              <a:rPr lang="en-GB" dirty="0" smtClean="0"/>
              <a:t>are successful and some are not, </a:t>
            </a:r>
            <a:r>
              <a:rPr lang="en-GB" dirty="0"/>
              <a:t>but it is not the </a:t>
            </a:r>
            <a:r>
              <a:rPr lang="en-GB" dirty="0" smtClean="0"/>
              <a:t>measurable success </a:t>
            </a:r>
            <a:r>
              <a:rPr lang="en-GB" dirty="0"/>
              <a:t>that </a:t>
            </a:r>
            <a:r>
              <a:rPr lang="en-GB" dirty="0" smtClean="0"/>
              <a:t>matters so much as the awareness of the process you are undertaking = how much have you done the above?</a:t>
            </a:r>
            <a:endParaRPr lang="en-GB" dirty="0"/>
          </a:p>
        </p:txBody>
      </p:sp>
    </p:spTree>
    <p:extLst>
      <p:ext uri="{BB962C8B-B14F-4D97-AF65-F5344CB8AC3E}">
        <p14:creationId xmlns:p14="http://schemas.microsoft.com/office/powerpoint/2010/main" val="4139621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 = Reflection/Reflective</a:t>
            </a:r>
            <a:endParaRPr lang="en-GB" dirty="0"/>
          </a:p>
        </p:txBody>
      </p:sp>
      <p:sp>
        <p:nvSpPr>
          <p:cNvPr id="3" name="Content Placeholder 2"/>
          <p:cNvSpPr>
            <a:spLocks noGrp="1"/>
          </p:cNvSpPr>
          <p:nvPr>
            <p:ph idx="4294967295"/>
          </p:nvPr>
        </p:nvSpPr>
        <p:spPr>
          <a:xfrm>
            <a:off x="927278" y="1774825"/>
            <a:ext cx="7466445" cy="4625975"/>
          </a:xfrm>
        </p:spPr>
        <p:txBody>
          <a:bodyPr>
            <a:normAutofit fontScale="92500" lnSpcReduction="20000"/>
          </a:bodyPr>
          <a:lstStyle/>
          <a:p>
            <a:pPr marL="118872" indent="0">
              <a:buNone/>
            </a:pPr>
            <a:r>
              <a:rPr lang="en-GB" dirty="0" smtClean="0"/>
              <a:t>Donald </a:t>
            </a:r>
            <a:r>
              <a:rPr lang="en-GB" dirty="0" err="1" smtClean="0"/>
              <a:t>Schön</a:t>
            </a:r>
            <a:r>
              <a:rPr lang="en-GB" dirty="0" smtClean="0"/>
              <a:t> </a:t>
            </a:r>
            <a:r>
              <a:rPr lang="en-GB" dirty="0"/>
              <a:t>described how reflection-in-action could be used by </a:t>
            </a:r>
            <a:r>
              <a:rPr lang="en-GB" dirty="0" smtClean="0"/>
              <a:t>‘one’ </a:t>
            </a:r>
            <a:r>
              <a:rPr lang="en-GB" dirty="0"/>
              <a:t>as a tool to improve </a:t>
            </a:r>
            <a:r>
              <a:rPr lang="en-GB" dirty="0" smtClean="0"/>
              <a:t>one’s practice</a:t>
            </a:r>
            <a:r>
              <a:rPr lang="en-GB" dirty="0"/>
              <a:t>. </a:t>
            </a:r>
            <a:endParaRPr lang="en-GB" dirty="0" smtClean="0"/>
          </a:p>
          <a:p>
            <a:pPr marL="118872" indent="0">
              <a:buNone/>
            </a:pPr>
            <a:r>
              <a:rPr lang="en-GB" dirty="0"/>
              <a:t>	</a:t>
            </a:r>
            <a:r>
              <a:rPr lang="en-GB" dirty="0" smtClean="0"/>
              <a:t>means after the event - I’ve thought about it and I’ve thought how it could be improved – so next time I will…..</a:t>
            </a:r>
          </a:p>
          <a:p>
            <a:pPr marL="118872" indent="0">
              <a:buNone/>
            </a:pPr>
            <a:endParaRPr lang="en-GB" dirty="0"/>
          </a:p>
          <a:p>
            <a:pPr marL="118872" indent="0">
              <a:buNone/>
            </a:pPr>
            <a:r>
              <a:rPr lang="en-GB" dirty="0" err="1" smtClean="0"/>
              <a:t>Schön</a:t>
            </a:r>
            <a:r>
              <a:rPr lang="en-GB" dirty="0" smtClean="0"/>
              <a:t> noted </a:t>
            </a:r>
            <a:r>
              <a:rPr lang="en-GB" dirty="0"/>
              <a:t>that it is possible to describe the tacit knowledge implicit in our actions through a process of observation and reflection </a:t>
            </a:r>
            <a:r>
              <a:rPr lang="en-GB" dirty="0" smtClean="0"/>
              <a:t>(see </a:t>
            </a:r>
            <a:r>
              <a:rPr lang="en-GB" dirty="0" err="1" smtClean="0"/>
              <a:t>Schön</a:t>
            </a:r>
            <a:r>
              <a:rPr lang="en-GB" dirty="0"/>
              <a:t>, 1987</a:t>
            </a:r>
            <a:r>
              <a:rPr lang="en-GB" dirty="0" smtClean="0"/>
              <a:t>)....</a:t>
            </a:r>
          </a:p>
          <a:p>
            <a:pPr marL="118872" indent="0">
              <a:buNone/>
            </a:pPr>
            <a:endParaRPr lang="en-GB" dirty="0"/>
          </a:p>
          <a:p>
            <a:pPr marL="118872" indent="0">
              <a:buNone/>
            </a:pPr>
            <a:endParaRPr lang="en-GB"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3249" t="11504" r="54390" b="2668"/>
          <a:stretch/>
        </p:blipFill>
        <p:spPr>
          <a:xfrm>
            <a:off x="8768861" y="0"/>
            <a:ext cx="3423139" cy="6892537"/>
          </a:xfrm>
          <a:prstGeom prst="rect">
            <a:avLst/>
          </a:prstGeom>
        </p:spPr>
      </p:pic>
      <p:sp>
        <p:nvSpPr>
          <p:cNvPr id="5" name="TextBox 4"/>
          <p:cNvSpPr txBox="1"/>
          <p:nvPr/>
        </p:nvSpPr>
        <p:spPr>
          <a:xfrm>
            <a:off x="927278" y="6248943"/>
            <a:ext cx="6998677" cy="523220"/>
          </a:xfrm>
          <a:prstGeom prst="rect">
            <a:avLst/>
          </a:prstGeom>
          <a:noFill/>
        </p:spPr>
        <p:txBody>
          <a:bodyPr wrap="square" rtlCol="0">
            <a:spAutoFit/>
          </a:bodyPr>
          <a:lstStyle/>
          <a:p>
            <a:r>
              <a:rPr lang="en-GB" sz="1400" dirty="0" err="1"/>
              <a:t>Schon</a:t>
            </a:r>
            <a:r>
              <a:rPr lang="en-GB" sz="1400" dirty="0"/>
              <a:t>, D. A. (1987). </a:t>
            </a:r>
            <a:r>
              <a:rPr lang="en-GB" sz="1400" i="1" dirty="0"/>
              <a:t>Educating the reflective practitioner: Toward a new design for teaching and learning in the professions</a:t>
            </a:r>
            <a:r>
              <a:rPr lang="en-GB" sz="1400" dirty="0"/>
              <a:t>. San Francisco: </a:t>
            </a:r>
            <a:r>
              <a:rPr lang="en-GB" sz="1400" dirty="0" err="1"/>
              <a:t>Jossey</a:t>
            </a:r>
            <a:r>
              <a:rPr lang="en-GB" sz="1400" dirty="0"/>
              <a:t>-Bass</a:t>
            </a:r>
          </a:p>
        </p:txBody>
      </p:sp>
    </p:spTree>
    <p:extLst>
      <p:ext uri="{BB962C8B-B14F-4D97-AF65-F5344CB8AC3E}">
        <p14:creationId xmlns:p14="http://schemas.microsoft.com/office/powerpoint/2010/main" val="3017320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Reflective practice is crucial </a:t>
            </a:r>
            <a:endParaRPr lang="en-GB" dirty="0"/>
          </a:p>
        </p:txBody>
      </p:sp>
      <p:sp>
        <p:nvSpPr>
          <p:cNvPr id="3" name="Content Placeholder 2"/>
          <p:cNvSpPr>
            <a:spLocks noGrp="1"/>
          </p:cNvSpPr>
          <p:nvPr>
            <p:ph idx="1"/>
          </p:nvPr>
        </p:nvSpPr>
        <p:spPr>
          <a:xfrm>
            <a:off x="609600" y="1833807"/>
            <a:ext cx="10972800" cy="4625609"/>
          </a:xfrm>
        </p:spPr>
        <p:txBody>
          <a:bodyPr>
            <a:normAutofit fontScale="92500" lnSpcReduction="20000"/>
          </a:bodyPr>
          <a:lstStyle/>
          <a:p>
            <a:r>
              <a:rPr lang="en-GB" dirty="0" smtClean="0"/>
              <a:t>To our (personal and intellectual) growth and learning</a:t>
            </a:r>
          </a:p>
          <a:p>
            <a:pPr marL="118872" indent="0">
              <a:buNone/>
            </a:pPr>
            <a:r>
              <a:rPr lang="en-GB" dirty="0" smtClean="0"/>
              <a:t>	</a:t>
            </a:r>
          </a:p>
          <a:p>
            <a:pPr marL="118872" indent="0">
              <a:buNone/>
            </a:pPr>
            <a:r>
              <a:rPr lang="en-GB" dirty="0" smtClean="0"/>
              <a:t>As an academic – I learn from my experience with previous cohorts and build this into the next experience, in theory making it better for you..….you should in theory be having a blast by now!</a:t>
            </a:r>
          </a:p>
          <a:p>
            <a:pPr marL="118872" indent="0">
              <a:buNone/>
            </a:pPr>
            <a:endParaRPr lang="en-GB" dirty="0" smtClean="0"/>
          </a:p>
          <a:p>
            <a:r>
              <a:rPr lang="en-GB" dirty="0"/>
              <a:t>Being </a:t>
            </a:r>
            <a:r>
              <a:rPr lang="en-GB" dirty="0" smtClean="0"/>
              <a:t>reflective </a:t>
            </a:r>
            <a:r>
              <a:rPr lang="en-GB" dirty="0"/>
              <a:t>requires that parties examine their priorities </a:t>
            </a:r>
            <a:r>
              <a:rPr lang="en-GB" dirty="0" smtClean="0">
                <a:solidFill>
                  <a:srgbClr val="FFC000"/>
                </a:solidFill>
              </a:rPr>
              <a:t>after</a:t>
            </a:r>
            <a:r>
              <a:rPr lang="en-GB" dirty="0" smtClean="0"/>
              <a:t> </a:t>
            </a:r>
            <a:r>
              <a:rPr lang="en-GB" dirty="0"/>
              <a:t>they enter into the ‘arena’ ...</a:t>
            </a:r>
          </a:p>
          <a:p>
            <a:endParaRPr lang="en-GB" dirty="0" smtClean="0"/>
          </a:p>
          <a:p>
            <a:pPr marL="457200" lvl="1" indent="0">
              <a:buNone/>
            </a:pPr>
            <a:r>
              <a:rPr lang="en-GB" dirty="0" smtClean="0"/>
              <a:t>If you were to reflect on your performance in your last essay/s then you should be producing your best work ever in your third year……</a:t>
            </a:r>
            <a:endParaRPr lang="en-GB" dirty="0"/>
          </a:p>
          <a:p>
            <a:endParaRPr lang="en-GB" dirty="0"/>
          </a:p>
        </p:txBody>
      </p:sp>
    </p:spTree>
    <p:extLst>
      <p:ext uri="{BB962C8B-B14F-4D97-AF65-F5344CB8AC3E}">
        <p14:creationId xmlns:p14="http://schemas.microsoft.com/office/powerpoint/2010/main" val="536859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Reflexivity (Social Theory </a:t>
            </a:r>
            <a:r>
              <a:rPr lang="en-GB" smtClean="0"/>
              <a:t>+ Sciences)</a:t>
            </a:r>
            <a:endParaRPr lang="en-GB" dirty="0"/>
          </a:p>
        </p:txBody>
      </p:sp>
      <p:sp>
        <p:nvSpPr>
          <p:cNvPr id="5" name="Content Placeholder 4"/>
          <p:cNvSpPr>
            <a:spLocks noGrp="1"/>
          </p:cNvSpPr>
          <p:nvPr>
            <p:ph idx="1"/>
          </p:nvPr>
        </p:nvSpPr>
        <p:spPr/>
        <p:txBody>
          <a:bodyPr>
            <a:normAutofit/>
          </a:bodyPr>
          <a:lstStyle/>
          <a:p>
            <a:r>
              <a:rPr lang="en-GB" dirty="0"/>
              <a:t>Acknowledge and take account of the many ways we influence our research AND thereby the findings</a:t>
            </a:r>
          </a:p>
          <a:p>
            <a:r>
              <a:rPr lang="en-GB" dirty="0"/>
              <a:t>Hugely important in the social sciences, Anthropology, Psychology, Sociology and </a:t>
            </a:r>
            <a:r>
              <a:rPr lang="en-GB" dirty="0" smtClean="0"/>
              <a:t>Archaeology</a:t>
            </a:r>
          </a:p>
          <a:p>
            <a:r>
              <a:rPr lang="en-GB" dirty="0" smtClean="0"/>
              <a:t>Circular relationship</a:t>
            </a:r>
            <a:endParaRPr lang="en-GB" dirty="0"/>
          </a:p>
          <a:p>
            <a:r>
              <a:rPr lang="en-GB" dirty="0" smtClean="0"/>
              <a:t>Being </a:t>
            </a:r>
            <a:r>
              <a:rPr lang="en-GB" dirty="0"/>
              <a:t>reflexive requires that parties examine their priorities </a:t>
            </a:r>
            <a:r>
              <a:rPr lang="en-GB" dirty="0">
                <a:solidFill>
                  <a:srgbClr val="FFC000"/>
                </a:solidFill>
              </a:rPr>
              <a:t>before</a:t>
            </a:r>
            <a:r>
              <a:rPr lang="en-GB" dirty="0"/>
              <a:t> they </a:t>
            </a:r>
            <a:r>
              <a:rPr lang="en-GB" dirty="0" smtClean="0"/>
              <a:t>enter into the ‘arena’ ...</a:t>
            </a:r>
            <a:endParaRPr lang="en-GB" dirty="0"/>
          </a:p>
        </p:txBody>
      </p:sp>
    </p:spTree>
    <p:extLst>
      <p:ext uri="{BB962C8B-B14F-4D97-AF65-F5344CB8AC3E}">
        <p14:creationId xmlns:p14="http://schemas.microsoft.com/office/powerpoint/2010/main" val="1339108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reflexivity is considered to occur when </a:t>
            </a:r>
          </a:p>
        </p:txBody>
      </p:sp>
      <p:sp>
        <p:nvSpPr>
          <p:cNvPr id="3" name="Content Placeholder 2"/>
          <p:cNvSpPr>
            <a:spLocks noGrp="1"/>
          </p:cNvSpPr>
          <p:nvPr>
            <p:ph idx="1"/>
          </p:nvPr>
        </p:nvSpPr>
        <p:spPr/>
        <p:txBody>
          <a:bodyPr>
            <a:normAutofit/>
          </a:bodyPr>
          <a:lstStyle/>
          <a:p>
            <a:r>
              <a:rPr lang="en-GB" dirty="0" smtClean="0"/>
              <a:t>the </a:t>
            </a:r>
            <a:r>
              <a:rPr lang="en-GB" dirty="0"/>
              <a:t>observations or actions of observers </a:t>
            </a:r>
            <a:r>
              <a:rPr lang="en-GB" dirty="0" smtClean="0"/>
              <a:t>(i.e. us, the researchers) influence the </a:t>
            </a:r>
            <a:r>
              <a:rPr lang="en-GB" dirty="0"/>
              <a:t>very situations </a:t>
            </a:r>
            <a:r>
              <a:rPr lang="en-GB" dirty="0" smtClean="0"/>
              <a:t>we </a:t>
            </a:r>
            <a:r>
              <a:rPr lang="en-GB" dirty="0"/>
              <a:t>are observing, </a:t>
            </a:r>
            <a:endParaRPr lang="en-GB" dirty="0" smtClean="0"/>
          </a:p>
          <a:p>
            <a:endParaRPr lang="en-GB" dirty="0" smtClean="0"/>
          </a:p>
          <a:p>
            <a:pPr marL="438912" lvl="1" indent="-320040">
              <a:spcBef>
                <a:spcPts val="0"/>
              </a:spcBef>
              <a:buClr>
                <a:schemeClr val="accent1"/>
              </a:buClr>
              <a:buSzPct val="80000"/>
              <a:buFont typeface="Wingdings 2"/>
              <a:buChar char=""/>
            </a:pPr>
            <a:r>
              <a:rPr lang="en-GB" dirty="0"/>
              <a:t>The theories we formulate actually influence or affect the outcome especially when we are trying to be objective, (avoids us making ill-informed , personal or judgemental statements) </a:t>
            </a:r>
          </a:p>
          <a:p>
            <a:pPr lvl="1"/>
            <a:r>
              <a:rPr lang="en-GB" dirty="0" smtClean="0"/>
              <a:t>We as observers can influence outcome by very presence. </a:t>
            </a:r>
          </a:p>
          <a:p>
            <a:pPr lvl="1"/>
            <a:endParaRPr lang="en-GB" dirty="0" smtClean="0"/>
          </a:p>
          <a:p>
            <a:pPr marL="457200" lvl="1" indent="0">
              <a:buNone/>
            </a:pPr>
            <a:r>
              <a:rPr lang="en-GB" dirty="0"/>
              <a:t>O</a:t>
            </a:r>
            <a:r>
              <a:rPr lang="en-GB" dirty="0" smtClean="0"/>
              <a:t>bservations </a:t>
            </a:r>
            <a:r>
              <a:rPr lang="en-GB" dirty="0"/>
              <a:t>are not independent of the participation of the observer.</a:t>
            </a:r>
          </a:p>
          <a:p>
            <a:endParaRPr lang="en-GB" dirty="0"/>
          </a:p>
        </p:txBody>
      </p:sp>
    </p:spTree>
    <p:extLst>
      <p:ext uri="{BB962C8B-B14F-4D97-AF65-F5344CB8AC3E}">
        <p14:creationId xmlns:p14="http://schemas.microsoft.com/office/powerpoint/2010/main" val="2963284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Reflexivity </a:t>
            </a:r>
            <a:r>
              <a:rPr lang="en-GB" sz="3200" dirty="0" smtClean="0"/>
              <a:t>is </a:t>
            </a:r>
            <a:r>
              <a:rPr lang="en-GB" sz="3200" dirty="0"/>
              <a:t>a methodological issue in the social sciences analogous to the </a:t>
            </a:r>
            <a:r>
              <a:rPr lang="en-GB" sz="3200" dirty="0" smtClean="0"/>
              <a:t>observer effect.</a:t>
            </a:r>
            <a:endParaRPr lang="en-GB" sz="3200" dirty="0"/>
          </a:p>
        </p:txBody>
      </p:sp>
      <p:sp>
        <p:nvSpPr>
          <p:cNvPr id="3" name="Content Placeholder 2"/>
          <p:cNvSpPr>
            <a:spLocks noGrp="1"/>
          </p:cNvSpPr>
          <p:nvPr>
            <p:ph idx="1"/>
          </p:nvPr>
        </p:nvSpPr>
        <p:spPr/>
        <p:txBody>
          <a:bodyPr>
            <a:normAutofit fontScale="77500" lnSpcReduction="20000"/>
          </a:bodyPr>
          <a:lstStyle/>
          <a:p>
            <a:endParaRPr lang="en-GB" dirty="0"/>
          </a:p>
          <a:p>
            <a:r>
              <a:rPr lang="en-GB" dirty="0" smtClean="0"/>
              <a:t>Reflexivity </a:t>
            </a:r>
            <a:r>
              <a:rPr lang="en-GB" dirty="0"/>
              <a:t>expands the frame to include an examination of the underlying assumptions and priorities that shape interaction within a given time, place and </a:t>
            </a:r>
            <a:r>
              <a:rPr lang="en-GB" dirty="0" smtClean="0"/>
              <a:t>situation</a:t>
            </a:r>
          </a:p>
          <a:p>
            <a:endParaRPr lang="en-GB" dirty="0"/>
          </a:p>
          <a:p>
            <a:r>
              <a:rPr lang="en-GB" dirty="0"/>
              <a:t>. </a:t>
            </a:r>
            <a:r>
              <a:rPr lang="en-GB" dirty="0" smtClean="0"/>
              <a:t>. </a:t>
            </a:r>
            <a:r>
              <a:rPr lang="en-GB" dirty="0"/>
              <a:t>is an interactive process that takes into consideration the relationship between oneself and the ‘other</a:t>
            </a:r>
            <a:r>
              <a:rPr lang="en-GB" dirty="0" smtClean="0"/>
              <a:t>’ – the other being an aspect of what we may be studying. </a:t>
            </a:r>
          </a:p>
          <a:p>
            <a:endParaRPr lang="en-GB" dirty="0"/>
          </a:p>
          <a:p>
            <a:endParaRPr lang="en-GB" dirty="0"/>
          </a:p>
          <a:p>
            <a:r>
              <a:rPr lang="en-GB" dirty="0" smtClean="0"/>
              <a:t>Recognising that our belief systems influence our outcomes</a:t>
            </a:r>
          </a:p>
          <a:p>
            <a:endParaRPr lang="en-GB" dirty="0" smtClean="0"/>
          </a:p>
          <a:p>
            <a:pPr marL="118872" indent="0">
              <a:buNone/>
            </a:pPr>
            <a:r>
              <a:rPr lang="en-GB" dirty="0" smtClean="0"/>
              <a:t>= a recognition of our ignorance prior to research may prevent us from making ill-informed conclusions or value laden judgements about the ‘other’ </a:t>
            </a:r>
            <a:endParaRPr lang="en-GB" dirty="0"/>
          </a:p>
        </p:txBody>
      </p:sp>
    </p:spTree>
    <p:extLst>
      <p:ext uri="{BB962C8B-B14F-4D97-AF65-F5344CB8AC3E}">
        <p14:creationId xmlns:p14="http://schemas.microsoft.com/office/powerpoint/2010/main" val="2929216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t>
            </a:r>
            <a:r>
              <a:rPr lang="en-GB" dirty="0" smtClean="0"/>
              <a:t>ethodology: different perspective </a:t>
            </a:r>
            <a:endParaRPr lang="en-GB" dirty="0"/>
          </a:p>
        </p:txBody>
      </p:sp>
      <p:sp>
        <p:nvSpPr>
          <p:cNvPr id="4" name="Content Placeholder 3"/>
          <p:cNvSpPr>
            <a:spLocks noGrp="1"/>
          </p:cNvSpPr>
          <p:nvPr>
            <p:ph idx="1"/>
          </p:nvPr>
        </p:nvSpPr>
        <p:spPr/>
        <p:txBody>
          <a:bodyPr/>
          <a:lstStyle/>
          <a:p>
            <a:r>
              <a:rPr lang="en-GB" dirty="0"/>
              <a:t>Reflective – thoughtful, evaluative, insightful regarding something you want to </a:t>
            </a:r>
            <a:r>
              <a:rPr lang="en-GB" dirty="0" smtClean="0"/>
              <a:t>understand (and want to improve)</a:t>
            </a:r>
          </a:p>
          <a:p>
            <a:pPr lvl="1"/>
            <a:r>
              <a:rPr lang="en-GB" dirty="0" smtClean="0"/>
              <a:t>An event, or body of knowledge, attempts to understand what you know now compared to what you knew before</a:t>
            </a:r>
          </a:p>
          <a:p>
            <a:pPr lvl="1"/>
            <a:endParaRPr lang="en-GB" dirty="0" smtClean="0"/>
          </a:p>
          <a:p>
            <a:r>
              <a:rPr lang="en-GB" dirty="0"/>
              <a:t>Reflexive – personal insight – of your position</a:t>
            </a:r>
          </a:p>
          <a:p>
            <a:pPr lvl="1"/>
            <a:r>
              <a:rPr lang="en-GB" dirty="0"/>
              <a:t>questions yourself, as a researcher, your stance – tries to be ‘unbiased’ whilst acknowledging that we are and how do we ‘deal’ with that. </a:t>
            </a:r>
          </a:p>
          <a:p>
            <a:pPr lvl="1"/>
            <a:endParaRPr lang="en-GB" dirty="0"/>
          </a:p>
          <a:p>
            <a:endParaRPr lang="en-GB" dirty="0"/>
          </a:p>
        </p:txBody>
      </p:sp>
    </p:spTree>
    <p:extLst>
      <p:ext uri="{BB962C8B-B14F-4D97-AF65-F5344CB8AC3E}">
        <p14:creationId xmlns:p14="http://schemas.microsoft.com/office/powerpoint/2010/main" val="3440373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In a nutshell….</a:t>
            </a:r>
            <a:endParaRPr lang="en-GB" dirty="0"/>
          </a:p>
        </p:txBody>
      </p:sp>
      <p:sp>
        <p:nvSpPr>
          <p:cNvPr id="8" name="Text Placeholder 7"/>
          <p:cNvSpPr>
            <a:spLocks noGrp="1"/>
          </p:cNvSpPr>
          <p:nvPr>
            <p:ph type="body" idx="1"/>
          </p:nvPr>
        </p:nvSpPr>
        <p:spPr/>
        <p:txBody>
          <a:bodyPr/>
          <a:lstStyle/>
          <a:p>
            <a:r>
              <a:rPr lang="en-GB" dirty="0" smtClean="0"/>
              <a:t>Reflective</a:t>
            </a:r>
            <a:endParaRPr lang="en-GB" dirty="0"/>
          </a:p>
        </p:txBody>
      </p:sp>
      <p:sp>
        <p:nvSpPr>
          <p:cNvPr id="9" name="Content Placeholder 8"/>
          <p:cNvSpPr>
            <a:spLocks noGrp="1"/>
          </p:cNvSpPr>
          <p:nvPr>
            <p:ph sz="half" idx="2"/>
          </p:nvPr>
        </p:nvSpPr>
        <p:spPr/>
        <p:txBody>
          <a:bodyPr/>
          <a:lstStyle/>
          <a:p>
            <a:r>
              <a:rPr lang="en-GB" dirty="0"/>
              <a:t>Requires you to question </a:t>
            </a:r>
          </a:p>
          <a:p>
            <a:r>
              <a:rPr lang="en-GB" dirty="0" smtClean="0"/>
              <a:t>Looks back, past, what you did</a:t>
            </a:r>
          </a:p>
          <a:p>
            <a:r>
              <a:rPr lang="en-GB" dirty="0" smtClean="0"/>
              <a:t>Measures what you knew or experienced now, compared to before</a:t>
            </a:r>
          </a:p>
          <a:p>
            <a:r>
              <a:rPr lang="en-GB" dirty="0" smtClean="0"/>
              <a:t>= post-hoc (after the event)</a:t>
            </a:r>
          </a:p>
        </p:txBody>
      </p:sp>
      <p:sp>
        <p:nvSpPr>
          <p:cNvPr id="10" name="Text Placeholder 9"/>
          <p:cNvSpPr>
            <a:spLocks noGrp="1"/>
          </p:cNvSpPr>
          <p:nvPr>
            <p:ph type="body" sz="quarter" idx="3"/>
          </p:nvPr>
        </p:nvSpPr>
        <p:spPr/>
        <p:txBody>
          <a:bodyPr/>
          <a:lstStyle/>
          <a:p>
            <a:r>
              <a:rPr lang="en-GB" dirty="0" smtClean="0"/>
              <a:t>Reflexive</a:t>
            </a:r>
            <a:endParaRPr lang="en-GB" dirty="0"/>
          </a:p>
        </p:txBody>
      </p:sp>
      <p:sp>
        <p:nvSpPr>
          <p:cNvPr id="11" name="Content Placeholder 10"/>
          <p:cNvSpPr>
            <a:spLocks noGrp="1"/>
          </p:cNvSpPr>
          <p:nvPr>
            <p:ph sz="quarter" idx="4"/>
          </p:nvPr>
        </p:nvSpPr>
        <p:spPr/>
        <p:txBody>
          <a:bodyPr/>
          <a:lstStyle/>
          <a:p>
            <a:r>
              <a:rPr lang="en-GB" dirty="0" smtClean="0"/>
              <a:t>Requires you to question</a:t>
            </a:r>
          </a:p>
          <a:p>
            <a:r>
              <a:rPr lang="en-GB" dirty="0" smtClean="0"/>
              <a:t>Before it happens</a:t>
            </a:r>
          </a:p>
          <a:p>
            <a:r>
              <a:rPr lang="en-GB" dirty="0" smtClean="0"/>
              <a:t>Forces you to examine what you will do, how you will do it, how </a:t>
            </a:r>
            <a:r>
              <a:rPr lang="en-GB" dirty="0"/>
              <a:t>it </a:t>
            </a:r>
            <a:r>
              <a:rPr lang="en-GB" dirty="0" smtClean="0"/>
              <a:t>will change the outcome  by the process of doing something</a:t>
            </a:r>
            <a:endParaRPr lang="en-GB" dirty="0"/>
          </a:p>
        </p:txBody>
      </p:sp>
    </p:spTree>
    <p:extLst>
      <p:ext uri="{BB962C8B-B14F-4D97-AF65-F5344CB8AC3E}">
        <p14:creationId xmlns:p14="http://schemas.microsoft.com/office/powerpoint/2010/main" val="3022626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Reflect regardless of IP or Dissertation</a:t>
            </a:r>
            <a:endParaRPr lang="en-GB" dirty="0"/>
          </a:p>
        </p:txBody>
      </p:sp>
      <p:sp>
        <p:nvSpPr>
          <p:cNvPr id="3" name="Content Placeholder 2"/>
          <p:cNvSpPr>
            <a:spLocks noGrp="1"/>
          </p:cNvSpPr>
          <p:nvPr>
            <p:ph idx="1"/>
          </p:nvPr>
        </p:nvSpPr>
        <p:spPr/>
        <p:txBody>
          <a:bodyPr/>
          <a:lstStyle/>
          <a:p>
            <a:r>
              <a:rPr lang="en-GB" dirty="0" smtClean="0"/>
              <a:t>Regardless of your assessment pattern </a:t>
            </a:r>
            <a:r>
              <a:rPr lang="en-GB" dirty="0" smtClean="0"/>
              <a:t>(if </a:t>
            </a:r>
            <a:r>
              <a:rPr lang="en-GB" dirty="0" smtClean="0"/>
              <a:t>you do or do not have to do a </a:t>
            </a:r>
            <a:r>
              <a:rPr lang="en-GB" dirty="0" smtClean="0"/>
              <a:t>report) you </a:t>
            </a:r>
            <a:r>
              <a:rPr lang="en-GB" dirty="0" smtClean="0"/>
              <a:t>should be </a:t>
            </a:r>
            <a:r>
              <a:rPr lang="en-GB" dirty="0" smtClean="0"/>
              <a:t>reflecting</a:t>
            </a:r>
          </a:p>
          <a:p>
            <a:r>
              <a:rPr lang="en-GB" dirty="0" smtClean="0"/>
              <a:t>Regardless of your method, you should be reflecting NOW</a:t>
            </a:r>
          </a:p>
          <a:p>
            <a:r>
              <a:rPr lang="en-GB" dirty="0" smtClean="0"/>
              <a:t>Some methods require you to reflect – if so – do it.</a:t>
            </a:r>
          </a:p>
          <a:p>
            <a:endParaRPr lang="en-GB" dirty="0"/>
          </a:p>
          <a:p>
            <a:r>
              <a:rPr lang="en-GB" dirty="0" smtClean="0"/>
              <a:t>The </a:t>
            </a:r>
            <a:r>
              <a:rPr lang="en-GB" i="1" dirty="0" smtClean="0"/>
              <a:t>more substance you put in your reflective report</a:t>
            </a:r>
            <a:r>
              <a:rPr lang="en-GB" dirty="0" smtClean="0"/>
              <a:t> AND presentation the more informed, useful and concrete the feedback </a:t>
            </a:r>
            <a:r>
              <a:rPr lang="en-GB" smtClean="0"/>
              <a:t>can be…</a:t>
            </a:r>
            <a:endParaRPr lang="en-GB" dirty="0" smtClean="0"/>
          </a:p>
          <a:p>
            <a:endParaRPr lang="en-GB" dirty="0"/>
          </a:p>
        </p:txBody>
      </p:sp>
    </p:spTree>
    <p:extLst>
      <p:ext uri="{BB962C8B-B14F-4D97-AF65-F5344CB8AC3E}">
        <p14:creationId xmlns:p14="http://schemas.microsoft.com/office/powerpoint/2010/main" val="36294022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451</TotalTime>
  <Words>1021</Words>
  <Application>Microsoft Office PowerPoint</Application>
  <PresentationFormat>Widescreen</PresentationFormat>
  <Paragraphs>99</Paragraphs>
  <Slides>13</Slides>
  <Notes>13</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Corbel</vt:lpstr>
      <vt:lpstr>Wingdings</vt:lpstr>
      <vt:lpstr>Wingdings 2</vt:lpstr>
      <vt:lpstr>Wingdings 3</vt:lpstr>
      <vt:lpstr>Module</vt:lpstr>
      <vt:lpstr> Reflective reports: start now. </vt:lpstr>
      <vt:lpstr>Remember the generalised sturcture</vt:lpstr>
      <vt:lpstr>By now most of you should have started</vt:lpstr>
      <vt:lpstr>Just reading is not a methodology!</vt:lpstr>
      <vt:lpstr>Success – oddly NOT the most important…</vt:lpstr>
      <vt:lpstr> = Reflection/Reflective</vt:lpstr>
      <vt:lpstr>Reflective practice is crucial </vt:lpstr>
      <vt:lpstr>Reflexivity (Social Theory + Sciences)</vt:lpstr>
      <vt:lpstr>reflexivity is considered to occur when </vt:lpstr>
      <vt:lpstr>Reflexivity is a methodological issue in the social sciences analogous to the observer effect.</vt:lpstr>
      <vt:lpstr>Methodology: different perspective </vt:lpstr>
      <vt:lpstr>In a nutshell….</vt:lpstr>
      <vt:lpstr>Reflect regardless of IP or Dissertation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and situating your research</dc:title>
  <dc:creator>Ros Coard</dc:creator>
  <cp:lastModifiedBy>Ros Coard</cp:lastModifiedBy>
  <cp:revision>20</cp:revision>
  <cp:lastPrinted>2017-10-13T14:22:26Z</cp:lastPrinted>
  <dcterms:created xsi:type="dcterms:W3CDTF">2016-10-13T16:21:31Z</dcterms:created>
  <dcterms:modified xsi:type="dcterms:W3CDTF">2017-10-16T09:33:02Z</dcterms:modified>
</cp:coreProperties>
</file>