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CBAB80F-A756-4C23-B11C-B1E15182FAF3}" v="3" dt="2026-07-12T13:48:46.1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5706" autoAdjust="0"/>
  </p:normalViewPr>
  <p:slideViewPr>
    <p:cSldViewPr snapToGrid="0">
      <p:cViewPr varScale="1">
        <p:scale>
          <a:sx n="91" d="100"/>
          <a:sy n="91" d="100"/>
        </p:scale>
        <p:origin x="322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51" d="100"/>
        <a:sy n="151" d="100"/>
      </p:scale>
      <p:origin x="0" y="-3667"/>
    </p:cViewPr>
  </p:sorterViewPr>
  <p:notesViewPr>
    <p:cSldViewPr snapToGrid="0">
      <p:cViewPr varScale="1">
        <p:scale>
          <a:sx n="72" d="100"/>
          <a:sy n="72" d="100"/>
        </p:scale>
        <p:origin x="3010" y="7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lorin-Bogdan Rautu" userId="249af2dfe9d00b89" providerId="LiveId" clId="{0BAAD9C8-054D-46E5-99DD-8CF8F7681122}"/>
    <pc:docChg chg="custSel modSld">
      <pc:chgData name="Florin-Bogdan Rautu" userId="249af2dfe9d00b89" providerId="LiveId" clId="{0BAAD9C8-054D-46E5-99DD-8CF8F7681122}" dt="2026-07-12T14:59:31.409" v="1125" actId="14100"/>
      <pc:docMkLst>
        <pc:docMk/>
      </pc:docMkLst>
      <pc:sldChg chg="addSp modSp mod">
        <pc:chgData name="Florin-Bogdan Rautu" userId="249af2dfe9d00b89" providerId="LiveId" clId="{0BAAD9C8-054D-46E5-99DD-8CF8F7681122}" dt="2026-07-12T13:44:51.639" v="378" actId="20577"/>
        <pc:sldMkLst>
          <pc:docMk/>
          <pc:sldMk cId="1461959537" sldId="259"/>
        </pc:sldMkLst>
        <pc:spChg chg="add mod">
          <ac:chgData name="Florin-Bogdan Rautu" userId="249af2dfe9d00b89" providerId="LiveId" clId="{0BAAD9C8-054D-46E5-99DD-8CF8F7681122}" dt="2026-07-12T13:44:51.639" v="378" actId="20577"/>
          <ac:spMkLst>
            <pc:docMk/>
            <pc:sldMk cId="1461959537" sldId="259"/>
            <ac:spMk id="4" creationId="{D4886DA0-D00B-CFB8-7FC6-0BF668DE6B29}"/>
          </ac:spMkLst>
        </pc:spChg>
      </pc:sldChg>
      <pc:sldChg chg="addSp modSp mod">
        <pc:chgData name="Florin-Bogdan Rautu" userId="249af2dfe9d00b89" providerId="LiveId" clId="{0BAAD9C8-054D-46E5-99DD-8CF8F7681122}" dt="2026-07-12T13:51:11.416" v="745" actId="20577"/>
        <pc:sldMkLst>
          <pc:docMk/>
          <pc:sldMk cId="1162295624" sldId="260"/>
        </pc:sldMkLst>
        <pc:spChg chg="add mod">
          <ac:chgData name="Florin-Bogdan Rautu" userId="249af2dfe9d00b89" providerId="LiveId" clId="{0BAAD9C8-054D-46E5-99DD-8CF8F7681122}" dt="2026-07-12T13:51:11.416" v="745" actId="20577"/>
          <ac:spMkLst>
            <pc:docMk/>
            <pc:sldMk cId="1162295624" sldId="260"/>
            <ac:spMk id="4" creationId="{7D0C51E9-D83B-C46C-3C59-F07D5A419641}"/>
          </ac:spMkLst>
        </pc:spChg>
      </pc:sldChg>
      <pc:sldChg chg="addSp modSp mod">
        <pc:chgData name="Florin-Bogdan Rautu" userId="249af2dfe9d00b89" providerId="LiveId" clId="{0BAAD9C8-054D-46E5-99DD-8CF8F7681122}" dt="2026-07-12T13:48:17.389" v="571" actId="20577"/>
        <pc:sldMkLst>
          <pc:docMk/>
          <pc:sldMk cId="1588620674" sldId="261"/>
        </pc:sldMkLst>
        <pc:spChg chg="add mod">
          <ac:chgData name="Florin-Bogdan Rautu" userId="249af2dfe9d00b89" providerId="LiveId" clId="{0BAAD9C8-054D-46E5-99DD-8CF8F7681122}" dt="2026-07-12T13:48:17.389" v="571" actId="20577"/>
          <ac:spMkLst>
            <pc:docMk/>
            <pc:sldMk cId="1588620674" sldId="261"/>
            <ac:spMk id="2" creationId="{D8ECBC35-B34D-7492-4318-959B90482FE8}"/>
          </ac:spMkLst>
        </pc:spChg>
      </pc:sldChg>
      <pc:sldChg chg="modSp mod">
        <pc:chgData name="Florin-Bogdan Rautu" userId="249af2dfe9d00b89" providerId="LiveId" clId="{0BAAD9C8-054D-46E5-99DD-8CF8F7681122}" dt="2026-07-12T14:59:31.409" v="1125" actId="14100"/>
        <pc:sldMkLst>
          <pc:docMk/>
          <pc:sldMk cId="1876157980" sldId="264"/>
        </pc:sldMkLst>
        <pc:spChg chg="mod">
          <ac:chgData name="Florin-Bogdan Rautu" userId="249af2dfe9d00b89" providerId="LiveId" clId="{0BAAD9C8-054D-46E5-99DD-8CF8F7681122}" dt="2026-07-12T13:55:59.939" v="755" actId="27636"/>
          <ac:spMkLst>
            <pc:docMk/>
            <pc:sldMk cId="1876157980" sldId="264"/>
            <ac:spMk id="2" creationId="{D87606E9-C6EA-3029-5586-7C7643B97F84}"/>
          </ac:spMkLst>
        </pc:spChg>
        <pc:spChg chg="mod">
          <ac:chgData name="Florin-Bogdan Rautu" userId="249af2dfe9d00b89" providerId="LiveId" clId="{0BAAD9C8-054D-46E5-99DD-8CF8F7681122}" dt="2026-07-12T14:59:31.409" v="1125" actId="14100"/>
          <ac:spMkLst>
            <pc:docMk/>
            <pc:sldMk cId="1876157980" sldId="264"/>
            <ac:spMk id="3" creationId="{8CEC1A4D-A09C-78B2-7718-9933F05DC39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badi" panose="020F050202020403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badi" panose="020F0502020204030204" pitchFamily="34" charset="0"/>
              </a:defRPr>
            </a:lvl1pPr>
          </a:lstStyle>
          <a:p>
            <a:fld id="{D20EB6D3-3153-4D20-9CE1-014738072343}" type="datetimeFigureOut">
              <a:rPr lang="en-GB" smtClean="0"/>
              <a:pPr/>
              <a:t>12/07/2026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badi" panose="020F050202020403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badi" panose="020F0502020204030204" pitchFamily="34" charset="0"/>
              </a:defRPr>
            </a:lvl1pPr>
          </a:lstStyle>
          <a:p>
            <a:fld id="{40FB9AF1-FB90-448C-A9AC-E0CFDB9B2AA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72916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badi" panose="020F0502020204030204" pitchFamily="34" charset="0"/>
        <a:ea typeface="+mn-ea"/>
        <a:cs typeface="+mn-cs"/>
      </a:defRPr>
    </a:lvl1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B2B9-0CCD-42EB-AF71-89AC998AB8A2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7851-BC0B-4129-8F36-DFAEC81A2C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330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B2B9-0CCD-42EB-AF71-89AC998AB8A2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7851-BC0B-4129-8F36-DFAEC81A2C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48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B2B9-0CCD-42EB-AF71-89AC998AB8A2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7851-BC0B-4129-8F36-DFAEC81A2C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02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B2B9-0CCD-42EB-AF71-89AC998AB8A2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7851-BC0B-4129-8F36-DFAEC81A2C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69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B2B9-0CCD-42EB-AF71-89AC998AB8A2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7851-BC0B-4129-8F36-DFAEC81A2C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51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B2B9-0CCD-42EB-AF71-89AC998AB8A2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7851-BC0B-4129-8F36-DFAEC81A2C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14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B2B9-0CCD-42EB-AF71-89AC998AB8A2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7851-BC0B-4129-8F36-DFAEC81A2C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01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B2B9-0CCD-42EB-AF71-89AC998AB8A2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7851-BC0B-4129-8F36-DFAEC81A2C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377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B2B9-0CCD-42EB-AF71-89AC998AB8A2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7851-BC0B-4129-8F36-DFAEC81A2C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50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B2B9-0CCD-42EB-AF71-89AC998AB8A2}" type="datetimeFigureOut">
              <a:rPr lang="en-GB" smtClean="0"/>
              <a:pPr/>
              <a:t>12/07/2026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7851-BC0B-4129-8F36-DFAEC81A2C1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3283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B2B9-0CCD-42EB-AF71-89AC998AB8A2}" type="datetimeFigureOut">
              <a:rPr lang="en-GB" smtClean="0"/>
              <a:pPr/>
              <a:t>12/07/2026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7851-BC0B-4129-8F36-DFAEC81A2C1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477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B2B9-0CCD-42EB-AF71-89AC998AB8A2}" type="datetimeFigureOut">
              <a:rPr lang="en-GB" smtClean="0"/>
              <a:pPr/>
              <a:t>12/07/2026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7851-BC0B-4129-8F36-DFAEC81A2C1D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0337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B2B9-0CCD-42EB-AF71-89AC998AB8A2}" type="datetimeFigureOut">
              <a:rPr lang="en-GB" smtClean="0"/>
              <a:pPr/>
              <a:t>12/07/2026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7851-BC0B-4129-8F36-DFAEC81A2C1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116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B2B9-0CCD-42EB-AF71-89AC998AB8A2}" type="datetimeFigureOut">
              <a:rPr lang="en-GB" smtClean="0"/>
              <a:pPr/>
              <a:t>12/07/2026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7851-BC0B-4129-8F36-DFAEC81A2C1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057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B2B9-0CCD-42EB-AF71-89AC998AB8A2}" type="datetimeFigureOut">
              <a:rPr lang="en-GB" smtClean="0"/>
              <a:pPr/>
              <a:t>12/07/2026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7851-BC0B-4129-8F36-DFAEC81A2C1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3336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B2B9-0CCD-42EB-AF71-89AC998AB8A2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7851-BC0B-4129-8F36-DFAEC81A2C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5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B2B9-0CCD-42EB-AF71-89AC998AB8A2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57851-BC0B-4129-8F36-DFAEC81A2C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40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EC25B2B9-0CCD-42EB-AF71-89AC998AB8A2}" type="datetimeFigureOut">
              <a:rPr lang="en-GB" smtClean="0"/>
              <a:pPr/>
              <a:t>12/07/2026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E6957851-BC0B-4129-8F36-DFAEC81A2C1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35472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  <p:sldLayoutId id="2147483712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D7809-6DB7-7231-8962-AE0437E3D6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507067"/>
            <a:ext cx="9000067" cy="1194858"/>
          </a:xfrm>
        </p:spPr>
        <p:txBody>
          <a:bodyPr>
            <a:normAutofit fontScale="90000"/>
          </a:bodyPr>
          <a:lstStyle/>
          <a:p>
            <a:r>
              <a:rPr lang="en-GB" sz="4000" b="1" dirty="0"/>
              <a:t>Problem solving &amp; Decision making</a:t>
            </a:r>
            <a:br>
              <a:rPr lang="en-GB" sz="4000" b="1" dirty="0"/>
            </a:br>
            <a:r>
              <a:rPr lang="en-GB" sz="4000" b="1" dirty="0"/>
              <a:t>LCLM4004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3E79EA-9268-14B4-1A36-E82D851D53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350895"/>
            <a:ext cx="9144000" cy="1431925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GB" b="1" i="1" dirty="0"/>
              <a:t>FLORIN-BOGDAN RAUTU</a:t>
            </a:r>
          </a:p>
          <a:p>
            <a:pPr algn="l"/>
            <a:r>
              <a:rPr lang="en-GB" b="1" i="1" dirty="0"/>
              <a:t>2532759</a:t>
            </a:r>
          </a:p>
          <a:p>
            <a:pPr algn="l"/>
            <a:r>
              <a:rPr lang="en-GB" b="1" i="1" dirty="0"/>
              <a:t>TOYIN ADISA</a:t>
            </a:r>
          </a:p>
          <a:p>
            <a:pPr algn="l"/>
            <a:r>
              <a:rPr lang="en-GB" b="1" i="1" dirty="0"/>
              <a:t>Assignment 1: Presentation</a:t>
            </a:r>
          </a:p>
        </p:txBody>
      </p:sp>
    </p:spTree>
    <p:extLst>
      <p:ext uri="{BB962C8B-B14F-4D97-AF65-F5344CB8AC3E}">
        <p14:creationId xmlns:p14="http://schemas.microsoft.com/office/powerpoint/2010/main" val="275436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B42934-68E1-098A-73AC-B62147D1F0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947" y="924772"/>
            <a:ext cx="10515600" cy="1216448"/>
          </a:xfrm>
        </p:spPr>
        <p:txBody>
          <a:bodyPr>
            <a:normAutofit fontScale="90000"/>
          </a:bodyPr>
          <a:lstStyle/>
          <a:p>
            <a:pPr algn="ctr"/>
            <a:br>
              <a:rPr lang="en-GB" dirty="0"/>
            </a:br>
            <a:r>
              <a:rPr lang="en-GB" sz="4400" b="1" dirty="0"/>
              <a:t>Introduction</a:t>
            </a:r>
            <a:r>
              <a:rPr lang="en-GB" dirty="0"/>
              <a:t>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947ED-685F-E3F5-5FAF-AD9495CB5C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700" y="2712720"/>
            <a:ext cx="9826305" cy="252984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Independent bakery in COVENTRY</a:t>
            </a:r>
          </a:p>
          <a:p>
            <a:r>
              <a:rPr lang="en-GB" dirty="0"/>
              <a:t>Opened in 2015</a:t>
            </a:r>
          </a:p>
          <a:p>
            <a:r>
              <a:rPr lang="en-GB" dirty="0"/>
              <a:t>Sales increased until COVID-19</a:t>
            </a:r>
          </a:p>
          <a:p>
            <a:r>
              <a:rPr lang="en-GB" dirty="0"/>
              <a:t>Sales remain 25% below 2019</a:t>
            </a:r>
          </a:p>
          <a:p>
            <a:pPr marL="0" indent="0">
              <a:buNone/>
            </a:pPr>
            <a:r>
              <a:rPr lang="en-GB" dirty="0"/>
              <a:t> </a:t>
            </a:r>
            <a:br>
              <a:rPr lang="en-GB" dirty="0"/>
            </a:b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413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9049A-B61B-1307-7B08-9A641801E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/>
              <a:t>Main Issues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DE6E0B-73AD-90F4-1B86-617428E41E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Less customer footfall.</a:t>
            </a:r>
          </a:p>
          <a:p>
            <a:r>
              <a:rPr lang="en-GB" dirty="0"/>
              <a:t>More people working from home.</a:t>
            </a:r>
          </a:p>
          <a:p>
            <a:r>
              <a:rPr lang="en-GB" dirty="0"/>
              <a:t>Shops closing in the retail park.</a:t>
            </a:r>
          </a:p>
          <a:p>
            <a:r>
              <a:rPr lang="en-GB" dirty="0"/>
              <a:t>Rising operating costs.</a:t>
            </a:r>
          </a:p>
          <a:p>
            <a:r>
              <a:rPr lang="en-GB" dirty="0"/>
              <a:t>No delivery service.</a:t>
            </a:r>
          </a:p>
          <a:p>
            <a:r>
              <a:rPr lang="en-GB" dirty="0"/>
              <a:t>Poor pre-order system.</a:t>
            </a:r>
          </a:p>
        </p:txBody>
      </p:sp>
    </p:spTree>
    <p:extLst>
      <p:ext uri="{BB962C8B-B14F-4D97-AF65-F5344CB8AC3E}">
        <p14:creationId xmlns:p14="http://schemas.microsoft.com/office/powerpoint/2010/main" val="1492684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4D745-2A84-F470-ECE1-AC6B0BDF9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5W2H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89CB0F-6889-D616-EE37-660AAC4E26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GB" b="1" dirty="0"/>
              <a:t>WHAT? </a:t>
            </a:r>
            <a:r>
              <a:rPr lang="en-GB" dirty="0"/>
              <a:t>Sales stagnation.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b="1" dirty="0"/>
              <a:t>WHY? </a:t>
            </a:r>
            <a:r>
              <a:rPr lang="en-GB" dirty="0"/>
              <a:t>Fewer customers and higher costs.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b="1" dirty="0"/>
              <a:t>WHERE? </a:t>
            </a:r>
            <a:r>
              <a:rPr lang="en-GB" dirty="0"/>
              <a:t>Coventry retail park.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b="1" dirty="0"/>
              <a:t>WHEN? </a:t>
            </a:r>
            <a:r>
              <a:rPr lang="en-GB" dirty="0"/>
              <a:t>Since COVID-19.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b="1" dirty="0"/>
              <a:t>WHO? </a:t>
            </a:r>
            <a:r>
              <a:rPr lang="en-GB" dirty="0"/>
              <a:t>Basil, employees and customers.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b="1" dirty="0"/>
              <a:t>HOW? </a:t>
            </a:r>
            <a:r>
              <a:rPr lang="en-GB" dirty="0"/>
              <a:t>Reduced footfall and no delivery.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b="1" dirty="0"/>
              <a:t>HOW MUCH? </a:t>
            </a:r>
            <a:r>
              <a:rPr lang="en-GB" dirty="0"/>
              <a:t>Sales remain 25% below 2019.</a:t>
            </a:r>
            <a:endParaRPr lang="en-GB" b="1" dirty="0"/>
          </a:p>
          <a:p>
            <a:pPr>
              <a:buFont typeface="Wingdings" panose="05000000000000000000" pitchFamily="2" charset="2"/>
              <a:buChar char="ü"/>
            </a:pPr>
            <a:endParaRPr lang="en-GB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886DA0-D00B-CFB8-7FC6-0BF668DE6B29}"/>
              </a:ext>
            </a:extLst>
          </p:cNvPr>
          <p:cNvSpPr txBox="1"/>
          <p:nvPr/>
        </p:nvSpPr>
        <p:spPr>
          <a:xfrm>
            <a:off x="377505" y="5696125"/>
            <a:ext cx="11685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/>
              <a:t>                                                                                                                                                                                   </a:t>
            </a:r>
          </a:p>
          <a:p>
            <a:r>
              <a:rPr lang="en-GB" b="1" i="1" dirty="0"/>
              <a:t>                                                                                                                                                            Ohno (1986)</a:t>
            </a:r>
          </a:p>
        </p:txBody>
      </p:sp>
    </p:spTree>
    <p:extLst>
      <p:ext uri="{BB962C8B-B14F-4D97-AF65-F5344CB8AC3E}">
        <p14:creationId xmlns:p14="http://schemas.microsoft.com/office/powerpoint/2010/main" val="1461959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6A534-E033-4F11-30F1-6B5015157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PESTLE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AAB9ED-BBFF-04F8-9A96-98BCCF2826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POLITICAL – </a:t>
            </a:r>
            <a:r>
              <a:rPr lang="en-GB" dirty="0"/>
              <a:t>COVID restrictions and business policies.</a:t>
            </a:r>
          </a:p>
          <a:p>
            <a:r>
              <a:rPr lang="en-GB" b="1" dirty="0"/>
              <a:t>ECONOMIC – </a:t>
            </a:r>
            <a:r>
              <a:rPr lang="en-GB" dirty="0"/>
              <a:t>Inflation and increasing expenses.</a:t>
            </a:r>
          </a:p>
          <a:p>
            <a:r>
              <a:rPr lang="en-GB" b="1" dirty="0"/>
              <a:t>SOCIAL – </a:t>
            </a:r>
            <a:r>
              <a:rPr lang="en-GB" dirty="0"/>
              <a:t>Customers habits changed because many people work from home.</a:t>
            </a:r>
          </a:p>
          <a:p>
            <a:r>
              <a:rPr lang="en-GB" b="1" dirty="0"/>
              <a:t>TECHNOLOGICAL – </a:t>
            </a:r>
            <a:r>
              <a:rPr lang="en-GB" dirty="0"/>
              <a:t>No online ordering or delivery.</a:t>
            </a:r>
          </a:p>
          <a:p>
            <a:r>
              <a:rPr lang="en-GB" b="1" dirty="0"/>
              <a:t>LEGAL – </a:t>
            </a:r>
            <a:r>
              <a:rPr lang="en-GB" dirty="0"/>
              <a:t>Food safety regulations.</a:t>
            </a:r>
          </a:p>
          <a:p>
            <a:r>
              <a:rPr lang="en-GB" b="1" dirty="0"/>
              <a:t>ENVIRONMENTAL – </a:t>
            </a:r>
            <a:r>
              <a:rPr lang="en-GB" dirty="0"/>
              <a:t>Organic ingredients and supply challenges.</a:t>
            </a:r>
            <a:endParaRPr lang="en-GB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0C51E9-D83B-C46C-3C59-F07D5A419641}"/>
              </a:ext>
            </a:extLst>
          </p:cNvPr>
          <p:cNvSpPr txBox="1"/>
          <p:nvPr/>
        </p:nvSpPr>
        <p:spPr>
          <a:xfrm>
            <a:off x="486561" y="5791200"/>
            <a:ext cx="10981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/>
              <a:t>                                                                                                                              Jhonson, Scholes and Whittington (2020)</a:t>
            </a:r>
          </a:p>
        </p:txBody>
      </p:sp>
    </p:spTree>
    <p:extLst>
      <p:ext uri="{BB962C8B-B14F-4D97-AF65-F5344CB8AC3E}">
        <p14:creationId xmlns:p14="http://schemas.microsoft.com/office/powerpoint/2010/main" val="1162295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5CB17DFD-70A0-FDD4-1E78-09EF1A1CC3F6}"/>
              </a:ext>
            </a:extLst>
          </p:cNvPr>
          <p:cNvCxnSpPr/>
          <p:nvPr/>
        </p:nvCxnSpPr>
        <p:spPr>
          <a:xfrm>
            <a:off x="897622" y="3204594"/>
            <a:ext cx="950976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390CE0C2-6AEA-064E-4F87-AFB29565FECA}"/>
              </a:ext>
            </a:extLst>
          </p:cNvPr>
          <p:cNvCxnSpPr/>
          <p:nvPr/>
        </p:nvCxnSpPr>
        <p:spPr>
          <a:xfrm>
            <a:off x="897622" y="3204594"/>
            <a:ext cx="1208015" cy="229019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43725EB6-C150-FDF1-A1D6-3D3A98EF39BB}"/>
              </a:ext>
            </a:extLst>
          </p:cNvPr>
          <p:cNvCxnSpPr/>
          <p:nvPr/>
        </p:nvCxnSpPr>
        <p:spPr>
          <a:xfrm>
            <a:off x="7350432" y="3204593"/>
            <a:ext cx="1249960" cy="220630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1D2950D0-E30D-ACD5-0B64-B929032EAEF6}"/>
              </a:ext>
            </a:extLst>
          </p:cNvPr>
          <p:cNvSpPr/>
          <p:nvPr/>
        </p:nvSpPr>
        <p:spPr>
          <a:xfrm>
            <a:off x="10258056" y="2766572"/>
            <a:ext cx="1459684" cy="8263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latin typeface="Abadi" panose="020F0502020204030204" pitchFamily="34" charset="0"/>
              </a:rPr>
              <a:t>SALES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F573CCF-DE53-DB21-D6B5-96A086EA2EEC}"/>
              </a:ext>
            </a:extLst>
          </p:cNvPr>
          <p:cNvSpPr/>
          <p:nvPr/>
        </p:nvSpPr>
        <p:spPr>
          <a:xfrm>
            <a:off x="1279321" y="5289262"/>
            <a:ext cx="1669410" cy="35233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badi" panose="020F0502020204030204" pitchFamily="34" charset="0"/>
              </a:rPr>
              <a:t>FINANCIAL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D58B4CA-F47C-B96C-3635-9BA9F63817F3}"/>
              </a:ext>
            </a:extLst>
          </p:cNvPr>
          <p:cNvSpPr/>
          <p:nvPr/>
        </p:nvSpPr>
        <p:spPr>
          <a:xfrm>
            <a:off x="5033394" y="5234732"/>
            <a:ext cx="1736522" cy="35233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badi" panose="020F0502020204030204" pitchFamily="34" charset="0"/>
              </a:rPr>
              <a:t>SUPPLIERS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136EA97-7FF1-56C7-997C-1747F00B857C}"/>
              </a:ext>
            </a:extLst>
          </p:cNvPr>
          <p:cNvSpPr/>
          <p:nvPr/>
        </p:nvSpPr>
        <p:spPr>
          <a:xfrm>
            <a:off x="7961570" y="5234732"/>
            <a:ext cx="1814539" cy="352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badi" panose="020F0502020204030204" pitchFamily="34" charset="0"/>
              </a:rPr>
              <a:t>MANAGEMENT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C29BB1D9-2638-7450-C8E2-F176F89A99D7}"/>
              </a:ext>
            </a:extLst>
          </p:cNvPr>
          <p:cNvCxnSpPr/>
          <p:nvPr/>
        </p:nvCxnSpPr>
        <p:spPr>
          <a:xfrm flipV="1">
            <a:off x="897622" y="1216404"/>
            <a:ext cx="1350628" cy="198819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73AA05C7-6A21-4FC6-0B7C-8F4908702677}"/>
              </a:ext>
            </a:extLst>
          </p:cNvPr>
          <p:cNvCxnSpPr/>
          <p:nvPr/>
        </p:nvCxnSpPr>
        <p:spPr>
          <a:xfrm flipV="1">
            <a:off x="4263555" y="1224790"/>
            <a:ext cx="1138386" cy="198819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B4DEAD07-D65C-05A6-72CA-83F3E3BCB39C}"/>
              </a:ext>
            </a:extLst>
          </p:cNvPr>
          <p:cNvCxnSpPr/>
          <p:nvPr/>
        </p:nvCxnSpPr>
        <p:spPr>
          <a:xfrm flipV="1">
            <a:off x="7333655" y="1359016"/>
            <a:ext cx="1182848" cy="184557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Rectangle 21">
            <a:extLst>
              <a:ext uri="{FF2B5EF4-FFF2-40B4-BE49-F238E27FC236}">
                <a16:creationId xmlns:a16="http://schemas.microsoft.com/office/drawing/2014/main" id="{A4B0317B-7DFB-5388-CA05-58C1561ACD46}"/>
              </a:ext>
            </a:extLst>
          </p:cNvPr>
          <p:cNvSpPr/>
          <p:nvPr/>
        </p:nvSpPr>
        <p:spPr>
          <a:xfrm>
            <a:off x="1279320" y="1216403"/>
            <a:ext cx="1669410" cy="30200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badi" panose="020F0502020204030204" pitchFamily="34" charset="0"/>
              </a:rPr>
              <a:t>PEOPLE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7D6696C-1602-9912-AE21-2E4384866FCE}"/>
              </a:ext>
            </a:extLst>
          </p:cNvPr>
          <p:cNvSpPr/>
          <p:nvPr/>
        </p:nvSpPr>
        <p:spPr>
          <a:xfrm>
            <a:off x="4426590" y="1208014"/>
            <a:ext cx="1669410" cy="30200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badi" panose="020F0502020204030204" pitchFamily="34" charset="0"/>
              </a:rPr>
              <a:t>TECHNOLOGY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B5901B4-73B0-B882-D58A-F20F07DB5061}"/>
              </a:ext>
            </a:extLst>
          </p:cNvPr>
          <p:cNvSpPr/>
          <p:nvPr/>
        </p:nvSpPr>
        <p:spPr>
          <a:xfrm>
            <a:off x="7889846" y="1208014"/>
            <a:ext cx="1828800" cy="30200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badi" panose="020F0502020204030204" pitchFamily="34" charset="0"/>
              </a:rPr>
              <a:t>ENVIRONMENT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B05B47AF-3DAA-AFF5-348E-0C5DD64E2AD3}"/>
              </a:ext>
            </a:extLst>
          </p:cNvPr>
          <p:cNvCxnSpPr>
            <a:cxnSpLocks/>
          </p:cNvCxnSpPr>
          <p:nvPr/>
        </p:nvCxnSpPr>
        <p:spPr>
          <a:xfrm>
            <a:off x="4263555" y="3204594"/>
            <a:ext cx="1192914" cy="203013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5A538D43-E09A-3CEE-BB66-A34F73108FF9}"/>
              </a:ext>
            </a:extLst>
          </p:cNvPr>
          <p:cNvSpPr txBox="1"/>
          <p:nvPr/>
        </p:nvSpPr>
        <p:spPr>
          <a:xfrm>
            <a:off x="3158455" y="448811"/>
            <a:ext cx="5486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badi" panose="020F0502020204030204" pitchFamily="34" charset="0"/>
              </a:rPr>
              <a:t>           </a:t>
            </a:r>
            <a:r>
              <a:rPr lang="en-GB" sz="3200" b="1" dirty="0">
                <a:latin typeface="Abadi" panose="020F0502020204030204" pitchFamily="34" charset="0"/>
              </a:rPr>
              <a:t>FISHBONE   DIAGRAM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7FC9A98-6A38-198E-B03C-BC972E31FDCC}"/>
              </a:ext>
            </a:extLst>
          </p:cNvPr>
          <p:cNvSpPr txBox="1"/>
          <p:nvPr/>
        </p:nvSpPr>
        <p:spPr>
          <a:xfrm>
            <a:off x="1979802" y="1672815"/>
            <a:ext cx="24730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badi" panose="020F0502020204030204" pitchFamily="34" charset="0"/>
              </a:rPr>
              <a:t>  Costumers made redundant 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4A5E8C5-3ABB-6EA3-3B9E-8CFF2E54571A}"/>
              </a:ext>
            </a:extLst>
          </p:cNvPr>
          <p:cNvSpPr txBox="1"/>
          <p:nvPr/>
        </p:nvSpPr>
        <p:spPr>
          <a:xfrm>
            <a:off x="1848718" y="2008372"/>
            <a:ext cx="26771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Abadi" panose="020F0502020204030204" pitchFamily="34" charset="0"/>
              </a:rPr>
              <a:t>More people working from home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51708BD-1F86-5616-1387-7120FCA3FFED}"/>
              </a:ext>
            </a:extLst>
          </p:cNvPr>
          <p:cNvSpPr txBox="1"/>
          <p:nvPr/>
        </p:nvSpPr>
        <p:spPr>
          <a:xfrm>
            <a:off x="1648043" y="2343929"/>
            <a:ext cx="28048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Abadi" panose="020B0604020104020204" pitchFamily="34" charset="0"/>
              </a:rPr>
              <a:t>Fewer office workers buying lunch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F5351CD6-ADD7-8F74-5457-FCE63F42355A}"/>
              </a:ext>
            </a:extLst>
          </p:cNvPr>
          <p:cNvCxnSpPr/>
          <p:nvPr/>
        </p:nvCxnSpPr>
        <p:spPr>
          <a:xfrm>
            <a:off x="1848718" y="1826703"/>
            <a:ext cx="26530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B721D1A2-7B60-BEA4-2B9F-31C0F729B288}"/>
              </a:ext>
            </a:extLst>
          </p:cNvPr>
          <p:cNvCxnSpPr>
            <a:cxnSpLocks/>
          </p:cNvCxnSpPr>
          <p:nvPr/>
        </p:nvCxnSpPr>
        <p:spPr>
          <a:xfrm>
            <a:off x="1572936" y="2195021"/>
            <a:ext cx="275782" cy="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72227751-5EF3-F862-012E-4DC4CB1CE2F0}"/>
              </a:ext>
            </a:extLst>
          </p:cNvPr>
          <p:cNvCxnSpPr>
            <a:endCxn id="33" idx="1"/>
          </p:cNvCxnSpPr>
          <p:nvPr/>
        </p:nvCxnSpPr>
        <p:spPr>
          <a:xfrm>
            <a:off x="1384183" y="2497817"/>
            <a:ext cx="263860" cy="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548BCA63-D985-8BBF-50B3-56FDCDBF06A2}"/>
              </a:ext>
            </a:extLst>
          </p:cNvPr>
          <p:cNvSpPr txBox="1"/>
          <p:nvPr/>
        </p:nvSpPr>
        <p:spPr>
          <a:xfrm>
            <a:off x="5305198" y="1692206"/>
            <a:ext cx="1860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badi" panose="020B0604020104020204" pitchFamily="34" charset="0"/>
              </a:rPr>
              <a:t>no delivery service 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4C8EECE-A0AE-C760-8684-BE2638185E51}"/>
              </a:ext>
            </a:extLst>
          </p:cNvPr>
          <p:cNvSpPr txBox="1"/>
          <p:nvPr/>
        </p:nvSpPr>
        <p:spPr>
          <a:xfrm>
            <a:off x="5137421" y="1999983"/>
            <a:ext cx="19294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badi" panose="020B0604020104020204" pitchFamily="34" charset="0"/>
              </a:rPr>
              <a:t>poor pre-order system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20CEFE28-0C52-D411-6189-16D11B850AE9}"/>
              </a:ext>
            </a:extLst>
          </p:cNvPr>
          <p:cNvSpPr txBox="1"/>
          <p:nvPr/>
        </p:nvSpPr>
        <p:spPr>
          <a:xfrm>
            <a:off x="4919584" y="2350441"/>
            <a:ext cx="17952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badi" panose="020B0604020104020204" pitchFamily="34" charset="0"/>
              </a:rPr>
              <a:t>long waiting time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3B4E7ED-99A8-1C0D-5E93-5E139009FE90}"/>
              </a:ext>
            </a:extLst>
          </p:cNvPr>
          <p:cNvSpPr txBox="1"/>
          <p:nvPr/>
        </p:nvSpPr>
        <p:spPr>
          <a:xfrm>
            <a:off x="8516503" y="1692205"/>
            <a:ext cx="21308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badi" panose="020B0604020104020204" pitchFamily="34" charset="0"/>
              </a:rPr>
              <a:t>Lower retail park footfall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EBFA7A04-C2A0-6873-9E9C-9A8778424C84}"/>
              </a:ext>
            </a:extLst>
          </p:cNvPr>
          <p:cNvSpPr txBox="1"/>
          <p:nvPr/>
        </p:nvSpPr>
        <p:spPr>
          <a:xfrm>
            <a:off x="8238268" y="2022753"/>
            <a:ext cx="26872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badi" panose="020B0604020104020204" pitchFamily="34" charset="0"/>
              </a:rPr>
              <a:t>Shops closing in the retail parc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4432EB4-A799-3619-F58E-1807F6231C65}"/>
              </a:ext>
            </a:extLst>
          </p:cNvPr>
          <p:cNvSpPr txBox="1"/>
          <p:nvPr/>
        </p:nvSpPr>
        <p:spPr>
          <a:xfrm>
            <a:off x="8076080" y="2389540"/>
            <a:ext cx="19403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badi" panose="020B0604020104020204" pitchFamily="34" charset="0"/>
              </a:rPr>
              <a:t>Impact of COVID-19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439B5E33-5FCC-3ED7-9DF0-6D80651BD856}"/>
              </a:ext>
            </a:extLst>
          </p:cNvPr>
          <p:cNvSpPr txBox="1"/>
          <p:nvPr/>
        </p:nvSpPr>
        <p:spPr>
          <a:xfrm>
            <a:off x="1597265" y="3597081"/>
            <a:ext cx="13019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badi" panose="020B0604020104020204" pitchFamily="34" charset="0"/>
              </a:rPr>
              <a:t>Higher rent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6E931215-8559-CA5F-D432-B63C1F66E331}"/>
              </a:ext>
            </a:extLst>
          </p:cNvPr>
          <p:cNvSpPr txBox="1"/>
          <p:nvPr/>
        </p:nvSpPr>
        <p:spPr>
          <a:xfrm>
            <a:off x="1791138" y="3989567"/>
            <a:ext cx="19424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badi" panose="020B0604020104020204" pitchFamily="34" charset="0"/>
              </a:rPr>
              <a:t>Increased utility bills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549FF2E0-F22F-B146-9655-E56B94156555}"/>
              </a:ext>
            </a:extLst>
          </p:cNvPr>
          <p:cNvSpPr txBox="1"/>
          <p:nvPr/>
        </p:nvSpPr>
        <p:spPr>
          <a:xfrm>
            <a:off x="2080050" y="4400816"/>
            <a:ext cx="2473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badi" panose="020B0604020104020204" pitchFamily="34" charset="0"/>
              </a:rPr>
              <a:t>Increased insurance costs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1B1D2D61-08C7-3873-2068-6CB44E1745BC}"/>
              </a:ext>
            </a:extLst>
          </p:cNvPr>
          <p:cNvSpPr txBox="1"/>
          <p:nvPr/>
        </p:nvSpPr>
        <p:spPr>
          <a:xfrm>
            <a:off x="4919584" y="3575889"/>
            <a:ext cx="26305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badi" panose="020B0604020104020204" pitchFamily="34" charset="0"/>
              </a:rPr>
              <a:t>Expensive organic ingredients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6DAC2BA-B0D7-743F-95D5-45EEFED4C3A3}"/>
              </a:ext>
            </a:extLst>
          </p:cNvPr>
          <p:cNvSpPr txBox="1"/>
          <p:nvPr/>
        </p:nvSpPr>
        <p:spPr>
          <a:xfrm>
            <a:off x="5219209" y="3957776"/>
            <a:ext cx="28564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badi" panose="020B0604020104020204" pitchFamily="34" charset="0"/>
              </a:rPr>
              <a:t>Unpredictable stock costs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6ED87AC5-1BD9-6B86-8848-B98628BF846B}"/>
              </a:ext>
            </a:extLst>
          </p:cNvPr>
          <p:cNvSpPr txBox="1"/>
          <p:nvPr/>
        </p:nvSpPr>
        <p:spPr>
          <a:xfrm>
            <a:off x="5516032" y="4372514"/>
            <a:ext cx="25596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badi" panose="020B0604020104020204" pitchFamily="34" charset="0"/>
              </a:rPr>
              <a:t>Crop failures affecting supply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629CB4C-C7D4-4120-790B-466D3E02B6B2}"/>
              </a:ext>
            </a:extLst>
          </p:cNvPr>
          <p:cNvSpPr txBox="1"/>
          <p:nvPr/>
        </p:nvSpPr>
        <p:spPr>
          <a:xfrm>
            <a:off x="8029373" y="3603592"/>
            <a:ext cx="25596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badi" panose="020B0604020104020204" pitchFamily="34" charset="0"/>
              </a:rPr>
              <a:t>No online ordering system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5F48BBE0-25E7-ABEF-3F03-57EBEDCAC626}"/>
              </a:ext>
            </a:extLst>
          </p:cNvPr>
          <p:cNvSpPr txBox="1"/>
          <p:nvPr/>
        </p:nvSpPr>
        <p:spPr>
          <a:xfrm>
            <a:off x="8284967" y="3976131"/>
            <a:ext cx="35820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badi" panose="020B0604020104020204" pitchFamily="34" charset="0"/>
              </a:rPr>
              <a:t>No adaptation to new costumer needs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A71E1205-57C8-0955-6A12-D5F9DC7C2E2A}"/>
              </a:ext>
            </a:extLst>
          </p:cNvPr>
          <p:cNvSpPr txBox="1"/>
          <p:nvPr/>
        </p:nvSpPr>
        <p:spPr>
          <a:xfrm>
            <a:off x="8516503" y="4372514"/>
            <a:ext cx="31441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badi" panose="020B0604020104020204" pitchFamily="34" charset="0"/>
              </a:rPr>
              <a:t>Lack of marketing strategy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83C7D3BB-4B4D-9766-C193-FEF0411C6029}"/>
              </a:ext>
            </a:extLst>
          </p:cNvPr>
          <p:cNvCxnSpPr>
            <a:stCxn id="53" idx="1"/>
          </p:cNvCxnSpPr>
          <p:nvPr/>
        </p:nvCxnSpPr>
        <p:spPr>
          <a:xfrm flipH="1" flipV="1">
            <a:off x="1174459" y="3750969"/>
            <a:ext cx="422806" cy="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69D1FAAC-D7C8-DA68-D941-7938765C66C8}"/>
              </a:ext>
            </a:extLst>
          </p:cNvPr>
          <p:cNvCxnSpPr>
            <a:stCxn id="54" idx="1"/>
          </p:cNvCxnSpPr>
          <p:nvPr/>
        </p:nvCxnSpPr>
        <p:spPr>
          <a:xfrm flipH="1" flipV="1">
            <a:off x="1384183" y="4143455"/>
            <a:ext cx="406955" cy="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859D643E-049B-6C03-17F6-2CCFC4E0DA3B}"/>
              </a:ext>
            </a:extLst>
          </p:cNvPr>
          <p:cNvCxnSpPr>
            <a:stCxn id="55" idx="1"/>
          </p:cNvCxnSpPr>
          <p:nvPr/>
        </p:nvCxnSpPr>
        <p:spPr>
          <a:xfrm flipH="1" flipV="1">
            <a:off x="1648043" y="4554704"/>
            <a:ext cx="432007" cy="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CAB03A40-BA05-3C96-9357-E358892B8C3E}"/>
              </a:ext>
            </a:extLst>
          </p:cNvPr>
          <p:cNvCxnSpPr>
            <a:stCxn id="56" idx="1"/>
          </p:cNvCxnSpPr>
          <p:nvPr/>
        </p:nvCxnSpPr>
        <p:spPr>
          <a:xfrm flipH="1" flipV="1">
            <a:off x="4553098" y="3729777"/>
            <a:ext cx="366486" cy="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F92D563C-6C23-B2E9-35D5-AE456CAC057A}"/>
              </a:ext>
            </a:extLst>
          </p:cNvPr>
          <p:cNvCxnSpPr>
            <a:stCxn id="57" idx="1"/>
          </p:cNvCxnSpPr>
          <p:nvPr/>
        </p:nvCxnSpPr>
        <p:spPr>
          <a:xfrm flipH="1" flipV="1">
            <a:off x="4832748" y="4111664"/>
            <a:ext cx="386461" cy="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A7BCA63B-D26E-83F1-FDE8-EF7EE5DCAB30}"/>
              </a:ext>
            </a:extLst>
          </p:cNvPr>
          <p:cNvCxnSpPr>
            <a:stCxn id="58" idx="1"/>
          </p:cNvCxnSpPr>
          <p:nvPr/>
        </p:nvCxnSpPr>
        <p:spPr>
          <a:xfrm flipH="1" flipV="1">
            <a:off x="5033394" y="4526402"/>
            <a:ext cx="482638" cy="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6E80B110-A99B-A16D-AA4E-90C953753B8C}"/>
              </a:ext>
            </a:extLst>
          </p:cNvPr>
          <p:cNvCxnSpPr>
            <a:stCxn id="43" idx="1"/>
          </p:cNvCxnSpPr>
          <p:nvPr/>
        </p:nvCxnSpPr>
        <p:spPr>
          <a:xfrm flipH="1" flipV="1">
            <a:off x="5033394" y="1846093"/>
            <a:ext cx="271804" cy="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A6315749-1DE9-70B3-96D7-97649820EEE7}"/>
              </a:ext>
            </a:extLst>
          </p:cNvPr>
          <p:cNvCxnSpPr>
            <a:stCxn id="44" idx="1"/>
          </p:cNvCxnSpPr>
          <p:nvPr/>
        </p:nvCxnSpPr>
        <p:spPr>
          <a:xfrm flipH="1" flipV="1">
            <a:off x="4860012" y="2153871"/>
            <a:ext cx="277409" cy="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BFE4D546-5521-FDF4-669E-06A554F0F9C8}"/>
              </a:ext>
            </a:extLst>
          </p:cNvPr>
          <p:cNvCxnSpPr>
            <a:stCxn id="50" idx="1"/>
          </p:cNvCxnSpPr>
          <p:nvPr/>
        </p:nvCxnSpPr>
        <p:spPr>
          <a:xfrm flipH="1" flipV="1">
            <a:off x="8238268" y="1846093"/>
            <a:ext cx="278235" cy="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76FB9CC0-94DE-4C3B-5214-8A793735A0D3}"/>
              </a:ext>
            </a:extLst>
          </p:cNvPr>
          <p:cNvCxnSpPr>
            <a:stCxn id="45" idx="1"/>
          </p:cNvCxnSpPr>
          <p:nvPr/>
        </p:nvCxnSpPr>
        <p:spPr>
          <a:xfrm flipH="1" flipV="1">
            <a:off x="4672668" y="2504329"/>
            <a:ext cx="246916" cy="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DAD6D840-B76D-466F-9668-E1B20225B0D2}"/>
              </a:ext>
            </a:extLst>
          </p:cNvPr>
          <p:cNvCxnSpPr>
            <a:stCxn id="51" idx="1"/>
          </p:cNvCxnSpPr>
          <p:nvPr/>
        </p:nvCxnSpPr>
        <p:spPr>
          <a:xfrm flipH="1" flipV="1">
            <a:off x="7975412" y="2176641"/>
            <a:ext cx="262856" cy="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7AC91F37-5E34-DC94-27EE-B5A1B2B83B04}"/>
              </a:ext>
            </a:extLst>
          </p:cNvPr>
          <p:cNvCxnSpPr>
            <a:stCxn id="52" idx="1"/>
          </p:cNvCxnSpPr>
          <p:nvPr/>
        </p:nvCxnSpPr>
        <p:spPr>
          <a:xfrm flipH="1" flipV="1">
            <a:off x="7759817" y="2543428"/>
            <a:ext cx="316263" cy="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755643FC-E72E-C957-B9EE-25BE02899CCE}"/>
              </a:ext>
            </a:extLst>
          </p:cNvPr>
          <p:cNvCxnSpPr>
            <a:stCxn id="59" idx="1"/>
          </p:cNvCxnSpPr>
          <p:nvPr/>
        </p:nvCxnSpPr>
        <p:spPr>
          <a:xfrm flipH="1" flipV="1">
            <a:off x="7667538" y="3757480"/>
            <a:ext cx="361835" cy="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ED949C07-9FDC-BB45-CDBF-9D597E8C9AA0}"/>
              </a:ext>
            </a:extLst>
          </p:cNvPr>
          <p:cNvCxnSpPr>
            <a:stCxn id="60" idx="1"/>
          </p:cNvCxnSpPr>
          <p:nvPr/>
        </p:nvCxnSpPr>
        <p:spPr>
          <a:xfrm flipH="1" flipV="1">
            <a:off x="7889846" y="4130019"/>
            <a:ext cx="395121" cy="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D9137239-E356-4589-7B37-52BC318965BE}"/>
              </a:ext>
            </a:extLst>
          </p:cNvPr>
          <p:cNvCxnSpPr>
            <a:stCxn id="61" idx="1"/>
            <a:endCxn id="58" idx="3"/>
          </p:cNvCxnSpPr>
          <p:nvPr/>
        </p:nvCxnSpPr>
        <p:spPr>
          <a:xfrm flipH="1">
            <a:off x="8075661" y="4526403"/>
            <a:ext cx="44084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D8ECBC35-B34D-7492-4318-959B90482FE8}"/>
              </a:ext>
            </a:extLst>
          </p:cNvPr>
          <p:cNvSpPr txBox="1"/>
          <p:nvPr/>
        </p:nvSpPr>
        <p:spPr>
          <a:xfrm>
            <a:off x="511728" y="6048462"/>
            <a:ext cx="11266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/>
              <a:t>                                                                                                                                                                           Ishikawa (1986)</a:t>
            </a:r>
          </a:p>
        </p:txBody>
      </p:sp>
    </p:spTree>
    <p:extLst>
      <p:ext uri="{BB962C8B-B14F-4D97-AF65-F5344CB8AC3E}">
        <p14:creationId xmlns:p14="http://schemas.microsoft.com/office/powerpoint/2010/main" val="1588620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22" grpId="0" animBg="1"/>
      <p:bldP spid="23" grpId="0" animBg="1"/>
      <p:bldP spid="24" grpId="0" animBg="1"/>
      <p:bldP spid="28" grpId="0"/>
      <p:bldP spid="31" grpId="0"/>
      <p:bldP spid="32" grpId="0"/>
      <p:bldP spid="33" grpId="0"/>
      <p:bldP spid="43" grpId="0"/>
      <p:bldP spid="44" grpId="0"/>
      <p:bldP spid="45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E3EC62-213E-75AD-E439-D5BBD1E477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0110" y="318782"/>
            <a:ext cx="9144000" cy="696286"/>
          </a:xfrm>
        </p:spPr>
        <p:txBody>
          <a:bodyPr>
            <a:normAutofit/>
          </a:bodyPr>
          <a:lstStyle/>
          <a:p>
            <a:r>
              <a:rPr lang="en-GB" sz="3600" b="1" dirty="0"/>
              <a:t>KEY FINDINGS &amp; RECOMMENDATION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2F7E50-44FF-1641-07A0-869276D334B7}"/>
              </a:ext>
            </a:extLst>
          </p:cNvPr>
          <p:cNvSpPr txBox="1"/>
          <p:nvPr/>
        </p:nvSpPr>
        <p:spPr>
          <a:xfrm>
            <a:off x="693280" y="1094903"/>
            <a:ext cx="10385571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badi" panose="020B0604020104020204" pitchFamily="34" charset="0"/>
              </a:rPr>
              <a:t>KEY FINDING </a:t>
            </a:r>
            <a:r>
              <a:rPr lang="en-GB" dirty="0">
                <a:latin typeface="Abadi" panose="020B0604020104020204" pitchFamily="34" charset="0"/>
              </a:rPr>
              <a:t>:</a:t>
            </a:r>
          </a:p>
          <a:p>
            <a:endParaRPr lang="en-GB" dirty="0">
              <a:latin typeface="Abadi" panose="020B0604020104020204" pitchFamily="34" charset="0"/>
            </a:endParaRP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GB" sz="2000" dirty="0">
                <a:latin typeface="Abadi" panose="020B0604020104020204" pitchFamily="34" charset="0"/>
              </a:rPr>
              <a:t>     Sales remain below pre-pandemic levels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endParaRPr lang="en-GB" sz="2000" dirty="0">
              <a:latin typeface="Abadi" panose="020B0604020104020204" pitchFamily="34" charset="0"/>
            </a:endParaRP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GB" sz="2000" dirty="0">
                <a:latin typeface="Abadi" panose="020B0604020104020204" pitchFamily="34" charset="0"/>
              </a:rPr>
              <a:t>     Customers behaviour has changed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endParaRPr lang="en-GB" sz="2000" dirty="0">
              <a:latin typeface="Abadi" panose="020B0604020104020204" pitchFamily="34" charset="0"/>
            </a:endParaRP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GB" sz="2000" dirty="0">
                <a:latin typeface="Abadi" panose="020B0604020104020204" pitchFamily="34" charset="0"/>
              </a:rPr>
              <a:t>     Costs have increased significantly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6704AC-73EA-50B4-20AC-567743BC29D1}"/>
              </a:ext>
            </a:extLst>
          </p:cNvPr>
          <p:cNvSpPr txBox="1"/>
          <p:nvPr/>
        </p:nvSpPr>
        <p:spPr>
          <a:xfrm>
            <a:off x="693280" y="3553785"/>
            <a:ext cx="11117580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badi" panose="020B0604020104020204" pitchFamily="34" charset="0"/>
              </a:rPr>
              <a:t>RECOMMENDATION :</a:t>
            </a:r>
          </a:p>
          <a:p>
            <a:endParaRPr lang="en-GB" sz="2400" dirty="0">
              <a:latin typeface="Abadi" panose="020B0604020104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GB" sz="2000" dirty="0">
                <a:latin typeface="Abadi" panose="020B0604020104020204" pitchFamily="34" charset="0"/>
              </a:rPr>
              <a:t>Introduce online ordering </a:t>
            </a:r>
          </a:p>
          <a:p>
            <a:pPr lvl="1"/>
            <a:endParaRPr lang="en-GB" sz="2000" dirty="0">
              <a:latin typeface="Abadi" panose="020B0604020104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GB" sz="2000" dirty="0">
                <a:latin typeface="Abadi" panose="020B0604020104020204" pitchFamily="34" charset="0"/>
              </a:rPr>
              <a:t>Start a delivery service</a:t>
            </a:r>
          </a:p>
          <a:p>
            <a:pPr lvl="1"/>
            <a:r>
              <a:rPr lang="en-GB" sz="2000" dirty="0">
                <a:latin typeface="Abadi" panose="020B0604020104020204" pitchFamily="34" charset="0"/>
              </a:rPr>
              <a:t> 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GB" sz="2000" dirty="0">
                <a:latin typeface="Abadi" panose="020B0604020104020204" pitchFamily="34" charset="0"/>
              </a:rPr>
              <a:t>Create a loyalty programme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n-GB" sz="2000" dirty="0">
              <a:latin typeface="Abadi" panose="020B0604020104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GB" sz="2000" dirty="0">
                <a:latin typeface="Abadi" panose="020B0604020104020204" pitchFamily="34" charset="0"/>
              </a:rPr>
              <a:t>Improve social media marketing</a:t>
            </a:r>
          </a:p>
        </p:txBody>
      </p:sp>
    </p:spTree>
    <p:extLst>
      <p:ext uri="{BB962C8B-B14F-4D97-AF65-F5344CB8AC3E}">
        <p14:creationId xmlns:p14="http://schemas.microsoft.com/office/powerpoint/2010/main" val="56433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7606E9-C6EA-3029-5586-7C7643B97F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0693" y="662730"/>
            <a:ext cx="9440034" cy="696287"/>
          </a:xfrm>
        </p:spPr>
        <p:txBody>
          <a:bodyPr>
            <a:normAutofit fontScale="90000"/>
          </a:bodyPr>
          <a:lstStyle/>
          <a:p>
            <a:r>
              <a:rPr lang="en-GB" sz="4000" b="1" dirty="0"/>
              <a:t>REFERENCES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EC1A4D-A09C-78B2-7718-9933F05DC3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1302" y="1702965"/>
            <a:ext cx="9440034" cy="3298821"/>
          </a:xfrm>
        </p:spPr>
        <p:txBody>
          <a:bodyPr/>
          <a:lstStyle/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GB" dirty="0"/>
              <a:t>Ohno, T. (1988) Toyota Production System: Beyond Large – Scale Production. Portland, OR: Productivity Press.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n-GB" dirty="0"/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GB" dirty="0"/>
              <a:t>Johnson, G. Scholes, K. and Whittington, R. (2020) Exploring Strategy. 12</a:t>
            </a:r>
            <a:r>
              <a:rPr lang="en-GB" baseline="30000" dirty="0"/>
              <a:t>th</a:t>
            </a:r>
            <a:r>
              <a:rPr lang="en-GB" dirty="0"/>
              <a:t> ed. Harlow: Pearson.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n-GB" dirty="0"/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GB" dirty="0"/>
              <a:t>Ishikawa, K. (1986) Guide to Quality Control. 2</a:t>
            </a:r>
            <a:r>
              <a:rPr lang="en-GB" baseline="30000" dirty="0"/>
              <a:t>nd</a:t>
            </a:r>
            <a:r>
              <a:rPr lang="en-GB" dirty="0"/>
              <a:t> ed. Tokyo: Asian Productivity Organization.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615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2EB02-97BD-5293-DCA6-3E58B0D0B2D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THANK  YOU!</a:t>
            </a:r>
          </a:p>
        </p:txBody>
      </p:sp>
    </p:spTree>
    <p:extLst>
      <p:ext uri="{BB962C8B-B14F-4D97-AF65-F5344CB8AC3E}">
        <p14:creationId xmlns:p14="http://schemas.microsoft.com/office/powerpoint/2010/main" val="313424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TM04033929[[fn=Slate]]</Template>
  <TotalTime>0</TotalTime>
  <Words>384</Words>
  <Application>Microsoft Office PowerPoint</Application>
  <PresentationFormat>Widescreen</PresentationFormat>
  <Paragraphs>87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Abadi</vt:lpstr>
      <vt:lpstr>Arial</vt:lpstr>
      <vt:lpstr>Calisto MT</vt:lpstr>
      <vt:lpstr>Wingdings</vt:lpstr>
      <vt:lpstr>Wingdings 2</vt:lpstr>
      <vt:lpstr>Slate</vt:lpstr>
      <vt:lpstr>Problem solving &amp; Decision making LCLM4004</vt:lpstr>
      <vt:lpstr> Introduction  </vt:lpstr>
      <vt:lpstr>Main Issues</vt:lpstr>
      <vt:lpstr>5W2H</vt:lpstr>
      <vt:lpstr>PESTLE</vt:lpstr>
      <vt:lpstr>PowerPoint Presentation</vt:lpstr>
      <vt:lpstr>KEY FINDINGS &amp; RECOMMENDATION</vt:lpstr>
      <vt:lpstr>REFERENCES</vt:lpstr>
      <vt:lpstr>THANK 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Florin-Bogdan Rautu</dc:creator>
  <cp:lastModifiedBy>Florin-Bogdan Rautu</cp:lastModifiedBy>
  <cp:revision>1</cp:revision>
  <dcterms:created xsi:type="dcterms:W3CDTF">2026-07-11T18:27:11Z</dcterms:created>
  <dcterms:modified xsi:type="dcterms:W3CDTF">2026-07-12T14:59:35Z</dcterms:modified>
</cp:coreProperties>
</file>