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77" r:id="rId4"/>
    <p:sldId id="268" r:id="rId5"/>
    <p:sldId id="259" r:id="rId6"/>
    <p:sldId id="269" r:id="rId7"/>
    <p:sldId id="282" r:id="rId8"/>
    <p:sldId id="276" r:id="rId9"/>
    <p:sldId id="270" r:id="rId10"/>
    <p:sldId id="279" r:id="rId11"/>
    <p:sldId id="260" r:id="rId12"/>
    <p:sldId id="271" r:id="rId13"/>
    <p:sldId id="261" r:id="rId14"/>
    <p:sldId id="278" r:id="rId15"/>
    <p:sldId id="275" r:id="rId16"/>
    <p:sldId id="272" r:id="rId17"/>
    <p:sldId id="265" r:id="rId18"/>
    <p:sldId id="263" r:id="rId19"/>
    <p:sldId id="264" r:id="rId20"/>
    <p:sldId id="266" r:id="rId21"/>
    <p:sldId id="267" r:id="rId22"/>
    <p:sldId id="280" r:id="rId23"/>
    <p:sldId id="283" r:id="rId24"/>
    <p:sldId id="281" r:id="rId25"/>
    <p:sldId id="273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96" d="100"/>
          <a:sy n="96" d="100"/>
        </p:scale>
        <p:origin x="84" y="4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B344B1-D9A0-4B4F-A2F0-A1CA765B8115}" type="datetimeFigureOut">
              <a:rPr lang="en-GB" smtClean="0"/>
              <a:t>02/05/2023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CCA03-0331-44B3-8C8B-727759A50B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38498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B344B1-D9A0-4B4F-A2F0-A1CA765B8115}" type="datetimeFigureOut">
              <a:rPr lang="en-GB" smtClean="0"/>
              <a:t>02/05/2023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CCA03-0331-44B3-8C8B-727759A50B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73903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B344B1-D9A0-4B4F-A2F0-A1CA765B8115}" type="datetimeFigureOut">
              <a:rPr lang="en-GB" smtClean="0"/>
              <a:t>02/05/2023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CCA03-0331-44B3-8C8B-727759A50B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9710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B344B1-D9A0-4B4F-A2F0-A1CA765B8115}" type="datetimeFigureOut">
              <a:rPr lang="en-GB" smtClean="0"/>
              <a:t>02/05/2023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CCA03-0331-44B3-8C8B-727759A50B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52550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B344B1-D9A0-4B4F-A2F0-A1CA765B8115}" type="datetimeFigureOut">
              <a:rPr lang="en-GB" smtClean="0"/>
              <a:t>02/05/2023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CCA03-0331-44B3-8C8B-727759A50B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72078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B344B1-D9A0-4B4F-A2F0-A1CA765B8115}" type="datetimeFigureOut">
              <a:rPr lang="en-GB" smtClean="0"/>
              <a:t>02/05/2023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CCA03-0331-44B3-8C8B-727759A50B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59410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B344B1-D9A0-4B4F-A2F0-A1CA765B8115}" type="datetimeFigureOut">
              <a:rPr lang="en-GB" smtClean="0"/>
              <a:t>02/05/2023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CCA03-0331-44B3-8C8B-727759A50B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10154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B344B1-D9A0-4B4F-A2F0-A1CA765B8115}" type="datetimeFigureOut">
              <a:rPr lang="en-GB" smtClean="0"/>
              <a:t>02/05/2023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CCA03-0331-44B3-8C8B-727759A50B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17629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B344B1-D9A0-4B4F-A2F0-A1CA765B8115}" type="datetimeFigureOut">
              <a:rPr lang="en-GB" smtClean="0"/>
              <a:t>02/05/2023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CCA03-0331-44B3-8C8B-727759A50B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57727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B344B1-D9A0-4B4F-A2F0-A1CA765B8115}" type="datetimeFigureOut">
              <a:rPr lang="en-GB" smtClean="0"/>
              <a:t>02/05/2023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CCA03-0331-44B3-8C8B-727759A50B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33494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B344B1-D9A0-4B4F-A2F0-A1CA765B8115}" type="datetimeFigureOut">
              <a:rPr lang="en-GB" smtClean="0"/>
              <a:t>02/05/2023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CCA03-0331-44B3-8C8B-727759A50B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43078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B344B1-D9A0-4B4F-A2F0-A1CA765B8115}" type="datetimeFigureOut">
              <a:rPr lang="en-GB" smtClean="0"/>
              <a:t>02/05/2023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DCCA03-0331-44B3-8C8B-727759A50B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06266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8F23C5A-8EBC-4379-8181-BB0D08DD5A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0075" y="978102"/>
            <a:ext cx="7941325" cy="1062644"/>
          </a:xfrm>
        </p:spPr>
        <p:txBody>
          <a:bodyPr anchor="b">
            <a:normAutofit/>
          </a:bodyPr>
          <a:lstStyle/>
          <a:p>
            <a:r>
              <a:rPr lang="en-GB" sz="2100" b="1" dirty="0">
                <a:latin typeface="+mn-lt"/>
              </a:rPr>
              <a:t>HPHP4005 Cultures and Philosophies of Politics</a:t>
            </a:r>
            <a:br>
              <a:rPr lang="en-GB" sz="2100" b="1" dirty="0">
                <a:latin typeface="+mn-lt"/>
              </a:rPr>
            </a:br>
            <a:r>
              <a:rPr lang="en-GB" sz="4000" b="1" dirty="0">
                <a:latin typeface="+mn-lt"/>
              </a:rPr>
              <a:t>Democracy – whose democracy?</a:t>
            </a:r>
          </a:p>
        </p:txBody>
      </p:sp>
      <p:cxnSp>
        <p:nvCxnSpPr>
          <p:cNvPr id="1028" name="Straight Connector 70">
            <a:extLst>
              <a:ext uri="{FF2B5EF4-FFF2-40B4-BE49-F238E27FC236}">
                <a16:creationId xmlns:a16="http://schemas.microsoft.com/office/drawing/2014/main" id="{39B7FDC9-F0CE-43A7-9F2A-83DD09DC34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85718" y="2265037"/>
            <a:ext cx="7593759" cy="0"/>
          </a:xfrm>
          <a:prstGeom prst="line">
            <a:avLst/>
          </a:prstGeom>
          <a:ln w="158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See the source image">
            <a:extLst>
              <a:ext uri="{FF2B5EF4-FFF2-40B4-BE49-F238E27FC236}">
                <a16:creationId xmlns:a16="http://schemas.microsoft.com/office/drawing/2014/main" id="{AD782C6C-A860-4488-88F8-170D04DF61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35517" y="2811104"/>
            <a:ext cx="2524860" cy="2089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8F853406-8205-409C-B6D2-A6EF4C616B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16515" y="2682433"/>
            <a:ext cx="4711627" cy="3215749"/>
          </a:xfrm>
        </p:spPr>
        <p:txBody>
          <a:bodyPr>
            <a:normAutofit/>
          </a:bodyPr>
          <a:lstStyle/>
          <a:p>
            <a:r>
              <a:rPr lang="en-GB" sz="1200"/>
              <a:t>Greek origins? (see John Keane)</a:t>
            </a:r>
          </a:p>
          <a:p>
            <a:r>
              <a:rPr lang="en-GB" sz="1200"/>
              <a:t>Athens (democracy of the elite): assembly democracy: Democracies and Tyrannies; Rotation of tasks; selection by random ballot etc.</a:t>
            </a:r>
          </a:p>
          <a:p>
            <a:r>
              <a:rPr lang="en-GB" sz="1200"/>
              <a:t>The Roman Republic</a:t>
            </a:r>
          </a:p>
          <a:p>
            <a:r>
              <a:rPr lang="en-GB" sz="1200"/>
              <a:t>Older roots: Tribal communism – non-hierarchical societies</a:t>
            </a:r>
          </a:p>
          <a:p>
            <a:r>
              <a:rPr lang="en-GB" sz="1200" i="1"/>
              <a:t>Ancient Society</a:t>
            </a:r>
            <a:r>
              <a:rPr lang="en-GB" sz="1200"/>
              <a:t>: Iroquois and sachems</a:t>
            </a:r>
          </a:p>
          <a:p>
            <a:r>
              <a:rPr lang="en-GB" sz="1200"/>
              <a:t>Post-Roman society: Passages from Antiquity to Feudalism</a:t>
            </a:r>
          </a:p>
          <a:p>
            <a:r>
              <a:rPr lang="en-GB" sz="1200"/>
              <a:t>Renaissance and the Italian City States: Democracies and Tyrannies: Venice (early abandonment of the </a:t>
            </a:r>
            <a:r>
              <a:rPr lang="en-GB" sz="1200" i="1"/>
              <a:t>arengo</a:t>
            </a:r>
            <a:r>
              <a:rPr lang="en-GB" sz="1200"/>
              <a:t>)</a:t>
            </a:r>
          </a:p>
          <a:p>
            <a:r>
              <a:rPr lang="en-GB" sz="1200"/>
              <a:t>Burghers and the monarchs: bourgeois democracy</a:t>
            </a:r>
          </a:p>
          <a:p>
            <a:r>
              <a:rPr lang="en-GB" sz="1200"/>
              <a:t>Extending the franchise: political democracy and social democracy</a:t>
            </a:r>
          </a:p>
          <a:p>
            <a:endParaRPr lang="en-GB" sz="1200"/>
          </a:p>
          <a:p>
            <a:endParaRPr lang="en-GB" sz="1200"/>
          </a:p>
        </p:txBody>
      </p:sp>
    </p:spTree>
    <p:extLst>
      <p:ext uri="{BB962C8B-B14F-4D97-AF65-F5344CB8AC3E}">
        <p14:creationId xmlns:p14="http://schemas.microsoft.com/office/powerpoint/2010/main" val="19575218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59CA06-CE2A-44B9-9FEF-0F8D44DBBE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52550"/>
          </a:xfrm>
        </p:spPr>
        <p:txBody>
          <a:bodyPr>
            <a:normAutofit fontScale="90000"/>
          </a:bodyPr>
          <a:lstStyle/>
          <a:p>
            <a:r>
              <a:rPr lang="en-GB" b="1" dirty="0">
                <a:latin typeface="+mn-lt"/>
              </a:rPr>
              <a:t>Greek origins of democracy?</a:t>
            </a:r>
            <a:br>
              <a:rPr lang="en-GB" b="1" dirty="0">
                <a:latin typeface="+mn-lt"/>
              </a:rPr>
            </a:br>
            <a:r>
              <a:rPr lang="en-GB" sz="2200" b="1" dirty="0">
                <a:latin typeface="+mn-lt"/>
              </a:rPr>
              <a:t>(See: John Keane, 2009. </a:t>
            </a:r>
            <a:r>
              <a:rPr lang="en-GB" sz="2200" b="1" i="1" dirty="0">
                <a:latin typeface="+mn-lt"/>
              </a:rPr>
              <a:t>The Life and Death of                                Democracy</a:t>
            </a:r>
            <a:r>
              <a:rPr lang="en-GB" sz="2200" b="1" dirty="0">
                <a:latin typeface="+mn-lt"/>
              </a:rPr>
              <a:t>)</a:t>
            </a:r>
            <a:br>
              <a:rPr lang="en-GB" sz="2200" dirty="0"/>
            </a:br>
            <a:endParaRPr lang="en-GB" sz="2200" dirty="0"/>
          </a:p>
        </p:txBody>
      </p:sp>
      <p:pic>
        <p:nvPicPr>
          <p:cNvPr id="1026" name="Picture 2" descr="Module 5 - Ancient Greece - Ancient World History">
            <a:extLst>
              <a:ext uri="{FF2B5EF4-FFF2-40B4-BE49-F238E27FC236}">
                <a16:creationId xmlns:a16="http://schemas.microsoft.com/office/drawing/2014/main" id="{F4C29EFC-D248-4070-869C-70B70F047ECE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8593" y="2796379"/>
            <a:ext cx="3785480" cy="24406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Lessons on the minimum wage from Ancient Greek democracy">
            <a:extLst>
              <a:ext uri="{FF2B5EF4-FFF2-40B4-BE49-F238E27FC236}">
                <a16:creationId xmlns:a16="http://schemas.microsoft.com/office/drawing/2014/main" id="{541FC6A5-E194-4EFA-9999-CEE7EA51D1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386" y="2699575"/>
            <a:ext cx="2914650" cy="1571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Ancient Greek Democracy">
            <a:extLst>
              <a:ext uri="{FF2B5EF4-FFF2-40B4-BE49-F238E27FC236}">
                <a16:creationId xmlns:a16="http://schemas.microsoft.com/office/drawing/2014/main" id="{DBDED74F-B6A5-42D7-88C7-9692DDF31A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9311" y="909158"/>
            <a:ext cx="2716100" cy="16756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65786130-B498-412C-ADCB-46060CC27774}"/>
              </a:ext>
            </a:extLst>
          </p:cNvPr>
          <p:cNvSpPr/>
          <p:nvPr/>
        </p:nvSpPr>
        <p:spPr>
          <a:xfrm>
            <a:off x="628650" y="1717677"/>
            <a:ext cx="622935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/>
              <a:t>Democracy – the word</a:t>
            </a:r>
            <a:br>
              <a:rPr lang="en-GB" b="1" dirty="0"/>
            </a:br>
            <a:r>
              <a:rPr lang="en-GB" b="1" dirty="0"/>
              <a:t>Greek culture and Greek independence 1821-1830</a:t>
            </a:r>
          </a:p>
          <a:p>
            <a:r>
              <a:rPr lang="en-GB" b="1" dirty="0"/>
              <a:t>Defining Greece as “the cradle of democracy”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6DABE1A-9FF0-4AAB-9E90-B1E592FB816D}"/>
              </a:ext>
            </a:extLst>
          </p:cNvPr>
          <p:cNvSpPr/>
          <p:nvPr/>
        </p:nvSpPr>
        <p:spPr>
          <a:xfrm>
            <a:off x="678872" y="2317953"/>
            <a:ext cx="8515349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b="1" dirty="0"/>
              <a:t>Key features of democracy in</a:t>
            </a:r>
          </a:p>
          <a:p>
            <a:r>
              <a:rPr lang="en-GB" b="1" dirty="0"/>
              <a:t>Ancient Greece: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/>
              <a:t>Citizen democracy (male elites)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/>
              <a:t>Assembly democracy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/>
              <a:t>Rotation of tasks                 - Earlier roots: Sumerian/Mesopotamian assemblies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/>
              <a:t>Selection by ballot              </a:t>
            </a:r>
            <a:r>
              <a:rPr lang="en-GB" b="1" dirty="0">
                <a:solidFill>
                  <a:srgbClr val="7030A0"/>
                </a:solidFill>
              </a:rPr>
              <a:t>- Even older roots?</a:t>
            </a:r>
          </a:p>
          <a:p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207800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281CD5-109C-4C64-BC75-460C2D16F5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618" y="365127"/>
            <a:ext cx="8002732" cy="1269710"/>
          </a:xfrm>
        </p:spPr>
        <p:txBody>
          <a:bodyPr>
            <a:normAutofit fontScale="90000"/>
          </a:bodyPr>
          <a:lstStyle/>
          <a:p>
            <a:r>
              <a:rPr lang="en-GB" b="1" dirty="0">
                <a:latin typeface="+mn-lt"/>
              </a:rPr>
              <a:t>Democracies and </a:t>
            </a:r>
            <a:br>
              <a:rPr lang="en-GB" b="1" dirty="0">
                <a:latin typeface="+mn-lt"/>
              </a:rPr>
            </a:br>
            <a:r>
              <a:rPr lang="en-GB" b="1" dirty="0">
                <a:latin typeface="+mn-lt"/>
              </a:rPr>
              <a:t>Tyrannies</a:t>
            </a:r>
            <a:br>
              <a:rPr lang="en-GB" dirty="0"/>
            </a:br>
            <a:endParaRPr lang="en-GB" sz="1100" dirty="0"/>
          </a:p>
        </p:txBody>
      </p:sp>
      <p:pic>
        <p:nvPicPr>
          <p:cNvPr id="7" name="Picture 4" descr="How Democratic Were The Ancient Greeks? - Lessons - Tes Teach">
            <a:extLst>
              <a:ext uri="{FF2B5EF4-FFF2-40B4-BE49-F238E27FC236}">
                <a16:creationId xmlns:a16="http://schemas.microsoft.com/office/drawing/2014/main" id="{F155A64E-AA64-432B-81F0-5C5F16EBA4C4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7191" y="3539822"/>
            <a:ext cx="6973643" cy="2463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Athenian democracy - Wikipedia">
            <a:extLst>
              <a:ext uri="{FF2B5EF4-FFF2-40B4-BE49-F238E27FC236}">
                <a16:creationId xmlns:a16="http://schemas.microsoft.com/office/drawing/2014/main" id="{04BE6405-5812-413D-AD1D-6DDA7C630B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9984" y="620972"/>
            <a:ext cx="2990850" cy="2343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1131D962-1A84-491D-8E21-1D0DE23B2C8F}"/>
              </a:ext>
            </a:extLst>
          </p:cNvPr>
          <p:cNvSpPr/>
          <p:nvPr/>
        </p:nvSpPr>
        <p:spPr>
          <a:xfrm>
            <a:off x="886690" y="2205458"/>
            <a:ext cx="825730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b="1" dirty="0"/>
              <a:t>Nineteenth-century painting by Philipp Foltz: </a:t>
            </a:r>
          </a:p>
          <a:p>
            <a:r>
              <a:rPr lang="en-GB" sz="1600" b="1" dirty="0"/>
              <a:t>Pericles delivering his funeral oration for the</a:t>
            </a:r>
          </a:p>
          <a:p>
            <a:r>
              <a:rPr lang="en-GB" sz="1600" b="1" dirty="0"/>
              <a:t>war dead, in front of the Athenian Assembly.</a:t>
            </a:r>
          </a:p>
        </p:txBody>
      </p:sp>
    </p:spTree>
    <p:extLst>
      <p:ext uri="{BB962C8B-B14F-4D97-AF65-F5344CB8AC3E}">
        <p14:creationId xmlns:p14="http://schemas.microsoft.com/office/powerpoint/2010/main" val="38605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58B3BD-0149-47EE-92BF-72B19E5DB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</p:spPr>
        <p:txBody>
          <a:bodyPr>
            <a:normAutofit/>
          </a:bodyPr>
          <a:lstStyle/>
          <a:p>
            <a:r>
              <a:rPr lang="en-GB" b="1">
                <a:latin typeface="+mn-lt"/>
              </a:rPr>
              <a:t>The Roman Republic</a:t>
            </a:r>
            <a:br>
              <a:rPr lang="en-GB" b="1">
                <a:latin typeface="+mn-lt"/>
              </a:rPr>
            </a:br>
            <a:r>
              <a:rPr lang="en-GB" sz="2400" b="1">
                <a:latin typeface="+mn-lt"/>
              </a:rPr>
              <a:t>c. 509 – 27 BCE</a:t>
            </a:r>
            <a:endParaRPr lang="en-GB" sz="2400" b="1" dirty="0">
              <a:latin typeface="+mn-lt"/>
            </a:endParaRPr>
          </a:p>
        </p:txBody>
      </p:sp>
      <p:pic>
        <p:nvPicPr>
          <p:cNvPr id="4" name="Picture 8" descr="Roman Republic (509 BC – 27 BC) - History of Rome">
            <a:extLst>
              <a:ext uri="{FF2B5EF4-FFF2-40B4-BE49-F238E27FC236}">
                <a16:creationId xmlns:a16="http://schemas.microsoft.com/office/drawing/2014/main" id="{33237C68-AC14-4B40-B18E-8627513AEC2A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3671" y="3429000"/>
            <a:ext cx="6433705" cy="2580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BA3898E5-DEC4-478B-BAA7-E4642698EE31}"/>
              </a:ext>
            </a:extLst>
          </p:cNvPr>
          <p:cNvSpPr/>
          <p:nvPr/>
        </p:nvSpPr>
        <p:spPr>
          <a:xfrm>
            <a:off x="794905" y="1982450"/>
            <a:ext cx="622935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/>
              <a:t>“Civis Romanus sum”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b="1"/>
              <a:t>A representative government based on rights of citizens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b="1"/>
              <a:t>Patricians and plebeians (Tribunes of the People)</a:t>
            </a:r>
            <a:endParaRPr lang="en-GB" sz="2000" b="1" dirty="0"/>
          </a:p>
        </p:txBody>
      </p:sp>
    </p:spTree>
    <p:extLst>
      <p:ext uri="{BB962C8B-B14F-4D97-AF65-F5344CB8AC3E}">
        <p14:creationId xmlns:p14="http://schemas.microsoft.com/office/powerpoint/2010/main" val="12836456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E329F9-4A2C-48ED-BB42-16C6FEFEFB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+mn-lt"/>
              </a:rPr>
              <a:t>Older roots: Tribal communism and </a:t>
            </a:r>
            <a:r>
              <a:rPr lang="en-GB" b="1" i="1" dirty="0">
                <a:latin typeface="+mn-lt"/>
              </a:rPr>
              <a:t>Ancient Society</a:t>
            </a:r>
          </a:p>
        </p:txBody>
      </p:sp>
      <p:pic>
        <p:nvPicPr>
          <p:cNvPr id="1026" name="Picture 2" descr="CURRENT SERVING TRIBAL COUNCIL MEMBERS | Georgia Tribe of Eastern ...">
            <a:extLst>
              <a:ext uri="{FF2B5EF4-FFF2-40B4-BE49-F238E27FC236}">
                <a16:creationId xmlns:a16="http://schemas.microsoft.com/office/drawing/2014/main" id="{7EFA47D0-C414-46D8-B4C2-E931125F594A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1904" y="1690689"/>
            <a:ext cx="4560099" cy="2770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Organized by nation and confederation – Societies and Territories">
            <a:extLst>
              <a:ext uri="{FF2B5EF4-FFF2-40B4-BE49-F238E27FC236}">
                <a16:creationId xmlns:a16="http://schemas.microsoft.com/office/drawing/2014/main" id="{884E8A09-00FA-4375-A16F-0E1AC8EAFE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467" y="3819233"/>
            <a:ext cx="3500005" cy="2350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Image result for iroquois">
            <a:extLst>
              <a:ext uri="{FF2B5EF4-FFF2-40B4-BE49-F238E27FC236}">
                <a16:creationId xmlns:a16="http://schemas.microsoft.com/office/drawing/2014/main" id="{357F83EC-F6B2-4DB8-A145-C4F2EB9590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467" y="1690688"/>
            <a:ext cx="2721478" cy="2350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See the source image">
            <a:extLst>
              <a:ext uri="{FF2B5EF4-FFF2-40B4-BE49-F238E27FC236}">
                <a16:creationId xmlns:a16="http://schemas.microsoft.com/office/drawing/2014/main" id="{E67FFDFA-9CE5-4326-93EC-7D94B4719E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6472" y="4184930"/>
            <a:ext cx="3425613" cy="2260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52628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1D49ED-EE2D-4B13-AFBE-EFF140ECEB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</p:spPr>
        <p:txBody>
          <a:bodyPr>
            <a:normAutofit/>
          </a:bodyPr>
          <a:lstStyle/>
          <a:p>
            <a:r>
              <a:rPr lang="en-GB" b="1" dirty="0">
                <a:latin typeface="+mn-lt"/>
              </a:rPr>
              <a:t>Iroquois and sachems  </a:t>
            </a:r>
            <a:br>
              <a:rPr lang="en-GB" b="1" dirty="0">
                <a:latin typeface="+mn-lt"/>
              </a:rPr>
            </a:br>
            <a:r>
              <a:rPr lang="en-GB" sz="2200" b="1" dirty="0">
                <a:latin typeface="+mn-lt"/>
              </a:rPr>
              <a:t>Lewis Henry Morgan, 1877. </a:t>
            </a:r>
            <a:r>
              <a:rPr lang="en-GB" sz="2200" b="1" i="1" dirty="0">
                <a:latin typeface="+mn-lt"/>
              </a:rPr>
              <a:t>Ancient Society</a:t>
            </a:r>
          </a:p>
        </p:txBody>
      </p:sp>
      <p:pic>
        <p:nvPicPr>
          <p:cNvPr id="7" name="Picture 6" descr="Grand Council of the Haudenosaunee - Indian Time">
            <a:extLst>
              <a:ext uri="{FF2B5EF4-FFF2-40B4-BE49-F238E27FC236}">
                <a16:creationId xmlns:a16="http://schemas.microsoft.com/office/drawing/2014/main" id="{DCFA06AC-A848-45CA-9ADB-75595F02A5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" y="1690689"/>
            <a:ext cx="7143750" cy="4696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18DE752-A637-42B6-8C2C-63DB6616C3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690689"/>
            <a:ext cx="4843895" cy="4599275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  </a:t>
            </a:r>
          </a:p>
        </p:txBody>
      </p:sp>
      <p:pic>
        <p:nvPicPr>
          <p:cNvPr id="2050" name="Picture 2" descr="Image result for iroquois">
            <a:extLst>
              <a:ext uri="{FF2B5EF4-FFF2-40B4-BE49-F238E27FC236}">
                <a16:creationId xmlns:a16="http://schemas.microsoft.com/office/drawing/2014/main" id="{2CB04B63-A83D-4B06-9C90-084380821C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3150" y="738189"/>
            <a:ext cx="1988004" cy="1603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52575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F6DB2F-7BE5-48BB-9093-9401CFE0D6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</p:spPr>
        <p:txBody>
          <a:bodyPr/>
          <a:lstStyle/>
          <a:p>
            <a:r>
              <a:rPr lang="en-GB" b="1">
                <a:latin typeface="+mn-lt"/>
              </a:rPr>
              <a:t>The Iroquois Grand Council </a:t>
            </a:r>
            <a:endParaRPr lang="en-GB" b="1" dirty="0">
              <a:latin typeface="+mn-lt"/>
            </a:endParaRPr>
          </a:p>
        </p:txBody>
      </p:sp>
      <p:pic>
        <p:nvPicPr>
          <p:cNvPr id="4" name="Content Placeholder 7" descr="Unit V: The Iroquois Confederacy - ppt download">
            <a:extLst>
              <a:ext uri="{FF2B5EF4-FFF2-40B4-BE49-F238E27FC236}">
                <a16:creationId xmlns:a16="http://schemas.microsoft.com/office/drawing/2014/main" id="{6E099C6F-6B49-467E-B3C3-4E3A26EEF146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675" y="1690689"/>
            <a:ext cx="6692179" cy="5012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Image result for iroquois">
            <a:extLst>
              <a:ext uri="{FF2B5EF4-FFF2-40B4-BE49-F238E27FC236}">
                <a16:creationId xmlns:a16="http://schemas.microsoft.com/office/drawing/2014/main" id="{DA67C6D5-8E1E-4017-B439-314954C2AA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2325" y="738189"/>
            <a:ext cx="1343025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37780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74C922-68C9-4E9E-B63F-7FD69DCA15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+mn-lt"/>
              </a:rPr>
              <a:t>Confederacies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33BBE8-A008-46F4-B365-A06EB46F06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482436"/>
            <a:ext cx="7886700" cy="4694527"/>
          </a:xfrm>
        </p:spPr>
        <p:txBody>
          <a:bodyPr/>
          <a:lstStyle/>
          <a:p>
            <a:r>
              <a:rPr lang="en-GB" dirty="0"/>
              <a:t>The Iroquois confederacy</a:t>
            </a:r>
          </a:p>
          <a:p>
            <a:r>
              <a:rPr lang="en-GB" dirty="0"/>
              <a:t>The Aztec confederacy, the strange case of the “Court of Montezuma” – and the Inca leader, Atahualpa</a:t>
            </a:r>
          </a:p>
          <a:p>
            <a:endParaRPr lang="en-GB" dirty="0"/>
          </a:p>
        </p:txBody>
      </p:sp>
      <p:pic>
        <p:nvPicPr>
          <p:cNvPr id="1026" name="Picture 2" descr="Montezuma, the last great Aztec emperor, comes to London | HELLO!">
            <a:extLst>
              <a:ext uri="{FF2B5EF4-FFF2-40B4-BE49-F238E27FC236}">
                <a16:creationId xmlns:a16="http://schemas.microsoft.com/office/drawing/2014/main" id="{799C62DC-E235-46AE-B805-91985612DE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0040" y="3301700"/>
            <a:ext cx="3205596" cy="26915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Atahualpa - Wikipedia">
            <a:extLst>
              <a:ext uri="{FF2B5EF4-FFF2-40B4-BE49-F238E27FC236}">
                <a16:creationId xmlns:a16="http://schemas.microsoft.com/office/drawing/2014/main" id="{BF109ED5-989B-4D74-B6AE-3FEDE5E9E6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1999" y="2955336"/>
            <a:ext cx="2353349" cy="3037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13871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759D52-55E0-4A01-BBF4-783306B297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</p:spPr>
        <p:txBody>
          <a:bodyPr>
            <a:normAutofit fontScale="90000"/>
          </a:bodyPr>
          <a:lstStyle/>
          <a:p>
            <a:br>
              <a:rPr lang="en-GB" b="1">
                <a:latin typeface="+mn-lt"/>
              </a:rPr>
            </a:br>
            <a:r>
              <a:rPr lang="en-GB" b="1">
                <a:latin typeface="+mn-lt"/>
              </a:rPr>
              <a:t>Post-Roman society</a:t>
            </a:r>
            <a:br>
              <a:rPr lang="en-GB" b="1">
                <a:latin typeface="+mn-lt"/>
              </a:rPr>
            </a:br>
            <a:r>
              <a:rPr lang="en-GB" sz="2800" b="1">
                <a:latin typeface="+mn-lt"/>
              </a:rPr>
              <a:t>Perry Anderson, 1974. </a:t>
            </a:r>
            <a:r>
              <a:rPr lang="en-GB" sz="2800" b="1" i="1">
                <a:latin typeface="+mn-lt"/>
              </a:rPr>
              <a:t>Passages from Antiquity to Feudalism</a:t>
            </a:r>
            <a:br>
              <a:rPr lang="en-GB" sz="2800"/>
            </a:br>
            <a:endParaRPr lang="en-GB" sz="2800" b="1" dirty="0">
              <a:latin typeface="+mn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E37624-4631-4D1B-A5BC-6169CC6062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</p:spPr>
        <p:txBody>
          <a:bodyPr/>
          <a:lstStyle/>
          <a:p>
            <a:endParaRPr lang="en-GB"/>
          </a:p>
          <a:p>
            <a:r>
              <a:rPr lang="en-GB"/>
              <a:t>Passages from Antiquity to Feudalism: Gothic invasions in northern Italy</a:t>
            </a:r>
          </a:p>
          <a:p>
            <a:r>
              <a:rPr lang="en-GB"/>
              <a:t>Byzantium and the Holy Roman Empire</a:t>
            </a:r>
          </a:p>
          <a:p>
            <a:r>
              <a:rPr lang="en-GB"/>
              <a:t>The fall of Constantinople and Ottoman hegemony in the Balkans – back to Greek independence</a:t>
            </a:r>
          </a:p>
          <a:p>
            <a:r>
              <a:rPr lang="en-GB"/>
              <a:t>Governance of the North Italian cities in the late middle ages</a:t>
            </a:r>
          </a:p>
          <a:p>
            <a:r>
              <a:rPr lang="en-GB"/>
              <a:t>Venice as a case study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093008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F3A3B8-E8C6-4A10-B34F-7E297D4BBC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>
                <a:latin typeface="+mn-lt"/>
              </a:rPr>
              <a:t>Venice – </a:t>
            </a:r>
            <a:r>
              <a:rPr lang="en-GB" b="1" i="1" dirty="0">
                <a:latin typeface="+mn-lt"/>
              </a:rPr>
              <a:t>La Serenissima</a:t>
            </a:r>
            <a:br>
              <a:rPr lang="en-GB" b="1" dirty="0">
                <a:latin typeface="+mn-lt"/>
              </a:rPr>
            </a:br>
            <a:r>
              <a:rPr lang="en-GB" b="1" dirty="0">
                <a:latin typeface="+mn-lt"/>
              </a:rPr>
              <a:t>The Venetian Republic 697-1797 CE</a:t>
            </a:r>
          </a:p>
        </p:txBody>
      </p:sp>
      <p:pic>
        <p:nvPicPr>
          <p:cNvPr id="1026" name="Picture 2" descr="Flag of Venice">
            <a:extLst>
              <a:ext uri="{FF2B5EF4-FFF2-40B4-BE49-F238E27FC236}">
                <a16:creationId xmlns:a16="http://schemas.microsoft.com/office/drawing/2014/main" id="{8C21A653-34E1-4962-9C69-98A691C31E9F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" y="2142580"/>
            <a:ext cx="7886700" cy="3717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38850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3" name="Rectangle 72">
            <a:extLst>
              <a:ext uri="{FF2B5EF4-FFF2-40B4-BE49-F238E27FC236}">
                <a16:creationId xmlns:a16="http://schemas.microsoft.com/office/drawing/2014/main" id="{6234BCC6-39B9-47D9-8BF8-C665401AE2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8" name="Picture 4" descr="Sala del Maggior Consiglio - Venice Wiki, la guida collaborativa ...">
            <a:extLst>
              <a:ext uri="{FF2B5EF4-FFF2-40B4-BE49-F238E27FC236}">
                <a16:creationId xmlns:a16="http://schemas.microsoft.com/office/drawing/2014/main" id="{E5054FAF-D2E0-4AA3-BB46-4E0104F1196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63" r="-2" b="8680"/>
          <a:stretch/>
        </p:blipFill>
        <p:spPr bwMode="auto">
          <a:xfrm>
            <a:off x="3662268" y="10"/>
            <a:ext cx="5481732" cy="3364982"/>
          </a:xfrm>
          <a:custGeom>
            <a:avLst/>
            <a:gdLst/>
            <a:ahLst/>
            <a:cxnLst/>
            <a:rect l="l" t="t" r="r" b="b"/>
            <a:pathLst>
              <a:path w="7308975" h="3364992">
                <a:moveTo>
                  <a:pt x="0" y="0"/>
                </a:moveTo>
                <a:lnTo>
                  <a:pt x="7308975" y="0"/>
                </a:lnTo>
                <a:lnTo>
                  <a:pt x="7308975" y="3364992"/>
                </a:lnTo>
                <a:lnTo>
                  <a:pt x="1210305" y="3364992"/>
                </a:lnTo>
                <a:lnTo>
                  <a:pt x="1192705" y="2943200"/>
                </a:lnTo>
                <a:cubicBezTo>
                  <a:pt x="1098874" y="1825108"/>
                  <a:pt x="684692" y="821621"/>
                  <a:pt x="62981" y="69271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The election of the Doge of the Republic of Venice">
            <a:extLst>
              <a:ext uri="{FF2B5EF4-FFF2-40B4-BE49-F238E27FC236}">
                <a16:creationId xmlns:a16="http://schemas.microsoft.com/office/drawing/2014/main" id="{20D0CE0D-B170-492B-B649-EE20C13EEEB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613" r="-2" b="4809"/>
          <a:stretch/>
        </p:blipFill>
        <p:spPr bwMode="auto">
          <a:xfrm>
            <a:off x="3662268" y="3493008"/>
            <a:ext cx="5481732" cy="3364992"/>
          </a:xfrm>
          <a:custGeom>
            <a:avLst/>
            <a:gdLst/>
            <a:ahLst/>
            <a:cxnLst/>
            <a:rect l="l" t="t" r="r" b="b"/>
            <a:pathLst>
              <a:path w="7308975" h="3364992">
                <a:moveTo>
                  <a:pt x="1210305" y="0"/>
                </a:moveTo>
                <a:lnTo>
                  <a:pt x="7308975" y="0"/>
                </a:lnTo>
                <a:lnTo>
                  <a:pt x="7308975" y="3364992"/>
                </a:lnTo>
                <a:lnTo>
                  <a:pt x="0" y="3364992"/>
                </a:lnTo>
                <a:lnTo>
                  <a:pt x="62981" y="3295722"/>
                </a:lnTo>
                <a:cubicBezTo>
                  <a:pt x="684692" y="2543371"/>
                  <a:pt x="1098874" y="1539884"/>
                  <a:pt x="1192705" y="421793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 useBgFill="1">
        <p:nvSpPr>
          <p:cNvPr id="75" name="Freeform: Shape 74">
            <a:extLst>
              <a:ext uri="{FF2B5EF4-FFF2-40B4-BE49-F238E27FC236}">
                <a16:creationId xmlns:a16="http://schemas.microsoft.com/office/drawing/2014/main" id="{72A9CE9D-DAC3-40AF-B504-78A64A909F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572000" cy="6858000"/>
          </a:xfrm>
          <a:custGeom>
            <a:avLst/>
            <a:gdLst>
              <a:gd name="connsiteX0" fmla="*/ 0 w 6096001"/>
              <a:gd name="connsiteY0" fmla="*/ 0 h 6858000"/>
              <a:gd name="connsiteX1" fmla="*/ 4883024 w 6096001"/>
              <a:gd name="connsiteY1" fmla="*/ 0 h 6858000"/>
              <a:gd name="connsiteX2" fmla="*/ 4946006 w 6096001"/>
              <a:gd name="connsiteY2" fmla="*/ 69271 h 6858000"/>
              <a:gd name="connsiteX3" fmla="*/ 6096001 w 6096001"/>
              <a:gd name="connsiteY3" fmla="*/ 3429000 h 6858000"/>
              <a:gd name="connsiteX4" fmla="*/ 4946006 w 6096001"/>
              <a:gd name="connsiteY4" fmla="*/ 6788730 h 6858000"/>
              <a:gd name="connsiteX5" fmla="*/ 4883024 w 6096001"/>
              <a:gd name="connsiteY5" fmla="*/ 6858000 h 6858000"/>
              <a:gd name="connsiteX6" fmla="*/ 0 w 609600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96001" h="6858000">
                <a:moveTo>
                  <a:pt x="0" y="0"/>
                </a:moveTo>
                <a:lnTo>
                  <a:pt x="4883024" y="0"/>
                </a:lnTo>
                <a:lnTo>
                  <a:pt x="4946006" y="69271"/>
                </a:lnTo>
                <a:cubicBezTo>
                  <a:pt x="5656532" y="929100"/>
                  <a:pt x="6096001" y="2116944"/>
                  <a:pt x="6096001" y="3429000"/>
                </a:cubicBezTo>
                <a:cubicBezTo>
                  <a:pt x="6096001" y="4741056"/>
                  <a:pt x="5656532" y="5928900"/>
                  <a:pt x="4946006" y="6788730"/>
                </a:cubicBezTo>
                <a:lnTo>
                  <a:pt x="4883024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77" name="Freeform: Shape 76">
            <a:extLst>
              <a:ext uri="{FF2B5EF4-FFF2-40B4-BE49-F238E27FC236}">
                <a16:creationId xmlns:a16="http://schemas.microsoft.com/office/drawing/2014/main" id="{506D7452-6CDE-4381-86CE-07B2459383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565499" cy="6858000"/>
          </a:xfrm>
          <a:custGeom>
            <a:avLst/>
            <a:gdLst>
              <a:gd name="connsiteX0" fmla="*/ 0 w 6087332"/>
              <a:gd name="connsiteY0" fmla="*/ 0 h 6858000"/>
              <a:gd name="connsiteX1" fmla="*/ 4874355 w 6087332"/>
              <a:gd name="connsiteY1" fmla="*/ 0 h 6858000"/>
              <a:gd name="connsiteX2" fmla="*/ 4937337 w 6087332"/>
              <a:gd name="connsiteY2" fmla="*/ 69271 h 6858000"/>
              <a:gd name="connsiteX3" fmla="*/ 6087332 w 6087332"/>
              <a:gd name="connsiteY3" fmla="*/ 3429000 h 6858000"/>
              <a:gd name="connsiteX4" fmla="*/ 4937337 w 6087332"/>
              <a:gd name="connsiteY4" fmla="*/ 6788730 h 6858000"/>
              <a:gd name="connsiteX5" fmla="*/ 4874355 w 6087332"/>
              <a:gd name="connsiteY5" fmla="*/ 6858000 h 6858000"/>
              <a:gd name="connsiteX6" fmla="*/ 0 w 608733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87332" h="6858000">
                <a:moveTo>
                  <a:pt x="0" y="0"/>
                </a:moveTo>
                <a:lnTo>
                  <a:pt x="4874355" y="0"/>
                </a:lnTo>
                <a:lnTo>
                  <a:pt x="4937337" y="69271"/>
                </a:lnTo>
                <a:cubicBezTo>
                  <a:pt x="5647863" y="929100"/>
                  <a:pt x="6087332" y="2116944"/>
                  <a:pt x="6087332" y="3429000"/>
                </a:cubicBezTo>
                <a:cubicBezTo>
                  <a:pt x="6087332" y="4741056"/>
                  <a:pt x="5647863" y="5928900"/>
                  <a:pt x="4937337" y="6788730"/>
                </a:cubicBezTo>
                <a:lnTo>
                  <a:pt x="4874355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E4A8B25-FDF4-4B56-AD26-646B45D83A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9184" y="1524659"/>
            <a:ext cx="3764305" cy="2774088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700" b="1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Venice’s institutions of government</a:t>
            </a:r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762DA937-8B55-4317-BD32-98D7AF30E3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57704" y="434802"/>
            <a:ext cx="146304" cy="52806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Avenir Next LT Pro"/>
            </a:endParaRPr>
          </a:p>
        </p:txBody>
      </p:sp>
      <p:sp>
        <p:nvSpPr>
          <p:cNvPr id="81" name="Rectangle 80">
            <a:extLst>
              <a:ext uri="{FF2B5EF4-FFF2-40B4-BE49-F238E27FC236}">
                <a16:creationId xmlns:a16="http://schemas.microsoft.com/office/drawing/2014/main" id="{C52EE5A8-045B-4D39-8ED1-513334085E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66823" y="4461119"/>
            <a:ext cx="3764306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9288764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33EBB7-10CC-4F41-B8E5-EBF864019B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+mn-lt"/>
              </a:rPr>
              <a:t>The Venetian Republic</a:t>
            </a:r>
          </a:p>
        </p:txBody>
      </p:sp>
      <p:pic>
        <p:nvPicPr>
          <p:cNvPr id="4" name="Picture 6" descr="Great Council of Venice - Wikipedia">
            <a:extLst>
              <a:ext uri="{FF2B5EF4-FFF2-40B4-BE49-F238E27FC236}">
                <a16:creationId xmlns:a16="http://schemas.microsoft.com/office/drawing/2014/main" id="{FB5E8E11-A3C7-4523-AC63-E1363603001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0894" y="1856510"/>
            <a:ext cx="6978586" cy="3768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863554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A8D392-6639-4FC0-914D-3F2F9B7A28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66365" y="4004732"/>
            <a:ext cx="4848966" cy="1324235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200" b="1"/>
              <a:t>Florence, Machiavelli </a:t>
            </a:r>
            <a:br>
              <a:rPr lang="en-US" sz="4200" b="1"/>
            </a:br>
            <a:r>
              <a:rPr lang="en-US" sz="4200" b="1"/>
              <a:t>and </a:t>
            </a:r>
            <a:r>
              <a:rPr lang="en-US" sz="4200" b="1" i="1"/>
              <a:t>The Prince</a:t>
            </a:r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82B0BD37-87F5-4DDB-B767-20FA060489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238225" y="321733"/>
            <a:ext cx="3096928" cy="6060017"/>
          </a:xfrm>
          <a:prstGeom prst="rect">
            <a:avLst/>
          </a:prstGeom>
          <a:solidFill>
            <a:srgbClr val="FFFFFF"/>
          </a:solidFill>
          <a:ln w="127000" cap="sq" cmpd="thinThick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054" name="Picture 6" descr="The Government of Florence Under the Medici (1434 to 1494) (Oxford ...">
            <a:extLst>
              <a:ext uri="{FF2B5EF4-FFF2-40B4-BE49-F238E27FC236}">
                <a16:creationId xmlns:a16="http://schemas.microsoft.com/office/drawing/2014/main" id="{4B3DFD49-88E6-4FF5-A4B7-DE72F97B23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9524" y="1279802"/>
            <a:ext cx="2612645" cy="4147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7" name="Rectangle 76">
            <a:extLst>
              <a:ext uri="{FF2B5EF4-FFF2-40B4-BE49-F238E27FC236}">
                <a16:creationId xmlns:a16="http://schemas.microsoft.com/office/drawing/2014/main" id="{ADFE5C4E-0B5D-4AB5-9877-3993F84A3D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608601" y="321733"/>
            <a:ext cx="2531610" cy="3259667"/>
          </a:xfrm>
          <a:prstGeom prst="rect">
            <a:avLst/>
          </a:prstGeom>
          <a:solidFill>
            <a:srgbClr val="FFFFFF"/>
          </a:solidFill>
          <a:ln w="127000" cap="sq" cmpd="thinThick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050" name="Picture 2" descr="Machiavelli | Philosophy Talk">
            <a:extLst>
              <a:ext uri="{FF2B5EF4-FFF2-40B4-BE49-F238E27FC236}">
                <a16:creationId xmlns:a16="http://schemas.microsoft.com/office/drawing/2014/main" id="{9B667FF9-4457-4D5C-9819-19435DF8B35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17753" y="1480314"/>
            <a:ext cx="2103224" cy="936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9" name="Rectangle 78">
            <a:extLst>
              <a:ext uri="{FF2B5EF4-FFF2-40B4-BE49-F238E27FC236}">
                <a16:creationId xmlns:a16="http://schemas.microsoft.com/office/drawing/2014/main" id="{06048CCE-094B-4948-B61B-DE627F1767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6381511" y="321733"/>
            <a:ext cx="2531609" cy="3259667"/>
          </a:xfrm>
          <a:prstGeom prst="rect">
            <a:avLst/>
          </a:prstGeom>
          <a:solidFill>
            <a:srgbClr val="FFFFFF"/>
          </a:solidFill>
          <a:ln w="127000" cap="sq" cmpd="thinThick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052" name="Picture 4" descr="Pallazo Vecchio">
            <a:extLst>
              <a:ext uri="{FF2B5EF4-FFF2-40B4-BE49-F238E27FC236}">
                <a16:creationId xmlns:a16="http://schemas.microsoft.com/office/drawing/2014/main" id="{1CA78D53-0B89-4A19-A692-4F46F58617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622811" y="865064"/>
            <a:ext cx="2081501" cy="2166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81" name="Straight Connector 80">
            <a:extLst>
              <a:ext uri="{FF2B5EF4-FFF2-40B4-BE49-F238E27FC236}">
                <a16:creationId xmlns:a16="http://schemas.microsoft.com/office/drawing/2014/main" id="{5BB48934-4796-4249-B64C-EE2375977B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853715" y="5443086"/>
            <a:ext cx="4800600" cy="0"/>
          </a:xfrm>
          <a:prstGeom prst="line">
            <a:avLst/>
          </a:prstGeom>
          <a:ln w="22225">
            <a:solidFill>
              <a:schemeClr val="tx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9953438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A4B50C-C175-406F-BADE-F37B8AFC61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>
                <a:latin typeface="+mn-lt"/>
              </a:rPr>
              <a:t>Machiavelli: A cycle in forms of Government? </a:t>
            </a:r>
            <a:br>
              <a:rPr lang="en-GB" b="1" dirty="0">
                <a:latin typeface="+mn-lt"/>
              </a:rPr>
            </a:br>
            <a:r>
              <a:rPr lang="en-GB" sz="3100" b="1" dirty="0">
                <a:latin typeface="+mn-lt"/>
              </a:rPr>
              <a:t>(See Keane pp.80-81</a:t>
            </a:r>
            <a:r>
              <a:rPr lang="en-GB" sz="3100" dirty="0"/>
              <a:t>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582AAE-092E-44F1-8AB8-3391E739EE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/>
              <a:t>Keane paraphrases Machiavelli:</a:t>
            </a:r>
          </a:p>
          <a:p>
            <a:pPr marL="0" indent="0">
              <a:buNone/>
            </a:pPr>
            <a:r>
              <a:rPr lang="en-GB" sz="2600" b="1" dirty="0"/>
              <a:t>“This is how he put it: for one reason or another, the rule of princes (</a:t>
            </a:r>
            <a:r>
              <a:rPr lang="en-GB" sz="2600" b="1" u="sng" dirty="0"/>
              <a:t>monarchy</a:t>
            </a:r>
            <a:r>
              <a:rPr lang="en-GB" sz="2600" b="1" dirty="0"/>
              <a:t>) sooner of later degenerates into </a:t>
            </a:r>
            <a:r>
              <a:rPr lang="en-GB" sz="2600" b="1" u="sng" dirty="0"/>
              <a:t>tyranny</a:t>
            </a:r>
            <a:r>
              <a:rPr lang="en-GB" sz="2600" b="1" dirty="0"/>
              <a:t>. Tyranny is then replaced by the rule of an </a:t>
            </a:r>
            <a:r>
              <a:rPr lang="en-GB" sz="2600" b="1" u="sng" dirty="0"/>
              <a:t>aristocracy</a:t>
            </a:r>
            <a:r>
              <a:rPr lang="en-GB" sz="2600" b="1" dirty="0"/>
              <a:t> that tends towards </a:t>
            </a:r>
            <a:r>
              <a:rPr lang="en-GB" sz="2600" b="1" u="sng" dirty="0"/>
              <a:t>oligarchy</a:t>
            </a:r>
            <a:r>
              <a:rPr lang="en-GB" sz="2600" b="1" dirty="0"/>
              <a:t>. Popular struggles bent on overthrowing the rule by the few clear the path to </a:t>
            </a:r>
            <a:r>
              <a:rPr lang="en-GB" sz="2600" b="1" u="sng" dirty="0"/>
              <a:t>democracy</a:t>
            </a:r>
            <a:r>
              <a:rPr lang="en-GB" sz="2600" b="1" dirty="0"/>
              <a:t>, but any polity founded on the rule of the sovereign people quickly degenerates into </a:t>
            </a:r>
            <a:r>
              <a:rPr lang="en-GB" sz="2600" b="1" u="sng" dirty="0"/>
              <a:t>anarchy</a:t>
            </a:r>
            <a:r>
              <a:rPr lang="en-GB" sz="2600" b="1" dirty="0"/>
              <a:t> – into licence that fuels the fires of political decadence. This favours the rise of </a:t>
            </a:r>
            <a:r>
              <a:rPr lang="en-GB" sz="2600" b="1" u="sng" dirty="0"/>
              <a:t>monarchy</a:t>
            </a:r>
            <a:r>
              <a:rPr lang="en-GB" sz="2600" b="1" dirty="0"/>
              <a:t>, government by a prince, so triggering the infernal cycle of </a:t>
            </a:r>
            <a:r>
              <a:rPr lang="en-GB" sz="2600" b="1" u="sng" dirty="0"/>
              <a:t>monarchy, tyranny, oligarchy and licentious disorder</a:t>
            </a:r>
            <a:r>
              <a:rPr lang="en-GB" sz="2600" b="1" dirty="0"/>
              <a:t>.”  </a:t>
            </a:r>
            <a:r>
              <a:rPr lang="en-GB" sz="2600" i="1" dirty="0"/>
              <a:t>[My emphasis]</a:t>
            </a:r>
          </a:p>
          <a:p>
            <a:pPr marL="0" indent="0">
              <a:buNone/>
            </a:pPr>
            <a:r>
              <a:rPr lang="en-GB" sz="2100" dirty="0"/>
              <a:t>Niccolò Machiavelli, </a:t>
            </a:r>
            <a:r>
              <a:rPr lang="en-GB" sz="2100" i="1" dirty="0"/>
              <a:t>Of the Kinds of Republic there are, and of which was the Roman Republic </a:t>
            </a:r>
            <a:r>
              <a:rPr lang="en-GB" sz="2100" dirty="0"/>
              <a:t>in </a:t>
            </a:r>
            <a:r>
              <a:rPr lang="en-GB" sz="2100" i="1" dirty="0"/>
              <a:t>Discourses on the first Ten Books of Titus </a:t>
            </a:r>
            <a:r>
              <a:rPr lang="en-GB" sz="2100" i="1" dirty="0" err="1"/>
              <a:t>Livius</a:t>
            </a:r>
            <a:r>
              <a:rPr lang="en-GB" sz="2100" i="1" dirty="0"/>
              <a:t> </a:t>
            </a:r>
            <a:r>
              <a:rPr lang="en-GB" sz="2100" dirty="0"/>
              <a:t>(1531), book 1 Ch. 2.</a:t>
            </a:r>
          </a:p>
        </p:txBody>
      </p:sp>
    </p:spTree>
    <p:extLst>
      <p:ext uri="{BB962C8B-B14F-4D97-AF65-F5344CB8AC3E}">
        <p14:creationId xmlns:p14="http://schemas.microsoft.com/office/powerpoint/2010/main" val="80086786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05C933-8A7E-42DF-928E-72E407083E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+mn-lt"/>
              </a:rPr>
              <a:t>Burghers and Monarchs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818E0C-BFE1-4DBD-B1D6-10669215900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We have considered passages from antiquity to </a:t>
            </a:r>
            <a:r>
              <a:rPr lang="en-GB" b="1" dirty="0"/>
              <a:t>feudalism</a:t>
            </a:r>
            <a:r>
              <a:rPr lang="en-GB" dirty="0"/>
              <a:t> (in Europe). Now a new transition: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sz="2400" dirty="0"/>
              <a:t>Transitions from </a:t>
            </a:r>
            <a:r>
              <a:rPr lang="en-GB" sz="2400" b="1" dirty="0"/>
              <a:t>feudalism</a:t>
            </a:r>
            <a:r>
              <a:rPr lang="en-GB" sz="2400" dirty="0"/>
              <a:t> to </a:t>
            </a:r>
            <a:r>
              <a:rPr lang="en-GB" sz="2400" b="1" dirty="0"/>
              <a:t>bourgeois democracy</a:t>
            </a:r>
          </a:p>
          <a:p>
            <a:r>
              <a:rPr lang="en-GB" sz="2400" dirty="0"/>
              <a:t>Town charters, guilds and corporations</a:t>
            </a:r>
          </a:p>
          <a:p>
            <a:r>
              <a:rPr lang="en-GB" sz="2400" dirty="0"/>
              <a:t>Monarchs and burgesses: new opportunities for tactical alliances to unify central state and to curb powers of aristocracy and local particularisms</a:t>
            </a:r>
          </a:p>
        </p:txBody>
      </p:sp>
    </p:spTree>
    <p:extLst>
      <p:ext uri="{BB962C8B-B14F-4D97-AF65-F5344CB8AC3E}">
        <p14:creationId xmlns:p14="http://schemas.microsoft.com/office/powerpoint/2010/main" val="192982599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C31135-166B-4723-8DD0-A3B0C2C97B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+mn-lt"/>
              </a:rPr>
              <a:t>The American Revolution – and Democracy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F4B7FC-DE6C-4513-BD19-5EA7DF804A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Revolutionary Democracy – and attempts to curb it by the Federalist elite</a:t>
            </a:r>
          </a:p>
          <a:p>
            <a:r>
              <a:rPr lang="en-GB" dirty="0"/>
              <a:t>Town meetings – and Sam Adams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2" descr="Town Meeting, 18th Century Photograph by Granger">
            <a:extLst>
              <a:ext uri="{FF2B5EF4-FFF2-40B4-BE49-F238E27FC236}">
                <a16:creationId xmlns:a16="http://schemas.microsoft.com/office/drawing/2014/main" id="{DF94C4A6-013D-4326-BC43-5EB763C2E0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49" y="3149239"/>
            <a:ext cx="2071067" cy="272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8" descr="Tree planting at Eisenhower Recreation Center will pay tribute to ...">
            <a:extLst>
              <a:ext uri="{FF2B5EF4-FFF2-40B4-BE49-F238E27FC236}">
                <a16:creationId xmlns:a16="http://schemas.microsoft.com/office/drawing/2014/main" id="{AA483305-0A4A-465D-A113-E76AEB47B9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8143" y="3149239"/>
            <a:ext cx="3508698" cy="272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Buy Connecticut Town Meeting Records During the American ...">
            <a:extLst>
              <a:ext uri="{FF2B5EF4-FFF2-40B4-BE49-F238E27FC236}">
                <a16:creationId xmlns:a16="http://schemas.microsoft.com/office/drawing/2014/main" id="{169EABDF-7044-4333-9B01-2CD93B1B8A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406" y="2268397"/>
            <a:ext cx="2406361" cy="3605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758857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6D29B5-479D-4520-92E0-E59FBBB561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+mn-lt"/>
              </a:rPr>
              <a:t>Framing the US Constitution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6EF7D1-AA71-483C-9292-9D5BF5184A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Representative Democracy</a:t>
            </a:r>
          </a:p>
          <a:p>
            <a:r>
              <a:rPr lang="en-GB" dirty="0"/>
              <a:t>James Madison </a:t>
            </a:r>
            <a:r>
              <a:rPr lang="en-GB" i="1" dirty="0"/>
              <a:t>et al. </a:t>
            </a:r>
            <a:r>
              <a:rPr lang="en-GB" dirty="0"/>
              <a:t>(see Keane p.163)</a:t>
            </a:r>
          </a:p>
          <a:p>
            <a:r>
              <a:rPr lang="en-GB" dirty="0"/>
              <a:t>The US Constitution of 1788</a:t>
            </a:r>
          </a:p>
          <a:p>
            <a:r>
              <a:rPr lang="en-GB" dirty="0"/>
              <a:t>The three-fifths provision</a:t>
            </a:r>
          </a:p>
          <a:p>
            <a:r>
              <a:rPr lang="en-GB" dirty="0"/>
              <a:t>The twenty year moratorium on debating slavery (or the slave trade)</a:t>
            </a:r>
          </a:p>
          <a:p>
            <a:r>
              <a:rPr lang="en-GB" dirty="0"/>
              <a:t>The Virginia Plan, slave power, domination of the electoral college and the judiciary</a:t>
            </a:r>
          </a:p>
        </p:txBody>
      </p:sp>
    </p:spTree>
    <p:extLst>
      <p:ext uri="{BB962C8B-B14F-4D97-AF65-F5344CB8AC3E}">
        <p14:creationId xmlns:p14="http://schemas.microsoft.com/office/powerpoint/2010/main" val="132240440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Rectangle 72">
            <a:extLst>
              <a:ext uri="{FF2B5EF4-FFF2-40B4-BE49-F238E27FC236}">
                <a16:creationId xmlns:a16="http://schemas.microsoft.com/office/drawing/2014/main" id="{9BD0A92D-399A-41B4-B955-6B72A41B74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96048" y="0"/>
            <a:ext cx="9340048" cy="6850894"/>
          </a:xfrm>
          <a:prstGeom prst="rect">
            <a:avLst/>
          </a:prstGeom>
          <a:gradFill>
            <a:gsLst>
              <a:gs pos="0">
                <a:schemeClr val="accent1">
                  <a:lumMod val="100000"/>
                  <a:alpha val="82000"/>
                </a:schemeClr>
              </a:gs>
              <a:gs pos="25000">
                <a:schemeClr val="accent1">
                  <a:alpha val="60000"/>
                </a:schemeClr>
              </a:gs>
              <a:gs pos="9400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75" name="Picture 74">
            <a:extLst>
              <a:ext uri="{FF2B5EF4-FFF2-40B4-BE49-F238E27FC236}">
                <a16:creationId xmlns:a16="http://schemas.microsoft.com/office/drawing/2014/main" id="{D6A49DF9-534D-4905-8F46-02AB63EB6F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313"/>
          <a:stretch/>
        </p:blipFill>
        <p:spPr>
          <a:xfrm flipH="1">
            <a:off x="-196051" y="0"/>
            <a:ext cx="9340050" cy="685089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9D92829-591D-4A5A-9E4C-995F5EA9F6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7226" y="4591054"/>
            <a:ext cx="4459934" cy="972836"/>
          </a:xfrm>
        </p:spPr>
        <p:txBody>
          <a:bodyPr vert="horz" lIns="91440" tIns="45720" rIns="91440" bIns="45720" rtlCol="0" anchor="t">
            <a:normAutofit/>
          </a:bodyPr>
          <a:lstStyle/>
          <a:p>
            <a:pPr defTabSz="685800"/>
            <a:r>
              <a:rPr lang="en-US" sz="2300" b="1" kern="120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Contemporary assembly/direct democracy: Appenzell Innerhoden</a:t>
            </a:r>
          </a:p>
        </p:txBody>
      </p:sp>
      <p:sp>
        <p:nvSpPr>
          <p:cNvPr id="77" name="Freeform 56">
            <a:extLst>
              <a:ext uri="{FF2B5EF4-FFF2-40B4-BE49-F238E27FC236}">
                <a16:creationId xmlns:a16="http://schemas.microsoft.com/office/drawing/2014/main" id="{9FA51AA9-DFBD-4CB2-9C70-26DAC24A34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00213" y="-7107"/>
            <a:ext cx="4301461" cy="3189918"/>
          </a:xfrm>
          <a:custGeom>
            <a:avLst/>
            <a:gdLst>
              <a:gd name="connsiteX0" fmla="*/ 268379 w 4305922"/>
              <a:gd name="connsiteY0" fmla="*/ 0 h 3193227"/>
              <a:gd name="connsiteX1" fmla="*/ 4037544 w 4305922"/>
              <a:gd name="connsiteY1" fmla="*/ 0 h 3193227"/>
              <a:gd name="connsiteX2" fmla="*/ 4046072 w 4305922"/>
              <a:gd name="connsiteY2" fmla="*/ 14037 h 3193227"/>
              <a:gd name="connsiteX3" fmla="*/ 4305922 w 4305922"/>
              <a:gd name="connsiteY3" fmla="*/ 1040266 h 3193227"/>
              <a:gd name="connsiteX4" fmla="*/ 2152962 w 4305922"/>
              <a:gd name="connsiteY4" fmla="*/ 3193227 h 3193227"/>
              <a:gd name="connsiteX5" fmla="*/ 0 w 4305922"/>
              <a:gd name="connsiteY5" fmla="*/ 1040266 h 3193227"/>
              <a:gd name="connsiteX6" fmla="*/ 259851 w 4305922"/>
              <a:gd name="connsiteY6" fmla="*/ 14037 h 31932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05922" h="3193227">
                <a:moveTo>
                  <a:pt x="268379" y="0"/>
                </a:moveTo>
                <a:lnTo>
                  <a:pt x="4037544" y="0"/>
                </a:lnTo>
                <a:lnTo>
                  <a:pt x="4046072" y="14037"/>
                </a:lnTo>
                <a:cubicBezTo>
                  <a:pt x="4211790" y="319097"/>
                  <a:pt x="4305922" y="668689"/>
                  <a:pt x="4305922" y="1040266"/>
                </a:cubicBezTo>
                <a:cubicBezTo>
                  <a:pt x="4305922" y="2229314"/>
                  <a:pt x="3342009" y="3193227"/>
                  <a:pt x="2152962" y="3193227"/>
                </a:cubicBezTo>
                <a:cubicBezTo>
                  <a:pt x="963913" y="3193227"/>
                  <a:pt x="0" y="2229314"/>
                  <a:pt x="0" y="1040266"/>
                </a:cubicBezTo>
                <a:cubicBezTo>
                  <a:pt x="0" y="668689"/>
                  <a:pt x="94133" y="319097"/>
                  <a:pt x="259851" y="14037"/>
                </a:cubicBez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75000"/>
                  </a:schemeClr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350"/>
          </a:p>
        </p:txBody>
      </p:sp>
      <p:pic>
        <p:nvPicPr>
          <p:cNvPr id="6" name="Picture 2" descr="Landsgemeinde: direct democracy in action">
            <a:extLst>
              <a:ext uri="{FF2B5EF4-FFF2-40B4-BE49-F238E27FC236}">
                <a16:creationId xmlns:a16="http://schemas.microsoft.com/office/drawing/2014/main" id="{A04EE56E-6FC7-456E-9262-B052EDCDCF2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90" r="-4" b="-4"/>
          <a:stretch/>
        </p:blipFill>
        <p:spPr bwMode="auto">
          <a:xfrm>
            <a:off x="329848" y="-15077"/>
            <a:ext cx="4059658" cy="3069017"/>
          </a:xfrm>
          <a:custGeom>
            <a:avLst/>
            <a:gdLst/>
            <a:ahLst/>
            <a:cxnLst/>
            <a:rect l="l" t="t" r="r" b="b"/>
            <a:pathLst>
              <a:path w="4063868" h="3072200">
                <a:moveTo>
                  <a:pt x="288818" y="0"/>
                </a:moveTo>
                <a:lnTo>
                  <a:pt x="3775050" y="0"/>
                </a:lnTo>
                <a:lnTo>
                  <a:pt x="3818625" y="71726"/>
                </a:lnTo>
                <a:cubicBezTo>
                  <a:pt x="3975028" y="359637"/>
                  <a:pt x="4063868" y="689577"/>
                  <a:pt x="4063868" y="1040266"/>
                </a:cubicBezTo>
                <a:cubicBezTo>
                  <a:pt x="4063868" y="2162473"/>
                  <a:pt x="3154140" y="3072200"/>
                  <a:pt x="2031934" y="3072200"/>
                </a:cubicBezTo>
                <a:cubicBezTo>
                  <a:pt x="909728" y="3072200"/>
                  <a:pt x="0" y="2162473"/>
                  <a:pt x="0" y="1040266"/>
                </a:cubicBezTo>
                <a:cubicBezTo>
                  <a:pt x="0" y="689577"/>
                  <a:pt x="88841" y="359637"/>
                  <a:pt x="245244" y="71726"/>
                </a:cubicBezTo>
                <a:close/>
              </a:path>
            </a:pathLst>
          </a:custGeom>
          <a:noFill/>
          <a:effectLst>
            <a:softEdge rad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9" name="Freeform 58">
            <a:extLst>
              <a:ext uri="{FF2B5EF4-FFF2-40B4-BE49-F238E27FC236}">
                <a16:creationId xmlns:a16="http://schemas.microsoft.com/office/drawing/2014/main" id="{D5905D0D-FE5E-454B-A340-4DE821C09E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42327" y="1420882"/>
            <a:ext cx="4501673" cy="5437119"/>
          </a:xfrm>
          <a:custGeom>
            <a:avLst/>
            <a:gdLst>
              <a:gd name="connsiteX0" fmla="*/ 3034499 w 4506342"/>
              <a:gd name="connsiteY0" fmla="*/ 0 h 5442758"/>
              <a:gd name="connsiteX1" fmla="*/ 4480922 w 4506342"/>
              <a:gd name="connsiteY1" fmla="*/ 366248 h 5442758"/>
              <a:gd name="connsiteX2" fmla="*/ 4506342 w 4506342"/>
              <a:gd name="connsiteY2" fmla="*/ 381691 h 5442758"/>
              <a:gd name="connsiteX3" fmla="*/ 4506342 w 4506342"/>
              <a:gd name="connsiteY3" fmla="*/ 5442758 h 5442758"/>
              <a:gd name="connsiteX4" fmla="*/ 1193461 w 4506342"/>
              <a:gd name="connsiteY4" fmla="*/ 5442758 h 5442758"/>
              <a:gd name="connsiteX5" fmla="*/ 1104276 w 4506342"/>
              <a:gd name="connsiteY5" fmla="*/ 5376066 h 5442758"/>
              <a:gd name="connsiteX6" fmla="*/ 0 w 4506342"/>
              <a:gd name="connsiteY6" fmla="*/ 3034499 h 5442758"/>
              <a:gd name="connsiteX7" fmla="*/ 3034499 w 4506342"/>
              <a:gd name="connsiteY7" fmla="*/ 0 h 54427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506342" h="5442758">
                <a:moveTo>
                  <a:pt x="3034499" y="0"/>
                </a:moveTo>
                <a:cubicBezTo>
                  <a:pt x="3558220" y="0"/>
                  <a:pt x="4050953" y="132675"/>
                  <a:pt x="4480922" y="366248"/>
                </a:cubicBezTo>
                <a:lnTo>
                  <a:pt x="4506342" y="381691"/>
                </a:lnTo>
                <a:lnTo>
                  <a:pt x="4506342" y="5442758"/>
                </a:lnTo>
                <a:lnTo>
                  <a:pt x="1193461" y="5442758"/>
                </a:lnTo>
                <a:lnTo>
                  <a:pt x="1104276" y="5376066"/>
                </a:lnTo>
                <a:cubicBezTo>
                  <a:pt x="429867" y="4819495"/>
                  <a:pt x="0" y="3977198"/>
                  <a:pt x="0" y="3034499"/>
                </a:cubicBezTo>
                <a:cubicBezTo>
                  <a:pt x="0" y="1358591"/>
                  <a:pt x="1358591" y="0"/>
                  <a:pt x="3034499" y="0"/>
                </a:cubicBez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75000"/>
                  </a:schemeClr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350"/>
          </a:p>
        </p:txBody>
      </p:sp>
      <p:pic>
        <p:nvPicPr>
          <p:cNvPr id="4100" name="Picture 4" descr="The way to modern direct democracy in Switzerland | Swiss History">
            <a:extLst>
              <a:ext uri="{FF2B5EF4-FFF2-40B4-BE49-F238E27FC236}">
                <a16:creationId xmlns:a16="http://schemas.microsoft.com/office/drawing/2014/main" id="{8C1E0DB3-E5C6-479D-A3D6-0B1648EB799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92" r="23878" b="-2"/>
          <a:stretch/>
        </p:blipFill>
        <p:spPr bwMode="auto">
          <a:xfrm>
            <a:off x="4797277" y="1575831"/>
            <a:ext cx="4346723" cy="5282169"/>
          </a:xfrm>
          <a:custGeom>
            <a:avLst/>
            <a:gdLst/>
            <a:ahLst/>
            <a:cxnLst/>
            <a:rect l="l" t="t" r="r" b="b"/>
            <a:pathLst>
              <a:path w="4351232" h="5287648">
                <a:moveTo>
                  <a:pt x="2879389" y="0"/>
                </a:moveTo>
                <a:cubicBezTo>
                  <a:pt x="3376340" y="0"/>
                  <a:pt x="3843887" y="125893"/>
                  <a:pt x="4251877" y="347527"/>
                </a:cubicBezTo>
                <a:lnTo>
                  <a:pt x="4351232" y="407886"/>
                </a:lnTo>
                <a:lnTo>
                  <a:pt x="4351232" y="5287648"/>
                </a:lnTo>
                <a:lnTo>
                  <a:pt x="1303444" y="5287648"/>
                </a:lnTo>
                <a:lnTo>
                  <a:pt x="1269495" y="5267024"/>
                </a:lnTo>
                <a:cubicBezTo>
                  <a:pt x="503573" y="4749577"/>
                  <a:pt x="0" y="3873291"/>
                  <a:pt x="0" y="2879389"/>
                </a:cubicBezTo>
                <a:cubicBezTo>
                  <a:pt x="0" y="1289146"/>
                  <a:pt x="1289146" y="0"/>
                  <a:pt x="2879389" y="0"/>
                </a:cubicBezTo>
                <a:close/>
              </a:path>
            </a:pathLst>
          </a:custGeom>
          <a:noFill/>
          <a:effectLst>
            <a:softEdge rad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641444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B689D6-59AC-4DDA-8CAE-98A92CD190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+mn-lt"/>
              </a:rPr>
              <a:t>The industrial revolution, urbanisation and the franchise</a:t>
            </a:r>
          </a:p>
        </p:txBody>
      </p:sp>
      <p:pic>
        <p:nvPicPr>
          <p:cNvPr id="5122" name="Picture 2" descr="9 places connected to the Chartism movement - HistoryExtra">
            <a:extLst>
              <a:ext uri="{FF2B5EF4-FFF2-40B4-BE49-F238E27FC236}">
                <a16:creationId xmlns:a16="http://schemas.microsoft.com/office/drawing/2014/main" id="{07FF3F29-A3FC-4222-AB86-C75050C1899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2317" y="3886294"/>
            <a:ext cx="3109247" cy="2071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Libraries Sheffield: Chartism: a Sheffield Uprising">
            <a:extLst>
              <a:ext uri="{FF2B5EF4-FFF2-40B4-BE49-F238E27FC236}">
                <a16:creationId xmlns:a16="http://schemas.microsoft.com/office/drawing/2014/main" id="{0D68D997-3859-4E78-B884-8B1462B1DE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690689"/>
            <a:ext cx="3572914" cy="4867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492834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15C3A7-094A-49F0-91F1-377A3CF72A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+mn-lt"/>
              </a:rPr>
              <a:t>John Keane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B77A0B-FCA0-4B67-A1B2-1E3BA963ED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9486" y="1449389"/>
            <a:ext cx="7886700" cy="4351338"/>
          </a:xfrm>
        </p:spPr>
        <p:txBody>
          <a:bodyPr>
            <a:normAutofit/>
          </a:bodyPr>
          <a:lstStyle/>
          <a:p>
            <a:r>
              <a:rPr lang="en-GB" dirty="0"/>
              <a:t>Assembly Democracy (Direct democracy)</a:t>
            </a:r>
          </a:p>
          <a:p>
            <a:r>
              <a:rPr lang="en-GB" dirty="0"/>
              <a:t>Representative Democracy</a:t>
            </a:r>
          </a:p>
          <a:p>
            <a:r>
              <a:rPr lang="en-GB" dirty="0"/>
              <a:t>Monitory Democracy   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4098" name="Picture 2" descr="Image result for John Keane">
            <a:extLst>
              <a:ext uri="{FF2B5EF4-FFF2-40B4-BE49-F238E27FC236}">
                <a16:creationId xmlns:a16="http://schemas.microsoft.com/office/drawing/2014/main" id="{9DE7B78A-571B-486B-9555-02CED6CBD6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6941" y="3413414"/>
            <a:ext cx="2047875" cy="2724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Image result for the life and death of democracy">
            <a:extLst>
              <a:ext uri="{FF2B5EF4-FFF2-40B4-BE49-F238E27FC236}">
                <a16:creationId xmlns:a16="http://schemas.microsoft.com/office/drawing/2014/main" id="{CEC9251C-65A3-4828-8125-62FE089AA0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3946" y="2100192"/>
            <a:ext cx="2662684" cy="4037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687927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AADBB8-B488-44DA-BC85-716848DF15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4000" b="1" dirty="0">
                <a:latin typeface="+mn-lt"/>
              </a:rPr>
              <a:t>What democracy? Whose democracy?</a:t>
            </a:r>
            <a:br>
              <a:rPr lang="en-GB" sz="4000" b="1" dirty="0">
                <a:latin typeface="+mn-lt"/>
              </a:rPr>
            </a:br>
            <a:r>
              <a:rPr lang="en-GB" b="1" dirty="0">
                <a:latin typeface="+mn-lt"/>
              </a:rPr>
              <a:t>An </a:t>
            </a:r>
            <a:r>
              <a:rPr lang="en-GB" b="1" i="1" dirty="0">
                <a:latin typeface="+mn-lt"/>
              </a:rPr>
              <a:t>adjective</a:t>
            </a:r>
            <a:r>
              <a:rPr lang="en-GB" b="1" dirty="0">
                <a:latin typeface="+mn-lt"/>
              </a:rPr>
              <a:t> is needed…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40C84B-4254-426A-B293-37D102380D6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/>
              <a:t>Who </a:t>
            </a:r>
            <a:r>
              <a:rPr lang="en-GB" b="1" i="1" dirty="0"/>
              <a:t>isn’t</a:t>
            </a:r>
            <a:r>
              <a:rPr lang="en-GB" dirty="0"/>
              <a:t> living in a democracy?</a:t>
            </a:r>
          </a:p>
          <a:p>
            <a:r>
              <a:rPr lang="en-GB" dirty="0"/>
              <a:t>Assembly democracy/direct democracy</a:t>
            </a:r>
          </a:p>
          <a:p>
            <a:r>
              <a:rPr lang="en-GB" dirty="0"/>
              <a:t>Representative democracy</a:t>
            </a:r>
          </a:p>
          <a:p>
            <a:r>
              <a:rPr lang="en-GB" dirty="0"/>
              <a:t>Monitory democracy</a:t>
            </a:r>
          </a:p>
          <a:p>
            <a:r>
              <a:rPr lang="en-GB" dirty="0"/>
              <a:t>Bourgeois democracy/Liberal democracy</a:t>
            </a:r>
          </a:p>
          <a:p>
            <a:r>
              <a:rPr lang="en-GB" dirty="0"/>
              <a:t>People’s democracy  - People’s democratic dictatorship (Mao Zedong); Dictatorship of people’s democracy (N Korea)</a:t>
            </a:r>
          </a:p>
          <a:p>
            <a:r>
              <a:rPr lang="en-GB" dirty="0"/>
              <a:t>Social democracy/Socialist democracy – various meanings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8988210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7C671B-08F1-4AD2-A5C3-BF7BD90A1A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>
                <a:latin typeface="+mn-lt"/>
              </a:rPr>
              <a:t>Is democracy a form of government or a force for change?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E0289C-31F6-4A08-8066-B6C458EB610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  <a:p>
            <a:r>
              <a:rPr lang="en-GB" dirty="0"/>
              <a:t>                                                  </a:t>
            </a:r>
            <a:r>
              <a:rPr lang="en-GB" sz="1400" dirty="0"/>
              <a:t>Petrograd Soviet 1917</a:t>
            </a:r>
            <a:endParaRPr lang="en-GB" dirty="0"/>
          </a:p>
          <a:p>
            <a:r>
              <a:rPr lang="en-GB" dirty="0"/>
              <a:t>The revolutionary democracy – the people on the move e.g. France 1789-1799; soviet democracy in Russia 1905, February-October 1917; Berlin November 1918</a:t>
            </a:r>
          </a:p>
        </p:txBody>
      </p:sp>
      <p:pic>
        <p:nvPicPr>
          <p:cNvPr id="5122" name="Picture 2" descr="See the source image">
            <a:extLst>
              <a:ext uri="{FF2B5EF4-FFF2-40B4-BE49-F238E27FC236}">
                <a16:creationId xmlns:a16="http://schemas.microsoft.com/office/drawing/2014/main" id="{5DE64DFE-DAB8-4BC8-9C6F-BAAAFD9AB0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2944" y="1683762"/>
            <a:ext cx="3746601" cy="24772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See the source image">
            <a:extLst>
              <a:ext uri="{FF2B5EF4-FFF2-40B4-BE49-F238E27FC236}">
                <a16:creationId xmlns:a16="http://schemas.microsoft.com/office/drawing/2014/main" id="{580B822C-3A38-48C9-89D1-F40FC13BE9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49" y="1683761"/>
            <a:ext cx="4234295" cy="29977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739097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4DE6E4-53A1-4227-ADE9-409BAD90F3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+mn-lt"/>
              </a:rPr>
              <a:t>Taming the revolutionary democracy?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D93AB8-3F8F-43AE-AF5C-DB90B66462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0104" y="1825624"/>
            <a:ext cx="7886700" cy="4351338"/>
          </a:xfrm>
        </p:spPr>
        <p:txBody>
          <a:bodyPr/>
          <a:lstStyle/>
          <a:p>
            <a:endParaRPr lang="en-GB" dirty="0"/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Representative government to hold the revolutionary democracy in check e.g. USA 1787-1789</a:t>
            </a:r>
          </a:p>
          <a:p>
            <a:r>
              <a:rPr lang="en-GB" dirty="0"/>
              <a:t>Widening the franchise in answer to Chartism</a:t>
            </a:r>
          </a:p>
          <a:p>
            <a:r>
              <a:rPr lang="en-GB" i="1" dirty="0"/>
              <a:t>Co-opting</a:t>
            </a:r>
            <a:r>
              <a:rPr lang="en-GB" dirty="0"/>
              <a:t> labour’s leaders (Ralph Miliband)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6146" name="Picture 2" descr="See the source image">
            <a:extLst>
              <a:ext uri="{FF2B5EF4-FFF2-40B4-BE49-F238E27FC236}">
                <a16:creationId xmlns:a16="http://schemas.microsoft.com/office/drawing/2014/main" id="{A5B186C4-805F-4FA3-AD45-CD61CBB669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196" y="1636874"/>
            <a:ext cx="2848840" cy="20424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Image result for parliamentary socialism">
            <a:extLst>
              <a:ext uri="{FF2B5EF4-FFF2-40B4-BE49-F238E27FC236}">
                <a16:creationId xmlns:a16="http://schemas.microsoft.com/office/drawing/2014/main" id="{F0D6C4F7-5E68-453B-BE03-98AC6002CD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4948" y="1017160"/>
            <a:ext cx="2581275" cy="29841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553923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45ACC5-C183-4578-8FAE-53444F8662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</p:spPr>
        <p:txBody>
          <a:bodyPr/>
          <a:lstStyle/>
          <a:p>
            <a:r>
              <a:rPr lang="en-GB" b="1" i="1">
                <a:latin typeface="+mn-lt"/>
              </a:rPr>
              <a:t>Social democracy</a:t>
            </a:r>
            <a:r>
              <a:rPr lang="en-GB" b="1">
                <a:latin typeface="+mn-lt"/>
              </a:rPr>
              <a:t>: a misused or forgotten term?</a:t>
            </a:r>
            <a:endParaRPr lang="en-GB" b="1" dirty="0">
              <a:latin typeface="+mn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53D58F-8AE7-4F2E-BB9D-CD8FAB179F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4"/>
            <a:ext cx="7886700" cy="5032375"/>
          </a:xfrm>
        </p:spPr>
        <p:txBody>
          <a:bodyPr>
            <a:normAutofit fontScale="77500" lnSpcReduction="20000"/>
          </a:bodyPr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/>
          </a:p>
          <a:p>
            <a:endParaRPr lang="en-GB" sz="4000" b="1" dirty="0"/>
          </a:p>
          <a:p>
            <a:endParaRPr lang="en-GB" sz="4000" b="1" dirty="0"/>
          </a:p>
          <a:p>
            <a:r>
              <a:rPr lang="en-GB" sz="4000" b="1" dirty="0"/>
              <a:t>After the battle for </a:t>
            </a:r>
            <a:r>
              <a:rPr lang="en-GB" sz="4000" b="1" i="1" dirty="0"/>
              <a:t>political </a:t>
            </a:r>
            <a:r>
              <a:rPr lang="en-GB" sz="4000" b="1" dirty="0"/>
              <a:t>democracy is won</a:t>
            </a:r>
          </a:p>
          <a:p>
            <a:r>
              <a:rPr lang="en-GB" sz="4000" b="1" dirty="0"/>
              <a:t>Democracy at work</a:t>
            </a:r>
          </a:p>
          <a:p>
            <a:r>
              <a:rPr lang="en-GB" sz="4000" b="1" dirty="0"/>
              <a:t>Democracy in assets, security and social ownership</a:t>
            </a:r>
          </a:p>
        </p:txBody>
      </p:sp>
      <p:pic>
        <p:nvPicPr>
          <p:cNvPr id="1026" name="Picture 2" descr="Image result for social democracy definition">
            <a:extLst>
              <a:ext uri="{FF2B5EF4-FFF2-40B4-BE49-F238E27FC236}">
                <a16:creationId xmlns:a16="http://schemas.microsoft.com/office/drawing/2014/main" id="{D1BC10F0-AC39-4A93-9459-E40F63CF90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027907"/>
            <a:ext cx="3714751" cy="3148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805950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FA6E30-29ED-40F7-A412-A8B1C7DF19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+mn-lt"/>
              </a:rPr>
              <a:t>and finally…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92991E-0F0C-45D8-BBF0-899B38090E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451552"/>
            <a:ext cx="7886700" cy="4351338"/>
          </a:xfrm>
        </p:spPr>
        <p:txBody>
          <a:bodyPr/>
          <a:lstStyle/>
          <a:p>
            <a:pPr marL="0" indent="0">
              <a:buNone/>
            </a:pPr>
            <a:r>
              <a:rPr lang="en-GB" sz="2400" dirty="0"/>
              <a:t>Time and again, the problems arises:</a:t>
            </a:r>
          </a:p>
          <a:p>
            <a:pPr marL="0" indent="0">
              <a:buNone/>
            </a:pPr>
            <a:r>
              <a:rPr lang="en-GB" sz="2400" dirty="0"/>
              <a:t>Elitism and inequality v “true” democracy</a:t>
            </a:r>
          </a:p>
          <a:p>
            <a:pPr marL="0" indent="0">
              <a:buNone/>
            </a:pPr>
            <a:r>
              <a:rPr lang="en-GB" sz="2400" dirty="0"/>
              <a:t>Differentiation in wealth and power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1026" name="Picture 2" descr="10% Exclusive Athens Democracy Forum Discount">
            <a:extLst>
              <a:ext uri="{FF2B5EF4-FFF2-40B4-BE49-F238E27FC236}">
                <a16:creationId xmlns:a16="http://schemas.microsoft.com/office/drawing/2014/main" id="{2AD9AFED-9801-4D59-B6E7-8C4759B3B6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050" y="2777115"/>
            <a:ext cx="5855277" cy="31650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77056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902</Words>
  <Application>Microsoft Office PowerPoint</Application>
  <PresentationFormat>On-screen Show (4:3)</PresentationFormat>
  <Paragraphs>119</Paragraphs>
  <Slides>25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0" baseType="lpstr">
      <vt:lpstr>Arial</vt:lpstr>
      <vt:lpstr>Avenir Next LT Pro</vt:lpstr>
      <vt:lpstr>Calibri</vt:lpstr>
      <vt:lpstr>Calibri Light</vt:lpstr>
      <vt:lpstr>Office Theme</vt:lpstr>
      <vt:lpstr>HPHP4005 Cultures and Philosophies of Politics Democracy – whose democracy?</vt:lpstr>
      <vt:lpstr>Greek origins of democracy? (See: John Keane, 2009. The Life and Death of                                Democracy) </vt:lpstr>
      <vt:lpstr>Democracies and  Tyrannies </vt:lpstr>
      <vt:lpstr>The Roman Republic c. 509 – 27 BCE</vt:lpstr>
      <vt:lpstr>Older roots: Tribal communism and Ancient Society</vt:lpstr>
      <vt:lpstr>Iroquois and sachems   Lewis Henry Morgan, 1877. Ancient Society</vt:lpstr>
      <vt:lpstr>The Iroquois Grand Council </vt:lpstr>
      <vt:lpstr>Confederacies</vt:lpstr>
      <vt:lpstr> Post-Roman society Perry Anderson, 1974. Passages from Antiquity to Feudalism </vt:lpstr>
      <vt:lpstr>Venice – La Serenissima The Venetian Republic 697-1797 CE</vt:lpstr>
      <vt:lpstr>Venice’s institutions of government</vt:lpstr>
      <vt:lpstr>The Venetian Republic</vt:lpstr>
      <vt:lpstr>Florence, Machiavelli  and The Prince</vt:lpstr>
      <vt:lpstr>Machiavelli: A cycle in forms of Government?  (See Keane pp.80-81)</vt:lpstr>
      <vt:lpstr>Burghers and Monarchs</vt:lpstr>
      <vt:lpstr>The American Revolution – and Democracy</vt:lpstr>
      <vt:lpstr>Framing the US Constitution</vt:lpstr>
      <vt:lpstr>Contemporary assembly/direct democracy: Appenzell Innerhoden</vt:lpstr>
      <vt:lpstr>The industrial revolution, urbanisation and the franchise</vt:lpstr>
      <vt:lpstr>John Keane</vt:lpstr>
      <vt:lpstr>What democracy? Whose democracy? An adjective is needed…</vt:lpstr>
      <vt:lpstr>Is democracy a form of government or a force for change?</vt:lpstr>
      <vt:lpstr>Taming the revolutionary democracy?</vt:lpstr>
      <vt:lpstr>Social democracy: a misused or forgotten term?</vt:lpstr>
      <vt:lpstr>and finally…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HPAN5003/6003 Contemporary Issues in Comparative Politics Lecture 2: Democracy – whose democracy?</dc:title>
  <dc:creator>Andy Bevan</dc:creator>
  <cp:lastModifiedBy>Andy Bevan</cp:lastModifiedBy>
  <cp:revision>5</cp:revision>
  <dcterms:created xsi:type="dcterms:W3CDTF">2020-05-06T07:21:49Z</dcterms:created>
  <dcterms:modified xsi:type="dcterms:W3CDTF">2023-05-02T15:05:18Z</dcterms:modified>
</cp:coreProperties>
</file>