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5"/>
  </p:notesMasterIdLst>
  <p:sldIdLst>
    <p:sldId id="256" r:id="rId2"/>
    <p:sldId id="257" r:id="rId3"/>
    <p:sldId id="263" r:id="rId4"/>
    <p:sldId id="258" r:id="rId5"/>
    <p:sldId id="259" r:id="rId6"/>
    <p:sldId id="260" r:id="rId7"/>
    <p:sldId id="262" r:id="rId8"/>
    <p:sldId id="261" r:id="rId9"/>
    <p:sldId id="264" r:id="rId10"/>
    <p:sldId id="265" r:id="rId11"/>
    <p:sldId id="266" r:id="rId12"/>
    <p:sldId id="267" r:id="rId13"/>
    <p:sldId id="268" r:id="rId14"/>
    <p:sldId id="269" r:id="rId15"/>
    <p:sldId id="271" r:id="rId16"/>
    <p:sldId id="272" r:id="rId17"/>
    <p:sldId id="270" r:id="rId18"/>
    <p:sldId id="273" r:id="rId19"/>
    <p:sldId id="278" r:id="rId20"/>
    <p:sldId id="274" r:id="rId21"/>
    <p:sldId id="276" r:id="rId22"/>
    <p:sldId id="275" r:id="rId23"/>
    <p:sldId id="277"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63"/>
    <p:restoredTop sz="93673"/>
  </p:normalViewPr>
  <p:slideViewPr>
    <p:cSldViewPr snapToGrid="0" snapToObjects="1">
      <p:cViewPr varScale="1">
        <p:scale>
          <a:sx n="118" d="100"/>
          <a:sy n="118" d="100"/>
        </p:scale>
        <p:origin x="216"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F491DD-B061-014F-AFB5-BD1856C3DEEC}" type="datetimeFigureOut">
              <a:rPr lang="en-US" smtClean="0"/>
              <a:t>9/13/21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F0B875-12DF-6548-AC39-A5DE079D59DD}" type="slidenum">
              <a:rPr lang="en-US" smtClean="0"/>
              <a:t>‹#›</a:t>
            </a:fld>
            <a:endParaRPr lang="en-US"/>
          </a:p>
        </p:txBody>
      </p:sp>
    </p:spTree>
    <p:extLst>
      <p:ext uri="{BB962C8B-B14F-4D97-AF65-F5344CB8AC3E}">
        <p14:creationId xmlns:p14="http://schemas.microsoft.com/office/powerpoint/2010/main" val="29035010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1F0B875-12DF-6548-AC39-A5DE079D59DD}" type="slidenum">
              <a:rPr lang="en-US" smtClean="0"/>
              <a:t>11</a:t>
            </a:fld>
            <a:endParaRPr lang="en-US"/>
          </a:p>
        </p:txBody>
      </p:sp>
    </p:spTree>
    <p:extLst>
      <p:ext uri="{BB962C8B-B14F-4D97-AF65-F5344CB8AC3E}">
        <p14:creationId xmlns:p14="http://schemas.microsoft.com/office/powerpoint/2010/main" val="384077417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9F244D1C-3D7D-F648-9E9D-A1EE1969C195}" type="datetimeFigureOut">
              <a:rPr lang="en-US" smtClean="0"/>
              <a:t>9/13/21</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4AAE4434-90D2-974F-8A2F-6A191ECE1CAE}"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615409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244D1C-3D7D-F648-9E9D-A1EE1969C195}" type="datetimeFigureOut">
              <a:rPr lang="en-US" smtClean="0"/>
              <a:t>9/13/21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AE4434-90D2-974F-8A2F-6A191ECE1CAE}" type="slidenum">
              <a:rPr lang="en-US" smtClean="0"/>
              <a:t>‹#›</a:t>
            </a:fld>
            <a:endParaRPr lang="en-US"/>
          </a:p>
        </p:txBody>
      </p:sp>
    </p:spTree>
    <p:extLst>
      <p:ext uri="{BB962C8B-B14F-4D97-AF65-F5344CB8AC3E}">
        <p14:creationId xmlns:p14="http://schemas.microsoft.com/office/powerpoint/2010/main" val="11255744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F244D1C-3D7D-F648-9E9D-A1EE1969C195}" type="datetimeFigureOut">
              <a:rPr lang="en-US" smtClean="0"/>
              <a:t>9/13/21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AE4434-90D2-974F-8A2F-6A191ECE1CAE}"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681327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F244D1C-3D7D-F648-9E9D-A1EE1969C195}" type="datetimeFigureOut">
              <a:rPr lang="en-US" smtClean="0"/>
              <a:t>9/13/21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AE4434-90D2-974F-8A2F-6A191ECE1CAE}" type="slidenum">
              <a:rPr lang="en-US" smtClean="0"/>
              <a:t>‹#›</a:t>
            </a:fld>
            <a:endParaRPr lang="en-US"/>
          </a:p>
        </p:txBody>
      </p:sp>
    </p:spTree>
    <p:extLst>
      <p:ext uri="{BB962C8B-B14F-4D97-AF65-F5344CB8AC3E}">
        <p14:creationId xmlns:p14="http://schemas.microsoft.com/office/powerpoint/2010/main" val="2298078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F244D1C-3D7D-F648-9E9D-A1EE1969C195}" type="datetimeFigureOut">
              <a:rPr lang="en-US" smtClean="0"/>
              <a:t>9/13/21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AAE4434-90D2-974F-8A2F-6A191ECE1CAE}"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39644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F244D1C-3D7D-F648-9E9D-A1EE1969C195}" type="datetimeFigureOut">
              <a:rPr lang="en-US" smtClean="0"/>
              <a:t>9/13/21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AAE4434-90D2-974F-8A2F-6A191ECE1CAE}"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11611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244D1C-3D7D-F648-9E9D-A1EE1969C195}" type="datetimeFigureOut">
              <a:rPr lang="en-US" smtClean="0"/>
              <a:t>9/13/21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AAE4434-90D2-974F-8A2F-6A191ECE1CAE}" type="slidenum">
              <a:rPr lang="en-US" smtClean="0"/>
              <a:t>‹#›</a:t>
            </a:fld>
            <a:endParaRPr lang="en-US"/>
          </a:p>
        </p:txBody>
      </p:sp>
    </p:spTree>
    <p:extLst>
      <p:ext uri="{BB962C8B-B14F-4D97-AF65-F5344CB8AC3E}">
        <p14:creationId xmlns:p14="http://schemas.microsoft.com/office/powerpoint/2010/main" val="22442435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F244D1C-3D7D-F648-9E9D-A1EE1969C195}" type="datetimeFigureOut">
              <a:rPr lang="en-US" smtClean="0"/>
              <a:t>9/13/21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AE4434-90D2-974F-8A2F-6A191ECE1CAE}"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82895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F244D1C-3D7D-F648-9E9D-A1EE1969C195}" type="datetimeFigureOut">
              <a:rPr lang="en-US" smtClean="0"/>
              <a:t>9/13/21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AE4434-90D2-974F-8A2F-6A191ECE1CAE}" type="slidenum">
              <a:rPr lang="en-US" smtClean="0"/>
              <a:t>‹#›</a:t>
            </a:fld>
            <a:endParaRPr lang="en-US"/>
          </a:p>
        </p:txBody>
      </p:sp>
    </p:spTree>
    <p:extLst>
      <p:ext uri="{BB962C8B-B14F-4D97-AF65-F5344CB8AC3E}">
        <p14:creationId xmlns:p14="http://schemas.microsoft.com/office/powerpoint/2010/main" val="4181908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F244D1C-3D7D-F648-9E9D-A1EE1969C195}" type="datetimeFigureOut">
              <a:rPr lang="en-US" smtClean="0"/>
              <a:t>9/13/21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AE4434-90D2-974F-8A2F-6A191ECE1CAE}" type="slidenum">
              <a:rPr lang="en-US" smtClean="0"/>
              <a:t>‹#›</a:t>
            </a:fld>
            <a:endParaRPr lang="en-US"/>
          </a:p>
        </p:txBody>
      </p:sp>
    </p:spTree>
    <p:extLst>
      <p:ext uri="{BB962C8B-B14F-4D97-AF65-F5344CB8AC3E}">
        <p14:creationId xmlns:p14="http://schemas.microsoft.com/office/powerpoint/2010/main" val="164220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F244D1C-3D7D-F648-9E9D-A1EE1969C195}" type="datetimeFigureOut">
              <a:rPr lang="en-US" smtClean="0"/>
              <a:t>9/13/21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AE4434-90D2-974F-8A2F-6A191ECE1CAE}"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364782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F244D1C-3D7D-F648-9E9D-A1EE1969C195}" type="datetimeFigureOut">
              <a:rPr lang="en-US" smtClean="0"/>
              <a:t>9/13/21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AE4434-90D2-974F-8A2F-6A191ECE1CAE}"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346299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F244D1C-3D7D-F648-9E9D-A1EE1969C195}" type="datetimeFigureOut">
              <a:rPr lang="en-US" smtClean="0"/>
              <a:t>9/13/21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AE4434-90D2-974F-8A2F-6A191ECE1CAE}" type="slidenum">
              <a:rPr lang="en-US" smtClean="0"/>
              <a:t>‹#›</a:t>
            </a:fld>
            <a:endParaRPr lang="en-US"/>
          </a:p>
        </p:txBody>
      </p:sp>
    </p:spTree>
    <p:extLst>
      <p:ext uri="{BB962C8B-B14F-4D97-AF65-F5344CB8AC3E}">
        <p14:creationId xmlns:p14="http://schemas.microsoft.com/office/powerpoint/2010/main" val="186257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F244D1C-3D7D-F648-9E9D-A1EE1969C195}" type="datetimeFigureOut">
              <a:rPr lang="en-US" smtClean="0"/>
              <a:t>9/13/21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AE4434-90D2-974F-8A2F-6A191ECE1CAE}"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162756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F244D1C-3D7D-F648-9E9D-A1EE1969C195}" type="datetimeFigureOut">
              <a:rPr lang="en-US" smtClean="0"/>
              <a:t>9/13/21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AE4434-90D2-974F-8A2F-6A191ECE1CAE}"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573649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244D1C-3D7D-F648-9E9D-A1EE1969C195}" type="datetimeFigureOut">
              <a:rPr lang="en-US" smtClean="0"/>
              <a:t>9/13/21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AE4434-90D2-974F-8A2F-6A191ECE1CAE}"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109861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244D1C-3D7D-F648-9E9D-A1EE1969C195}" type="datetimeFigureOut">
              <a:rPr lang="en-US" smtClean="0"/>
              <a:t>9/13/21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AE4434-90D2-974F-8A2F-6A191ECE1CAE}"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85834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F244D1C-3D7D-F648-9E9D-A1EE1969C195}" type="datetimeFigureOut">
              <a:rPr lang="en-US" smtClean="0"/>
              <a:t>9/13/21</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AAE4434-90D2-974F-8A2F-6A191ECE1CAE}" type="slidenum">
              <a:rPr lang="en-US" smtClean="0"/>
              <a:t>‹#›</a:t>
            </a:fld>
            <a:endParaRPr lang="en-US"/>
          </a:p>
        </p:txBody>
      </p:sp>
    </p:spTree>
    <p:extLst>
      <p:ext uri="{BB962C8B-B14F-4D97-AF65-F5344CB8AC3E}">
        <p14:creationId xmlns:p14="http://schemas.microsoft.com/office/powerpoint/2010/main" val="36906583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fetzer.org/sites/default/files/images/stories/pdf/selfmeasures/SATISFACTION-SatisfactionWithLife.pd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connectedandthriving.org/documents/DunnHLW.pd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D3AEF-A0C8-D745-929C-31B92CFA8794}"/>
              </a:ext>
            </a:extLst>
          </p:cNvPr>
          <p:cNvSpPr>
            <a:spLocks noGrp="1"/>
          </p:cNvSpPr>
          <p:nvPr>
            <p:ph type="ctrTitle"/>
          </p:nvPr>
        </p:nvSpPr>
        <p:spPr/>
        <p:txBody>
          <a:bodyPr/>
          <a:lstStyle/>
          <a:p>
            <a:r>
              <a:rPr lang="en-US" altLang="zh-CN" sz="3400" dirty="0"/>
              <a:t>HPCH5010/6010 </a:t>
            </a:r>
            <a:br>
              <a:rPr lang="en-US" altLang="zh-CN" sz="3400" dirty="0"/>
            </a:br>
            <a:r>
              <a:rPr lang="en-US" altLang="zh-CN" sz="3400" dirty="0"/>
              <a:t>Chinese Wellbeing: from Philosophy and Religion to Culture</a:t>
            </a:r>
            <a:endParaRPr lang="en-US" sz="3400" dirty="0"/>
          </a:p>
        </p:txBody>
      </p:sp>
      <p:sp>
        <p:nvSpPr>
          <p:cNvPr id="3" name="Subtitle 2">
            <a:extLst>
              <a:ext uri="{FF2B5EF4-FFF2-40B4-BE49-F238E27FC236}">
                <a16:creationId xmlns:a16="http://schemas.microsoft.com/office/drawing/2014/main" id="{0F4F688E-07B1-D142-BE03-4856ABFD2721}"/>
              </a:ext>
            </a:extLst>
          </p:cNvPr>
          <p:cNvSpPr>
            <a:spLocks noGrp="1"/>
          </p:cNvSpPr>
          <p:nvPr>
            <p:ph type="subTitle" idx="1"/>
          </p:nvPr>
        </p:nvSpPr>
        <p:spPr/>
        <p:txBody>
          <a:bodyPr>
            <a:normAutofit lnSpcReduction="10000"/>
          </a:bodyPr>
          <a:lstStyle/>
          <a:p>
            <a:r>
              <a:rPr lang="en-US" dirty="0" err="1"/>
              <a:t>Yiying</a:t>
            </a:r>
            <a:r>
              <a:rPr lang="en-US" dirty="0"/>
              <a:t> Jiao</a:t>
            </a:r>
          </a:p>
          <a:p>
            <a:r>
              <a:rPr lang="en-US" dirty="0"/>
              <a:t>Lecturer in Chinese Studies</a:t>
            </a:r>
          </a:p>
          <a:p>
            <a:r>
              <a:rPr lang="en-US" dirty="0"/>
              <a:t>Institute of Education and Humanities</a:t>
            </a:r>
          </a:p>
        </p:txBody>
      </p:sp>
    </p:spTree>
    <p:extLst>
      <p:ext uri="{BB962C8B-B14F-4D97-AF65-F5344CB8AC3E}">
        <p14:creationId xmlns:p14="http://schemas.microsoft.com/office/powerpoint/2010/main" val="1462908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68D5C-99E6-9C43-949A-372C635307D6}"/>
              </a:ext>
            </a:extLst>
          </p:cNvPr>
          <p:cNvSpPr>
            <a:spLocks noGrp="1"/>
          </p:cNvSpPr>
          <p:nvPr>
            <p:ph type="title"/>
          </p:nvPr>
        </p:nvSpPr>
        <p:spPr/>
        <p:txBody>
          <a:bodyPr/>
          <a:lstStyle/>
          <a:p>
            <a:r>
              <a:rPr lang="en-US" dirty="0"/>
              <a:t>What Is This Module About?</a:t>
            </a:r>
          </a:p>
        </p:txBody>
      </p:sp>
      <p:sp>
        <p:nvSpPr>
          <p:cNvPr id="3" name="Content Placeholder 2">
            <a:extLst>
              <a:ext uri="{FF2B5EF4-FFF2-40B4-BE49-F238E27FC236}">
                <a16:creationId xmlns:a16="http://schemas.microsoft.com/office/drawing/2014/main" id="{F4D48BAD-4178-2B45-8480-D7E242F8618B}"/>
              </a:ext>
            </a:extLst>
          </p:cNvPr>
          <p:cNvSpPr>
            <a:spLocks noGrp="1"/>
          </p:cNvSpPr>
          <p:nvPr>
            <p:ph idx="1"/>
          </p:nvPr>
        </p:nvSpPr>
        <p:spPr/>
        <p:txBody>
          <a:bodyPr/>
          <a:lstStyle/>
          <a:p>
            <a:pPr marL="0" indent="0">
              <a:buNone/>
            </a:pPr>
            <a:r>
              <a:rPr lang="en-US" altLang="zh-CN" dirty="0"/>
              <a:t>Aim:</a:t>
            </a:r>
            <a:endParaRPr lang="en-GB" altLang="zh-CN" dirty="0"/>
          </a:p>
          <a:p>
            <a:pPr marL="0" indent="0">
              <a:buNone/>
            </a:pPr>
            <a:r>
              <a:rPr lang="en-GB" dirty="0"/>
              <a:t>To engage the central themes of Chinese culture of wellbeing from health and social care to political and environmental sustainability, to understand the core principle of Chinese wellbeing and their application in various aspect of Chinese culture and arts; and to examine critically the Chinese wellbeing theories and exercises in a scientific and comparative perspective </a:t>
            </a:r>
          </a:p>
          <a:p>
            <a:pPr marL="0" indent="0">
              <a:buNone/>
            </a:pPr>
            <a:endParaRPr lang="en-US" dirty="0"/>
          </a:p>
        </p:txBody>
      </p:sp>
    </p:spTree>
    <p:extLst>
      <p:ext uri="{BB962C8B-B14F-4D97-AF65-F5344CB8AC3E}">
        <p14:creationId xmlns:p14="http://schemas.microsoft.com/office/powerpoint/2010/main" val="2030577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A84D8-5309-7042-A641-8819EBC540D4}"/>
              </a:ext>
            </a:extLst>
          </p:cNvPr>
          <p:cNvSpPr>
            <a:spLocks noGrp="1"/>
          </p:cNvSpPr>
          <p:nvPr>
            <p:ph type="title"/>
          </p:nvPr>
        </p:nvSpPr>
        <p:spPr/>
        <p:txBody>
          <a:bodyPr/>
          <a:lstStyle/>
          <a:p>
            <a:r>
              <a:rPr lang="en-US" dirty="0"/>
              <a:t>Module Learning Outcomes</a:t>
            </a:r>
          </a:p>
        </p:txBody>
      </p:sp>
      <p:sp>
        <p:nvSpPr>
          <p:cNvPr id="3" name="Content Placeholder 2">
            <a:extLst>
              <a:ext uri="{FF2B5EF4-FFF2-40B4-BE49-F238E27FC236}">
                <a16:creationId xmlns:a16="http://schemas.microsoft.com/office/drawing/2014/main" id="{55810E32-9AF4-F94E-8C38-D048AC04FAB0}"/>
              </a:ext>
            </a:extLst>
          </p:cNvPr>
          <p:cNvSpPr>
            <a:spLocks noGrp="1"/>
          </p:cNvSpPr>
          <p:nvPr>
            <p:ph idx="1"/>
          </p:nvPr>
        </p:nvSpPr>
        <p:spPr/>
        <p:txBody>
          <a:bodyPr>
            <a:normAutofit fontScale="85000" lnSpcReduction="10000"/>
          </a:bodyPr>
          <a:lstStyle/>
          <a:p>
            <a:pPr marL="0" indent="0">
              <a:buNone/>
            </a:pPr>
            <a:r>
              <a:rPr lang="en-GB" dirty="0"/>
              <a:t>Upon the successful completion of this module, the student should be able to: </a:t>
            </a:r>
          </a:p>
          <a:p>
            <a:pPr marL="0" indent="0">
              <a:buNone/>
            </a:pPr>
            <a:endParaRPr lang="en-GB" dirty="0"/>
          </a:p>
          <a:p>
            <a:pPr lvl="0"/>
            <a:r>
              <a:rPr lang="en-GB" dirty="0"/>
              <a:t>analyse key themes and practice of Chinese wellbeing and their central characteristics. </a:t>
            </a:r>
          </a:p>
          <a:p>
            <a:pPr lvl="0"/>
            <a:r>
              <a:rPr lang="en-GB" dirty="0"/>
              <a:t>critically discuss the metaphysical and epistemological reasons behind the theory and practice of Chinese wellbeing to the primary questions related to health care and life enhancement. </a:t>
            </a:r>
          </a:p>
          <a:p>
            <a:pPr lvl="0"/>
            <a:r>
              <a:rPr lang="en-GB" dirty="0"/>
              <a:t>evaluate the Chinese traditional exercise of wellbeing in the fields of music, calligraphy, Chinese painting, Chinese medicine, Chinese cooking, Chinese tea ceremony, Chinese food and drink, Daoist and Confucian nourishing life and so on. </a:t>
            </a:r>
          </a:p>
        </p:txBody>
      </p:sp>
    </p:spTree>
    <p:extLst>
      <p:ext uri="{BB962C8B-B14F-4D97-AF65-F5344CB8AC3E}">
        <p14:creationId xmlns:p14="http://schemas.microsoft.com/office/powerpoint/2010/main" val="28183996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165B2-D02D-F745-88B9-0D0743A2C8C1}"/>
              </a:ext>
            </a:extLst>
          </p:cNvPr>
          <p:cNvSpPr>
            <a:spLocks noGrp="1"/>
          </p:cNvSpPr>
          <p:nvPr>
            <p:ph type="title"/>
          </p:nvPr>
        </p:nvSpPr>
        <p:spPr/>
        <p:txBody>
          <a:bodyPr/>
          <a:lstStyle/>
          <a:p>
            <a:r>
              <a:rPr lang="en-US" dirty="0"/>
              <a:t>What to Get Out of This Module?</a:t>
            </a:r>
          </a:p>
        </p:txBody>
      </p:sp>
      <p:sp>
        <p:nvSpPr>
          <p:cNvPr id="3" name="Content Placeholder 2">
            <a:extLst>
              <a:ext uri="{FF2B5EF4-FFF2-40B4-BE49-F238E27FC236}">
                <a16:creationId xmlns:a16="http://schemas.microsoft.com/office/drawing/2014/main" id="{777D31D9-7D4A-2B4F-B80A-B8372084BA15}"/>
              </a:ext>
            </a:extLst>
          </p:cNvPr>
          <p:cNvSpPr>
            <a:spLocks noGrp="1"/>
          </p:cNvSpPr>
          <p:nvPr>
            <p:ph idx="1"/>
          </p:nvPr>
        </p:nvSpPr>
        <p:spPr/>
        <p:txBody>
          <a:bodyPr/>
          <a:lstStyle/>
          <a:p>
            <a:r>
              <a:rPr lang="en-US" altLang="zh-CN" dirty="0"/>
              <a:t>Have</a:t>
            </a:r>
            <a:r>
              <a:rPr lang="zh-CN" altLang="en-US" dirty="0"/>
              <a:t> </a:t>
            </a:r>
            <a:r>
              <a:rPr lang="en-US" altLang="zh-CN" dirty="0"/>
              <a:t>a</a:t>
            </a:r>
            <a:r>
              <a:rPr lang="zh-CN" altLang="en-US" dirty="0"/>
              <a:t> </a:t>
            </a:r>
            <a:r>
              <a:rPr lang="en-US" altLang="zh-CN" dirty="0"/>
              <a:t>systematic</a:t>
            </a:r>
            <a:r>
              <a:rPr lang="zh-CN" altLang="en-US" dirty="0"/>
              <a:t> </a:t>
            </a:r>
            <a:r>
              <a:rPr lang="en-US" altLang="zh-CN" dirty="0"/>
              <a:t>understanding</a:t>
            </a:r>
            <a:r>
              <a:rPr lang="zh-CN" altLang="en-US" dirty="0"/>
              <a:t> </a:t>
            </a:r>
            <a:r>
              <a:rPr lang="en-US" altLang="zh-CN" dirty="0"/>
              <a:t>on</a:t>
            </a:r>
            <a:r>
              <a:rPr lang="zh-CN" altLang="en-US" dirty="0"/>
              <a:t> </a:t>
            </a:r>
            <a:r>
              <a:rPr lang="en-US" altLang="zh-CN" dirty="0"/>
              <a:t>the</a:t>
            </a:r>
            <a:r>
              <a:rPr lang="zh-CN" altLang="en-US" dirty="0"/>
              <a:t> </a:t>
            </a:r>
            <a:r>
              <a:rPr lang="en-US" altLang="zh-CN" dirty="0"/>
              <a:t>concept</a:t>
            </a:r>
            <a:r>
              <a:rPr lang="zh-CN" altLang="en-US" dirty="0"/>
              <a:t> </a:t>
            </a:r>
            <a:r>
              <a:rPr lang="en-US" altLang="zh-CN" dirty="0"/>
              <a:t>of</a:t>
            </a:r>
            <a:r>
              <a:rPr lang="zh-CN" altLang="en-US" dirty="0"/>
              <a:t> </a:t>
            </a:r>
            <a:r>
              <a:rPr lang="en-US" altLang="zh-CN" dirty="0"/>
              <a:t>wellbeing.</a:t>
            </a:r>
          </a:p>
          <a:p>
            <a:r>
              <a:rPr lang="en-US" altLang="zh-CN" dirty="0"/>
              <a:t>Understand</a:t>
            </a:r>
            <a:r>
              <a:rPr lang="zh-CN" altLang="en-US" dirty="0"/>
              <a:t> </a:t>
            </a:r>
            <a:r>
              <a:rPr lang="en-US" altLang="zh-CN" dirty="0"/>
              <a:t>the</a:t>
            </a:r>
            <a:r>
              <a:rPr lang="zh-CN" altLang="en-US" dirty="0"/>
              <a:t> </a:t>
            </a:r>
            <a:r>
              <a:rPr lang="en-US" altLang="zh-CN" dirty="0"/>
              <a:t>philosophical</a:t>
            </a:r>
            <a:r>
              <a:rPr lang="zh-CN" altLang="en-US" dirty="0"/>
              <a:t> </a:t>
            </a:r>
            <a:r>
              <a:rPr lang="en-US" altLang="zh-CN" dirty="0"/>
              <a:t>and</a:t>
            </a:r>
            <a:r>
              <a:rPr lang="zh-CN" altLang="en-US" dirty="0"/>
              <a:t> </a:t>
            </a:r>
            <a:r>
              <a:rPr lang="en-US" altLang="zh-CN" dirty="0"/>
              <a:t>religious</a:t>
            </a:r>
            <a:r>
              <a:rPr lang="zh-CN" altLang="en-US" dirty="0"/>
              <a:t> </a:t>
            </a:r>
            <a:r>
              <a:rPr lang="en-US" altLang="zh-CN" dirty="0"/>
              <a:t>grounding</a:t>
            </a:r>
            <a:r>
              <a:rPr lang="zh-CN" altLang="en-US" dirty="0"/>
              <a:t> </a:t>
            </a:r>
            <a:r>
              <a:rPr lang="en-US" altLang="zh-CN" dirty="0"/>
              <a:t>of</a:t>
            </a:r>
            <a:r>
              <a:rPr lang="zh-CN" altLang="en-US" dirty="0"/>
              <a:t> </a:t>
            </a:r>
            <a:r>
              <a:rPr lang="en-US" altLang="zh-CN" dirty="0"/>
              <a:t>Chinese</a:t>
            </a:r>
            <a:r>
              <a:rPr lang="zh-CN" altLang="en-US" dirty="0"/>
              <a:t> </a:t>
            </a:r>
            <a:r>
              <a:rPr lang="en-US" altLang="zh-CN" dirty="0"/>
              <a:t>wellbeing.</a:t>
            </a:r>
          </a:p>
          <a:p>
            <a:r>
              <a:rPr lang="en-US" altLang="zh-CN" dirty="0"/>
              <a:t>Understand</a:t>
            </a:r>
            <a:r>
              <a:rPr lang="zh-CN" altLang="en-US" dirty="0"/>
              <a:t> </a:t>
            </a:r>
            <a:r>
              <a:rPr lang="en-US" altLang="zh-CN" dirty="0"/>
              <a:t>how</a:t>
            </a:r>
            <a:r>
              <a:rPr lang="zh-CN" altLang="en-US" dirty="0"/>
              <a:t> </a:t>
            </a:r>
            <a:r>
              <a:rPr lang="en-US" altLang="zh-CN" dirty="0"/>
              <a:t>Chinese</a:t>
            </a:r>
            <a:r>
              <a:rPr lang="zh-CN" altLang="en-US" dirty="0"/>
              <a:t> </a:t>
            </a:r>
            <a:r>
              <a:rPr lang="en-US" altLang="zh-CN" dirty="0"/>
              <a:t>wellbeing</a:t>
            </a:r>
            <a:r>
              <a:rPr lang="zh-CN" altLang="en-US" dirty="0"/>
              <a:t> </a:t>
            </a:r>
            <a:r>
              <a:rPr lang="en-US" altLang="zh-CN" dirty="0"/>
              <a:t>culture</a:t>
            </a:r>
            <a:r>
              <a:rPr lang="zh-CN" altLang="en-US" dirty="0"/>
              <a:t> </a:t>
            </a:r>
            <a:r>
              <a:rPr lang="en-US" altLang="zh-CN" dirty="0"/>
              <a:t>was</a:t>
            </a:r>
            <a:r>
              <a:rPr lang="zh-CN" altLang="en-US" dirty="0"/>
              <a:t> </a:t>
            </a:r>
            <a:r>
              <a:rPr lang="en-US" altLang="zh-CN" dirty="0"/>
              <a:t>developed</a:t>
            </a:r>
            <a:r>
              <a:rPr lang="zh-CN" altLang="en-US" dirty="0"/>
              <a:t> </a:t>
            </a:r>
            <a:r>
              <a:rPr lang="en-US" altLang="zh-CN" dirty="0"/>
              <a:t>and</a:t>
            </a:r>
            <a:r>
              <a:rPr lang="zh-CN" altLang="en-US" dirty="0"/>
              <a:t> </a:t>
            </a:r>
            <a:r>
              <a:rPr lang="en-US" altLang="zh-CN" dirty="0"/>
              <a:t>transformed.</a:t>
            </a:r>
          </a:p>
          <a:p>
            <a:r>
              <a:rPr lang="en-US" altLang="zh-CN" dirty="0"/>
              <a:t>Obtain</a:t>
            </a:r>
            <a:r>
              <a:rPr lang="zh-CN" altLang="en-US" dirty="0"/>
              <a:t> </a:t>
            </a:r>
            <a:r>
              <a:rPr lang="en-US" altLang="zh-CN" dirty="0"/>
              <a:t>a</a:t>
            </a:r>
            <a:r>
              <a:rPr lang="zh-CN" altLang="en-US" dirty="0"/>
              <a:t> </a:t>
            </a:r>
            <a:r>
              <a:rPr lang="en-US" altLang="zh-CN" dirty="0"/>
              <a:t>different</a:t>
            </a:r>
            <a:r>
              <a:rPr lang="zh-CN" altLang="en-US" dirty="0"/>
              <a:t> </a:t>
            </a:r>
            <a:r>
              <a:rPr lang="en-US" altLang="zh-CN" dirty="0"/>
              <a:t>perspective</a:t>
            </a:r>
            <a:r>
              <a:rPr lang="zh-CN" altLang="en-US" dirty="0"/>
              <a:t> </a:t>
            </a:r>
            <a:r>
              <a:rPr lang="en-US" altLang="zh-CN" dirty="0"/>
              <a:t>on</a:t>
            </a:r>
            <a:r>
              <a:rPr lang="zh-CN" altLang="en-US" dirty="0"/>
              <a:t> </a:t>
            </a:r>
            <a:r>
              <a:rPr lang="en-US" altLang="zh-CN" dirty="0"/>
              <a:t>seeing</a:t>
            </a:r>
            <a:r>
              <a:rPr lang="zh-CN" altLang="en-US" dirty="0"/>
              <a:t> </a:t>
            </a:r>
            <a:r>
              <a:rPr lang="en-US" altLang="zh-CN" dirty="0"/>
              <a:t>and</a:t>
            </a:r>
            <a:r>
              <a:rPr lang="zh-CN" altLang="en-US" dirty="0"/>
              <a:t> </a:t>
            </a:r>
            <a:r>
              <a:rPr lang="en-US" altLang="zh-CN" dirty="0"/>
              <a:t>understanding</a:t>
            </a:r>
            <a:r>
              <a:rPr lang="zh-CN" altLang="en-US" dirty="0"/>
              <a:t> </a:t>
            </a:r>
            <a:r>
              <a:rPr lang="en-US" altLang="zh-CN" dirty="0"/>
              <a:t>wellbeing</a:t>
            </a:r>
            <a:r>
              <a:rPr lang="zh-CN" altLang="en-US" dirty="0"/>
              <a:t> </a:t>
            </a:r>
            <a:r>
              <a:rPr lang="en-US" altLang="zh-CN" dirty="0"/>
              <a:t>.</a:t>
            </a:r>
          </a:p>
        </p:txBody>
      </p:sp>
    </p:spTree>
    <p:extLst>
      <p:ext uri="{BB962C8B-B14F-4D97-AF65-F5344CB8AC3E}">
        <p14:creationId xmlns:p14="http://schemas.microsoft.com/office/powerpoint/2010/main" val="10421853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690A6-74D0-364E-BDBB-D0F32888FB5C}"/>
              </a:ext>
            </a:extLst>
          </p:cNvPr>
          <p:cNvSpPr>
            <a:spLocks noGrp="1"/>
          </p:cNvSpPr>
          <p:nvPr>
            <p:ph type="title"/>
          </p:nvPr>
        </p:nvSpPr>
        <p:spPr/>
        <p:txBody>
          <a:bodyPr/>
          <a:lstStyle/>
          <a:p>
            <a:r>
              <a:rPr lang="en-US" dirty="0"/>
              <a:t>Teaching Plan</a:t>
            </a:r>
          </a:p>
        </p:txBody>
      </p:sp>
      <p:sp>
        <p:nvSpPr>
          <p:cNvPr id="3" name="Content Placeholder 2">
            <a:extLst>
              <a:ext uri="{FF2B5EF4-FFF2-40B4-BE49-F238E27FC236}">
                <a16:creationId xmlns:a16="http://schemas.microsoft.com/office/drawing/2014/main" id="{1ECF85D6-3C4D-404E-A7FD-5BFDBB6F1226}"/>
              </a:ext>
            </a:extLst>
          </p:cNvPr>
          <p:cNvSpPr>
            <a:spLocks noGrp="1"/>
          </p:cNvSpPr>
          <p:nvPr>
            <p:ph idx="1"/>
          </p:nvPr>
        </p:nvSpPr>
        <p:spPr/>
        <p:txBody>
          <a:bodyPr/>
          <a:lstStyle/>
          <a:p>
            <a:r>
              <a:rPr lang="en-US" dirty="0"/>
              <a:t>Week 1: The Term of ‘Chinese Wellbeing’ and its Foundation</a:t>
            </a:r>
          </a:p>
          <a:p>
            <a:r>
              <a:rPr lang="en-US" dirty="0"/>
              <a:t>Week 2: Key Concepts and Theories of Chinese Wellbeing in Ancient China – Philosophical and Religious Grounding</a:t>
            </a:r>
          </a:p>
          <a:p>
            <a:r>
              <a:rPr lang="en-US" dirty="0"/>
              <a:t>Week 3: From Concepts and Theories to Practices - Chinese Wellbeing in Practice</a:t>
            </a:r>
          </a:p>
          <a:p>
            <a:r>
              <a:rPr lang="en-US" dirty="0"/>
              <a:t>Week 4: From Philosophy and Religion to Culture – Chinese Wellbeing Culture</a:t>
            </a:r>
          </a:p>
        </p:txBody>
      </p:sp>
    </p:spTree>
    <p:extLst>
      <p:ext uri="{BB962C8B-B14F-4D97-AF65-F5344CB8AC3E}">
        <p14:creationId xmlns:p14="http://schemas.microsoft.com/office/powerpoint/2010/main" val="1695739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C8780-EDC1-894B-BD32-D830D3A98735}"/>
              </a:ext>
            </a:extLst>
          </p:cNvPr>
          <p:cNvSpPr>
            <a:spLocks noGrp="1"/>
          </p:cNvSpPr>
          <p:nvPr>
            <p:ph type="title"/>
          </p:nvPr>
        </p:nvSpPr>
        <p:spPr/>
        <p:txBody>
          <a:bodyPr/>
          <a:lstStyle/>
          <a:p>
            <a:r>
              <a:rPr lang="en-US" dirty="0"/>
              <a:t>Assessment</a:t>
            </a:r>
          </a:p>
        </p:txBody>
      </p:sp>
      <p:sp>
        <p:nvSpPr>
          <p:cNvPr id="3" name="Content Placeholder 2">
            <a:extLst>
              <a:ext uri="{FF2B5EF4-FFF2-40B4-BE49-F238E27FC236}">
                <a16:creationId xmlns:a16="http://schemas.microsoft.com/office/drawing/2014/main" id="{9AF3A51C-2437-CE4D-9694-CA7825AD2608}"/>
              </a:ext>
            </a:extLst>
          </p:cNvPr>
          <p:cNvSpPr>
            <a:spLocks noGrp="1"/>
          </p:cNvSpPr>
          <p:nvPr>
            <p:ph idx="1"/>
          </p:nvPr>
        </p:nvSpPr>
        <p:spPr/>
        <p:txBody>
          <a:bodyPr>
            <a:normAutofit fontScale="92500" lnSpcReduction="20000"/>
          </a:bodyPr>
          <a:lstStyle/>
          <a:p>
            <a:pPr marL="0" indent="0">
              <a:buNone/>
            </a:pPr>
            <a:r>
              <a:rPr lang="en-GB" b="1" dirty="0"/>
              <a:t>Task 1: 2,500 words essay (Lv5), or 3,000 words for Lv6, on one of the suggested topics, or a topic that has been approved by the lecturer.</a:t>
            </a:r>
          </a:p>
          <a:p>
            <a:pPr marL="0" indent="0">
              <a:buNone/>
            </a:pPr>
            <a:r>
              <a:rPr lang="en-GB" dirty="0"/>
              <a:t>The essay is due on Sunday, 10</a:t>
            </a:r>
            <a:r>
              <a:rPr lang="en-GB" baseline="30000" dirty="0"/>
              <a:t>th</a:t>
            </a:r>
            <a:r>
              <a:rPr lang="en-GB" dirty="0"/>
              <a:t> October, 2021</a:t>
            </a:r>
            <a:r>
              <a:rPr lang="en-GB" b="1" dirty="0"/>
              <a:t> </a:t>
            </a:r>
            <a:r>
              <a:rPr lang="en-GB" dirty="0"/>
              <a:t>at 23:59 (submit through the dedicated Turnitin link on the module Moodle Page). Please see a list of suggested essay topics on Moodle.</a:t>
            </a:r>
          </a:p>
          <a:p>
            <a:pPr marL="0" indent="0">
              <a:buNone/>
            </a:pPr>
            <a:endParaRPr lang="en-GB" b="1" dirty="0"/>
          </a:p>
          <a:p>
            <a:pPr marL="0" indent="0">
              <a:buNone/>
            </a:pPr>
            <a:r>
              <a:rPr lang="en-GB" b="1" dirty="0"/>
              <a:t>Task 2: 10 Minutes presentation (Lv5), or 15 minutes for Lv6, on an approved topic.</a:t>
            </a:r>
          </a:p>
          <a:p>
            <a:pPr marL="0" indent="0">
              <a:buNone/>
            </a:pPr>
            <a:r>
              <a:rPr lang="en-GB" dirty="0"/>
              <a:t>Date: to be done in class in the third or fourth week of Block 1.</a:t>
            </a:r>
            <a:endParaRPr lang="en-US" dirty="0"/>
          </a:p>
        </p:txBody>
      </p:sp>
    </p:spTree>
    <p:extLst>
      <p:ext uri="{BB962C8B-B14F-4D97-AF65-F5344CB8AC3E}">
        <p14:creationId xmlns:p14="http://schemas.microsoft.com/office/powerpoint/2010/main" val="78546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8557A-6659-C546-947D-A5BBD5B6571B}"/>
              </a:ext>
            </a:extLst>
          </p:cNvPr>
          <p:cNvSpPr>
            <a:spLocks noGrp="1"/>
          </p:cNvSpPr>
          <p:nvPr>
            <p:ph type="title"/>
          </p:nvPr>
        </p:nvSpPr>
        <p:spPr/>
        <p:txBody>
          <a:bodyPr/>
          <a:lstStyle/>
          <a:p>
            <a:r>
              <a:rPr lang="en-US" dirty="0"/>
              <a:t>Let’s First Discuss the Warm-up Questions</a:t>
            </a:r>
          </a:p>
        </p:txBody>
      </p:sp>
      <p:sp>
        <p:nvSpPr>
          <p:cNvPr id="3" name="Content Placeholder 2">
            <a:extLst>
              <a:ext uri="{FF2B5EF4-FFF2-40B4-BE49-F238E27FC236}">
                <a16:creationId xmlns:a16="http://schemas.microsoft.com/office/drawing/2014/main" id="{5CC540D0-6813-FF4D-900D-3653D8DAF782}"/>
              </a:ext>
            </a:extLst>
          </p:cNvPr>
          <p:cNvSpPr>
            <a:spLocks noGrp="1"/>
          </p:cNvSpPr>
          <p:nvPr>
            <p:ph idx="1"/>
          </p:nvPr>
        </p:nvSpPr>
        <p:spPr/>
        <p:txBody>
          <a:bodyPr/>
          <a:lstStyle/>
          <a:p>
            <a:pPr marL="457200" indent="-457200">
              <a:buAutoNum type="arabicPeriod"/>
            </a:pPr>
            <a:r>
              <a:rPr lang="en-US" dirty="0"/>
              <a:t>What is wellbeing? </a:t>
            </a:r>
          </a:p>
          <a:p>
            <a:pPr marL="457200" indent="-457200">
              <a:buFont typeface="Arial" panose="020B0604020202020204" pitchFamily="34" charset="0"/>
              <a:buAutoNum type="arabicPeriod"/>
            </a:pPr>
            <a:r>
              <a:rPr lang="en-US" dirty="0"/>
              <a:t>How did the concept of wellbeing form and develop?</a:t>
            </a:r>
          </a:p>
          <a:p>
            <a:pPr marL="457200" indent="-457200">
              <a:buAutoNum type="arabicPeriod"/>
            </a:pPr>
            <a:r>
              <a:rPr lang="en-US" dirty="0"/>
              <a:t>Is your current understanding of wellbeing different from before? Why and how?</a:t>
            </a:r>
          </a:p>
          <a:p>
            <a:pPr marL="457200" indent="-457200">
              <a:buAutoNum type="arabicPeriod"/>
            </a:pPr>
            <a:r>
              <a:rPr lang="en-US" dirty="0"/>
              <a:t>Did the pandemic change the things that you find important in life?</a:t>
            </a:r>
          </a:p>
          <a:p>
            <a:pPr marL="457200" indent="-457200">
              <a:buAutoNum type="arabicPeriod"/>
            </a:pPr>
            <a:r>
              <a:rPr lang="en-US" dirty="0"/>
              <a:t>What do you think Chinese wellbeing is?</a:t>
            </a:r>
          </a:p>
          <a:p>
            <a:pPr marL="0" indent="0">
              <a:buNone/>
            </a:pPr>
            <a:endParaRPr lang="en-US" dirty="0"/>
          </a:p>
        </p:txBody>
      </p:sp>
    </p:spTree>
    <p:extLst>
      <p:ext uri="{BB962C8B-B14F-4D97-AF65-F5344CB8AC3E}">
        <p14:creationId xmlns:p14="http://schemas.microsoft.com/office/powerpoint/2010/main" val="38935904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72E89-9BFC-BC46-926D-AA2C5728B6B1}"/>
              </a:ext>
            </a:extLst>
          </p:cNvPr>
          <p:cNvSpPr>
            <a:spLocks noGrp="1"/>
          </p:cNvSpPr>
          <p:nvPr>
            <p:ph type="title"/>
          </p:nvPr>
        </p:nvSpPr>
        <p:spPr/>
        <p:txBody>
          <a:bodyPr/>
          <a:lstStyle/>
          <a:p>
            <a:r>
              <a:rPr lang="en-US" dirty="0"/>
              <a:t>The Conception of Wellbeing</a:t>
            </a:r>
          </a:p>
        </p:txBody>
      </p:sp>
      <p:sp>
        <p:nvSpPr>
          <p:cNvPr id="3" name="Content Placeholder 2">
            <a:extLst>
              <a:ext uri="{FF2B5EF4-FFF2-40B4-BE49-F238E27FC236}">
                <a16:creationId xmlns:a16="http://schemas.microsoft.com/office/drawing/2014/main" id="{FA8C6FF3-E6FB-054F-8941-AB4D7F2E1FE0}"/>
              </a:ext>
            </a:extLst>
          </p:cNvPr>
          <p:cNvSpPr>
            <a:spLocks noGrp="1"/>
          </p:cNvSpPr>
          <p:nvPr>
            <p:ph idx="1"/>
          </p:nvPr>
        </p:nvSpPr>
        <p:spPr/>
        <p:txBody>
          <a:bodyPr>
            <a:normAutofit fontScale="92500" lnSpcReduction="10000"/>
          </a:bodyPr>
          <a:lstStyle/>
          <a:p>
            <a:pPr marL="0" indent="0">
              <a:buNone/>
            </a:pPr>
            <a:r>
              <a:rPr lang="en-US" dirty="0"/>
              <a:t>Carter and Andersen </a:t>
            </a:r>
            <a:r>
              <a:rPr lang="en-US" dirty="0" err="1"/>
              <a:t>summ</a:t>
            </a:r>
            <a:r>
              <a:rPr lang="en-US" altLang="zh-CN" dirty="0" err="1"/>
              <a:t>arised</a:t>
            </a:r>
            <a:r>
              <a:rPr lang="en-US" dirty="0"/>
              <a:t> </a:t>
            </a:r>
            <a:r>
              <a:rPr lang="en-US" altLang="zh-CN" dirty="0"/>
              <a:t>that</a:t>
            </a:r>
            <a:r>
              <a:rPr lang="zh-CN" altLang="en-US" dirty="0"/>
              <a:t> </a:t>
            </a:r>
            <a:r>
              <a:rPr lang="en-US" altLang="zh-CN" dirty="0"/>
              <a:t>originally,</a:t>
            </a:r>
            <a:r>
              <a:rPr lang="zh-CN" altLang="en-US" dirty="0"/>
              <a:t> </a:t>
            </a:r>
            <a:r>
              <a:rPr lang="en-US" altLang="zh-CN" dirty="0"/>
              <a:t>there</a:t>
            </a:r>
            <a:r>
              <a:rPr lang="zh-CN" altLang="en-US" dirty="0"/>
              <a:t> </a:t>
            </a:r>
            <a:r>
              <a:rPr lang="en-US" altLang="zh-CN" dirty="0"/>
              <a:t>were</a:t>
            </a:r>
            <a:r>
              <a:rPr lang="zh-CN" altLang="en-US" dirty="0"/>
              <a:t> </a:t>
            </a:r>
            <a:r>
              <a:rPr lang="en-US" dirty="0"/>
              <a:t>two schools of thoughts on wellbeing</a:t>
            </a:r>
            <a:r>
              <a:rPr lang="en-US" altLang="zh-CN" dirty="0"/>
              <a:t>:</a:t>
            </a:r>
            <a:r>
              <a:rPr lang="zh-CN" altLang="en-US" dirty="0"/>
              <a:t> </a:t>
            </a:r>
            <a:r>
              <a:rPr lang="en-US" dirty="0"/>
              <a:t>either as hedonic or eudemonic:</a:t>
            </a:r>
          </a:p>
          <a:p>
            <a:pPr marL="0" indent="0">
              <a:buNone/>
            </a:pPr>
            <a:endParaRPr lang="en-US" dirty="0"/>
          </a:p>
          <a:p>
            <a:pPr marL="0" indent="0">
              <a:buNone/>
            </a:pPr>
            <a:r>
              <a:rPr lang="en-US" dirty="0"/>
              <a:t>1. Hedonic view: focusing on happiness (the totality of pleasurable moments)</a:t>
            </a:r>
          </a:p>
          <a:p>
            <a:pPr lvl="1"/>
            <a:r>
              <a:rPr lang="en-US" dirty="0"/>
              <a:t>“a pursuit of human appetites” (Hobbes)</a:t>
            </a:r>
          </a:p>
          <a:p>
            <a:pPr lvl="1"/>
            <a:r>
              <a:rPr lang="en-US" dirty="0"/>
              <a:t>“pursuit of sensations and pleasure” (</a:t>
            </a:r>
            <a:r>
              <a:rPr lang="en-US" dirty="0" err="1"/>
              <a:t>DeSade</a:t>
            </a:r>
            <a:r>
              <a:rPr lang="en-US" dirty="0"/>
              <a:t>)</a:t>
            </a:r>
          </a:p>
          <a:p>
            <a:pPr lvl="1"/>
            <a:r>
              <a:rPr lang="en-US" dirty="0"/>
              <a:t>“through maximizing pleasure and self-interest that the good society is built” (</a:t>
            </a:r>
            <a:r>
              <a:rPr lang="en-US" dirty="0" err="1"/>
              <a:t>Betham</a:t>
            </a:r>
            <a:r>
              <a:rPr lang="en-US" dirty="0"/>
              <a:t>)</a:t>
            </a:r>
          </a:p>
          <a:p>
            <a:pPr marL="457200" lvl="1" indent="0">
              <a:buNone/>
            </a:pPr>
            <a:r>
              <a:rPr lang="zh-CN" altLang="en-US" dirty="0"/>
              <a:t> </a:t>
            </a:r>
            <a:endParaRPr lang="en-US" dirty="0"/>
          </a:p>
          <a:p>
            <a:pPr marL="0" indent="0">
              <a:buNone/>
            </a:pPr>
            <a:endParaRPr lang="en-US" dirty="0"/>
          </a:p>
          <a:p>
            <a:endParaRPr lang="en-US" dirty="0"/>
          </a:p>
        </p:txBody>
      </p:sp>
      <p:sp>
        <p:nvSpPr>
          <p:cNvPr id="4" name="Footer Placeholder 3">
            <a:extLst>
              <a:ext uri="{FF2B5EF4-FFF2-40B4-BE49-F238E27FC236}">
                <a16:creationId xmlns:a16="http://schemas.microsoft.com/office/drawing/2014/main" id="{32957072-9CBB-CC41-B933-8371F652EFE3}"/>
              </a:ext>
            </a:extLst>
          </p:cNvPr>
          <p:cNvSpPr>
            <a:spLocks noGrp="1"/>
          </p:cNvSpPr>
          <p:nvPr>
            <p:ph type="ftr" sz="quarter" idx="11"/>
          </p:nvPr>
        </p:nvSpPr>
        <p:spPr/>
        <p:txBody>
          <a:bodyPr/>
          <a:lstStyle/>
          <a:p>
            <a:r>
              <a:rPr lang="en-US" dirty="0"/>
              <a:t>Carter, S. and Andersen, C., Theoretical </a:t>
            </a:r>
            <a:r>
              <a:rPr lang="en-US" dirty="0" err="1"/>
              <a:t>Conceptulisations</a:t>
            </a:r>
            <a:r>
              <a:rPr lang="en-US" dirty="0"/>
              <a:t> of Wellbeing, Wellbeing in Educational Contexts (https://</a:t>
            </a:r>
            <a:r>
              <a:rPr lang="en-US" dirty="0" err="1"/>
              <a:t>usq.pressbooks.pub</a:t>
            </a:r>
            <a:r>
              <a:rPr lang="en-US" dirty="0"/>
              <a:t>/</a:t>
            </a:r>
            <a:r>
              <a:rPr lang="en-US" dirty="0" err="1"/>
              <a:t>wellbeingineducationalcontexts</a:t>
            </a:r>
            <a:r>
              <a:rPr lang="en-US" dirty="0"/>
              <a:t>/chapter/theoretical-</a:t>
            </a:r>
            <a:r>
              <a:rPr lang="en-US" dirty="0" err="1"/>
              <a:t>conceptualisations</a:t>
            </a:r>
            <a:r>
              <a:rPr lang="en-US" dirty="0"/>
              <a:t>-of-wellbeing/)</a:t>
            </a:r>
          </a:p>
          <a:p>
            <a:r>
              <a:rPr lang="en-US" dirty="0"/>
              <a:t>
</a:t>
            </a:r>
          </a:p>
        </p:txBody>
      </p:sp>
    </p:spTree>
    <p:extLst>
      <p:ext uri="{BB962C8B-B14F-4D97-AF65-F5344CB8AC3E}">
        <p14:creationId xmlns:p14="http://schemas.microsoft.com/office/powerpoint/2010/main" val="3631914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5DCDE-8F6B-FB49-826A-DD123A284DC0}"/>
              </a:ext>
            </a:extLst>
          </p:cNvPr>
          <p:cNvSpPr>
            <a:spLocks noGrp="1"/>
          </p:cNvSpPr>
          <p:nvPr>
            <p:ph type="title"/>
          </p:nvPr>
        </p:nvSpPr>
        <p:spPr>
          <a:xfrm>
            <a:off x="1295401" y="1015030"/>
            <a:ext cx="9601196" cy="1303867"/>
          </a:xfrm>
        </p:spPr>
        <p:txBody>
          <a:bodyPr/>
          <a:lstStyle/>
          <a:p>
            <a:r>
              <a:rPr lang="en-US" dirty="0"/>
              <a:t>The Conception of Wellbeing Cont.</a:t>
            </a:r>
          </a:p>
        </p:txBody>
      </p:sp>
      <p:sp>
        <p:nvSpPr>
          <p:cNvPr id="3" name="Content Placeholder 2">
            <a:extLst>
              <a:ext uri="{FF2B5EF4-FFF2-40B4-BE49-F238E27FC236}">
                <a16:creationId xmlns:a16="http://schemas.microsoft.com/office/drawing/2014/main" id="{8D31F3FC-0B1E-9949-A3AD-DB370DB9A23E}"/>
              </a:ext>
            </a:extLst>
          </p:cNvPr>
          <p:cNvSpPr>
            <a:spLocks noGrp="1"/>
          </p:cNvSpPr>
          <p:nvPr>
            <p:ph idx="1"/>
          </p:nvPr>
        </p:nvSpPr>
        <p:spPr/>
        <p:txBody>
          <a:bodyPr>
            <a:normAutofit fontScale="85000" lnSpcReduction="10000"/>
          </a:bodyPr>
          <a:lstStyle/>
          <a:p>
            <a:pPr marL="0" indent="0">
              <a:buNone/>
            </a:pPr>
            <a:r>
              <a:rPr lang="en-US" dirty="0"/>
              <a:t>2. Eudemonic view: people experience happiness in the expression of their virtues and do what they think is worth doing – being true to one’s inner self. (Carter, 2016)</a:t>
            </a:r>
          </a:p>
          <a:p>
            <a:pPr lvl="1"/>
            <a:r>
              <a:rPr lang="en-US" dirty="0"/>
              <a:t>Concept of self-</a:t>
            </a:r>
            <a:r>
              <a:rPr lang="en-US" dirty="0" err="1"/>
              <a:t>actulisation</a:t>
            </a:r>
            <a:r>
              <a:rPr lang="en-US" dirty="0"/>
              <a:t> (</a:t>
            </a:r>
            <a:r>
              <a:rPr lang="en-US" dirty="0" err="1"/>
              <a:t>Marslow</a:t>
            </a:r>
            <a:r>
              <a:rPr lang="en-US" dirty="0"/>
              <a:t>, 1970)</a:t>
            </a:r>
          </a:p>
          <a:p>
            <a:pPr lvl="2"/>
            <a:r>
              <a:rPr lang="en-US" altLang="zh-CN" dirty="0"/>
              <a:t>The</a:t>
            </a:r>
            <a:r>
              <a:rPr lang="zh-CN" altLang="en-US" dirty="0"/>
              <a:t> </a:t>
            </a:r>
            <a:r>
              <a:rPr lang="en-US" altLang="zh-CN" dirty="0"/>
              <a:t>highest</a:t>
            </a:r>
            <a:r>
              <a:rPr lang="zh-CN" altLang="en-US" dirty="0"/>
              <a:t> </a:t>
            </a:r>
            <a:r>
              <a:rPr lang="en-US" altLang="zh-CN" dirty="0"/>
              <a:t>level</a:t>
            </a:r>
            <a:r>
              <a:rPr lang="zh-CN" altLang="en-US" dirty="0"/>
              <a:t> </a:t>
            </a:r>
            <a:r>
              <a:rPr lang="en-US" altLang="zh-CN" dirty="0"/>
              <a:t>of</a:t>
            </a:r>
            <a:r>
              <a:rPr lang="zh-CN" altLang="en-US" dirty="0"/>
              <a:t> </a:t>
            </a:r>
            <a:r>
              <a:rPr lang="en-US" altLang="zh-CN" dirty="0"/>
              <a:t>psychological</a:t>
            </a:r>
            <a:r>
              <a:rPr lang="zh-CN" altLang="en-US" dirty="0"/>
              <a:t> </a:t>
            </a:r>
            <a:r>
              <a:rPr lang="en-US" altLang="zh-CN" dirty="0"/>
              <a:t>development</a:t>
            </a:r>
            <a:r>
              <a:rPr lang="zh-CN" altLang="en-US" dirty="0"/>
              <a:t> </a:t>
            </a:r>
            <a:r>
              <a:rPr lang="en-US" altLang="zh-CN" dirty="0"/>
              <a:t>in</a:t>
            </a:r>
            <a:r>
              <a:rPr lang="zh-CN" altLang="en-US" dirty="0"/>
              <a:t> </a:t>
            </a:r>
            <a:r>
              <a:rPr lang="en-US" altLang="zh-CN" dirty="0" err="1"/>
              <a:t>Marslow’s</a:t>
            </a:r>
            <a:r>
              <a:rPr lang="zh-CN" altLang="en-US" dirty="0"/>
              <a:t> </a:t>
            </a:r>
            <a:r>
              <a:rPr lang="en-US" altLang="zh-CN" dirty="0"/>
              <a:t>hierarchy</a:t>
            </a:r>
            <a:r>
              <a:rPr lang="zh-CN" altLang="en-US" dirty="0"/>
              <a:t> </a:t>
            </a:r>
            <a:r>
              <a:rPr lang="en-US" altLang="zh-CN" dirty="0"/>
              <a:t>of</a:t>
            </a:r>
            <a:r>
              <a:rPr lang="zh-CN" altLang="en-US" dirty="0"/>
              <a:t> </a:t>
            </a:r>
            <a:r>
              <a:rPr lang="en-US" altLang="zh-CN" dirty="0"/>
              <a:t>needs,</a:t>
            </a:r>
            <a:r>
              <a:rPr lang="zh-CN" altLang="en-US" dirty="0"/>
              <a:t> </a:t>
            </a:r>
            <a:r>
              <a:rPr lang="en-US" altLang="zh-CN" dirty="0"/>
              <a:t>where</a:t>
            </a:r>
            <a:r>
              <a:rPr lang="zh-CN" altLang="en-US" dirty="0"/>
              <a:t> </a:t>
            </a:r>
            <a:r>
              <a:rPr lang="en-US" altLang="zh-CN" dirty="0"/>
              <a:t>personal</a:t>
            </a:r>
            <a:r>
              <a:rPr lang="zh-CN" altLang="en-US" dirty="0"/>
              <a:t> </a:t>
            </a:r>
            <a:r>
              <a:rPr lang="en-US" altLang="zh-CN" dirty="0"/>
              <a:t>potential</a:t>
            </a:r>
            <a:r>
              <a:rPr lang="zh-CN" altLang="en-US" dirty="0"/>
              <a:t> </a:t>
            </a:r>
            <a:r>
              <a:rPr lang="en-US" altLang="zh-CN" dirty="0"/>
              <a:t>is</a:t>
            </a:r>
            <a:r>
              <a:rPr lang="zh-CN" altLang="en-US" dirty="0"/>
              <a:t> </a:t>
            </a:r>
            <a:r>
              <a:rPr lang="en-US" altLang="zh-CN" dirty="0"/>
              <a:t>fully</a:t>
            </a:r>
            <a:r>
              <a:rPr lang="zh-CN" altLang="en-US" dirty="0"/>
              <a:t> </a:t>
            </a:r>
            <a:r>
              <a:rPr lang="en-US" altLang="zh-CN" dirty="0"/>
              <a:t>realized.</a:t>
            </a:r>
            <a:endParaRPr lang="en-US" dirty="0"/>
          </a:p>
          <a:p>
            <a:pPr lvl="1"/>
            <a:r>
              <a:rPr lang="en-US" dirty="0"/>
              <a:t>Self-determination theory (Deci and Ryan, 2000)</a:t>
            </a:r>
          </a:p>
          <a:p>
            <a:pPr lvl="2"/>
            <a:r>
              <a:rPr lang="en-US" altLang="zh-CN" dirty="0"/>
              <a:t>Focus</a:t>
            </a:r>
            <a:r>
              <a:rPr lang="zh-CN" altLang="en-US" dirty="0"/>
              <a:t> </a:t>
            </a:r>
            <a:r>
              <a:rPr lang="en-US" altLang="zh-CN" dirty="0"/>
              <a:t>on</a:t>
            </a:r>
            <a:r>
              <a:rPr lang="zh-CN" altLang="en-US" dirty="0"/>
              <a:t> </a:t>
            </a:r>
            <a:r>
              <a:rPr lang="en-US" altLang="zh-CN" dirty="0"/>
              <a:t>to</a:t>
            </a:r>
            <a:r>
              <a:rPr lang="zh-CN" altLang="en-US" dirty="0"/>
              <a:t> </a:t>
            </a:r>
            <a:r>
              <a:rPr lang="en-US" altLang="zh-CN" dirty="0"/>
              <a:t>which</a:t>
            </a:r>
            <a:r>
              <a:rPr lang="zh-CN" altLang="en-US" dirty="0"/>
              <a:t> </a:t>
            </a:r>
            <a:r>
              <a:rPr lang="en-US" altLang="zh-CN" dirty="0"/>
              <a:t>degree</a:t>
            </a:r>
            <a:r>
              <a:rPr lang="zh-CN" altLang="en-US" dirty="0"/>
              <a:t> </a:t>
            </a:r>
            <a:r>
              <a:rPr lang="en-US" altLang="zh-CN" dirty="0"/>
              <a:t>is</a:t>
            </a:r>
            <a:r>
              <a:rPr lang="zh-CN" altLang="en-US" dirty="0"/>
              <a:t> </a:t>
            </a:r>
            <a:r>
              <a:rPr lang="en-US" altLang="zh-CN" dirty="0"/>
              <a:t>human</a:t>
            </a:r>
            <a:r>
              <a:rPr lang="zh-CN" altLang="en-US" dirty="0"/>
              <a:t> </a:t>
            </a:r>
            <a:r>
              <a:rPr lang="en-US" altLang="zh-CN" dirty="0" err="1"/>
              <a:t>behaviour</a:t>
            </a:r>
            <a:r>
              <a:rPr lang="zh-CN" altLang="en-US" dirty="0"/>
              <a:t> </a:t>
            </a:r>
            <a:r>
              <a:rPr lang="en-US" altLang="zh-CN" dirty="0"/>
              <a:t>self-motivated</a:t>
            </a:r>
            <a:r>
              <a:rPr lang="zh-CN" altLang="en-US" dirty="0"/>
              <a:t> </a:t>
            </a:r>
            <a:r>
              <a:rPr lang="en-US" altLang="zh-CN" dirty="0"/>
              <a:t>and</a:t>
            </a:r>
            <a:r>
              <a:rPr lang="zh-CN" altLang="en-US" dirty="0"/>
              <a:t> </a:t>
            </a:r>
            <a:r>
              <a:rPr lang="en-US" altLang="zh-CN" dirty="0"/>
              <a:t>self-determined.</a:t>
            </a:r>
          </a:p>
          <a:p>
            <a:pPr lvl="2"/>
            <a:r>
              <a:rPr lang="en-US" altLang="zh-CN" dirty="0"/>
              <a:t>Intrinsic</a:t>
            </a:r>
            <a:r>
              <a:rPr lang="zh-CN" altLang="en-US" dirty="0"/>
              <a:t> </a:t>
            </a:r>
            <a:r>
              <a:rPr lang="en-US" altLang="zh-CN" dirty="0"/>
              <a:t>and</a:t>
            </a:r>
            <a:r>
              <a:rPr lang="zh-CN" altLang="en-US" dirty="0"/>
              <a:t> </a:t>
            </a:r>
            <a:r>
              <a:rPr lang="en-US" altLang="zh-CN" dirty="0"/>
              <a:t>extrinsic</a:t>
            </a:r>
            <a:r>
              <a:rPr lang="zh-CN" altLang="en-US" dirty="0"/>
              <a:t> </a:t>
            </a:r>
            <a:r>
              <a:rPr lang="en-US" altLang="zh-CN" dirty="0"/>
              <a:t>motivation,</a:t>
            </a:r>
            <a:r>
              <a:rPr lang="zh-CN" altLang="en-US" dirty="0"/>
              <a:t> </a:t>
            </a:r>
            <a:r>
              <a:rPr lang="en-US" altLang="zh-CN" dirty="0"/>
              <a:t>internalization;</a:t>
            </a:r>
            <a:r>
              <a:rPr lang="zh-CN" altLang="en-US" dirty="0"/>
              <a:t> </a:t>
            </a:r>
            <a:r>
              <a:rPr lang="en-US" altLang="zh-CN" dirty="0"/>
              <a:t>three</a:t>
            </a:r>
            <a:r>
              <a:rPr lang="zh-CN" altLang="en-US" dirty="0"/>
              <a:t> </a:t>
            </a:r>
            <a:r>
              <a:rPr lang="en-US" altLang="zh-CN" dirty="0"/>
              <a:t>basic</a:t>
            </a:r>
            <a:r>
              <a:rPr lang="zh-CN" altLang="en-US" dirty="0"/>
              <a:t> </a:t>
            </a:r>
            <a:r>
              <a:rPr lang="en-US" altLang="zh-CN" dirty="0"/>
              <a:t>psychological</a:t>
            </a:r>
            <a:r>
              <a:rPr lang="zh-CN" altLang="en-US" dirty="0"/>
              <a:t> </a:t>
            </a:r>
            <a:r>
              <a:rPr lang="en-US" altLang="zh-CN" dirty="0"/>
              <a:t>needs</a:t>
            </a:r>
            <a:r>
              <a:rPr lang="zh-CN" altLang="en-US" dirty="0"/>
              <a:t> </a:t>
            </a:r>
            <a:r>
              <a:rPr lang="en-US" altLang="zh-CN" dirty="0"/>
              <a:t>that</a:t>
            </a:r>
            <a:r>
              <a:rPr lang="zh-CN" altLang="en-US" dirty="0"/>
              <a:t> </a:t>
            </a:r>
            <a:r>
              <a:rPr lang="en-US" altLang="zh-CN" dirty="0"/>
              <a:t>are</a:t>
            </a:r>
            <a:r>
              <a:rPr lang="zh-CN" altLang="en-US" dirty="0"/>
              <a:t> </a:t>
            </a:r>
            <a:r>
              <a:rPr lang="en-US" altLang="zh-CN" dirty="0"/>
              <a:t>essential</a:t>
            </a:r>
            <a:r>
              <a:rPr lang="zh-CN" altLang="en-US" dirty="0"/>
              <a:t> </a:t>
            </a:r>
            <a:r>
              <a:rPr lang="en-US" altLang="zh-CN" dirty="0"/>
              <a:t>for</a:t>
            </a:r>
            <a:r>
              <a:rPr lang="zh-CN" altLang="en-US" dirty="0"/>
              <a:t> </a:t>
            </a:r>
            <a:r>
              <a:rPr lang="en-US" altLang="zh-CN" dirty="0"/>
              <a:t>initiating</a:t>
            </a:r>
            <a:r>
              <a:rPr lang="zh-CN" altLang="en-US" dirty="0"/>
              <a:t> </a:t>
            </a:r>
            <a:r>
              <a:rPr lang="en-US" altLang="zh-CN" dirty="0" err="1"/>
              <a:t>behaviour</a:t>
            </a:r>
            <a:r>
              <a:rPr lang="zh-CN" altLang="en-US" dirty="0"/>
              <a:t> </a:t>
            </a:r>
            <a:r>
              <a:rPr lang="en-US" altLang="zh-CN" dirty="0"/>
              <a:t>and</a:t>
            </a:r>
            <a:r>
              <a:rPr lang="zh-CN" altLang="en-US" dirty="0"/>
              <a:t> </a:t>
            </a:r>
            <a:r>
              <a:rPr lang="en-US" altLang="zh-CN" dirty="0"/>
              <a:t>for</a:t>
            </a:r>
            <a:r>
              <a:rPr lang="zh-CN" altLang="en-US" dirty="0"/>
              <a:t> </a:t>
            </a:r>
            <a:r>
              <a:rPr lang="en-US" altLang="zh-CN" dirty="0"/>
              <a:t>psychological</a:t>
            </a:r>
            <a:r>
              <a:rPr lang="zh-CN" altLang="en-US" dirty="0"/>
              <a:t> </a:t>
            </a:r>
            <a:r>
              <a:rPr lang="en-US" altLang="zh-CN" dirty="0"/>
              <a:t>health</a:t>
            </a:r>
            <a:r>
              <a:rPr lang="zh-CN" altLang="en-US" dirty="0"/>
              <a:t> </a:t>
            </a:r>
            <a:r>
              <a:rPr lang="en-US" altLang="zh-CN" dirty="0"/>
              <a:t>and</a:t>
            </a:r>
            <a:r>
              <a:rPr lang="zh-CN" altLang="en-US" dirty="0"/>
              <a:t> </a:t>
            </a:r>
            <a:r>
              <a:rPr lang="en-US" altLang="zh-CN" dirty="0"/>
              <a:t>well-being:</a:t>
            </a:r>
            <a:r>
              <a:rPr lang="zh-CN" altLang="en-US" dirty="0"/>
              <a:t> </a:t>
            </a:r>
            <a:r>
              <a:rPr lang="en-US" altLang="zh-CN" dirty="0"/>
              <a:t>autonomy,</a:t>
            </a:r>
            <a:r>
              <a:rPr lang="zh-CN" altLang="en-US" dirty="0"/>
              <a:t> </a:t>
            </a:r>
            <a:r>
              <a:rPr lang="en-US" altLang="zh-CN" dirty="0"/>
              <a:t>competence</a:t>
            </a:r>
            <a:r>
              <a:rPr lang="zh-CN" altLang="en-US" dirty="0"/>
              <a:t> </a:t>
            </a:r>
            <a:r>
              <a:rPr lang="en-US" altLang="zh-CN" dirty="0"/>
              <a:t>and</a:t>
            </a:r>
            <a:r>
              <a:rPr lang="zh-CN" altLang="en-US" dirty="0"/>
              <a:t> </a:t>
            </a:r>
            <a:r>
              <a:rPr lang="en-US" altLang="zh-CN" dirty="0"/>
              <a:t>relatedness.</a:t>
            </a:r>
          </a:p>
          <a:p>
            <a:pPr marL="914400" lvl="2" indent="0">
              <a:buNone/>
            </a:pPr>
            <a:r>
              <a:rPr lang="zh-CN" altLang="en-US" dirty="0"/>
              <a:t> </a:t>
            </a:r>
            <a:endParaRPr lang="en-US" altLang="zh-CN" dirty="0"/>
          </a:p>
          <a:p>
            <a:pPr lvl="2"/>
            <a:endParaRPr lang="en-US" dirty="0"/>
          </a:p>
          <a:p>
            <a:pPr marL="0" indent="0">
              <a:buNone/>
            </a:pPr>
            <a:endParaRPr lang="en-US" dirty="0"/>
          </a:p>
        </p:txBody>
      </p:sp>
      <p:sp>
        <p:nvSpPr>
          <p:cNvPr id="4" name="Footer Placeholder 3">
            <a:extLst>
              <a:ext uri="{FF2B5EF4-FFF2-40B4-BE49-F238E27FC236}">
                <a16:creationId xmlns:a16="http://schemas.microsoft.com/office/drawing/2014/main" id="{789FB458-743B-E24D-8DDC-937CCF6B3D8E}"/>
              </a:ext>
            </a:extLst>
          </p:cNvPr>
          <p:cNvSpPr>
            <a:spLocks noGrp="1"/>
          </p:cNvSpPr>
          <p:nvPr>
            <p:ph type="ftr" sz="quarter" idx="11"/>
          </p:nvPr>
        </p:nvSpPr>
        <p:spPr>
          <a:xfrm>
            <a:off x="1295401" y="5969000"/>
            <a:ext cx="7305900" cy="279400"/>
          </a:xfrm>
        </p:spPr>
        <p:txBody>
          <a:bodyPr/>
          <a:lstStyle/>
          <a:p>
            <a:r>
              <a:rPr lang="en-US" dirty="0"/>
              <a:t>Carter, S. and Andersen, C., Theoretical </a:t>
            </a:r>
            <a:r>
              <a:rPr lang="en-US" dirty="0" err="1"/>
              <a:t>Conceptulisations</a:t>
            </a:r>
            <a:r>
              <a:rPr lang="en-US" dirty="0"/>
              <a:t> of Wellbeing, Wellbeing in Educational Contexts (https://</a:t>
            </a:r>
            <a:r>
              <a:rPr lang="en-US" dirty="0" err="1"/>
              <a:t>usq.pressbooks.pub</a:t>
            </a:r>
            <a:r>
              <a:rPr lang="en-US" dirty="0"/>
              <a:t>/</a:t>
            </a:r>
            <a:r>
              <a:rPr lang="en-US" dirty="0" err="1"/>
              <a:t>wellbeingineducationalcontexts</a:t>
            </a:r>
            <a:r>
              <a:rPr lang="en-US" dirty="0"/>
              <a:t>/chapter/theoretical-</a:t>
            </a:r>
            <a:r>
              <a:rPr lang="en-US" dirty="0" err="1"/>
              <a:t>conceptualisations</a:t>
            </a:r>
            <a:r>
              <a:rPr lang="en-US" dirty="0"/>
              <a:t>-of-wellbeing/)</a:t>
            </a:r>
          </a:p>
          <a:p>
            <a:r>
              <a:rPr lang="en-US" dirty="0"/>
              <a:t>
</a:t>
            </a:r>
          </a:p>
        </p:txBody>
      </p:sp>
    </p:spTree>
    <p:extLst>
      <p:ext uri="{BB962C8B-B14F-4D97-AF65-F5344CB8AC3E}">
        <p14:creationId xmlns:p14="http://schemas.microsoft.com/office/powerpoint/2010/main" val="20447186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71CDB-705E-8B43-A6A5-7619309B4156}"/>
              </a:ext>
            </a:extLst>
          </p:cNvPr>
          <p:cNvSpPr>
            <a:spLocks noGrp="1"/>
          </p:cNvSpPr>
          <p:nvPr>
            <p:ph type="title"/>
          </p:nvPr>
        </p:nvSpPr>
        <p:spPr/>
        <p:txBody>
          <a:bodyPr/>
          <a:lstStyle/>
          <a:p>
            <a:r>
              <a:rPr lang="en-US" altLang="zh-CN" dirty="0"/>
              <a:t>The</a:t>
            </a:r>
            <a:r>
              <a:rPr lang="zh-CN" altLang="en-US" dirty="0"/>
              <a:t> </a:t>
            </a:r>
            <a:r>
              <a:rPr lang="en-US" altLang="zh-CN" dirty="0"/>
              <a:t>Conception</a:t>
            </a:r>
            <a:r>
              <a:rPr lang="zh-CN" altLang="en-US" dirty="0"/>
              <a:t> </a:t>
            </a:r>
            <a:r>
              <a:rPr lang="en-US" altLang="zh-CN" dirty="0"/>
              <a:t>of</a:t>
            </a:r>
            <a:r>
              <a:rPr lang="zh-CN" altLang="en-US" dirty="0"/>
              <a:t> </a:t>
            </a:r>
            <a:r>
              <a:rPr lang="en-US" altLang="zh-CN" dirty="0"/>
              <a:t>Wellbeing</a:t>
            </a:r>
            <a:r>
              <a:rPr lang="zh-CN" altLang="en-US" dirty="0"/>
              <a:t> </a:t>
            </a:r>
            <a:r>
              <a:rPr lang="en-US" altLang="zh-CN" dirty="0"/>
              <a:t>Cont.</a:t>
            </a:r>
            <a:endParaRPr lang="en-US" dirty="0"/>
          </a:p>
        </p:txBody>
      </p:sp>
      <p:sp>
        <p:nvSpPr>
          <p:cNvPr id="3" name="Content Placeholder 2">
            <a:extLst>
              <a:ext uri="{FF2B5EF4-FFF2-40B4-BE49-F238E27FC236}">
                <a16:creationId xmlns:a16="http://schemas.microsoft.com/office/drawing/2014/main" id="{0C2BE1FD-E170-034B-878E-C68081AF1E45}"/>
              </a:ext>
            </a:extLst>
          </p:cNvPr>
          <p:cNvSpPr>
            <a:spLocks noGrp="1"/>
          </p:cNvSpPr>
          <p:nvPr>
            <p:ph idx="1"/>
          </p:nvPr>
        </p:nvSpPr>
        <p:spPr/>
        <p:txBody>
          <a:bodyPr>
            <a:normAutofit lnSpcReduction="10000"/>
          </a:bodyPr>
          <a:lstStyle/>
          <a:p>
            <a:pPr marL="0" indent="0">
              <a:buNone/>
            </a:pPr>
            <a:r>
              <a:rPr lang="en-US" altLang="zh-CN" dirty="0"/>
              <a:t>Problems:</a:t>
            </a:r>
            <a:endParaRPr lang="en-GB" altLang="zh-CN" dirty="0"/>
          </a:p>
          <a:p>
            <a:pPr marL="457200" indent="-457200">
              <a:buAutoNum type="arabicPeriod"/>
            </a:pPr>
            <a:r>
              <a:rPr lang="en-US" altLang="zh-CN" dirty="0"/>
              <a:t>The</a:t>
            </a:r>
            <a:r>
              <a:rPr lang="zh-CN" altLang="en-US" dirty="0"/>
              <a:t> </a:t>
            </a:r>
            <a:r>
              <a:rPr lang="en-US" altLang="zh-CN" dirty="0"/>
              <a:t>term</a:t>
            </a:r>
            <a:r>
              <a:rPr lang="zh-CN" altLang="en-US" dirty="0"/>
              <a:t> </a:t>
            </a:r>
            <a:r>
              <a:rPr lang="en-US" altLang="zh-CN" dirty="0"/>
              <a:t>wellbeing</a:t>
            </a:r>
            <a:r>
              <a:rPr lang="zh-CN" altLang="en-US" dirty="0"/>
              <a:t> </a:t>
            </a:r>
            <a:r>
              <a:rPr lang="en-US" altLang="zh-CN" dirty="0"/>
              <a:t>is</a:t>
            </a:r>
            <a:r>
              <a:rPr lang="zh-CN" altLang="en-US" dirty="0"/>
              <a:t> </a:t>
            </a:r>
            <a:r>
              <a:rPr lang="en-US" altLang="zh-CN" dirty="0"/>
              <a:t>often</a:t>
            </a:r>
            <a:r>
              <a:rPr lang="zh-CN" altLang="en-US" dirty="0"/>
              <a:t> </a:t>
            </a:r>
            <a:r>
              <a:rPr lang="en-US" altLang="zh-CN" dirty="0"/>
              <a:t>poorly</a:t>
            </a:r>
            <a:r>
              <a:rPr lang="zh-CN" altLang="en-US" dirty="0"/>
              <a:t> </a:t>
            </a:r>
            <a:r>
              <a:rPr lang="en-US" altLang="zh-CN" dirty="0"/>
              <a:t>defined</a:t>
            </a:r>
            <a:r>
              <a:rPr lang="zh-CN" altLang="en-US" dirty="0"/>
              <a:t> </a:t>
            </a:r>
            <a:r>
              <a:rPr lang="en-US" altLang="zh-CN" dirty="0"/>
              <a:t>and</a:t>
            </a:r>
            <a:r>
              <a:rPr lang="zh-CN" altLang="en-US" dirty="0"/>
              <a:t> </a:t>
            </a:r>
            <a:r>
              <a:rPr lang="en-US" altLang="zh-CN" dirty="0"/>
              <a:t>under-</a:t>
            </a:r>
            <a:r>
              <a:rPr lang="en-US" altLang="zh-CN" dirty="0" err="1"/>
              <a:t>theorised</a:t>
            </a:r>
            <a:r>
              <a:rPr lang="zh-CN" altLang="en-US" dirty="0"/>
              <a:t> </a:t>
            </a:r>
            <a:r>
              <a:rPr lang="en-US" altLang="zh-CN" dirty="0"/>
              <a:t>(</a:t>
            </a:r>
            <a:r>
              <a:rPr lang="en-US" altLang="zh-CN" dirty="0" err="1"/>
              <a:t>Camfiend</a:t>
            </a:r>
            <a:r>
              <a:rPr lang="en-US" altLang="zh-CN" dirty="0"/>
              <a:t>,</a:t>
            </a:r>
            <a:r>
              <a:rPr lang="zh-CN" altLang="en-US" dirty="0"/>
              <a:t> </a:t>
            </a:r>
            <a:r>
              <a:rPr lang="en-US" altLang="zh-CN" dirty="0" err="1"/>
              <a:t>Steuli</a:t>
            </a:r>
            <a:r>
              <a:rPr lang="zh-CN" altLang="en-US" dirty="0"/>
              <a:t> </a:t>
            </a:r>
            <a:r>
              <a:rPr lang="en-US" altLang="zh-CN" dirty="0"/>
              <a:t>&amp;</a:t>
            </a:r>
            <a:r>
              <a:rPr lang="zh-CN" altLang="en-US" dirty="0"/>
              <a:t> </a:t>
            </a:r>
            <a:r>
              <a:rPr lang="en-US" altLang="zh-CN" dirty="0"/>
              <a:t>Woodhead,</a:t>
            </a:r>
            <a:r>
              <a:rPr lang="zh-CN" altLang="en-US" dirty="0"/>
              <a:t> </a:t>
            </a:r>
            <a:r>
              <a:rPr lang="en-US" altLang="zh-CN" dirty="0"/>
              <a:t>2009)</a:t>
            </a:r>
          </a:p>
          <a:p>
            <a:pPr marL="457200" indent="-457200">
              <a:buAutoNum type="arabicPeriod"/>
            </a:pPr>
            <a:r>
              <a:rPr lang="en-US" altLang="zh-CN" dirty="0"/>
              <a:t>There</a:t>
            </a:r>
            <a:r>
              <a:rPr lang="zh-CN" altLang="en-US" dirty="0"/>
              <a:t> </a:t>
            </a:r>
            <a:r>
              <a:rPr lang="en-US" altLang="zh-CN" dirty="0"/>
              <a:t>is</a:t>
            </a:r>
            <a:r>
              <a:rPr lang="zh-CN" altLang="en-US" dirty="0"/>
              <a:t> </a:t>
            </a:r>
            <a:r>
              <a:rPr lang="en-US" altLang="zh-CN" dirty="0"/>
              <a:t>no</a:t>
            </a:r>
            <a:r>
              <a:rPr lang="zh-CN" altLang="en-US" dirty="0"/>
              <a:t> </a:t>
            </a:r>
            <a:r>
              <a:rPr lang="en-US" altLang="zh-CN" dirty="0"/>
              <a:t>consensus</a:t>
            </a:r>
            <a:r>
              <a:rPr lang="zh-CN" altLang="en-US" dirty="0"/>
              <a:t> </a:t>
            </a:r>
            <a:r>
              <a:rPr lang="en-US" altLang="zh-CN" dirty="0"/>
              <a:t>on</a:t>
            </a:r>
            <a:r>
              <a:rPr lang="zh-CN" altLang="en-US" dirty="0"/>
              <a:t> </a:t>
            </a:r>
            <a:r>
              <a:rPr lang="en-US" altLang="zh-CN" dirty="0"/>
              <a:t>how</a:t>
            </a:r>
            <a:r>
              <a:rPr lang="zh-CN" altLang="en-US" dirty="0"/>
              <a:t> </a:t>
            </a:r>
            <a:r>
              <a:rPr lang="en-US" altLang="zh-CN" dirty="0"/>
              <a:t>quality</a:t>
            </a:r>
            <a:r>
              <a:rPr lang="zh-CN" altLang="en-US" dirty="0"/>
              <a:t> </a:t>
            </a:r>
            <a:r>
              <a:rPr lang="en-US" altLang="zh-CN" dirty="0"/>
              <a:t>of</a:t>
            </a:r>
            <a:r>
              <a:rPr lang="zh-CN" altLang="en-US" dirty="0"/>
              <a:t> </a:t>
            </a:r>
            <a:r>
              <a:rPr lang="en-US" altLang="zh-CN" dirty="0"/>
              <a:t>wellbeing</a:t>
            </a:r>
            <a:r>
              <a:rPr lang="zh-CN" altLang="en-US" dirty="0"/>
              <a:t> </a:t>
            </a:r>
            <a:r>
              <a:rPr lang="en-US" altLang="zh-CN" dirty="0"/>
              <a:t>can</a:t>
            </a:r>
            <a:r>
              <a:rPr lang="zh-CN" altLang="en-US" dirty="0"/>
              <a:t> </a:t>
            </a:r>
            <a:r>
              <a:rPr lang="en-US" altLang="zh-CN" dirty="0"/>
              <a:t>be</a:t>
            </a:r>
            <a:r>
              <a:rPr lang="zh-CN" altLang="en-US" dirty="0"/>
              <a:t> </a:t>
            </a:r>
            <a:r>
              <a:rPr lang="en-US" altLang="zh-CN" dirty="0"/>
              <a:t>achieved</a:t>
            </a:r>
            <a:r>
              <a:rPr lang="zh-CN" altLang="en-US" dirty="0"/>
              <a:t> </a:t>
            </a:r>
            <a:r>
              <a:rPr lang="en-US" altLang="zh-CN" dirty="0"/>
              <a:t>and</a:t>
            </a:r>
            <a:r>
              <a:rPr lang="zh-CN" altLang="en-US" dirty="0"/>
              <a:t> </a:t>
            </a:r>
            <a:r>
              <a:rPr lang="en-US" altLang="zh-CN" dirty="0"/>
              <a:t>sustained.</a:t>
            </a:r>
          </a:p>
          <a:p>
            <a:pPr marL="457200" indent="-457200">
              <a:buAutoNum type="arabicPeriod"/>
            </a:pPr>
            <a:r>
              <a:rPr lang="en-US" altLang="zh-CN" dirty="0"/>
              <a:t>Interchangeable</a:t>
            </a:r>
            <a:r>
              <a:rPr lang="zh-CN" altLang="en-US" dirty="0"/>
              <a:t> </a:t>
            </a:r>
            <a:r>
              <a:rPr lang="en-US" altLang="zh-CN" dirty="0"/>
              <a:t>terms</a:t>
            </a:r>
            <a:r>
              <a:rPr lang="zh-CN" altLang="en-US" dirty="0"/>
              <a:t> </a:t>
            </a:r>
            <a:r>
              <a:rPr lang="en-US" altLang="zh-CN" dirty="0"/>
              <a:t>such</a:t>
            </a:r>
            <a:r>
              <a:rPr lang="zh-CN" altLang="en-US" dirty="0"/>
              <a:t> </a:t>
            </a:r>
            <a:r>
              <a:rPr lang="en-US" altLang="zh-CN" dirty="0"/>
              <a:t>as</a:t>
            </a:r>
            <a:r>
              <a:rPr lang="zh-CN" altLang="en-US" dirty="0"/>
              <a:t> </a:t>
            </a:r>
            <a:r>
              <a:rPr lang="en-US" altLang="zh-CN" dirty="0"/>
              <a:t>‘happiness’,</a:t>
            </a:r>
            <a:r>
              <a:rPr lang="zh-CN" altLang="en-US" dirty="0"/>
              <a:t> </a:t>
            </a:r>
            <a:r>
              <a:rPr lang="en-US" altLang="zh-CN" dirty="0"/>
              <a:t>‘life</a:t>
            </a:r>
            <a:r>
              <a:rPr lang="zh-CN" altLang="en-US" dirty="0"/>
              <a:t> </a:t>
            </a:r>
            <a:r>
              <a:rPr lang="en-US" altLang="zh-CN" dirty="0"/>
              <a:t>satisfaction’,</a:t>
            </a:r>
            <a:r>
              <a:rPr lang="zh-CN" altLang="en-US" dirty="0"/>
              <a:t> </a:t>
            </a:r>
            <a:r>
              <a:rPr lang="en-US" altLang="zh-CN" dirty="0"/>
              <a:t>‘good</a:t>
            </a:r>
            <a:r>
              <a:rPr lang="zh-CN" altLang="en-US" dirty="0"/>
              <a:t> </a:t>
            </a:r>
            <a:r>
              <a:rPr lang="en-US" altLang="zh-CN" dirty="0"/>
              <a:t>life’</a:t>
            </a:r>
            <a:r>
              <a:rPr lang="zh-CN" altLang="en-US" dirty="0"/>
              <a:t> </a:t>
            </a:r>
            <a:r>
              <a:rPr lang="en-US" altLang="zh-CN" dirty="0"/>
              <a:t>were</a:t>
            </a:r>
            <a:r>
              <a:rPr lang="zh-CN" altLang="en-US" dirty="0"/>
              <a:t> </a:t>
            </a:r>
            <a:r>
              <a:rPr lang="en-US" altLang="zh-CN" dirty="0"/>
              <a:t>used</a:t>
            </a:r>
            <a:r>
              <a:rPr lang="zh-CN" altLang="en-US" dirty="0"/>
              <a:t> </a:t>
            </a:r>
            <a:r>
              <a:rPr lang="en-US" altLang="zh-CN" dirty="0"/>
              <a:t>to</a:t>
            </a:r>
            <a:r>
              <a:rPr lang="zh-CN" altLang="en-US" dirty="0"/>
              <a:t> </a:t>
            </a:r>
            <a:r>
              <a:rPr lang="en-US" altLang="zh-CN" dirty="0"/>
              <a:t>compensate</a:t>
            </a:r>
            <a:r>
              <a:rPr lang="zh-CN" altLang="en-US" dirty="0"/>
              <a:t> </a:t>
            </a:r>
            <a:r>
              <a:rPr lang="en-US" altLang="zh-CN" dirty="0"/>
              <a:t>the</a:t>
            </a:r>
            <a:r>
              <a:rPr lang="zh-CN" altLang="en-US" dirty="0"/>
              <a:t> </a:t>
            </a:r>
            <a:r>
              <a:rPr lang="en-US" altLang="zh-CN" dirty="0"/>
              <a:t>above</a:t>
            </a:r>
            <a:r>
              <a:rPr lang="zh-CN" altLang="en-US" dirty="0"/>
              <a:t> </a:t>
            </a:r>
            <a:r>
              <a:rPr lang="en-US" altLang="zh-CN" dirty="0"/>
              <a:t>problems,</a:t>
            </a:r>
            <a:r>
              <a:rPr lang="zh-CN" altLang="en-US" dirty="0"/>
              <a:t> </a:t>
            </a:r>
            <a:r>
              <a:rPr lang="en-US" altLang="zh-CN" dirty="0"/>
              <a:t>however,</a:t>
            </a:r>
            <a:r>
              <a:rPr lang="zh-CN" altLang="en-US" dirty="0"/>
              <a:t> </a:t>
            </a:r>
            <a:r>
              <a:rPr lang="en-US" altLang="zh-CN" dirty="0"/>
              <a:t>these</a:t>
            </a:r>
            <a:r>
              <a:rPr lang="zh-CN" altLang="en-US" dirty="0"/>
              <a:t> </a:t>
            </a:r>
            <a:r>
              <a:rPr lang="en-US" altLang="zh-CN" dirty="0"/>
              <a:t>terms</a:t>
            </a:r>
            <a:r>
              <a:rPr lang="zh-CN" altLang="en-US" dirty="0"/>
              <a:t> </a:t>
            </a:r>
            <a:r>
              <a:rPr lang="en-US" altLang="zh-CN" dirty="0"/>
              <a:t>often</a:t>
            </a:r>
            <a:r>
              <a:rPr lang="zh-CN" altLang="en-US" dirty="0"/>
              <a:t> </a:t>
            </a:r>
            <a:r>
              <a:rPr lang="en-US" altLang="zh-CN" dirty="0"/>
              <a:t>has</a:t>
            </a:r>
            <a:r>
              <a:rPr lang="zh-CN" altLang="en-US" dirty="0"/>
              <a:t> </a:t>
            </a:r>
            <a:r>
              <a:rPr lang="en-US" altLang="zh-CN" dirty="0"/>
              <a:t>a</a:t>
            </a:r>
            <a:r>
              <a:rPr lang="zh-CN" altLang="en-US" dirty="0"/>
              <a:t> </a:t>
            </a:r>
            <a:r>
              <a:rPr lang="en-US" altLang="zh-CN" dirty="0"/>
              <a:t>different</a:t>
            </a:r>
            <a:r>
              <a:rPr lang="zh-CN" altLang="en-US" dirty="0"/>
              <a:t> </a:t>
            </a:r>
            <a:r>
              <a:rPr lang="en-US" altLang="zh-CN" dirty="0"/>
              <a:t>interpretation</a:t>
            </a:r>
            <a:r>
              <a:rPr lang="zh-CN" altLang="en-US" dirty="0"/>
              <a:t> </a:t>
            </a:r>
            <a:r>
              <a:rPr lang="en-US" altLang="zh-CN" dirty="0"/>
              <a:t>and</a:t>
            </a:r>
            <a:r>
              <a:rPr lang="zh-CN" altLang="en-US" dirty="0"/>
              <a:t> </a:t>
            </a:r>
            <a:r>
              <a:rPr lang="en-US" altLang="zh-CN" dirty="0"/>
              <a:t>underlying</a:t>
            </a:r>
            <a:r>
              <a:rPr lang="zh-CN" altLang="en-US" dirty="0"/>
              <a:t> </a:t>
            </a:r>
            <a:r>
              <a:rPr lang="en-US" altLang="zh-CN" dirty="0"/>
              <a:t>meanings.</a:t>
            </a:r>
            <a:endParaRPr lang="en-US" dirty="0"/>
          </a:p>
        </p:txBody>
      </p:sp>
      <p:sp>
        <p:nvSpPr>
          <p:cNvPr id="4" name="Footer Placeholder 3">
            <a:extLst>
              <a:ext uri="{FF2B5EF4-FFF2-40B4-BE49-F238E27FC236}">
                <a16:creationId xmlns:a16="http://schemas.microsoft.com/office/drawing/2014/main" id="{EB3F4D28-A66C-B248-86EE-4667E9499F13}"/>
              </a:ext>
            </a:extLst>
          </p:cNvPr>
          <p:cNvSpPr>
            <a:spLocks noGrp="1"/>
          </p:cNvSpPr>
          <p:nvPr>
            <p:ph type="ftr" sz="quarter" idx="11"/>
          </p:nvPr>
        </p:nvSpPr>
        <p:spPr>
          <a:xfrm>
            <a:off x="1295401" y="5969000"/>
            <a:ext cx="7305900" cy="279400"/>
          </a:xfrm>
        </p:spPr>
        <p:txBody>
          <a:bodyPr/>
          <a:lstStyle/>
          <a:p>
            <a:r>
              <a:rPr lang="en-US" dirty="0"/>
              <a:t>Carter, S. and Andersen, C., Theoretical </a:t>
            </a:r>
            <a:r>
              <a:rPr lang="en-US" dirty="0" err="1"/>
              <a:t>Conceptulisations</a:t>
            </a:r>
            <a:r>
              <a:rPr lang="en-US" dirty="0"/>
              <a:t> of Wellbeing, Wellbeing in Educational Contexts (https://</a:t>
            </a:r>
            <a:r>
              <a:rPr lang="en-US" dirty="0" err="1"/>
              <a:t>usq.pressbooks.pub</a:t>
            </a:r>
            <a:r>
              <a:rPr lang="en-US" dirty="0"/>
              <a:t>/</a:t>
            </a:r>
            <a:r>
              <a:rPr lang="en-US" dirty="0" err="1"/>
              <a:t>wellbeingineducationalcontexts</a:t>
            </a:r>
            <a:r>
              <a:rPr lang="en-US" dirty="0"/>
              <a:t>/chapter/theoretical-</a:t>
            </a:r>
            <a:r>
              <a:rPr lang="en-US" dirty="0" err="1"/>
              <a:t>conceptualisations</a:t>
            </a:r>
            <a:r>
              <a:rPr lang="en-US" dirty="0"/>
              <a:t>-of-wellbeing/)</a:t>
            </a:r>
          </a:p>
          <a:p>
            <a:r>
              <a:rPr lang="en-US" dirty="0"/>
              <a:t>
</a:t>
            </a:r>
          </a:p>
        </p:txBody>
      </p:sp>
    </p:spTree>
    <p:extLst>
      <p:ext uri="{BB962C8B-B14F-4D97-AF65-F5344CB8AC3E}">
        <p14:creationId xmlns:p14="http://schemas.microsoft.com/office/powerpoint/2010/main" val="27624654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BA871-CB18-1543-9AA6-C037AF87CABE}"/>
              </a:ext>
            </a:extLst>
          </p:cNvPr>
          <p:cNvSpPr>
            <a:spLocks noGrp="1"/>
          </p:cNvSpPr>
          <p:nvPr>
            <p:ph type="title"/>
          </p:nvPr>
        </p:nvSpPr>
        <p:spPr/>
        <p:txBody>
          <a:bodyPr/>
          <a:lstStyle/>
          <a:p>
            <a:r>
              <a:rPr lang="en-US" altLang="zh-CN" dirty="0"/>
              <a:t>The</a:t>
            </a:r>
            <a:r>
              <a:rPr lang="zh-CN" altLang="en-US" dirty="0"/>
              <a:t> </a:t>
            </a:r>
            <a:r>
              <a:rPr lang="en-US" altLang="zh-CN" dirty="0"/>
              <a:t>Conception</a:t>
            </a:r>
            <a:r>
              <a:rPr lang="zh-CN" altLang="en-US" dirty="0"/>
              <a:t> </a:t>
            </a:r>
            <a:r>
              <a:rPr lang="en-US" altLang="zh-CN" dirty="0"/>
              <a:t>of</a:t>
            </a:r>
            <a:r>
              <a:rPr lang="zh-CN" altLang="en-US" dirty="0"/>
              <a:t> </a:t>
            </a:r>
            <a:r>
              <a:rPr lang="en-US" altLang="zh-CN" dirty="0"/>
              <a:t>Wellbeing</a:t>
            </a:r>
            <a:r>
              <a:rPr lang="zh-CN" altLang="en-US" dirty="0"/>
              <a:t> </a:t>
            </a:r>
            <a:r>
              <a:rPr lang="en-US" altLang="zh-CN" dirty="0"/>
              <a:t>Cont.</a:t>
            </a:r>
            <a:endParaRPr lang="en-US" dirty="0"/>
          </a:p>
        </p:txBody>
      </p:sp>
      <p:sp>
        <p:nvSpPr>
          <p:cNvPr id="3" name="Content Placeholder 2">
            <a:extLst>
              <a:ext uri="{FF2B5EF4-FFF2-40B4-BE49-F238E27FC236}">
                <a16:creationId xmlns:a16="http://schemas.microsoft.com/office/drawing/2014/main" id="{DB0034A1-A658-2342-AC0B-8766FE044949}"/>
              </a:ext>
            </a:extLst>
          </p:cNvPr>
          <p:cNvSpPr>
            <a:spLocks noGrp="1"/>
          </p:cNvSpPr>
          <p:nvPr>
            <p:ph idx="1"/>
          </p:nvPr>
        </p:nvSpPr>
        <p:spPr/>
        <p:txBody>
          <a:bodyPr>
            <a:normAutofit fontScale="77500" lnSpcReduction="20000"/>
          </a:bodyPr>
          <a:lstStyle/>
          <a:p>
            <a:pPr marL="0" indent="0">
              <a:buNone/>
            </a:pPr>
            <a:r>
              <a:rPr lang="en-US" altLang="zh-CN" dirty="0"/>
              <a:t>Some</a:t>
            </a:r>
            <a:r>
              <a:rPr lang="zh-CN" altLang="en-US" dirty="0"/>
              <a:t> </a:t>
            </a:r>
            <a:r>
              <a:rPr lang="en-US" altLang="zh-CN" dirty="0"/>
              <a:t>definitions</a:t>
            </a:r>
            <a:r>
              <a:rPr lang="zh-CN" altLang="en-US" dirty="0"/>
              <a:t> </a:t>
            </a:r>
            <a:r>
              <a:rPr lang="en-US" altLang="zh-CN" dirty="0"/>
              <a:t>of</a:t>
            </a:r>
            <a:r>
              <a:rPr lang="zh-CN" altLang="en-US" dirty="0"/>
              <a:t> </a:t>
            </a:r>
            <a:r>
              <a:rPr lang="en-US" altLang="zh-CN" dirty="0"/>
              <a:t>wellbeing:</a:t>
            </a:r>
          </a:p>
          <a:p>
            <a:pPr marL="457200" indent="-457200">
              <a:buAutoNum type="arabicPeriod"/>
            </a:pPr>
            <a:r>
              <a:rPr lang="en-US" altLang="zh-CN" dirty="0"/>
              <a:t>High</a:t>
            </a:r>
            <a:r>
              <a:rPr lang="zh-CN" altLang="en-US" dirty="0"/>
              <a:t> </a:t>
            </a:r>
            <a:r>
              <a:rPr lang="en-US" altLang="zh-CN" dirty="0"/>
              <a:t>in</a:t>
            </a:r>
            <a:r>
              <a:rPr lang="zh-CN" altLang="en-US" dirty="0"/>
              <a:t> </a:t>
            </a:r>
            <a:r>
              <a:rPr lang="en-US" altLang="zh-CN" dirty="0"/>
              <a:t>psychological</a:t>
            </a:r>
            <a:r>
              <a:rPr lang="zh-CN" altLang="en-US" dirty="0"/>
              <a:t> </a:t>
            </a:r>
            <a:r>
              <a:rPr lang="en-US" altLang="zh-CN" dirty="0"/>
              <a:t>wellbeing,</a:t>
            </a:r>
            <a:r>
              <a:rPr lang="zh-CN" altLang="en-US" dirty="0"/>
              <a:t> </a:t>
            </a:r>
            <a:r>
              <a:rPr lang="en-US" altLang="zh-CN" dirty="0"/>
              <a:t>i.e.</a:t>
            </a:r>
            <a:r>
              <a:rPr lang="zh-CN" altLang="en-US" dirty="0"/>
              <a:t> </a:t>
            </a:r>
            <a:r>
              <a:rPr lang="en-US" altLang="zh-CN" dirty="0"/>
              <a:t>positive</a:t>
            </a:r>
            <a:r>
              <a:rPr lang="zh-CN" altLang="en-US" dirty="0"/>
              <a:t> </a:t>
            </a:r>
            <a:r>
              <a:rPr lang="en-US" altLang="zh-CN" dirty="0"/>
              <a:t>affect</a:t>
            </a:r>
            <a:r>
              <a:rPr lang="zh-CN" altLang="en-US" dirty="0"/>
              <a:t> </a:t>
            </a:r>
            <a:r>
              <a:rPr lang="en-US" altLang="zh-CN" dirty="0"/>
              <a:t>predominates</a:t>
            </a:r>
            <a:r>
              <a:rPr lang="zh-CN" altLang="en-US" dirty="0"/>
              <a:t> </a:t>
            </a:r>
            <a:r>
              <a:rPr lang="en-US" altLang="zh-CN" dirty="0"/>
              <a:t>over</a:t>
            </a:r>
            <a:r>
              <a:rPr lang="zh-CN" altLang="en-US" dirty="0"/>
              <a:t> </a:t>
            </a:r>
            <a:r>
              <a:rPr lang="en-US" altLang="zh-CN" dirty="0"/>
              <a:t>negative</a:t>
            </a:r>
            <a:r>
              <a:rPr lang="zh-CN" altLang="en-US" dirty="0"/>
              <a:t> </a:t>
            </a:r>
            <a:r>
              <a:rPr lang="en-US" altLang="zh-CN" dirty="0"/>
              <a:t>affect.</a:t>
            </a:r>
            <a:r>
              <a:rPr lang="zh-CN" altLang="en-US" dirty="0"/>
              <a:t> </a:t>
            </a:r>
            <a:r>
              <a:rPr lang="en-US" altLang="zh-CN" dirty="0"/>
              <a:t>(Bradburn,</a:t>
            </a:r>
            <a:r>
              <a:rPr lang="zh-CN" altLang="en-US" dirty="0"/>
              <a:t> </a:t>
            </a:r>
            <a:r>
              <a:rPr lang="en-US" altLang="zh-CN" dirty="0"/>
              <a:t>1969)</a:t>
            </a:r>
          </a:p>
          <a:p>
            <a:pPr marL="457200" indent="-457200">
              <a:buAutoNum type="arabicPeriod"/>
            </a:pPr>
            <a:r>
              <a:rPr lang="en-US" altLang="zh-CN" dirty="0"/>
              <a:t>Happiness,</a:t>
            </a:r>
            <a:r>
              <a:rPr lang="zh-CN" altLang="en-US" dirty="0"/>
              <a:t> </a:t>
            </a:r>
            <a:r>
              <a:rPr lang="en-US" altLang="zh-CN" dirty="0"/>
              <a:t>felling</a:t>
            </a:r>
            <a:r>
              <a:rPr lang="zh-CN" altLang="en-US" dirty="0"/>
              <a:t> </a:t>
            </a:r>
            <a:r>
              <a:rPr lang="en-US" altLang="zh-CN" dirty="0"/>
              <a:t>satisfied</a:t>
            </a:r>
            <a:r>
              <a:rPr lang="zh-CN" altLang="en-US" dirty="0"/>
              <a:t> </a:t>
            </a:r>
            <a:r>
              <a:rPr lang="en-US" altLang="zh-CN" dirty="0"/>
              <a:t>as</a:t>
            </a:r>
            <a:r>
              <a:rPr lang="zh-CN" altLang="en-US" dirty="0"/>
              <a:t> </a:t>
            </a:r>
            <a:r>
              <a:rPr lang="en-US" altLang="zh-CN" dirty="0"/>
              <a:t>well</a:t>
            </a:r>
            <a:r>
              <a:rPr lang="zh-CN" altLang="en-US" dirty="0"/>
              <a:t> </a:t>
            </a:r>
            <a:r>
              <a:rPr lang="en-US" altLang="zh-CN" dirty="0"/>
              <a:t>as</a:t>
            </a:r>
            <a:r>
              <a:rPr lang="zh-CN" altLang="en-US" dirty="0"/>
              <a:t> </a:t>
            </a:r>
            <a:r>
              <a:rPr lang="en-US" altLang="zh-CN" dirty="0"/>
              <a:t>feeling</a:t>
            </a:r>
            <a:r>
              <a:rPr lang="zh-CN" altLang="en-US" dirty="0"/>
              <a:t> </a:t>
            </a:r>
            <a:r>
              <a:rPr lang="en-US" altLang="zh-CN" dirty="0"/>
              <a:t>fulfilled</a:t>
            </a:r>
            <a:r>
              <a:rPr lang="zh-CN" altLang="en-US" dirty="0"/>
              <a:t> </a:t>
            </a:r>
            <a:r>
              <a:rPr lang="en-US" altLang="zh-CN" dirty="0"/>
              <a:t>and</a:t>
            </a:r>
            <a:r>
              <a:rPr lang="zh-CN" altLang="en-US" dirty="0"/>
              <a:t> </a:t>
            </a:r>
            <a:r>
              <a:rPr lang="en-US" altLang="zh-CN" dirty="0"/>
              <a:t>developing</a:t>
            </a:r>
            <a:r>
              <a:rPr lang="zh-CN" altLang="en-US" dirty="0"/>
              <a:t> </a:t>
            </a:r>
            <a:r>
              <a:rPr lang="en-US" altLang="zh-CN" dirty="0"/>
              <a:t>as</a:t>
            </a:r>
            <a:r>
              <a:rPr lang="zh-CN" altLang="en-US" dirty="0"/>
              <a:t> </a:t>
            </a:r>
            <a:r>
              <a:rPr lang="en-US" altLang="zh-CN" dirty="0"/>
              <a:t>a</a:t>
            </a:r>
            <a:r>
              <a:rPr lang="zh-CN" altLang="en-US" dirty="0"/>
              <a:t> </a:t>
            </a:r>
            <a:r>
              <a:rPr lang="en-US" altLang="zh-CN" dirty="0"/>
              <a:t>person.</a:t>
            </a:r>
            <a:r>
              <a:rPr lang="zh-CN" altLang="en-US" dirty="0"/>
              <a:t> </a:t>
            </a:r>
            <a:r>
              <a:rPr lang="en-US" altLang="zh-CN" dirty="0"/>
              <a:t>(Shah</a:t>
            </a:r>
            <a:r>
              <a:rPr lang="zh-CN" altLang="en-US" dirty="0"/>
              <a:t> </a:t>
            </a:r>
            <a:r>
              <a:rPr lang="en-US" altLang="zh-CN" dirty="0"/>
              <a:t>and</a:t>
            </a:r>
            <a:r>
              <a:rPr lang="zh-CN" altLang="en-US" dirty="0"/>
              <a:t> </a:t>
            </a:r>
            <a:r>
              <a:rPr lang="en-US" altLang="zh-CN" dirty="0"/>
              <a:t>Marks,</a:t>
            </a:r>
            <a:r>
              <a:rPr lang="zh-CN" altLang="en-US" dirty="0"/>
              <a:t> </a:t>
            </a:r>
            <a:r>
              <a:rPr lang="en-US" altLang="zh-CN" dirty="0"/>
              <a:t>2004)</a:t>
            </a:r>
          </a:p>
          <a:p>
            <a:pPr marL="457200" indent="-457200">
              <a:buAutoNum type="arabicPeriod"/>
            </a:pPr>
            <a:r>
              <a:rPr lang="en-US" altLang="zh-CN" dirty="0"/>
              <a:t>It</a:t>
            </a:r>
            <a:r>
              <a:rPr lang="zh-CN" altLang="en-US" dirty="0"/>
              <a:t> </a:t>
            </a:r>
            <a:r>
              <a:rPr lang="en-US" altLang="zh-CN" dirty="0"/>
              <a:t>is</a:t>
            </a:r>
            <a:r>
              <a:rPr lang="zh-CN" altLang="en-US" dirty="0"/>
              <a:t> </a:t>
            </a:r>
            <a:r>
              <a:rPr lang="en-US" altLang="zh-CN" dirty="0"/>
              <a:t>subjective</a:t>
            </a:r>
            <a:r>
              <a:rPr lang="zh-CN" altLang="en-US" dirty="0"/>
              <a:t> </a:t>
            </a:r>
            <a:r>
              <a:rPr lang="en-US" altLang="zh-CN" dirty="0"/>
              <a:t>(subject</a:t>
            </a:r>
            <a:r>
              <a:rPr lang="zh-CN" altLang="en-US" dirty="0"/>
              <a:t> </a:t>
            </a:r>
            <a:r>
              <a:rPr lang="en-US" altLang="zh-CN" dirty="0"/>
              <a:t>wellbeing)</a:t>
            </a:r>
            <a:r>
              <a:rPr lang="zh-CN" altLang="en-US" dirty="0"/>
              <a:t> </a:t>
            </a:r>
            <a:r>
              <a:rPr lang="en-US" altLang="zh-CN" dirty="0"/>
              <a:t>which</a:t>
            </a:r>
            <a:r>
              <a:rPr lang="zh-CN" altLang="en-US" dirty="0"/>
              <a:t> </a:t>
            </a:r>
            <a:r>
              <a:rPr lang="en-US" altLang="zh-CN" dirty="0"/>
              <a:t>contains</a:t>
            </a:r>
            <a:r>
              <a:rPr lang="zh-CN" altLang="en-US" dirty="0"/>
              <a:t> </a:t>
            </a:r>
            <a:r>
              <a:rPr lang="en-US" altLang="zh-CN" dirty="0"/>
              <a:t>three</a:t>
            </a:r>
            <a:r>
              <a:rPr lang="zh-CN" altLang="en-US" dirty="0"/>
              <a:t> </a:t>
            </a:r>
            <a:r>
              <a:rPr lang="en-US" altLang="zh-CN" dirty="0"/>
              <a:t>interrelated</a:t>
            </a:r>
            <a:r>
              <a:rPr lang="zh-CN" altLang="en-US" dirty="0"/>
              <a:t> </a:t>
            </a:r>
            <a:r>
              <a:rPr lang="en-US" altLang="zh-CN" dirty="0"/>
              <a:t>components:</a:t>
            </a:r>
            <a:r>
              <a:rPr lang="zh-CN" altLang="en-US" dirty="0"/>
              <a:t> </a:t>
            </a:r>
            <a:r>
              <a:rPr lang="en-US" altLang="zh-CN" dirty="0"/>
              <a:t>life</a:t>
            </a:r>
            <a:r>
              <a:rPr lang="zh-CN" altLang="en-US" dirty="0"/>
              <a:t> </a:t>
            </a:r>
            <a:r>
              <a:rPr lang="en-US" altLang="zh-CN" dirty="0"/>
              <a:t>satisfaction,</a:t>
            </a:r>
            <a:r>
              <a:rPr lang="zh-CN" altLang="en-US" dirty="0"/>
              <a:t> </a:t>
            </a:r>
            <a:r>
              <a:rPr lang="en-US" altLang="zh-CN" dirty="0"/>
              <a:t>pleasant</a:t>
            </a:r>
            <a:r>
              <a:rPr lang="zh-CN" altLang="en-US" dirty="0"/>
              <a:t> </a:t>
            </a:r>
            <a:r>
              <a:rPr lang="en-US" altLang="zh-CN" dirty="0"/>
              <a:t>affect</a:t>
            </a:r>
            <a:r>
              <a:rPr lang="zh-CN" altLang="en-US" dirty="0"/>
              <a:t> </a:t>
            </a:r>
            <a:r>
              <a:rPr lang="en-US" altLang="zh-CN" dirty="0"/>
              <a:t>and</a:t>
            </a:r>
            <a:r>
              <a:rPr lang="zh-CN" altLang="en-US" dirty="0"/>
              <a:t> </a:t>
            </a:r>
            <a:r>
              <a:rPr lang="en-US" altLang="zh-CN" dirty="0"/>
              <a:t>unpleasant</a:t>
            </a:r>
            <a:r>
              <a:rPr lang="zh-CN" altLang="en-US" dirty="0"/>
              <a:t> </a:t>
            </a:r>
            <a:r>
              <a:rPr lang="en-US" altLang="zh-CN" dirty="0"/>
              <a:t>affect.</a:t>
            </a:r>
            <a:r>
              <a:rPr lang="zh-CN" altLang="en-US" dirty="0"/>
              <a:t> </a:t>
            </a:r>
            <a:r>
              <a:rPr lang="en-US" altLang="zh-CN" dirty="0"/>
              <a:t>(Diener</a:t>
            </a:r>
            <a:r>
              <a:rPr lang="zh-CN" altLang="en-US" dirty="0"/>
              <a:t> </a:t>
            </a:r>
            <a:r>
              <a:rPr lang="en-US" altLang="zh-CN" dirty="0"/>
              <a:t>et</a:t>
            </a:r>
            <a:r>
              <a:rPr lang="zh-CN" altLang="en-US" dirty="0"/>
              <a:t> </a:t>
            </a:r>
            <a:r>
              <a:rPr lang="en-US" altLang="zh-CN" dirty="0"/>
              <a:t>al.,</a:t>
            </a:r>
            <a:r>
              <a:rPr lang="zh-CN" altLang="en-US" dirty="0"/>
              <a:t> </a:t>
            </a:r>
            <a:r>
              <a:rPr lang="en-US" altLang="zh-CN" dirty="0"/>
              <a:t>1999)</a:t>
            </a:r>
          </a:p>
          <a:p>
            <a:pPr marL="457200" indent="-457200">
              <a:buAutoNum type="arabicPeriod"/>
            </a:pPr>
            <a:r>
              <a:rPr lang="en-US" altLang="zh-CN" dirty="0"/>
              <a:t>What</a:t>
            </a:r>
            <a:r>
              <a:rPr lang="zh-CN" altLang="en-US" dirty="0"/>
              <a:t> </a:t>
            </a:r>
            <a:r>
              <a:rPr lang="en-US" altLang="zh-CN" dirty="0"/>
              <a:t>determines</a:t>
            </a:r>
            <a:r>
              <a:rPr lang="zh-CN" altLang="en-US" dirty="0"/>
              <a:t> </a:t>
            </a:r>
            <a:r>
              <a:rPr lang="en-US" altLang="zh-CN" dirty="0"/>
              <a:t>subject</a:t>
            </a:r>
            <a:r>
              <a:rPr lang="zh-CN" altLang="en-US" dirty="0"/>
              <a:t> </a:t>
            </a:r>
            <a:r>
              <a:rPr lang="en-US" altLang="zh-CN" dirty="0"/>
              <a:t>wellbeing</a:t>
            </a:r>
            <a:r>
              <a:rPr lang="zh-CN" altLang="en-US" dirty="0"/>
              <a:t> </a:t>
            </a:r>
            <a:r>
              <a:rPr lang="en-US" altLang="zh-CN" dirty="0"/>
              <a:t>is</a:t>
            </a:r>
            <a:r>
              <a:rPr lang="zh-CN" altLang="en-US" dirty="0"/>
              <a:t> </a:t>
            </a:r>
            <a:r>
              <a:rPr lang="en-US" altLang="zh-CN" dirty="0"/>
              <a:t>the</a:t>
            </a:r>
            <a:r>
              <a:rPr lang="zh-CN" altLang="en-US" dirty="0"/>
              <a:t> </a:t>
            </a:r>
            <a:r>
              <a:rPr lang="en-US" altLang="zh-CN" dirty="0"/>
              <a:t>rate</a:t>
            </a:r>
            <a:r>
              <a:rPr lang="zh-CN" altLang="en-US" dirty="0"/>
              <a:t> </a:t>
            </a:r>
            <a:r>
              <a:rPr lang="en-US" altLang="zh-CN" dirty="0"/>
              <a:t>of</a:t>
            </a:r>
            <a:r>
              <a:rPr lang="zh-CN" altLang="en-US" dirty="0"/>
              <a:t> </a:t>
            </a:r>
            <a:r>
              <a:rPr lang="en-US" altLang="zh-CN" dirty="0"/>
              <a:t>positive</a:t>
            </a:r>
            <a:r>
              <a:rPr lang="zh-CN" altLang="en-US" dirty="0"/>
              <a:t> </a:t>
            </a:r>
            <a:r>
              <a:rPr lang="en-US" altLang="zh-CN" dirty="0"/>
              <a:t>state</a:t>
            </a:r>
            <a:r>
              <a:rPr lang="zh-CN" altLang="en-US" dirty="0"/>
              <a:t> </a:t>
            </a:r>
            <a:r>
              <a:rPr lang="en-US" altLang="zh-CN" dirty="0"/>
              <a:t>of</a:t>
            </a:r>
            <a:r>
              <a:rPr lang="zh-CN" altLang="en-US" dirty="0"/>
              <a:t> </a:t>
            </a:r>
            <a:r>
              <a:rPr lang="en-US" altLang="zh-CN" dirty="0"/>
              <a:t>the</a:t>
            </a:r>
            <a:r>
              <a:rPr lang="zh-CN" altLang="en-US" dirty="0"/>
              <a:t> </a:t>
            </a:r>
            <a:r>
              <a:rPr lang="en-US" altLang="zh-CN" dirty="0"/>
              <a:t>negative</a:t>
            </a:r>
            <a:r>
              <a:rPr lang="zh-CN" altLang="en-US" dirty="0"/>
              <a:t> </a:t>
            </a:r>
            <a:r>
              <a:rPr lang="en-US" altLang="zh-CN" dirty="0"/>
              <a:t>over</a:t>
            </a:r>
            <a:r>
              <a:rPr lang="zh-CN" altLang="en-US" dirty="0"/>
              <a:t> </a:t>
            </a:r>
            <a:r>
              <a:rPr lang="en-US" altLang="zh-CN" dirty="0"/>
              <a:t>time</a:t>
            </a:r>
            <a:r>
              <a:rPr lang="zh-CN" altLang="en-US" dirty="0"/>
              <a:t> </a:t>
            </a:r>
            <a:r>
              <a:rPr lang="en-US" altLang="zh-CN" dirty="0"/>
              <a:t>(affective</a:t>
            </a:r>
            <a:r>
              <a:rPr lang="zh-CN" altLang="en-US" dirty="0"/>
              <a:t> </a:t>
            </a:r>
            <a:r>
              <a:rPr lang="en-US" altLang="zh-CN" dirty="0"/>
              <a:t>experiences</a:t>
            </a:r>
            <a:r>
              <a:rPr lang="zh-CN" altLang="en-US" dirty="0"/>
              <a:t> </a:t>
            </a:r>
            <a:r>
              <a:rPr lang="en-US" altLang="zh-CN" dirty="0"/>
              <a:t>and</a:t>
            </a:r>
            <a:r>
              <a:rPr lang="zh-CN" altLang="en-US" dirty="0"/>
              <a:t> </a:t>
            </a:r>
            <a:r>
              <a:rPr lang="en-US" altLang="zh-CN" dirty="0"/>
              <a:t>cognitive</a:t>
            </a:r>
            <a:r>
              <a:rPr lang="zh-CN" altLang="en-US" dirty="0"/>
              <a:t> </a:t>
            </a:r>
            <a:r>
              <a:rPr lang="en-US" altLang="zh-CN" dirty="0"/>
              <a:t>judgements</a:t>
            </a:r>
            <a:r>
              <a:rPr lang="zh-CN" altLang="en-US" dirty="0"/>
              <a:t> </a:t>
            </a:r>
            <a:r>
              <a:rPr lang="en-US" altLang="zh-CN" dirty="0"/>
              <a:t>and</a:t>
            </a:r>
            <a:r>
              <a:rPr lang="zh-CN" altLang="en-US" dirty="0"/>
              <a:t> </a:t>
            </a:r>
            <a:r>
              <a:rPr lang="en-US" altLang="zh-CN" dirty="0"/>
              <a:t>self-report</a:t>
            </a:r>
            <a:r>
              <a:rPr lang="zh-CN" altLang="en-US" dirty="0"/>
              <a:t> </a:t>
            </a:r>
            <a:r>
              <a:rPr lang="en-US" altLang="zh-CN" dirty="0"/>
              <a:t>measures).</a:t>
            </a:r>
            <a:r>
              <a:rPr lang="zh-CN" altLang="en-US" dirty="0"/>
              <a:t> </a:t>
            </a:r>
            <a:r>
              <a:rPr lang="en-US" altLang="zh-CN" dirty="0"/>
              <a:t>(Larsen,</a:t>
            </a:r>
            <a:r>
              <a:rPr lang="zh-CN" altLang="en-US" dirty="0"/>
              <a:t> </a:t>
            </a:r>
            <a:r>
              <a:rPr lang="en-US" altLang="zh-CN" dirty="0"/>
              <a:t>Diener,</a:t>
            </a:r>
            <a:r>
              <a:rPr lang="zh-CN" altLang="en-US" dirty="0"/>
              <a:t> </a:t>
            </a:r>
            <a:r>
              <a:rPr lang="en-US" altLang="zh-CN" dirty="0"/>
              <a:t>and</a:t>
            </a:r>
            <a:r>
              <a:rPr lang="zh-CN" altLang="en-US" dirty="0"/>
              <a:t> </a:t>
            </a:r>
            <a:r>
              <a:rPr lang="en-US" altLang="zh-CN" dirty="0"/>
              <a:t>Emmons,</a:t>
            </a:r>
            <a:r>
              <a:rPr lang="zh-CN" altLang="en-US" dirty="0"/>
              <a:t> </a:t>
            </a:r>
            <a:r>
              <a:rPr lang="en-US" altLang="zh-CN" dirty="0"/>
              <a:t>1985;</a:t>
            </a:r>
            <a:r>
              <a:rPr lang="zh-CN" altLang="en-US" dirty="0"/>
              <a:t> </a:t>
            </a:r>
            <a:r>
              <a:rPr lang="en-US" altLang="zh-CN" dirty="0"/>
              <a:t>Larsen</a:t>
            </a:r>
            <a:r>
              <a:rPr lang="zh-CN" altLang="en-US" dirty="0"/>
              <a:t> </a:t>
            </a:r>
            <a:r>
              <a:rPr lang="en-US" altLang="zh-CN" dirty="0"/>
              <a:t>&amp;</a:t>
            </a:r>
            <a:r>
              <a:rPr lang="zh-CN" altLang="en-US" dirty="0"/>
              <a:t> </a:t>
            </a:r>
            <a:r>
              <a:rPr lang="en-US" altLang="zh-CN" dirty="0"/>
              <a:t>Eid,</a:t>
            </a:r>
            <a:r>
              <a:rPr lang="zh-CN" altLang="en-US" dirty="0"/>
              <a:t> </a:t>
            </a:r>
            <a:r>
              <a:rPr lang="en-US" altLang="zh-CN" dirty="0"/>
              <a:t>2008)</a:t>
            </a:r>
            <a:r>
              <a:rPr lang="zh-CN" altLang="en-US" dirty="0"/>
              <a:t> </a:t>
            </a:r>
            <a:r>
              <a:rPr lang="en-US" altLang="zh-CN" dirty="0"/>
              <a:t>–</a:t>
            </a:r>
            <a:r>
              <a:rPr lang="zh-CN" altLang="en-US" dirty="0"/>
              <a:t> </a:t>
            </a:r>
            <a:r>
              <a:rPr lang="en-US" altLang="zh-CN" dirty="0">
                <a:hlinkClick r:id="rId3"/>
              </a:rPr>
              <a:t>Satisfaction</a:t>
            </a:r>
            <a:r>
              <a:rPr lang="zh-CN" altLang="en-US" dirty="0">
                <a:hlinkClick r:id="rId3"/>
              </a:rPr>
              <a:t> </a:t>
            </a:r>
            <a:r>
              <a:rPr lang="en-US" altLang="zh-CN" dirty="0">
                <a:hlinkClick r:id="rId3"/>
              </a:rPr>
              <a:t>with</a:t>
            </a:r>
            <a:r>
              <a:rPr lang="zh-CN" altLang="en-US" dirty="0">
                <a:hlinkClick r:id="rId3"/>
              </a:rPr>
              <a:t> </a:t>
            </a:r>
            <a:r>
              <a:rPr lang="en-US" altLang="zh-CN" dirty="0">
                <a:hlinkClick r:id="rId3"/>
              </a:rPr>
              <a:t>Life</a:t>
            </a:r>
            <a:r>
              <a:rPr lang="zh-CN" altLang="en-US" dirty="0">
                <a:hlinkClick r:id="rId3"/>
              </a:rPr>
              <a:t> </a:t>
            </a:r>
            <a:r>
              <a:rPr lang="en-US" altLang="zh-CN" dirty="0">
                <a:hlinkClick r:id="rId3"/>
              </a:rPr>
              <a:t>Scale</a:t>
            </a:r>
            <a:r>
              <a:rPr lang="zh-CN" altLang="en-US" dirty="0"/>
              <a:t> </a:t>
            </a:r>
            <a:r>
              <a:rPr lang="en-US" altLang="zh-CN" dirty="0"/>
              <a:t>(Diener,</a:t>
            </a:r>
            <a:r>
              <a:rPr lang="zh-CN" altLang="en-US" dirty="0"/>
              <a:t> </a:t>
            </a:r>
            <a:r>
              <a:rPr lang="en-US" altLang="zh-CN" dirty="0"/>
              <a:t>Emmons,</a:t>
            </a:r>
            <a:r>
              <a:rPr lang="zh-CN" altLang="en-US" dirty="0"/>
              <a:t> </a:t>
            </a:r>
            <a:r>
              <a:rPr lang="en-US" altLang="zh-CN" dirty="0"/>
              <a:t>Larsen,</a:t>
            </a:r>
            <a:r>
              <a:rPr lang="zh-CN" altLang="en-US" dirty="0"/>
              <a:t> </a:t>
            </a:r>
            <a:r>
              <a:rPr lang="en-US" altLang="zh-CN" dirty="0"/>
              <a:t>and</a:t>
            </a:r>
            <a:r>
              <a:rPr lang="zh-CN" altLang="en-US" dirty="0"/>
              <a:t> </a:t>
            </a:r>
            <a:r>
              <a:rPr lang="en-US" altLang="zh-CN" dirty="0"/>
              <a:t>Griffin,</a:t>
            </a:r>
            <a:r>
              <a:rPr lang="zh-CN" altLang="en-US" dirty="0"/>
              <a:t> </a:t>
            </a:r>
            <a:r>
              <a:rPr lang="en-US" altLang="zh-CN" dirty="0"/>
              <a:t>1985)</a:t>
            </a:r>
          </a:p>
          <a:p>
            <a:pPr marL="0" indent="0">
              <a:buNone/>
            </a:pPr>
            <a:endParaRPr lang="en-US" dirty="0"/>
          </a:p>
        </p:txBody>
      </p:sp>
      <p:sp>
        <p:nvSpPr>
          <p:cNvPr id="4" name="Footer Placeholder 3">
            <a:extLst>
              <a:ext uri="{FF2B5EF4-FFF2-40B4-BE49-F238E27FC236}">
                <a16:creationId xmlns:a16="http://schemas.microsoft.com/office/drawing/2014/main" id="{CD6A3669-49B1-F148-91D1-145E299D27C6}"/>
              </a:ext>
            </a:extLst>
          </p:cNvPr>
          <p:cNvSpPr>
            <a:spLocks noGrp="1"/>
          </p:cNvSpPr>
          <p:nvPr>
            <p:ph type="ftr" sz="quarter" idx="11"/>
          </p:nvPr>
        </p:nvSpPr>
        <p:spPr>
          <a:xfrm>
            <a:off x="1295401" y="5969000"/>
            <a:ext cx="7305900" cy="279400"/>
          </a:xfrm>
        </p:spPr>
        <p:txBody>
          <a:bodyPr/>
          <a:lstStyle/>
          <a:p>
            <a:r>
              <a:rPr lang="en-US" dirty="0"/>
              <a:t>Carter, S. and Andersen, C., Theoretical </a:t>
            </a:r>
            <a:r>
              <a:rPr lang="en-US" dirty="0" err="1"/>
              <a:t>Conceptulisations</a:t>
            </a:r>
            <a:r>
              <a:rPr lang="en-US" dirty="0"/>
              <a:t> of Wellbeing, Wellbeing in Educational Contexts (https://</a:t>
            </a:r>
            <a:r>
              <a:rPr lang="en-US" dirty="0" err="1"/>
              <a:t>usq.pressbooks.pub</a:t>
            </a:r>
            <a:r>
              <a:rPr lang="en-US" dirty="0"/>
              <a:t>/</a:t>
            </a:r>
            <a:r>
              <a:rPr lang="en-US" dirty="0" err="1"/>
              <a:t>wellbeingineducationalcontexts</a:t>
            </a:r>
            <a:r>
              <a:rPr lang="en-US" dirty="0"/>
              <a:t>/chapter/theoretical-</a:t>
            </a:r>
            <a:r>
              <a:rPr lang="en-US" dirty="0" err="1"/>
              <a:t>conceptualisations</a:t>
            </a:r>
            <a:r>
              <a:rPr lang="en-US" dirty="0"/>
              <a:t>-of-wellbeing/)</a:t>
            </a:r>
          </a:p>
          <a:p>
            <a:r>
              <a:rPr lang="en-US" dirty="0"/>
              <a:t>
</a:t>
            </a:r>
          </a:p>
        </p:txBody>
      </p:sp>
    </p:spTree>
    <p:extLst>
      <p:ext uri="{BB962C8B-B14F-4D97-AF65-F5344CB8AC3E}">
        <p14:creationId xmlns:p14="http://schemas.microsoft.com/office/powerpoint/2010/main" val="28683715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7BD8E-6144-CA42-AB9E-96D85E2A8866}"/>
              </a:ext>
            </a:extLst>
          </p:cNvPr>
          <p:cNvSpPr>
            <a:spLocks noGrp="1"/>
          </p:cNvSpPr>
          <p:nvPr>
            <p:ph type="title"/>
          </p:nvPr>
        </p:nvSpPr>
        <p:spPr/>
        <p:txBody>
          <a:bodyPr/>
          <a:lstStyle/>
          <a:p>
            <a:r>
              <a:rPr lang="en-US" altLang="zh-CN" dirty="0"/>
              <a:t>The</a:t>
            </a:r>
            <a:r>
              <a:rPr lang="zh-CN" altLang="en-US" dirty="0"/>
              <a:t> </a:t>
            </a:r>
            <a:r>
              <a:rPr lang="en-US" altLang="zh-CN" dirty="0"/>
              <a:t>Conception</a:t>
            </a:r>
            <a:r>
              <a:rPr lang="zh-CN" altLang="en-US" dirty="0"/>
              <a:t> </a:t>
            </a:r>
            <a:r>
              <a:rPr lang="en-US" altLang="zh-CN" dirty="0"/>
              <a:t>of</a:t>
            </a:r>
            <a:r>
              <a:rPr lang="zh-CN" altLang="en-US" dirty="0"/>
              <a:t> </a:t>
            </a:r>
            <a:r>
              <a:rPr lang="en-US" altLang="zh-CN" dirty="0"/>
              <a:t>Wellbeing</a:t>
            </a:r>
            <a:r>
              <a:rPr lang="zh-CN" altLang="en-US" dirty="0"/>
              <a:t> </a:t>
            </a:r>
            <a:r>
              <a:rPr lang="en-US" altLang="zh-CN" dirty="0"/>
              <a:t>Cont.</a:t>
            </a:r>
            <a:endParaRPr lang="en-US" dirty="0"/>
          </a:p>
        </p:txBody>
      </p:sp>
      <p:sp>
        <p:nvSpPr>
          <p:cNvPr id="3" name="Content Placeholder 2">
            <a:extLst>
              <a:ext uri="{FF2B5EF4-FFF2-40B4-BE49-F238E27FC236}">
                <a16:creationId xmlns:a16="http://schemas.microsoft.com/office/drawing/2014/main" id="{B634658F-7C69-3248-8DEA-C527F3F9204E}"/>
              </a:ext>
            </a:extLst>
          </p:cNvPr>
          <p:cNvSpPr>
            <a:spLocks noGrp="1"/>
          </p:cNvSpPr>
          <p:nvPr>
            <p:ph idx="1"/>
          </p:nvPr>
        </p:nvSpPr>
        <p:spPr/>
        <p:txBody>
          <a:bodyPr>
            <a:normAutofit lnSpcReduction="10000"/>
          </a:bodyPr>
          <a:lstStyle/>
          <a:p>
            <a:r>
              <a:rPr lang="en-GB" dirty="0"/>
              <a:t>Diener’s work </a:t>
            </a:r>
            <a:r>
              <a:rPr lang="en-US" altLang="zh-CN" dirty="0"/>
              <a:t>found</a:t>
            </a:r>
            <a:r>
              <a:rPr lang="zh-CN" altLang="en-US" dirty="0"/>
              <a:t> </a:t>
            </a:r>
            <a:r>
              <a:rPr lang="en-US" altLang="zh-CN" dirty="0"/>
              <a:t>that</a:t>
            </a:r>
            <a:r>
              <a:rPr lang="zh-CN" altLang="en-US" dirty="0"/>
              <a:t> </a:t>
            </a:r>
            <a:r>
              <a:rPr lang="en-US" altLang="zh-CN" dirty="0"/>
              <a:t>there</a:t>
            </a:r>
            <a:r>
              <a:rPr lang="zh-CN" altLang="en-US" dirty="0"/>
              <a:t> </a:t>
            </a:r>
            <a:r>
              <a:rPr lang="en-US" altLang="zh-CN" dirty="0"/>
              <a:t>are</a:t>
            </a:r>
            <a:r>
              <a:rPr lang="zh-CN" altLang="en-US" dirty="0"/>
              <a:t> </a:t>
            </a:r>
            <a:r>
              <a:rPr lang="en-GB" dirty="0"/>
              <a:t>a number of circumstances that seem to be required for, or correlated with happiness, however no one condition or characteristic is adequate to ensure happiness in itself (Larsen &amp; Eid, 2008).</a:t>
            </a:r>
          </a:p>
          <a:p>
            <a:r>
              <a:rPr lang="en-US" altLang="zh-CN" dirty="0"/>
              <a:t>The</a:t>
            </a:r>
            <a:r>
              <a:rPr lang="zh-CN" altLang="en-US" dirty="0"/>
              <a:t> </a:t>
            </a:r>
            <a:r>
              <a:rPr lang="en-US" altLang="zh-CN" dirty="0"/>
              <a:t>links</a:t>
            </a:r>
            <a:r>
              <a:rPr lang="zh-CN" altLang="en-US" dirty="0"/>
              <a:t> </a:t>
            </a:r>
            <a:r>
              <a:rPr lang="en-US" altLang="zh-CN" dirty="0"/>
              <a:t>to</a:t>
            </a:r>
            <a:r>
              <a:rPr lang="zh-CN" altLang="en-US" dirty="0"/>
              <a:t> </a:t>
            </a:r>
            <a:r>
              <a:rPr lang="en-US" altLang="zh-CN" dirty="0"/>
              <a:t>happiness</a:t>
            </a:r>
            <a:r>
              <a:rPr lang="zh-CN" altLang="en-US" dirty="0"/>
              <a:t> </a:t>
            </a:r>
            <a:r>
              <a:rPr lang="en-US" altLang="zh-CN" dirty="0"/>
              <a:t>alter</a:t>
            </a:r>
            <a:r>
              <a:rPr lang="zh-CN" altLang="en-US" dirty="0"/>
              <a:t> </a:t>
            </a:r>
            <a:r>
              <a:rPr lang="en-US" altLang="zh-CN" dirty="0"/>
              <a:t>between</a:t>
            </a:r>
            <a:r>
              <a:rPr lang="zh-CN" altLang="en-US" dirty="0"/>
              <a:t> </a:t>
            </a:r>
            <a:r>
              <a:rPr lang="en-US" altLang="zh-CN" dirty="0"/>
              <a:t>young</a:t>
            </a:r>
            <a:r>
              <a:rPr lang="zh-CN" altLang="en-US" dirty="0"/>
              <a:t> </a:t>
            </a:r>
            <a:r>
              <a:rPr lang="en-US" altLang="zh-CN" dirty="0"/>
              <a:t>versus</a:t>
            </a:r>
            <a:r>
              <a:rPr lang="zh-CN" altLang="en-US" dirty="0"/>
              <a:t> </a:t>
            </a:r>
            <a:r>
              <a:rPr lang="en-US" altLang="zh-CN" dirty="0"/>
              <a:t>old</a:t>
            </a:r>
            <a:r>
              <a:rPr lang="zh-CN" altLang="en-US" dirty="0"/>
              <a:t> </a:t>
            </a:r>
            <a:r>
              <a:rPr lang="en-US" altLang="zh-CN" dirty="0"/>
              <a:t>people</a:t>
            </a:r>
            <a:r>
              <a:rPr lang="zh-CN" altLang="en-US" dirty="0"/>
              <a:t> </a:t>
            </a:r>
            <a:r>
              <a:rPr lang="en-US" altLang="zh-CN" dirty="0"/>
              <a:t>(Diener,</a:t>
            </a:r>
            <a:r>
              <a:rPr lang="zh-CN" altLang="en-US" dirty="0"/>
              <a:t> </a:t>
            </a:r>
            <a:r>
              <a:rPr lang="en-US" altLang="zh-CN" dirty="0"/>
              <a:t>2000).</a:t>
            </a:r>
          </a:p>
          <a:p>
            <a:r>
              <a:rPr lang="en-US" altLang="zh-CN" dirty="0"/>
              <a:t>There</a:t>
            </a:r>
            <a:r>
              <a:rPr lang="zh-CN" altLang="en-US" dirty="0"/>
              <a:t> </a:t>
            </a:r>
            <a:r>
              <a:rPr lang="en-US" altLang="zh-CN" dirty="0"/>
              <a:t>are</a:t>
            </a:r>
            <a:r>
              <a:rPr lang="zh-CN" altLang="en-US" dirty="0"/>
              <a:t> </a:t>
            </a:r>
            <a:r>
              <a:rPr lang="en-US" altLang="zh-CN" dirty="0"/>
              <a:t>different</a:t>
            </a:r>
            <a:r>
              <a:rPr lang="zh-CN" altLang="en-US" dirty="0"/>
              <a:t> </a:t>
            </a:r>
            <a:r>
              <a:rPr lang="en-US" altLang="zh-CN" dirty="0"/>
              <a:t>connections</a:t>
            </a:r>
            <a:r>
              <a:rPr lang="zh-CN" altLang="en-US" dirty="0"/>
              <a:t> </a:t>
            </a:r>
            <a:r>
              <a:rPr lang="en-US" altLang="zh-CN" dirty="0"/>
              <a:t>to</a:t>
            </a:r>
            <a:r>
              <a:rPr lang="zh-CN" altLang="en-US" dirty="0"/>
              <a:t> </a:t>
            </a:r>
            <a:r>
              <a:rPr lang="en-US" altLang="zh-CN" dirty="0"/>
              <a:t>happiness</a:t>
            </a:r>
            <a:r>
              <a:rPr lang="zh-CN" altLang="en-US" dirty="0"/>
              <a:t> </a:t>
            </a:r>
            <a:r>
              <a:rPr lang="en-US" altLang="zh-CN" dirty="0"/>
              <a:t>in</a:t>
            </a:r>
            <a:r>
              <a:rPr lang="zh-CN" altLang="en-US" dirty="0"/>
              <a:t> </a:t>
            </a:r>
            <a:r>
              <a:rPr lang="en-US" altLang="zh-CN" dirty="0"/>
              <a:t>differing</a:t>
            </a:r>
            <a:r>
              <a:rPr lang="zh-CN" altLang="en-US" dirty="0"/>
              <a:t> </a:t>
            </a:r>
            <a:r>
              <a:rPr lang="en-US" altLang="zh-CN" dirty="0"/>
              <a:t>cultures</a:t>
            </a:r>
            <a:r>
              <a:rPr lang="zh-CN" altLang="en-US" dirty="0"/>
              <a:t> </a:t>
            </a:r>
            <a:r>
              <a:rPr lang="en-US" altLang="zh-CN" dirty="0"/>
              <a:t>(Diener,</a:t>
            </a:r>
            <a:r>
              <a:rPr lang="zh-CN" altLang="en-US" dirty="0"/>
              <a:t> </a:t>
            </a:r>
            <a:r>
              <a:rPr lang="en-US" altLang="zh-CN" dirty="0"/>
              <a:t>Suh,</a:t>
            </a:r>
            <a:r>
              <a:rPr lang="zh-CN" altLang="en-US" dirty="0"/>
              <a:t> </a:t>
            </a:r>
            <a:r>
              <a:rPr lang="en-US" altLang="zh-CN" dirty="0"/>
              <a:t>Smith</a:t>
            </a:r>
            <a:r>
              <a:rPr lang="zh-CN" altLang="en-US" dirty="0"/>
              <a:t> </a:t>
            </a:r>
            <a:r>
              <a:rPr lang="en-US" altLang="zh-CN" dirty="0"/>
              <a:t>and</a:t>
            </a:r>
            <a:r>
              <a:rPr lang="zh-CN" altLang="en-US" dirty="0"/>
              <a:t> </a:t>
            </a:r>
            <a:r>
              <a:rPr lang="en-US" altLang="zh-CN" dirty="0"/>
              <a:t>Shao,</a:t>
            </a:r>
            <a:r>
              <a:rPr lang="zh-CN" altLang="en-US" dirty="0"/>
              <a:t> </a:t>
            </a:r>
            <a:r>
              <a:rPr lang="en-US" altLang="zh-CN" dirty="0"/>
              <a:t>1995)</a:t>
            </a:r>
            <a:br>
              <a:rPr lang="en-US" altLang="zh-CN" dirty="0"/>
            </a:br>
            <a:r>
              <a:rPr lang="en-US" altLang="zh-CN" dirty="0"/>
              <a:t>There</a:t>
            </a:r>
            <a:r>
              <a:rPr lang="zh-CN" altLang="en-US" dirty="0"/>
              <a:t> </a:t>
            </a:r>
            <a:r>
              <a:rPr lang="en-US" altLang="zh-CN" dirty="0"/>
              <a:t>are</a:t>
            </a:r>
            <a:r>
              <a:rPr lang="zh-CN" altLang="en-US" dirty="0"/>
              <a:t> </a:t>
            </a:r>
            <a:r>
              <a:rPr lang="en-US" altLang="zh-CN" dirty="0"/>
              <a:t>universals</a:t>
            </a:r>
            <a:r>
              <a:rPr lang="zh-CN" altLang="en-US" dirty="0"/>
              <a:t> </a:t>
            </a:r>
            <a:r>
              <a:rPr lang="en-US" altLang="zh-CN" dirty="0"/>
              <a:t>that</a:t>
            </a:r>
            <a:r>
              <a:rPr lang="zh-CN" altLang="en-US" dirty="0"/>
              <a:t> </a:t>
            </a:r>
            <a:r>
              <a:rPr lang="en-US" altLang="zh-CN" dirty="0"/>
              <a:t>are</a:t>
            </a:r>
            <a:r>
              <a:rPr lang="zh-CN" altLang="en-US" dirty="0"/>
              <a:t> </a:t>
            </a:r>
            <a:r>
              <a:rPr lang="en-US" altLang="zh-CN" dirty="0"/>
              <a:t>associated</a:t>
            </a:r>
            <a:r>
              <a:rPr lang="zh-CN" altLang="en-US" dirty="0"/>
              <a:t> </a:t>
            </a:r>
            <a:r>
              <a:rPr lang="en-US" altLang="zh-CN" dirty="0"/>
              <a:t>with</a:t>
            </a:r>
            <a:r>
              <a:rPr lang="zh-CN" altLang="en-US" dirty="0"/>
              <a:t> </a:t>
            </a:r>
            <a:r>
              <a:rPr lang="en-US" altLang="zh-CN" dirty="0"/>
              <a:t>happiness</a:t>
            </a:r>
            <a:r>
              <a:rPr lang="zh-CN" altLang="en-US" dirty="0"/>
              <a:t> </a:t>
            </a:r>
            <a:r>
              <a:rPr lang="en-US" altLang="zh-CN" dirty="0"/>
              <a:t>by</a:t>
            </a:r>
            <a:r>
              <a:rPr lang="zh-CN" altLang="en-US" dirty="0"/>
              <a:t> </a:t>
            </a:r>
            <a:r>
              <a:rPr lang="en-US" altLang="zh-CN" dirty="0"/>
              <a:t>almost</a:t>
            </a:r>
            <a:r>
              <a:rPr lang="zh-CN" altLang="en-US" dirty="0"/>
              <a:t> </a:t>
            </a:r>
            <a:r>
              <a:rPr lang="en-US" altLang="zh-CN" dirty="0"/>
              <a:t>everyone</a:t>
            </a:r>
            <a:r>
              <a:rPr lang="zh-CN" altLang="en-US" dirty="0"/>
              <a:t> </a:t>
            </a:r>
            <a:r>
              <a:rPr lang="en-US" altLang="zh-CN" dirty="0"/>
              <a:t>(Diener,</a:t>
            </a:r>
            <a:r>
              <a:rPr lang="zh-CN" altLang="en-US" dirty="0"/>
              <a:t> </a:t>
            </a:r>
            <a:r>
              <a:rPr lang="en-US" altLang="zh-CN" dirty="0"/>
              <a:t>2000).</a:t>
            </a:r>
          </a:p>
          <a:p>
            <a:pPr marL="0" indent="0">
              <a:buNone/>
            </a:pPr>
            <a:endParaRPr lang="en-US" dirty="0"/>
          </a:p>
        </p:txBody>
      </p:sp>
      <p:sp>
        <p:nvSpPr>
          <p:cNvPr id="4" name="Footer Placeholder 3">
            <a:extLst>
              <a:ext uri="{FF2B5EF4-FFF2-40B4-BE49-F238E27FC236}">
                <a16:creationId xmlns:a16="http://schemas.microsoft.com/office/drawing/2014/main" id="{65393C56-73BB-0440-9655-DD408CD6EE92}"/>
              </a:ext>
            </a:extLst>
          </p:cNvPr>
          <p:cNvSpPr>
            <a:spLocks noGrp="1"/>
          </p:cNvSpPr>
          <p:nvPr>
            <p:ph type="ftr" sz="quarter" idx="11"/>
          </p:nvPr>
        </p:nvSpPr>
        <p:spPr>
          <a:xfrm>
            <a:off x="1295401" y="5969000"/>
            <a:ext cx="7305900" cy="279400"/>
          </a:xfrm>
        </p:spPr>
        <p:txBody>
          <a:bodyPr/>
          <a:lstStyle/>
          <a:p>
            <a:r>
              <a:rPr lang="en-US" dirty="0"/>
              <a:t>Carter, S. and Andersen, C., Theoretical </a:t>
            </a:r>
            <a:r>
              <a:rPr lang="en-US" dirty="0" err="1"/>
              <a:t>Conceptulisations</a:t>
            </a:r>
            <a:r>
              <a:rPr lang="en-US" dirty="0"/>
              <a:t> of Wellbeing, Wellbeing in Educational Contexts (https://</a:t>
            </a:r>
            <a:r>
              <a:rPr lang="en-US" dirty="0" err="1"/>
              <a:t>usq.pressbooks.pub</a:t>
            </a:r>
            <a:r>
              <a:rPr lang="en-US" dirty="0"/>
              <a:t>/</a:t>
            </a:r>
            <a:r>
              <a:rPr lang="en-US" dirty="0" err="1"/>
              <a:t>wellbeingineducationalcontexts</a:t>
            </a:r>
            <a:r>
              <a:rPr lang="en-US" dirty="0"/>
              <a:t>/chapter/theoretical-</a:t>
            </a:r>
            <a:r>
              <a:rPr lang="en-US" dirty="0" err="1"/>
              <a:t>conceptualisations</a:t>
            </a:r>
            <a:r>
              <a:rPr lang="en-US" dirty="0"/>
              <a:t>-of-wellbeing/)</a:t>
            </a:r>
          </a:p>
          <a:p>
            <a:r>
              <a:rPr lang="en-US" dirty="0"/>
              <a:t>
</a:t>
            </a:r>
          </a:p>
        </p:txBody>
      </p:sp>
    </p:spTree>
    <p:extLst>
      <p:ext uri="{BB962C8B-B14F-4D97-AF65-F5344CB8AC3E}">
        <p14:creationId xmlns:p14="http://schemas.microsoft.com/office/powerpoint/2010/main" val="15940041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F30B7-5FEC-034A-9066-9D52BE94C555}"/>
              </a:ext>
            </a:extLst>
          </p:cNvPr>
          <p:cNvSpPr>
            <a:spLocks noGrp="1"/>
          </p:cNvSpPr>
          <p:nvPr>
            <p:ph type="title"/>
          </p:nvPr>
        </p:nvSpPr>
        <p:spPr/>
        <p:txBody>
          <a:bodyPr/>
          <a:lstStyle/>
          <a:p>
            <a:r>
              <a:rPr lang="en-US" altLang="zh-CN" dirty="0"/>
              <a:t>The</a:t>
            </a:r>
            <a:r>
              <a:rPr lang="zh-CN" altLang="en-US" dirty="0"/>
              <a:t> </a:t>
            </a:r>
            <a:r>
              <a:rPr lang="en-US" altLang="zh-CN" dirty="0"/>
              <a:t>Conception</a:t>
            </a:r>
            <a:r>
              <a:rPr lang="zh-CN" altLang="en-US" dirty="0"/>
              <a:t> </a:t>
            </a:r>
            <a:r>
              <a:rPr lang="en-US" altLang="zh-CN" dirty="0"/>
              <a:t>of</a:t>
            </a:r>
            <a:r>
              <a:rPr lang="zh-CN" altLang="en-US" dirty="0"/>
              <a:t> </a:t>
            </a:r>
            <a:r>
              <a:rPr lang="en-US" altLang="zh-CN" dirty="0"/>
              <a:t>Wellbeing</a:t>
            </a:r>
            <a:r>
              <a:rPr lang="zh-CN" altLang="en-US" dirty="0"/>
              <a:t> </a:t>
            </a:r>
            <a:r>
              <a:rPr lang="en-US" altLang="zh-CN" dirty="0"/>
              <a:t>Cont.</a:t>
            </a:r>
            <a:endParaRPr lang="en-US" dirty="0"/>
          </a:p>
        </p:txBody>
      </p:sp>
      <p:sp>
        <p:nvSpPr>
          <p:cNvPr id="3" name="Content Placeholder 2">
            <a:extLst>
              <a:ext uri="{FF2B5EF4-FFF2-40B4-BE49-F238E27FC236}">
                <a16:creationId xmlns:a16="http://schemas.microsoft.com/office/drawing/2014/main" id="{EA308FAD-BF81-BA49-9AE6-00C46E8A8EFA}"/>
              </a:ext>
            </a:extLst>
          </p:cNvPr>
          <p:cNvSpPr>
            <a:spLocks noGrp="1"/>
          </p:cNvSpPr>
          <p:nvPr>
            <p:ph idx="1"/>
          </p:nvPr>
        </p:nvSpPr>
        <p:spPr/>
        <p:txBody>
          <a:bodyPr/>
          <a:lstStyle/>
          <a:p>
            <a:pPr marL="0" indent="0">
              <a:buNone/>
            </a:pPr>
            <a:r>
              <a:rPr lang="zh-CN" altLang="en-US" dirty="0"/>
              <a:t>“</a:t>
            </a:r>
            <a:r>
              <a:rPr lang="en-US" altLang="zh-CN" dirty="0"/>
              <a:t>Subjective</a:t>
            </a:r>
            <a:r>
              <a:rPr lang="zh-CN" altLang="en-US" dirty="0"/>
              <a:t> </a:t>
            </a:r>
            <a:r>
              <a:rPr lang="en-US" altLang="zh-CN" dirty="0"/>
              <a:t>wellbeing</a:t>
            </a:r>
            <a:r>
              <a:rPr lang="en-GB" dirty="0"/>
              <a:t> appears to contribute to beneficial outcomes in life. Diener (2000), along with his colleagues has determined that happy people are more creative and sociable; have increased likelihood of longevity; display generally sturdier immune systems; earn more money; are good leaders; and display generally better citizenship in their workplace. Furthermore, numerous positive outcomes were linked to happiness, such as marital satisfaction, job satisfaction, and improved coping. </a:t>
            </a:r>
            <a:r>
              <a:rPr lang="zh-CN" altLang="en-US" dirty="0"/>
              <a:t>”</a:t>
            </a:r>
            <a:endParaRPr lang="en-US" dirty="0"/>
          </a:p>
        </p:txBody>
      </p:sp>
      <p:sp>
        <p:nvSpPr>
          <p:cNvPr id="4" name="Footer Placeholder 3">
            <a:extLst>
              <a:ext uri="{FF2B5EF4-FFF2-40B4-BE49-F238E27FC236}">
                <a16:creationId xmlns:a16="http://schemas.microsoft.com/office/drawing/2014/main" id="{662B46F3-09B1-9249-9013-44CDAE63F643}"/>
              </a:ext>
            </a:extLst>
          </p:cNvPr>
          <p:cNvSpPr>
            <a:spLocks noGrp="1"/>
          </p:cNvSpPr>
          <p:nvPr>
            <p:ph type="ftr" sz="quarter" idx="11"/>
          </p:nvPr>
        </p:nvSpPr>
        <p:spPr>
          <a:xfrm>
            <a:off x="1295401" y="5969000"/>
            <a:ext cx="7305900" cy="279400"/>
          </a:xfrm>
        </p:spPr>
        <p:txBody>
          <a:bodyPr/>
          <a:lstStyle/>
          <a:p>
            <a:r>
              <a:rPr lang="en-US" dirty="0"/>
              <a:t>Carter, S. and Andersen, C., Theoretical </a:t>
            </a:r>
            <a:r>
              <a:rPr lang="en-US" dirty="0" err="1"/>
              <a:t>Conceptulisations</a:t>
            </a:r>
            <a:r>
              <a:rPr lang="en-US" dirty="0"/>
              <a:t> of Wellbeing, Wellbeing in Educational Contexts (https://</a:t>
            </a:r>
            <a:r>
              <a:rPr lang="en-US" dirty="0" err="1"/>
              <a:t>usq.pressbooks.pub</a:t>
            </a:r>
            <a:r>
              <a:rPr lang="en-US" dirty="0"/>
              <a:t>/</a:t>
            </a:r>
            <a:r>
              <a:rPr lang="en-US" dirty="0" err="1"/>
              <a:t>wellbeingineducationalcontexts</a:t>
            </a:r>
            <a:r>
              <a:rPr lang="en-US" dirty="0"/>
              <a:t>/chapter/theoretical-</a:t>
            </a:r>
            <a:r>
              <a:rPr lang="en-US" dirty="0" err="1"/>
              <a:t>conceptualisations</a:t>
            </a:r>
            <a:r>
              <a:rPr lang="en-US" dirty="0"/>
              <a:t>-of-wellbeing/)</a:t>
            </a:r>
          </a:p>
          <a:p>
            <a:r>
              <a:rPr lang="en-US" dirty="0"/>
              <a:t>
</a:t>
            </a:r>
          </a:p>
        </p:txBody>
      </p:sp>
    </p:spTree>
    <p:extLst>
      <p:ext uri="{BB962C8B-B14F-4D97-AF65-F5344CB8AC3E}">
        <p14:creationId xmlns:p14="http://schemas.microsoft.com/office/powerpoint/2010/main" val="32405241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F8F16-DD67-F441-B47C-D527BD6B7DEB}"/>
              </a:ext>
            </a:extLst>
          </p:cNvPr>
          <p:cNvSpPr>
            <a:spLocks noGrp="1"/>
          </p:cNvSpPr>
          <p:nvPr>
            <p:ph type="title"/>
          </p:nvPr>
        </p:nvSpPr>
        <p:spPr/>
        <p:txBody>
          <a:bodyPr/>
          <a:lstStyle/>
          <a:p>
            <a:r>
              <a:rPr lang="en-US" altLang="zh-CN" dirty="0"/>
              <a:t>Wellness</a:t>
            </a:r>
            <a:endParaRPr lang="en-US" dirty="0"/>
          </a:p>
        </p:txBody>
      </p:sp>
      <p:sp>
        <p:nvSpPr>
          <p:cNvPr id="3" name="Content Placeholder 2">
            <a:extLst>
              <a:ext uri="{FF2B5EF4-FFF2-40B4-BE49-F238E27FC236}">
                <a16:creationId xmlns:a16="http://schemas.microsoft.com/office/drawing/2014/main" id="{EAE8E7FA-4C03-8C43-B4C2-099E4FBD8692}"/>
              </a:ext>
            </a:extLst>
          </p:cNvPr>
          <p:cNvSpPr>
            <a:spLocks noGrp="1"/>
          </p:cNvSpPr>
          <p:nvPr>
            <p:ph idx="1"/>
          </p:nvPr>
        </p:nvSpPr>
        <p:spPr/>
        <p:txBody>
          <a:bodyPr/>
          <a:lstStyle/>
          <a:p>
            <a:r>
              <a:rPr lang="en-US" altLang="zh-CN" dirty="0"/>
              <a:t>Halbert</a:t>
            </a:r>
            <a:r>
              <a:rPr lang="zh-CN" altLang="en-US" dirty="0"/>
              <a:t> </a:t>
            </a:r>
            <a:r>
              <a:rPr lang="en-US" altLang="zh-CN" dirty="0"/>
              <a:t>L.</a:t>
            </a:r>
            <a:r>
              <a:rPr lang="zh-CN" altLang="en-US" dirty="0"/>
              <a:t> </a:t>
            </a:r>
            <a:r>
              <a:rPr lang="en-US" altLang="zh-CN" dirty="0"/>
              <a:t>Dunn</a:t>
            </a:r>
            <a:r>
              <a:rPr lang="zh-CN" altLang="en-US" dirty="0"/>
              <a:t> </a:t>
            </a:r>
            <a:r>
              <a:rPr lang="en-US" altLang="zh-CN" dirty="0"/>
              <a:t>in</a:t>
            </a:r>
            <a:r>
              <a:rPr lang="zh-CN" altLang="en-US" dirty="0"/>
              <a:t> </a:t>
            </a:r>
            <a:r>
              <a:rPr lang="en-US" altLang="zh-CN" dirty="0"/>
              <a:t>his</a:t>
            </a:r>
            <a:r>
              <a:rPr lang="zh-CN" altLang="en-US" dirty="0"/>
              <a:t> </a:t>
            </a:r>
            <a:r>
              <a:rPr lang="en-US" altLang="zh-CN" dirty="0"/>
              <a:t>book</a:t>
            </a:r>
            <a:r>
              <a:rPr lang="zh-CN" altLang="en-US" dirty="0"/>
              <a:t> </a:t>
            </a:r>
            <a:r>
              <a:rPr lang="en-US" altLang="zh-CN" i="1" dirty="0">
                <a:hlinkClick r:id="rId2"/>
              </a:rPr>
              <a:t>High-Level</a:t>
            </a:r>
            <a:r>
              <a:rPr lang="zh-CN" altLang="en-US" i="1" dirty="0">
                <a:hlinkClick r:id="rId2"/>
              </a:rPr>
              <a:t> </a:t>
            </a:r>
            <a:r>
              <a:rPr lang="en-US" altLang="zh-CN" i="1" dirty="0">
                <a:hlinkClick r:id="rId2"/>
              </a:rPr>
              <a:t>Wellness</a:t>
            </a:r>
            <a:r>
              <a:rPr lang="en-US" altLang="zh-CN" dirty="0"/>
              <a:t>,</a:t>
            </a:r>
            <a:r>
              <a:rPr lang="zh-CN" altLang="en-US" dirty="0"/>
              <a:t> </a:t>
            </a:r>
            <a:r>
              <a:rPr lang="en-US" altLang="zh-CN" dirty="0"/>
              <a:t>put</a:t>
            </a:r>
            <a:r>
              <a:rPr lang="zh-CN" altLang="en-US" dirty="0"/>
              <a:t> </a:t>
            </a:r>
            <a:r>
              <a:rPr lang="en-US" altLang="zh-CN" dirty="0"/>
              <a:t>forward</a:t>
            </a:r>
            <a:r>
              <a:rPr lang="zh-CN" altLang="en-US" dirty="0"/>
              <a:t> </a:t>
            </a:r>
            <a:r>
              <a:rPr lang="en-US" altLang="zh-CN" dirty="0"/>
              <a:t>the</a:t>
            </a:r>
            <a:r>
              <a:rPr lang="zh-CN" altLang="en-US" dirty="0"/>
              <a:t> </a:t>
            </a:r>
            <a:r>
              <a:rPr lang="en-US" altLang="zh-CN" dirty="0"/>
              <a:t>term</a:t>
            </a:r>
            <a:r>
              <a:rPr lang="zh-CN" altLang="en-US" dirty="0"/>
              <a:t> </a:t>
            </a:r>
            <a:r>
              <a:rPr lang="en-US" altLang="zh-CN" dirty="0"/>
              <a:t>high-level</a:t>
            </a:r>
            <a:r>
              <a:rPr lang="zh-CN" altLang="en-US" dirty="0"/>
              <a:t> </a:t>
            </a:r>
            <a:r>
              <a:rPr lang="en-US" altLang="zh-CN" dirty="0"/>
              <a:t>wellness,</a:t>
            </a:r>
            <a:r>
              <a:rPr lang="zh-CN" altLang="en-US" dirty="0"/>
              <a:t> </a:t>
            </a:r>
            <a:r>
              <a:rPr lang="en-US" altLang="zh-CN" dirty="0"/>
              <a:t>and</a:t>
            </a:r>
            <a:r>
              <a:rPr lang="zh-CN" altLang="en-US" dirty="0"/>
              <a:t> </a:t>
            </a:r>
            <a:r>
              <a:rPr lang="en-US" altLang="zh-CN" dirty="0"/>
              <a:t>distinguished it from having good health (not being ill), he defined it as “a condition of change in which the individual move toward, climbing toward a higher potential of functioning”, where there is an integration of the whole person (the body, mind and spirit).</a:t>
            </a:r>
          </a:p>
          <a:p>
            <a:r>
              <a:rPr lang="en-US" dirty="0"/>
              <a:t>His idea bloomed over a decade later when future leaders of wellness and holistic health movements adopted his idea.</a:t>
            </a:r>
          </a:p>
        </p:txBody>
      </p:sp>
    </p:spTree>
    <p:extLst>
      <p:ext uri="{BB962C8B-B14F-4D97-AF65-F5344CB8AC3E}">
        <p14:creationId xmlns:p14="http://schemas.microsoft.com/office/powerpoint/2010/main" val="8014313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6DD06-7D04-7F4E-84F6-D49A9B977C0E}"/>
              </a:ext>
            </a:extLst>
          </p:cNvPr>
          <p:cNvSpPr>
            <a:spLocks noGrp="1"/>
          </p:cNvSpPr>
          <p:nvPr>
            <p:ph type="title"/>
          </p:nvPr>
        </p:nvSpPr>
        <p:spPr/>
        <p:txBody>
          <a:bodyPr/>
          <a:lstStyle/>
          <a:p>
            <a:r>
              <a:rPr lang="en-US" dirty="0"/>
              <a:t>Chinese Wellbeing?</a:t>
            </a:r>
          </a:p>
        </p:txBody>
      </p:sp>
      <p:sp>
        <p:nvSpPr>
          <p:cNvPr id="3" name="Content Placeholder 2">
            <a:extLst>
              <a:ext uri="{FF2B5EF4-FFF2-40B4-BE49-F238E27FC236}">
                <a16:creationId xmlns:a16="http://schemas.microsoft.com/office/drawing/2014/main" id="{07A87FA3-5A73-BB43-8BF3-AD094482FC48}"/>
              </a:ext>
            </a:extLst>
          </p:cNvPr>
          <p:cNvSpPr>
            <a:spLocks noGrp="1"/>
          </p:cNvSpPr>
          <p:nvPr>
            <p:ph idx="1"/>
          </p:nvPr>
        </p:nvSpPr>
        <p:spPr/>
        <p:txBody>
          <a:bodyPr/>
          <a:lstStyle/>
          <a:p>
            <a:pPr marL="0" indent="0">
              <a:buNone/>
            </a:pPr>
            <a:r>
              <a:rPr lang="en-US" dirty="0"/>
              <a:t>What do you think this term means?</a:t>
            </a:r>
          </a:p>
          <a:p>
            <a:pPr marL="0" indent="0">
              <a:buNone/>
            </a:pPr>
            <a:r>
              <a:rPr lang="en-US" dirty="0"/>
              <a:t>What aspects does it suggest or include?</a:t>
            </a:r>
          </a:p>
          <a:p>
            <a:pPr marL="0" indent="0">
              <a:buNone/>
            </a:pPr>
            <a:r>
              <a:rPr lang="en-US" dirty="0"/>
              <a:t>What puzzles you over this term?</a:t>
            </a:r>
          </a:p>
        </p:txBody>
      </p:sp>
    </p:spTree>
    <p:extLst>
      <p:ext uri="{BB962C8B-B14F-4D97-AF65-F5344CB8AC3E}">
        <p14:creationId xmlns:p14="http://schemas.microsoft.com/office/powerpoint/2010/main" val="4688387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83756-62D9-DC40-AB33-415F5701D7E0}"/>
              </a:ext>
            </a:extLst>
          </p:cNvPr>
          <p:cNvSpPr>
            <a:spLocks noGrp="1"/>
          </p:cNvSpPr>
          <p:nvPr>
            <p:ph type="title"/>
          </p:nvPr>
        </p:nvSpPr>
        <p:spPr/>
        <p:txBody>
          <a:bodyPr/>
          <a:lstStyle/>
          <a:p>
            <a:r>
              <a:rPr lang="en-US" dirty="0"/>
              <a:t>Chinese </a:t>
            </a:r>
            <a:r>
              <a:rPr lang="en-US" dirty="0" err="1"/>
              <a:t>Wellbing</a:t>
            </a:r>
            <a:r>
              <a:rPr lang="en-US" dirty="0"/>
              <a:t>?</a:t>
            </a:r>
          </a:p>
        </p:txBody>
      </p:sp>
      <p:sp>
        <p:nvSpPr>
          <p:cNvPr id="3" name="Content Placeholder 2">
            <a:extLst>
              <a:ext uri="{FF2B5EF4-FFF2-40B4-BE49-F238E27FC236}">
                <a16:creationId xmlns:a16="http://schemas.microsoft.com/office/drawing/2014/main" id="{55CC88F9-3EFA-7D4F-A296-A13FB9C9309C}"/>
              </a:ext>
            </a:extLst>
          </p:cNvPr>
          <p:cNvSpPr>
            <a:spLocks noGrp="1"/>
          </p:cNvSpPr>
          <p:nvPr>
            <p:ph idx="1"/>
          </p:nvPr>
        </p:nvSpPr>
        <p:spPr/>
        <p:txBody>
          <a:bodyPr/>
          <a:lstStyle/>
          <a:p>
            <a:pPr marL="0" indent="0">
              <a:buNone/>
            </a:pPr>
            <a:r>
              <a:rPr lang="en-US" dirty="0"/>
              <a:t>Let’s first talk about the term ‘wellbeing’ in Chinese.</a:t>
            </a:r>
          </a:p>
          <a:p>
            <a:pPr marL="0" indent="0">
              <a:buNone/>
            </a:pPr>
            <a:endParaRPr lang="en-US" dirty="0"/>
          </a:p>
          <a:p>
            <a:pPr marL="0" indent="0">
              <a:buNone/>
            </a:pPr>
            <a:r>
              <a:rPr lang="en-US" dirty="0"/>
              <a:t>Is there a Chinese word for wellbeing?</a:t>
            </a:r>
          </a:p>
          <a:p>
            <a:pPr marL="0" indent="0">
              <a:buNone/>
            </a:pPr>
            <a:r>
              <a:rPr lang="en-US" dirty="0"/>
              <a:t>Yes and no.</a:t>
            </a:r>
          </a:p>
          <a:p>
            <a:pPr marL="0" indent="0">
              <a:buNone/>
            </a:pPr>
            <a:endParaRPr lang="en-US" dirty="0"/>
          </a:p>
          <a:p>
            <a:pPr marL="0" indent="0">
              <a:buNone/>
            </a:pPr>
            <a:r>
              <a:rPr lang="en-US" dirty="0"/>
              <a:t>There is more than one.</a:t>
            </a:r>
          </a:p>
        </p:txBody>
      </p:sp>
    </p:spTree>
    <p:extLst>
      <p:ext uri="{BB962C8B-B14F-4D97-AF65-F5344CB8AC3E}">
        <p14:creationId xmlns:p14="http://schemas.microsoft.com/office/powerpoint/2010/main" val="2926096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15EE2-747B-5C4B-A2A1-DD7F524FEF14}"/>
              </a:ext>
            </a:extLst>
          </p:cNvPr>
          <p:cNvSpPr>
            <a:spLocks noGrp="1"/>
          </p:cNvSpPr>
          <p:nvPr>
            <p:ph type="title"/>
          </p:nvPr>
        </p:nvSpPr>
        <p:spPr/>
        <p:txBody>
          <a:bodyPr/>
          <a:lstStyle/>
          <a:p>
            <a:r>
              <a:rPr lang="en-US" altLang="zh-CN" dirty="0"/>
              <a:t>Chinese</a:t>
            </a:r>
            <a:r>
              <a:rPr lang="zh-CN" altLang="en-US" dirty="0"/>
              <a:t> </a:t>
            </a:r>
            <a:r>
              <a:rPr lang="en-US" altLang="zh-CN" dirty="0"/>
              <a:t>Wellbeing?</a:t>
            </a:r>
            <a:endParaRPr lang="en-US" dirty="0"/>
          </a:p>
        </p:txBody>
      </p:sp>
      <p:sp>
        <p:nvSpPr>
          <p:cNvPr id="3" name="Content Placeholder 2">
            <a:extLst>
              <a:ext uri="{FF2B5EF4-FFF2-40B4-BE49-F238E27FC236}">
                <a16:creationId xmlns:a16="http://schemas.microsoft.com/office/drawing/2014/main" id="{80774721-3516-EA4C-80E7-B90A937DA476}"/>
              </a:ext>
            </a:extLst>
          </p:cNvPr>
          <p:cNvSpPr>
            <a:spLocks noGrp="1"/>
          </p:cNvSpPr>
          <p:nvPr>
            <p:ph idx="1"/>
          </p:nvPr>
        </p:nvSpPr>
        <p:spPr/>
        <p:txBody>
          <a:bodyPr>
            <a:normAutofit lnSpcReduction="10000"/>
          </a:bodyPr>
          <a:lstStyle/>
          <a:p>
            <a:pPr marL="0" indent="0">
              <a:buNone/>
            </a:pPr>
            <a:endParaRPr lang="en-US" altLang="zh-CN" dirty="0"/>
          </a:p>
          <a:p>
            <a:pPr marL="457200" indent="-457200">
              <a:buFont typeface="+mj-lt"/>
              <a:buAutoNum type="arabicPeriod"/>
            </a:pPr>
            <a:r>
              <a:rPr lang="zh-CN" altLang="en-US" dirty="0"/>
              <a:t>健康快乐</a:t>
            </a:r>
            <a:r>
              <a:rPr lang="en-GB" dirty="0" err="1"/>
              <a:t>jiànkāng</a:t>
            </a:r>
            <a:r>
              <a:rPr lang="en-GB" dirty="0"/>
              <a:t> </a:t>
            </a:r>
            <a:r>
              <a:rPr lang="en-GB" dirty="0" err="1"/>
              <a:t>kuàilè</a:t>
            </a:r>
            <a:r>
              <a:rPr lang="en-US" altLang="zh-CN" dirty="0"/>
              <a:t>,</a:t>
            </a:r>
            <a:r>
              <a:rPr lang="zh-CN" altLang="en-US" dirty="0"/>
              <a:t> </a:t>
            </a:r>
            <a:r>
              <a:rPr lang="en-US" altLang="zh-CN" dirty="0"/>
              <a:t>health</a:t>
            </a:r>
            <a:r>
              <a:rPr lang="zh-CN" altLang="en-US" dirty="0"/>
              <a:t> </a:t>
            </a:r>
            <a:r>
              <a:rPr lang="en-US" altLang="zh-CN" dirty="0"/>
              <a:t>and</a:t>
            </a:r>
            <a:r>
              <a:rPr lang="zh-CN" altLang="en-US" dirty="0"/>
              <a:t> </a:t>
            </a:r>
            <a:r>
              <a:rPr lang="en-US" altLang="zh-CN" dirty="0"/>
              <a:t>joy</a:t>
            </a:r>
            <a:r>
              <a:rPr lang="zh-CN" altLang="en-US" dirty="0"/>
              <a:t> </a:t>
            </a:r>
            <a:r>
              <a:rPr lang="en-US" altLang="zh-CN" dirty="0"/>
              <a:t>(Collins</a:t>
            </a:r>
            <a:r>
              <a:rPr lang="zh-CN" altLang="en-US" dirty="0"/>
              <a:t> </a:t>
            </a:r>
            <a:r>
              <a:rPr lang="en-US" altLang="zh-CN" dirty="0"/>
              <a:t>dictionary</a:t>
            </a:r>
            <a:r>
              <a:rPr lang="zh-CN" altLang="en-US" dirty="0"/>
              <a:t> </a:t>
            </a:r>
            <a:r>
              <a:rPr lang="en-US" altLang="zh-CN" dirty="0"/>
              <a:t>for</a:t>
            </a:r>
            <a:r>
              <a:rPr lang="zh-CN" altLang="en-US" dirty="0"/>
              <a:t> </a:t>
            </a:r>
            <a:r>
              <a:rPr lang="en-US" altLang="zh-CN" dirty="0"/>
              <a:t>well-being);</a:t>
            </a:r>
            <a:r>
              <a:rPr lang="zh-CN" altLang="en-US" dirty="0"/>
              <a:t> </a:t>
            </a:r>
            <a:endParaRPr lang="en-GB" altLang="zh-CN" dirty="0"/>
          </a:p>
          <a:p>
            <a:pPr marL="457200" indent="-457200">
              <a:buFont typeface="+mj-lt"/>
              <a:buAutoNum type="arabicPeriod"/>
            </a:pPr>
            <a:r>
              <a:rPr lang="zh-CN" altLang="en-US" dirty="0"/>
              <a:t>福祉</a:t>
            </a:r>
            <a:r>
              <a:rPr lang="en-GB" dirty="0" err="1"/>
              <a:t>fúzhǐ</a:t>
            </a:r>
            <a:r>
              <a:rPr lang="en-US" altLang="zh-CN" dirty="0"/>
              <a:t>,</a:t>
            </a:r>
            <a:r>
              <a:rPr lang="zh-CN" altLang="en-US" dirty="0"/>
              <a:t> </a:t>
            </a:r>
            <a:r>
              <a:rPr lang="en-US" altLang="zh-CN" dirty="0"/>
              <a:t>happiness</a:t>
            </a:r>
            <a:r>
              <a:rPr lang="zh-CN" altLang="en-US" dirty="0"/>
              <a:t> </a:t>
            </a:r>
            <a:r>
              <a:rPr lang="en-US" altLang="zh-CN" dirty="0"/>
              <a:t>and</a:t>
            </a:r>
            <a:r>
              <a:rPr lang="zh-CN" altLang="en-US" dirty="0"/>
              <a:t> </a:t>
            </a:r>
            <a:r>
              <a:rPr lang="en-US" altLang="zh-CN" dirty="0"/>
              <a:t>benefit/welfare</a:t>
            </a:r>
            <a:r>
              <a:rPr lang="en-GB" dirty="0"/>
              <a:t> </a:t>
            </a:r>
            <a:r>
              <a:rPr lang="en-US" altLang="zh-CN" dirty="0"/>
              <a:t>(</a:t>
            </a:r>
            <a:r>
              <a:rPr lang="zh-CN" altLang="en-US" dirty="0"/>
              <a:t>辞海</a:t>
            </a:r>
            <a:r>
              <a:rPr lang="en-US" altLang="zh-CN" dirty="0" err="1"/>
              <a:t>Cihai</a:t>
            </a:r>
            <a:r>
              <a:rPr lang="zh-CN" altLang="en-US" dirty="0"/>
              <a:t> </a:t>
            </a:r>
            <a:r>
              <a:rPr lang="en-US" altLang="zh-CN" dirty="0"/>
              <a:t>and</a:t>
            </a:r>
            <a:r>
              <a:rPr lang="zh-CN" altLang="en-US" dirty="0"/>
              <a:t> 汉典</a:t>
            </a:r>
            <a:r>
              <a:rPr lang="en-US" altLang="zh-CN" dirty="0" err="1"/>
              <a:t>zdic</a:t>
            </a:r>
            <a:r>
              <a:rPr lang="en-US" altLang="zh-CN" dirty="0"/>
              <a:t>);</a:t>
            </a:r>
          </a:p>
          <a:p>
            <a:pPr marL="457200" indent="-457200">
              <a:buFont typeface="+mj-lt"/>
              <a:buAutoNum type="arabicPeriod"/>
            </a:pPr>
            <a:r>
              <a:rPr lang="zh-CN" altLang="en-US" dirty="0"/>
              <a:t>幸福生活</a:t>
            </a:r>
            <a:r>
              <a:rPr lang="en-GB" dirty="0" err="1"/>
              <a:t>xìngfú</a:t>
            </a:r>
            <a:r>
              <a:rPr lang="en-GB" dirty="0"/>
              <a:t> </a:t>
            </a:r>
            <a:r>
              <a:rPr lang="en-GB" dirty="0" err="1"/>
              <a:t>shēnghuó</a:t>
            </a:r>
            <a:r>
              <a:rPr lang="en-US" altLang="zh-CN" dirty="0"/>
              <a:t>,</a:t>
            </a:r>
            <a:r>
              <a:rPr lang="zh-CN" altLang="en-US" dirty="0"/>
              <a:t> </a:t>
            </a:r>
            <a:r>
              <a:rPr lang="en-US" altLang="zh-CN" dirty="0"/>
              <a:t>happiness</a:t>
            </a:r>
            <a:r>
              <a:rPr lang="zh-CN" altLang="en-US" dirty="0"/>
              <a:t> </a:t>
            </a:r>
            <a:r>
              <a:rPr lang="en-US" altLang="zh-CN" dirty="0"/>
              <a:t>living;</a:t>
            </a:r>
          </a:p>
          <a:p>
            <a:pPr marL="457200" indent="-457200">
              <a:buFont typeface="+mj-lt"/>
              <a:buAutoNum type="arabicPeriod"/>
            </a:pPr>
            <a:r>
              <a:rPr lang="zh-CN" altLang="en-US" dirty="0"/>
              <a:t>快乐生活</a:t>
            </a:r>
            <a:r>
              <a:rPr lang="en-GB" dirty="0" err="1"/>
              <a:t>kuàilè</a:t>
            </a:r>
            <a:r>
              <a:rPr lang="zh-CN" altLang="en-US" dirty="0"/>
              <a:t> </a:t>
            </a:r>
            <a:r>
              <a:rPr lang="en-GB" dirty="0" err="1"/>
              <a:t>shēnɡhuó</a:t>
            </a:r>
            <a:r>
              <a:rPr lang="en-US" altLang="zh-CN" dirty="0"/>
              <a:t>,</a:t>
            </a:r>
            <a:r>
              <a:rPr lang="zh-CN" altLang="en-US" dirty="0"/>
              <a:t> </a:t>
            </a:r>
            <a:r>
              <a:rPr lang="en-US" altLang="zh-CN" dirty="0"/>
              <a:t>happy</a:t>
            </a:r>
            <a:r>
              <a:rPr lang="zh-CN" altLang="en-US" dirty="0"/>
              <a:t> </a:t>
            </a:r>
            <a:r>
              <a:rPr lang="en-US" altLang="zh-CN" dirty="0"/>
              <a:t>living,</a:t>
            </a:r>
            <a:r>
              <a:rPr lang="zh-CN" altLang="en-US" dirty="0"/>
              <a:t> </a:t>
            </a:r>
            <a:r>
              <a:rPr lang="en-US" altLang="zh-CN" dirty="0"/>
              <a:t>some</a:t>
            </a:r>
            <a:r>
              <a:rPr lang="zh-CN" altLang="en-US" dirty="0"/>
              <a:t> </a:t>
            </a:r>
            <a:r>
              <a:rPr lang="en-US" altLang="zh-CN" dirty="0"/>
              <a:t>time</a:t>
            </a:r>
            <a:r>
              <a:rPr lang="zh-CN" altLang="en-US" dirty="0"/>
              <a:t> </a:t>
            </a:r>
            <a:r>
              <a:rPr lang="en-US" altLang="zh-CN" dirty="0"/>
              <a:t>an</a:t>
            </a:r>
            <a:r>
              <a:rPr lang="zh-CN" altLang="en-US" dirty="0"/>
              <a:t> </a:t>
            </a:r>
            <a:r>
              <a:rPr lang="en-US" altLang="zh-CN" dirty="0"/>
              <a:t>abbreviated</a:t>
            </a:r>
            <a:r>
              <a:rPr lang="zh-CN" altLang="en-US" dirty="0"/>
              <a:t> </a:t>
            </a:r>
            <a:r>
              <a:rPr lang="en-US" altLang="zh-CN" dirty="0"/>
              <a:t>term</a:t>
            </a:r>
            <a:r>
              <a:rPr lang="zh-CN" altLang="en-US" dirty="0"/>
              <a:t> 乐活</a:t>
            </a:r>
            <a:r>
              <a:rPr lang="en-GB" dirty="0" err="1"/>
              <a:t>lèhuó</a:t>
            </a:r>
            <a:r>
              <a:rPr lang="zh-CN" altLang="en-US" dirty="0"/>
              <a:t> </a:t>
            </a:r>
            <a:r>
              <a:rPr lang="en-US" altLang="zh-CN" dirty="0"/>
              <a:t>was</a:t>
            </a:r>
            <a:r>
              <a:rPr lang="zh-CN" altLang="en-US" dirty="0"/>
              <a:t> </a:t>
            </a:r>
            <a:r>
              <a:rPr lang="en-US" altLang="zh-CN" dirty="0"/>
              <a:t>also</a:t>
            </a:r>
            <a:r>
              <a:rPr lang="zh-CN" altLang="en-US" dirty="0"/>
              <a:t> </a:t>
            </a:r>
            <a:r>
              <a:rPr lang="en-US" altLang="zh-CN" dirty="0"/>
              <a:t>used;</a:t>
            </a:r>
          </a:p>
          <a:p>
            <a:pPr marL="457200" indent="-457200">
              <a:buFont typeface="+mj-lt"/>
              <a:buAutoNum type="arabicPeriod"/>
            </a:pPr>
            <a:r>
              <a:rPr lang="zh-CN" altLang="en-US" dirty="0"/>
              <a:t>养生</a:t>
            </a:r>
            <a:r>
              <a:rPr lang="en-GB" dirty="0" err="1"/>
              <a:t>yǎngshēng</a:t>
            </a:r>
            <a:r>
              <a:rPr lang="en-US" altLang="zh-CN" dirty="0"/>
              <a:t>,</a:t>
            </a:r>
            <a:r>
              <a:rPr lang="zh-CN" altLang="en-US" dirty="0"/>
              <a:t> </a:t>
            </a:r>
            <a:r>
              <a:rPr lang="en-US" altLang="zh-CN" dirty="0"/>
              <a:t>preserve</a:t>
            </a:r>
            <a:r>
              <a:rPr lang="zh-CN" altLang="en-US" dirty="0"/>
              <a:t> </a:t>
            </a:r>
            <a:r>
              <a:rPr lang="en-US" altLang="zh-CN" dirty="0"/>
              <a:t>one’s</a:t>
            </a:r>
            <a:r>
              <a:rPr lang="zh-CN" altLang="en-US" dirty="0"/>
              <a:t> </a:t>
            </a:r>
            <a:r>
              <a:rPr lang="en-US" altLang="zh-CN" dirty="0"/>
              <a:t>health,</a:t>
            </a:r>
            <a:r>
              <a:rPr lang="zh-CN" altLang="en-US" dirty="0"/>
              <a:t> </a:t>
            </a:r>
            <a:r>
              <a:rPr lang="en-US" altLang="zh-CN" dirty="0"/>
              <a:t>nourishing</a:t>
            </a:r>
            <a:r>
              <a:rPr lang="zh-CN" altLang="en-US" dirty="0"/>
              <a:t> </a:t>
            </a:r>
            <a:r>
              <a:rPr lang="en-US" altLang="zh-CN" dirty="0"/>
              <a:t>life,</a:t>
            </a:r>
            <a:r>
              <a:rPr lang="zh-CN" altLang="en-US" dirty="0"/>
              <a:t> </a:t>
            </a:r>
            <a:r>
              <a:rPr lang="en-US" altLang="zh-CN" dirty="0"/>
              <a:t>cultivation.</a:t>
            </a:r>
            <a:endParaRPr lang="en-GB" altLang="zh-CN" dirty="0"/>
          </a:p>
          <a:p>
            <a:endParaRPr lang="en-US" altLang="zh-CN" dirty="0"/>
          </a:p>
          <a:p>
            <a:endParaRPr lang="en-US" dirty="0"/>
          </a:p>
        </p:txBody>
      </p:sp>
    </p:spTree>
    <p:extLst>
      <p:ext uri="{BB962C8B-B14F-4D97-AF65-F5344CB8AC3E}">
        <p14:creationId xmlns:p14="http://schemas.microsoft.com/office/powerpoint/2010/main" val="36142297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E1701-366C-4945-80DF-E7A4726B2416}"/>
              </a:ext>
            </a:extLst>
          </p:cNvPr>
          <p:cNvSpPr>
            <a:spLocks noGrp="1"/>
          </p:cNvSpPr>
          <p:nvPr>
            <p:ph type="title"/>
          </p:nvPr>
        </p:nvSpPr>
        <p:spPr/>
        <p:txBody>
          <a:bodyPr/>
          <a:lstStyle/>
          <a:p>
            <a:r>
              <a:rPr lang="en-US" altLang="zh-CN" dirty="0"/>
              <a:t>Chinese</a:t>
            </a:r>
            <a:r>
              <a:rPr lang="zh-CN" altLang="en-US" dirty="0"/>
              <a:t> </a:t>
            </a:r>
            <a:r>
              <a:rPr lang="en-US" altLang="zh-CN" dirty="0"/>
              <a:t>Wellbeing</a:t>
            </a:r>
            <a:endParaRPr lang="en-US" dirty="0"/>
          </a:p>
        </p:txBody>
      </p:sp>
      <p:sp>
        <p:nvSpPr>
          <p:cNvPr id="3" name="Content Placeholder 2">
            <a:extLst>
              <a:ext uri="{FF2B5EF4-FFF2-40B4-BE49-F238E27FC236}">
                <a16:creationId xmlns:a16="http://schemas.microsoft.com/office/drawing/2014/main" id="{ACF49706-7E4A-C145-BFEC-462635D6C27D}"/>
              </a:ext>
            </a:extLst>
          </p:cNvPr>
          <p:cNvSpPr>
            <a:spLocks noGrp="1"/>
          </p:cNvSpPr>
          <p:nvPr>
            <p:ph idx="1"/>
          </p:nvPr>
        </p:nvSpPr>
        <p:spPr/>
        <p:txBody>
          <a:bodyPr/>
          <a:lstStyle/>
          <a:p>
            <a:pPr marL="0" indent="0">
              <a:buNone/>
            </a:pPr>
            <a:r>
              <a:rPr lang="en-US" altLang="zh-CN" dirty="0"/>
              <a:t>The</a:t>
            </a:r>
            <a:r>
              <a:rPr lang="zh-CN" altLang="en-US" dirty="0"/>
              <a:t> </a:t>
            </a:r>
            <a:r>
              <a:rPr lang="en-US" altLang="zh-CN" dirty="0"/>
              <a:t>traditional</a:t>
            </a:r>
            <a:r>
              <a:rPr lang="zh-CN" altLang="en-US" dirty="0"/>
              <a:t> </a:t>
            </a:r>
            <a:r>
              <a:rPr lang="en-US" altLang="zh-CN" dirty="0"/>
              <a:t>Chinese</a:t>
            </a:r>
            <a:r>
              <a:rPr lang="zh-CN" altLang="en-US" dirty="0"/>
              <a:t> </a:t>
            </a:r>
            <a:r>
              <a:rPr lang="en-US" altLang="zh-CN" dirty="0"/>
              <a:t>perspective</a:t>
            </a:r>
            <a:r>
              <a:rPr lang="zh-CN" altLang="en-US" dirty="0"/>
              <a:t> </a:t>
            </a:r>
            <a:r>
              <a:rPr lang="en-US" altLang="zh-CN" dirty="0"/>
              <a:t>of</a:t>
            </a:r>
            <a:r>
              <a:rPr lang="zh-CN" altLang="en-US" dirty="0"/>
              <a:t> </a:t>
            </a:r>
            <a:r>
              <a:rPr lang="en-US" altLang="zh-CN" dirty="0"/>
              <a:t>looking</a:t>
            </a:r>
            <a:r>
              <a:rPr lang="zh-CN" altLang="en-US" dirty="0"/>
              <a:t> </a:t>
            </a:r>
            <a:r>
              <a:rPr lang="en-US" altLang="zh-CN" dirty="0"/>
              <a:t>at</a:t>
            </a:r>
            <a:r>
              <a:rPr lang="zh-CN" altLang="en-US" dirty="0"/>
              <a:t> </a:t>
            </a:r>
            <a:r>
              <a:rPr lang="en-US" altLang="zh-CN" dirty="0"/>
              <a:t>wellbeing.</a:t>
            </a:r>
          </a:p>
          <a:p>
            <a:pPr marL="0" indent="0">
              <a:buNone/>
            </a:pPr>
            <a:endParaRPr lang="en-GB" altLang="zh-CN" dirty="0"/>
          </a:p>
          <a:p>
            <a:pPr marL="0" indent="0">
              <a:buNone/>
            </a:pPr>
            <a:r>
              <a:rPr lang="zh-CN" altLang="en-US" dirty="0"/>
              <a:t>养生 </a:t>
            </a:r>
            <a:r>
              <a:rPr lang="en-US" altLang="zh-CN" dirty="0" err="1"/>
              <a:t>Yangsheng</a:t>
            </a:r>
            <a:r>
              <a:rPr lang="en-US" altLang="zh-CN" dirty="0"/>
              <a:t>,</a:t>
            </a:r>
            <a:r>
              <a:rPr lang="zh-CN" altLang="en-US" dirty="0"/>
              <a:t> </a:t>
            </a:r>
            <a:r>
              <a:rPr lang="en-US" altLang="zh-CN" dirty="0"/>
              <a:t>it</a:t>
            </a:r>
            <a:r>
              <a:rPr lang="zh-CN" altLang="en-US" dirty="0"/>
              <a:t> </a:t>
            </a:r>
            <a:r>
              <a:rPr lang="en-US" altLang="zh-CN" dirty="0"/>
              <a:t>is</a:t>
            </a:r>
            <a:r>
              <a:rPr lang="zh-CN" altLang="en-US" dirty="0"/>
              <a:t> </a:t>
            </a:r>
            <a:r>
              <a:rPr lang="en-US" altLang="zh-CN" dirty="0"/>
              <a:t>a</a:t>
            </a:r>
            <a:r>
              <a:rPr lang="zh-CN" altLang="en-US" dirty="0"/>
              <a:t> </a:t>
            </a:r>
            <a:r>
              <a:rPr lang="en-US" altLang="zh-CN" dirty="0"/>
              <a:t>special</a:t>
            </a:r>
            <a:r>
              <a:rPr lang="zh-CN" altLang="en-US" dirty="0"/>
              <a:t> </a:t>
            </a:r>
            <a:r>
              <a:rPr lang="en-US" altLang="zh-CN" dirty="0"/>
              <a:t>term</a:t>
            </a:r>
            <a:r>
              <a:rPr lang="zh-CN" altLang="en-US" dirty="0"/>
              <a:t> </a:t>
            </a:r>
            <a:r>
              <a:rPr lang="en-US" altLang="zh-CN" dirty="0"/>
              <a:t>in</a:t>
            </a:r>
            <a:r>
              <a:rPr lang="zh-CN" altLang="en-US" dirty="0"/>
              <a:t> </a:t>
            </a:r>
            <a:r>
              <a:rPr lang="en-US" altLang="zh-CN" dirty="0"/>
              <a:t>ancient</a:t>
            </a:r>
            <a:r>
              <a:rPr lang="zh-CN" altLang="en-US" dirty="0"/>
              <a:t> </a:t>
            </a:r>
            <a:r>
              <a:rPr lang="en-US" altLang="zh-CN" dirty="0"/>
              <a:t>China,</a:t>
            </a:r>
            <a:r>
              <a:rPr lang="zh-CN" altLang="en-US" dirty="0"/>
              <a:t> </a:t>
            </a:r>
            <a:r>
              <a:rPr lang="en-US" altLang="zh-CN" dirty="0"/>
              <a:t>first</a:t>
            </a:r>
            <a:r>
              <a:rPr lang="zh-CN" altLang="en-US" dirty="0"/>
              <a:t> </a:t>
            </a:r>
            <a:r>
              <a:rPr lang="en-US" altLang="zh-CN" dirty="0"/>
              <a:t>appeared</a:t>
            </a:r>
            <a:r>
              <a:rPr lang="zh-CN" altLang="en-US" dirty="0"/>
              <a:t> </a:t>
            </a:r>
            <a:r>
              <a:rPr lang="en-US" altLang="zh-CN" dirty="0"/>
              <a:t>in</a:t>
            </a:r>
            <a:r>
              <a:rPr lang="zh-CN" altLang="en-US" dirty="0"/>
              <a:t> </a:t>
            </a:r>
            <a:r>
              <a:rPr lang="zh-CN" altLang="en-US" i="1" dirty="0"/>
              <a:t>管子</a:t>
            </a:r>
            <a:r>
              <a:rPr lang="en-US" altLang="zh-CN" i="1" dirty="0" err="1"/>
              <a:t>Guanzi</a:t>
            </a:r>
            <a:r>
              <a:rPr lang="zh-CN" altLang="en-US" dirty="0"/>
              <a:t> </a:t>
            </a:r>
            <a:r>
              <a:rPr lang="en-US" altLang="zh-CN" dirty="0"/>
              <a:t>(named</a:t>
            </a:r>
            <a:r>
              <a:rPr lang="zh-CN" altLang="en-US" dirty="0"/>
              <a:t> </a:t>
            </a:r>
            <a:r>
              <a:rPr lang="en-US" altLang="zh-CN" dirty="0"/>
              <a:t>after</a:t>
            </a:r>
            <a:r>
              <a:rPr lang="zh-CN" altLang="en-US" dirty="0"/>
              <a:t> </a:t>
            </a:r>
            <a:r>
              <a:rPr lang="en-US" altLang="zh-CN" dirty="0"/>
              <a:t>7</a:t>
            </a:r>
            <a:r>
              <a:rPr lang="en-US" altLang="zh-CN" baseline="30000" dirty="0"/>
              <a:t>th</a:t>
            </a:r>
            <a:r>
              <a:rPr lang="zh-CN" altLang="en-US" dirty="0"/>
              <a:t> </a:t>
            </a:r>
            <a:r>
              <a:rPr lang="en-US" altLang="zh-CN" dirty="0"/>
              <a:t>century</a:t>
            </a:r>
            <a:r>
              <a:rPr lang="zh-CN" altLang="en-US" dirty="0"/>
              <a:t> </a:t>
            </a:r>
            <a:r>
              <a:rPr lang="en-US" altLang="zh-CN" dirty="0"/>
              <a:t>BCE</a:t>
            </a:r>
            <a:r>
              <a:rPr lang="zh-CN" altLang="en-US" dirty="0"/>
              <a:t> </a:t>
            </a:r>
            <a:r>
              <a:rPr lang="en-US" altLang="zh-CN" dirty="0"/>
              <a:t>philosopher</a:t>
            </a:r>
            <a:r>
              <a:rPr lang="zh-CN" altLang="en-US" dirty="0"/>
              <a:t> </a:t>
            </a:r>
            <a:r>
              <a:rPr lang="en-US" altLang="zh-CN" dirty="0"/>
              <a:t>and</a:t>
            </a:r>
            <a:r>
              <a:rPr lang="zh-CN" altLang="en-US" dirty="0"/>
              <a:t> </a:t>
            </a:r>
            <a:r>
              <a:rPr lang="en-US" altLang="zh-CN" dirty="0"/>
              <a:t>statesman</a:t>
            </a:r>
            <a:r>
              <a:rPr lang="zh-CN" altLang="en-US" dirty="0"/>
              <a:t> </a:t>
            </a:r>
            <a:r>
              <a:rPr lang="en-US" altLang="zh-CN" dirty="0"/>
              <a:t>Guan</a:t>
            </a:r>
            <a:r>
              <a:rPr lang="zh-CN" altLang="en-US" dirty="0"/>
              <a:t> </a:t>
            </a:r>
            <a:r>
              <a:rPr lang="en-US" altLang="zh-CN" dirty="0"/>
              <a:t>Zhong),</a:t>
            </a:r>
            <a:r>
              <a:rPr lang="zh-CN" altLang="en-US" dirty="0"/>
              <a:t> </a:t>
            </a:r>
            <a:r>
              <a:rPr lang="en-US" altLang="zh-CN" dirty="0"/>
              <a:t>which</a:t>
            </a:r>
            <a:r>
              <a:rPr lang="zh-CN" altLang="en-US" dirty="0"/>
              <a:t> </a:t>
            </a:r>
            <a:r>
              <a:rPr lang="en-US" altLang="zh-CN" dirty="0"/>
              <a:t>is</a:t>
            </a:r>
            <a:r>
              <a:rPr lang="zh-CN" altLang="en-US" dirty="0"/>
              <a:t> </a:t>
            </a:r>
            <a:r>
              <a:rPr lang="en-US" altLang="zh-CN" dirty="0"/>
              <a:t>a</a:t>
            </a:r>
            <a:r>
              <a:rPr lang="zh-CN" altLang="en-US" dirty="0"/>
              <a:t> </a:t>
            </a:r>
            <a:r>
              <a:rPr lang="en-US" altLang="zh-CN" dirty="0"/>
              <a:t>compilation</a:t>
            </a:r>
            <a:r>
              <a:rPr lang="zh-CN" altLang="en-US" dirty="0"/>
              <a:t> </a:t>
            </a:r>
            <a:r>
              <a:rPr lang="en-US" altLang="zh-CN" dirty="0"/>
              <a:t>of</a:t>
            </a:r>
            <a:r>
              <a:rPr lang="zh-CN" altLang="en-US" dirty="0"/>
              <a:t> </a:t>
            </a:r>
            <a:r>
              <a:rPr lang="en-US" altLang="zh-CN" dirty="0"/>
              <a:t>difference</a:t>
            </a:r>
            <a:r>
              <a:rPr lang="zh-CN" altLang="en-US" dirty="0"/>
              <a:t> </a:t>
            </a:r>
            <a:r>
              <a:rPr lang="en-US" altLang="zh-CN" dirty="0"/>
              <a:t>schools</a:t>
            </a:r>
            <a:r>
              <a:rPr lang="zh-CN" altLang="en-US" dirty="0"/>
              <a:t> </a:t>
            </a:r>
            <a:r>
              <a:rPr lang="en-US" altLang="zh-CN" dirty="0"/>
              <a:t>of</a:t>
            </a:r>
            <a:r>
              <a:rPr lang="zh-CN" altLang="en-US" dirty="0"/>
              <a:t> </a:t>
            </a:r>
            <a:r>
              <a:rPr lang="en-US" altLang="zh-CN" dirty="0"/>
              <a:t>thoughts</a:t>
            </a:r>
            <a:r>
              <a:rPr lang="zh-CN" altLang="en-US" dirty="0"/>
              <a:t> </a:t>
            </a:r>
            <a:r>
              <a:rPr lang="en-US" altLang="zh-CN" dirty="0"/>
              <a:t>(philosophical</a:t>
            </a:r>
            <a:r>
              <a:rPr lang="zh-CN" altLang="en-US" dirty="0"/>
              <a:t> </a:t>
            </a:r>
            <a:r>
              <a:rPr lang="en-US" altLang="zh-CN" dirty="0"/>
              <a:t>and</a:t>
            </a:r>
            <a:r>
              <a:rPr lang="zh-CN" altLang="en-US" dirty="0"/>
              <a:t> </a:t>
            </a:r>
            <a:r>
              <a:rPr lang="en-US" altLang="zh-CN" dirty="0"/>
              <a:t>political)</a:t>
            </a:r>
            <a:r>
              <a:rPr lang="zh-CN" altLang="en-US" dirty="0"/>
              <a:t> </a:t>
            </a:r>
            <a:r>
              <a:rPr lang="en-US" altLang="zh-CN" dirty="0"/>
              <a:t>during</a:t>
            </a:r>
            <a:r>
              <a:rPr lang="zh-CN" altLang="en-US" dirty="0"/>
              <a:t> </a:t>
            </a:r>
            <a:r>
              <a:rPr lang="en-US" altLang="zh-CN" dirty="0"/>
              <a:t>the</a:t>
            </a:r>
            <a:r>
              <a:rPr lang="zh-CN" altLang="en-US" dirty="0"/>
              <a:t> </a:t>
            </a:r>
            <a:r>
              <a:rPr lang="en-US" altLang="zh-CN" dirty="0"/>
              <a:t>Pre-Qin</a:t>
            </a:r>
            <a:r>
              <a:rPr lang="zh-CN" altLang="en-US" dirty="0"/>
              <a:t> </a:t>
            </a:r>
            <a:r>
              <a:rPr lang="en-US" altLang="zh-CN" dirty="0"/>
              <a:t>(before</a:t>
            </a:r>
            <a:r>
              <a:rPr lang="zh-CN" altLang="en-US" dirty="0"/>
              <a:t> </a:t>
            </a:r>
            <a:r>
              <a:rPr lang="en-US" altLang="zh-CN" dirty="0"/>
              <a:t>221AD)</a:t>
            </a:r>
            <a:r>
              <a:rPr lang="zh-CN" altLang="en-US" dirty="0"/>
              <a:t> </a:t>
            </a:r>
            <a:r>
              <a:rPr lang="en-US" altLang="zh-CN" dirty="0"/>
              <a:t>period</a:t>
            </a:r>
          </a:p>
        </p:txBody>
      </p:sp>
    </p:spTree>
    <p:extLst>
      <p:ext uri="{BB962C8B-B14F-4D97-AF65-F5344CB8AC3E}">
        <p14:creationId xmlns:p14="http://schemas.microsoft.com/office/powerpoint/2010/main" val="8072646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85247-460D-D140-A31B-BFF804256AC4}"/>
              </a:ext>
            </a:extLst>
          </p:cNvPr>
          <p:cNvSpPr>
            <a:spLocks noGrp="1"/>
          </p:cNvSpPr>
          <p:nvPr>
            <p:ph type="title"/>
          </p:nvPr>
        </p:nvSpPr>
        <p:spPr/>
        <p:txBody>
          <a:bodyPr/>
          <a:lstStyle/>
          <a:p>
            <a:r>
              <a:rPr lang="en-US" altLang="zh-CN" dirty="0"/>
              <a:t>Chinese</a:t>
            </a:r>
            <a:r>
              <a:rPr lang="zh-CN" altLang="en-US" dirty="0"/>
              <a:t> </a:t>
            </a:r>
            <a:r>
              <a:rPr lang="en-US" altLang="zh-CN" dirty="0"/>
              <a:t>Wellbeing</a:t>
            </a:r>
            <a:endParaRPr lang="en-US" dirty="0"/>
          </a:p>
        </p:txBody>
      </p:sp>
      <p:sp>
        <p:nvSpPr>
          <p:cNvPr id="3" name="Content Placeholder 2">
            <a:extLst>
              <a:ext uri="{FF2B5EF4-FFF2-40B4-BE49-F238E27FC236}">
                <a16:creationId xmlns:a16="http://schemas.microsoft.com/office/drawing/2014/main" id="{7C139EAA-9AB8-EE40-B8A8-1BFA6CD79B27}"/>
              </a:ext>
            </a:extLst>
          </p:cNvPr>
          <p:cNvSpPr>
            <a:spLocks noGrp="1"/>
          </p:cNvSpPr>
          <p:nvPr>
            <p:ph idx="1"/>
          </p:nvPr>
        </p:nvSpPr>
        <p:spPr/>
        <p:txBody>
          <a:bodyPr/>
          <a:lstStyle/>
          <a:p>
            <a:pPr marL="0" indent="0">
              <a:buNone/>
            </a:pPr>
            <a:r>
              <a:rPr lang="en-US" dirty="0" err="1"/>
              <a:t>养生学</a:t>
            </a:r>
            <a:r>
              <a:rPr lang="zh-CN" altLang="en-US" dirty="0"/>
              <a:t> </a:t>
            </a:r>
            <a:r>
              <a:rPr lang="en-US" altLang="zh-CN" dirty="0"/>
              <a:t>“</a:t>
            </a:r>
            <a:r>
              <a:rPr lang="en-US" altLang="zh-CN" dirty="0" err="1"/>
              <a:t>Yangshengism</a:t>
            </a:r>
            <a:r>
              <a:rPr lang="en-US" altLang="zh-CN" dirty="0"/>
              <a:t>”</a:t>
            </a:r>
            <a:r>
              <a:rPr lang="zh-CN" altLang="en-US" dirty="0"/>
              <a:t> </a:t>
            </a:r>
            <a:r>
              <a:rPr lang="en-US" altLang="zh-CN" dirty="0"/>
              <a:t>coined</a:t>
            </a:r>
            <a:r>
              <a:rPr lang="zh-CN" altLang="en-US" dirty="0"/>
              <a:t> </a:t>
            </a:r>
            <a:r>
              <a:rPr lang="en-US" altLang="zh-CN" dirty="0"/>
              <a:t>by</a:t>
            </a:r>
            <a:r>
              <a:rPr lang="zh-CN" altLang="en-US" dirty="0"/>
              <a:t> </a:t>
            </a:r>
            <a:r>
              <a:rPr lang="en-US" altLang="zh-CN" dirty="0"/>
              <a:t>Professor</a:t>
            </a:r>
            <a:r>
              <a:rPr lang="zh-CN" altLang="en-US" dirty="0"/>
              <a:t> </a:t>
            </a:r>
            <a:r>
              <a:rPr lang="en-US" altLang="zh-CN" dirty="0"/>
              <a:t>Yang</a:t>
            </a:r>
            <a:r>
              <a:rPr lang="zh-CN" altLang="en-US" dirty="0"/>
              <a:t> </a:t>
            </a:r>
            <a:r>
              <a:rPr lang="en-US" altLang="zh-CN" dirty="0" err="1"/>
              <a:t>Yuhui</a:t>
            </a:r>
            <a:r>
              <a:rPr lang="zh-CN" altLang="en-US" dirty="0"/>
              <a:t> </a:t>
            </a:r>
            <a:r>
              <a:rPr lang="en-US" altLang="zh-CN" dirty="0"/>
              <a:t>in</a:t>
            </a:r>
            <a:r>
              <a:rPr lang="zh-CN" altLang="en-US" dirty="0"/>
              <a:t> </a:t>
            </a:r>
            <a:r>
              <a:rPr lang="en-US" altLang="zh-CN" dirty="0"/>
              <a:t>Southwest</a:t>
            </a:r>
            <a:r>
              <a:rPr lang="zh-CN" altLang="en-US" dirty="0"/>
              <a:t> </a:t>
            </a:r>
            <a:r>
              <a:rPr lang="en-US" altLang="zh-CN" dirty="0"/>
              <a:t>University</a:t>
            </a:r>
            <a:r>
              <a:rPr lang="zh-CN" altLang="en-US" dirty="0"/>
              <a:t> </a:t>
            </a:r>
            <a:r>
              <a:rPr lang="en-US" altLang="zh-CN" dirty="0"/>
              <a:t>in</a:t>
            </a:r>
            <a:r>
              <a:rPr lang="zh-CN" altLang="en-US" dirty="0"/>
              <a:t> </a:t>
            </a:r>
            <a:r>
              <a:rPr lang="en-US" altLang="zh-CN" dirty="0"/>
              <a:t>Chongqing</a:t>
            </a:r>
            <a:r>
              <a:rPr lang="zh-CN" altLang="en-US" dirty="0"/>
              <a:t> </a:t>
            </a:r>
            <a:r>
              <a:rPr lang="en-US" altLang="zh-CN" dirty="0"/>
              <a:t>China.</a:t>
            </a:r>
          </a:p>
          <a:p>
            <a:pPr marL="0" indent="0">
              <a:buNone/>
            </a:pPr>
            <a:r>
              <a:rPr lang="en-US" altLang="zh-CN" dirty="0"/>
              <a:t>His</a:t>
            </a:r>
            <a:r>
              <a:rPr lang="zh-CN" altLang="en-US" dirty="0"/>
              <a:t> </a:t>
            </a:r>
            <a:r>
              <a:rPr lang="en-US" altLang="zh-CN" dirty="0"/>
              <a:t>definition</a:t>
            </a:r>
            <a:r>
              <a:rPr lang="zh-CN" altLang="en-US" dirty="0"/>
              <a:t> </a:t>
            </a:r>
            <a:r>
              <a:rPr lang="en-US" altLang="zh-CN" dirty="0"/>
              <a:t>of</a:t>
            </a:r>
            <a:r>
              <a:rPr lang="zh-CN" altLang="en-US" dirty="0"/>
              <a:t> </a:t>
            </a:r>
            <a:r>
              <a:rPr lang="en-US" altLang="zh-CN" dirty="0"/>
              <a:t>it:</a:t>
            </a:r>
          </a:p>
          <a:p>
            <a:pPr marL="0" indent="0">
              <a:buNone/>
            </a:pPr>
            <a:r>
              <a:rPr lang="en-US" altLang="zh-CN" dirty="0"/>
              <a:t>A</a:t>
            </a:r>
            <a:r>
              <a:rPr lang="zh-CN" altLang="en-US" dirty="0"/>
              <a:t> </a:t>
            </a:r>
            <a:r>
              <a:rPr lang="en-US" altLang="zh-CN" dirty="0"/>
              <a:t>systematic</a:t>
            </a:r>
            <a:r>
              <a:rPr lang="zh-CN" altLang="en-US" dirty="0"/>
              <a:t> </a:t>
            </a:r>
            <a:r>
              <a:rPr lang="en-US" altLang="zh-CN" dirty="0"/>
              <a:t>study</a:t>
            </a:r>
            <a:r>
              <a:rPr lang="zh-CN" altLang="en-US" dirty="0"/>
              <a:t> </a:t>
            </a:r>
            <a:r>
              <a:rPr lang="en-US" altLang="zh-CN" dirty="0"/>
              <a:t>on</a:t>
            </a:r>
            <a:r>
              <a:rPr lang="zh-CN" altLang="en-US" dirty="0"/>
              <a:t> </a:t>
            </a:r>
            <a:r>
              <a:rPr lang="en-US" altLang="zh-CN" dirty="0"/>
              <a:t>the</a:t>
            </a:r>
            <a:r>
              <a:rPr lang="zh-CN" altLang="en-US" dirty="0"/>
              <a:t> </a:t>
            </a:r>
            <a:r>
              <a:rPr lang="en-US" altLang="zh-CN" dirty="0"/>
              <a:t>theories,</a:t>
            </a:r>
            <a:r>
              <a:rPr lang="zh-CN" altLang="en-US" dirty="0"/>
              <a:t> </a:t>
            </a:r>
            <a:r>
              <a:rPr lang="en-US" altLang="zh-CN" dirty="0"/>
              <a:t>principles</a:t>
            </a:r>
            <a:r>
              <a:rPr lang="zh-CN" altLang="en-US" dirty="0"/>
              <a:t> </a:t>
            </a:r>
            <a:r>
              <a:rPr lang="en-US" altLang="zh-CN" dirty="0"/>
              <a:t>and</a:t>
            </a:r>
            <a:r>
              <a:rPr lang="zh-CN" altLang="en-US" dirty="0"/>
              <a:t> </a:t>
            </a:r>
            <a:r>
              <a:rPr lang="en-US" altLang="zh-CN" dirty="0"/>
              <a:t>methods</a:t>
            </a:r>
            <a:r>
              <a:rPr lang="zh-CN" altLang="en-US" dirty="0"/>
              <a:t> </a:t>
            </a:r>
            <a:r>
              <a:rPr lang="en-US" altLang="zh-CN" dirty="0"/>
              <a:t>on</a:t>
            </a:r>
            <a:r>
              <a:rPr lang="zh-CN" altLang="en-US" dirty="0"/>
              <a:t> </a:t>
            </a:r>
            <a:r>
              <a:rPr lang="en-US" altLang="zh-CN" dirty="0"/>
              <a:t>how</a:t>
            </a:r>
            <a:r>
              <a:rPr lang="zh-CN" altLang="en-US" dirty="0"/>
              <a:t> </a:t>
            </a:r>
            <a:r>
              <a:rPr lang="en-US" altLang="zh-CN" dirty="0"/>
              <a:t>to,</a:t>
            </a:r>
            <a:r>
              <a:rPr lang="zh-CN" altLang="en-US" dirty="0"/>
              <a:t> </a:t>
            </a:r>
            <a:r>
              <a:rPr lang="en-US" altLang="zh-CN" dirty="0"/>
              <a:t>through</a:t>
            </a:r>
            <a:r>
              <a:rPr lang="zh-CN" altLang="en-US" dirty="0"/>
              <a:t> </a:t>
            </a:r>
            <a:r>
              <a:rPr lang="en-US" altLang="zh-CN" dirty="0" err="1"/>
              <a:t>Yangsheng</a:t>
            </a:r>
            <a:r>
              <a:rPr lang="en-US" altLang="zh-CN" dirty="0"/>
              <a:t>,</a:t>
            </a:r>
            <a:r>
              <a:rPr lang="zh-CN" altLang="en-US" dirty="0"/>
              <a:t> </a:t>
            </a:r>
            <a:r>
              <a:rPr lang="en-US" altLang="zh-CN" dirty="0"/>
              <a:t>maintain</a:t>
            </a:r>
            <a:r>
              <a:rPr lang="zh-CN" altLang="en-US" dirty="0"/>
              <a:t> </a:t>
            </a:r>
            <a:r>
              <a:rPr lang="en-US" altLang="zh-CN" dirty="0"/>
              <a:t>and</a:t>
            </a:r>
            <a:r>
              <a:rPr lang="zh-CN" altLang="en-US" dirty="0"/>
              <a:t> </a:t>
            </a:r>
            <a:r>
              <a:rPr lang="en-US" altLang="zh-CN" dirty="0"/>
              <a:t>enhance</a:t>
            </a:r>
            <a:r>
              <a:rPr lang="zh-CN" altLang="en-US" dirty="0"/>
              <a:t> </a:t>
            </a:r>
            <a:r>
              <a:rPr lang="en-US" altLang="zh-CN" dirty="0"/>
              <a:t>health</a:t>
            </a:r>
            <a:r>
              <a:rPr lang="zh-CN" altLang="en-US" dirty="0"/>
              <a:t> </a:t>
            </a:r>
            <a:r>
              <a:rPr lang="en-US" altLang="zh-CN" dirty="0"/>
              <a:t>level,</a:t>
            </a:r>
            <a:r>
              <a:rPr lang="zh-CN" altLang="en-US" dirty="0"/>
              <a:t> </a:t>
            </a:r>
            <a:r>
              <a:rPr lang="en-US" altLang="zh-CN" dirty="0"/>
              <a:t>obtain</a:t>
            </a:r>
            <a:r>
              <a:rPr lang="zh-CN" altLang="en-US" dirty="0"/>
              <a:t> </a:t>
            </a:r>
            <a:r>
              <a:rPr lang="en-US" altLang="zh-CN" dirty="0"/>
              <a:t>life</a:t>
            </a:r>
            <a:r>
              <a:rPr lang="zh-CN" altLang="en-US" dirty="0"/>
              <a:t> </a:t>
            </a:r>
            <a:r>
              <a:rPr lang="en-US" altLang="zh-CN" dirty="0"/>
              <a:t>fulfillment,</a:t>
            </a:r>
            <a:r>
              <a:rPr lang="zh-CN" altLang="en-US" dirty="0"/>
              <a:t> </a:t>
            </a:r>
            <a:r>
              <a:rPr lang="en-US" altLang="zh-CN" dirty="0"/>
              <a:t>enhance</a:t>
            </a:r>
            <a:r>
              <a:rPr lang="zh-CN" altLang="en-US" dirty="0"/>
              <a:t> </a:t>
            </a:r>
            <a:r>
              <a:rPr lang="en-US" altLang="zh-CN" dirty="0"/>
              <a:t>quality</a:t>
            </a:r>
            <a:r>
              <a:rPr lang="zh-CN" altLang="en-US" dirty="0"/>
              <a:t> </a:t>
            </a:r>
            <a:r>
              <a:rPr lang="en-US" altLang="zh-CN" dirty="0"/>
              <a:t>of</a:t>
            </a:r>
            <a:r>
              <a:rPr lang="zh-CN" altLang="en-US" dirty="0"/>
              <a:t> </a:t>
            </a:r>
            <a:r>
              <a:rPr lang="en-US" altLang="zh-CN" dirty="0"/>
              <a:t>living,</a:t>
            </a:r>
            <a:r>
              <a:rPr lang="zh-CN" altLang="en-US" dirty="0"/>
              <a:t> </a:t>
            </a:r>
            <a:r>
              <a:rPr lang="en-US" altLang="zh-CN" dirty="0"/>
              <a:t>an</a:t>
            </a:r>
            <a:r>
              <a:rPr lang="zh-CN" altLang="en-US" dirty="0"/>
              <a:t> </a:t>
            </a:r>
            <a:r>
              <a:rPr lang="en-US" altLang="zh-CN" dirty="0"/>
              <a:t>enable</a:t>
            </a:r>
            <a:r>
              <a:rPr lang="zh-CN" altLang="en-US" dirty="0"/>
              <a:t> </a:t>
            </a:r>
            <a:r>
              <a:rPr lang="en-US" altLang="zh-CN" dirty="0"/>
              <a:t>people</a:t>
            </a:r>
            <a:r>
              <a:rPr lang="zh-CN" altLang="en-US" dirty="0"/>
              <a:t> </a:t>
            </a:r>
            <a:r>
              <a:rPr lang="en-US" altLang="zh-CN" dirty="0"/>
              <a:t>to</a:t>
            </a:r>
            <a:r>
              <a:rPr lang="zh-CN" altLang="en-US" dirty="0"/>
              <a:t> </a:t>
            </a:r>
            <a:r>
              <a:rPr lang="en-US" altLang="zh-CN" dirty="0"/>
              <a:t>live</a:t>
            </a:r>
            <a:r>
              <a:rPr lang="zh-CN" altLang="en-US" dirty="0"/>
              <a:t> </a:t>
            </a:r>
            <a:r>
              <a:rPr lang="en-US" altLang="zh-CN" dirty="0"/>
              <a:t>more</a:t>
            </a:r>
            <a:r>
              <a:rPr lang="zh-CN" altLang="en-US" dirty="0"/>
              <a:t> </a:t>
            </a:r>
            <a:r>
              <a:rPr lang="en-US" altLang="zh-CN" dirty="0"/>
              <a:t>healthily,</a:t>
            </a:r>
            <a:r>
              <a:rPr lang="zh-CN" altLang="en-US" dirty="0"/>
              <a:t> </a:t>
            </a:r>
            <a:r>
              <a:rPr lang="en-US" altLang="zh-CN" dirty="0"/>
              <a:t>joyfully</a:t>
            </a:r>
            <a:r>
              <a:rPr lang="zh-CN" altLang="en-US" dirty="0"/>
              <a:t> </a:t>
            </a:r>
            <a:r>
              <a:rPr lang="en-US" altLang="zh-CN" dirty="0"/>
              <a:t>and</a:t>
            </a:r>
            <a:r>
              <a:rPr lang="zh-CN" altLang="en-US" dirty="0"/>
              <a:t> </a:t>
            </a:r>
            <a:r>
              <a:rPr lang="en-US" altLang="zh-CN" dirty="0"/>
              <a:t>in</a:t>
            </a:r>
            <a:r>
              <a:rPr lang="zh-CN" altLang="en-US" dirty="0"/>
              <a:t> </a:t>
            </a:r>
            <a:r>
              <a:rPr lang="en-US" altLang="zh-CN" dirty="0"/>
              <a:t>happiness.</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42286219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2F1F1-999B-D247-8BFE-FFC40B7D847F}"/>
              </a:ext>
            </a:extLst>
          </p:cNvPr>
          <p:cNvSpPr>
            <a:spLocks noGrp="1"/>
          </p:cNvSpPr>
          <p:nvPr>
            <p:ph type="title"/>
          </p:nvPr>
        </p:nvSpPr>
        <p:spPr/>
        <p:txBody>
          <a:bodyPr/>
          <a:lstStyle/>
          <a:p>
            <a:r>
              <a:rPr lang="en-US" altLang="zh-CN" dirty="0"/>
              <a:t>Origin</a:t>
            </a:r>
            <a:endParaRPr lang="en-US" dirty="0"/>
          </a:p>
        </p:txBody>
      </p:sp>
      <p:sp>
        <p:nvSpPr>
          <p:cNvPr id="3" name="Content Placeholder 2">
            <a:extLst>
              <a:ext uri="{FF2B5EF4-FFF2-40B4-BE49-F238E27FC236}">
                <a16:creationId xmlns:a16="http://schemas.microsoft.com/office/drawing/2014/main" id="{1876F8A5-7289-3349-853C-358A5D8EDEF4}"/>
              </a:ext>
            </a:extLst>
          </p:cNvPr>
          <p:cNvSpPr>
            <a:spLocks noGrp="1"/>
          </p:cNvSpPr>
          <p:nvPr>
            <p:ph idx="1"/>
          </p:nvPr>
        </p:nvSpPr>
        <p:spPr/>
        <p:txBody>
          <a:bodyPr/>
          <a:lstStyle/>
          <a:p>
            <a:r>
              <a:rPr lang="en-US" altLang="zh-CN" dirty="0"/>
              <a:t>Agriculture</a:t>
            </a:r>
            <a:r>
              <a:rPr lang="zh-CN" altLang="en-US" dirty="0"/>
              <a:t> </a:t>
            </a:r>
            <a:r>
              <a:rPr lang="en-US" altLang="zh-CN" dirty="0"/>
              <a:t>civilization</a:t>
            </a:r>
          </a:p>
          <a:p>
            <a:r>
              <a:rPr lang="en-US" altLang="zh-CN" dirty="0"/>
              <a:t>Close</a:t>
            </a:r>
            <a:r>
              <a:rPr lang="zh-CN" altLang="en-US" dirty="0"/>
              <a:t> </a:t>
            </a:r>
            <a:r>
              <a:rPr lang="en-US" altLang="zh-CN" dirty="0"/>
              <a:t>connection</a:t>
            </a:r>
            <a:r>
              <a:rPr lang="zh-CN" altLang="en-US" dirty="0"/>
              <a:t> </a:t>
            </a:r>
            <a:r>
              <a:rPr lang="en-US" altLang="zh-CN" dirty="0"/>
              <a:t>between</a:t>
            </a:r>
            <a:r>
              <a:rPr lang="zh-CN" altLang="en-US" dirty="0"/>
              <a:t> </a:t>
            </a:r>
            <a:r>
              <a:rPr lang="en-US" altLang="zh-CN" dirty="0"/>
              <a:t>people</a:t>
            </a:r>
            <a:r>
              <a:rPr lang="zh-CN" altLang="en-US" dirty="0"/>
              <a:t> </a:t>
            </a:r>
            <a:r>
              <a:rPr lang="en-US" altLang="zh-CN" dirty="0"/>
              <a:t>and</a:t>
            </a:r>
            <a:r>
              <a:rPr lang="zh-CN" altLang="en-US" dirty="0"/>
              <a:t> </a:t>
            </a:r>
            <a:r>
              <a:rPr lang="en-US" altLang="zh-CN" dirty="0"/>
              <a:t>the</a:t>
            </a:r>
            <a:r>
              <a:rPr lang="zh-CN" altLang="en-US" dirty="0"/>
              <a:t> </a:t>
            </a:r>
            <a:r>
              <a:rPr lang="en-US" altLang="zh-CN" dirty="0"/>
              <a:t>nature</a:t>
            </a:r>
          </a:p>
          <a:p>
            <a:r>
              <a:rPr lang="en-US" altLang="zh-CN" dirty="0"/>
              <a:t>In</a:t>
            </a:r>
            <a:r>
              <a:rPr lang="zh-CN" altLang="en-US" dirty="0"/>
              <a:t> </a:t>
            </a:r>
            <a:r>
              <a:rPr lang="en-US" altLang="zh-CN" dirty="0"/>
              <a:t>Chinese,</a:t>
            </a:r>
            <a:r>
              <a:rPr lang="zh-CN" altLang="en-US" dirty="0"/>
              <a:t> </a:t>
            </a:r>
            <a:r>
              <a:rPr lang="en-US" altLang="zh-CN" dirty="0"/>
              <a:t>bigger</a:t>
            </a:r>
            <a:r>
              <a:rPr lang="zh-CN" altLang="en-US" dirty="0"/>
              <a:t> </a:t>
            </a:r>
            <a:r>
              <a:rPr lang="en-US" altLang="zh-CN" dirty="0"/>
              <a:t>things</a:t>
            </a:r>
            <a:r>
              <a:rPr lang="zh-CN" altLang="en-US" dirty="0"/>
              <a:t> </a:t>
            </a:r>
            <a:r>
              <a:rPr lang="en-US" altLang="zh-CN" dirty="0"/>
              <a:t>normally</a:t>
            </a:r>
            <a:r>
              <a:rPr lang="zh-CN" altLang="en-US" dirty="0"/>
              <a:t> </a:t>
            </a:r>
            <a:r>
              <a:rPr lang="en-US" altLang="zh-CN" dirty="0"/>
              <a:t>comes</a:t>
            </a:r>
            <a:r>
              <a:rPr lang="zh-CN" altLang="en-US" dirty="0"/>
              <a:t> </a:t>
            </a:r>
            <a:r>
              <a:rPr lang="en-US" altLang="zh-CN" dirty="0"/>
              <a:t>first</a:t>
            </a:r>
            <a:r>
              <a:rPr lang="zh-CN" altLang="en-US" dirty="0"/>
              <a:t> </a:t>
            </a:r>
            <a:r>
              <a:rPr lang="en-US" altLang="zh-CN" dirty="0"/>
              <a:t>when</a:t>
            </a:r>
            <a:r>
              <a:rPr lang="zh-CN" altLang="en-US" dirty="0"/>
              <a:t> </a:t>
            </a:r>
            <a:r>
              <a:rPr lang="en-US" altLang="zh-CN" dirty="0"/>
              <a:t>referred</a:t>
            </a:r>
            <a:r>
              <a:rPr lang="zh-CN" altLang="en-US" dirty="0"/>
              <a:t> </a:t>
            </a:r>
            <a:r>
              <a:rPr lang="en-US" altLang="zh-CN" dirty="0"/>
              <a:t>to</a:t>
            </a:r>
            <a:r>
              <a:rPr lang="zh-CN" altLang="en-US" dirty="0"/>
              <a:t> </a:t>
            </a:r>
            <a:r>
              <a:rPr lang="en-US" altLang="zh-CN" dirty="0"/>
              <a:t>in</a:t>
            </a:r>
            <a:r>
              <a:rPr lang="zh-CN" altLang="en-US" dirty="0"/>
              <a:t> </a:t>
            </a:r>
            <a:r>
              <a:rPr lang="en-US" altLang="zh-CN" dirty="0"/>
              <a:t>a</a:t>
            </a:r>
            <a:r>
              <a:rPr lang="zh-CN" altLang="en-US" dirty="0"/>
              <a:t> </a:t>
            </a:r>
            <a:r>
              <a:rPr lang="en-US" altLang="zh-CN" dirty="0"/>
              <a:t>sentence,</a:t>
            </a:r>
            <a:r>
              <a:rPr lang="zh-CN" altLang="en-US" dirty="0"/>
              <a:t> </a:t>
            </a:r>
            <a:r>
              <a:rPr lang="en-US" altLang="zh-CN" dirty="0"/>
              <a:t>way</a:t>
            </a:r>
            <a:r>
              <a:rPr lang="zh-CN" altLang="en-US" dirty="0"/>
              <a:t> </a:t>
            </a:r>
            <a:r>
              <a:rPr lang="en-US" altLang="zh-CN" dirty="0"/>
              <a:t>to</a:t>
            </a:r>
            <a:r>
              <a:rPr lang="zh-CN" altLang="en-US" dirty="0"/>
              <a:t> </a:t>
            </a:r>
            <a:r>
              <a:rPr lang="en-US" altLang="zh-CN" dirty="0"/>
              <a:t>show</a:t>
            </a:r>
            <a:r>
              <a:rPr lang="zh-CN" altLang="en-US" dirty="0"/>
              <a:t> </a:t>
            </a:r>
            <a:r>
              <a:rPr lang="en-US" altLang="zh-CN" dirty="0"/>
              <a:t>respect</a:t>
            </a:r>
            <a:r>
              <a:rPr lang="zh-CN" altLang="en-US" dirty="0"/>
              <a:t> </a:t>
            </a:r>
            <a:r>
              <a:rPr lang="en-US" altLang="zh-CN" dirty="0"/>
              <a:t>and</a:t>
            </a:r>
            <a:r>
              <a:rPr lang="zh-CN" altLang="en-US" dirty="0"/>
              <a:t> </a:t>
            </a:r>
            <a:r>
              <a:rPr lang="en-US" altLang="zh-CN" dirty="0"/>
              <a:t>individual</a:t>
            </a:r>
            <a:r>
              <a:rPr lang="zh-CN" altLang="en-US" dirty="0"/>
              <a:t> </a:t>
            </a:r>
            <a:r>
              <a:rPr lang="en-US" altLang="zh-CN" dirty="0"/>
              <a:t>positioning</a:t>
            </a:r>
          </a:p>
          <a:p>
            <a:endParaRPr lang="en-US" dirty="0"/>
          </a:p>
        </p:txBody>
      </p:sp>
    </p:spTree>
    <p:extLst>
      <p:ext uri="{BB962C8B-B14F-4D97-AF65-F5344CB8AC3E}">
        <p14:creationId xmlns:p14="http://schemas.microsoft.com/office/powerpoint/2010/main" val="24364892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B5F39-6578-7645-8F5C-E4ADEAE67C87}"/>
              </a:ext>
            </a:extLst>
          </p:cNvPr>
          <p:cNvSpPr>
            <a:spLocks noGrp="1"/>
          </p:cNvSpPr>
          <p:nvPr>
            <p:ph type="title"/>
          </p:nvPr>
        </p:nvSpPr>
        <p:spPr/>
        <p:txBody>
          <a:bodyPr/>
          <a:lstStyle/>
          <a:p>
            <a:r>
              <a:rPr lang="en-US" altLang="zh-CN" dirty="0"/>
              <a:t>Legends</a:t>
            </a:r>
            <a:r>
              <a:rPr lang="zh-CN" altLang="en-US" dirty="0"/>
              <a:t> </a:t>
            </a:r>
            <a:r>
              <a:rPr lang="en-US" altLang="zh-CN" dirty="0"/>
              <a:t>and</a:t>
            </a:r>
            <a:r>
              <a:rPr lang="zh-CN" altLang="en-US" dirty="0"/>
              <a:t> </a:t>
            </a:r>
            <a:r>
              <a:rPr lang="en-US" altLang="zh-CN" dirty="0"/>
              <a:t>Folk</a:t>
            </a:r>
            <a:r>
              <a:rPr lang="zh-CN" altLang="en-US" dirty="0"/>
              <a:t> </a:t>
            </a:r>
            <a:r>
              <a:rPr lang="en-US" altLang="zh-CN" dirty="0"/>
              <a:t>Religion</a:t>
            </a:r>
            <a:endParaRPr lang="en-US" dirty="0"/>
          </a:p>
        </p:txBody>
      </p:sp>
      <p:sp>
        <p:nvSpPr>
          <p:cNvPr id="3" name="Content Placeholder 2">
            <a:extLst>
              <a:ext uri="{FF2B5EF4-FFF2-40B4-BE49-F238E27FC236}">
                <a16:creationId xmlns:a16="http://schemas.microsoft.com/office/drawing/2014/main" id="{8B6657FC-8EDC-BD43-956F-1B3F06E7CAF5}"/>
              </a:ext>
            </a:extLst>
          </p:cNvPr>
          <p:cNvSpPr>
            <a:spLocks noGrp="1"/>
          </p:cNvSpPr>
          <p:nvPr>
            <p:ph idx="1"/>
          </p:nvPr>
        </p:nvSpPr>
        <p:spPr/>
        <p:txBody>
          <a:bodyPr/>
          <a:lstStyle/>
          <a:p>
            <a:r>
              <a:rPr lang="en-GB" dirty="0" err="1"/>
              <a:t>仓颉造字</a:t>
            </a:r>
            <a:r>
              <a:rPr lang="en-US" altLang="zh-CN" dirty="0"/>
              <a:t>-embed</a:t>
            </a:r>
            <a:r>
              <a:rPr lang="zh-CN" altLang="en-US" dirty="0"/>
              <a:t> </a:t>
            </a:r>
            <a:r>
              <a:rPr lang="en-US" altLang="zh-CN" dirty="0"/>
              <a:t>the</a:t>
            </a:r>
            <a:r>
              <a:rPr lang="zh-CN" altLang="en-US" dirty="0"/>
              <a:t> </a:t>
            </a:r>
            <a:r>
              <a:rPr lang="en-US" altLang="zh-CN" dirty="0"/>
              <a:t>meaning</a:t>
            </a:r>
            <a:r>
              <a:rPr lang="zh-CN" altLang="en-US" dirty="0"/>
              <a:t> </a:t>
            </a:r>
            <a:r>
              <a:rPr lang="en-US" altLang="zh-CN" dirty="0"/>
              <a:t>into</a:t>
            </a:r>
            <a:r>
              <a:rPr lang="zh-CN" altLang="en-US" dirty="0"/>
              <a:t> </a:t>
            </a:r>
            <a:r>
              <a:rPr lang="en-US" altLang="zh-CN" dirty="0"/>
              <a:t>pictographs</a:t>
            </a:r>
          </a:p>
          <a:p>
            <a:r>
              <a:rPr lang="en-US" altLang="zh-CN" dirty="0"/>
              <a:t>Offering</a:t>
            </a:r>
            <a:r>
              <a:rPr lang="zh-CN" altLang="en-US" dirty="0"/>
              <a:t> </a:t>
            </a:r>
            <a:r>
              <a:rPr lang="en-US" altLang="zh-CN" dirty="0"/>
              <a:t>to</a:t>
            </a:r>
            <a:r>
              <a:rPr lang="zh-CN" altLang="en-US" dirty="0"/>
              <a:t> </a:t>
            </a:r>
            <a:r>
              <a:rPr lang="en-US" altLang="zh-CN" dirty="0"/>
              <a:t>heaven</a:t>
            </a:r>
            <a:r>
              <a:rPr lang="zh-CN" altLang="en-US" dirty="0"/>
              <a:t> </a:t>
            </a:r>
            <a:r>
              <a:rPr lang="en-US" altLang="zh-CN" dirty="0"/>
              <a:t>and</a:t>
            </a:r>
            <a:r>
              <a:rPr lang="zh-CN" altLang="en-US" dirty="0"/>
              <a:t> </a:t>
            </a:r>
            <a:r>
              <a:rPr lang="en-US" altLang="zh-CN" dirty="0"/>
              <a:t>ancestor</a:t>
            </a:r>
            <a:r>
              <a:rPr lang="zh-CN" altLang="en-US" dirty="0"/>
              <a:t> </a:t>
            </a:r>
            <a:r>
              <a:rPr lang="en-US" altLang="zh-CN" dirty="0"/>
              <a:t>worship</a:t>
            </a:r>
            <a:endParaRPr lang="en-US" dirty="0"/>
          </a:p>
        </p:txBody>
      </p:sp>
    </p:spTree>
    <p:extLst>
      <p:ext uri="{BB962C8B-B14F-4D97-AF65-F5344CB8AC3E}">
        <p14:creationId xmlns:p14="http://schemas.microsoft.com/office/powerpoint/2010/main" val="5930897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683D4-231E-4140-A547-A5B2982A14FE}"/>
              </a:ext>
            </a:extLst>
          </p:cNvPr>
          <p:cNvSpPr>
            <a:spLocks noGrp="1"/>
          </p:cNvSpPr>
          <p:nvPr>
            <p:ph type="title"/>
          </p:nvPr>
        </p:nvSpPr>
        <p:spPr/>
        <p:txBody>
          <a:bodyPr/>
          <a:lstStyle/>
          <a:p>
            <a:r>
              <a:rPr lang="en-US" altLang="zh-CN" dirty="0"/>
              <a:t>Legends</a:t>
            </a:r>
            <a:r>
              <a:rPr lang="zh-CN" altLang="en-US" dirty="0"/>
              <a:t> </a:t>
            </a:r>
            <a:r>
              <a:rPr lang="en-US" altLang="zh-CN" dirty="0"/>
              <a:t>and</a:t>
            </a:r>
            <a:r>
              <a:rPr lang="zh-CN" altLang="en-US" dirty="0"/>
              <a:t> </a:t>
            </a:r>
            <a:r>
              <a:rPr lang="en-US" altLang="zh-CN" dirty="0"/>
              <a:t>Folk</a:t>
            </a:r>
            <a:r>
              <a:rPr lang="zh-CN" altLang="en-US" dirty="0"/>
              <a:t> </a:t>
            </a:r>
            <a:r>
              <a:rPr lang="en-US" altLang="zh-CN" dirty="0"/>
              <a:t>Religion</a:t>
            </a:r>
            <a:endParaRPr lang="en-US" dirty="0"/>
          </a:p>
        </p:txBody>
      </p:sp>
      <p:sp>
        <p:nvSpPr>
          <p:cNvPr id="3" name="Content Placeholder 2">
            <a:extLst>
              <a:ext uri="{FF2B5EF4-FFF2-40B4-BE49-F238E27FC236}">
                <a16:creationId xmlns:a16="http://schemas.microsoft.com/office/drawing/2014/main" id="{4406A0C0-733D-C74F-AA30-D85DB260C003}"/>
              </a:ext>
            </a:extLst>
          </p:cNvPr>
          <p:cNvSpPr>
            <a:spLocks noGrp="1"/>
          </p:cNvSpPr>
          <p:nvPr>
            <p:ph idx="1"/>
          </p:nvPr>
        </p:nvSpPr>
        <p:spPr/>
        <p:txBody>
          <a:bodyPr/>
          <a:lstStyle/>
          <a:p>
            <a:r>
              <a:rPr lang="en-US" altLang="zh-CN" dirty="0"/>
              <a:t>Huangdi</a:t>
            </a:r>
            <a:r>
              <a:rPr lang="zh-CN" altLang="en-US" dirty="0"/>
              <a:t> </a:t>
            </a:r>
            <a:r>
              <a:rPr lang="en-US" altLang="zh-CN" dirty="0"/>
              <a:t>and</a:t>
            </a:r>
            <a:r>
              <a:rPr lang="zh-CN" altLang="en-US" dirty="0"/>
              <a:t> </a:t>
            </a:r>
            <a:r>
              <a:rPr lang="en-US" altLang="zh-CN" dirty="0"/>
              <a:t>his</a:t>
            </a:r>
            <a:r>
              <a:rPr lang="zh-CN" altLang="en-US" dirty="0"/>
              <a:t> </a:t>
            </a:r>
            <a:r>
              <a:rPr lang="en-US" altLang="zh-CN" dirty="0"/>
              <a:t>tribal</a:t>
            </a:r>
            <a:r>
              <a:rPr lang="zh-CN" altLang="en-US" dirty="0"/>
              <a:t> </a:t>
            </a:r>
            <a:r>
              <a:rPr lang="en-US" altLang="zh-CN" dirty="0"/>
              <a:t>union,</a:t>
            </a:r>
            <a:r>
              <a:rPr lang="zh-CN" altLang="en-US" dirty="0"/>
              <a:t> </a:t>
            </a:r>
            <a:r>
              <a:rPr lang="en-US" altLang="zh-CN" dirty="0"/>
              <a:t>and</a:t>
            </a:r>
            <a:r>
              <a:rPr lang="zh-CN" altLang="en-US" dirty="0"/>
              <a:t> </a:t>
            </a:r>
            <a:r>
              <a:rPr lang="en-US" altLang="zh-CN" dirty="0"/>
              <a:t>Yellow</a:t>
            </a:r>
            <a:r>
              <a:rPr lang="zh-CN" altLang="en-US" dirty="0"/>
              <a:t> </a:t>
            </a:r>
            <a:r>
              <a:rPr lang="en-US" altLang="zh-CN" dirty="0"/>
              <a:t>Emperor’s</a:t>
            </a:r>
            <a:r>
              <a:rPr lang="zh-CN" altLang="en-US" dirty="0"/>
              <a:t> </a:t>
            </a:r>
            <a:r>
              <a:rPr lang="en-US" altLang="zh-CN" dirty="0"/>
              <a:t>Inner</a:t>
            </a:r>
            <a:r>
              <a:rPr lang="zh-CN" altLang="en-US" dirty="0"/>
              <a:t> </a:t>
            </a:r>
            <a:r>
              <a:rPr lang="en-US" altLang="zh-CN" dirty="0"/>
              <a:t>Canon</a:t>
            </a:r>
          </a:p>
          <a:p>
            <a:r>
              <a:rPr lang="en-US" altLang="zh-CN" dirty="0"/>
              <a:t>Yandi,</a:t>
            </a:r>
            <a:r>
              <a:rPr lang="zh-CN" altLang="en-US" dirty="0"/>
              <a:t> </a:t>
            </a:r>
            <a:r>
              <a:rPr lang="en-US" altLang="zh-CN" dirty="0"/>
              <a:t>also</a:t>
            </a:r>
            <a:r>
              <a:rPr lang="zh-CN" altLang="en-US" dirty="0"/>
              <a:t> </a:t>
            </a:r>
            <a:r>
              <a:rPr lang="en-US" altLang="zh-CN" dirty="0"/>
              <a:t>called</a:t>
            </a:r>
            <a:r>
              <a:rPr lang="zh-CN" altLang="en-US" dirty="0"/>
              <a:t> </a:t>
            </a:r>
            <a:r>
              <a:rPr lang="en-US" altLang="zh-CN" dirty="0"/>
              <a:t>Flame</a:t>
            </a:r>
            <a:r>
              <a:rPr lang="zh-CN" altLang="en-US" dirty="0"/>
              <a:t> </a:t>
            </a:r>
            <a:r>
              <a:rPr lang="en-US" altLang="zh-CN" dirty="0"/>
              <a:t>Emperor</a:t>
            </a:r>
            <a:r>
              <a:rPr lang="zh-CN" altLang="en-US" dirty="0"/>
              <a:t> </a:t>
            </a:r>
            <a:r>
              <a:rPr lang="en-US" altLang="zh-CN" dirty="0"/>
              <a:t>or</a:t>
            </a:r>
            <a:r>
              <a:rPr lang="zh-CN" altLang="en-US" dirty="0"/>
              <a:t> </a:t>
            </a:r>
            <a:r>
              <a:rPr lang="en-US" altLang="zh-CN" dirty="0"/>
              <a:t>the</a:t>
            </a:r>
            <a:r>
              <a:rPr lang="zh-CN" altLang="en-US" dirty="0"/>
              <a:t> </a:t>
            </a:r>
            <a:r>
              <a:rPr lang="en-US" altLang="zh-CN" dirty="0"/>
              <a:t>Devine</a:t>
            </a:r>
            <a:r>
              <a:rPr lang="zh-CN" altLang="en-US" dirty="0"/>
              <a:t> </a:t>
            </a:r>
            <a:r>
              <a:rPr lang="en-US" altLang="zh-CN" dirty="0"/>
              <a:t>Farmer</a:t>
            </a:r>
            <a:r>
              <a:rPr lang="zh-CN" altLang="en-US" dirty="0"/>
              <a:t> </a:t>
            </a:r>
            <a:r>
              <a:rPr lang="en-US" altLang="zh-CN" dirty="0"/>
              <a:t>and</a:t>
            </a:r>
            <a:r>
              <a:rPr lang="zh-CN" altLang="en-US" dirty="0"/>
              <a:t> </a:t>
            </a:r>
            <a:r>
              <a:rPr lang="en-US" altLang="zh-CN" i="1" dirty="0"/>
              <a:t>The</a:t>
            </a:r>
            <a:r>
              <a:rPr lang="zh-CN" altLang="en-US" i="1" dirty="0"/>
              <a:t> </a:t>
            </a:r>
            <a:r>
              <a:rPr lang="en-US" altLang="zh-CN" i="1" dirty="0"/>
              <a:t>Classic</a:t>
            </a:r>
            <a:r>
              <a:rPr lang="zh-CN" altLang="en-US" i="1" dirty="0"/>
              <a:t> </a:t>
            </a:r>
            <a:r>
              <a:rPr lang="en-US" altLang="zh-CN" i="1" dirty="0"/>
              <a:t>of</a:t>
            </a:r>
            <a:r>
              <a:rPr lang="zh-CN" altLang="en-US" i="1" dirty="0"/>
              <a:t> </a:t>
            </a:r>
            <a:r>
              <a:rPr lang="en-US" altLang="zh-CN" i="1" dirty="0"/>
              <a:t>Herbal</a:t>
            </a:r>
            <a:r>
              <a:rPr lang="zh-CN" altLang="en-US" i="1" dirty="0"/>
              <a:t> </a:t>
            </a:r>
            <a:r>
              <a:rPr lang="en-US" altLang="zh-CN" i="1" dirty="0"/>
              <a:t>Medicine</a:t>
            </a:r>
            <a:r>
              <a:rPr lang="zh-CN" altLang="en-US" i="1" dirty="0"/>
              <a:t> 神农本草经</a:t>
            </a:r>
            <a:r>
              <a:rPr lang="en-US" altLang="zh-CN" dirty="0"/>
              <a:t>.</a:t>
            </a:r>
          </a:p>
          <a:p>
            <a:endParaRPr lang="en-US" dirty="0"/>
          </a:p>
        </p:txBody>
      </p:sp>
    </p:spTree>
    <p:extLst>
      <p:ext uri="{BB962C8B-B14F-4D97-AF65-F5344CB8AC3E}">
        <p14:creationId xmlns:p14="http://schemas.microsoft.com/office/powerpoint/2010/main" val="2395837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8D778-449C-6C41-9017-9ABDF3BF4D79}"/>
              </a:ext>
            </a:extLst>
          </p:cNvPr>
          <p:cNvSpPr>
            <a:spLocks noGrp="1"/>
          </p:cNvSpPr>
          <p:nvPr>
            <p:ph type="title"/>
          </p:nvPr>
        </p:nvSpPr>
        <p:spPr/>
        <p:txBody>
          <a:bodyPr/>
          <a:lstStyle/>
          <a:p>
            <a:r>
              <a:rPr lang="en-US" altLang="zh-CN" dirty="0"/>
              <a:t>Early</a:t>
            </a:r>
            <a:r>
              <a:rPr lang="zh-CN" altLang="en-US" dirty="0"/>
              <a:t> </a:t>
            </a:r>
            <a:r>
              <a:rPr lang="en-US" altLang="zh-CN" dirty="0"/>
              <a:t>Classics</a:t>
            </a:r>
            <a:endParaRPr lang="en-US" dirty="0"/>
          </a:p>
        </p:txBody>
      </p:sp>
      <p:sp>
        <p:nvSpPr>
          <p:cNvPr id="3" name="Content Placeholder 2">
            <a:extLst>
              <a:ext uri="{FF2B5EF4-FFF2-40B4-BE49-F238E27FC236}">
                <a16:creationId xmlns:a16="http://schemas.microsoft.com/office/drawing/2014/main" id="{4AF30701-9206-4D4F-90FF-43143F623028}"/>
              </a:ext>
            </a:extLst>
          </p:cNvPr>
          <p:cNvSpPr>
            <a:spLocks noGrp="1"/>
          </p:cNvSpPr>
          <p:nvPr>
            <p:ph idx="1"/>
          </p:nvPr>
        </p:nvSpPr>
        <p:spPr/>
        <p:txBody>
          <a:bodyPr/>
          <a:lstStyle/>
          <a:p>
            <a:r>
              <a:rPr lang="en-US" altLang="zh-CN" dirty="0"/>
              <a:t>The</a:t>
            </a:r>
            <a:r>
              <a:rPr lang="zh-CN" altLang="en-US" dirty="0"/>
              <a:t> </a:t>
            </a:r>
            <a:r>
              <a:rPr lang="en-US" altLang="zh-CN" dirty="0"/>
              <a:t>Book</a:t>
            </a:r>
            <a:r>
              <a:rPr lang="zh-CN" altLang="en-US" dirty="0"/>
              <a:t> </a:t>
            </a:r>
            <a:r>
              <a:rPr lang="en-US" altLang="zh-CN" dirty="0"/>
              <a:t>of</a:t>
            </a:r>
            <a:r>
              <a:rPr lang="zh-CN" altLang="en-US" dirty="0"/>
              <a:t> </a:t>
            </a:r>
            <a:r>
              <a:rPr lang="en-US" altLang="zh-CN" dirty="0"/>
              <a:t>Changes,</a:t>
            </a:r>
            <a:r>
              <a:rPr lang="zh-CN" altLang="en-US" dirty="0"/>
              <a:t> </a:t>
            </a:r>
            <a:r>
              <a:rPr lang="en-US" altLang="zh-CN" dirty="0"/>
              <a:t>Yi</a:t>
            </a:r>
            <a:r>
              <a:rPr lang="zh-CN" altLang="en-US" dirty="0"/>
              <a:t> </a:t>
            </a:r>
            <a:r>
              <a:rPr lang="en-US" altLang="zh-CN" dirty="0"/>
              <a:t>Jing</a:t>
            </a:r>
          </a:p>
          <a:p>
            <a:r>
              <a:rPr lang="en-US" altLang="zh-CN" dirty="0"/>
              <a:t>Dao</a:t>
            </a:r>
            <a:r>
              <a:rPr lang="zh-CN" altLang="en-US" dirty="0"/>
              <a:t> </a:t>
            </a:r>
            <a:r>
              <a:rPr lang="en-US" altLang="zh-CN" dirty="0"/>
              <a:t>De</a:t>
            </a:r>
            <a:r>
              <a:rPr lang="zh-CN" altLang="en-US" dirty="0"/>
              <a:t> </a:t>
            </a:r>
            <a:r>
              <a:rPr lang="en-US" altLang="zh-CN" dirty="0"/>
              <a:t>Jing</a:t>
            </a:r>
          </a:p>
          <a:p>
            <a:r>
              <a:rPr lang="en-US" altLang="zh-CN" dirty="0"/>
              <a:t>Yellow</a:t>
            </a:r>
            <a:r>
              <a:rPr lang="zh-CN" altLang="en-US" dirty="0"/>
              <a:t> </a:t>
            </a:r>
            <a:r>
              <a:rPr lang="en-US" altLang="zh-CN" dirty="0"/>
              <a:t>Emperor’s</a:t>
            </a:r>
            <a:r>
              <a:rPr lang="zh-CN" altLang="en-US" dirty="0"/>
              <a:t> </a:t>
            </a:r>
            <a:r>
              <a:rPr lang="en-US" altLang="zh-CN" dirty="0"/>
              <a:t>Classic</a:t>
            </a:r>
            <a:r>
              <a:rPr lang="zh-CN" altLang="en-US" dirty="0"/>
              <a:t> </a:t>
            </a:r>
            <a:r>
              <a:rPr lang="en-US" altLang="zh-CN" dirty="0"/>
              <a:t>of</a:t>
            </a:r>
            <a:r>
              <a:rPr lang="zh-CN" altLang="en-US" dirty="0"/>
              <a:t> </a:t>
            </a:r>
            <a:r>
              <a:rPr lang="en-US" altLang="zh-CN" dirty="0"/>
              <a:t>Internal</a:t>
            </a:r>
            <a:r>
              <a:rPr lang="zh-CN" altLang="en-US" dirty="0"/>
              <a:t> </a:t>
            </a:r>
            <a:r>
              <a:rPr lang="en-US" altLang="zh-CN" dirty="0"/>
              <a:t>Medicine</a:t>
            </a:r>
          </a:p>
          <a:p>
            <a:r>
              <a:rPr lang="en-US" altLang="zh-CN"/>
              <a:t>Guanzi</a:t>
            </a:r>
            <a:endParaRPr lang="en-US" altLang="zh-CN" dirty="0"/>
          </a:p>
          <a:p>
            <a:endParaRPr lang="en-US" altLang="zh-CN" dirty="0"/>
          </a:p>
          <a:p>
            <a:endParaRPr lang="en-US" dirty="0"/>
          </a:p>
        </p:txBody>
      </p:sp>
    </p:spTree>
    <p:extLst>
      <p:ext uri="{BB962C8B-B14F-4D97-AF65-F5344CB8AC3E}">
        <p14:creationId xmlns:p14="http://schemas.microsoft.com/office/powerpoint/2010/main" val="371434759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{0BCC9E90-A864-7E4F-A2C7-1166C33B5D98}tf10001064</Template>
  <TotalTime>19886</TotalTime>
  <Words>1724</Words>
  <Application>Microsoft Macintosh PowerPoint</Application>
  <PresentationFormat>Widescreen</PresentationFormat>
  <Paragraphs>125</Paragraphs>
  <Slides>23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Garamond</vt:lpstr>
      <vt:lpstr>Organic</vt:lpstr>
      <vt:lpstr>HPCH5010/6010  Chinese Wellbeing: from Philosophy and Religion to Culture</vt:lpstr>
      <vt:lpstr>What Is This Module About?</vt:lpstr>
      <vt:lpstr>Module Learning Outcomes</vt:lpstr>
      <vt:lpstr>What to Get Out of This Module?</vt:lpstr>
      <vt:lpstr>Teaching Plan</vt:lpstr>
      <vt:lpstr>Assessment</vt:lpstr>
      <vt:lpstr>Let’s First Discuss the Warm-up Questions</vt:lpstr>
      <vt:lpstr>The Conception of Wellbeing</vt:lpstr>
      <vt:lpstr>The Conception of Wellbeing Cont.</vt:lpstr>
      <vt:lpstr>The Conception of Wellbeing Cont.</vt:lpstr>
      <vt:lpstr>The Conception of Wellbeing Cont.</vt:lpstr>
      <vt:lpstr>The Conception of Wellbeing Cont.</vt:lpstr>
      <vt:lpstr>The Conception of Wellbeing Cont.</vt:lpstr>
      <vt:lpstr>Wellness</vt:lpstr>
      <vt:lpstr>Chinese Wellbeing?</vt:lpstr>
      <vt:lpstr>Chinese Wellbing?</vt:lpstr>
      <vt:lpstr>Chinese Wellbeing?</vt:lpstr>
      <vt:lpstr>Chinese Wellbeing</vt:lpstr>
      <vt:lpstr>Chinese Wellbeing</vt:lpstr>
      <vt:lpstr>Origin</vt:lpstr>
      <vt:lpstr>Legends and Folk Religion</vt:lpstr>
      <vt:lpstr>Legends and Folk Religion</vt:lpstr>
      <vt:lpstr>Early Classics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Yiying Jiao</dc:creator>
  <cp:lastModifiedBy>Yiying Jiao</cp:lastModifiedBy>
  <cp:revision>10</cp:revision>
  <dcterms:created xsi:type="dcterms:W3CDTF">2021-08-31T09:11:17Z</dcterms:created>
  <dcterms:modified xsi:type="dcterms:W3CDTF">2021-09-14T08:45:45Z</dcterms:modified>
</cp:coreProperties>
</file>