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68" r:id="rId3"/>
    <p:sldId id="258" r:id="rId4"/>
    <p:sldId id="263" r:id="rId5"/>
    <p:sldId id="264" r:id="rId6"/>
    <p:sldId id="262" r:id="rId7"/>
    <p:sldId id="259" r:id="rId8"/>
    <p:sldId id="261" r:id="rId9"/>
    <p:sldId id="271" r:id="rId10"/>
    <p:sldId id="269" r:id="rId11"/>
    <p:sldId id="265" r:id="rId12"/>
    <p:sldId id="270" r:id="rId13"/>
    <p:sldId id="260" r:id="rId14"/>
    <p:sldId id="272"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0" d="100"/>
          <a:sy n="40" d="100"/>
        </p:scale>
        <p:origin x="1000"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3A846-5965-4E0B-AA2A-5D3C9CB7B0BC}" type="datetimeFigureOut">
              <a:rPr lang="en-IN" smtClean="0"/>
              <a:t>17-11-2025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6DBD6C-4196-4CFE-A609-208E638471B0}" type="slidenum">
              <a:rPr lang="en-IN" smtClean="0"/>
              <a:t>‹#›</a:t>
            </a:fld>
            <a:endParaRPr lang="en-IN"/>
          </a:p>
        </p:txBody>
      </p:sp>
    </p:spTree>
    <p:extLst>
      <p:ext uri="{BB962C8B-B14F-4D97-AF65-F5344CB8AC3E}">
        <p14:creationId xmlns:p14="http://schemas.microsoft.com/office/powerpoint/2010/main" val="3269179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B6DBD6C-4196-4CFE-A609-208E638471B0}" type="slidenum">
              <a:rPr lang="en-IN" smtClean="0"/>
              <a:t>2</a:t>
            </a:fld>
            <a:endParaRPr lang="en-IN"/>
          </a:p>
        </p:txBody>
      </p:sp>
    </p:spTree>
    <p:extLst>
      <p:ext uri="{BB962C8B-B14F-4D97-AF65-F5344CB8AC3E}">
        <p14:creationId xmlns:p14="http://schemas.microsoft.com/office/powerpoint/2010/main" val="8507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B6DBD6C-4196-4CFE-A609-208E638471B0}" type="slidenum">
              <a:rPr lang="en-IN" smtClean="0"/>
              <a:t>3</a:t>
            </a:fld>
            <a:endParaRPr lang="en-IN"/>
          </a:p>
        </p:txBody>
      </p:sp>
    </p:spTree>
    <p:extLst>
      <p:ext uri="{BB962C8B-B14F-4D97-AF65-F5344CB8AC3E}">
        <p14:creationId xmlns:p14="http://schemas.microsoft.com/office/powerpoint/2010/main" val="1663689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212F2-8DF5-3BCA-1A2E-BB20D883E5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7ABA7-618A-A235-837F-3DBF85FD63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3E785-D81D-563B-6704-EB1335DE9F9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831AB4D5-46FD-EC7E-649A-34B045837E01}"/>
              </a:ext>
            </a:extLst>
          </p:cNvPr>
          <p:cNvSpPr>
            <a:spLocks noGrp="1"/>
          </p:cNvSpPr>
          <p:nvPr>
            <p:ph type="sldNum" sz="quarter" idx="5"/>
          </p:nvPr>
        </p:nvSpPr>
        <p:spPr/>
        <p:txBody>
          <a:bodyPr/>
          <a:lstStyle/>
          <a:p>
            <a:fld id="{AB6DBD6C-4196-4CFE-A609-208E638471B0}" type="slidenum">
              <a:rPr lang="en-IN" smtClean="0"/>
              <a:t>9</a:t>
            </a:fld>
            <a:endParaRPr lang="en-IN"/>
          </a:p>
        </p:txBody>
      </p:sp>
    </p:spTree>
    <p:extLst>
      <p:ext uri="{BB962C8B-B14F-4D97-AF65-F5344CB8AC3E}">
        <p14:creationId xmlns:p14="http://schemas.microsoft.com/office/powerpoint/2010/main" val="848730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5.png"/><Relationship Id="rId18" Type="http://schemas.openxmlformats.org/officeDocument/2006/relationships/image" Target="../media/image20.svg"/><Relationship Id="rId3" Type="http://schemas.openxmlformats.org/officeDocument/2006/relationships/image" Target="../media/image1.png"/><Relationship Id="rId21" Type="http://schemas.openxmlformats.org/officeDocument/2006/relationships/image" Target="../media/image23.svg"/><Relationship Id="rId7" Type="http://schemas.openxmlformats.org/officeDocument/2006/relationships/image" Target="../media/image13.png"/><Relationship Id="rId12" Type="http://schemas.openxmlformats.org/officeDocument/2006/relationships/image" Target="../media/image4.svg"/><Relationship Id="rId17" Type="http://schemas.openxmlformats.org/officeDocument/2006/relationships/image" Target="../media/image19.png"/><Relationship Id="rId2" Type="http://schemas.openxmlformats.org/officeDocument/2006/relationships/notesSlide" Target="../notesSlides/notesSlide1.xml"/><Relationship Id="rId16" Type="http://schemas.openxmlformats.org/officeDocument/2006/relationships/image" Target="../media/image18.png"/><Relationship Id="rId20"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3.png"/><Relationship Id="rId5" Type="http://schemas.openxmlformats.org/officeDocument/2006/relationships/image" Target="../media/image11.png"/><Relationship Id="rId15" Type="http://schemas.openxmlformats.org/officeDocument/2006/relationships/image" Target="../media/image17.svg"/><Relationship Id="rId10" Type="http://schemas.openxmlformats.org/officeDocument/2006/relationships/image" Target="../media/image8.svg"/><Relationship Id="rId19" Type="http://schemas.openxmlformats.org/officeDocument/2006/relationships/image" Target="../media/image21.pn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24.png"/><Relationship Id="rId7" Type="http://schemas.openxmlformats.org/officeDocument/2006/relationships/image" Target="../media/image1.png"/><Relationship Id="rId12" Type="http://schemas.openxmlformats.org/officeDocument/2006/relationships/image" Target="../media/image2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28.png"/><Relationship Id="rId5" Type="http://schemas.openxmlformats.org/officeDocument/2006/relationships/image" Target="../media/image26.png"/><Relationship Id="rId10" Type="http://schemas.openxmlformats.org/officeDocument/2006/relationships/image" Target="../media/image4.svg"/><Relationship Id="rId4" Type="http://schemas.openxmlformats.org/officeDocument/2006/relationships/image" Target="../media/image25.svg"/><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8.svg"/><Relationship Id="rId3" Type="http://schemas.openxmlformats.org/officeDocument/2006/relationships/image" Target="../media/image31.svg"/><Relationship Id="rId7" Type="http://schemas.openxmlformats.org/officeDocument/2006/relationships/image" Target="../media/image35.svg"/><Relationship Id="rId12" Type="http://schemas.openxmlformats.org/officeDocument/2006/relationships/image" Target="../media/image7.png"/><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7.svg"/><Relationship Id="rId5" Type="http://schemas.openxmlformats.org/officeDocument/2006/relationships/image" Target="../media/image33.svg"/><Relationship Id="rId10" Type="http://schemas.openxmlformats.org/officeDocument/2006/relationships/image" Target="../media/image36.png"/><Relationship Id="rId4" Type="http://schemas.openxmlformats.org/officeDocument/2006/relationships/image" Target="../media/image32.png"/><Relationship Id="rId9" Type="http://schemas.openxmlformats.org/officeDocument/2006/relationships/image" Target="../media/image2.svg"/><Relationship Id="rId14" Type="http://schemas.openxmlformats.org/officeDocument/2006/relationships/image" Target="../media/image38.jpg"/></Relationships>
</file>

<file path=ppt/slides/_rels/slide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svg"/><Relationship Id="rId7"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35.svg"/><Relationship Id="rId4" Type="http://schemas.openxmlformats.org/officeDocument/2006/relationships/image" Target="../media/image34.png"/><Relationship Id="rId9" Type="http://schemas.openxmlformats.org/officeDocument/2006/relationships/image" Target="../media/image42.jpe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1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4.svg"/><Relationship Id="rId7" Type="http://schemas.openxmlformats.org/officeDocument/2006/relationships/image" Target="../media/image35.svg"/><Relationship Id="rId2" Type="http://schemas.openxmlformats.org/officeDocument/2006/relationships/image" Target="../media/image43.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25.svg"/><Relationship Id="rId4"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48.png"/><Relationship Id="rId18" Type="http://schemas.openxmlformats.org/officeDocument/2006/relationships/image" Target="../media/image53.svg"/><Relationship Id="rId3" Type="http://schemas.openxmlformats.org/officeDocument/2006/relationships/image" Target="../media/image45.png"/><Relationship Id="rId21" Type="http://schemas.openxmlformats.org/officeDocument/2006/relationships/image" Target="../media/image56.svg"/><Relationship Id="rId7" Type="http://schemas.openxmlformats.org/officeDocument/2006/relationships/image" Target="../media/image1.png"/><Relationship Id="rId12" Type="http://schemas.openxmlformats.org/officeDocument/2006/relationships/image" Target="../media/image29.svg"/><Relationship Id="rId17" Type="http://schemas.openxmlformats.org/officeDocument/2006/relationships/image" Target="../media/image52.png"/><Relationship Id="rId2" Type="http://schemas.openxmlformats.org/officeDocument/2006/relationships/notesSlide" Target="../notesSlides/notesSlide3.xml"/><Relationship Id="rId16" Type="http://schemas.openxmlformats.org/officeDocument/2006/relationships/image" Target="../media/image51.png"/><Relationship Id="rId20"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28.png"/><Relationship Id="rId5" Type="http://schemas.openxmlformats.org/officeDocument/2006/relationships/image" Target="../media/image47.png"/><Relationship Id="rId15" Type="http://schemas.openxmlformats.org/officeDocument/2006/relationships/image" Target="../media/image50.svg"/><Relationship Id="rId10" Type="http://schemas.openxmlformats.org/officeDocument/2006/relationships/image" Target="../media/image4.svg"/><Relationship Id="rId19" Type="http://schemas.openxmlformats.org/officeDocument/2006/relationships/image" Target="../media/image54.png"/><Relationship Id="rId4" Type="http://schemas.openxmlformats.org/officeDocument/2006/relationships/image" Target="../media/image25.svg"/><Relationship Id="rId9" Type="http://schemas.openxmlformats.org/officeDocument/2006/relationships/image" Target="../media/image3.png"/><Relationship Id="rId14" Type="http://schemas.openxmlformats.org/officeDocument/2006/relationships/image" Target="../media/image49.png"/></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svg"/><Relationship Id="rId7"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4.svg"/></Relationships>
</file>

<file path=ppt/slides/_rels/slide11.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14.svg"/><Relationship Id="rId3" Type="http://schemas.openxmlformats.org/officeDocument/2006/relationships/image" Target="../media/image4.svg"/><Relationship Id="rId7" Type="http://schemas.openxmlformats.org/officeDocument/2006/relationships/image" Target="../media/image58.sv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57.png"/><Relationship Id="rId11" Type="http://schemas.openxmlformats.org/officeDocument/2006/relationships/image" Target="../media/image62.svg"/><Relationship Id="rId5" Type="http://schemas.openxmlformats.org/officeDocument/2006/relationships/image" Target="../media/image6.svg"/><Relationship Id="rId10" Type="http://schemas.openxmlformats.org/officeDocument/2006/relationships/image" Target="../media/image61.png"/><Relationship Id="rId4" Type="http://schemas.openxmlformats.org/officeDocument/2006/relationships/image" Target="../media/image5.png"/><Relationship Id="rId9" Type="http://schemas.openxmlformats.org/officeDocument/2006/relationships/image" Target="../media/image60.sv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63.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6.svg"/></Relationships>
</file>

<file path=ppt/slides/_rels/slide1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4.svg"/><Relationship Id="rId7" Type="http://schemas.openxmlformats.org/officeDocument/2006/relationships/image" Target="../media/image33.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32.png"/><Relationship Id="rId11" Type="http://schemas.openxmlformats.org/officeDocument/2006/relationships/image" Target="../media/image8.svg"/><Relationship Id="rId5" Type="http://schemas.openxmlformats.org/officeDocument/2006/relationships/image" Target="../media/image29.svg"/><Relationship Id="rId10" Type="http://schemas.openxmlformats.org/officeDocument/2006/relationships/image" Target="../media/image7.png"/><Relationship Id="rId4" Type="http://schemas.openxmlformats.org/officeDocument/2006/relationships/image" Target="../media/image28.png"/><Relationship Id="rId9" Type="http://schemas.openxmlformats.org/officeDocument/2006/relationships/image" Target="../media/image65.svg"/></Relationships>
</file>

<file path=ppt/slides/_rels/slide14.xml.rels><?xml version="1.0" encoding="UTF-8" standalone="yes"?>
<Relationships xmlns="http://schemas.openxmlformats.org/package/2006/relationships"><Relationship Id="rId8" Type="http://schemas.openxmlformats.org/officeDocument/2006/relationships/hyperlink" Target="https://www.cqc.org.uk/sites/default/files/202307/202307-RapidLiteratureReview-improvement.pdf" TargetMode="External"/><Relationship Id="rId13" Type="http://schemas.openxmlformats.org/officeDocument/2006/relationships/hyperlink" Target="https://www.health.org.uk/reports-and-analysis/briefings/building-an-organisational-culture-of-continuous-improvement" TargetMode="External"/><Relationship Id="rId18" Type="http://schemas.openxmlformats.org/officeDocument/2006/relationships/hyperlink" Target="https://www.bmj.com/content/320/7237/768" TargetMode="External"/><Relationship Id="rId3" Type="http://schemas.openxmlformats.org/officeDocument/2006/relationships/image" Target="../media/image2.svg"/><Relationship Id="rId7" Type="http://schemas.openxmlformats.org/officeDocument/2006/relationships/image" Target="../media/image12.svg"/><Relationship Id="rId12" Type="http://schemas.openxmlformats.org/officeDocument/2006/relationships/hyperlink" Target="https://reader.health.org.uk/qi-made-simple-2021" TargetMode="External"/><Relationship Id="rId17" Type="http://schemas.openxmlformats.org/officeDocument/2006/relationships/hyperlink" Target="https://rcni.com/keywords/lucy-letby" TargetMode="External"/><Relationship Id="rId2" Type="http://schemas.openxmlformats.org/officeDocument/2006/relationships/image" Target="../media/image1.png"/><Relationship Id="rId16" Type="http://schemas.openxmlformats.org/officeDocument/2006/relationships/hyperlink" Target="https://purplegriffon.com/blog/fishbone-diagram-ishikawa" TargetMode="Externa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hyperlink" Target="https://jamanetwork.com/journals/jama/article-abstract/374139" TargetMode="External"/><Relationship Id="rId5" Type="http://schemas.openxmlformats.org/officeDocument/2006/relationships/image" Target="../media/image8.svg"/><Relationship Id="rId15" Type="http://schemas.openxmlformats.org/officeDocument/2006/relationships/hyperlink" Target="https://www.kingsfund.org.uk/insight-and-analysis/data-and-charts/nhs-workforce-nutshell" TargetMode="External"/><Relationship Id="rId10" Type="http://schemas.openxmlformats.org/officeDocument/2006/relationships/hyperlink" Target="https://www.coch.nhs.uk/media/133225/abdb_3091_coch-annual-report-2015-16-min-1-.pdf" TargetMode="External"/><Relationship Id="rId4" Type="http://schemas.openxmlformats.org/officeDocument/2006/relationships/image" Target="../media/image7.png"/><Relationship Id="rId9" Type="http://schemas.openxmlformats.org/officeDocument/2006/relationships/hyperlink" Target="https://www.cqc.org.uk/provider/RJR/inspection-summary" TargetMode="External"/><Relationship Id="rId14" Type="http://schemas.openxmlformats.org/officeDocument/2006/relationships/hyperlink" Target="https://www.kingsfund.org.uk/insight-and-analysis/reports/public-satisfaction-nhs-and-social-care-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2" name="Freeform 2">
            <a:extLst>
              <a:ext uri="{C183D7F6-B498-43B3-948B-1728B52AA6E4}">
                <adec:decorative xmlns:adec="http://schemas.microsoft.com/office/drawing/2017/decorative" val="1"/>
              </a:ext>
            </a:extLst>
          </p:cNvPr>
          <p:cNvSpPr/>
          <p:nvPr/>
        </p:nvSpPr>
        <p:spPr>
          <a:xfrm rot="5149507" flipH="1" flipV="1">
            <a:off x="13235665" y="6186477"/>
            <a:ext cx="7556582" cy="7916419"/>
          </a:xfrm>
          <a:custGeom>
            <a:avLst/>
            <a:gdLst/>
            <a:ahLst/>
            <a:cxnLst/>
            <a:rect l="l" t="t" r="r" b="b"/>
            <a:pathLst>
              <a:path w="7556582" h="7916419">
                <a:moveTo>
                  <a:pt x="7556582" y="7916419"/>
                </a:moveTo>
                <a:lnTo>
                  <a:pt x="0" y="7916419"/>
                </a:lnTo>
                <a:lnTo>
                  <a:pt x="0" y="0"/>
                </a:lnTo>
                <a:lnTo>
                  <a:pt x="7556582" y="0"/>
                </a:lnTo>
                <a:lnTo>
                  <a:pt x="7556582" y="7916419"/>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3" name="Freeform 3">
            <a:extLst>
              <a:ext uri="{C183D7F6-B498-43B3-948B-1728B52AA6E4}">
                <adec:decorative xmlns:adec="http://schemas.microsoft.com/office/drawing/2017/decorative" val="1"/>
              </a:ext>
            </a:extLst>
          </p:cNvPr>
          <p:cNvSpPr/>
          <p:nvPr/>
        </p:nvSpPr>
        <p:spPr>
          <a:xfrm rot="5547384">
            <a:off x="-5043287" y="-3805809"/>
            <a:ext cx="7556582" cy="7916419"/>
          </a:xfrm>
          <a:custGeom>
            <a:avLst/>
            <a:gdLst/>
            <a:ahLst/>
            <a:cxnLst/>
            <a:rect l="l" t="t" r="r" b="b"/>
            <a:pathLst>
              <a:path w="7556582" h="7916419">
                <a:moveTo>
                  <a:pt x="0" y="0"/>
                </a:moveTo>
                <a:lnTo>
                  <a:pt x="7556581" y="0"/>
                </a:lnTo>
                <a:lnTo>
                  <a:pt x="7556581" y="7916418"/>
                </a:lnTo>
                <a:lnTo>
                  <a:pt x="0" y="791641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4" name="Freeform 4">
            <a:extLst>
              <a:ext uri="{C183D7F6-B498-43B3-948B-1728B52AA6E4}">
                <adec:decorative xmlns:adec="http://schemas.microsoft.com/office/drawing/2017/decorative" val="1"/>
              </a:ext>
            </a:extLst>
          </p:cNvPr>
          <p:cNvSpPr/>
          <p:nvPr/>
        </p:nvSpPr>
        <p:spPr>
          <a:xfrm>
            <a:off x="-300470" y="8801100"/>
            <a:ext cx="3186251" cy="1147050"/>
          </a:xfrm>
          <a:custGeom>
            <a:avLst/>
            <a:gdLst/>
            <a:ahLst/>
            <a:cxnLst/>
            <a:rect l="l" t="t" r="r" b="b"/>
            <a:pathLst>
              <a:path w="3186251" h="1147050">
                <a:moveTo>
                  <a:pt x="0" y="0"/>
                </a:moveTo>
                <a:lnTo>
                  <a:pt x="3186251" y="0"/>
                </a:lnTo>
                <a:lnTo>
                  <a:pt x="3186251" y="1147050"/>
                </a:lnTo>
                <a:lnTo>
                  <a:pt x="0" y="11470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rot="-10800000">
            <a:off x="15393994" y="277081"/>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a:off x="15756283" y="5467047"/>
            <a:ext cx="1257673" cy="1257673"/>
          </a:xfrm>
          <a:custGeom>
            <a:avLst/>
            <a:gdLst/>
            <a:ahLst/>
            <a:cxnLst/>
            <a:rect l="l" t="t" r="r" b="b"/>
            <a:pathLst>
              <a:path w="1257673" h="1257673">
                <a:moveTo>
                  <a:pt x="0" y="0"/>
                </a:moveTo>
                <a:lnTo>
                  <a:pt x="1257673" y="0"/>
                </a:lnTo>
                <a:lnTo>
                  <a:pt x="1257673" y="1257673"/>
                </a:lnTo>
                <a:lnTo>
                  <a:pt x="0" y="1257673"/>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sp>
      <p:sp>
        <p:nvSpPr>
          <p:cNvPr id="7" name="Freeform 7">
            <a:extLst>
              <a:ext uri="{C183D7F6-B498-43B3-948B-1728B52AA6E4}">
                <adec:decorative xmlns:adec="http://schemas.microsoft.com/office/drawing/2017/decorative" val="1"/>
              </a:ext>
            </a:extLst>
          </p:cNvPr>
          <p:cNvSpPr/>
          <p:nvPr/>
        </p:nvSpPr>
        <p:spPr>
          <a:xfrm>
            <a:off x="14375720" y="4007640"/>
            <a:ext cx="908030" cy="908030"/>
          </a:xfrm>
          <a:custGeom>
            <a:avLst/>
            <a:gdLst/>
            <a:ahLst/>
            <a:cxnLst/>
            <a:rect l="l" t="t" r="r" b="b"/>
            <a:pathLst>
              <a:path w="908030" h="908030">
                <a:moveTo>
                  <a:pt x="0" y="0"/>
                </a:moveTo>
                <a:lnTo>
                  <a:pt x="908031" y="0"/>
                </a:lnTo>
                <a:lnTo>
                  <a:pt x="908031" y="908030"/>
                </a:lnTo>
                <a:lnTo>
                  <a:pt x="0" y="90803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sp>
      <p:sp>
        <p:nvSpPr>
          <p:cNvPr id="8" name="Freeform 8">
            <a:extLst>
              <a:ext uri="{C183D7F6-B498-43B3-948B-1728B52AA6E4}">
                <adec:decorative xmlns:adec="http://schemas.microsoft.com/office/drawing/2017/decorative" val="1"/>
              </a:ext>
            </a:extLst>
          </p:cNvPr>
          <p:cNvSpPr/>
          <p:nvPr/>
        </p:nvSpPr>
        <p:spPr>
          <a:xfrm>
            <a:off x="16105926" y="2742956"/>
            <a:ext cx="908030" cy="908030"/>
          </a:xfrm>
          <a:custGeom>
            <a:avLst/>
            <a:gdLst/>
            <a:ahLst/>
            <a:cxnLst/>
            <a:rect l="l" t="t" r="r" b="b"/>
            <a:pathLst>
              <a:path w="908030" h="908030">
                <a:moveTo>
                  <a:pt x="0" y="0"/>
                </a:moveTo>
                <a:lnTo>
                  <a:pt x="908030" y="0"/>
                </a:lnTo>
                <a:lnTo>
                  <a:pt x="908030" y="908031"/>
                </a:lnTo>
                <a:lnTo>
                  <a:pt x="0" y="908031"/>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sp>
      <p:sp>
        <p:nvSpPr>
          <p:cNvPr id="9" name="Freeform 9">
            <a:extLst>
              <a:ext uri="{C183D7F6-B498-43B3-948B-1728B52AA6E4}">
                <adec:decorative xmlns:adec="http://schemas.microsoft.com/office/drawing/2017/decorative" val="1"/>
              </a:ext>
            </a:extLst>
          </p:cNvPr>
          <p:cNvSpPr/>
          <p:nvPr/>
        </p:nvSpPr>
        <p:spPr>
          <a:xfrm>
            <a:off x="949129" y="6766496"/>
            <a:ext cx="1257673" cy="1257673"/>
          </a:xfrm>
          <a:custGeom>
            <a:avLst/>
            <a:gdLst/>
            <a:ahLst/>
            <a:cxnLst/>
            <a:rect l="l" t="t" r="r" b="b"/>
            <a:pathLst>
              <a:path w="1257673" h="1257673">
                <a:moveTo>
                  <a:pt x="0" y="0"/>
                </a:moveTo>
                <a:lnTo>
                  <a:pt x="1257673" y="0"/>
                </a:lnTo>
                <a:lnTo>
                  <a:pt x="1257673" y="1257673"/>
                </a:lnTo>
                <a:lnTo>
                  <a:pt x="0" y="1257673"/>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sp>
      <p:sp>
        <p:nvSpPr>
          <p:cNvPr id="10" name="Freeform 10">
            <a:extLst>
              <a:ext uri="{C183D7F6-B498-43B3-948B-1728B52AA6E4}">
                <adec:decorative xmlns:adec="http://schemas.microsoft.com/office/drawing/2017/decorative" val="1"/>
              </a:ext>
            </a:extLst>
          </p:cNvPr>
          <p:cNvSpPr/>
          <p:nvPr/>
        </p:nvSpPr>
        <p:spPr>
          <a:xfrm>
            <a:off x="2883595" y="5143500"/>
            <a:ext cx="812658" cy="774610"/>
          </a:xfrm>
          <a:custGeom>
            <a:avLst/>
            <a:gdLst/>
            <a:ahLst/>
            <a:cxnLst/>
            <a:rect l="l" t="t" r="r" b="b"/>
            <a:pathLst>
              <a:path w="908030" h="908030">
                <a:moveTo>
                  <a:pt x="0" y="0"/>
                </a:moveTo>
                <a:lnTo>
                  <a:pt x="908031" y="0"/>
                </a:lnTo>
                <a:lnTo>
                  <a:pt x="908031" y="908030"/>
                </a:lnTo>
                <a:lnTo>
                  <a:pt x="0" y="90803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sp>
      <p:sp>
        <p:nvSpPr>
          <p:cNvPr id="14" name="Freeform 14">
            <a:extLst>
              <a:ext uri="{C183D7F6-B498-43B3-948B-1728B52AA6E4}">
                <adec:decorative xmlns:adec="http://schemas.microsoft.com/office/drawing/2017/decorative" val="1"/>
              </a:ext>
            </a:extLst>
          </p:cNvPr>
          <p:cNvSpPr/>
          <p:nvPr/>
        </p:nvSpPr>
        <p:spPr>
          <a:xfrm rot="1175818" flipH="1" flipV="1">
            <a:off x="15876098" y="7654654"/>
            <a:ext cx="2275716" cy="1894534"/>
          </a:xfrm>
          <a:custGeom>
            <a:avLst/>
            <a:gdLst/>
            <a:ahLst/>
            <a:cxnLst/>
            <a:rect l="l" t="t" r="r" b="b"/>
            <a:pathLst>
              <a:path w="2275716" h="1894534">
                <a:moveTo>
                  <a:pt x="2275716" y="1894534"/>
                </a:moveTo>
                <a:lnTo>
                  <a:pt x="0" y="1894534"/>
                </a:lnTo>
                <a:lnTo>
                  <a:pt x="0" y="0"/>
                </a:lnTo>
                <a:lnTo>
                  <a:pt x="2275716" y="0"/>
                </a:lnTo>
                <a:lnTo>
                  <a:pt x="2275716" y="1894534"/>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pic>
        <p:nvPicPr>
          <p:cNvPr id="23" name="Picture 2" descr="University of Wales Trinity Saint David - University ...">
            <a:extLst>
              <a:ext uri="{FF2B5EF4-FFF2-40B4-BE49-F238E27FC236}">
                <a16:creationId xmlns:a16="http://schemas.microsoft.com/office/drawing/2014/main" id="{251E95D6-4E3F-8779-03D8-FD658C1A7B7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557" y="351278"/>
            <a:ext cx="3175914" cy="1266546"/>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8B857CB6-FEB3-1F7C-83E3-E4F46059B2A0}"/>
              </a:ext>
            </a:extLst>
          </p:cNvPr>
          <p:cNvSpPr txBox="1"/>
          <p:nvPr/>
        </p:nvSpPr>
        <p:spPr>
          <a:xfrm>
            <a:off x="1114557" y="1618164"/>
            <a:ext cx="14971316" cy="1305165"/>
          </a:xfrm>
          <a:prstGeom prst="rect">
            <a:avLst/>
          </a:prstGeom>
          <a:noFill/>
        </p:spPr>
        <p:txBody>
          <a:bodyPr wrap="square">
            <a:spAutoFit/>
          </a:bodyPr>
          <a:lstStyle/>
          <a:p>
            <a:pPr algn="ctr">
              <a:lnSpc>
                <a:spcPct val="150000"/>
              </a:lnSpc>
            </a:pPr>
            <a:r>
              <a:rPr lang="en-US" sz="2800" b="1" dirty="0">
                <a:solidFill>
                  <a:schemeClr val="accent1">
                    <a:lumMod val="50000"/>
                  </a:schemeClr>
                </a:solidFill>
                <a:highlight>
                  <a:srgbClr val="C0C0C0"/>
                </a:highlight>
                <a:latin typeface="Arial" panose="020B0604020202020204" pitchFamily="34" charset="0"/>
                <a:cs typeface="Arial" panose="020B0604020202020204" pitchFamily="34" charset="0"/>
              </a:rPr>
              <a:t>Quality Assurance and Service Improvement: Learning from the Lucy Letby Case</a:t>
            </a:r>
            <a:br>
              <a:rPr lang="en-US" sz="2800" b="1" dirty="0">
                <a:solidFill>
                  <a:schemeClr val="accent1">
                    <a:lumMod val="50000"/>
                  </a:schemeClr>
                </a:solidFill>
                <a:highlight>
                  <a:srgbClr val="C0C0C0"/>
                </a:highlight>
                <a:latin typeface="Arial" panose="020B0604020202020204" pitchFamily="34" charset="0"/>
                <a:cs typeface="Arial" panose="020B0604020202020204" pitchFamily="34" charset="0"/>
              </a:rPr>
            </a:br>
            <a:r>
              <a:rPr lang="en-US" sz="2800" b="1" dirty="0">
                <a:solidFill>
                  <a:schemeClr val="accent1">
                    <a:lumMod val="50000"/>
                  </a:schemeClr>
                </a:solidFill>
                <a:highlight>
                  <a:srgbClr val="C0C0C0"/>
                </a:highlight>
                <a:latin typeface="Arial" panose="020B0604020202020204" pitchFamily="34" charset="0"/>
                <a:cs typeface="Arial" panose="020B0604020202020204" pitchFamily="34" charset="0"/>
              </a:rPr>
              <a:t>(Countess of Chester Hospital, UK)</a:t>
            </a:r>
            <a:r>
              <a:rPr lang="en-US" sz="2800" b="1" dirty="0">
                <a:solidFill>
                  <a:schemeClr val="accent1">
                    <a:lumMod val="50000"/>
                  </a:schemeClr>
                </a:solidFill>
                <a:highlight>
                  <a:srgbClr val="C0C0C0"/>
                </a:highlight>
                <a:latin typeface="Arial" panose="020B0604020202020204" pitchFamily="34" charset="0"/>
                <a:ea typeface="Bricolage Grotesque Bold"/>
                <a:cs typeface="Arial" panose="020B0604020202020204" pitchFamily="34" charset="0"/>
                <a:sym typeface="Bricolage Grotesque Bold"/>
              </a:rPr>
              <a:t> </a:t>
            </a:r>
          </a:p>
        </p:txBody>
      </p:sp>
      <p:pic>
        <p:nvPicPr>
          <p:cNvPr id="1026" name="Picture 2" descr="Lucy Letby trial | RCNi">
            <a:extLst>
              <a:ext uri="{FF2B5EF4-FFF2-40B4-BE49-F238E27FC236}">
                <a16:creationId xmlns:a16="http://schemas.microsoft.com/office/drawing/2014/main" id="{86D6949D-5693-7DEB-BBD4-6C2B1B88EEA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39909" y="3233935"/>
            <a:ext cx="7405228" cy="4133149"/>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B84BD75A-CFAF-B5B8-0C89-92C3E0CFB8AE}"/>
              </a:ext>
            </a:extLst>
          </p:cNvPr>
          <p:cNvSpPr txBox="1"/>
          <p:nvPr/>
        </p:nvSpPr>
        <p:spPr>
          <a:xfrm>
            <a:off x="1739514" y="7437564"/>
            <a:ext cx="13306926" cy="2805320"/>
          </a:xfrm>
          <a:prstGeom prst="rect">
            <a:avLst/>
          </a:prstGeom>
          <a:noFill/>
        </p:spPr>
        <p:txBody>
          <a:bodyPr wrap="square">
            <a:spAutoFit/>
          </a:bodyPr>
          <a:lstStyle/>
          <a:p>
            <a:pPr algn="ctr">
              <a:lnSpc>
                <a:spcPct val="150000"/>
              </a:lnSpc>
              <a:buNone/>
            </a:pPr>
            <a:r>
              <a:rPr lang="en-IN" sz="2000" b="1" dirty="0">
                <a:solidFill>
                  <a:schemeClr val="accent4">
                    <a:lumMod val="50000"/>
                  </a:schemeClr>
                </a:solidFill>
                <a:latin typeface="Arial" panose="020B0604020202020204" pitchFamily="34" charset="0"/>
                <a:cs typeface="Arial" panose="020B0604020202020204" pitchFamily="34" charset="0"/>
              </a:rPr>
              <a:t>Student Name</a:t>
            </a:r>
            <a:r>
              <a:rPr lang="en-IN" sz="2000" b="1" dirty="0">
                <a:solidFill>
                  <a:schemeClr val="accent1">
                    <a:lumMod val="75000"/>
                  </a:schemeClr>
                </a:solidFill>
                <a:latin typeface="Arial" panose="020B0604020202020204" pitchFamily="34" charset="0"/>
                <a:cs typeface="Arial" panose="020B0604020202020204" pitchFamily="34" charset="0"/>
              </a:rPr>
              <a:t>:</a:t>
            </a:r>
            <a:r>
              <a:rPr lang="en-IN" sz="2000" dirty="0">
                <a:solidFill>
                  <a:schemeClr val="accent1">
                    <a:lumMod val="75000"/>
                  </a:schemeClr>
                </a:solidFill>
                <a:latin typeface="Arial" panose="020B0604020202020204" pitchFamily="34" charset="0"/>
                <a:cs typeface="Arial" panose="020B0604020202020204" pitchFamily="34" charset="0"/>
              </a:rPr>
              <a:t> Utsav Patel</a:t>
            </a:r>
            <a:br>
              <a:rPr lang="en-IN" sz="2000" dirty="0">
                <a:solidFill>
                  <a:schemeClr val="accent1">
                    <a:lumMod val="75000"/>
                  </a:schemeClr>
                </a:solidFill>
                <a:latin typeface="Arial" panose="020B0604020202020204" pitchFamily="34" charset="0"/>
                <a:cs typeface="Arial" panose="020B0604020202020204" pitchFamily="34" charset="0"/>
              </a:rPr>
            </a:br>
            <a:r>
              <a:rPr lang="en-IN" sz="2000" b="1" dirty="0">
                <a:solidFill>
                  <a:schemeClr val="accent4">
                    <a:lumMod val="50000"/>
                  </a:schemeClr>
                </a:solidFill>
                <a:latin typeface="Arial" panose="020B0604020202020204" pitchFamily="34" charset="0"/>
                <a:cs typeface="Arial" panose="020B0604020202020204" pitchFamily="34" charset="0"/>
              </a:rPr>
              <a:t>Student ID:</a:t>
            </a:r>
            <a:r>
              <a:rPr lang="en-IN" sz="2000" dirty="0">
                <a:solidFill>
                  <a:schemeClr val="accent4">
                    <a:lumMod val="50000"/>
                  </a:schemeClr>
                </a:solidFill>
                <a:latin typeface="Arial" panose="020B0604020202020204" pitchFamily="34" charset="0"/>
                <a:cs typeface="Arial" panose="020B0604020202020204" pitchFamily="34" charset="0"/>
              </a:rPr>
              <a:t> </a:t>
            </a:r>
            <a:r>
              <a:rPr lang="en-IN" sz="2000" dirty="0">
                <a:solidFill>
                  <a:schemeClr val="accent1">
                    <a:lumMod val="75000"/>
                  </a:schemeClr>
                </a:solidFill>
                <a:latin typeface="Arial" panose="020B0604020202020204" pitchFamily="34" charset="0"/>
                <a:cs typeface="Arial" panose="020B0604020202020204" pitchFamily="34" charset="0"/>
              </a:rPr>
              <a:t>2431966</a:t>
            </a:r>
          </a:p>
          <a:p>
            <a:pPr algn="ctr">
              <a:lnSpc>
                <a:spcPct val="150000"/>
              </a:lnSpc>
              <a:buNone/>
            </a:pPr>
            <a:r>
              <a:rPr lang="en-IN" sz="2000" b="1" dirty="0">
                <a:solidFill>
                  <a:schemeClr val="accent4">
                    <a:lumMod val="50000"/>
                  </a:schemeClr>
                </a:solidFill>
                <a:latin typeface="Arial" panose="020B0604020202020204" pitchFamily="34" charset="0"/>
                <a:cs typeface="Arial" panose="020B0604020202020204" pitchFamily="34" charset="0"/>
              </a:rPr>
              <a:t>Programme:</a:t>
            </a:r>
            <a:r>
              <a:rPr lang="en-IN" sz="2000" dirty="0">
                <a:solidFill>
                  <a:schemeClr val="accent4">
                    <a:lumMod val="50000"/>
                  </a:schemeClr>
                </a:solidFill>
                <a:latin typeface="Arial" panose="020B0604020202020204" pitchFamily="34" charset="0"/>
                <a:cs typeface="Arial" panose="020B0604020202020204" pitchFamily="34" charset="0"/>
              </a:rPr>
              <a:t> </a:t>
            </a:r>
            <a:r>
              <a:rPr lang="en-IN" sz="2000" dirty="0">
                <a:solidFill>
                  <a:schemeClr val="accent1">
                    <a:lumMod val="75000"/>
                  </a:schemeClr>
                </a:solidFill>
                <a:latin typeface="Arial" panose="020B0604020202020204" pitchFamily="34" charset="0"/>
                <a:cs typeface="Arial" panose="020B0604020202020204" pitchFamily="34" charset="0"/>
              </a:rPr>
              <a:t>MSc Public Health and Social Care in Practice</a:t>
            </a:r>
          </a:p>
          <a:p>
            <a:pPr algn="ctr">
              <a:lnSpc>
                <a:spcPct val="150000"/>
              </a:lnSpc>
              <a:buNone/>
            </a:pPr>
            <a:r>
              <a:rPr lang="en-IN" sz="2000" b="1" dirty="0">
                <a:solidFill>
                  <a:schemeClr val="accent4">
                    <a:lumMod val="50000"/>
                  </a:schemeClr>
                </a:solidFill>
                <a:latin typeface="Arial" panose="020B0604020202020204" pitchFamily="34" charset="0"/>
                <a:cs typeface="Arial" panose="020B0604020202020204" pitchFamily="34" charset="0"/>
              </a:rPr>
              <a:t>Assignment Title:</a:t>
            </a:r>
            <a:r>
              <a:rPr lang="en-IN" sz="2000" dirty="0">
                <a:solidFill>
                  <a:schemeClr val="accent4">
                    <a:lumMod val="50000"/>
                  </a:schemeClr>
                </a:solidFill>
                <a:latin typeface="Arial" panose="020B0604020202020204" pitchFamily="34" charset="0"/>
                <a:cs typeface="Arial" panose="020B0604020202020204" pitchFamily="34" charset="0"/>
              </a:rPr>
              <a:t> </a:t>
            </a:r>
            <a:r>
              <a:rPr lang="en-IN" sz="2000" dirty="0">
                <a:solidFill>
                  <a:schemeClr val="accent1">
                    <a:lumMod val="75000"/>
                  </a:schemeClr>
                </a:solidFill>
                <a:latin typeface="Arial" panose="020B0604020202020204" pitchFamily="34" charset="0"/>
                <a:cs typeface="Arial" panose="020B0604020202020204" pitchFamily="34" charset="0"/>
              </a:rPr>
              <a:t>Component 1 – Individual Presentation</a:t>
            </a:r>
          </a:p>
          <a:p>
            <a:pPr algn="ctr">
              <a:lnSpc>
                <a:spcPct val="150000"/>
              </a:lnSpc>
              <a:buNone/>
            </a:pPr>
            <a:r>
              <a:rPr lang="en-IN" sz="2000" b="1" dirty="0">
                <a:solidFill>
                  <a:schemeClr val="accent4">
                    <a:lumMod val="50000"/>
                  </a:schemeClr>
                </a:solidFill>
                <a:latin typeface="Arial" panose="020B0604020202020204" pitchFamily="34" charset="0"/>
                <a:cs typeface="Arial" panose="020B0604020202020204" pitchFamily="34" charset="0"/>
              </a:rPr>
              <a:t>Module:</a:t>
            </a:r>
            <a:r>
              <a:rPr lang="en-IN" sz="2000" dirty="0">
                <a:solidFill>
                  <a:schemeClr val="accent4">
                    <a:lumMod val="50000"/>
                  </a:schemeClr>
                </a:solidFill>
                <a:latin typeface="Arial" panose="020B0604020202020204" pitchFamily="34" charset="0"/>
                <a:cs typeface="Arial" panose="020B0604020202020204" pitchFamily="34" charset="0"/>
              </a:rPr>
              <a:t> </a:t>
            </a:r>
            <a:r>
              <a:rPr lang="en-IN" sz="2000" dirty="0">
                <a:solidFill>
                  <a:schemeClr val="accent1">
                    <a:lumMod val="75000"/>
                  </a:schemeClr>
                </a:solidFill>
                <a:latin typeface="Arial" panose="020B0604020202020204" pitchFamily="34" charset="0"/>
                <a:cs typeface="Arial" panose="020B0604020202020204" pitchFamily="34" charset="0"/>
              </a:rPr>
              <a:t>Quality Assurance and Service Improvement (LCHS7006)</a:t>
            </a:r>
          </a:p>
          <a:p>
            <a:pPr algn="ctr">
              <a:lnSpc>
                <a:spcPct val="150000"/>
              </a:lnSpc>
              <a:buNone/>
            </a:pPr>
            <a:r>
              <a:rPr lang="en-IN" sz="2000" b="1" dirty="0">
                <a:solidFill>
                  <a:schemeClr val="accent4">
                    <a:lumMod val="50000"/>
                  </a:schemeClr>
                </a:solidFill>
                <a:latin typeface="Arial" panose="020B0604020202020204" pitchFamily="34" charset="0"/>
                <a:cs typeface="Arial" panose="020B0604020202020204" pitchFamily="34" charset="0"/>
              </a:rPr>
              <a:t>Lecturer:</a:t>
            </a:r>
            <a:r>
              <a:rPr lang="en-IN" sz="2000" dirty="0">
                <a:solidFill>
                  <a:schemeClr val="accent4">
                    <a:lumMod val="50000"/>
                  </a:schemeClr>
                </a:solidFill>
                <a:latin typeface="Arial" panose="020B0604020202020204" pitchFamily="34" charset="0"/>
                <a:cs typeface="Arial" panose="020B0604020202020204" pitchFamily="34" charset="0"/>
              </a:rPr>
              <a:t> </a:t>
            </a:r>
            <a:r>
              <a:rPr lang="en-IN" sz="2000" dirty="0">
                <a:solidFill>
                  <a:schemeClr val="accent1">
                    <a:lumMod val="75000"/>
                  </a:schemeClr>
                </a:solidFill>
                <a:latin typeface="Arial" panose="020B0604020202020204" pitchFamily="34" charset="0"/>
                <a:cs typeface="Arial" panose="020B0604020202020204" pitchFamily="34" charset="0"/>
              </a:rPr>
              <a:t>Shepherd Ziko</a:t>
            </a:r>
          </a:p>
        </p:txBody>
      </p:sp>
      <p:sp>
        <p:nvSpPr>
          <p:cNvPr id="30" name="Rectangle 3">
            <a:extLst>
              <a:ext uri="{FF2B5EF4-FFF2-40B4-BE49-F238E27FC236}">
                <a16:creationId xmlns:a16="http://schemas.microsoft.com/office/drawing/2014/main" id="{AC616C13-3719-3961-7A36-8688702F917B}"/>
              </a:ext>
            </a:extLst>
          </p:cNvPr>
          <p:cNvSpPr>
            <a:spLocks noChangeArrowheads="1"/>
          </p:cNvSpPr>
          <p:nvPr/>
        </p:nvSpPr>
        <p:spPr bwMode="auto">
          <a:xfrm>
            <a:off x="0" y="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31" name="Rectangle 4">
            <a:extLst>
              <a:ext uri="{FF2B5EF4-FFF2-40B4-BE49-F238E27FC236}">
                <a16:creationId xmlns:a16="http://schemas.microsoft.com/office/drawing/2014/main" id="{DD748EFD-963F-F366-25BF-5ECBFBC7D42E}"/>
              </a:ext>
            </a:extLst>
          </p:cNvPr>
          <p:cNvSpPr>
            <a:spLocks noChangeArrowheads="1"/>
          </p:cNvSpPr>
          <p:nvPr/>
        </p:nvSpPr>
        <p:spPr bwMode="auto">
          <a:xfrm>
            <a:off x="152400" y="1524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38" name="Freeform 14">
            <a:extLst>
              <a:ext uri="{FF2B5EF4-FFF2-40B4-BE49-F238E27FC236}">
                <a16:creationId xmlns:a16="http://schemas.microsoft.com/office/drawing/2014/main" id="{D1871A1E-A29E-BC0F-B5F9-1A662EAA8DAD}"/>
              </a:ext>
              <a:ext uri="{C183D7F6-B498-43B3-948B-1728B52AA6E4}">
                <adec:decorative xmlns:adec="http://schemas.microsoft.com/office/drawing/2017/decorative" val="1"/>
              </a:ext>
            </a:extLst>
          </p:cNvPr>
          <p:cNvSpPr/>
          <p:nvPr/>
        </p:nvSpPr>
        <p:spPr>
          <a:xfrm rot="1175818" flipH="1" flipV="1">
            <a:off x="187311" y="3224845"/>
            <a:ext cx="1335010" cy="1029224"/>
          </a:xfrm>
          <a:custGeom>
            <a:avLst/>
            <a:gdLst/>
            <a:ahLst/>
            <a:cxnLst/>
            <a:rect l="l" t="t" r="r" b="b"/>
            <a:pathLst>
              <a:path w="2275716" h="1894534">
                <a:moveTo>
                  <a:pt x="2275716" y="1894534"/>
                </a:moveTo>
                <a:lnTo>
                  <a:pt x="0" y="1894534"/>
                </a:lnTo>
                <a:lnTo>
                  <a:pt x="0" y="0"/>
                </a:lnTo>
                <a:lnTo>
                  <a:pt x="2275716" y="0"/>
                </a:lnTo>
                <a:lnTo>
                  <a:pt x="2275716" y="1894534"/>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
        <p:nvSpPr>
          <p:cNvPr id="40" name="TextBox 39">
            <a:extLst>
              <a:ext uri="{FF2B5EF4-FFF2-40B4-BE49-F238E27FC236}">
                <a16:creationId xmlns:a16="http://schemas.microsoft.com/office/drawing/2014/main" id="{E8944544-D788-2C1F-97F0-BEC4687372EF}"/>
              </a:ext>
            </a:extLst>
          </p:cNvPr>
          <p:cNvSpPr txBox="1"/>
          <p:nvPr/>
        </p:nvSpPr>
        <p:spPr>
          <a:xfrm>
            <a:off x="11049000" y="7327884"/>
            <a:ext cx="13317166"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RCNi</a:t>
            </a:r>
            <a:r>
              <a:rPr lang="en-IN" dirty="0">
                <a:latin typeface="Arial" panose="020B0604020202020204" pitchFamily="34" charset="0"/>
                <a:cs typeface="Arial" panose="020B0604020202020204" pitchFamily="34" charset="0"/>
              </a:rPr>
              <a:t>,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a:extLst>
            <a:ext uri="{FF2B5EF4-FFF2-40B4-BE49-F238E27FC236}">
              <a16:creationId xmlns:a16="http://schemas.microsoft.com/office/drawing/2014/main" id="{03F173AA-371E-823A-50A2-D3F6BB41BE29}"/>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498D0FEB-7AC2-2DC0-F70E-0C04D4A0249B}"/>
              </a:ext>
              <a:ext uri="{C183D7F6-B498-43B3-948B-1728B52AA6E4}">
                <adec:decorative xmlns:adec="http://schemas.microsoft.com/office/drawing/2017/decorative" val="1"/>
              </a:ext>
            </a:extLst>
          </p:cNvPr>
          <p:cNvSpPr/>
          <p:nvPr/>
        </p:nvSpPr>
        <p:spPr>
          <a:xfrm rot="5547384">
            <a:off x="-2265280" y="-3958209"/>
            <a:ext cx="7556582" cy="7916419"/>
          </a:xfrm>
          <a:custGeom>
            <a:avLst/>
            <a:gdLst/>
            <a:ahLst/>
            <a:cxnLst/>
            <a:rect l="l" t="t" r="r" b="b"/>
            <a:pathLst>
              <a:path w="7556582" h="7916419">
                <a:moveTo>
                  <a:pt x="0" y="0"/>
                </a:moveTo>
                <a:lnTo>
                  <a:pt x="7556581" y="0"/>
                </a:lnTo>
                <a:lnTo>
                  <a:pt x="7556581" y="7916418"/>
                </a:lnTo>
                <a:lnTo>
                  <a:pt x="0" y="79164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sp>
      <p:sp>
        <p:nvSpPr>
          <p:cNvPr id="5" name="Freeform 5">
            <a:extLst>
              <a:ext uri="{FF2B5EF4-FFF2-40B4-BE49-F238E27FC236}">
                <a16:creationId xmlns:a16="http://schemas.microsoft.com/office/drawing/2014/main" id="{C6767470-4DC0-26BB-55DF-67A77082D408}"/>
              </a:ext>
              <a:ext uri="{C183D7F6-B498-43B3-948B-1728B52AA6E4}">
                <adec:decorative xmlns:adec="http://schemas.microsoft.com/office/drawing/2017/decorative" val="1"/>
              </a:ext>
            </a:extLst>
          </p:cNvPr>
          <p:cNvSpPr/>
          <p:nvPr/>
        </p:nvSpPr>
        <p:spPr>
          <a:xfrm rot="5601007">
            <a:off x="-1015458" y="4639460"/>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a:extLst>
              <a:ext uri="{FF2B5EF4-FFF2-40B4-BE49-F238E27FC236}">
                <a16:creationId xmlns:a16="http://schemas.microsoft.com/office/drawing/2014/main" id="{94B6BD01-0ECC-4C52-D0DF-C2096521C3DC}"/>
              </a:ext>
              <a:ext uri="{C183D7F6-B498-43B3-948B-1728B52AA6E4}">
                <adec:decorative xmlns:adec="http://schemas.microsoft.com/office/drawing/2017/decorative" val="1"/>
              </a:ext>
            </a:extLst>
          </p:cNvPr>
          <p:cNvSpPr/>
          <p:nvPr/>
        </p:nvSpPr>
        <p:spPr>
          <a:xfrm rot="5601007">
            <a:off x="-1125036" y="4629009"/>
            <a:ext cx="2342393" cy="1831326"/>
          </a:xfrm>
          <a:custGeom>
            <a:avLst/>
            <a:gdLst/>
            <a:ahLst/>
            <a:cxnLst/>
            <a:rect l="l" t="t" r="r" b="b"/>
            <a:pathLst>
              <a:path w="2342393" h="1831326">
                <a:moveTo>
                  <a:pt x="0" y="0"/>
                </a:moveTo>
                <a:lnTo>
                  <a:pt x="2342393" y="0"/>
                </a:lnTo>
                <a:lnTo>
                  <a:pt x="2342393" y="1831325"/>
                </a:lnTo>
                <a:lnTo>
                  <a:pt x="0" y="183132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a:extLst>
              <a:ext uri="{FF2B5EF4-FFF2-40B4-BE49-F238E27FC236}">
                <a16:creationId xmlns:a16="http://schemas.microsoft.com/office/drawing/2014/main" id="{1A3C11B4-CFF5-C716-25FB-177341533B07}"/>
              </a:ext>
              <a:ext uri="{C183D7F6-B498-43B3-948B-1728B52AA6E4}">
                <adec:decorative xmlns:adec="http://schemas.microsoft.com/office/drawing/2017/decorative" val="1"/>
              </a:ext>
            </a:extLst>
          </p:cNvPr>
          <p:cNvSpPr/>
          <p:nvPr/>
        </p:nvSpPr>
        <p:spPr>
          <a:xfrm>
            <a:off x="16082872" y="748868"/>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Freeform 11">
            <a:extLst>
              <a:ext uri="{FF2B5EF4-FFF2-40B4-BE49-F238E27FC236}">
                <a16:creationId xmlns:a16="http://schemas.microsoft.com/office/drawing/2014/main" id="{D305422B-D16C-49A0-8029-EFBB2BC125E5}"/>
              </a:ext>
              <a:ext uri="{C183D7F6-B498-43B3-948B-1728B52AA6E4}">
                <adec:decorative xmlns:adec="http://schemas.microsoft.com/office/drawing/2017/decorative" val="1"/>
              </a:ext>
            </a:extLst>
          </p:cNvPr>
          <p:cNvSpPr/>
          <p:nvPr/>
        </p:nvSpPr>
        <p:spPr>
          <a:xfrm>
            <a:off x="-423641" y="8725740"/>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2" name="Freeform 12">
            <a:extLst>
              <a:ext uri="{FF2B5EF4-FFF2-40B4-BE49-F238E27FC236}">
                <a16:creationId xmlns:a16="http://schemas.microsoft.com/office/drawing/2014/main" id="{C3DBD525-DBF4-F7DB-30E0-9D7D0B6D4EBB}"/>
              </a:ext>
              <a:ext uri="{C183D7F6-B498-43B3-948B-1728B52AA6E4}">
                <adec:decorative xmlns:adec="http://schemas.microsoft.com/office/drawing/2017/decorative" val="1"/>
              </a:ext>
            </a:extLst>
          </p:cNvPr>
          <p:cNvSpPr/>
          <p:nvPr/>
        </p:nvSpPr>
        <p:spPr>
          <a:xfrm rot="-5875096">
            <a:off x="12785538" y="5806587"/>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sp>
      <p:sp>
        <p:nvSpPr>
          <p:cNvPr id="13" name="Freeform 13">
            <a:extLst>
              <a:ext uri="{FF2B5EF4-FFF2-40B4-BE49-F238E27FC236}">
                <a16:creationId xmlns:a16="http://schemas.microsoft.com/office/drawing/2014/main" id="{550F7BC3-D344-9C5C-413F-E82CFA1AA752}"/>
              </a:ext>
              <a:ext uri="{C183D7F6-B498-43B3-948B-1728B52AA6E4}">
                <adec:decorative xmlns:adec="http://schemas.microsoft.com/office/drawing/2017/decorative" val="1"/>
              </a:ext>
            </a:extLst>
          </p:cNvPr>
          <p:cNvSpPr/>
          <p:nvPr/>
        </p:nvSpPr>
        <p:spPr>
          <a:xfrm rot="10699791">
            <a:off x="15180128" y="7200975"/>
            <a:ext cx="2275716" cy="1894534"/>
          </a:xfrm>
          <a:custGeom>
            <a:avLst/>
            <a:gdLst/>
            <a:ahLst/>
            <a:cxnLst/>
            <a:rect l="l" t="t" r="r" b="b"/>
            <a:pathLst>
              <a:path w="2275716" h="1894534">
                <a:moveTo>
                  <a:pt x="0" y="0"/>
                </a:moveTo>
                <a:lnTo>
                  <a:pt x="2275717" y="0"/>
                </a:lnTo>
                <a:lnTo>
                  <a:pt x="2275717" y="1894534"/>
                </a:lnTo>
                <a:lnTo>
                  <a:pt x="0" y="189453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sp>
      <p:sp>
        <p:nvSpPr>
          <p:cNvPr id="14" name="Freeform 14">
            <a:extLst>
              <a:ext uri="{FF2B5EF4-FFF2-40B4-BE49-F238E27FC236}">
                <a16:creationId xmlns:a16="http://schemas.microsoft.com/office/drawing/2014/main" id="{E6264E15-5858-8D7F-44CB-3F058917974D}"/>
              </a:ext>
              <a:ext uri="{C183D7F6-B498-43B3-948B-1728B52AA6E4}">
                <adec:decorative xmlns:adec="http://schemas.microsoft.com/office/drawing/2017/decorative" val="1"/>
              </a:ext>
            </a:extLst>
          </p:cNvPr>
          <p:cNvSpPr/>
          <p:nvPr/>
        </p:nvSpPr>
        <p:spPr>
          <a:xfrm rot="-6259107">
            <a:off x="16541612" y="3164157"/>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Freeform 15">
            <a:extLst>
              <a:ext uri="{FF2B5EF4-FFF2-40B4-BE49-F238E27FC236}">
                <a16:creationId xmlns:a16="http://schemas.microsoft.com/office/drawing/2014/main" id="{43A5B449-F777-2CE9-78E3-D5ECE5B04FFF}"/>
              </a:ext>
              <a:ext uri="{C183D7F6-B498-43B3-948B-1728B52AA6E4}">
                <adec:decorative xmlns:adec="http://schemas.microsoft.com/office/drawing/2017/decorative" val="1"/>
              </a:ext>
            </a:extLst>
          </p:cNvPr>
          <p:cNvSpPr/>
          <p:nvPr/>
        </p:nvSpPr>
        <p:spPr>
          <a:xfrm rot="-6259107">
            <a:off x="16736509" y="3189626"/>
            <a:ext cx="2342393" cy="1831326"/>
          </a:xfrm>
          <a:custGeom>
            <a:avLst/>
            <a:gdLst/>
            <a:ahLst/>
            <a:cxnLst/>
            <a:rect l="l" t="t" r="r" b="b"/>
            <a:pathLst>
              <a:path w="2342393" h="1831326">
                <a:moveTo>
                  <a:pt x="0" y="0"/>
                </a:moveTo>
                <a:lnTo>
                  <a:pt x="2342393" y="0"/>
                </a:lnTo>
                <a:lnTo>
                  <a:pt x="2342393" y="1831326"/>
                </a:lnTo>
                <a:lnTo>
                  <a:pt x="0" y="18313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9" name="Freeform 12">
            <a:extLst>
              <a:ext uri="{FF2B5EF4-FFF2-40B4-BE49-F238E27FC236}">
                <a16:creationId xmlns:a16="http://schemas.microsoft.com/office/drawing/2014/main" id="{13619FB1-E300-B673-8AE3-D837D56773DB}"/>
              </a:ext>
              <a:ext uri="{C183D7F6-B498-43B3-948B-1728B52AA6E4}">
                <adec:decorative xmlns:adec="http://schemas.microsoft.com/office/drawing/2017/decorative" val="1"/>
              </a:ext>
            </a:extLst>
          </p:cNvPr>
          <p:cNvSpPr/>
          <p:nvPr/>
        </p:nvSpPr>
        <p:spPr>
          <a:xfrm>
            <a:off x="1354715" y="1000572"/>
            <a:ext cx="3186251" cy="1147050"/>
          </a:xfrm>
          <a:custGeom>
            <a:avLst/>
            <a:gdLst/>
            <a:ahLst/>
            <a:cxnLst/>
            <a:rect l="l" t="t" r="r" b="b"/>
            <a:pathLst>
              <a:path w="3186251" h="1147050">
                <a:moveTo>
                  <a:pt x="0" y="0"/>
                </a:moveTo>
                <a:lnTo>
                  <a:pt x="3186250" y="0"/>
                </a:lnTo>
                <a:lnTo>
                  <a:pt x="3186250" y="1147051"/>
                </a:lnTo>
                <a:lnTo>
                  <a:pt x="0" y="114705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0" name="Text 0">
            <a:extLst>
              <a:ext uri="{FF2B5EF4-FFF2-40B4-BE49-F238E27FC236}">
                <a16:creationId xmlns:a16="http://schemas.microsoft.com/office/drawing/2014/main" id="{B6B6EB2F-8F44-EC5D-56F2-512558FC5C9A}"/>
              </a:ext>
            </a:extLst>
          </p:cNvPr>
          <p:cNvSpPr/>
          <p:nvPr/>
        </p:nvSpPr>
        <p:spPr>
          <a:xfrm>
            <a:off x="4907154" y="1027640"/>
            <a:ext cx="5787271" cy="676989"/>
          </a:xfrm>
          <a:prstGeom prst="rect">
            <a:avLst/>
          </a:prstGeom>
          <a:noFill/>
          <a:ln/>
        </p:spPr>
        <p:txBody>
          <a:bodyPr wrap="none" lIns="0" tIns="0" rIns="0" bIns="0" rtlCol="0" anchor="t"/>
          <a:lstStyle/>
          <a:p>
            <a:pPr marL="0" indent="0" algn="l">
              <a:lnSpc>
                <a:spcPct val="150000"/>
              </a:lnSpc>
              <a:buNone/>
            </a:pPr>
            <a:r>
              <a:rPr lang="en-US" sz="4800" b="1" dirty="0">
                <a:solidFill>
                  <a:srgbClr val="2E3C4E"/>
                </a:solidFill>
                <a:latin typeface="Arial" panose="020B0604020202020204" pitchFamily="34" charset="0"/>
                <a:ea typeface="Barlow Bold" pitchFamily="34" charset="-122"/>
                <a:cs typeface="Arial" panose="020B0604020202020204" pitchFamily="34" charset="0"/>
              </a:rPr>
              <a:t>Introduction to the Case</a:t>
            </a:r>
            <a:endParaRPr lang="en-US" sz="4800" dirty="0">
              <a:latin typeface="Arial" panose="020B0604020202020204" pitchFamily="34" charset="0"/>
              <a:cs typeface="Arial" panose="020B0604020202020204" pitchFamily="34" charset="0"/>
            </a:endParaRPr>
          </a:p>
        </p:txBody>
      </p:sp>
      <p:sp>
        <p:nvSpPr>
          <p:cNvPr id="21" name="Text 1">
            <a:extLst>
              <a:ext uri="{FF2B5EF4-FFF2-40B4-BE49-F238E27FC236}">
                <a16:creationId xmlns:a16="http://schemas.microsoft.com/office/drawing/2014/main" id="{C58BA66A-12BA-0605-FF4C-1C06CA9D69F2}"/>
              </a:ext>
            </a:extLst>
          </p:cNvPr>
          <p:cNvSpPr/>
          <p:nvPr/>
        </p:nvSpPr>
        <p:spPr>
          <a:xfrm>
            <a:off x="2493816" y="2154693"/>
            <a:ext cx="13113782" cy="658654"/>
          </a:xfrm>
          <a:prstGeom prst="rect">
            <a:avLst/>
          </a:prstGeom>
          <a:noFill/>
          <a:ln/>
        </p:spPr>
        <p:txBody>
          <a:bodyPr wrap="squar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The Countess of Chester Hospital NHS Foundation Trust offered acute and neonatal care to communities across Cheshire and North Wales, operating a Level 2 neonatal unit between 2015–2016 (NHS England, 2023).</a:t>
            </a:r>
            <a:endParaRPr lang="en-US" sz="2000" dirty="0">
              <a:latin typeface="Arial" panose="020B0604020202020204" pitchFamily="34" charset="0"/>
              <a:cs typeface="Arial" panose="020B0604020202020204" pitchFamily="34" charset="0"/>
            </a:endParaRPr>
          </a:p>
        </p:txBody>
      </p:sp>
      <p:sp>
        <p:nvSpPr>
          <p:cNvPr id="22" name="Shape 2">
            <a:extLst>
              <a:ext uri="{FF2B5EF4-FFF2-40B4-BE49-F238E27FC236}">
                <a16:creationId xmlns:a16="http://schemas.microsoft.com/office/drawing/2014/main" id="{BBA08606-9901-C189-200C-21DE5C313694}"/>
              </a:ext>
            </a:extLst>
          </p:cNvPr>
          <p:cNvSpPr/>
          <p:nvPr/>
        </p:nvSpPr>
        <p:spPr>
          <a:xfrm>
            <a:off x="1662998" y="3338438"/>
            <a:ext cx="4234101" cy="4051346"/>
          </a:xfrm>
          <a:prstGeom prst="roundRect">
            <a:avLst>
              <a:gd name="adj" fmla="val 8351"/>
            </a:avLst>
          </a:prstGeom>
          <a:solidFill>
            <a:srgbClr val="D4E9F7"/>
          </a:solidFill>
          <a:ln w="7620">
            <a:solidFill>
              <a:srgbClr val="BACFDD"/>
            </a:solidFill>
            <a:prstDash val="solid"/>
          </a:ln>
        </p:spPr>
      </p:sp>
      <p:pic>
        <p:nvPicPr>
          <p:cNvPr id="23" name="Image 0" descr="preencoded.png">
            <a:extLst>
              <a:ext uri="{FF2B5EF4-FFF2-40B4-BE49-F238E27FC236}">
                <a16:creationId xmlns:a16="http://schemas.microsoft.com/office/drawing/2014/main" id="{6AD9442B-4939-8F25-305C-BAA1999EE376}"/>
              </a:ext>
            </a:extLst>
          </p:cNvPr>
          <p:cNvPicPr>
            <a:picLocks noChangeAspect="1"/>
          </p:cNvPicPr>
          <p:nvPr/>
        </p:nvPicPr>
        <p:blipFill>
          <a:blip r:embed="rId13"/>
          <a:stretch>
            <a:fillRect/>
          </a:stretch>
        </p:blipFill>
        <p:spPr>
          <a:xfrm>
            <a:off x="1876358" y="3551797"/>
            <a:ext cx="617458" cy="648367"/>
          </a:xfrm>
          <a:prstGeom prst="rect">
            <a:avLst/>
          </a:prstGeom>
        </p:spPr>
      </p:pic>
      <p:pic>
        <p:nvPicPr>
          <p:cNvPr id="24" name="Image 1" descr="preencoded.png">
            <a:extLst>
              <a:ext uri="{FF2B5EF4-FFF2-40B4-BE49-F238E27FC236}">
                <a16:creationId xmlns:a16="http://schemas.microsoft.com/office/drawing/2014/main" id="{3F4B922F-71B6-3392-FCFC-D9422813A7F8}"/>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046141" y="3721581"/>
            <a:ext cx="277773" cy="291678"/>
          </a:xfrm>
          <a:prstGeom prst="rect">
            <a:avLst/>
          </a:prstGeom>
        </p:spPr>
      </p:pic>
      <p:sp>
        <p:nvSpPr>
          <p:cNvPr id="25" name="Text 3">
            <a:extLst>
              <a:ext uri="{FF2B5EF4-FFF2-40B4-BE49-F238E27FC236}">
                <a16:creationId xmlns:a16="http://schemas.microsoft.com/office/drawing/2014/main" id="{9C331449-1570-8CE1-37A8-D0ADD9AF440E}"/>
              </a:ext>
            </a:extLst>
          </p:cNvPr>
          <p:cNvSpPr/>
          <p:nvPr/>
        </p:nvSpPr>
        <p:spPr>
          <a:xfrm>
            <a:off x="1845890" y="4275660"/>
            <a:ext cx="2958822" cy="355440"/>
          </a:xfrm>
          <a:prstGeom prst="rect">
            <a:avLst/>
          </a:prstGeom>
          <a:noFill/>
          <a:ln/>
        </p:spPr>
        <p:txBody>
          <a:bodyPr wrap="none" lIns="0" tIns="0" rIns="0" bIns="0" rtlCol="0" anchor="t"/>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Internal Safety Concerns</a:t>
            </a:r>
            <a:endParaRPr lang="en-US" sz="2400" dirty="0">
              <a:latin typeface="Arial" panose="020B0604020202020204" pitchFamily="34" charset="0"/>
              <a:cs typeface="Arial" panose="020B0604020202020204" pitchFamily="34" charset="0"/>
            </a:endParaRPr>
          </a:p>
        </p:txBody>
      </p:sp>
      <p:sp>
        <p:nvSpPr>
          <p:cNvPr id="26" name="Text 4">
            <a:extLst>
              <a:ext uri="{FF2B5EF4-FFF2-40B4-BE49-F238E27FC236}">
                <a16:creationId xmlns:a16="http://schemas.microsoft.com/office/drawing/2014/main" id="{3F4C98DA-65B5-290D-FFAE-728AC6D4BCF9}"/>
              </a:ext>
            </a:extLst>
          </p:cNvPr>
          <p:cNvSpPr/>
          <p:nvPr/>
        </p:nvSpPr>
        <p:spPr>
          <a:xfrm>
            <a:off x="1876357" y="4973004"/>
            <a:ext cx="3807381" cy="2074875"/>
          </a:xfrm>
          <a:prstGeom prst="rect">
            <a:avLst/>
          </a:prstGeom>
          <a:noFill/>
          <a:ln/>
        </p:spPr>
        <p:txBody>
          <a:bodyPr wrap="square" lIns="0" tIns="0" rIns="0" bIns="0" rtlCol="0" anchor="t"/>
          <a:lstStyle/>
          <a:p>
            <a:pPr marL="0" indent="0" algn="l">
              <a:lnSpc>
                <a:spcPct val="150000"/>
              </a:lnSpc>
              <a:buNone/>
            </a:pPr>
            <a:r>
              <a:rPr lang="en-US" dirty="0">
                <a:solidFill>
                  <a:schemeClr val="accent4">
                    <a:lumMod val="50000"/>
                  </a:schemeClr>
                </a:solidFill>
                <a:latin typeface="Arial" panose="020B0604020202020204" pitchFamily="34" charset="0"/>
                <a:ea typeface="Montserrat" pitchFamily="34" charset="-122"/>
                <a:cs typeface="Arial" panose="020B0604020202020204" pitchFamily="34" charset="0"/>
              </a:rPr>
              <a:t>A significant rise in unexplained neonatal collapses and mortality from June 2015 to June 2016 prompted internal safety concerns and incident reviews (Thirlwall Inquiry, 2023).</a:t>
            </a:r>
            <a:endParaRPr lang="en-US" dirty="0">
              <a:solidFill>
                <a:schemeClr val="accent4">
                  <a:lumMod val="50000"/>
                </a:schemeClr>
              </a:solidFill>
              <a:latin typeface="Arial" panose="020B0604020202020204" pitchFamily="34" charset="0"/>
              <a:cs typeface="Arial" panose="020B0604020202020204" pitchFamily="34" charset="0"/>
            </a:endParaRPr>
          </a:p>
        </p:txBody>
      </p:sp>
      <p:sp>
        <p:nvSpPr>
          <p:cNvPr id="27" name="Shape 5">
            <a:extLst>
              <a:ext uri="{FF2B5EF4-FFF2-40B4-BE49-F238E27FC236}">
                <a16:creationId xmlns:a16="http://schemas.microsoft.com/office/drawing/2014/main" id="{00C40EC5-7088-C68A-F009-2FB7BDF12C1C}"/>
              </a:ext>
            </a:extLst>
          </p:cNvPr>
          <p:cNvSpPr/>
          <p:nvPr/>
        </p:nvSpPr>
        <p:spPr>
          <a:xfrm>
            <a:off x="6531396" y="3338438"/>
            <a:ext cx="4280011" cy="4051346"/>
          </a:xfrm>
          <a:prstGeom prst="roundRect">
            <a:avLst>
              <a:gd name="adj" fmla="val 8351"/>
            </a:avLst>
          </a:prstGeom>
          <a:solidFill>
            <a:srgbClr val="D4E9F7"/>
          </a:solidFill>
          <a:ln w="7620">
            <a:solidFill>
              <a:srgbClr val="BACFDD"/>
            </a:solidFill>
            <a:prstDash val="solid"/>
          </a:ln>
        </p:spPr>
      </p:sp>
      <p:pic>
        <p:nvPicPr>
          <p:cNvPr id="28" name="Image 2" descr="preencoded.png">
            <a:extLst>
              <a:ext uri="{FF2B5EF4-FFF2-40B4-BE49-F238E27FC236}">
                <a16:creationId xmlns:a16="http://schemas.microsoft.com/office/drawing/2014/main" id="{2137D82C-5E4B-5AA1-4E1A-1715A65C61FE}"/>
              </a:ext>
            </a:extLst>
          </p:cNvPr>
          <p:cNvPicPr>
            <a:picLocks noChangeAspect="1"/>
          </p:cNvPicPr>
          <p:nvPr/>
        </p:nvPicPr>
        <p:blipFill>
          <a:blip r:embed="rId16"/>
          <a:stretch>
            <a:fillRect/>
          </a:stretch>
        </p:blipFill>
        <p:spPr>
          <a:xfrm>
            <a:off x="6744756" y="3551798"/>
            <a:ext cx="617458" cy="646418"/>
          </a:xfrm>
          <a:prstGeom prst="rect">
            <a:avLst/>
          </a:prstGeom>
        </p:spPr>
      </p:pic>
      <p:pic>
        <p:nvPicPr>
          <p:cNvPr id="29" name="Image 3" descr="preencoded.png">
            <a:extLst>
              <a:ext uri="{FF2B5EF4-FFF2-40B4-BE49-F238E27FC236}">
                <a16:creationId xmlns:a16="http://schemas.microsoft.com/office/drawing/2014/main" id="{6570FB8D-B877-7501-40B4-8D66D13C6233}"/>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914539" y="3721581"/>
            <a:ext cx="277773" cy="290801"/>
          </a:xfrm>
          <a:prstGeom prst="rect">
            <a:avLst/>
          </a:prstGeom>
        </p:spPr>
      </p:pic>
      <p:sp>
        <p:nvSpPr>
          <p:cNvPr id="30" name="Text 6">
            <a:extLst>
              <a:ext uri="{FF2B5EF4-FFF2-40B4-BE49-F238E27FC236}">
                <a16:creationId xmlns:a16="http://schemas.microsoft.com/office/drawing/2014/main" id="{0D89A63C-0D55-4D1C-34CB-84EC0988C850}"/>
              </a:ext>
            </a:extLst>
          </p:cNvPr>
          <p:cNvSpPr/>
          <p:nvPr/>
        </p:nvSpPr>
        <p:spPr>
          <a:xfrm>
            <a:off x="6793401" y="4140858"/>
            <a:ext cx="3807381" cy="708741"/>
          </a:xfrm>
          <a:prstGeom prst="rect">
            <a:avLst/>
          </a:prstGeom>
          <a:noFill/>
          <a:ln/>
        </p:spPr>
        <p:txBody>
          <a:bodyPr wrap="square" lIns="0" tIns="0" rIns="0" bIns="0" rtlCol="0" anchor="t"/>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Formal Investigation and Conviction</a:t>
            </a:r>
            <a:endParaRPr lang="en-US" sz="2400" dirty="0">
              <a:latin typeface="Arial" panose="020B0604020202020204" pitchFamily="34" charset="0"/>
              <a:cs typeface="Arial" panose="020B0604020202020204" pitchFamily="34" charset="0"/>
            </a:endParaRPr>
          </a:p>
        </p:txBody>
      </p:sp>
      <p:sp>
        <p:nvSpPr>
          <p:cNvPr id="31" name="Text 7">
            <a:extLst>
              <a:ext uri="{FF2B5EF4-FFF2-40B4-BE49-F238E27FC236}">
                <a16:creationId xmlns:a16="http://schemas.microsoft.com/office/drawing/2014/main" id="{4A2F5F50-0B5F-8E8D-68D6-B5D6D30FFE81}"/>
              </a:ext>
            </a:extLst>
          </p:cNvPr>
          <p:cNvSpPr/>
          <p:nvPr/>
        </p:nvSpPr>
        <p:spPr>
          <a:xfrm>
            <a:off x="6722256" y="5226852"/>
            <a:ext cx="3949669" cy="1723865"/>
          </a:xfrm>
          <a:prstGeom prst="rect">
            <a:avLst/>
          </a:prstGeom>
          <a:noFill/>
          <a:ln/>
        </p:spPr>
        <p:txBody>
          <a:bodyPr wrap="square" lIns="0" tIns="0" rIns="0" bIns="0" rtlCol="0" anchor="t"/>
          <a:lstStyle/>
          <a:p>
            <a:pPr>
              <a:lnSpc>
                <a:spcPct val="150000"/>
              </a:lnSpc>
            </a:pPr>
            <a:r>
              <a:rPr lang="en-US" dirty="0"/>
              <a:t>The BBC (2024) reports that Lucy Letby, a neonatal nurse at the Countess of Chester Hospital, was convicted of killing seven infants between 2015 and 2016 and of attempting to murder six others.</a:t>
            </a:r>
            <a:endParaRPr lang="en-US" dirty="0">
              <a:latin typeface="Arial" panose="020B0604020202020204" pitchFamily="34" charset="0"/>
              <a:cs typeface="Arial" panose="020B0604020202020204" pitchFamily="34" charset="0"/>
            </a:endParaRPr>
          </a:p>
        </p:txBody>
      </p:sp>
      <p:sp>
        <p:nvSpPr>
          <p:cNvPr id="32" name="Shape 8">
            <a:extLst>
              <a:ext uri="{FF2B5EF4-FFF2-40B4-BE49-F238E27FC236}">
                <a16:creationId xmlns:a16="http://schemas.microsoft.com/office/drawing/2014/main" id="{47BDF07A-A8BB-6577-7BAC-F588AFF53074}"/>
              </a:ext>
            </a:extLst>
          </p:cNvPr>
          <p:cNvSpPr/>
          <p:nvPr/>
        </p:nvSpPr>
        <p:spPr>
          <a:xfrm>
            <a:off x="11407077" y="3322697"/>
            <a:ext cx="4325143" cy="4051346"/>
          </a:xfrm>
          <a:prstGeom prst="roundRect">
            <a:avLst>
              <a:gd name="adj" fmla="val 8351"/>
            </a:avLst>
          </a:prstGeom>
          <a:solidFill>
            <a:srgbClr val="D4E9F7"/>
          </a:solidFill>
          <a:ln w="7620">
            <a:solidFill>
              <a:srgbClr val="BACFDD"/>
            </a:solidFill>
            <a:prstDash val="solid"/>
          </a:ln>
        </p:spPr>
      </p:sp>
      <p:pic>
        <p:nvPicPr>
          <p:cNvPr id="33" name="Image 4" descr="preencoded.png">
            <a:extLst>
              <a:ext uri="{FF2B5EF4-FFF2-40B4-BE49-F238E27FC236}">
                <a16:creationId xmlns:a16="http://schemas.microsoft.com/office/drawing/2014/main" id="{5CAB3557-4C2D-45C2-1D2D-8822545F2C8D}"/>
              </a:ext>
            </a:extLst>
          </p:cNvPr>
          <p:cNvPicPr>
            <a:picLocks noChangeAspect="1"/>
          </p:cNvPicPr>
          <p:nvPr/>
        </p:nvPicPr>
        <p:blipFill>
          <a:blip r:embed="rId19"/>
          <a:stretch>
            <a:fillRect/>
          </a:stretch>
        </p:blipFill>
        <p:spPr>
          <a:xfrm>
            <a:off x="11620437" y="3536056"/>
            <a:ext cx="617458" cy="642261"/>
          </a:xfrm>
          <a:prstGeom prst="rect">
            <a:avLst/>
          </a:prstGeom>
        </p:spPr>
      </p:pic>
      <p:pic>
        <p:nvPicPr>
          <p:cNvPr id="34" name="Image 5" descr="preencoded.png">
            <a:extLst>
              <a:ext uri="{FF2B5EF4-FFF2-40B4-BE49-F238E27FC236}">
                <a16:creationId xmlns:a16="http://schemas.microsoft.com/office/drawing/2014/main" id="{78DBEC41-7937-A94C-279A-3AF983459901}"/>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11790220" y="3705840"/>
            <a:ext cx="277773" cy="288931"/>
          </a:xfrm>
          <a:prstGeom prst="rect">
            <a:avLst/>
          </a:prstGeom>
        </p:spPr>
      </p:pic>
      <p:sp>
        <p:nvSpPr>
          <p:cNvPr id="35" name="Text 9">
            <a:extLst>
              <a:ext uri="{FF2B5EF4-FFF2-40B4-BE49-F238E27FC236}">
                <a16:creationId xmlns:a16="http://schemas.microsoft.com/office/drawing/2014/main" id="{75C4197C-C2C3-F5B9-ED21-00600834BE51}"/>
              </a:ext>
            </a:extLst>
          </p:cNvPr>
          <p:cNvSpPr/>
          <p:nvPr/>
        </p:nvSpPr>
        <p:spPr>
          <a:xfrm>
            <a:off x="11566384" y="4233820"/>
            <a:ext cx="3211711" cy="352092"/>
          </a:xfrm>
          <a:prstGeom prst="rect">
            <a:avLst/>
          </a:prstGeom>
          <a:noFill/>
          <a:ln/>
        </p:spPr>
        <p:txBody>
          <a:bodyPr wrap="none" lIns="0" tIns="0" rIns="0" bIns="0" rtlCol="0" anchor="t"/>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Systemic Failures Exposed</a:t>
            </a:r>
            <a:endParaRPr lang="en-US" sz="2400" dirty="0">
              <a:latin typeface="Arial" panose="020B0604020202020204" pitchFamily="34" charset="0"/>
              <a:cs typeface="Arial" panose="020B0604020202020204" pitchFamily="34" charset="0"/>
            </a:endParaRPr>
          </a:p>
        </p:txBody>
      </p:sp>
      <p:sp>
        <p:nvSpPr>
          <p:cNvPr id="36" name="Text 10">
            <a:extLst>
              <a:ext uri="{FF2B5EF4-FFF2-40B4-BE49-F238E27FC236}">
                <a16:creationId xmlns:a16="http://schemas.microsoft.com/office/drawing/2014/main" id="{35AC0DCF-5792-08A3-27FD-E31883B27BFF}"/>
              </a:ext>
            </a:extLst>
          </p:cNvPr>
          <p:cNvSpPr/>
          <p:nvPr/>
        </p:nvSpPr>
        <p:spPr>
          <a:xfrm>
            <a:off x="11614933" y="4886104"/>
            <a:ext cx="3848163" cy="1712778"/>
          </a:xfrm>
          <a:prstGeom prst="rect">
            <a:avLst/>
          </a:prstGeom>
          <a:noFill/>
          <a:ln/>
        </p:spPr>
        <p:txBody>
          <a:bodyPr wrap="square" lIns="0" tIns="0" rIns="0" bIns="0" rtlCol="0" anchor="t"/>
          <a:lstStyle/>
          <a:p>
            <a:pPr marL="0" indent="0" algn="l">
              <a:lnSpc>
                <a:spcPct val="150000"/>
              </a:lnSpc>
              <a:buNone/>
            </a:pPr>
            <a:r>
              <a:rPr lang="en-US" dirty="0">
                <a:solidFill>
                  <a:schemeClr val="accent4">
                    <a:lumMod val="50000"/>
                  </a:schemeClr>
                </a:solidFill>
                <a:latin typeface="Arial" panose="020B0604020202020204" pitchFamily="34" charset="0"/>
                <a:ea typeface="Montserrat" pitchFamily="34" charset="-122"/>
                <a:cs typeface="Arial" panose="020B0604020202020204" pitchFamily="34" charset="0"/>
              </a:rPr>
              <a:t>Major failures in leadership, clinical governance, risk management, and escalation processes within the Trust were subsequently highlighted (Nuffield Trust, 2024).</a:t>
            </a:r>
            <a:endParaRPr lang="en-US" dirty="0">
              <a:solidFill>
                <a:schemeClr val="accent4">
                  <a:lumMod val="50000"/>
                </a:schemeClr>
              </a:solidFill>
              <a:latin typeface="Arial" panose="020B0604020202020204" pitchFamily="34" charset="0"/>
              <a:cs typeface="Arial" panose="020B0604020202020204" pitchFamily="34" charset="0"/>
            </a:endParaRPr>
          </a:p>
        </p:txBody>
      </p:sp>
      <p:sp>
        <p:nvSpPr>
          <p:cNvPr id="37" name="Text 11">
            <a:extLst>
              <a:ext uri="{FF2B5EF4-FFF2-40B4-BE49-F238E27FC236}">
                <a16:creationId xmlns:a16="http://schemas.microsoft.com/office/drawing/2014/main" id="{596D99DE-50E6-4025-F6A3-1A3E7DF480F0}"/>
              </a:ext>
            </a:extLst>
          </p:cNvPr>
          <p:cNvSpPr/>
          <p:nvPr/>
        </p:nvSpPr>
        <p:spPr>
          <a:xfrm>
            <a:off x="1785257" y="7582742"/>
            <a:ext cx="13113782" cy="1740378"/>
          </a:xfrm>
          <a:prstGeom prst="rect">
            <a:avLst/>
          </a:prstGeom>
          <a:noFill/>
          <a:ln/>
        </p:spPr>
        <p:txBody>
          <a:bodyPr wrap="square" lIns="0" tIns="0" rIns="0" bIns="0" rtlCol="0" anchor="t"/>
          <a:lstStyle/>
          <a:p>
            <a:pPr marL="0" indent="0" algn="l">
              <a:lnSpc>
                <a:spcPct val="150000"/>
              </a:lnSpc>
              <a:buNone/>
            </a:pPr>
            <a:r>
              <a:rPr lang="en-US" sz="2000" dirty="0">
                <a:solidFill>
                  <a:schemeClr val="accent1">
                    <a:lumMod val="75000"/>
                  </a:schemeClr>
                </a:solidFill>
                <a:latin typeface="Arial" panose="020B0604020202020204" pitchFamily="34" charset="0"/>
                <a:ea typeface="Montserrat" pitchFamily="34" charset="-122"/>
                <a:cs typeface="Arial" panose="020B0604020202020204" pitchFamily="34" charset="0"/>
              </a:rPr>
              <a:t>This case exposes fundamental breakdowns in organisational quality assurance and patient-safety systems (Health Foundation, 2021), necessitating a thorough analysis using systems-based safety models to identify root causes, policy failures, and impacts on service delivery.</a:t>
            </a:r>
            <a:endParaRPr lang="en-US" sz="2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173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2" name="Freeform 2">
            <a:extLst>
              <a:ext uri="{C183D7F6-B498-43B3-948B-1728B52AA6E4}">
                <adec:decorative xmlns:adec="http://schemas.microsoft.com/office/drawing/2017/decorative" val="1"/>
              </a:ext>
            </a:extLst>
          </p:cNvPr>
          <p:cNvSpPr/>
          <p:nvPr/>
        </p:nvSpPr>
        <p:spPr>
          <a:xfrm rot="435572">
            <a:off x="-182148" y="4252764"/>
            <a:ext cx="6812512" cy="6428534"/>
          </a:xfrm>
          <a:custGeom>
            <a:avLst/>
            <a:gdLst/>
            <a:ahLst/>
            <a:cxnLst/>
            <a:rect l="l" t="t" r="r" b="b"/>
            <a:pathLst>
              <a:path w="6812512" h="6428534">
                <a:moveTo>
                  <a:pt x="0" y="0"/>
                </a:moveTo>
                <a:lnTo>
                  <a:pt x="6812512" y="0"/>
                </a:lnTo>
                <a:lnTo>
                  <a:pt x="6812512" y="6428534"/>
                </a:lnTo>
                <a:lnTo>
                  <a:pt x="0" y="64285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a:extLst>
              <a:ext uri="{C183D7F6-B498-43B3-948B-1728B52AA6E4}">
                <adec:decorative xmlns:adec="http://schemas.microsoft.com/office/drawing/2017/decorative" val="1"/>
              </a:ext>
            </a:extLst>
          </p:cNvPr>
          <p:cNvSpPr/>
          <p:nvPr/>
        </p:nvSpPr>
        <p:spPr>
          <a:xfrm rot="-540388">
            <a:off x="11696246" y="3233421"/>
            <a:ext cx="7170572" cy="5918981"/>
          </a:xfrm>
          <a:custGeom>
            <a:avLst/>
            <a:gdLst/>
            <a:ahLst/>
            <a:cxnLst/>
            <a:rect l="l" t="t" r="r" b="b"/>
            <a:pathLst>
              <a:path w="7170572" h="5918981">
                <a:moveTo>
                  <a:pt x="0" y="0"/>
                </a:moveTo>
                <a:lnTo>
                  <a:pt x="7170572" y="0"/>
                </a:lnTo>
                <a:lnTo>
                  <a:pt x="7170572" y="5918981"/>
                </a:lnTo>
                <a:lnTo>
                  <a:pt x="0" y="591898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dirty="0"/>
          </a:p>
        </p:txBody>
      </p:sp>
      <p:sp>
        <p:nvSpPr>
          <p:cNvPr id="8" name="Freeform 8">
            <a:extLst>
              <a:ext uri="{C183D7F6-B498-43B3-948B-1728B52AA6E4}">
                <adec:decorative xmlns:adec="http://schemas.microsoft.com/office/drawing/2017/decorative" val="1"/>
              </a:ext>
            </a:extLst>
          </p:cNvPr>
          <p:cNvSpPr/>
          <p:nvPr/>
        </p:nvSpPr>
        <p:spPr>
          <a:xfrm rot="10688320">
            <a:off x="15061771" y="-2955756"/>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sp>
      <p:sp>
        <p:nvSpPr>
          <p:cNvPr id="9" name="Freeform 9">
            <a:extLst>
              <a:ext uri="{C183D7F6-B498-43B3-948B-1728B52AA6E4}">
                <adec:decorative xmlns:adec="http://schemas.microsoft.com/office/drawing/2017/decorative" val="1"/>
              </a:ext>
            </a:extLst>
          </p:cNvPr>
          <p:cNvSpPr/>
          <p:nvPr/>
        </p:nvSpPr>
        <p:spPr>
          <a:xfrm rot="5400000">
            <a:off x="-3477680" y="-4346788"/>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sp>
      <p:sp>
        <p:nvSpPr>
          <p:cNvPr id="10" name="Freeform 10">
            <a:extLst>
              <a:ext uri="{C183D7F6-B498-43B3-948B-1728B52AA6E4}">
                <adec:decorative xmlns:adec="http://schemas.microsoft.com/office/drawing/2017/decorative" val="1"/>
              </a:ext>
            </a:extLst>
          </p:cNvPr>
          <p:cNvSpPr/>
          <p:nvPr/>
        </p:nvSpPr>
        <p:spPr>
          <a:xfrm rot="-10800000">
            <a:off x="15281532" y="381991"/>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4" name="TextBox 13">
            <a:extLst>
              <a:ext uri="{FF2B5EF4-FFF2-40B4-BE49-F238E27FC236}">
                <a16:creationId xmlns:a16="http://schemas.microsoft.com/office/drawing/2014/main" id="{C1025EF4-7085-A7F6-345E-299114A5E426}"/>
              </a:ext>
            </a:extLst>
          </p:cNvPr>
          <p:cNvSpPr txBox="1"/>
          <p:nvPr/>
        </p:nvSpPr>
        <p:spPr>
          <a:xfrm>
            <a:off x="1797762" y="299649"/>
            <a:ext cx="14204238" cy="9730292"/>
          </a:xfrm>
          <a:prstGeom prst="rect">
            <a:avLst/>
          </a:prstGeom>
          <a:noFill/>
        </p:spPr>
        <p:txBody>
          <a:bodyPr wrap="square">
            <a:spAutoFit/>
          </a:bodyPr>
          <a:lstStyle/>
          <a:p>
            <a:pPr algn="ctr">
              <a:lnSpc>
                <a:spcPct val="150000"/>
              </a:lnSpc>
              <a:buNone/>
            </a:pPr>
            <a:r>
              <a:rPr lang="en-US" sz="4000" b="1" dirty="0">
                <a:solidFill>
                  <a:schemeClr val="accent1">
                    <a:lumMod val="75000"/>
                  </a:schemeClr>
                </a:solidFill>
                <a:highlight>
                  <a:srgbClr val="C0C0C0"/>
                </a:highlight>
                <a:latin typeface="Arial" panose="020B0604020202020204" pitchFamily="34" charset="0"/>
                <a:cs typeface="Arial" panose="020B0604020202020204" pitchFamily="34" charset="0"/>
              </a:rPr>
              <a:t>Background and Context</a:t>
            </a:r>
          </a:p>
          <a:p>
            <a:pPr algn="ctr">
              <a:lnSpc>
                <a:spcPct val="150000"/>
              </a:lnSpc>
              <a:buNone/>
            </a:pPr>
            <a:endParaRPr lang="en-US" sz="2000" b="1" dirty="0">
              <a:highlight>
                <a:srgbClr val="C0C0C0"/>
              </a:highlight>
              <a:latin typeface="Arial" panose="020B0604020202020204" pitchFamily="34" charset="0"/>
              <a:cs typeface="Arial" panose="020B0604020202020204" pitchFamily="34" charset="0"/>
            </a:endParaRPr>
          </a:p>
          <a:p>
            <a:pPr>
              <a:lnSpc>
                <a:spcPct val="150000"/>
              </a:lnSpc>
              <a:buNone/>
            </a:pPr>
            <a:r>
              <a:rPr lang="en-US" sz="2000" dirty="0">
                <a:solidFill>
                  <a:schemeClr val="accent5">
                    <a:lumMod val="50000"/>
                  </a:schemeClr>
                </a:solidFill>
                <a:latin typeface="Arial" panose="020B0604020202020204" pitchFamily="34" charset="0"/>
                <a:cs typeface="Arial" panose="020B0604020202020204" pitchFamily="34" charset="0"/>
              </a:rPr>
              <a:t>Between 2015 and 2016, clinicians repeatedly observed neonatal collapses, leading to internal reviews and the ongoing </a:t>
            </a:r>
            <a:r>
              <a:rPr lang="en-US" sz="2000" b="1" dirty="0">
                <a:solidFill>
                  <a:schemeClr val="accent5">
                    <a:lumMod val="50000"/>
                  </a:schemeClr>
                </a:solidFill>
                <a:latin typeface="Arial" panose="020B0604020202020204" pitchFamily="34" charset="0"/>
                <a:cs typeface="Arial" panose="020B0604020202020204" pitchFamily="34" charset="0"/>
              </a:rPr>
              <a:t>Thirlwall Public Inquiry</a:t>
            </a:r>
            <a:r>
              <a:rPr lang="en-US" sz="2000" dirty="0">
                <a:solidFill>
                  <a:schemeClr val="accent5">
                    <a:lumMod val="50000"/>
                  </a:schemeClr>
                </a:solidFill>
                <a:latin typeface="Arial" panose="020B0604020202020204" pitchFamily="34" charset="0"/>
                <a:cs typeface="Arial" panose="020B0604020202020204" pitchFamily="34" charset="0"/>
              </a:rPr>
              <a:t> (Thirlwall Inquiry, 2023).</a:t>
            </a:r>
          </a:p>
          <a:p>
            <a:pPr>
              <a:lnSpc>
                <a:spcPct val="150000"/>
              </a:lnSpc>
              <a:buNone/>
            </a:pPr>
            <a:endParaRPr lang="en-US" sz="2000" dirty="0">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en-US" sz="2000" b="1" dirty="0">
                <a:solidFill>
                  <a:schemeClr val="accent5">
                    <a:lumMod val="75000"/>
                  </a:schemeClr>
                </a:solidFill>
                <a:latin typeface="Arial" panose="020B0604020202020204" pitchFamily="34" charset="0"/>
                <a:cs typeface="Arial" panose="020B0604020202020204" pitchFamily="34" charset="0"/>
              </a:rPr>
              <a:t>Critical Care Unit</a:t>
            </a:r>
          </a:p>
          <a:p>
            <a:pPr>
              <a:lnSpc>
                <a:spcPct val="150000"/>
              </a:lnSpc>
              <a:buNone/>
            </a:pPr>
            <a:r>
              <a:rPr lang="en-US" sz="2000" dirty="0">
                <a:latin typeface="Arial" panose="020B0604020202020204" pitchFamily="34" charset="0"/>
                <a:cs typeface="Arial" panose="020B0604020202020204" pitchFamily="34" charset="0"/>
              </a:rPr>
              <a:t>The neonatal unit was responsible for premature and high-risk infants across the Cheshire region, operating under stringent national neonatal service specifications (NHS England, 2023).</a:t>
            </a:r>
          </a:p>
          <a:p>
            <a:pPr>
              <a:lnSpc>
                <a:spcPct val="150000"/>
              </a:lnSpc>
              <a:buNone/>
            </a:pPr>
            <a:endParaRPr lang="en-US" sz="2000" dirty="0">
              <a:latin typeface="Arial" panose="020B0604020202020204" pitchFamily="34" charset="0"/>
              <a:cs typeface="Arial" panose="020B0604020202020204" pitchFamily="34" charset="0"/>
            </a:endParaRPr>
          </a:p>
          <a:p>
            <a:pPr>
              <a:lnSpc>
                <a:spcPct val="150000"/>
              </a:lnSpc>
            </a:pPr>
            <a:r>
              <a:rPr lang="en-US" sz="2000" b="1" dirty="0">
                <a:solidFill>
                  <a:schemeClr val="accent5">
                    <a:lumMod val="75000"/>
                  </a:schemeClr>
                </a:solidFill>
                <a:latin typeface="Arial" panose="020B0604020202020204" pitchFamily="34" charset="0"/>
                <a:cs typeface="Arial" panose="020B0604020202020204" pitchFamily="34" charset="0"/>
              </a:rPr>
              <a:t>2. Ignored Warnings</a:t>
            </a:r>
          </a:p>
          <a:p>
            <a:pPr>
              <a:lnSpc>
                <a:spcPct val="150000"/>
              </a:lnSpc>
              <a:buNone/>
            </a:pPr>
            <a:r>
              <a:rPr lang="en-US" sz="2000" dirty="0">
                <a:latin typeface="Arial" panose="020B0604020202020204" pitchFamily="34" charset="0"/>
                <a:cs typeface="Arial" panose="020B0604020202020204" pitchFamily="34" charset="0"/>
              </a:rPr>
              <a:t>Senior </a:t>
            </a:r>
            <a:r>
              <a:rPr lang="en-US" sz="2000" dirty="0" err="1">
                <a:latin typeface="Arial" panose="020B0604020202020204" pitchFamily="34" charset="0"/>
                <a:cs typeface="Arial" panose="020B0604020202020204" pitchFamily="34" charset="0"/>
              </a:rPr>
              <a:t>paediatricians'</a:t>
            </a:r>
            <a:r>
              <a:rPr lang="en-US" sz="2000" dirty="0">
                <a:latin typeface="Arial" panose="020B0604020202020204" pitchFamily="34" charset="0"/>
                <a:cs typeface="Arial" panose="020B0604020202020204" pitchFamily="34" charset="0"/>
              </a:rPr>
              <a:t> repeated concerns were dismissed by executives, significantly delaying external investigation (Nuffield Trust, 2024).</a:t>
            </a:r>
          </a:p>
          <a:p>
            <a:pPr>
              <a:lnSpc>
                <a:spcPct val="150000"/>
              </a:lnSpc>
              <a:buNone/>
            </a:pPr>
            <a:endParaRPr lang="en-US" sz="2000" dirty="0">
              <a:latin typeface="Arial" panose="020B0604020202020204" pitchFamily="34" charset="0"/>
              <a:cs typeface="Arial" panose="020B0604020202020204" pitchFamily="34" charset="0"/>
            </a:endParaRPr>
          </a:p>
          <a:p>
            <a:pPr>
              <a:lnSpc>
                <a:spcPct val="150000"/>
              </a:lnSpc>
            </a:pPr>
            <a:r>
              <a:rPr lang="en-US" sz="2000" b="1" dirty="0">
                <a:solidFill>
                  <a:schemeClr val="accent5">
                    <a:lumMod val="75000"/>
                  </a:schemeClr>
                </a:solidFill>
                <a:latin typeface="Arial" panose="020B0604020202020204" pitchFamily="34" charset="0"/>
                <a:cs typeface="Arial" panose="020B0604020202020204" pitchFamily="34" charset="0"/>
              </a:rPr>
              <a:t>3. </a:t>
            </a:r>
            <a:r>
              <a:rPr lang="en-US" sz="2000" b="1" dirty="0" err="1">
                <a:solidFill>
                  <a:schemeClr val="accent5">
                    <a:lumMod val="75000"/>
                  </a:schemeClr>
                </a:solidFill>
                <a:latin typeface="Arial" panose="020B0604020202020204" pitchFamily="34" charset="0"/>
                <a:cs typeface="Arial" panose="020B0604020202020204" pitchFamily="34" charset="0"/>
              </a:rPr>
              <a:t>Unescalated</a:t>
            </a:r>
            <a:r>
              <a:rPr lang="en-US" sz="2000" b="1" dirty="0">
                <a:solidFill>
                  <a:schemeClr val="accent5">
                    <a:lumMod val="75000"/>
                  </a:schemeClr>
                </a:solidFill>
                <a:latin typeface="Arial" panose="020B0604020202020204" pitchFamily="34" charset="0"/>
                <a:cs typeface="Arial" panose="020B0604020202020204" pitchFamily="34" charset="0"/>
              </a:rPr>
              <a:t> Concerns</a:t>
            </a:r>
          </a:p>
          <a:p>
            <a:pPr>
              <a:lnSpc>
                <a:spcPct val="150000"/>
              </a:lnSpc>
              <a:buNone/>
            </a:pPr>
            <a:r>
              <a:rPr lang="en-US" sz="2000" dirty="0">
                <a:latin typeface="Arial" panose="020B0604020202020204" pitchFamily="34" charset="0"/>
                <a:cs typeface="Arial" panose="020B0604020202020204" pitchFamily="34" charset="0"/>
              </a:rPr>
              <a:t>Warning signs including mortality clustering and deviations from baseline outcomes were not escalated to regulatory bodies such as the CQC (CQC, 2023).</a:t>
            </a:r>
          </a:p>
          <a:p>
            <a:pPr>
              <a:lnSpc>
                <a:spcPct val="150000"/>
              </a:lnSpc>
              <a:buNone/>
            </a:pPr>
            <a:endParaRPr lang="en-US" sz="2000" dirty="0">
              <a:latin typeface="Arial" panose="020B0604020202020204" pitchFamily="34" charset="0"/>
              <a:cs typeface="Arial" panose="020B0604020202020204" pitchFamily="34" charset="0"/>
            </a:endParaRPr>
          </a:p>
          <a:p>
            <a:pPr>
              <a:lnSpc>
                <a:spcPct val="150000"/>
              </a:lnSpc>
              <a:buNone/>
            </a:pPr>
            <a:r>
              <a:rPr lang="en-US" sz="2000" dirty="0">
                <a:solidFill>
                  <a:schemeClr val="accent5">
                    <a:lumMod val="50000"/>
                  </a:schemeClr>
                </a:solidFill>
                <a:latin typeface="Arial" panose="020B0604020202020204" pitchFamily="34" charset="0"/>
                <a:cs typeface="Arial" panose="020B0604020202020204" pitchFamily="34" charset="0"/>
              </a:rPr>
              <a:t>The case is now considered a defining example of NHS quality assurance breakdown and policy non-compliance (</a:t>
            </a:r>
            <a:r>
              <a:rPr lang="en-US" sz="2000" b="1" dirty="0">
                <a:solidFill>
                  <a:schemeClr val="accent5">
                    <a:lumMod val="50000"/>
                  </a:schemeClr>
                </a:solidFill>
                <a:latin typeface="Arial" panose="020B0604020202020204" pitchFamily="34" charset="0"/>
                <a:cs typeface="Arial" panose="020B0604020202020204" pitchFamily="34" charset="0"/>
              </a:rPr>
              <a:t>The King’s Fund, 2022</a:t>
            </a:r>
            <a:r>
              <a:rPr lang="en-US" sz="2000" dirty="0">
                <a:solidFill>
                  <a:schemeClr val="accent5">
                    <a:lumMod val="50000"/>
                  </a:schemeClr>
                </a:solidFill>
                <a:latin typeface="Arial" panose="020B0604020202020204" pitchFamily="34" charset="0"/>
                <a:cs typeface="Arial" panose="020B0604020202020204" pitchFamily="34" charset="0"/>
              </a:rPr>
              <a:t>), spotlighting systemic governance failures across leadership, risk assessment, and </a:t>
            </a:r>
            <a:r>
              <a:rPr lang="en-US" sz="2000" dirty="0" err="1">
                <a:solidFill>
                  <a:schemeClr val="accent5">
                    <a:lumMod val="50000"/>
                  </a:schemeClr>
                </a:solidFill>
                <a:latin typeface="Arial" panose="020B0604020202020204" pitchFamily="34" charset="0"/>
                <a:cs typeface="Arial" panose="020B0604020202020204" pitchFamily="34" charset="0"/>
              </a:rPr>
              <a:t>organisational</a:t>
            </a:r>
            <a:r>
              <a:rPr lang="en-US" sz="2000" dirty="0">
                <a:solidFill>
                  <a:schemeClr val="accent5">
                    <a:lumMod val="50000"/>
                  </a:schemeClr>
                </a:solidFill>
                <a:latin typeface="Arial" panose="020B0604020202020204" pitchFamily="34" charset="0"/>
                <a:cs typeface="Arial" panose="020B0604020202020204" pitchFamily="34" charset="0"/>
              </a:rPr>
              <a:t> culture (</a:t>
            </a:r>
            <a:r>
              <a:rPr lang="en-US" sz="2000" b="1" dirty="0">
                <a:solidFill>
                  <a:schemeClr val="accent5">
                    <a:lumMod val="50000"/>
                  </a:schemeClr>
                </a:solidFill>
                <a:latin typeface="Arial" panose="020B0604020202020204" pitchFamily="34" charset="0"/>
                <a:cs typeface="Arial" panose="020B0604020202020204" pitchFamily="34" charset="0"/>
              </a:rPr>
              <a:t>Health Foundation, 2021</a:t>
            </a:r>
            <a:r>
              <a:rPr lang="en-US" sz="2000" dirty="0">
                <a:solidFill>
                  <a:schemeClr val="accent5">
                    <a:lumMod val="50000"/>
                  </a:schemeClr>
                </a:solidFill>
                <a:latin typeface="Arial" panose="020B0604020202020204" pitchFamily="34" charset="0"/>
                <a:cs typeface="Arial" panose="020B0604020202020204" pitchFamily="34" charset="0"/>
              </a:rPr>
              <a:t>).</a:t>
            </a:r>
          </a:p>
        </p:txBody>
      </p:sp>
      <p:sp>
        <p:nvSpPr>
          <p:cNvPr id="15" name="Freeform 5">
            <a:extLst>
              <a:ext uri="{FF2B5EF4-FFF2-40B4-BE49-F238E27FC236}">
                <a16:creationId xmlns:a16="http://schemas.microsoft.com/office/drawing/2014/main" id="{C6DECADA-9C13-D33F-8143-C842D63D2198}"/>
              </a:ext>
              <a:ext uri="{C183D7F6-B498-43B3-948B-1728B52AA6E4}">
                <adec:decorative xmlns:adec="http://schemas.microsoft.com/office/drawing/2017/decorative" val="1"/>
              </a:ext>
            </a:extLst>
          </p:cNvPr>
          <p:cNvSpPr/>
          <p:nvPr/>
        </p:nvSpPr>
        <p:spPr>
          <a:xfrm>
            <a:off x="352488" y="1257300"/>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7" name="Freeform 7">
            <a:extLst>
              <a:ext uri="{FF2B5EF4-FFF2-40B4-BE49-F238E27FC236}">
                <a16:creationId xmlns:a16="http://schemas.microsoft.com/office/drawing/2014/main" id="{E5AE9E66-A41B-2D6C-0020-92FAEFBD6F20}"/>
              </a:ext>
              <a:ext uri="{C183D7F6-B498-43B3-948B-1728B52AA6E4}">
                <adec:decorative xmlns:adec="http://schemas.microsoft.com/office/drawing/2017/decorative" val="1"/>
              </a:ext>
            </a:extLst>
          </p:cNvPr>
          <p:cNvSpPr/>
          <p:nvPr/>
        </p:nvSpPr>
        <p:spPr>
          <a:xfrm rot="-10800000">
            <a:off x="15592815" y="9013874"/>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2" name="Freeform 2">
            <a:extLst>
              <a:ext uri="{C183D7F6-B498-43B3-948B-1728B52AA6E4}">
                <adec:decorative xmlns:adec="http://schemas.microsoft.com/office/drawing/2017/decorative" val="1"/>
              </a:ext>
            </a:extLst>
          </p:cNvPr>
          <p:cNvSpPr/>
          <p:nvPr/>
        </p:nvSpPr>
        <p:spPr>
          <a:xfrm rot="540852" flipH="1">
            <a:off x="1059100" y="-1214590"/>
            <a:ext cx="6359244" cy="6151123"/>
          </a:xfrm>
          <a:custGeom>
            <a:avLst/>
            <a:gdLst/>
            <a:ahLst/>
            <a:cxnLst/>
            <a:rect l="l" t="t" r="r" b="b"/>
            <a:pathLst>
              <a:path w="6359244" h="6151123">
                <a:moveTo>
                  <a:pt x="6359244" y="0"/>
                </a:moveTo>
                <a:lnTo>
                  <a:pt x="0" y="0"/>
                </a:lnTo>
                <a:lnTo>
                  <a:pt x="0" y="6151123"/>
                </a:lnTo>
                <a:lnTo>
                  <a:pt x="6359244" y="6151123"/>
                </a:lnTo>
                <a:lnTo>
                  <a:pt x="6359244"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dirty="0"/>
          </a:p>
        </p:txBody>
      </p:sp>
      <p:sp>
        <p:nvSpPr>
          <p:cNvPr id="3" name="Freeform 3">
            <a:extLst>
              <a:ext uri="{C183D7F6-B498-43B3-948B-1728B52AA6E4}">
                <adec:decorative xmlns:adec="http://schemas.microsoft.com/office/drawing/2017/decorative" val="1"/>
              </a:ext>
            </a:extLst>
          </p:cNvPr>
          <p:cNvSpPr/>
          <p:nvPr/>
        </p:nvSpPr>
        <p:spPr>
          <a:xfrm rot="-1103560">
            <a:off x="11994686" y="5570905"/>
            <a:ext cx="5387008" cy="5387008"/>
          </a:xfrm>
          <a:custGeom>
            <a:avLst/>
            <a:gdLst/>
            <a:ahLst/>
            <a:cxnLst/>
            <a:rect l="l" t="t" r="r" b="b"/>
            <a:pathLst>
              <a:path w="5387008" h="5387008">
                <a:moveTo>
                  <a:pt x="0" y="0"/>
                </a:moveTo>
                <a:lnTo>
                  <a:pt x="5387008" y="0"/>
                </a:lnTo>
                <a:lnTo>
                  <a:pt x="5387008" y="5387008"/>
                </a:lnTo>
                <a:lnTo>
                  <a:pt x="0" y="53870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C183D7F6-B498-43B3-948B-1728B52AA6E4}">
                <adec:decorative xmlns:adec="http://schemas.microsoft.com/office/drawing/2017/decorative" val="1"/>
              </a:ext>
            </a:extLst>
          </p:cNvPr>
          <p:cNvSpPr/>
          <p:nvPr/>
        </p:nvSpPr>
        <p:spPr>
          <a:xfrm rot="-5400000" flipH="1">
            <a:off x="-564425" y="455175"/>
            <a:ext cx="3186251" cy="1147050"/>
          </a:xfrm>
          <a:custGeom>
            <a:avLst/>
            <a:gdLst/>
            <a:ahLst/>
            <a:cxnLst/>
            <a:rect l="l" t="t" r="r" b="b"/>
            <a:pathLst>
              <a:path w="3186251" h="1147050">
                <a:moveTo>
                  <a:pt x="3186250" y="0"/>
                </a:moveTo>
                <a:lnTo>
                  <a:pt x="0" y="0"/>
                </a:lnTo>
                <a:lnTo>
                  <a:pt x="0" y="1147050"/>
                </a:lnTo>
                <a:lnTo>
                  <a:pt x="3186250" y="1147050"/>
                </a:lnTo>
                <a:lnTo>
                  <a:pt x="318625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rot="-577072">
            <a:off x="-7026842" y="74817"/>
            <a:ext cx="7556582" cy="7916419"/>
          </a:xfrm>
          <a:custGeom>
            <a:avLst/>
            <a:gdLst/>
            <a:ahLst/>
            <a:cxnLst/>
            <a:rect l="l" t="t" r="r" b="b"/>
            <a:pathLst>
              <a:path w="7556582" h="7916419">
                <a:moveTo>
                  <a:pt x="0" y="0"/>
                </a:moveTo>
                <a:lnTo>
                  <a:pt x="7556581" y="0"/>
                </a:lnTo>
                <a:lnTo>
                  <a:pt x="7556581" y="7916419"/>
                </a:lnTo>
                <a:lnTo>
                  <a:pt x="0" y="7916419"/>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
        <p:nvSpPr>
          <p:cNvPr id="6" name="Freeform 6">
            <a:extLst>
              <a:ext uri="{C183D7F6-B498-43B3-948B-1728B52AA6E4}">
                <adec:decorative xmlns:adec="http://schemas.microsoft.com/office/drawing/2017/decorative" val="1"/>
              </a:ext>
            </a:extLst>
          </p:cNvPr>
          <p:cNvSpPr/>
          <p:nvPr/>
        </p:nvSpPr>
        <p:spPr>
          <a:xfrm rot="7170433">
            <a:off x="-265342" y="4432625"/>
            <a:ext cx="1237225" cy="851994"/>
          </a:xfrm>
          <a:custGeom>
            <a:avLst/>
            <a:gdLst/>
            <a:ahLst/>
            <a:cxnLst/>
            <a:rect l="l" t="t" r="r" b="b"/>
            <a:pathLst>
              <a:path w="2219038" h="1287042">
                <a:moveTo>
                  <a:pt x="0" y="0"/>
                </a:moveTo>
                <a:lnTo>
                  <a:pt x="2219038" y="0"/>
                </a:lnTo>
                <a:lnTo>
                  <a:pt x="2219038" y="1287042"/>
                </a:lnTo>
                <a:lnTo>
                  <a:pt x="0" y="128704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rot="7314188" flipV="1">
            <a:off x="186628" y="4737707"/>
            <a:ext cx="1223221" cy="711728"/>
          </a:xfrm>
          <a:custGeom>
            <a:avLst/>
            <a:gdLst/>
            <a:ahLst/>
            <a:cxnLst/>
            <a:rect l="l" t="t" r="r" b="b"/>
            <a:pathLst>
              <a:path w="2219038" h="1287042">
                <a:moveTo>
                  <a:pt x="0" y="1287042"/>
                </a:moveTo>
                <a:lnTo>
                  <a:pt x="2219039" y="1287042"/>
                </a:lnTo>
                <a:lnTo>
                  <a:pt x="2219039" y="0"/>
                </a:lnTo>
                <a:lnTo>
                  <a:pt x="0" y="0"/>
                </a:lnTo>
                <a:lnTo>
                  <a:pt x="0" y="128704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a:lnSpc>
                <a:spcPct val="150000"/>
              </a:lnSpc>
            </a:pPr>
            <a:endParaRPr lang="en-IN" sz="2000" dirty="0">
              <a:latin typeface="Arial" panose="020B0604020202020204" pitchFamily="34" charset="0"/>
              <a:cs typeface="Arial" panose="020B0604020202020204" pitchFamily="34" charset="0"/>
            </a:endParaRPr>
          </a:p>
        </p:txBody>
      </p:sp>
      <p:sp>
        <p:nvSpPr>
          <p:cNvPr id="9" name="Freeform 9">
            <a:extLst>
              <a:ext uri="{C183D7F6-B498-43B3-948B-1728B52AA6E4}">
                <adec:decorative xmlns:adec="http://schemas.microsoft.com/office/drawing/2017/decorative" val="1"/>
              </a:ext>
            </a:extLst>
          </p:cNvPr>
          <p:cNvSpPr/>
          <p:nvPr/>
        </p:nvSpPr>
        <p:spPr>
          <a:xfrm rot="-705033">
            <a:off x="-39996" y="9239237"/>
            <a:ext cx="1186335" cy="1151159"/>
          </a:xfrm>
          <a:custGeom>
            <a:avLst/>
            <a:gdLst/>
            <a:ahLst/>
            <a:cxnLst/>
            <a:rect l="l" t="t" r="r" b="b"/>
            <a:pathLst>
              <a:path w="2039768" h="1698107">
                <a:moveTo>
                  <a:pt x="0" y="0"/>
                </a:moveTo>
                <a:lnTo>
                  <a:pt x="2039768" y="0"/>
                </a:lnTo>
                <a:lnTo>
                  <a:pt x="2039768" y="1698107"/>
                </a:lnTo>
                <a:lnTo>
                  <a:pt x="0" y="1698107"/>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IN" dirty="0"/>
          </a:p>
        </p:txBody>
      </p:sp>
      <p:sp>
        <p:nvSpPr>
          <p:cNvPr id="11" name="Freeform 11">
            <a:extLst>
              <a:ext uri="{C183D7F6-B498-43B3-948B-1728B52AA6E4}">
                <adec:decorative xmlns:adec="http://schemas.microsoft.com/office/drawing/2017/decorative" val="1"/>
              </a:ext>
            </a:extLst>
          </p:cNvPr>
          <p:cNvSpPr/>
          <p:nvPr/>
        </p:nvSpPr>
        <p:spPr>
          <a:xfrm rot="1045576">
            <a:off x="16800101" y="51709"/>
            <a:ext cx="1393125" cy="1191291"/>
          </a:xfrm>
          <a:custGeom>
            <a:avLst/>
            <a:gdLst/>
            <a:ahLst/>
            <a:cxnLst/>
            <a:rect l="l" t="t" r="r" b="b"/>
            <a:pathLst>
              <a:path w="2039768" h="1698107">
                <a:moveTo>
                  <a:pt x="0" y="0"/>
                </a:moveTo>
                <a:lnTo>
                  <a:pt x="2039768" y="0"/>
                </a:lnTo>
                <a:lnTo>
                  <a:pt x="2039768" y="1698107"/>
                </a:lnTo>
                <a:lnTo>
                  <a:pt x="0" y="1698107"/>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sp>
      <p:sp>
        <p:nvSpPr>
          <p:cNvPr id="14" name="Freeform 14">
            <a:extLst>
              <a:ext uri="{C183D7F6-B498-43B3-948B-1728B52AA6E4}">
                <adec:decorative xmlns:adec="http://schemas.microsoft.com/office/drawing/2017/decorative" val="1"/>
              </a:ext>
            </a:extLst>
          </p:cNvPr>
          <p:cNvSpPr/>
          <p:nvPr/>
        </p:nvSpPr>
        <p:spPr>
          <a:xfrm rot="-5400000">
            <a:off x="15677042" y="8684775"/>
            <a:ext cx="3186251" cy="1147050"/>
          </a:xfrm>
          <a:custGeom>
            <a:avLst/>
            <a:gdLst/>
            <a:ahLst/>
            <a:cxnLst/>
            <a:rect l="l" t="t" r="r" b="b"/>
            <a:pathLst>
              <a:path w="3186251" h="1147050">
                <a:moveTo>
                  <a:pt x="0" y="0"/>
                </a:moveTo>
                <a:lnTo>
                  <a:pt x="3186251" y="0"/>
                </a:lnTo>
                <a:lnTo>
                  <a:pt x="3186251" y="1147050"/>
                </a:lnTo>
                <a:lnTo>
                  <a:pt x="0" y="11470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32" name="Text 0">
            <a:extLst>
              <a:ext uri="{FF2B5EF4-FFF2-40B4-BE49-F238E27FC236}">
                <a16:creationId xmlns:a16="http://schemas.microsoft.com/office/drawing/2014/main" id="{54D1AB20-D86D-7788-FE39-7752C56EDCBC}"/>
              </a:ext>
            </a:extLst>
          </p:cNvPr>
          <p:cNvSpPr/>
          <p:nvPr/>
        </p:nvSpPr>
        <p:spPr>
          <a:xfrm>
            <a:off x="1763544" y="373172"/>
            <a:ext cx="12959969" cy="772134"/>
          </a:xfrm>
          <a:prstGeom prst="rect">
            <a:avLst/>
          </a:prstGeom>
          <a:noFill/>
          <a:ln/>
        </p:spPr>
        <p:txBody>
          <a:bodyPr wrap="none" lIns="0" tIns="0" rIns="0" bIns="0" rtlCol="0" anchor="t"/>
          <a:lstStyle/>
          <a:p>
            <a:pPr marL="0" indent="0" algn="l">
              <a:lnSpc>
                <a:spcPct val="150000"/>
              </a:lnSpc>
              <a:buNone/>
            </a:pPr>
            <a:r>
              <a:rPr lang="en-US" sz="4800" b="1" dirty="0">
                <a:solidFill>
                  <a:srgbClr val="2E3C4E"/>
                </a:solidFill>
                <a:latin typeface="Arial" panose="020B0604020202020204" pitchFamily="34" charset="0"/>
                <a:ea typeface="Barlow Bold" pitchFamily="34" charset="-122"/>
                <a:cs typeface="Arial" panose="020B0604020202020204" pitchFamily="34" charset="0"/>
              </a:rPr>
              <a:t>Systems-Based Safety Model: Swiss Cheese Model</a:t>
            </a:r>
            <a:endParaRPr lang="en-US" sz="4800" dirty="0">
              <a:latin typeface="Arial" panose="020B0604020202020204" pitchFamily="34" charset="0"/>
              <a:cs typeface="Arial" panose="020B0604020202020204" pitchFamily="34" charset="0"/>
            </a:endParaRPr>
          </a:p>
        </p:txBody>
      </p:sp>
      <p:sp>
        <p:nvSpPr>
          <p:cNvPr id="33" name="Text 1">
            <a:extLst>
              <a:ext uri="{FF2B5EF4-FFF2-40B4-BE49-F238E27FC236}">
                <a16:creationId xmlns:a16="http://schemas.microsoft.com/office/drawing/2014/main" id="{8851AFEB-993F-DB7F-48F6-A053A1C61EC0}"/>
              </a:ext>
            </a:extLst>
          </p:cNvPr>
          <p:cNvSpPr/>
          <p:nvPr/>
        </p:nvSpPr>
        <p:spPr>
          <a:xfrm>
            <a:off x="1795628" y="1636135"/>
            <a:ext cx="13307450" cy="751238"/>
          </a:xfrm>
          <a:prstGeom prst="rect">
            <a:avLst/>
          </a:prstGeom>
          <a:noFill/>
          <a:ln/>
        </p:spPr>
        <p:txBody>
          <a:bodyPr wrap="square" lIns="0" tIns="0" rIns="0" bIns="0" rtlCol="0" anchor="t"/>
          <a:lstStyle/>
          <a:p>
            <a:pPr marL="0" indent="0" algn="l">
              <a:lnSpc>
                <a:spcPct val="150000"/>
              </a:lnSpc>
              <a:buNone/>
            </a:pPr>
            <a:r>
              <a:rPr lang="en-US" dirty="0">
                <a:solidFill>
                  <a:schemeClr val="tx2"/>
                </a:solidFill>
                <a:latin typeface="Arial" panose="020B0604020202020204" pitchFamily="34" charset="0"/>
                <a:ea typeface="Montserrat" pitchFamily="34" charset="-122"/>
                <a:cs typeface="Arial" panose="020B0604020202020204" pitchFamily="34" charset="0"/>
              </a:rPr>
              <a:t>The Swiss Cheese Model illustrates how multiple organisational defence layers can fail when their latent weaknesses align, leading to catastrophic harm (Reason, 2000).</a:t>
            </a:r>
            <a:endParaRPr lang="en-US" dirty="0">
              <a:solidFill>
                <a:schemeClr val="tx2"/>
              </a:solidFill>
              <a:latin typeface="Arial" panose="020B0604020202020204" pitchFamily="34" charset="0"/>
              <a:cs typeface="Arial" panose="020B0604020202020204" pitchFamily="34" charset="0"/>
            </a:endParaRPr>
          </a:p>
        </p:txBody>
      </p:sp>
      <p:sp>
        <p:nvSpPr>
          <p:cNvPr id="44" name="Text 12">
            <a:extLst>
              <a:ext uri="{FF2B5EF4-FFF2-40B4-BE49-F238E27FC236}">
                <a16:creationId xmlns:a16="http://schemas.microsoft.com/office/drawing/2014/main" id="{59EA1B81-3E2C-C66B-F5A2-6FC6E634CCCE}"/>
              </a:ext>
            </a:extLst>
          </p:cNvPr>
          <p:cNvSpPr/>
          <p:nvPr/>
        </p:nvSpPr>
        <p:spPr>
          <a:xfrm>
            <a:off x="1144738" y="6868381"/>
            <a:ext cx="16111463" cy="1126857"/>
          </a:xfrm>
          <a:prstGeom prst="rect">
            <a:avLst/>
          </a:prstGeom>
          <a:noFill/>
          <a:ln/>
        </p:spPr>
        <p:txBody>
          <a:bodyPr wrap="square" lIns="0" tIns="0" rIns="0" bIns="0" rtlCol="0" anchor="t"/>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These layers typically encompass governance, staffing, clinical processes, communication pathways, and frontline decision-making (BMJ Quality and Safety, 2020). The model focuses on system vulnerabilities rather than individual blame, aligning with modern safety-culture principles (Health Foundation, 2021).</a:t>
            </a:r>
            <a:endParaRPr lang="en-US" dirty="0">
              <a:latin typeface="Arial" panose="020B0604020202020204" pitchFamily="34" charset="0"/>
              <a:cs typeface="Arial" panose="020B0604020202020204" pitchFamily="34" charset="0"/>
            </a:endParaRPr>
          </a:p>
        </p:txBody>
      </p:sp>
      <p:sp>
        <p:nvSpPr>
          <p:cNvPr id="45" name="Text 13">
            <a:extLst>
              <a:ext uri="{FF2B5EF4-FFF2-40B4-BE49-F238E27FC236}">
                <a16:creationId xmlns:a16="http://schemas.microsoft.com/office/drawing/2014/main" id="{24C59A48-42D4-30EF-37BF-847496586CE5}"/>
              </a:ext>
            </a:extLst>
          </p:cNvPr>
          <p:cNvSpPr/>
          <p:nvPr/>
        </p:nvSpPr>
        <p:spPr>
          <a:xfrm>
            <a:off x="1144738" y="8033513"/>
            <a:ext cx="15085862" cy="1126857"/>
          </a:xfrm>
          <a:prstGeom prst="rect">
            <a:avLst/>
          </a:prstGeom>
          <a:noFill/>
          <a:ln/>
        </p:spPr>
        <p:txBody>
          <a:bodyPr wrap="square" lIns="0" tIns="0" rIns="0" bIns="0" rtlCol="0" anchor="t"/>
          <a:lstStyle/>
          <a:p>
            <a:pPr marL="0" indent="0" algn="l">
              <a:lnSpc>
                <a:spcPct val="150000"/>
              </a:lnSpc>
              <a:buNone/>
            </a:pPr>
            <a:r>
              <a:rPr lang="en-US" dirty="0">
                <a:solidFill>
                  <a:schemeClr val="tx2"/>
                </a:solidFill>
                <a:latin typeface="Arial" panose="020B0604020202020204" pitchFamily="34" charset="0"/>
                <a:ea typeface="Montserrat" pitchFamily="34" charset="-122"/>
                <a:cs typeface="Arial" panose="020B0604020202020204" pitchFamily="34" charset="0"/>
              </a:rPr>
              <a:t>In the Letby case, failures in leadership response, incident detection, escalation policy, staffing levels, and neonatal clinical oversight all aligned, permitting harm to occur (Nuffield Trust, 2024). The Swiss Cheese Model provides a robust framework to map the interacting system failures underpinning this tragic case (Thirlwall Inquiry, 2023).</a:t>
            </a:r>
            <a:endParaRPr lang="en-US" dirty="0">
              <a:solidFill>
                <a:schemeClr val="tx2"/>
              </a:solidFill>
              <a:latin typeface="Arial" panose="020B0604020202020204" pitchFamily="34" charset="0"/>
              <a:cs typeface="Arial" panose="020B0604020202020204" pitchFamily="34" charset="0"/>
            </a:endParaRPr>
          </a:p>
        </p:txBody>
      </p:sp>
      <p:pic>
        <p:nvPicPr>
          <p:cNvPr id="47" name="Picture 46">
            <a:extLst>
              <a:ext uri="{FF2B5EF4-FFF2-40B4-BE49-F238E27FC236}">
                <a16:creationId xmlns:a16="http://schemas.microsoft.com/office/drawing/2014/main" id="{1D5A05EA-16B1-5F8D-0E5F-929CAF66336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787527" y="2621343"/>
            <a:ext cx="8914589" cy="4087314"/>
          </a:xfrm>
          <a:prstGeom prst="rect">
            <a:avLst/>
          </a:prstGeom>
        </p:spPr>
      </p:pic>
      <p:sp>
        <p:nvSpPr>
          <p:cNvPr id="49" name="TextBox 48">
            <a:extLst>
              <a:ext uri="{FF2B5EF4-FFF2-40B4-BE49-F238E27FC236}">
                <a16:creationId xmlns:a16="http://schemas.microsoft.com/office/drawing/2014/main" id="{12DA1C37-A9C7-7749-D3B3-00ACFBF7CE0C}"/>
              </a:ext>
            </a:extLst>
          </p:cNvPr>
          <p:cNvSpPr txBox="1"/>
          <p:nvPr/>
        </p:nvSpPr>
        <p:spPr>
          <a:xfrm>
            <a:off x="13728016" y="6282546"/>
            <a:ext cx="12937956" cy="369332"/>
          </a:xfrm>
          <a:prstGeom prst="rect">
            <a:avLst/>
          </a:prstGeom>
          <a:noFill/>
        </p:spPr>
        <p:txBody>
          <a:bodyPr wrap="square">
            <a:spAutoFit/>
          </a:bodyPr>
          <a:lstStyle/>
          <a:p>
            <a:r>
              <a:rPr lang="en-IN" dirty="0"/>
              <a:t>(Reason, 2000)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6" name="Freeform 6">
            <a:extLst>
              <a:ext uri="{C183D7F6-B498-43B3-948B-1728B52AA6E4}">
                <adec:decorative xmlns:adec="http://schemas.microsoft.com/office/drawing/2017/decorative" val="1"/>
              </a:ext>
            </a:extLst>
          </p:cNvPr>
          <p:cNvSpPr/>
          <p:nvPr/>
        </p:nvSpPr>
        <p:spPr>
          <a:xfrm>
            <a:off x="54751" y="9378969"/>
            <a:ext cx="908031" cy="908031"/>
          </a:xfrm>
          <a:custGeom>
            <a:avLst/>
            <a:gdLst/>
            <a:ahLst/>
            <a:cxnLst/>
            <a:rect l="l" t="t" r="r" b="b"/>
            <a:pathLst>
              <a:path w="1257673" h="1257673">
                <a:moveTo>
                  <a:pt x="0" y="0"/>
                </a:moveTo>
                <a:lnTo>
                  <a:pt x="1257672" y="0"/>
                </a:lnTo>
                <a:lnTo>
                  <a:pt x="1257672" y="1257673"/>
                </a:lnTo>
                <a:lnTo>
                  <a:pt x="0" y="1257673"/>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7" name="Freeform 7">
            <a:extLst>
              <a:ext uri="{C183D7F6-B498-43B3-948B-1728B52AA6E4}">
                <adec:decorative xmlns:adec="http://schemas.microsoft.com/office/drawing/2017/decorative" val="1"/>
              </a:ext>
            </a:extLst>
          </p:cNvPr>
          <p:cNvSpPr/>
          <p:nvPr/>
        </p:nvSpPr>
        <p:spPr>
          <a:xfrm>
            <a:off x="-157333" y="8877300"/>
            <a:ext cx="666099" cy="707542"/>
          </a:xfrm>
          <a:custGeom>
            <a:avLst/>
            <a:gdLst/>
            <a:ahLst/>
            <a:cxnLst/>
            <a:rect l="l" t="t" r="r" b="b"/>
            <a:pathLst>
              <a:path w="908030" h="908030">
                <a:moveTo>
                  <a:pt x="0" y="0"/>
                </a:moveTo>
                <a:lnTo>
                  <a:pt x="908031" y="0"/>
                </a:lnTo>
                <a:lnTo>
                  <a:pt x="908031" y="908030"/>
                </a:lnTo>
                <a:lnTo>
                  <a:pt x="0" y="90803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13" name="Freeform 13">
            <a:extLst>
              <a:ext uri="{C183D7F6-B498-43B3-948B-1728B52AA6E4}">
                <adec:decorative xmlns:adec="http://schemas.microsoft.com/office/drawing/2017/decorative" val="1"/>
              </a:ext>
            </a:extLst>
          </p:cNvPr>
          <p:cNvSpPr/>
          <p:nvPr/>
        </p:nvSpPr>
        <p:spPr>
          <a:xfrm flipH="1">
            <a:off x="17087054" y="435144"/>
            <a:ext cx="1084174" cy="888296"/>
          </a:xfrm>
          <a:custGeom>
            <a:avLst/>
            <a:gdLst/>
            <a:ahLst/>
            <a:cxnLst/>
            <a:rect l="l" t="t" r="r" b="b"/>
            <a:pathLst>
              <a:path w="1257673" h="1257673">
                <a:moveTo>
                  <a:pt x="1257673" y="0"/>
                </a:moveTo>
                <a:lnTo>
                  <a:pt x="0" y="0"/>
                </a:lnTo>
                <a:lnTo>
                  <a:pt x="0" y="1257673"/>
                </a:lnTo>
                <a:lnTo>
                  <a:pt x="1257673" y="1257673"/>
                </a:lnTo>
                <a:lnTo>
                  <a:pt x="1257673"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14" name="Freeform 14">
            <a:extLst>
              <a:ext uri="{C183D7F6-B498-43B3-948B-1728B52AA6E4}">
                <adec:decorative xmlns:adec="http://schemas.microsoft.com/office/drawing/2017/decorative" val="1"/>
              </a:ext>
            </a:extLst>
          </p:cNvPr>
          <p:cNvSpPr/>
          <p:nvPr/>
        </p:nvSpPr>
        <p:spPr>
          <a:xfrm flipH="1">
            <a:off x="17648496" y="-179517"/>
            <a:ext cx="695823" cy="734020"/>
          </a:xfrm>
          <a:custGeom>
            <a:avLst/>
            <a:gdLst/>
            <a:ahLst/>
            <a:cxnLst/>
            <a:rect l="l" t="t" r="r" b="b"/>
            <a:pathLst>
              <a:path w="908030" h="908030">
                <a:moveTo>
                  <a:pt x="908030" y="0"/>
                </a:moveTo>
                <a:lnTo>
                  <a:pt x="0" y="0"/>
                </a:lnTo>
                <a:lnTo>
                  <a:pt x="0" y="908030"/>
                </a:lnTo>
                <a:lnTo>
                  <a:pt x="908030" y="908030"/>
                </a:lnTo>
                <a:lnTo>
                  <a:pt x="90803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IN" dirty="0"/>
          </a:p>
        </p:txBody>
      </p:sp>
      <p:sp>
        <p:nvSpPr>
          <p:cNvPr id="22" name="TextBox 21">
            <a:extLst>
              <a:ext uri="{FF2B5EF4-FFF2-40B4-BE49-F238E27FC236}">
                <a16:creationId xmlns:a16="http://schemas.microsoft.com/office/drawing/2014/main" id="{0EBF3B1B-8B75-5874-8A7F-03D75F568E2B}"/>
              </a:ext>
            </a:extLst>
          </p:cNvPr>
          <p:cNvSpPr txBox="1"/>
          <p:nvPr/>
        </p:nvSpPr>
        <p:spPr>
          <a:xfrm>
            <a:off x="3073549" y="661720"/>
            <a:ext cx="15001685" cy="1323439"/>
          </a:xfrm>
          <a:prstGeom prst="rect">
            <a:avLst/>
          </a:prstGeom>
          <a:noFill/>
        </p:spPr>
        <p:txBody>
          <a:bodyPr wrap="square">
            <a:spAutoFit/>
          </a:bodyPr>
          <a:lstStyle/>
          <a:p>
            <a:r>
              <a:rPr lang="en-US" sz="4000" b="1" dirty="0">
                <a:solidFill>
                  <a:srgbClr val="2E3C4E"/>
                </a:solidFill>
                <a:highlight>
                  <a:srgbClr val="C0C0C0"/>
                </a:highlight>
                <a:latin typeface="Arial" panose="020B0604020202020204" pitchFamily="34" charset="0"/>
                <a:ea typeface="Barlow Bold" pitchFamily="34" charset="-122"/>
                <a:cs typeface="Arial" panose="020B0604020202020204" pitchFamily="34" charset="0"/>
              </a:rPr>
              <a:t>Swiss Cheese Model Applied to the Case</a:t>
            </a:r>
            <a:endParaRPr lang="en-US" sz="4000" dirty="0">
              <a:highlight>
                <a:srgbClr val="C0C0C0"/>
              </a:highlight>
              <a:latin typeface="Arial" panose="020B0604020202020204" pitchFamily="34" charset="0"/>
              <a:cs typeface="Arial" panose="020B0604020202020204" pitchFamily="34" charset="0"/>
            </a:endParaRPr>
          </a:p>
          <a:p>
            <a:endParaRPr lang="en-IN" sz="4000" b="1" dirty="0">
              <a:solidFill>
                <a:schemeClr val="bg2">
                  <a:lumMod val="25000"/>
                </a:schemeClr>
              </a:solidFill>
              <a:highlight>
                <a:srgbClr val="C0C0C0"/>
              </a:highlight>
              <a:latin typeface="Arial" panose="020B0604020202020204" pitchFamily="34" charset="0"/>
              <a:cs typeface="Arial" panose="020B0604020202020204" pitchFamily="34" charset="0"/>
            </a:endParaRPr>
          </a:p>
        </p:txBody>
      </p:sp>
      <p:sp>
        <p:nvSpPr>
          <p:cNvPr id="23" name="Freeform 12">
            <a:extLst>
              <a:ext uri="{FF2B5EF4-FFF2-40B4-BE49-F238E27FC236}">
                <a16:creationId xmlns:a16="http://schemas.microsoft.com/office/drawing/2014/main" id="{5687F9F3-D082-9415-B539-CC07EBC1F045}"/>
              </a:ext>
              <a:ext uri="{C183D7F6-B498-43B3-948B-1728B52AA6E4}">
                <adec:decorative xmlns:adec="http://schemas.microsoft.com/office/drawing/2017/decorative" val="1"/>
              </a:ext>
            </a:extLst>
          </p:cNvPr>
          <p:cNvSpPr/>
          <p:nvPr/>
        </p:nvSpPr>
        <p:spPr>
          <a:xfrm>
            <a:off x="-417107" y="493128"/>
            <a:ext cx="3186251" cy="1147050"/>
          </a:xfrm>
          <a:custGeom>
            <a:avLst/>
            <a:gdLst/>
            <a:ahLst/>
            <a:cxnLst/>
            <a:rect l="l" t="t" r="r" b="b"/>
            <a:pathLst>
              <a:path w="3186251" h="1147050">
                <a:moveTo>
                  <a:pt x="0" y="0"/>
                </a:moveTo>
                <a:lnTo>
                  <a:pt x="3186250" y="0"/>
                </a:lnTo>
                <a:lnTo>
                  <a:pt x="3186250" y="1147051"/>
                </a:lnTo>
                <a:lnTo>
                  <a:pt x="0" y="114705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aphicFrame>
        <p:nvGraphicFramePr>
          <p:cNvPr id="26" name="Table 25">
            <a:extLst>
              <a:ext uri="{FF2B5EF4-FFF2-40B4-BE49-F238E27FC236}">
                <a16:creationId xmlns:a16="http://schemas.microsoft.com/office/drawing/2014/main" id="{5B3090FE-82F6-070A-A71F-0B4B5F585F64}"/>
              </a:ext>
            </a:extLst>
          </p:cNvPr>
          <p:cNvGraphicFramePr>
            <a:graphicFrameLocks noGrp="1"/>
          </p:cNvGraphicFramePr>
          <p:nvPr>
            <p:extLst>
              <p:ext uri="{D42A27DB-BD31-4B8C-83A1-F6EECF244321}">
                <p14:modId xmlns:p14="http://schemas.microsoft.com/office/powerpoint/2010/main" val="3693613454"/>
              </p:ext>
            </p:extLst>
          </p:nvPr>
        </p:nvGraphicFramePr>
        <p:xfrm>
          <a:off x="1022120" y="1759537"/>
          <a:ext cx="17005808" cy="8161942"/>
        </p:xfrm>
        <a:graphic>
          <a:graphicData uri="http://schemas.openxmlformats.org/drawingml/2006/table">
            <a:tbl>
              <a:tblPr firstRow="1" firstCol="1" bandRow="1">
                <a:tableStyleId>{5C22544A-7EE6-4342-B048-85BDC9FD1C3A}</a:tableStyleId>
              </a:tblPr>
              <a:tblGrid>
                <a:gridCol w="4892093">
                  <a:extLst>
                    <a:ext uri="{9D8B030D-6E8A-4147-A177-3AD203B41FA5}">
                      <a16:colId xmlns:a16="http://schemas.microsoft.com/office/drawing/2014/main" val="4033451065"/>
                    </a:ext>
                  </a:extLst>
                </a:gridCol>
                <a:gridCol w="4037905">
                  <a:extLst>
                    <a:ext uri="{9D8B030D-6E8A-4147-A177-3AD203B41FA5}">
                      <a16:colId xmlns:a16="http://schemas.microsoft.com/office/drawing/2014/main" val="1834382161"/>
                    </a:ext>
                  </a:extLst>
                </a:gridCol>
                <a:gridCol w="4037905">
                  <a:extLst>
                    <a:ext uri="{9D8B030D-6E8A-4147-A177-3AD203B41FA5}">
                      <a16:colId xmlns:a16="http://schemas.microsoft.com/office/drawing/2014/main" val="2497604795"/>
                    </a:ext>
                  </a:extLst>
                </a:gridCol>
                <a:gridCol w="4037905">
                  <a:extLst>
                    <a:ext uri="{9D8B030D-6E8A-4147-A177-3AD203B41FA5}">
                      <a16:colId xmlns:a16="http://schemas.microsoft.com/office/drawing/2014/main" val="466185463"/>
                    </a:ext>
                  </a:extLst>
                </a:gridCol>
              </a:tblGrid>
              <a:tr h="1146485">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Safety Layer (Barrier)</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Intended Role</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Failure / “Hole” in the Barrier</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 Sources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2690292570"/>
                  </a:ext>
                </a:extLst>
              </a:tr>
              <a:tr h="1720532">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Individual Practice</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Ensure safe, ethical, and professional care in line with NMC and GMC codes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Letby’s deliberate harmful actions went undetected due to lack of monitoring and early warning systems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(CQC, 2024; Reason, 2000)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122875380"/>
                  </a:ext>
                </a:extLst>
              </a:tr>
              <a:tr h="1467569">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Team Supervision</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Senior consultants and managers monitor unusual patterns in patient outcomes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Doctors raised multiple concerns about abnormal deaths, but management ignored or dismissed them</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(The Guardian, 2024; NHS England, 2023)</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2881084960"/>
                  </a:ext>
                </a:extLst>
              </a:tr>
              <a:tr h="1269920">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Leadership and Management</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Ensure accountability, transparency, and response to safety issues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Senior managers prioritised hospital reputation over patient safety, silenced whistle-blowers, and failed to trigger investigations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(The King’s Fund, 2023; NHS England, 2023)</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2105249135"/>
                  </a:ext>
                </a:extLst>
              </a:tr>
              <a:tr h="1269920">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Organisational QA Systems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Maintain effective governance, incident reporting, and Duty of Candour compliance</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Weak incident reporting, no timely Root Cause Analysis (RCA), and inadequate whistle-blowing protection</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(Health and Social Care Act, 2014; CQC, 2024)</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1834240016"/>
                  </a:ext>
                </a:extLst>
              </a:tr>
              <a:tr h="1287516">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External Oversight (CQC, NHS England)</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Provide independent monitoring and early detection of risks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Delayed CQC response and poor communication between the Trust and regulators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(CQC, 2024; WHO, 2022)</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070" marR="4070" marT="4070" marB="4070" anchor="ctr"/>
                </a:tc>
                <a:extLst>
                  <a:ext uri="{0D108BD9-81ED-4DB2-BD59-A6C34878D82A}">
                    <a16:rowId xmlns:a16="http://schemas.microsoft.com/office/drawing/2014/main" val="285366371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8" name="Freeform 8">
            <a:extLst>
              <a:ext uri="{C183D7F6-B498-43B3-948B-1728B52AA6E4}">
                <adec:decorative xmlns:adec="http://schemas.microsoft.com/office/drawing/2017/decorative" val="1"/>
              </a:ext>
            </a:extLst>
          </p:cNvPr>
          <p:cNvSpPr/>
          <p:nvPr/>
        </p:nvSpPr>
        <p:spPr>
          <a:xfrm rot="1045576">
            <a:off x="16544789" y="135545"/>
            <a:ext cx="1602500" cy="1185306"/>
          </a:xfrm>
          <a:custGeom>
            <a:avLst/>
            <a:gdLst/>
            <a:ahLst/>
            <a:cxnLst/>
            <a:rect l="l" t="t" r="r" b="b"/>
            <a:pathLst>
              <a:path w="2039768" h="1698107">
                <a:moveTo>
                  <a:pt x="0" y="0"/>
                </a:moveTo>
                <a:lnTo>
                  <a:pt x="2039768" y="0"/>
                </a:lnTo>
                <a:lnTo>
                  <a:pt x="2039768" y="1698107"/>
                </a:lnTo>
                <a:lnTo>
                  <a:pt x="0" y="1698107"/>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9" name="Freeform 9">
            <a:extLst>
              <a:ext uri="{C183D7F6-B498-43B3-948B-1728B52AA6E4}">
                <adec:decorative xmlns:adec="http://schemas.microsoft.com/office/drawing/2017/decorative" val="1"/>
              </a:ext>
            </a:extLst>
          </p:cNvPr>
          <p:cNvSpPr/>
          <p:nvPr/>
        </p:nvSpPr>
        <p:spPr>
          <a:xfrm rot="-5400000" flipH="1">
            <a:off x="15896800" y="4580124"/>
            <a:ext cx="3186251" cy="1147050"/>
          </a:xfrm>
          <a:custGeom>
            <a:avLst/>
            <a:gdLst/>
            <a:ahLst/>
            <a:cxnLst/>
            <a:rect l="l" t="t" r="r" b="b"/>
            <a:pathLst>
              <a:path w="3186251" h="1147050">
                <a:moveTo>
                  <a:pt x="3186251" y="0"/>
                </a:moveTo>
                <a:lnTo>
                  <a:pt x="0" y="0"/>
                </a:lnTo>
                <a:lnTo>
                  <a:pt x="0" y="1147050"/>
                </a:lnTo>
                <a:lnTo>
                  <a:pt x="3186251" y="1147050"/>
                </a:lnTo>
                <a:lnTo>
                  <a:pt x="3186251"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0" name="Text 0">
            <a:extLst>
              <a:ext uri="{FF2B5EF4-FFF2-40B4-BE49-F238E27FC236}">
                <a16:creationId xmlns:a16="http://schemas.microsoft.com/office/drawing/2014/main" id="{5921C39F-861A-74E5-2FA4-BB32472FF59F}"/>
              </a:ext>
            </a:extLst>
          </p:cNvPr>
          <p:cNvSpPr/>
          <p:nvPr/>
        </p:nvSpPr>
        <p:spPr>
          <a:xfrm>
            <a:off x="2004603" y="575320"/>
            <a:ext cx="7301464" cy="1681470"/>
          </a:xfrm>
          <a:prstGeom prst="rect">
            <a:avLst/>
          </a:prstGeom>
          <a:noFill/>
          <a:ln/>
        </p:spPr>
        <p:txBody>
          <a:bodyPr wrap="none" lIns="0" tIns="0" rIns="0" bIns="0" rtlCol="0" anchor="t"/>
          <a:lstStyle/>
          <a:p>
            <a:pPr>
              <a:lnSpc>
                <a:spcPts val="3938"/>
              </a:lnSpc>
            </a:pPr>
            <a:r>
              <a:rPr lang="en-US" sz="4000" b="1" dirty="0">
                <a:solidFill>
                  <a:schemeClr val="accent1">
                    <a:lumMod val="50000"/>
                  </a:schemeClr>
                </a:solidFill>
                <a:latin typeface="Arial" panose="020B0604020202020204" pitchFamily="34" charset="0"/>
                <a:ea typeface="Barlow Bold" pitchFamily="34" charset="-122"/>
                <a:cs typeface="Arial" panose="020B0604020202020204" pitchFamily="34" charset="0"/>
              </a:rPr>
              <a:t>Root Cause Analysis (RCA) Overview</a:t>
            </a:r>
            <a:endParaRPr lang="en-US" sz="4000" dirty="0">
              <a:solidFill>
                <a:schemeClr val="accent1">
                  <a:lumMod val="50000"/>
                </a:schemeClr>
              </a:solidFill>
              <a:latin typeface="Arial" panose="020B0604020202020204" pitchFamily="34" charset="0"/>
              <a:cs typeface="Arial" panose="020B0604020202020204" pitchFamily="34" charset="0"/>
            </a:endParaRPr>
          </a:p>
        </p:txBody>
      </p:sp>
      <p:sp>
        <p:nvSpPr>
          <p:cNvPr id="31" name="Text 1">
            <a:extLst>
              <a:ext uri="{FF2B5EF4-FFF2-40B4-BE49-F238E27FC236}">
                <a16:creationId xmlns:a16="http://schemas.microsoft.com/office/drawing/2014/main" id="{B78FEFF8-1D31-6EC0-A40C-C26AE591B057}"/>
              </a:ext>
            </a:extLst>
          </p:cNvPr>
          <p:cNvSpPr/>
          <p:nvPr/>
        </p:nvSpPr>
        <p:spPr>
          <a:xfrm>
            <a:off x="345117" y="1462472"/>
            <a:ext cx="17597765" cy="1085556"/>
          </a:xfrm>
          <a:prstGeom prst="rect">
            <a:avLst/>
          </a:prstGeom>
          <a:noFill/>
          <a:ln/>
        </p:spPr>
        <p:txBody>
          <a:bodyPr wrap="none" lIns="0" tIns="0" rIns="0" bIns="0" rtlCol="0" anchor="t"/>
          <a:lstStyle/>
          <a:p>
            <a:pPr marL="342900" indent="-342900">
              <a:lnSpc>
                <a:spcPct val="150000"/>
              </a:lnSpc>
              <a:buFont typeface="Arial" panose="020B0604020202020204" pitchFamily="34" charset="0"/>
              <a:buChar char="•"/>
            </a:pPr>
            <a:r>
              <a:rPr lang="en-US" sz="2250" dirty="0">
                <a:solidFill>
                  <a:srgbClr val="384653"/>
                </a:solidFill>
                <a:latin typeface="Arial" panose="020B0604020202020204" pitchFamily="34" charset="0"/>
                <a:ea typeface="Montserrat" pitchFamily="34" charset="-122"/>
                <a:cs typeface="Arial" panose="020B0604020202020204" pitchFamily="34" charset="0"/>
              </a:rPr>
              <a:t>Root Cause Analysis (RCA) is a structured methodology engaged to identify the core system errors that contribute to adverse </a:t>
            </a:r>
          </a:p>
          <a:p>
            <a:pPr>
              <a:lnSpc>
                <a:spcPct val="150000"/>
              </a:lnSpc>
            </a:pPr>
            <a:r>
              <a:rPr lang="en-US" sz="2250" dirty="0">
                <a:solidFill>
                  <a:srgbClr val="384653"/>
                </a:solidFill>
                <a:latin typeface="Arial" panose="020B0604020202020204" pitchFamily="34" charset="0"/>
                <a:ea typeface="Montserrat" pitchFamily="34" charset="-122"/>
                <a:cs typeface="Arial" panose="020B0604020202020204" pitchFamily="34" charset="0"/>
              </a:rPr>
              <a:t>events in healthcare settings (NHS England, 2022).</a:t>
            </a:r>
            <a:endParaRPr lang="en-US" sz="2250" dirty="0">
              <a:latin typeface="Arial" panose="020B0604020202020204" pitchFamily="34" charset="0"/>
              <a:cs typeface="Arial" panose="020B0604020202020204" pitchFamily="34" charset="0"/>
            </a:endParaRPr>
          </a:p>
        </p:txBody>
      </p:sp>
      <p:sp>
        <p:nvSpPr>
          <p:cNvPr id="32" name="Shape 2">
            <a:extLst>
              <a:ext uri="{FF2B5EF4-FFF2-40B4-BE49-F238E27FC236}">
                <a16:creationId xmlns:a16="http://schemas.microsoft.com/office/drawing/2014/main" id="{9657DD38-6893-DB26-146D-1AFDAF6D6EF0}"/>
              </a:ext>
            </a:extLst>
          </p:cNvPr>
          <p:cNvSpPr/>
          <p:nvPr/>
        </p:nvSpPr>
        <p:spPr>
          <a:xfrm>
            <a:off x="4299577" y="2874757"/>
            <a:ext cx="57149" cy="3403990"/>
          </a:xfrm>
          <a:prstGeom prst="roundRect">
            <a:avLst>
              <a:gd name="adj" fmla="val 1203000"/>
            </a:avLst>
          </a:prstGeom>
          <a:solidFill>
            <a:srgbClr val="BACFDD"/>
          </a:solidFill>
          <a:ln/>
        </p:spPr>
      </p:sp>
      <p:sp>
        <p:nvSpPr>
          <p:cNvPr id="33" name="Shape 3">
            <a:extLst>
              <a:ext uri="{FF2B5EF4-FFF2-40B4-BE49-F238E27FC236}">
                <a16:creationId xmlns:a16="http://schemas.microsoft.com/office/drawing/2014/main" id="{2475F772-34DD-458D-0A2D-EA721B5D13CB}"/>
              </a:ext>
            </a:extLst>
          </p:cNvPr>
          <p:cNvSpPr/>
          <p:nvPr/>
        </p:nvSpPr>
        <p:spPr>
          <a:xfrm>
            <a:off x="3981836" y="3769416"/>
            <a:ext cx="346315" cy="63753"/>
          </a:xfrm>
          <a:prstGeom prst="roundRect">
            <a:avLst>
              <a:gd name="adj" fmla="val 1203000"/>
            </a:avLst>
          </a:prstGeom>
          <a:solidFill>
            <a:srgbClr val="BACFDD"/>
          </a:solidFill>
          <a:ln/>
        </p:spPr>
      </p:sp>
      <p:pic>
        <p:nvPicPr>
          <p:cNvPr id="34" name="Image 1" descr="preencoded.png">
            <a:extLst>
              <a:ext uri="{FF2B5EF4-FFF2-40B4-BE49-F238E27FC236}">
                <a16:creationId xmlns:a16="http://schemas.microsoft.com/office/drawing/2014/main" id="{3399D9CB-25EE-96A6-70F6-4B02A471EAB7}"/>
              </a:ext>
            </a:extLst>
          </p:cNvPr>
          <p:cNvPicPr>
            <a:picLocks noChangeAspect="1"/>
          </p:cNvPicPr>
          <p:nvPr/>
        </p:nvPicPr>
        <p:blipFill>
          <a:blip r:embed="rId6"/>
          <a:stretch>
            <a:fillRect/>
          </a:stretch>
        </p:blipFill>
        <p:spPr>
          <a:xfrm>
            <a:off x="4832820" y="2007992"/>
            <a:ext cx="383013" cy="383013"/>
          </a:xfrm>
          <a:prstGeom prst="rect">
            <a:avLst/>
          </a:prstGeom>
        </p:spPr>
      </p:pic>
      <p:sp>
        <p:nvSpPr>
          <p:cNvPr id="35" name="Text 4">
            <a:extLst>
              <a:ext uri="{FF2B5EF4-FFF2-40B4-BE49-F238E27FC236}">
                <a16:creationId xmlns:a16="http://schemas.microsoft.com/office/drawing/2014/main" id="{CD3C08FA-64F4-5342-74CA-6A4E56B83EBD}"/>
              </a:ext>
            </a:extLst>
          </p:cNvPr>
          <p:cNvSpPr/>
          <p:nvPr/>
        </p:nvSpPr>
        <p:spPr>
          <a:xfrm>
            <a:off x="1619161" y="3796474"/>
            <a:ext cx="2278460" cy="840738"/>
          </a:xfrm>
          <a:prstGeom prst="rect">
            <a:avLst/>
          </a:prstGeom>
          <a:noFill/>
          <a:ln/>
        </p:spPr>
        <p:txBody>
          <a:bodyPr wrap="none" lIns="0" tIns="0" rIns="0" bIns="0" rtlCol="0" anchor="t"/>
          <a:lstStyle/>
          <a:p>
            <a:pPr algn="r">
              <a:lnSpc>
                <a:spcPts val="1938"/>
              </a:lnSpc>
            </a:pPr>
            <a:r>
              <a:rPr lang="en-US" sz="2250" b="1" dirty="0">
                <a:solidFill>
                  <a:srgbClr val="384653"/>
                </a:solidFill>
                <a:latin typeface="Arial" panose="020B0604020202020204" pitchFamily="34" charset="0"/>
                <a:ea typeface="Barlow Bold" pitchFamily="34" charset="-122"/>
                <a:cs typeface="Arial" panose="020B0604020202020204" pitchFamily="34" charset="0"/>
              </a:rPr>
              <a:t>Focus Beyond Blame</a:t>
            </a:r>
            <a:endParaRPr lang="en-US" sz="2250" dirty="0">
              <a:latin typeface="Arial" panose="020B0604020202020204" pitchFamily="34" charset="0"/>
              <a:cs typeface="Arial" panose="020B0604020202020204" pitchFamily="34" charset="0"/>
            </a:endParaRPr>
          </a:p>
        </p:txBody>
      </p:sp>
      <p:sp>
        <p:nvSpPr>
          <p:cNvPr id="36" name="Text 5">
            <a:extLst>
              <a:ext uri="{FF2B5EF4-FFF2-40B4-BE49-F238E27FC236}">
                <a16:creationId xmlns:a16="http://schemas.microsoft.com/office/drawing/2014/main" id="{9DBAA4B1-E19A-9897-51DC-58F7B7F6C2B6}"/>
              </a:ext>
            </a:extLst>
          </p:cNvPr>
          <p:cNvSpPr/>
          <p:nvPr/>
        </p:nvSpPr>
        <p:spPr>
          <a:xfrm>
            <a:off x="0" y="4101493"/>
            <a:ext cx="3917596" cy="4091608"/>
          </a:xfrm>
          <a:prstGeom prst="rect">
            <a:avLst/>
          </a:prstGeom>
          <a:noFill/>
          <a:ln/>
        </p:spPr>
        <p:txBody>
          <a:bodyPr wrap="square" lIns="0" tIns="0" rIns="0" bIns="0" rtlCol="0" anchor="t"/>
          <a:lstStyle/>
          <a:p>
            <a:pPr algn="r">
              <a:lnSpc>
                <a:spcPct val="150000"/>
              </a:lnSpc>
            </a:pPr>
            <a:r>
              <a:rPr lang="en-US" sz="2250" dirty="0">
                <a:solidFill>
                  <a:srgbClr val="384653"/>
                </a:solidFill>
                <a:latin typeface="Arial" panose="020B0604020202020204" pitchFamily="34" charset="0"/>
                <a:ea typeface="Montserrat" pitchFamily="34" charset="-122"/>
                <a:cs typeface="Arial" panose="020B0604020202020204" pitchFamily="34" charset="0"/>
              </a:rPr>
              <a:t>RCA focuses on contributing factors such as human, organisational, environmental, and process issues, rather than assigning individual blame (BMJ Quality and Safety, 2020).</a:t>
            </a:r>
            <a:endParaRPr lang="en-US" sz="2250" dirty="0">
              <a:latin typeface="Arial" panose="020B0604020202020204" pitchFamily="34" charset="0"/>
              <a:cs typeface="Arial" panose="020B0604020202020204" pitchFamily="34" charset="0"/>
            </a:endParaRPr>
          </a:p>
        </p:txBody>
      </p:sp>
      <p:sp>
        <p:nvSpPr>
          <p:cNvPr id="37" name="Shape 6">
            <a:extLst>
              <a:ext uri="{FF2B5EF4-FFF2-40B4-BE49-F238E27FC236}">
                <a16:creationId xmlns:a16="http://schemas.microsoft.com/office/drawing/2014/main" id="{3C1A32FA-A6BB-66B0-FE46-2A10E8F5E457}"/>
              </a:ext>
            </a:extLst>
          </p:cNvPr>
          <p:cNvSpPr/>
          <p:nvPr/>
        </p:nvSpPr>
        <p:spPr>
          <a:xfrm>
            <a:off x="4299577" y="3277232"/>
            <a:ext cx="346315" cy="63753"/>
          </a:xfrm>
          <a:prstGeom prst="roundRect">
            <a:avLst>
              <a:gd name="adj" fmla="val 1203000"/>
            </a:avLst>
          </a:prstGeom>
          <a:solidFill>
            <a:srgbClr val="BACFDD"/>
          </a:solidFill>
          <a:ln/>
        </p:spPr>
      </p:sp>
      <p:pic>
        <p:nvPicPr>
          <p:cNvPr id="38" name="Image 2" descr="preencoded.png">
            <a:extLst>
              <a:ext uri="{FF2B5EF4-FFF2-40B4-BE49-F238E27FC236}">
                <a16:creationId xmlns:a16="http://schemas.microsoft.com/office/drawing/2014/main" id="{9DE61455-8F1C-9FA9-62E1-92ED4D65F517}"/>
              </a:ext>
            </a:extLst>
          </p:cNvPr>
          <p:cNvPicPr>
            <a:picLocks noChangeAspect="1"/>
          </p:cNvPicPr>
          <p:nvPr/>
        </p:nvPicPr>
        <p:blipFill>
          <a:blip r:embed="rId6"/>
          <a:stretch>
            <a:fillRect/>
          </a:stretch>
        </p:blipFill>
        <p:spPr>
          <a:xfrm>
            <a:off x="5119401" y="2255429"/>
            <a:ext cx="383013" cy="383013"/>
          </a:xfrm>
          <a:prstGeom prst="rect">
            <a:avLst/>
          </a:prstGeom>
        </p:spPr>
      </p:pic>
      <p:sp>
        <p:nvSpPr>
          <p:cNvPr id="39" name="Text 7">
            <a:extLst>
              <a:ext uri="{FF2B5EF4-FFF2-40B4-BE49-F238E27FC236}">
                <a16:creationId xmlns:a16="http://schemas.microsoft.com/office/drawing/2014/main" id="{3B9EC701-0A1D-9D99-6815-C657D468FFB8}"/>
              </a:ext>
            </a:extLst>
          </p:cNvPr>
          <p:cNvSpPr/>
          <p:nvPr/>
        </p:nvSpPr>
        <p:spPr>
          <a:xfrm>
            <a:off x="4822492" y="3138532"/>
            <a:ext cx="2278460" cy="840738"/>
          </a:xfrm>
          <a:prstGeom prst="rect">
            <a:avLst/>
          </a:prstGeom>
          <a:noFill/>
          <a:ln/>
        </p:spPr>
        <p:txBody>
          <a:bodyPr wrap="none" lIns="0" tIns="0" rIns="0" bIns="0" rtlCol="0" anchor="t"/>
          <a:lstStyle/>
          <a:p>
            <a:pPr>
              <a:lnSpc>
                <a:spcPts val="1938"/>
              </a:lnSpc>
            </a:pPr>
            <a:r>
              <a:rPr lang="en-US" sz="2250" b="1" dirty="0">
                <a:solidFill>
                  <a:srgbClr val="384653"/>
                </a:solidFill>
                <a:latin typeface="Arial" panose="020B0604020202020204" pitchFamily="34" charset="0"/>
                <a:ea typeface="Barlow Bold" pitchFamily="34" charset="-122"/>
                <a:cs typeface="Arial" panose="020B0604020202020204" pitchFamily="34" charset="0"/>
              </a:rPr>
              <a:t>Standard Components</a:t>
            </a:r>
            <a:endParaRPr lang="en-US" sz="2250" dirty="0">
              <a:latin typeface="Arial" panose="020B0604020202020204" pitchFamily="34" charset="0"/>
              <a:cs typeface="Arial" panose="020B0604020202020204" pitchFamily="34" charset="0"/>
            </a:endParaRPr>
          </a:p>
        </p:txBody>
      </p:sp>
      <p:sp>
        <p:nvSpPr>
          <p:cNvPr id="40" name="Text 8">
            <a:extLst>
              <a:ext uri="{FF2B5EF4-FFF2-40B4-BE49-F238E27FC236}">
                <a16:creationId xmlns:a16="http://schemas.microsoft.com/office/drawing/2014/main" id="{304132AB-3EBE-0A32-97D6-CECEAFA873B9}"/>
              </a:ext>
            </a:extLst>
          </p:cNvPr>
          <p:cNvSpPr/>
          <p:nvPr/>
        </p:nvSpPr>
        <p:spPr>
          <a:xfrm>
            <a:off x="4719729" y="3558901"/>
            <a:ext cx="3917765" cy="3273289"/>
          </a:xfrm>
          <a:prstGeom prst="rect">
            <a:avLst/>
          </a:prstGeom>
          <a:noFill/>
          <a:ln/>
        </p:spPr>
        <p:txBody>
          <a:bodyPr wrap="square" lIns="0" tIns="0" rIns="0" bIns="0" rtlCol="0" anchor="t"/>
          <a:lstStyle/>
          <a:p>
            <a:pPr>
              <a:lnSpc>
                <a:spcPct val="150000"/>
              </a:lnSpc>
            </a:pPr>
            <a:r>
              <a:rPr lang="en-US" sz="2250" dirty="0">
                <a:solidFill>
                  <a:srgbClr val="384653"/>
                </a:solidFill>
                <a:latin typeface="Arial" panose="020B0604020202020204" pitchFamily="34" charset="0"/>
                <a:ea typeface="Montserrat" pitchFamily="34" charset="-122"/>
                <a:cs typeface="Arial" panose="020B0604020202020204" pitchFamily="34" charset="0"/>
              </a:rPr>
              <a:t>Typical RCA components include event mapping, contributing-factor analysis, and the identification of corrective actions (NHS England, 2022).</a:t>
            </a:r>
            <a:endParaRPr lang="en-US" sz="2250" dirty="0">
              <a:latin typeface="Arial" panose="020B0604020202020204" pitchFamily="34" charset="0"/>
              <a:cs typeface="Arial" panose="020B0604020202020204" pitchFamily="34" charset="0"/>
            </a:endParaRPr>
          </a:p>
        </p:txBody>
      </p:sp>
      <p:sp>
        <p:nvSpPr>
          <p:cNvPr id="41" name="Text 9">
            <a:extLst>
              <a:ext uri="{FF2B5EF4-FFF2-40B4-BE49-F238E27FC236}">
                <a16:creationId xmlns:a16="http://schemas.microsoft.com/office/drawing/2014/main" id="{6626D87F-3788-7F11-46F2-1053C8CC8E18}"/>
              </a:ext>
            </a:extLst>
          </p:cNvPr>
          <p:cNvSpPr/>
          <p:nvPr/>
        </p:nvSpPr>
        <p:spPr>
          <a:xfrm>
            <a:off x="596137" y="8370056"/>
            <a:ext cx="16642854" cy="489049"/>
          </a:xfrm>
          <a:prstGeom prst="rect">
            <a:avLst/>
          </a:prstGeom>
          <a:noFill/>
          <a:ln/>
        </p:spPr>
        <p:txBody>
          <a:bodyPr wrap="square" lIns="0" tIns="0" rIns="0" bIns="0" rtlCol="0" anchor="t"/>
          <a:lstStyle/>
          <a:p>
            <a:pPr marL="342900" indent="-342900">
              <a:lnSpc>
                <a:spcPct val="150000"/>
              </a:lnSpc>
              <a:buFont typeface="Arial" panose="020B0604020202020204" pitchFamily="34" charset="0"/>
              <a:buChar char="•"/>
            </a:pPr>
            <a:r>
              <a:rPr lang="en-US" sz="2250" dirty="0">
                <a:solidFill>
                  <a:schemeClr val="accent1">
                    <a:lumMod val="75000"/>
                  </a:schemeClr>
                </a:solidFill>
                <a:latin typeface="Arial" panose="020B0604020202020204" pitchFamily="34" charset="0"/>
                <a:ea typeface="Montserrat" pitchFamily="34" charset="-122"/>
                <a:cs typeface="Arial" panose="020B0604020202020204" pitchFamily="34" charset="0"/>
              </a:rPr>
              <a:t>Given the complexity of patient needs in environments such as neonatal care, RCA is essential in high-risk settings (Health Foundation, 2021). Its application aids in identifying systemic failures underpinning recurrent neonatal collapses (CQC, 2023).</a:t>
            </a:r>
            <a:endParaRPr lang="en-US" sz="2250" dirty="0">
              <a:solidFill>
                <a:schemeClr val="accent1">
                  <a:lumMod val="75000"/>
                </a:schemeClr>
              </a:solidFill>
              <a:latin typeface="Arial" panose="020B0604020202020204" pitchFamily="34" charset="0"/>
              <a:cs typeface="Arial" panose="020B0604020202020204" pitchFamily="34" charset="0"/>
            </a:endParaRPr>
          </a:p>
        </p:txBody>
      </p:sp>
      <p:sp>
        <p:nvSpPr>
          <p:cNvPr id="42" name="Freeform 11">
            <a:extLst>
              <a:ext uri="{FF2B5EF4-FFF2-40B4-BE49-F238E27FC236}">
                <a16:creationId xmlns:a16="http://schemas.microsoft.com/office/drawing/2014/main" id="{B8B9EF46-65B5-1047-30B2-2C4B89DCA166}"/>
              </a:ext>
              <a:ext uri="{C183D7F6-B498-43B3-948B-1728B52AA6E4}">
                <adec:decorative xmlns:adec="http://schemas.microsoft.com/office/drawing/2017/decorative" val="1"/>
              </a:ext>
            </a:extLst>
          </p:cNvPr>
          <p:cNvSpPr/>
          <p:nvPr/>
        </p:nvSpPr>
        <p:spPr>
          <a:xfrm>
            <a:off x="-580291" y="334123"/>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44" name="TextBox 43">
            <a:extLst>
              <a:ext uri="{FF2B5EF4-FFF2-40B4-BE49-F238E27FC236}">
                <a16:creationId xmlns:a16="http://schemas.microsoft.com/office/drawing/2014/main" id="{9DE4ADF9-8017-5633-7E77-A2C3565B04AA}"/>
              </a:ext>
            </a:extLst>
          </p:cNvPr>
          <p:cNvSpPr txBox="1"/>
          <p:nvPr/>
        </p:nvSpPr>
        <p:spPr>
          <a:xfrm>
            <a:off x="14401800" y="7710093"/>
            <a:ext cx="943583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(Conformance1, 2025</a:t>
            </a:r>
            <a:r>
              <a:rPr lang="en-IN" dirty="0"/>
              <a:t>)</a:t>
            </a:r>
          </a:p>
        </p:txBody>
      </p:sp>
      <p:pic>
        <p:nvPicPr>
          <p:cNvPr id="4098" name="Picture 2">
            <a:extLst>
              <a:ext uri="{FF2B5EF4-FFF2-40B4-BE49-F238E27FC236}">
                <a16:creationId xmlns:a16="http://schemas.microsoft.com/office/drawing/2014/main" id="{9D7A2880-5210-FA38-EF42-6EDB8C588A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57783" y="2341214"/>
            <a:ext cx="8155698" cy="53688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3" name="Freeform 3">
            <a:extLst>
              <a:ext uri="{C183D7F6-B498-43B3-948B-1728B52AA6E4}">
                <adec:decorative xmlns:adec="http://schemas.microsoft.com/office/drawing/2017/decorative" val="1"/>
              </a:ext>
            </a:extLst>
          </p:cNvPr>
          <p:cNvSpPr/>
          <p:nvPr/>
        </p:nvSpPr>
        <p:spPr>
          <a:xfrm rot="5547384">
            <a:off x="-3152146" y="-4656474"/>
            <a:ext cx="7556582" cy="7916419"/>
          </a:xfrm>
          <a:custGeom>
            <a:avLst/>
            <a:gdLst/>
            <a:ahLst/>
            <a:cxnLst/>
            <a:rect l="l" t="t" r="r" b="b"/>
            <a:pathLst>
              <a:path w="7556582" h="7916419">
                <a:moveTo>
                  <a:pt x="0" y="0"/>
                </a:moveTo>
                <a:lnTo>
                  <a:pt x="7556581" y="0"/>
                </a:lnTo>
                <a:lnTo>
                  <a:pt x="7556581" y="7916418"/>
                </a:lnTo>
                <a:lnTo>
                  <a:pt x="0" y="791641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5" name="Freeform 5">
            <a:extLst>
              <a:ext uri="{C183D7F6-B498-43B3-948B-1728B52AA6E4}">
                <adec:decorative xmlns:adec="http://schemas.microsoft.com/office/drawing/2017/decorative" val="1"/>
              </a:ext>
            </a:extLst>
          </p:cNvPr>
          <p:cNvSpPr/>
          <p:nvPr/>
        </p:nvSpPr>
        <p:spPr>
          <a:xfrm rot="5601007">
            <a:off x="-1321457" y="6457802"/>
            <a:ext cx="2422129" cy="1521231"/>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rot="5601007">
            <a:off x="-1206434" y="3303397"/>
            <a:ext cx="2342393" cy="1452692"/>
          </a:xfrm>
          <a:custGeom>
            <a:avLst/>
            <a:gdLst/>
            <a:ahLst/>
            <a:cxnLst/>
            <a:rect l="l" t="t" r="r" b="b"/>
            <a:pathLst>
              <a:path w="2342393" h="1831326">
                <a:moveTo>
                  <a:pt x="0" y="0"/>
                </a:moveTo>
                <a:lnTo>
                  <a:pt x="2342393" y="0"/>
                </a:lnTo>
                <a:lnTo>
                  <a:pt x="2342393" y="1831325"/>
                </a:lnTo>
                <a:lnTo>
                  <a:pt x="0" y="18313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16395114" y="1082313"/>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418120" y="8934444"/>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rot="-5875096">
            <a:off x="13704679" y="6252653"/>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13" name="Freeform 13">
            <a:extLst>
              <a:ext uri="{C183D7F6-B498-43B3-948B-1728B52AA6E4}">
                <adec:decorative xmlns:adec="http://schemas.microsoft.com/office/drawing/2017/decorative" val="1"/>
              </a:ext>
            </a:extLst>
          </p:cNvPr>
          <p:cNvSpPr/>
          <p:nvPr/>
        </p:nvSpPr>
        <p:spPr>
          <a:xfrm rot="10699791">
            <a:off x="15764251" y="7917808"/>
            <a:ext cx="2275716" cy="1894534"/>
          </a:xfrm>
          <a:custGeom>
            <a:avLst/>
            <a:gdLst/>
            <a:ahLst/>
            <a:cxnLst/>
            <a:rect l="l" t="t" r="r" b="b"/>
            <a:pathLst>
              <a:path w="2275716" h="1894534">
                <a:moveTo>
                  <a:pt x="0" y="0"/>
                </a:moveTo>
                <a:lnTo>
                  <a:pt x="2275717" y="0"/>
                </a:lnTo>
                <a:lnTo>
                  <a:pt x="2275717" y="1894534"/>
                </a:lnTo>
                <a:lnTo>
                  <a:pt x="0" y="1894534"/>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
        <p:nvSpPr>
          <p:cNvPr id="14" name="Freeform 14">
            <a:extLst>
              <a:ext uri="{C183D7F6-B498-43B3-948B-1728B52AA6E4}">
                <adec:decorative xmlns:adec="http://schemas.microsoft.com/office/drawing/2017/decorative" val="1"/>
              </a:ext>
            </a:extLst>
          </p:cNvPr>
          <p:cNvSpPr/>
          <p:nvPr/>
        </p:nvSpPr>
        <p:spPr>
          <a:xfrm rot="-6259107">
            <a:off x="16853854" y="3497602"/>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5" name="Freeform 15">
            <a:extLst>
              <a:ext uri="{C183D7F6-B498-43B3-948B-1728B52AA6E4}">
                <adec:decorative xmlns:adec="http://schemas.microsoft.com/office/drawing/2017/decorative" val="1"/>
              </a:ext>
            </a:extLst>
          </p:cNvPr>
          <p:cNvSpPr/>
          <p:nvPr/>
        </p:nvSpPr>
        <p:spPr>
          <a:xfrm rot="-6259107">
            <a:off x="17048751" y="3523071"/>
            <a:ext cx="2342393" cy="1831326"/>
          </a:xfrm>
          <a:custGeom>
            <a:avLst/>
            <a:gdLst/>
            <a:ahLst/>
            <a:cxnLst/>
            <a:rect l="l" t="t" r="r" b="b"/>
            <a:pathLst>
              <a:path w="2342393" h="1831326">
                <a:moveTo>
                  <a:pt x="0" y="0"/>
                </a:moveTo>
                <a:lnTo>
                  <a:pt x="2342393" y="0"/>
                </a:lnTo>
                <a:lnTo>
                  <a:pt x="2342393" y="1831326"/>
                </a:lnTo>
                <a:lnTo>
                  <a:pt x="0" y="183132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9" name="Text 0">
            <a:extLst>
              <a:ext uri="{FF2B5EF4-FFF2-40B4-BE49-F238E27FC236}">
                <a16:creationId xmlns:a16="http://schemas.microsoft.com/office/drawing/2014/main" id="{F7C65898-2F26-9678-0EB3-3F8A16A1A735}"/>
              </a:ext>
            </a:extLst>
          </p:cNvPr>
          <p:cNvSpPr/>
          <p:nvPr/>
        </p:nvSpPr>
        <p:spPr>
          <a:xfrm>
            <a:off x="1445031" y="815492"/>
            <a:ext cx="9586531" cy="1282766"/>
          </a:xfrm>
          <a:prstGeom prst="rect">
            <a:avLst/>
          </a:prstGeom>
          <a:noFill/>
          <a:ln/>
        </p:spPr>
        <p:txBody>
          <a:bodyPr wrap="none" lIns="0" tIns="0" rIns="0" bIns="0" rtlCol="0" anchor="t"/>
          <a:lstStyle/>
          <a:p>
            <a:pPr marL="0" indent="0" algn="l">
              <a:lnSpc>
                <a:spcPct val="150000"/>
              </a:lnSpc>
              <a:buNone/>
            </a:pPr>
            <a:r>
              <a:rPr lang="en-US" sz="4400" b="1" dirty="0">
                <a:solidFill>
                  <a:srgbClr val="2E3C4E"/>
                </a:solidFill>
                <a:highlight>
                  <a:srgbClr val="C0C0C0"/>
                </a:highlight>
                <a:latin typeface="Arial" panose="020B0604020202020204" pitchFamily="34" charset="0"/>
                <a:ea typeface="Barlow Bold" pitchFamily="34" charset="-122"/>
                <a:cs typeface="Arial" panose="020B0604020202020204" pitchFamily="34" charset="0"/>
              </a:rPr>
              <a:t>RCA Applied to the Letby Case</a:t>
            </a:r>
            <a:endParaRPr lang="en-US" sz="4400" dirty="0">
              <a:highlight>
                <a:srgbClr val="C0C0C0"/>
              </a:highlight>
              <a:latin typeface="Arial" panose="020B0604020202020204" pitchFamily="34" charset="0"/>
              <a:cs typeface="Arial" panose="020B0604020202020204" pitchFamily="34" charset="0"/>
            </a:endParaRPr>
          </a:p>
        </p:txBody>
      </p:sp>
      <p:sp>
        <p:nvSpPr>
          <p:cNvPr id="21" name="Text 1">
            <a:extLst>
              <a:ext uri="{FF2B5EF4-FFF2-40B4-BE49-F238E27FC236}">
                <a16:creationId xmlns:a16="http://schemas.microsoft.com/office/drawing/2014/main" id="{FCDBC7AC-BAF4-6F7E-5064-93197A36BBD2}"/>
              </a:ext>
            </a:extLst>
          </p:cNvPr>
          <p:cNvSpPr/>
          <p:nvPr/>
        </p:nvSpPr>
        <p:spPr>
          <a:xfrm>
            <a:off x="1385263" y="2175207"/>
            <a:ext cx="3640808" cy="994045"/>
          </a:xfrm>
          <a:prstGeom prst="rect">
            <a:avLst/>
          </a:prstGeom>
          <a:noFill/>
          <a:ln/>
        </p:spPr>
        <p:txBody>
          <a:bodyPr wrap="none" lIns="0" tIns="0" rIns="0" bIns="0" rtlCol="0" anchor="t"/>
          <a:lstStyle/>
          <a:p>
            <a:pPr marL="457200" indent="-457200" algn="l">
              <a:lnSpc>
                <a:spcPct val="150000"/>
              </a:lnSpc>
              <a:buFont typeface="Wingdings" panose="05000000000000000000" pitchFamily="2" charset="2"/>
              <a:buChar char="Ø"/>
            </a:pPr>
            <a:r>
              <a:rPr lang="en-US" sz="2800" b="1" dirty="0">
                <a:solidFill>
                  <a:srgbClr val="384653"/>
                </a:solidFill>
                <a:latin typeface="Arial" panose="020B0604020202020204" pitchFamily="34" charset="0"/>
                <a:ea typeface="Barlow Bold" pitchFamily="34" charset="-122"/>
                <a:cs typeface="Arial" panose="020B0604020202020204" pitchFamily="34" charset="0"/>
              </a:rPr>
              <a:t>Delayed Pattern Recognition</a:t>
            </a:r>
            <a:endParaRPr lang="en-US" sz="2800" dirty="0">
              <a:latin typeface="Arial" panose="020B0604020202020204" pitchFamily="34" charset="0"/>
              <a:cs typeface="Arial" panose="020B0604020202020204" pitchFamily="34" charset="0"/>
            </a:endParaRPr>
          </a:p>
        </p:txBody>
      </p:sp>
      <p:sp>
        <p:nvSpPr>
          <p:cNvPr id="22" name="Text 2">
            <a:extLst>
              <a:ext uri="{FF2B5EF4-FFF2-40B4-BE49-F238E27FC236}">
                <a16:creationId xmlns:a16="http://schemas.microsoft.com/office/drawing/2014/main" id="{04C98FFB-AE78-D4AD-882B-8D171434EF26}"/>
              </a:ext>
            </a:extLst>
          </p:cNvPr>
          <p:cNvSpPr/>
          <p:nvPr/>
        </p:nvSpPr>
        <p:spPr>
          <a:xfrm>
            <a:off x="1385263" y="2796422"/>
            <a:ext cx="14950083" cy="967466"/>
          </a:xfrm>
          <a:prstGeom prst="rect">
            <a:avLst/>
          </a:prstGeom>
          <a:noFill/>
          <a:ln/>
        </p:spPr>
        <p:txBody>
          <a:bodyPr wrap="non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Failure to conduct timely RCA after the initial collapses prevented early recognition of alarming patterns (Thirlwall Inquiry, 2023).</a:t>
            </a:r>
            <a:endParaRPr lang="en-US" sz="2000" dirty="0">
              <a:latin typeface="Arial" panose="020B0604020202020204" pitchFamily="34" charset="0"/>
              <a:cs typeface="Arial" panose="020B0604020202020204" pitchFamily="34" charset="0"/>
            </a:endParaRPr>
          </a:p>
        </p:txBody>
      </p:sp>
      <p:sp>
        <p:nvSpPr>
          <p:cNvPr id="24" name="Text 3">
            <a:extLst>
              <a:ext uri="{FF2B5EF4-FFF2-40B4-BE49-F238E27FC236}">
                <a16:creationId xmlns:a16="http://schemas.microsoft.com/office/drawing/2014/main" id="{831C1214-31BD-6BF0-667B-898886EE3EFF}"/>
              </a:ext>
            </a:extLst>
          </p:cNvPr>
          <p:cNvSpPr/>
          <p:nvPr/>
        </p:nvSpPr>
        <p:spPr>
          <a:xfrm>
            <a:off x="1385263" y="3344677"/>
            <a:ext cx="2894555" cy="994045"/>
          </a:xfrm>
          <a:prstGeom prst="rect">
            <a:avLst/>
          </a:prstGeom>
          <a:noFill/>
          <a:ln/>
        </p:spPr>
        <p:txBody>
          <a:bodyPr wrap="none" lIns="0" tIns="0" rIns="0" bIns="0" rtlCol="0" anchor="t"/>
          <a:lstStyle/>
          <a:p>
            <a:pPr marL="457200" indent="-457200" algn="l">
              <a:lnSpc>
                <a:spcPct val="150000"/>
              </a:lnSpc>
              <a:buFont typeface="Wingdings" panose="05000000000000000000" pitchFamily="2" charset="2"/>
              <a:buChar char="Ø"/>
            </a:pPr>
            <a:r>
              <a:rPr lang="en-US" sz="2800" b="1" dirty="0">
                <a:solidFill>
                  <a:srgbClr val="384653"/>
                </a:solidFill>
                <a:latin typeface="Arial" panose="020B0604020202020204" pitchFamily="34" charset="0"/>
                <a:ea typeface="Barlow Bold" pitchFamily="34" charset="-122"/>
                <a:cs typeface="Arial" panose="020B0604020202020204" pitchFamily="34" charset="0"/>
              </a:rPr>
              <a:t>Breach of Policy</a:t>
            </a:r>
            <a:endParaRPr lang="en-US" sz="2800" dirty="0">
              <a:latin typeface="Arial" panose="020B0604020202020204" pitchFamily="34" charset="0"/>
              <a:cs typeface="Arial" panose="020B0604020202020204" pitchFamily="34" charset="0"/>
            </a:endParaRPr>
          </a:p>
        </p:txBody>
      </p:sp>
      <p:sp>
        <p:nvSpPr>
          <p:cNvPr id="25" name="Text 4">
            <a:extLst>
              <a:ext uri="{FF2B5EF4-FFF2-40B4-BE49-F238E27FC236}">
                <a16:creationId xmlns:a16="http://schemas.microsoft.com/office/drawing/2014/main" id="{82E2E1CE-A62B-D621-E014-B486136E00FA}"/>
              </a:ext>
            </a:extLst>
          </p:cNvPr>
          <p:cNvSpPr/>
          <p:nvPr/>
        </p:nvSpPr>
        <p:spPr>
          <a:xfrm>
            <a:off x="1385263" y="3960876"/>
            <a:ext cx="14950083" cy="967466"/>
          </a:xfrm>
          <a:prstGeom prst="rect">
            <a:avLst/>
          </a:prstGeom>
          <a:noFill/>
          <a:ln/>
        </p:spPr>
        <p:txBody>
          <a:bodyPr wrap="non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Leadership failed to escalate repeated incidents to external regulators, thereby breaching national incident-reporting policy (CQC, 2023).</a:t>
            </a:r>
            <a:endParaRPr lang="en-US" sz="2000" dirty="0">
              <a:latin typeface="Arial" panose="020B0604020202020204" pitchFamily="34" charset="0"/>
              <a:cs typeface="Arial" panose="020B0604020202020204" pitchFamily="34" charset="0"/>
            </a:endParaRPr>
          </a:p>
        </p:txBody>
      </p:sp>
      <p:sp>
        <p:nvSpPr>
          <p:cNvPr id="27" name="Text 5">
            <a:extLst>
              <a:ext uri="{FF2B5EF4-FFF2-40B4-BE49-F238E27FC236}">
                <a16:creationId xmlns:a16="http://schemas.microsoft.com/office/drawing/2014/main" id="{6B48D116-8691-6CDB-7AA6-C47E1F575B40}"/>
              </a:ext>
            </a:extLst>
          </p:cNvPr>
          <p:cNvSpPr/>
          <p:nvPr/>
        </p:nvSpPr>
        <p:spPr>
          <a:xfrm>
            <a:off x="1385263" y="4485596"/>
            <a:ext cx="3145013" cy="994045"/>
          </a:xfrm>
          <a:prstGeom prst="rect">
            <a:avLst/>
          </a:prstGeom>
          <a:noFill/>
          <a:ln/>
        </p:spPr>
        <p:txBody>
          <a:bodyPr wrap="none" lIns="0" tIns="0" rIns="0" bIns="0" rtlCol="0" anchor="t"/>
          <a:lstStyle/>
          <a:p>
            <a:pPr marL="457200" indent="-457200" algn="l">
              <a:lnSpc>
                <a:spcPct val="150000"/>
              </a:lnSpc>
              <a:buFont typeface="Wingdings" panose="05000000000000000000" pitchFamily="2" charset="2"/>
              <a:buChar char="Ø"/>
            </a:pPr>
            <a:r>
              <a:rPr lang="en-US" sz="2800" b="1" dirty="0">
                <a:solidFill>
                  <a:srgbClr val="384653"/>
                </a:solidFill>
                <a:latin typeface="Arial" panose="020B0604020202020204" pitchFamily="34" charset="0"/>
                <a:ea typeface="Barlow Bold" pitchFamily="34" charset="-122"/>
                <a:cs typeface="Arial" panose="020B0604020202020204" pitchFamily="34" charset="0"/>
              </a:rPr>
              <a:t>Undermined Governance</a:t>
            </a:r>
            <a:endParaRPr lang="en-US" sz="2800" dirty="0">
              <a:latin typeface="Arial" panose="020B0604020202020204" pitchFamily="34" charset="0"/>
              <a:cs typeface="Arial" panose="020B0604020202020204" pitchFamily="34" charset="0"/>
            </a:endParaRPr>
          </a:p>
        </p:txBody>
      </p:sp>
      <p:sp>
        <p:nvSpPr>
          <p:cNvPr id="28" name="Text 6">
            <a:extLst>
              <a:ext uri="{FF2B5EF4-FFF2-40B4-BE49-F238E27FC236}">
                <a16:creationId xmlns:a16="http://schemas.microsoft.com/office/drawing/2014/main" id="{8C0A2C4B-7C62-74A7-5A8B-BA640A5C672C}"/>
              </a:ext>
            </a:extLst>
          </p:cNvPr>
          <p:cNvSpPr/>
          <p:nvPr/>
        </p:nvSpPr>
        <p:spPr>
          <a:xfrm>
            <a:off x="1385263" y="5140096"/>
            <a:ext cx="14950083" cy="967466"/>
          </a:xfrm>
          <a:prstGeom prst="rect">
            <a:avLst/>
          </a:prstGeom>
          <a:noFill/>
          <a:ln/>
        </p:spPr>
        <p:txBody>
          <a:bodyPr wrap="non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Consultants’ concerns were dismissed and recorded as “unhelpful,” severely undermining clinical governance (Nuffield Trust, 2024).</a:t>
            </a:r>
            <a:endParaRPr lang="en-US" sz="2000" dirty="0">
              <a:latin typeface="Arial" panose="020B0604020202020204" pitchFamily="34" charset="0"/>
              <a:cs typeface="Arial" panose="020B0604020202020204" pitchFamily="34" charset="0"/>
            </a:endParaRPr>
          </a:p>
        </p:txBody>
      </p:sp>
      <p:sp>
        <p:nvSpPr>
          <p:cNvPr id="30" name="Text 7">
            <a:extLst>
              <a:ext uri="{FF2B5EF4-FFF2-40B4-BE49-F238E27FC236}">
                <a16:creationId xmlns:a16="http://schemas.microsoft.com/office/drawing/2014/main" id="{1FF598AD-2165-8814-1DAB-0303712DCC43}"/>
              </a:ext>
            </a:extLst>
          </p:cNvPr>
          <p:cNvSpPr/>
          <p:nvPr/>
        </p:nvSpPr>
        <p:spPr>
          <a:xfrm>
            <a:off x="1385263" y="5776010"/>
            <a:ext cx="2894555" cy="994045"/>
          </a:xfrm>
          <a:prstGeom prst="rect">
            <a:avLst/>
          </a:prstGeom>
          <a:noFill/>
          <a:ln/>
        </p:spPr>
        <p:txBody>
          <a:bodyPr wrap="none" lIns="0" tIns="0" rIns="0" bIns="0" rtlCol="0" anchor="t"/>
          <a:lstStyle/>
          <a:p>
            <a:pPr marL="457200" indent="-457200" algn="l">
              <a:lnSpc>
                <a:spcPct val="150000"/>
              </a:lnSpc>
              <a:buFont typeface="Wingdings" panose="05000000000000000000" pitchFamily="2" charset="2"/>
              <a:buChar char="Ø"/>
            </a:pPr>
            <a:r>
              <a:rPr lang="en-US" sz="2800" b="1" dirty="0">
                <a:solidFill>
                  <a:srgbClr val="384653"/>
                </a:solidFill>
                <a:latin typeface="Arial" panose="020B0604020202020204" pitchFamily="34" charset="0"/>
                <a:ea typeface="Barlow Bold" pitchFamily="34" charset="-122"/>
                <a:cs typeface="Arial" panose="020B0604020202020204" pitchFamily="34" charset="0"/>
              </a:rPr>
              <a:t>Missed Safety Signals</a:t>
            </a:r>
            <a:endParaRPr lang="en-US" sz="2800" dirty="0">
              <a:latin typeface="Arial" panose="020B0604020202020204" pitchFamily="34" charset="0"/>
              <a:cs typeface="Arial" panose="020B0604020202020204" pitchFamily="34" charset="0"/>
            </a:endParaRPr>
          </a:p>
        </p:txBody>
      </p:sp>
      <p:sp>
        <p:nvSpPr>
          <p:cNvPr id="31" name="Text 8">
            <a:extLst>
              <a:ext uri="{FF2B5EF4-FFF2-40B4-BE49-F238E27FC236}">
                <a16:creationId xmlns:a16="http://schemas.microsoft.com/office/drawing/2014/main" id="{DAEEA465-DF1F-D64B-554E-29E7548BE15A}"/>
              </a:ext>
            </a:extLst>
          </p:cNvPr>
          <p:cNvSpPr/>
          <p:nvPr/>
        </p:nvSpPr>
        <p:spPr>
          <a:xfrm>
            <a:off x="1385263" y="6417620"/>
            <a:ext cx="14950083" cy="967466"/>
          </a:xfrm>
          <a:prstGeom prst="rect">
            <a:avLst/>
          </a:prstGeom>
          <a:noFill/>
          <a:ln/>
        </p:spPr>
        <p:txBody>
          <a:bodyPr wrap="non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A lack of structured mortality review meetings allowed critical safety signals to be overlooked (NHS England, 2023).</a:t>
            </a:r>
            <a:endParaRPr lang="en-US" sz="2000" dirty="0">
              <a:latin typeface="Arial" panose="020B0604020202020204" pitchFamily="34" charset="0"/>
              <a:cs typeface="Arial" panose="020B0604020202020204" pitchFamily="34" charset="0"/>
            </a:endParaRPr>
          </a:p>
        </p:txBody>
      </p:sp>
      <p:sp>
        <p:nvSpPr>
          <p:cNvPr id="33" name="Text 9">
            <a:extLst>
              <a:ext uri="{FF2B5EF4-FFF2-40B4-BE49-F238E27FC236}">
                <a16:creationId xmlns:a16="http://schemas.microsoft.com/office/drawing/2014/main" id="{604E58F2-6759-6D4E-A494-773ACEB5A1F8}"/>
              </a:ext>
            </a:extLst>
          </p:cNvPr>
          <p:cNvSpPr/>
          <p:nvPr/>
        </p:nvSpPr>
        <p:spPr>
          <a:xfrm>
            <a:off x="1292851" y="7037737"/>
            <a:ext cx="3991249" cy="994045"/>
          </a:xfrm>
          <a:prstGeom prst="rect">
            <a:avLst/>
          </a:prstGeom>
          <a:noFill/>
          <a:ln/>
        </p:spPr>
        <p:txBody>
          <a:bodyPr wrap="none" lIns="0" tIns="0" rIns="0" bIns="0" rtlCol="0" anchor="t"/>
          <a:lstStyle/>
          <a:p>
            <a:pPr marL="457200" indent="-457200" algn="l">
              <a:lnSpc>
                <a:spcPct val="150000"/>
              </a:lnSpc>
              <a:buFont typeface="Wingdings" panose="05000000000000000000" pitchFamily="2" charset="2"/>
              <a:buChar char="Ø"/>
            </a:pPr>
            <a:r>
              <a:rPr lang="en-US" sz="2800" b="1" dirty="0">
                <a:solidFill>
                  <a:srgbClr val="384653"/>
                </a:solidFill>
                <a:latin typeface="Arial" panose="020B0604020202020204" pitchFamily="34" charset="0"/>
                <a:ea typeface="Barlow Bold" pitchFamily="34" charset="-122"/>
                <a:cs typeface="Arial" panose="020B0604020202020204" pitchFamily="34" charset="0"/>
              </a:rPr>
              <a:t>Perpetuated Unsafe Conditions</a:t>
            </a:r>
            <a:endParaRPr lang="en-US" sz="2800" dirty="0">
              <a:latin typeface="Arial" panose="020B0604020202020204" pitchFamily="34" charset="0"/>
              <a:cs typeface="Arial" panose="020B0604020202020204" pitchFamily="34" charset="0"/>
            </a:endParaRPr>
          </a:p>
        </p:txBody>
      </p:sp>
      <p:sp>
        <p:nvSpPr>
          <p:cNvPr id="34" name="Text 10">
            <a:extLst>
              <a:ext uri="{FF2B5EF4-FFF2-40B4-BE49-F238E27FC236}">
                <a16:creationId xmlns:a16="http://schemas.microsoft.com/office/drawing/2014/main" id="{9A3A2D45-B8AC-A983-D4E9-7E24AA22EEF5}"/>
              </a:ext>
            </a:extLst>
          </p:cNvPr>
          <p:cNvSpPr/>
          <p:nvPr/>
        </p:nvSpPr>
        <p:spPr>
          <a:xfrm>
            <a:off x="1445031" y="7649998"/>
            <a:ext cx="14950083" cy="1934928"/>
          </a:xfrm>
          <a:prstGeom prst="rect">
            <a:avLst/>
          </a:prstGeom>
          <a:noFill/>
          <a:ln/>
        </p:spPr>
        <p:txBody>
          <a:bodyPr wrap="squar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The absence of effective RCA would have identified early system weaknesses, but this inaction unfortunately perpetuated unsafe conditions (Health Foundation, 2021).</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2" name="Freeform 2">
            <a:extLst>
              <a:ext uri="{C183D7F6-B498-43B3-948B-1728B52AA6E4}">
                <adec:decorative xmlns:adec="http://schemas.microsoft.com/office/drawing/2017/decorative" val="1"/>
              </a:ext>
            </a:extLst>
          </p:cNvPr>
          <p:cNvSpPr/>
          <p:nvPr/>
        </p:nvSpPr>
        <p:spPr>
          <a:xfrm rot="-3094201">
            <a:off x="-2351863" y="-1287042"/>
            <a:ext cx="4438076" cy="2574084"/>
          </a:xfrm>
          <a:custGeom>
            <a:avLst/>
            <a:gdLst/>
            <a:ahLst/>
            <a:cxnLst/>
            <a:rect l="l" t="t" r="r" b="b"/>
            <a:pathLst>
              <a:path w="4438076" h="2574084">
                <a:moveTo>
                  <a:pt x="0" y="0"/>
                </a:moveTo>
                <a:lnTo>
                  <a:pt x="4438076" y="0"/>
                </a:lnTo>
                <a:lnTo>
                  <a:pt x="4438076" y="2574084"/>
                </a:lnTo>
                <a:lnTo>
                  <a:pt x="0" y="25740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a:extLst>
              <a:ext uri="{C183D7F6-B498-43B3-948B-1728B52AA6E4}">
                <adec:decorative xmlns:adec="http://schemas.microsoft.com/office/drawing/2017/decorative" val="1"/>
              </a:ext>
            </a:extLst>
          </p:cNvPr>
          <p:cNvSpPr/>
          <p:nvPr/>
        </p:nvSpPr>
        <p:spPr>
          <a:xfrm rot="7170433">
            <a:off x="14977202" y="7572348"/>
            <a:ext cx="4438076" cy="2574084"/>
          </a:xfrm>
          <a:custGeom>
            <a:avLst/>
            <a:gdLst/>
            <a:ahLst/>
            <a:cxnLst/>
            <a:rect l="l" t="t" r="r" b="b"/>
            <a:pathLst>
              <a:path w="4438076" h="2574084">
                <a:moveTo>
                  <a:pt x="0" y="0"/>
                </a:moveTo>
                <a:lnTo>
                  <a:pt x="4438077" y="0"/>
                </a:lnTo>
                <a:lnTo>
                  <a:pt x="4438077" y="2574085"/>
                </a:lnTo>
                <a:lnTo>
                  <a:pt x="0" y="257408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rot="7170433">
            <a:off x="15344516" y="7785838"/>
            <a:ext cx="4438076" cy="2574084"/>
          </a:xfrm>
          <a:custGeom>
            <a:avLst/>
            <a:gdLst/>
            <a:ahLst/>
            <a:cxnLst/>
            <a:rect l="l" t="t" r="r" b="b"/>
            <a:pathLst>
              <a:path w="4438076" h="2574084">
                <a:moveTo>
                  <a:pt x="0" y="0"/>
                </a:moveTo>
                <a:lnTo>
                  <a:pt x="4438076" y="0"/>
                </a:lnTo>
                <a:lnTo>
                  <a:pt x="4438076" y="2574084"/>
                </a:lnTo>
                <a:lnTo>
                  <a:pt x="0" y="25740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rot="435572">
            <a:off x="-13047" y="4371182"/>
            <a:ext cx="6812512" cy="6428534"/>
          </a:xfrm>
          <a:custGeom>
            <a:avLst/>
            <a:gdLst/>
            <a:ahLst/>
            <a:cxnLst/>
            <a:rect l="l" t="t" r="r" b="b"/>
            <a:pathLst>
              <a:path w="6812512" h="6428534">
                <a:moveTo>
                  <a:pt x="0" y="0"/>
                </a:moveTo>
                <a:lnTo>
                  <a:pt x="6812512" y="0"/>
                </a:lnTo>
                <a:lnTo>
                  <a:pt x="6812512" y="6428534"/>
                </a:lnTo>
                <a:lnTo>
                  <a:pt x="0" y="64285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rot="-5400000">
            <a:off x="15747308" y="6160633"/>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Freeform 15">
            <a:extLst>
              <a:ext uri="{C183D7F6-B498-43B3-948B-1728B52AA6E4}">
                <adec:decorative xmlns:adec="http://schemas.microsoft.com/office/drawing/2017/decorative" val="1"/>
              </a:ext>
            </a:extLst>
          </p:cNvPr>
          <p:cNvSpPr/>
          <p:nvPr/>
        </p:nvSpPr>
        <p:spPr>
          <a:xfrm rot="5400000">
            <a:off x="-919032" y="1549784"/>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pic>
        <p:nvPicPr>
          <p:cNvPr id="5122" name="Picture 2" descr="The heading Fishbone Diagram (Cause &amp; Effect) at the top. Below is an example fishbone diagram, dissected into cause and effect sections to find the root cause of a problem. On a white background.">
            <a:extLst>
              <a:ext uri="{FF2B5EF4-FFF2-40B4-BE49-F238E27FC236}">
                <a16:creationId xmlns:a16="http://schemas.microsoft.com/office/drawing/2014/main" id="{C2C12FBE-B714-FB6E-84F9-50181F59BF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96400" y="226239"/>
            <a:ext cx="8068096" cy="462411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198C3714-210A-7FB5-6305-FFD47ABEA4D0}"/>
              </a:ext>
            </a:extLst>
          </p:cNvPr>
          <p:cNvSpPr txBox="1"/>
          <p:nvPr/>
        </p:nvSpPr>
        <p:spPr>
          <a:xfrm>
            <a:off x="15350499" y="4664955"/>
            <a:ext cx="10915650" cy="369332"/>
          </a:xfrm>
          <a:prstGeom prst="rect">
            <a:avLst/>
          </a:prstGeom>
          <a:noFill/>
        </p:spPr>
        <p:txBody>
          <a:bodyPr wrap="square">
            <a:spAutoFit/>
          </a:bodyPr>
          <a:lstStyle/>
          <a:p>
            <a:r>
              <a:rPr lang="en-IN" dirty="0">
                <a:solidFill>
                  <a:schemeClr val="accent1">
                    <a:lumMod val="50000"/>
                  </a:schemeClr>
                </a:solidFill>
                <a:latin typeface="Arial" panose="020B0604020202020204" pitchFamily="34" charset="0"/>
                <a:cs typeface="Arial" panose="020B0604020202020204" pitchFamily="34" charset="0"/>
              </a:rPr>
              <a:t>(Purple Griffon, 2024</a:t>
            </a:r>
            <a:r>
              <a:rPr lang="en-IN" dirty="0">
                <a:solidFill>
                  <a:schemeClr val="accent1">
                    <a:lumMod val="50000"/>
                  </a:schemeClr>
                </a:solidFill>
              </a:rPr>
              <a:t>)</a:t>
            </a:r>
          </a:p>
        </p:txBody>
      </p:sp>
      <p:sp>
        <p:nvSpPr>
          <p:cNvPr id="5124" name="TextBox 5123">
            <a:extLst>
              <a:ext uri="{FF2B5EF4-FFF2-40B4-BE49-F238E27FC236}">
                <a16:creationId xmlns:a16="http://schemas.microsoft.com/office/drawing/2014/main" id="{6C4409F3-005F-352F-1A54-2E3481EE634D}"/>
              </a:ext>
            </a:extLst>
          </p:cNvPr>
          <p:cNvSpPr txBox="1"/>
          <p:nvPr/>
        </p:nvSpPr>
        <p:spPr>
          <a:xfrm>
            <a:off x="280218" y="4457700"/>
            <a:ext cx="16788582" cy="5575309"/>
          </a:xfrm>
          <a:prstGeom prst="rect">
            <a:avLst/>
          </a:prstGeom>
          <a:noFill/>
        </p:spPr>
        <p:txBody>
          <a:bodyPr wrap="square">
            <a:spAutoFit/>
          </a:bodyPr>
          <a:lstStyle/>
          <a:p>
            <a:pPr>
              <a:lnSpc>
                <a:spcPct val="150000"/>
              </a:lnSpc>
              <a:buNone/>
            </a:pPr>
            <a:r>
              <a:rPr lang="en-US" sz="2000" b="1" dirty="0">
                <a:latin typeface="Arial" panose="020B0604020202020204" pitchFamily="34" charset="0"/>
                <a:cs typeface="Arial" panose="020B0604020202020204" pitchFamily="34" charset="0"/>
              </a:rPr>
              <a:t>1️⃣ </a:t>
            </a:r>
            <a:r>
              <a:rPr lang="en-US" sz="2000" b="1" dirty="0">
                <a:solidFill>
                  <a:schemeClr val="tx1">
                    <a:lumMod val="95000"/>
                    <a:lumOff val="5000"/>
                  </a:schemeClr>
                </a:solidFill>
                <a:latin typeface="Arial" panose="020B0604020202020204" pitchFamily="34" charset="0"/>
                <a:cs typeface="Arial" panose="020B0604020202020204" pitchFamily="34" charset="0"/>
              </a:rPr>
              <a:t>People</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Leadership inaction, poor supervision, and staff fear of reporting safety concerns </a:t>
            </a:r>
            <a:r>
              <a:rPr lang="en-US" sz="2000" i="1" dirty="0">
                <a:latin typeface="Arial" panose="020B0604020202020204" pitchFamily="34" charset="0"/>
                <a:cs typeface="Arial" panose="020B0604020202020204" pitchFamily="34" charset="0"/>
              </a:rPr>
              <a:t>(The King’s Fund, 2023; CQC, 2024)</a:t>
            </a:r>
            <a:endParaRPr lang="en-US" sz="2000" dirty="0">
              <a:latin typeface="Arial" panose="020B0604020202020204" pitchFamily="34" charset="0"/>
              <a:cs typeface="Arial" panose="020B0604020202020204" pitchFamily="34" charset="0"/>
            </a:endParaRPr>
          </a:p>
          <a:p>
            <a:pPr>
              <a:lnSpc>
                <a:spcPct val="150000"/>
              </a:lnSpc>
              <a:buNone/>
            </a:pPr>
            <a:r>
              <a:rPr lang="en-US" sz="2000" b="1" dirty="0">
                <a:latin typeface="Arial" panose="020B0604020202020204" pitchFamily="34" charset="0"/>
                <a:cs typeface="Arial" panose="020B0604020202020204" pitchFamily="34" charset="0"/>
              </a:rPr>
              <a:t>2️⃣ Policies and Procedures</a:t>
            </a:r>
            <a:endParaRPr lang="en-US"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Weak clinical governance and lack of escalation or whistle-blowing framework </a:t>
            </a:r>
            <a:r>
              <a:rPr lang="en-US" sz="2000" i="1" dirty="0">
                <a:latin typeface="Arial" panose="020B0604020202020204" pitchFamily="34" charset="0"/>
                <a:cs typeface="Arial" panose="020B0604020202020204" pitchFamily="34" charset="0"/>
              </a:rPr>
              <a:t>(NHS England, 2023; Conformance1, 2025)</a:t>
            </a:r>
            <a:endParaRPr lang="en-US" sz="2000" dirty="0">
              <a:latin typeface="Arial" panose="020B0604020202020204" pitchFamily="34" charset="0"/>
              <a:cs typeface="Arial" panose="020B0604020202020204" pitchFamily="34" charset="0"/>
            </a:endParaRPr>
          </a:p>
          <a:p>
            <a:pPr>
              <a:lnSpc>
                <a:spcPct val="150000"/>
              </a:lnSpc>
              <a:buNone/>
            </a:pPr>
            <a:r>
              <a:rPr lang="en-US" sz="2000" b="1" dirty="0">
                <a:latin typeface="Arial" panose="020B0604020202020204" pitchFamily="34" charset="0"/>
                <a:cs typeface="Arial" panose="020B0604020202020204" pitchFamily="34" charset="0"/>
              </a:rPr>
              <a:t>3️⃣ Processes</a:t>
            </a:r>
            <a:endParaRPr lang="en-US"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Delayed incident reporting and absence of timely RCA or safety audits </a:t>
            </a:r>
            <a:r>
              <a:rPr lang="en-US" sz="2000" i="1" dirty="0">
                <a:latin typeface="Arial" panose="020B0604020202020204" pitchFamily="34" charset="0"/>
                <a:cs typeface="Arial" panose="020B0604020202020204" pitchFamily="34" charset="0"/>
              </a:rPr>
              <a:t>(CQC, 2024; Conformance1, 2025)</a:t>
            </a:r>
            <a:endParaRPr lang="en-US" sz="2000" dirty="0">
              <a:latin typeface="Arial" panose="020B0604020202020204" pitchFamily="34" charset="0"/>
              <a:cs typeface="Arial" panose="020B0604020202020204" pitchFamily="34" charset="0"/>
            </a:endParaRPr>
          </a:p>
          <a:p>
            <a:pPr>
              <a:lnSpc>
                <a:spcPct val="150000"/>
              </a:lnSpc>
              <a:buNone/>
            </a:pPr>
            <a:r>
              <a:rPr lang="en-US" sz="2000" b="1" dirty="0">
                <a:latin typeface="Arial" panose="020B0604020202020204" pitchFamily="34" charset="0"/>
                <a:cs typeface="Arial" panose="020B0604020202020204" pitchFamily="34" charset="0"/>
              </a:rPr>
              <a:t>4️⃣ Environment</a:t>
            </a:r>
            <a:endParaRPr lang="en-US"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Understaffed neonatal unit, heavy workload, and poor communication across teams </a:t>
            </a:r>
            <a:r>
              <a:rPr lang="en-US" sz="2000" i="1" dirty="0">
                <a:latin typeface="Arial" panose="020B0604020202020204" pitchFamily="34" charset="0"/>
                <a:cs typeface="Arial" panose="020B0604020202020204" pitchFamily="34" charset="0"/>
              </a:rPr>
              <a:t>(WHO, 2022; The Guardian, 2024)</a:t>
            </a:r>
            <a:endParaRPr lang="en-US" sz="2000" dirty="0">
              <a:latin typeface="Arial" panose="020B0604020202020204" pitchFamily="34" charset="0"/>
              <a:cs typeface="Arial" panose="020B0604020202020204" pitchFamily="34" charset="0"/>
            </a:endParaRPr>
          </a:p>
          <a:p>
            <a:pPr>
              <a:lnSpc>
                <a:spcPct val="150000"/>
              </a:lnSpc>
              <a:buNone/>
            </a:pPr>
            <a:r>
              <a:rPr lang="en-US" sz="2000" b="1" dirty="0">
                <a:latin typeface="Arial" panose="020B0604020202020204" pitchFamily="34" charset="0"/>
                <a:cs typeface="Arial" panose="020B0604020202020204" pitchFamily="34" charset="0"/>
              </a:rPr>
              <a:t>5️⃣ Equipment / Technology</a:t>
            </a:r>
            <a:endParaRPr lang="en-US"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Lack of real-time digital monitoring or data audit tools to detect anomalies </a:t>
            </a:r>
            <a:r>
              <a:rPr lang="en-US" sz="2000" i="1" dirty="0">
                <a:latin typeface="Arial" panose="020B0604020202020204" pitchFamily="34" charset="0"/>
                <a:cs typeface="Arial" panose="020B0604020202020204" pitchFamily="34" charset="0"/>
              </a:rPr>
              <a:t>(WHO, 2022; NHS England, 2023)</a:t>
            </a:r>
            <a:endParaRPr lang="en-US" sz="2000" dirty="0">
              <a:latin typeface="Arial" panose="020B0604020202020204" pitchFamily="34" charset="0"/>
              <a:cs typeface="Arial" panose="020B0604020202020204" pitchFamily="34" charset="0"/>
            </a:endParaRPr>
          </a:p>
          <a:p>
            <a:pPr>
              <a:lnSpc>
                <a:spcPct val="150000"/>
              </a:lnSpc>
              <a:buNone/>
            </a:pPr>
            <a:r>
              <a:rPr lang="en-US" sz="2000" b="1" dirty="0">
                <a:latin typeface="Arial" panose="020B0604020202020204" pitchFamily="34" charset="0"/>
                <a:cs typeface="Arial" panose="020B0604020202020204" pitchFamily="34" charset="0"/>
              </a:rPr>
              <a:t>6️⃣ Culture</a:t>
            </a:r>
            <a:endParaRPr lang="en-US"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Fear, silence, and lack of trust in senior management discouraging whistle-blowing </a:t>
            </a:r>
            <a:r>
              <a:rPr lang="en-US" sz="2000" i="1" dirty="0">
                <a:latin typeface="Arial" panose="020B0604020202020204" pitchFamily="34" charset="0"/>
                <a:cs typeface="Arial" panose="020B0604020202020204" pitchFamily="34" charset="0"/>
              </a:rPr>
              <a:t>(The King’s Fund, 2023; Purple Griffon, 2024)</a:t>
            </a:r>
            <a:endParaRPr lang="en-US" sz="2000" dirty="0">
              <a:latin typeface="Arial" panose="020B0604020202020204" pitchFamily="34" charset="0"/>
              <a:cs typeface="Arial" panose="020B0604020202020204" pitchFamily="34" charset="0"/>
            </a:endParaRPr>
          </a:p>
        </p:txBody>
      </p:sp>
      <p:sp>
        <p:nvSpPr>
          <p:cNvPr id="5126" name="TextBox 5125">
            <a:extLst>
              <a:ext uri="{FF2B5EF4-FFF2-40B4-BE49-F238E27FC236}">
                <a16:creationId xmlns:a16="http://schemas.microsoft.com/office/drawing/2014/main" id="{311C173D-A2AB-39AF-CDF1-A3E439C3C1DA}"/>
              </a:ext>
            </a:extLst>
          </p:cNvPr>
          <p:cNvSpPr txBox="1"/>
          <p:nvPr/>
        </p:nvSpPr>
        <p:spPr>
          <a:xfrm>
            <a:off x="1644843" y="1464807"/>
            <a:ext cx="7230268" cy="1754326"/>
          </a:xfrm>
          <a:prstGeom prst="rect">
            <a:avLst/>
          </a:prstGeom>
          <a:noFill/>
        </p:spPr>
        <p:txBody>
          <a:bodyPr wrap="square">
            <a:spAutoFit/>
          </a:bodyPr>
          <a:lstStyle/>
          <a:p>
            <a:r>
              <a:rPr lang="en-US" sz="3600" b="1" dirty="0">
                <a:solidFill>
                  <a:schemeClr val="tx2">
                    <a:lumMod val="60000"/>
                    <a:lumOff val="40000"/>
                  </a:schemeClr>
                </a:solidFill>
                <a:latin typeface="Arial" panose="020B0604020202020204" pitchFamily="34" charset="0"/>
                <a:cs typeface="Arial" panose="020B0604020202020204" pitchFamily="34" charset="0"/>
              </a:rPr>
              <a:t>Fishbone (Ishikawa) Analysis: Causes of System Failure in the Lucy Letby Case: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a:extLst>
            <a:ext uri="{FF2B5EF4-FFF2-40B4-BE49-F238E27FC236}">
              <a16:creationId xmlns:a16="http://schemas.microsoft.com/office/drawing/2014/main" id="{924341DB-4313-41AB-E939-984899DFCFF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A391B47-DC9B-590A-6021-F70DB50A990A}"/>
              </a:ext>
              <a:ext uri="{C183D7F6-B498-43B3-948B-1728B52AA6E4}">
                <adec:decorative xmlns:adec="http://schemas.microsoft.com/office/drawing/2017/decorative" val="1"/>
              </a:ext>
            </a:extLst>
          </p:cNvPr>
          <p:cNvSpPr/>
          <p:nvPr/>
        </p:nvSpPr>
        <p:spPr>
          <a:xfrm rot="435572">
            <a:off x="-829453" y="4263034"/>
            <a:ext cx="6812512" cy="6428534"/>
          </a:xfrm>
          <a:custGeom>
            <a:avLst/>
            <a:gdLst/>
            <a:ahLst/>
            <a:cxnLst/>
            <a:rect l="l" t="t" r="r" b="b"/>
            <a:pathLst>
              <a:path w="6812512" h="6428534">
                <a:moveTo>
                  <a:pt x="0" y="0"/>
                </a:moveTo>
                <a:lnTo>
                  <a:pt x="6812512" y="0"/>
                </a:lnTo>
                <a:lnTo>
                  <a:pt x="6812512" y="6428534"/>
                </a:lnTo>
                <a:lnTo>
                  <a:pt x="0" y="64285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a:extLst>
              <a:ext uri="{FF2B5EF4-FFF2-40B4-BE49-F238E27FC236}">
                <a16:creationId xmlns:a16="http://schemas.microsoft.com/office/drawing/2014/main" id="{D480A970-E48E-615E-A992-23D4ED199678}"/>
              </a:ext>
              <a:ext uri="{C183D7F6-B498-43B3-948B-1728B52AA6E4}">
                <adec:decorative xmlns:adec="http://schemas.microsoft.com/office/drawing/2017/decorative" val="1"/>
              </a:ext>
            </a:extLst>
          </p:cNvPr>
          <p:cNvSpPr/>
          <p:nvPr/>
        </p:nvSpPr>
        <p:spPr>
          <a:xfrm rot="-540388">
            <a:off x="11696246" y="3233421"/>
            <a:ext cx="7170572" cy="5918981"/>
          </a:xfrm>
          <a:custGeom>
            <a:avLst/>
            <a:gdLst/>
            <a:ahLst/>
            <a:cxnLst/>
            <a:rect l="l" t="t" r="r" b="b"/>
            <a:pathLst>
              <a:path w="7170572" h="5918981">
                <a:moveTo>
                  <a:pt x="0" y="0"/>
                </a:moveTo>
                <a:lnTo>
                  <a:pt x="7170572" y="0"/>
                </a:lnTo>
                <a:lnTo>
                  <a:pt x="7170572" y="5918981"/>
                </a:lnTo>
                <a:lnTo>
                  <a:pt x="0" y="591898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a:lnSpc>
                <a:spcPct val="150000"/>
              </a:lnSpc>
            </a:pPr>
            <a:endParaRPr lang="en-IN" dirty="0">
              <a:latin typeface="Arial" panose="020B0604020202020204" pitchFamily="34" charset="0"/>
              <a:cs typeface="Arial" panose="020B0604020202020204" pitchFamily="34" charset="0"/>
            </a:endParaRPr>
          </a:p>
        </p:txBody>
      </p:sp>
      <p:sp>
        <p:nvSpPr>
          <p:cNvPr id="8" name="Freeform 8">
            <a:extLst>
              <a:ext uri="{FF2B5EF4-FFF2-40B4-BE49-F238E27FC236}">
                <a16:creationId xmlns:a16="http://schemas.microsoft.com/office/drawing/2014/main" id="{F94586E4-BABE-D320-C89A-CED5BBDA0DEA}"/>
              </a:ext>
              <a:ext uri="{C183D7F6-B498-43B3-948B-1728B52AA6E4}">
                <adec:decorative xmlns:adec="http://schemas.microsoft.com/office/drawing/2017/decorative" val="1"/>
              </a:ext>
            </a:extLst>
          </p:cNvPr>
          <p:cNvSpPr/>
          <p:nvPr/>
        </p:nvSpPr>
        <p:spPr>
          <a:xfrm rot="10688320">
            <a:off x="15061771" y="-2955756"/>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sp>
      <p:sp>
        <p:nvSpPr>
          <p:cNvPr id="9" name="Freeform 9">
            <a:extLst>
              <a:ext uri="{FF2B5EF4-FFF2-40B4-BE49-F238E27FC236}">
                <a16:creationId xmlns:a16="http://schemas.microsoft.com/office/drawing/2014/main" id="{55FB9CBE-09EC-9D98-1936-B8A1C2D7A6BE}"/>
              </a:ext>
              <a:ext uri="{C183D7F6-B498-43B3-948B-1728B52AA6E4}">
                <adec:decorative xmlns:adec="http://schemas.microsoft.com/office/drawing/2017/decorative" val="1"/>
              </a:ext>
            </a:extLst>
          </p:cNvPr>
          <p:cNvSpPr/>
          <p:nvPr/>
        </p:nvSpPr>
        <p:spPr>
          <a:xfrm rot="5400000">
            <a:off x="-3477680" y="-4346788"/>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sp>
      <p:sp>
        <p:nvSpPr>
          <p:cNvPr id="10" name="Freeform 10">
            <a:extLst>
              <a:ext uri="{FF2B5EF4-FFF2-40B4-BE49-F238E27FC236}">
                <a16:creationId xmlns:a16="http://schemas.microsoft.com/office/drawing/2014/main" id="{04A6E584-084C-8EDE-55E1-CC0B152ADBE7}"/>
              </a:ext>
              <a:ext uri="{C183D7F6-B498-43B3-948B-1728B52AA6E4}">
                <adec:decorative xmlns:adec="http://schemas.microsoft.com/office/drawing/2017/decorative" val="1"/>
              </a:ext>
            </a:extLst>
          </p:cNvPr>
          <p:cNvSpPr/>
          <p:nvPr/>
        </p:nvSpPr>
        <p:spPr>
          <a:xfrm rot="-10800000">
            <a:off x="15281532" y="381991"/>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5" name="Freeform 5">
            <a:extLst>
              <a:ext uri="{FF2B5EF4-FFF2-40B4-BE49-F238E27FC236}">
                <a16:creationId xmlns:a16="http://schemas.microsoft.com/office/drawing/2014/main" id="{17D0DD33-1F4E-3486-40A0-4A88FC85F224}"/>
              </a:ext>
              <a:ext uri="{C183D7F6-B498-43B3-948B-1728B52AA6E4}">
                <adec:decorative xmlns:adec="http://schemas.microsoft.com/office/drawing/2017/decorative" val="1"/>
              </a:ext>
            </a:extLst>
          </p:cNvPr>
          <p:cNvSpPr/>
          <p:nvPr/>
        </p:nvSpPr>
        <p:spPr>
          <a:xfrm>
            <a:off x="533400" y="1002453"/>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7" name="Freeform 7">
            <a:extLst>
              <a:ext uri="{FF2B5EF4-FFF2-40B4-BE49-F238E27FC236}">
                <a16:creationId xmlns:a16="http://schemas.microsoft.com/office/drawing/2014/main" id="{12DE86C5-DE9B-B8CB-B242-F4F73C2E1DE3}"/>
              </a:ext>
              <a:ext uri="{C183D7F6-B498-43B3-948B-1728B52AA6E4}">
                <adec:decorative xmlns:adec="http://schemas.microsoft.com/office/drawing/2017/decorative" val="1"/>
              </a:ext>
            </a:extLst>
          </p:cNvPr>
          <p:cNvSpPr/>
          <p:nvPr/>
        </p:nvSpPr>
        <p:spPr>
          <a:xfrm rot="-10800000">
            <a:off x="15039879" y="7959932"/>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dirty="0"/>
          </a:p>
        </p:txBody>
      </p:sp>
      <p:sp>
        <p:nvSpPr>
          <p:cNvPr id="4" name="Text 0">
            <a:extLst>
              <a:ext uri="{FF2B5EF4-FFF2-40B4-BE49-F238E27FC236}">
                <a16:creationId xmlns:a16="http://schemas.microsoft.com/office/drawing/2014/main" id="{6296E798-3C5E-1E99-0B9E-42C775F2F6C5}"/>
              </a:ext>
            </a:extLst>
          </p:cNvPr>
          <p:cNvSpPr/>
          <p:nvPr/>
        </p:nvSpPr>
        <p:spPr>
          <a:xfrm>
            <a:off x="2279564" y="1382029"/>
            <a:ext cx="11187470" cy="641390"/>
          </a:xfrm>
          <a:prstGeom prst="rect">
            <a:avLst/>
          </a:prstGeom>
          <a:noFill/>
          <a:ln/>
        </p:spPr>
        <p:txBody>
          <a:bodyPr wrap="none" lIns="0" tIns="0" rIns="0" bIns="0" rtlCol="0" anchor="t"/>
          <a:lstStyle/>
          <a:p>
            <a:pPr marL="0" indent="0" algn="l">
              <a:lnSpc>
                <a:spcPct val="150000"/>
              </a:lnSpc>
              <a:buNone/>
            </a:pPr>
            <a:r>
              <a:rPr lang="en-US" sz="3600" b="1" dirty="0">
                <a:solidFill>
                  <a:srgbClr val="2E3C4E"/>
                </a:solidFill>
                <a:highlight>
                  <a:srgbClr val="C0C0C0"/>
                </a:highlight>
                <a:latin typeface="Arial" panose="020B0604020202020204" pitchFamily="34" charset="0"/>
                <a:ea typeface="Barlow Bold" pitchFamily="34" charset="-122"/>
                <a:cs typeface="Arial" panose="020B0604020202020204" pitchFamily="34" charset="0"/>
              </a:rPr>
              <a:t>Donabedian Model (Structure–Process–Outcome)</a:t>
            </a:r>
            <a:endParaRPr lang="en-US" sz="3600" dirty="0">
              <a:highlight>
                <a:srgbClr val="C0C0C0"/>
              </a:highlight>
              <a:latin typeface="Arial" panose="020B0604020202020204" pitchFamily="34" charset="0"/>
              <a:cs typeface="Arial" panose="020B0604020202020204" pitchFamily="34" charset="0"/>
            </a:endParaRPr>
          </a:p>
        </p:txBody>
      </p:sp>
      <p:sp>
        <p:nvSpPr>
          <p:cNvPr id="5" name="Text 1">
            <a:extLst>
              <a:ext uri="{FF2B5EF4-FFF2-40B4-BE49-F238E27FC236}">
                <a16:creationId xmlns:a16="http://schemas.microsoft.com/office/drawing/2014/main" id="{86CC341A-9199-6F11-7199-647B649AC98D}"/>
              </a:ext>
            </a:extLst>
          </p:cNvPr>
          <p:cNvSpPr/>
          <p:nvPr/>
        </p:nvSpPr>
        <p:spPr>
          <a:xfrm>
            <a:off x="2236113" y="2561901"/>
            <a:ext cx="13113782" cy="623887"/>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The Donabedian Model offers a system for checking quality</a:t>
            </a:r>
            <a:r>
              <a:rPr lang="en-US" sz="2000" dirty="0"/>
              <a:t> </a:t>
            </a:r>
            <a:r>
              <a:rPr lang="en-US" sz="2000" dirty="0">
                <a:solidFill>
                  <a:srgbClr val="384653"/>
                </a:solidFill>
                <a:latin typeface="Arial" panose="020B0604020202020204" pitchFamily="34" charset="0"/>
                <a:ea typeface="Montserrat" pitchFamily="34" charset="-122"/>
                <a:cs typeface="Arial" panose="020B0604020202020204" pitchFamily="34" charset="0"/>
              </a:rPr>
              <a:t>in healthcare, examining how </a:t>
            </a:r>
            <a:r>
              <a:rPr lang="en-US" sz="2000" dirty="0">
                <a:solidFill>
                  <a:srgbClr val="063E5F"/>
                </a:solidFill>
                <a:latin typeface="Arial" panose="020B0604020202020204" pitchFamily="34" charset="0"/>
                <a:ea typeface="Montserrat" pitchFamily="34" charset="-122"/>
                <a:cs typeface="Arial" panose="020B0604020202020204" pitchFamily="34" charset="0"/>
              </a:rPr>
              <a:t>structure</a:t>
            </a:r>
            <a:r>
              <a:rPr lang="en-US" sz="2000" dirty="0">
                <a:solidFill>
                  <a:srgbClr val="384653"/>
                </a:solidFill>
                <a:latin typeface="Arial" panose="020B0604020202020204" pitchFamily="34" charset="0"/>
                <a:ea typeface="Montserrat" pitchFamily="34" charset="-122"/>
                <a:cs typeface="Arial" panose="020B0604020202020204" pitchFamily="34" charset="0"/>
              </a:rPr>
              <a:t> influences </a:t>
            </a:r>
            <a:r>
              <a:rPr lang="en-US" sz="2000" dirty="0">
                <a:solidFill>
                  <a:srgbClr val="063E5F"/>
                </a:solidFill>
                <a:latin typeface="Arial" panose="020B0604020202020204" pitchFamily="34" charset="0"/>
                <a:ea typeface="Montserrat" pitchFamily="34" charset="-122"/>
                <a:cs typeface="Arial" panose="020B0604020202020204" pitchFamily="34" charset="0"/>
              </a:rPr>
              <a:t>process</a:t>
            </a:r>
            <a:r>
              <a:rPr lang="en-US" sz="2000" dirty="0">
                <a:solidFill>
                  <a:srgbClr val="384653"/>
                </a:solidFill>
                <a:latin typeface="Arial" panose="020B0604020202020204" pitchFamily="34" charset="0"/>
                <a:ea typeface="Montserrat" pitchFamily="34" charset="-122"/>
                <a:cs typeface="Arial" panose="020B0604020202020204" pitchFamily="34" charset="0"/>
              </a:rPr>
              <a:t>, which in turn affects </a:t>
            </a:r>
            <a:r>
              <a:rPr lang="en-US" sz="2000" dirty="0">
                <a:solidFill>
                  <a:srgbClr val="063E5F"/>
                </a:solidFill>
                <a:latin typeface="Arial" panose="020B0604020202020204" pitchFamily="34" charset="0"/>
                <a:ea typeface="Montserrat" pitchFamily="34" charset="-122"/>
                <a:cs typeface="Arial" panose="020B0604020202020204" pitchFamily="34" charset="0"/>
              </a:rPr>
              <a:t>outcomes</a:t>
            </a:r>
            <a:r>
              <a:rPr lang="en-US" sz="2000" dirty="0">
                <a:solidFill>
                  <a:srgbClr val="384653"/>
                </a:solidFill>
                <a:latin typeface="Arial" panose="020B0604020202020204" pitchFamily="34" charset="0"/>
                <a:ea typeface="Montserrat" pitchFamily="34" charset="-122"/>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B71EF776-76E2-3789-F910-81C3B2344BB9}"/>
              </a:ext>
            </a:extLst>
          </p:cNvPr>
          <p:cNvSpPr/>
          <p:nvPr/>
        </p:nvSpPr>
        <p:spPr>
          <a:xfrm>
            <a:off x="3859421" y="4612843"/>
            <a:ext cx="2565678" cy="320635"/>
          </a:xfrm>
          <a:prstGeom prst="rect">
            <a:avLst/>
          </a:prstGeom>
          <a:noFill/>
          <a:ln/>
        </p:spPr>
        <p:txBody>
          <a:bodyPr wrap="none" lIns="0" tIns="0" rIns="0" bIns="0" rtlCol="0" anchor="t"/>
          <a:lstStyle/>
          <a:p>
            <a:pPr marL="342900" indent="-342900" algn="r">
              <a:lnSpc>
                <a:spcPct val="150000"/>
              </a:lnSpc>
              <a:buFont typeface="Arial" panose="020B0604020202020204" pitchFamily="34" charset="0"/>
              <a:buChar char="•"/>
            </a:pPr>
            <a:r>
              <a:rPr lang="en-US" sz="2400" b="1" dirty="0">
                <a:solidFill>
                  <a:srgbClr val="384653"/>
                </a:solidFill>
                <a:latin typeface="Arial" panose="020B0604020202020204" pitchFamily="34" charset="0"/>
                <a:ea typeface="Barlow Bold" pitchFamily="34" charset="-122"/>
                <a:cs typeface="Arial" panose="020B0604020202020204" pitchFamily="34" charset="0"/>
              </a:rPr>
              <a:t>Structure</a:t>
            </a:r>
            <a:endParaRPr lang="en-US"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163DE714-15E5-B3DF-16E4-38BB277A23CC}"/>
              </a:ext>
            </a:extLst>
          </p:cNvPr>
          <p:cNvSpPr/>
          <p:nvPr/>
        </p:nvSpPr>
        <p:spPr>
          <a:xfrm>
            <a:off x="2386692" y="5241819"/>
            <a:ext cx="4101584" cy="935831"/>
          </a:xfrm>
          <a:prstGeom prst="rect">
            <a:avLst/>
          </a:prstGeom>
          <a:noFill/>
          <a:ln/>
        </p:spPr>
        <p:txBody>
          <a:bodyPr wrap="square" lIns="0" tIns="0" rIns="0" bIns="0" rtlCol="0" anchor="t"/>
          <a:lstStyle/>
          <a:p>
            <a:pPr marL="0" indent="0" algn="r">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Staffing shortages, limited neonatal capacity, weak governance systems (NHS England, 2023).</a:t>
            </a:r>
            <a:endParaRPr lang="en-US" sz="2000" dirty="0">
              <a:latin typeface="Arial" panose="020B0604020202020204" pitchFamily="34" charset="0"/>
              <a:cs typeface="Arial" panose="020B0604020202020204" pitchFamily="34" charset="0"/>
            </a:endParaRPr>
          </a:p>
        </p:txBody>
      </p:sp>
      <p:pic>
        <p:nvPicPr>
          <p:cNvPr id="11" name="Image 0" descr="preencoded.png">
            <a:extLst>
              <a:ext uri="{FF2B5EF4-FFF2-40B4-BE49-F238E27FC236}">
                <a16:creationId xmlns:a16="http://schemas.microsoft.com/office/drawing/2014/main" id="{4371C635-9C04-5775-5568-CFD8B0A8278B}"/>
              </a:ext>
            </a:extLst>
          </p:cNvPr>
          <p:cNvPicPr>
            <a:picLocks noChangeAspect="1"/>
          </p:cNvPicPr>
          <p:nvPr/>
        </p:nvPicPr>
        <p:blipFill>
          <a:blip r:embed="rId13"/>
          <a:stretch>
            <a:fillRect/>
          </a:stretch>
        </p:blipFill>
        <p:spPr>
          <a:xfrm>
            <a:off x="6727627" y="3425164"/>
            <a:ext cx="4130754" cy="4130754"/>
          </a:xfrm>
          <a:prstGeom prst="rect">
            <a:avLst/>
          </a:prstGeom>
        </p:spPr>
      </p:pic>
      <p:pic>
        <p:nvPicPr>
          <p:cNvPr id="12" name="Image 1" descr="preencoded.png">
            <a:extLst>
              <a:ext uri="{FF2B5EF4-FFF2-40B4-BE49-F238E27FC236}">
                <a16:creationId xmlns:a16="http://schemas.microsoft.com/office/drawing/2014/main" id="{3EB17D93-27C5-D655-D942-966D9F269B9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222808" y="5095968"/>
            <a:ext cx="291703" cy="291703"/>
          </a:xfrm>
          <a:prstGeom prst="rect">
            <a:avLst/>
          </a:prstGeom>
        </p:spPr>
      </p:pic>
      <p:sp>
        <p:nvSpPr>
          <p:cNvPr id="13" name="Text 4">
            <a:extLst>
              <a:ext uri="{FF2B5EF4-FFF2-40B4-BE49-F238E27FC236}">
                <a16:creationId xmlns:a16="http://schemas.microsoft.com/office/drawing/2014/main" id="{9F9ABCDF-285C-03DE-8AA0-F0CF0B67FCB6}"/>
              </a:ext>
            </a:extLst>
          </p:cNvPr>
          <p:cNvSpPr/>
          <p:nvPr/>
        </p:nvSpPr>
        <p:spPr>
          <a:xfrm>
            <a:off x="11043707" y="3596197"/>
            <a:ext cx="2565678" cy="320635"/>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400" b="1" dirty="0">
                <a:solidFill>
                  <a:srgbClr val="384653"/>
                </a:solidFill>
                <a:latin typeface="Arial" panose="020B0604020202020204" pitchFamily="34" charset="0"/>
                <a:ea typeface="Barlow Bold" pitchFamily="34" charset="-122"/>
                <a:cs typeface="Arial" panose="020B0604020202020204" pitchFamily="34" charset="0"/>
              </a:rPr>
              <a:t>Process</a:t>
            </a:r>
            <a:endParaRPr lang="en-US" dirty="0">
              <a:latin typeface="Arial" panose="020B0604020202020204" pitchFamily="34" charset="0"/>
              <a:cs typeface="Arial" panose="020B0604020202020204" pitchFamily="34" charset="0"/>
            </a:endParaRPr>
          </a:p>
        </p:txBody>
      </p:sp>
      <p:sp>
        <p:nvSpPr>
          <p:cNvPr id="16" name="Text 5">
            <a:extLst>
              <a:ext uri="{FF2B5EF4-FFF2-40B4-BE49-F238E27FC236}">
                <a16:creationId xmlns:a16="http://schemas.microsoft.com/office/drawing/2014/main" id="{C55FE458-3681-7515-C717-8586199266C9}"/>
              </a:ext>
            </a:extLst>
          </p:cNvPr>
          <p:cNvSpPr/>
          <p:nvPr/>
        </p:nvSpPr>
        <p:spPr>
          <a:xfrm>
            <a:off x="11150799" y="4135609"/>
            <a:ext cx="4199096" cy="935831"/>
          </a:xfrm>
          <a:prstGeom prst="rect">
            <a:avLst/>
          </a:prstGeom>
          <a:noFill/>
          <a:ln/>
        </p:spPr>
        <p:txBody>
          <a:bodyPr wrap="squar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Rejected clinical concerns, failure to follow escalation protocols, weak incident learning (CQC, 2023).</a:t>
            </a:r>
            <a:endParaRPr lang="en-US" sz="2000" dirty="0">
              <a:latin typeface="Arial" panose="020B0604020202020204" pitchFamily="34" charset="0"/>
              <a:cs typeface="Arial" panose="020B0604020202020204" pitchFamily="34" charset="0"/>
            </a:endParaRPr>
          </a:p>
        </p:txBody>
      </p:sp>
      <p:pic>
        <p:nvPicPr>
          <p:cNvPr id="18" name="Image 2" descr="preencoded.png">
            <a:extLst>
              <a:ext uri="{FF2B5EF4-FFF2-40B4-BE49-F238E27FC236}">
                <a16:creationId xmlns:a16="http://schemas.microsoft.com/office/drawing/2014/main" id="{9061221E-4B36-653D-59D1-2D691932F551}"/>
              </a:ext>
            </a:extLst>
          </p:cNvPr>
          <p:cNvPicPr>
            <a:picLocks noChangeAspect="1"/>
          </p:cNvPicPr>
          <p:nvPr/>
        </p:nvPicPr>
        <p:blipFill>
          <a:blip r:embed="rId16"/>
          <a:stretch>
            <a:fillRect/>
          </a:stretch>
        </p:blipFill>
        <p:spPr>
          <a:xfrm>
            <a:off x="6727627" y="3425164"/>
            <a:ext cx="4130754" cy="4130754"/>
          </a:xfrm>
          <a:prstGeom prst="rect">
            <a:avLst/>
          </a:prstGeom>
        </p:spPr>
      </p:pic>
      <p:pic>
        <p:nvPicPr>
          <p:cNvPr id="19" name="Image 3" descr="preencoded.png">
            <a:extLst>
              <a:ext uri="{FF2B5EF4-FFF2-40B4-BE49-F238E27FC236}">
                <a16:creationId xmlns:a16="http://schemas.microsoft.com/office/drawing/2014/main" id="{5E32ACD6-DD22-3120-F800-7C7DE8004518}"/>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574530" y="4235384"/>
            <a:ext cx="291703" cy="291703"/>
          </a:xfrm>
          <a:prstGeom prst="rect">
            <a:avLst/>
          </a:prstGeom>
        </p:spPr>
      </p:pic>
      <p:sp>
        <p:nvSpPr>
          <p:cNvPr id="20" name="Text 6">
            <a:extLst>
              <a:ext uri="{FF2B5EF4-FFF2-40B4-BE49-F238E27FC236}">
                <a16:creationId xmlns:a16="http://schemas.microsoft.com/office/drawing/2014/main" id="{F491D543-80F3-BB19-3647-6F5951415CD6}"/>
              </a:ext>
            </a:extLst>
          </p:cNvPr>
          <p:cNvSpPr/>
          <p:nvPr/>
        </p:nvSpPr>
        <p:spPr>
          <a:xfrm>
            <a:off x="11125497" y="5850813"/>
            <a:ext cx="2565678" cy="320635"/>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400" b="1" dirty="0">
                <a:solidFill>
                  <a:srgbClr val="384653"/>
                </a:solidFill>
                <a:latin typeface="Arial" panose="020B0604020202020204" pitchFamily="34" charset="0"/>
                <a:ea typeface="Barlow Bold" pitchFamily="34" charset="-122"/>
                <a:cs typeface="Arial" panose="020B0604020202020204" pitchFamily="34" charset="0"/>
              </a:rPr>
              <a:t>Outcome</a:t>
            </a:r>
            <a:endParaRPr lang="en-US" dirty="0">
              <a:latin typeface="Arial" panose="020B0604020202020204" pitchFamily="34" charset="0"/>
              <a:cs typeface="Arial" panose="020B0604020202020204" pitchFamily="34" charset="0"/>
            </a:endParaRPr>
          </a:p>
        </p:txBody>
      </p:sp>
      <p:sp>
        <p:nvSpPr>
          <p:cNvPr id="21" name="Text 7">
            <a:extLst>
              <a:ext uri="{FF2B5EF4-FFF2-40B4-BE49-F238E27FC236}">
                <a16:creationId xmlns:a16="http://schemas.microsoft.com/office/drawing/2014/main" id="{3A336892-5AF9-2C5F-B697-77E9D904B513}"/>
              </a:ext>
            </a:extLst>
          </p:cNvPr>
          <p:cNvSpPr/>
          <p:nvPr/>
        </p:nvSpPr>
        <p:spPr>
          <a:xfrm>
            <a:off x="11150799" y="6347195"/>
            <a:ext cx="4199096" cy="935831"/>
          </a:xfrm>
          <a:prstGeom prst="rect">
            <a:avLst/>
          </a:prstGeom>
          <a:noFill/>
          <a:ln/>
        </p:spPr>
        <p:txBody>
          <a:bodyPr wrap="square" lIns="0" tIns="0" rIns="0" bIns="0" rtlCol="0" anchor="t"/>
          <a:lstStyle/>
          <a:p>
            <a:pPr marL="0" indent="0" algn="l">
              <a:lnSpc>
                <a:spcPct val="150000"/>
              </a:lnSpc>
              <a:buNone/>
            </a:pPr>
            <a:r>
              <a:rPr lang="en-US" sz="2000" dirty="0">
                <a:solidFill>
                  <a:srgbClr val="384653"/>
                </a:solidFill>
                <a:latin typeface="Arial" panose="020B0604020202020204" pitchFamily="34" charset="0"/>
                <a:ea typeface="Montserrat" pitchFamily="34" charset="-122"/>
                <a:cs typeface="Arial" panose="020B0604020202020204" pitchFamily="34" charset="0"/>
              </a:rPr>
              <a:t>Avoidable harm, loss of public trust, downgraded neonatal services (Thirlwall Inquiry, 2023).</a:t>
            </a:r>
            <a:endParaRPr lang="en-US" sz="2000" dirty="0">
              <a:latin typeface="Arial" panose="020B0604020202020204" pitchFamily="34" charset="0"/>
              <a:cs typeface="Arial" panose="020B0604020202020204" pitchFamily="34" charset="0"/>
            </a:endParaRPr>
          </a:p>
        </p:txBody>
      </p:sp>
      <p:pic>
        <p:nvPicPr>
          <p:cNvPr id="22" name="Image 4" descr="preencoded.png">
            <a:extLst>
              <a:ext uri="{FF2B5EF4-FFF2-40B4-BE49-F238E27FC236}">
                <a16:creationId xmlns:a16="http://schemas.microsoft.com/office/drawing/2014/main" id="{9CD221D1-CF14-2128-A2F7-E3651A646A39}"/>
              </a:ext>
            </a:extLst>
          </p:cNvPr>
          <p:cNvPicPr>
            <a:picLocks noChangeAspect="1"/>
          </p:cNvPicPr>
          <p:nvPr/>
        </p:nvPicPr>
        <p:blipFill>
          <a:blip r:embed="rId19"/>
          <a:stretch>
            <a:fillRect/>
          </a:stretch>
        </p:blipFill>
        <p:spPr>
          <a:xfrm>
            <a:off x="6727627" y="3425164"/>
            <a:ext cx="4130754" cy="4130754"/>
          </a:xfrm>
          <a:prstGeom prst="rect">
            <a:avLst/>
          </a:prstGeom>
        </p:spPr>
      </p:pic>
      <p:pic>
        <p:nvPicPr>
          <p:cNvPr id="23" name="Image 5" descr="preencoded.png">
            <a:extLst>
              <a:ext uri="{FF2B5EF4-FFF2-40B4-BE49-F238E27FC236}">
                <a16:creationId xmlns:a16="http://schemas.microsoft.com/office/drawing/2014/main" id="{F9203BBB-C86E-F2AC-7E20-1060058B8B5D}"/>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9144000" y="6702240"/>
            <a:ext cx="291703" cy="291703"/>
          </a:xfrm>
          <a:prstGeom prst="rect">
            <a:avLst/>
          </a:prstGeom>
        </p:spPr>
      </p:pic>
      <p:sp>
        <p:nvSpPr>
          <p:cNvPr id="24" name="Text 8">
            <a:extLst>
              <a:ext uri="{FF2B5EF4-FFF2-40B4-BE49-F238E27FC236}">
                <a16:creationId xmlns:a16="http://schemas.microsoft.com/office/drawing/2014/main" id="{40E58A05-4BD0-9996-6852-73F77CBAFC8D}"/>
              </a:ext>
            </a:extLst>
          </p:cNvPr>
          <p:cNvSpPr/>
          <p:nvPr/>
        </p:nvSpPr>
        <p:spPr>
          <a:xfrm>
            <a:off x="2015888" y="8031752"/>
            <a:ext cx="13113782" cy="623887"/>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This demonstrates a systemic breakdown across all quality dimensions within the Countess of Chester Hospital case (Health Foundation, 2021).</a:t>
            </a:r>
            <a:endParaRPr lang="en-US" sz="2000" dirty="0">
              <a:latin typeface="Arial" panose="020B0604020202020204" pitchFamily="34" charset="0"/>
              <a:cs typeface="Arial" panose="020B0604020202020204" pitchFamily="34" charset="0"/>
            </a:endParaRPr>
          </a:p>
        </p:txBody>
      </p:sp>
      <p:sp>
        <p:nvSpPr>
          <p:cNvPr id="25" name="Freeform 5">
            <a:extLst>
              <a:ext uri="{FF2B5EF4-FFF2-40B4-BE49-F238E27FC236}">
                <a16:creationId xmlns:a16="http://schemas.microsoft.com/office/drawing/2014/main" id="{E462AC4C-E94E-1190-6A23-AE86E93631FC}"/>
              </a:ext>
              <a:ext uri="{C183D7F6-B498-43B3-948B-1728B52AA6E4}">
                <adec:decorative xmlns:adec="http://schemas.microsoft.com/office/drawing/2017/decorative" val="1"/>
              </a:ext>
            </a:extLst>
          </p:cNvPr>
          <p:cNvSpPr/>
          <p:nvPr/>
        </p:nvSpPr>
        <p:spPr>
          <a:xfrm>
            <a:off x="352488" y="1257300"/>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extLst>
      <p:ext uri="{BB962C8B-B14F-4D97-AF65-F5344CB8AC3E}">
        <p14:creationId xmlns:p14="http://schemas.microsoft.com/office/powerpoint/2010/main" val="2811334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a:extLst>
            <a:ext uri="{FF2B5EF4-FFF2-40B4-BE49-F238E27FC236}">
              <a16:creationId xmlns:a16="http://schemas.microsoft.com/office/drawing/2014/main" id="{FA6EA85E-3EC6-1F34-FB91-B0872B15F72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05DE3B62-C0D3-5D6A-9290-77F90EDB810C}"/>
              </a:ext>
              <a:ext uri="{C183D7F6-B498-43B3-948B-1728B52AA6E4}">
                <adec:decorative xmlns:adec="http://schemas.microsoft.com/office/drawing/2017/decorative" val="1"/>
              </a:ext>
            </a:extLst>
          </p:cNvPr>
          <p:cNvSpPr/>
          <p:nvPr/>
        </p:nvSpPr>
        <p:spPr>
          <a:xfrm rot="5547384">
            <a:off x="-3582685" y="-4512361"/>
            <a:ext cx="7556582" cy="7916419"/>
          </a:xfrm>
          <a:custGeom>
            <a:avLst/>
            <a:gdLst/>
            <a:ahLst/>
            <a:cxnLst/>
            <a:rect l="l" t="t" r="r" b="b"/>
            <a:pathLst>
              <a:path w="7556582" h="7916419">
                <a:moveTo>
                  <a:pt x="0" y="0"/>
                </a:moveTo>
                <a:lnTo>
                  <a:pt x="7556581" y="0"/>
                </a:lnTo>
                <a:lnTo>
                  <a:pt x="7556581" y="7916418"/>
                </a:lnTo>
                <a:lnTo>
                  <a:pt x="0" y="791641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4" name="Freeform 4">
            <a:extLst>
              <a:ext uri="{FF2B5EF4-FFF2-40B4-BE49-F238E27FC236}">
                <a16:creationId xmlns:a16="http://schemas.microsoft.com/office/drawing/2014/main" id="{889D18C2-7086-EAD6-EA61-F9AB735D6753}"/>
              </a:ext>
              <a:ext uri="{C183D7F6-B498-43B3-948B-1728B52AA6E4}">
                <adec:decorative xmlns:adec="http://schemas.microsoft.com/office/drawing/2017/decorative" val="1"/>
              </a:ext>
            </a:extLst>
          </p:cNvPr>
          <p:cNvSpPr/>
          <p:nvPr/>
        </p:nvSpPr>
        <p:spPr>
          <a:xfrm rot="522272">
            <a:off x="-433795" y="-198434"/>
            <a:ext cx="2275716" cy="1894534"/>
          </a:xfrm>
          <a:custGeom>
            <a:avLst/>
            <a:gdLst/>
            <a:ahLst/>
            <a:cxnLst/>
            <a:rect l="l" t="t" r="r" b="b"/>
            <a:pathLst>
              <a:path w="2275716" h="1894534">
                <a:moveTo>
                  <a:pt x="0" y="0"/>
                </a:moveTo>
                <a:lnTo>
                  <a:pt x="2275716" y="0"/>
                </a:lnTo>
                <a:lnTo>
                  <a:pt x="2275716" y="1894533"/>
                </a:lnTo>
                <a:lnTo>
                  <a:pt x="0" y="189453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dirty="0"/>
          </a:p>
        </p:txBody>
      </p:sp>
      <p:sp>
        <p:nvSpPr>
          <p:cNvPr id="5" name="Freeform 5">
            <a:extLst>
              <a:ext uri="{FF2B5EF4-FFF2-40B4-BE49-F238E27FC236}">
                <a16:creationId xmlns:a16="http://schemas.microsoft.com/office/drawing/2014/main" id="{8739F2C0-5D1F-5E0F-283F-039ACE844C57}"/>
              </a:ext>
              <a:ext uri="{C183D7F6-B498-43B3-948B-1728B52AA6E4}">
                <adec:decorative xmlns:adec="http://schemas.microsoft.com/office/drawing/2017/decorative" val="1"/>
              </a:ext>
            </a:extLst>
          </p:cNvPr>
          <p:cNvSpPr/>
          <p:nvPr/>
        </p:nvSpPr>
        <p:spPr>
          <a:xfrm rot="5601007">
            <a:off x="-1117952" y="5538411"/>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a:extLst>
              <a:ext uri="{FF2B5EF4-FFF2-40B4-BE49-F238E27FC236}">
                <a16:creationId xmlns:a16="http://schemas.microsoft.com/office/drawing/2014/main" id="{826E50C1-44E3-6759-BF22-25BE04A1F4DF}"/>
              </a:ext>
              <a:ext uri="{C183D7F6-B498-43B3-948B-1728B52AA6E4}">
                <adec:decorative xmlns:adec="http://schemas.microsoft.com/office/drawing/2017/decorative" val="1"/>
              </a:ext>
            </a:extLst>
          </p:cNvPr>
          <p:cNvSpPr/>
          <p:nvPr/>
        </p:nvSpPr>
        <p:spPr>
          <a:xfrm rot="5601007">
            <a:off x="-1171196" y="2918539"/>
            <a:ext cx="2342393" cy="1831326"/>
          </a:xfrm>
          <a:custGeom>
            <a:avLst/>
            <a:gdLst/>
            <a:ahLst/>
            <a:cxnLst/>
            <a:rect l="l" t="t" r="r" b="b"/>
            <a:pathLst>
              <a:path w="2342393" h="1831326">
                <a:moveTo>
                  <a:pt x="0" y="0"/>
                </a:moveTo>
                <a:lnTo>
                  <a:pt x="2342393" y="0"/>
                </a:lnTo>
                <a:lnTo>
                  <a:pt x="2342393" y="1831325"/>
                </a:lnTo>
                <a:lnTo>
                  <a:pt x="0" y="18313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a:extLst>
              <a:ext uri="{FF2B5EF4-FFF2-40B4-BE49-F238E27FC236}">
                <a16:creationId xmlns:a16="http://schemas.microsoft.com/office/drawing/2014/main" id="{4BC6748C-95D3-D0AB-C5DD-0B9906D4049B}"/>
              </a:ext>
              <a:ext uri="{C183D7F6-B498-43B3-948B-1728B52AA6E4}">
                <adec:decorative xmlns:adec="http://schemas.microsoft.com/office/drawing/2017/decorative" val="1"/>
              </a:ext>
            </a:extLst>
          </p:cNvPr>
          <p:cNvSpPr/>
          <p:nvPr/>
        </p:nvSpPr>
        <p:spPr>
          <a:xfrm>
            <a:off x="-812202" y="8694646"/>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a:extLst>
              <a:ext uri="{FF2B5EF4-FFF2-40B4-BE49-F238E27FC236}">
                <a16:creationId xmlns:a16="http://schemas.microsoft.com/office/drawing/2014/main" id="{11C024BC-5F30-CCCD-D844-31AB2C961A19}"/>
              </a:ext>
              <a:ext uri="{C183D7F6-B498-43B3-948B-1728B52AA6E4}">
                <adec:decorative xmlns:adec="http://schemas.microsoft.com/office/drawing/2017/decorative" val="1"/>
              </a:ext>
            </a:extLst>
          </p:cNvPr>
          <p:cNvSpPr/>
          <p:nvPr/>
        </p:nvSpPr>
        <p:spPr>
          <a:xfrm rot="-5875096">
            <a:off x="14807397" y="5621965"/>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13" name="Freeform 13">
            <a:extLst>
              <a:ext uri="{FF2B5EF4-FFF2-40B4-BE49-F238E27FC236}">
                <a16:creationId xmlns:a16="http://schemas.microsoft.com/office/drawing/2014/main" id="{7DEAC531-6101-6464-EB11-2A72AFC88126}"/>
              </a:ext>
              <a:ext uri="{C183D7F6-B498-43B3-948B-1728B52AA6E4}">
                <adec:decorative xmlns:adec="http://schemas.microsoft.com/office/drawing/2017/decorative" val="1"/>
              </a:ext>
            </a:extLst>
          </p:cNvPr>
          <p:cNvSpPr/>
          <p:nvPr/>
        </p:nvSpPr>
        <p:spPr>
          <a:xfrm rot="10699791">
            <a:off x="16562526" y="7386894"/>
            <a:ext cx="2275716" cy="1894534"/>
          </a:xfrm>
          <a:custGeom>
            <a:avLst/>
            <a:gdLst/>
            <a:ahLst/>
            <a:cxnLst/>
            <a:rect l="l" t="t" r="r" b="b"/>
            <a:pathLst>
              <a:path w="2275716" h="1894534">
                <a:moveTo>
                  <a:pt x="0" y="0"/>
                </a:moveTo>
                <a:lnTo>
                  <a:pt x="2275717" y="0"/>
                </a:lnTo>
                <a:lnTo>
                  <a:pt x="2275717" y="1894534"/>
                </a:lnTo>
                <a:lnTo>
                  <a:pt x="0" y="1894534"/>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dirty="0"/>
          </a:p>
        </p:txBody>
      </p:sp>
      <p:sp>
        <p:nvSpPr>
          <p:cNvPr id="14" name="Freeform 14">
            <a:extLst>
              <a:ext uri="{FF2B5EF4-FFF2-40B4-BE49-F238E27FC236}">
                <a16:creationId xmlns:a16="http://schemas.microsoft.com/office/drawing/2014/main" id="{0D48E22B-DD7C-80B8-8340-0E033AEA099A}"/>
              </a:ext>
              <a:ext uri="{C183D7F6-B498-43B3-948B-1728B52AA6E4}">
                <adec:decorative xmlns:adec="http://schemas.microsoft.com/office/drawing/2017/decorative" val="1"/>
              </a:ext>
            </a:extLst>
          </p:cNvPr>
          <p:cNvSpPr/>
          <p:nvPr/>
        </p:nvSpPr>
        <p:spPr>
          <a:xfrm rot="-6259107">
            <a:off x="17293460" y="349144"/>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Freeform 15">
            <a:extLst>
              <a:ext uri="{FF2B5EF4-FFF2-40B4-BE49-F238E27FC236}">
                <a16:creationId xmlns:a16="http://schemas.microsoft.com/office/drawing/2014/main" id="{9EDA5135-EA17-54D6-419B-B1FABE2F1D6F}"/>
              </a:ext>
              <a:ext uri="{C183D7F6-B498-43B3-948B-1728B52AA6E4}">
                <adec:decorative xmlns:adec="http://schemas.microsoft.com/office/drawing/2017/decorative" val="1"/>
              </a:ext>
            </a:extLst>
          </p:cNvPr>
          <p:cNvSpPr/>
          <p:nvPr/>
        </p:nvSpPr>
        <p:spPr>
          <a:xfrm rot="-6259107">
            <a:off x="17104919" y="-844205"/>
            <a:ext cx="2342393" cy="1831326"/>
          </a:xfrm>
          <a:custGeom>
            <a:avLst/>
            <a:gdLst/>
            <a:ahLst/>
            <a:cxnLst/>
            <a:rect l="l" t="t" r="r" b="b"/>
            <a:pathLst>
              <a:path w="2342393" h="1831326">
                <a:moveTo>
                  <a:pt x="0" y="0"/>
                </a:moveTo>
                <a:lnTo>
                  <a:pt x="2342393" y="0"/>
                </a:lnTo>
                <a:lnTo>
                  <a:pt x="2342393" y="1831326"/>
                </a:lnTo>
                <a:lnTo>
                  <a:pt x="0" y="18313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0" name="TextBox 49">
            <a:extLst>
              <a:ext uri="{FF2B5EF4-FFF2-40B4-BE49-F238E27FC236}">
                <a16:creationId xmlns:a16="http://schemas.microsoft.com/office/drawing/2014/main" id="{720A5F9B-BAAE-2784-4444-87341ABBC350}"/>
              </a:ext>
            </a:extLst>
          </p:cNvPr>
          <p:cNvSpPr txBox="1"/>
          <p:nvPr/>
        </p:nvSpPr>
        <p:spPr>
          <a:xfrm>
            <a:off x="1540654" y="840283"/>
            <a:ext cx="16367051" cy="646331"/>
          </a:xfrm>
          <a:prstGeom prst="rect">
            <a:avLst/>
          </a:prstGeom>
          <a:noFill/>
        </p:spPr>
        <p:txBody>
          <a:bodyPr wrap="square">
            <a:spAutoFit/>
          </a:bodyPr>
          <a:lstStyle/>
          <a:p>
            <a:r>
              <a:rPr lang="en-US" sz="3600" b="1" dirty="0">
                <a:solidFill>
                  <a:schemeClr val="tx2">
                    <a:lumMod val="75000"/>
                  </a:schemeClr>
                </a:solidFill>
                <a:highlight>
                  <a:srgbClr val="C0C0C0"/>
                </a:highlight>
                <a:latin typeface="Arial" panose="020B0604020202020204" pitchFamily="34" charset="0"/>
                <a:cs typeface="Arial" panose="020B0604020202020204" pitchFamily="34" charset="0"/>
              </a:rPr>
              <a:t>Policy and Governance Failures: Impact on Quality and Service Delivery</a:t>
            </a:r>
            <a:endParaRPr lang="en-IN" sz="3600" b="1" dirty="0">
              <a:solidFill>
                <a:schemeClr val="tx2">
                  <a:lumMod val="75000"/>
                </a:schemeClr>
              </a:solidFill>
              <a:highlight>
                <a:srgbClr val="C0C0C0"/>
              </a:highlight>
              <a:latin typeface="Arial" panose="020B0604020202020204" pitchFamily="34" charset="0"/>
              <a:cs typeface="Arial" panose="020B0604020202020204" pitchFamily="34" charset="0"/>
            </a:endParaRPr>
          </a:p>
        </p:txBody>
      </p:sp>
      <p:graphicFrame>
        <p:nvGraphicFramePr>
          <p:cNvPr id="51" name="Table 50">
            <a:extLst>
              <a:ext uri="{FF2B5EF4-FFF2-40B4-BE49-F238E27FC236}">
                <a16:creationId xmlns:a16="http://schemas.microsoft.com/office/drawing/2014/main" id="{542FB437-8AC3-FD0E-0B2F-3A50D847BD13}"/>
              </a:ext>
            </a:extLst>
          </p:cNvPr>
          <p:cNvGraphicFramePr>
            <a:graphicFrameLocks noGrp="1"/>
          </p:cNvGraphicFramePr>
          <p:nvPr>
            <p:extLst>
              <p:ext uri="{D42A27DB-BD31-4B8C-83A1-F6EECF244321}">
                <p14:modId xmlns:p14="http://schemas.microsoft.com/office/powerpoint/2010/main" val="73959108"/>
              </p:ext>
            </p:extLst>
          </p:nvPr>
        </p:nvGraphicFramePr>
        <p:xfrm>
          <a:off x="1752600" y="1857392"/>
          <a:ext cx="14558970" cy="7722783"/>
        </p:xfrm>
        <a:graphic>
          <a:graphicData uri="http://schemas.openxmlformats.org/drawingml/2006/table">
            <a:tbl>
              <a:tblPr firstRow="1" firstCol="1" bandRow="1">
                <a:tableStyleId>{5C22544A-7EE6-4342-B048-85BDC9FD1C3A}</a:tableStyleId>
              </a:tblPr>
              <a:tblGrid>
                <a:gridCol w="2911794">
                  <a:extLst>
                    <a:ext uri="{9D8B030D-6E8A-4147-A177-3AD203B41FA5}">
                      <a16:colId xmlns:a16="http://schemas.microsoft.com/office/drawing/2014/main" val="3483918899"/>
                    </a:ext>
                  </a:extLst>
                </a:gridCol>
                <a:gridCol w="2911794">
                  <a:extLst>
                    <a:ext uri="{9D8B030D-6E8A-4147-A177-3AD203B41FA5}">
                      <a16:colId xmlns:a16="http://schemas.microsoft.com/office/drawing/2014/main" val="3514242445"/>
                    </a:ext>
                  </a:extLst>
                </a:gridCol>
                <a:gridCol w="2911794">
                  <a:extLst>
                    <a:ext uri="{9D8B030D-6E8A-4147-A177-3AD203B41FA5}">
                      <a16:colId xmlns:a16="http://schemas.microsoft.com/office/drawing/2014/main" val="1377960525"/>
                    </a:ext>
                  </a:extLst>
                </a:gridCol>
                <a:gridCol w="2911794">
                  <a:extLst>
                    <a:ext uri="{9D8B030D-6E8A-4147-A177-3AD203B41FA5}">
                      <a16:colId xmlns:a16="http://schemas.microsoft.com/office/drawing/2014/main" val="1640455626"/>
                    </a:ext>
                  </a:extLst>
                </a:gridCol>
                <a:gridCol w="2911794">
                  <a:extLst>
                    <a:ext uri="{9D8B030D-6E8A-4147-A177-3AD203B41FA5}">
                      <a16:colId xmlns:a16="http://schemas.microsoft.com/office/drawing/2014/main" val="4156475631"/>
                    </a:ext>
                  </a:extLst>
                </a:gridCol>
              </a:tblGrid>
              <a:tr h="766150">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Policy / Area</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Policy Expectation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Observed Issue in the Case</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Impact on Service Delivery</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err="1">
                          <a:effectLst/>
                          <a:latin typeface="Arial" panose="020B0604020202020204" pitchFamily="34" charset="0"/>
                          <a:ea typeface="Calibri" panose="020F0502020204030204" pitchFamily="34" charset="0"/>
                          <a:cs typeface="Arial" panose="020B0604020202020204" pitchFamily="34" charset="0"/>
                        </a:rPr>
                        <a:t>Souces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1058090281"/>
                  </a:ext>
                </a:extLst>
              </a:tr>
              <a:tr h="1547621">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Duty of Candour (Health and Social Care Act, 2014)</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Hospitals must inform families when care causes harm.</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Management failed to disclose repeated neonatal deaths to families.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Loss of public trust and breach of ethical duty.</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(Health and Social Care Act, 2014; CQC, 2024)</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2195223470"/>
                  </a:ext>
                </a:extLst>
              </a:tr>
              <a:tr h="1547621">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Whistle-blowing and Freedom to Speak Up Policy</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Staff should report safety concerns without fear.</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Doctors were discouraged from reporting; some faced intimidation.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Culture of fear → suppressed early intervention.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(NHS England, 2023; The King’s Fund, 2023)</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846223171"/>
                  </a:ext>
                </a:extLst>
              </a:tr>
              <a:tr h="1156885">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Clinical Governance Framework (CQC)</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Continuous monitoring and risk assessment of patient safety.</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Absence of external audits or timely CQC escalation.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Poor oversight → unsafe care continued.</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(CQC, 2024; WHO, 2022)</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1232340125"/>
                  </a:ext>
                </a:extLst>
              </a:tr>
              <a:tr h="1547621">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Leadership and Accountability (NHS Improvement)</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Senior leaders must act on safety data and staff concerns.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Hospital leaders prioritised reputation management over safety.</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Compromised decision-making → delayed action.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(NHS Improvement, 2023; The Guardian, 2024)</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3787020155"/>
                  </a:ext>
                </a:extLst>
              </a:tr>
              <a:tr h="1156885">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Workforce and Staffing Policy</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a:effectLst/>
                          <a:latin typeface="Arial" panose="020B0604020202020204" pitchFamily="34" charset="0"/>
                          <a:cs typeface="Arial" panose="020B0604020202020204" pitchFamily="34" charset="0"/>
                        </a:rPr>
                        <a:t>Safe staffing levels and competence assured by Trust boards.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Understaffed neonatal unit with insufficient supervision.</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Reduced care quality and increased staff burnout.</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tc>
                  <a:txBody>
                    <a:bodyPr/>
                    <a:lstStyle/>
                    <a:p>
                      <a:pPr algn="ctr">
                        <a:lnSpc>
                          <a:spcPct val="107000"/>
                        </a:lnSpc>
                        <a:spcAft>
                          <a:spcPts val="800"/>
                        </a:spcAft>
                        <a:buNone/>
                      </a:pPr>
                      <a:r>
                        <a:rPr lang="en-IN" sz="1800" kern="100" dirty="0">
                          <a:effectLst/>
                          <a:latin typeface="Arial" panose="020B0604020202020204" pitchFamily="34" charset="0"/>
                          <a:cs typeface="Arial" panose="020B0604020202020204" pitchFamily="34" charset="0"/>
                        </a:rPr>
                        <a:t>(NHS England, 2023; The King’s Fund, 2023)</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4882" marR="4882" marT="4882" marB="4882" anchor="ctr"/>
                </a:tc>
                <a:extLst>
                  <a:ext uri="{0D108BD9-81ED-4DB2-BD59-A6C34878D82A}">
                    <a16:rowId xmlns:a16="http://schemas.microsoft.com/office/drawing/2014/main" val="294760077"/>
                  </a:ext>
                </a:extLst>
              </a:tr>
            </a:tbl>
          </a:graphicData>
        </a:graphic>
      </p:graphicFrame>
    </p:spTree>
    <p:extLst>
      <p:ext uri="{BB962C8B-B14F-4D97-AF65-F5344CB8AC3E}">
        <p14:creationId xmlns:p14="http://schemas.microsoft.com/office/powerpoint/2010/main" val="1428874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5" name="Freeform 5">
            <a:extLst>
              <a:ext uri="{C183D7F6-B498-43B3-948B-1728B52AA6E4}">
                <adec:decorative xmlns:adec="http://schemas.microsoft.com/office/drawing/2017/decorative" val="1"/>
              </a:ext>
            </a:extLst>
          </p:cNvPr>
          <p:cNvSpPr/>
          <p:nvPr/>
        </p:nvSpPr>
        <p:spPr>
          <a:xfrm rot="-10800000">
            <a:off x="15393994" y="277081"/>
            <a:ext cx="3186251" cy="1147050"/>
          </a:xfrm>
          <a:custGeom>
            <a:avLst/>
            <a:gdLst/>
            <a:ahLst/>
            <a:cxnLst/>
            <a:rect l="l" t="t" r="r" b="b"/>
            <a:pathLst>
              <a:path w="3186251" h="1147050">
                <a:moveTo>
                  <a:pt x="0" y="0"/>
                </a:moveTo>
                <a:lnTo>
                  <a:pt x="3186250" y="0"/>
                </a:lnTo>
                <a:lnTo>
                  <a:pt x="3186250" y="1147050"/>
                </a:lnTo>
                <a:lnTo>
                  <a:pt x="0" y="114705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495114" y="493997"/>
            <a:ext cx="908030" cy="908030"/>
          </a:xfrm>
          <a:custGeom>
            <a:avLst/>
            <a:gdLst/>
            <a:ahLst/>
            <a:cxnLst/>
            <a:rect l="l" t="t" r="r" b="b"/>
            <a:pathLst>
              <a:path w="908030" h="908030">
                <a:moveTo>
                  <a:pt x="0" y="0"/>
                </a:moveTo>
                <a:lnTo>
                  <a:pt x="908030" y="0"/>
                </a:lnTo>
                <a:lnTo>
                  <a:pt x="908030" y="908030"/>
                </a:lnTo>
                <a:lnTo>
                  <a:pt x="0" y="90803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dirty="0"/>
          </a:p>
        </p:txBody>
      </p:sp>
      <p:sp>
        <p:nvSpPr>
          <p:cNvPr id="24" name="Text 0">
            <a:extLst>
              <a:ext uri="{FF2B5EF4-FFF2-40B4-BE49-F238E27FC236}">
                <a16:creationId xmlns:a16="http://schemas.microsoft.com/office/drawing/2014/main" id="{36D227B0-D625-BD0E-E1EA-C033AC296B8C}"/>
              </a:ext>
            </a:extLst>
          </p:cNvPr>
          <p:cNvSpPr/>
          <p:nvPr/>
        </p:nvSpPr>
        <p:spPr>
          <a:xfrm>
            <a:off x="1828800" y="745628"/>
            <a:ext cx="6792873" cy="463272"/>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600"/>
              </a:lnSpc>
              <a:buNone/>
            </a:pPr>
            <a:r>
              <a:rPr lang="en-US" sz="3600" b="1" dirty="0">
                <a:solidFill>
                  <a:schemeClr val="accent1">
                    <a:lumMod val="75000"/>
                  </a:schemeClr>
                </a:solidFill>
                <a:highlight>
                  <a:srgbClr val="C0C0C0"/>
                </a:highlight>
                <a:latin typeface="Arial" panose="020B0604020202020204" pitchFamily="34" charset="0"/>
                <a:ea typeface="Barlow Bold" pitchFamily="34" charset="-122"/>
                <a:cs typeface="Arial" panose="020B0604020202020204" pitchFamily="34" charset="0"/>
              </a:rPr>
              <a:t>Impact of Root Causes and Policy Failures</a:t>
            </a:r>
            <a:endParaRPr lang="en-US" sz="3600" dirty="0">
              <a:solidFill>
                <a:schemeClr val="accent1">
                  <a:lumMod val="75000"/>
                </a:schemeClr>
              </a:solidFill>
              <a:highlight>
                <a:srgbClr val="C0C0C0"/>
              </a:highlight>
              <a:latin typeface="Arial" panose="020B0604020202020204" pitchFamily="34" charset="0"/>
              <a:cs typeface="Arial" panose="020B0604020202020204" pitchFamily="34" charset="0"/>
            </a:endParaRPr>
          </a:p>
        </p:txBody>
      </p:sp>
      <p:sp>
        <p:nvSpPr>
          <p:cNvPr id="53" name="Shape 2">
            <a:extLst>
              <a:ext uri="{FF2B5EF4-FFF2-40B4-BE49-F238E27FC236}">
                <a16:creationId xmlns:a16="http://schemas.microsoft.com/office/drawing/2014/main" id="{B6B15A8E-A278-FDCB-BC91-BAD7F263584D}"/>
              </a:ext>
            </a:extLst>
          </p:cNvPr>
          <p:cNvSpPr/>
          <p:nvPr/>
        </p:nvSpPr>
        <p:spPr>
          <a:xfrm>
            <a:off x="119859" y="2249122"/>
            <a:ext cx="316825" cy="316825"/>
          </a:xfrm>
          <a:prstGeom prst="roundRect">
            <a:avLst>
              <a:gd name="adj" fmla="val 66676"/>
            </a:avLst>
          </a:prstGeom>
          <a:solidFill>
            <a:srgbClr val="75BAE6"/>
          </a:solidFill>
          <a:ln w="7620">
            <a:solidFill>
              <a:srgbClr val="5BA0CC"/>
            </a:solidFill>
            <a:prstDash val="solid"/>
          </a:ln>
        </p:spPr>
      </p:sp>
      <p:pic>
        <p:nvPicPr>
          <p:cNvPr id="54" name="Image 0" descr="preencoded.png">
            <a:extLst>
              <a:ext uri="{FF2B5EF4-FFF2-40B4-BE49-F238E27FC236}">
                <a16:creationId xmlns:a16="http://schemas.microsoft.com/office/drawing/2014/main" id="{B853D3CD-DCAF-9BC7-208B-6A917D0CEC0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7067" y="2296271"/>
            <a:ext cx="222290" cy="222290"/>
          </a:xfrm>
          <a:prstGeom prst="rect">
            <a:avLst/>
          </a:prstGeom>
        </p:spPr>
      </p:pic>
      <p:sp>
        <p:nvSpPr>
          <p:cNvPr id="55" name="Text 3">
            <a:extLst>
              <a:ext uri="{FF2B5EF4-FFF2-40B4-BE49-F238E27FC236}">
                <a16:creationId xmlns:a16="http://schemas.microsoft.com/office/drawing/2014/main" id="{9A0F2182-A222-DF02-B531-192DBCD30DC9}"/>
              </a:ext>
            </a:extLst>
          </p:cNvPr>
          <p:cNvSpPr/>
          <p:nvPr/>
        </p:nvSpPr>
        <p:spPr>
          <a:xfrm>
            <a:off x="732443" y="2360916"/>
            <a:ext cx="3644503" cy="231577"/>
          </a:xfrm>
          <a:prstGeom prst="rect">
            <a:avLst/>
          </a:prstGeom>
          <a:noFill/>
          <a:ln/>
        </p:spPr>
        <p:txBody>
          <a:bodyPr wrap="none" lIns="0" tIns="0" rIns="0" bIns="0" rtlCol="0" anchor="t"/>
          <a:lstStyle/>
          <a:p>
            <a:pPr marL="0" indent="0" algn="l">
              <a:lnSpc>
                <a:spcPts val="1800"/>
              </a:lnSpc>
              <a:buNone/>
            </a:pPr>
            <a:r>
              <a:rPr lang="en-US" sz="2800" b="1" dirty="0">
                <a:solidFill>
                  <a:srgbClr val="384653"/>
                </a:solidFill>
                <a:latin typeface="Arial" panose="020B0604020202020204" pitchFamily="34" charset="0"/>
                <a:ea typeface="Barlow Bold" pitchFamily="34" charset="-122"/>
                <a:cs typeface="Arial" panose="020B0604020202020204" pitchFamily="34" charset="0"/>
              </a:rPr>
              <a:t>Quality of Care: Patient Safety Compromised</a:t>
            </a:r>
            <a:endParaRPr lang="en-US" sz="2800" dirty="0">
              <a:latin typeface="Arial" panose="020B0604020202020204" pitchFamily="34" charset="0"/>
              <a:cs typeface="Arial" panose="020B0604020202020204" pitchFamily="34" charset="0"/>
            </a:endParaRPr>
          </a:p>
        </p:txBody>
      </p:sp>
      <p:sp>
        <p:nvSpPr>
          <p:cNvPr id="56" name="Text 4">
            <a:extLst>
              <a:ext uri="{FF2B5EF4-FFF2-40B4-BE49-F238E27FC236}">
                <a16:creationId xmlns:a16="http://schemas.microsoft.com/office/drawing/2014/main" id="{A862466E-B67D-E230-2411-8A278575BA8B}"/>
              </a:ext>
            </a:extLst>
          </p:cNvPr>
          <p:cNvSpPr/>
          <p:nvPr/>
        </p:nvSpPr>
        <p:spPr>
          <a:xfrm>
            <a:off x="137231" y="3033225"/>
            <a:ext cx="8001000" cy="901352"/>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Patient safety was severely compromised due to ignored staff warnings and the critical failure to act on incident reports.</a:t>
            </a:r>
            <a:endParaRPr lang="en-US" sz="2000" dirty="0">
              <a:latin typeface="Arial" panose="020B0604020202020204" pitchFamily="34" charset="0"/>
              <a:cs typeface="Arial" panose="020B0604020202020204" pitchFamily="34" charset="0"/>
            </a:endParaRPr>
          </a:p>
        </p:txBody>
      </p:sp>
      <p:sp>
        <p:nvSpPr>
          <p:cNvPr id="57" name="Text 5">
            <a:extLst>
              <a:ext uri="{FF2B5EF4-FFF2-40B4-BE49-F238E27FC236}">
                <a16:creationId xmlns:a16="http://schemas.microsoft.com/office/drawing/2014/main" id="{BB4E754A-9432-B1F2-749C-0F4C6751927A}"/>
              </a:ext>
            </a:extLst>
          </p:cNvPr>
          <p:cNvSpPr/>
          <p:nvPr/>
        </p:nvSpPr>
        <p:spPr>
          <a:xfrm>
            <a:off x="137231" y="4060546"/>
            <a:ext cx="8001000" cy="901352"/>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A catastrophic breakdown in clinical governance directly led to repeated, preventable infant deaths.</a:t>
            </a:r>
            <a:endParaRPr lang="en-US" sz="2000" dirty="0">
              <a:latin typeface="Arial" panose="020B0604020202020204" pitchFamily="34" charset="0"/>
              <a:cs typeface="Arial" panose="020B0604020202020204" pitchFamily="34" charset="0"/>
            </a:endParaRPr>
          </a:p>
        </p:txBody>
      </p:sp>
      <p:sp>
        <p:nvSpPr>
          <p:cNvPr id="58" name="Text 6">
            <a:extLst>
              <a:ext uri="{FF2B5EF4-FFF2-40B4-BE49-F238E27FC236}">
                <a16:creationId xmlns:a16="http://schemas.microsoft.com/office/drawing/2014/main" id="{778B747E-8DF8-7273-1472-FA1F96B0C493}"/>
              </a:ext>
            </a:extLst>
          </p:cNvPr>
          <p:cNvSpPr/>
          <p:nvPr/>
        </p:nvSpPr>
        <p:spPr>
          <a:xfrm>
            <a:off x="122062" y="5150735"/>
            <a:ext cx="8001000" cy="1352027"/>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A pervasive lack of continuous improvement culture resulted in chronic non-compliance with NHS quality standards (CQC, 2024; NHS England, 2023; The King’s Fund, 2023).</a:t>
            </a:r>
            <a:endParaRPr lang="en-US" sz="2000" dirty="0">
              <a:latin typeface="Arial" panose="020B0604020202020204" pitchFamily="34" charset="0"/>
              <a:cs typeface="Arial" panose="020B0604020202020204" pitchFamily="34" charset="0"/>
            </a:endParaRPr>
          </a:p>
        </p:txBody>
      </p:sp>
      <p:sp>
        <p:nvSpPr>
          <p:cNvPr id="59" name="Shape 7">
            <a:extLst>
              <a:ext uri="{FF2B5EF4-FFF2-40B4-BE49-F238E27FC236}">
                <a16:creationId xmlns:a16="http://schemas.microsoft.com/office/drawing/2014/main" id="{8B6E35EC-8FB4-7FE2-B59E-91C4D4064F91}"/>
              </a:ext>
            </a:extLst>
          </p:cNvPr>
          <p:cNvSpPr/>
          <p:nvPr/>
        </p:nvSpPr>
        <p:spPr>
          <a:xfrm>
            <a:off x="8699949" y="2160351"/>
            <a:ext cx="430957" cy="421590"/>
          </a:xfrm>
          <a:prstGeom prst="roundRect">
            <a:avLst>
              <a:gd name="adj" fmla="val 66676"/>
            </a:avLst>
          </a:prstGeom>
          <a:solidFill>
            <a:srgbClr val="2589C9"/>
          </a:solidFill>
          <a:ln w="7620">
            <a:solidFill>
              <a:srgbClr val="3EA2E2"/>
            </a:solidFill>
            <a:prstDash val="solid"/>
          </a:ln>
        </p:spPr>
      </p:sp>
      <p:pic>
        <p:nvPicPr>
          <p:cNvPr id="60" name="Image 1" descr="preencoded.png">
            <a:extLst>
              <a:ext uri="{FF2B5EF4-FFF2-40B4-BE49-F238E27FC236}">
                <a16:creationId xmlns:a16="http://schemas.microsoft.com/office/drawing/2014/main" id="{7BBB3363-658A-9BEA-63FD-2F55BA4F55F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718940" y="2278897"/>
            <a:ext cx="425060" cy="263054"/>
          </a:xfrm>
          <a:prstGeom prst="rect">
            <a:avLst/>
          </a:prstGeom>
        </p:spPr>
      </p:pic>
      <p:sp>
        <p:nvSpPr>
          <p:cNvPr id="61" name="Text 8">
            <a:extLst>
              <a:ext uri="{FF2B5EF4-FFF2-40B4-BE49-F238E27FC236}">
                <a16:creationId xmlns:a16="http://schemas.microsoft.com/office/drawing/2014/main" id="{5E33D788-4C61-5B62-3AD0-5D1A566D8DE8}"/>
              </a:ext>
            </a:extLst>
          </p:cNvPr>
          <p:cNvSpPr/>
          <p:nvPr/>
        </p:nvSpPr>
        <p:spPr>
          <a:xfrm>
            <a:off x="9415283" y="2064576"/>
            <a:ext cx="6056987" cy="231577"/>
          </a:xfrm>
          <a:prstGeom prst="rect">
            <a:avLst/>
          </a:prstGeom>
          <a:noFill/>
          <a:ln/>
        </p:spPr>
        <p:txBody>
          <a:bodyPr wrap="none" lIns="0" tIns="0" rIns="0" bIns="0" rtlCol="0" anchor="t"/>
          <a:lstStyle/>
          <a:p>
            <a:pPr marL="0" indent="0" algn="l">
              <a:lnSpc>
                <a:spcPct val="150000"/>
              </a:lnSpc>
              <a:buNone/>
            </a:pPr>
            <a:r>
              <a:rPr lang="en-US" sz="2800" b="1" dirty="0">
                <a:solidFill>
                  <a:srgbClr val="384653"/>
                </a:solidFill>
                <a:latin typeface="Arial" panose="020B0604020202020204" pitchFamily="34" charset="0"/>
                <a:ea typeface="Barlow Bold" pitchFamily="34" charset="-122"/>
                <a:cs typeface="Arial" panose="020B0604020202020204" pitchFamily="34" charset="0"/>
              </a:rPr>
              <a:t>Efficiency of Services: Operational Disruption</a:t>
            </a:r>
            <a:endParaRPr lang="en-US" sz="2800" dirty="0">
              <a:latin typeface="Arial" panose="020B0604020202020204" pitchFamily="34" charset="0"/>
              <a:cs typeface="Arial" panose="020B0604020202020204" pitchFamily="34" charset="0"/>
            </a:endParaRPr>
          </a:p>
        </p:txBody>
      </p:sp>
      <p:sp>
        <p:nvSpPr>
          <p:cNvPr id="62" name="Text 9">
            <a:extLst>
              <a:ext uri="{FF2B5EF4-FFF2-40B4-BE49-F238E27FC236}">
                <a16:creationId xmlns:a16="http://schemas.microsoft.com/office/drawing/2014/main" id="{EFCDC1BD-50E7-AAAF-227D-0F2DF0D66119}"/>
              </a:ext>
            </a:extLst>
          </p:cNvPr>
          <p:cNvSpPr/>
          <p:nvPr/>
        </p:nvSpPr>
        <p:spPr>
          <a:xfrm>
            <a:off x="8526474" y="3015472"/>
            <a:ext cx="9713535" cy="675799"/>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Significant resource strain was observed through prolonged investigations, escalating legal costs, and high staff turnover, severely disrupting normal service delivery.</a:t>
            </a:r>
            <a:endParaRPr lang="en-US" sz="2000" dirty="0">
              <a:latin typeface="Arial" panose="020B0604020202020204" pitchFamily="34" charset="0"/>
              <a:cs typeface="Arial" panose="020B0604020202020204" pitchFamily="34" charset="0"/>
            </a:endParaRPr>
          </a:p>
        </p:txBody>
      </p:sp>
      <p:sp>
        <p:nvSpPr>
          <p:cNvPr id="63" name="Text 10">
            <a:extLst>
              <a:ext uri="{FF2B5EF4-FFF2-40B4-BE49-F238E27FC236}">
                <a16:creationId xmlns:a16="http://schemas.microsoft.com/office/drawing/2014/main" id="{61408E18-7828-F41F-910A-594AEC9C3594}"/>
              </a:ext>
            </a:extLst>
          </p:cNvPr>
          <p:cNvSpPr/>
          <p:nvPr/>
        </p:nvSpPr>
        <p:spPr>
          <a:xfrm>
            <a:off x="8558423" y="4467701"/>
            <a:ext cx="9713535" cy="675799"/>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Ineffective processes, characterised by delayed Root Cause Analysis (RCA), poor communication, and a lack of coordinated leadership, drastically increased inefficiency.</a:t>
            </a:r>
            <a:endParaRPr lang="en-US" sz="2000" dirty="0">
              <a:latin typeface="Arial" panose="020B0604020202020204" pitchFamily="34" charset="0"/>
              <a:cs typeface="Arial" panose="020B0604020202020204" pitchFamily="34" charset="0"/>
            </a:endParaRPr>
          </a:p>
        </p:txBody>
      </p:sp>
      <p:sp>
        <p:nvSpPr>
          <p:cNvPr id="64" name="Text 11">
            <a:extLst>
              <a:ext uri="{FF2B5EF4-FFF2-40B4-BE49-F238E27FC236}">
                <a16:creationId xmlns:a16="http://schemas.microsoft.com/office/drawing/2014/main" id="{B965F298-F211-B6A7-6B7F-7E86AB141B93}"/>
              </a:ext>
            </a:extLst>
          </p:cNvPr>
          <p:cNvSpPr/>
          <p:nvPr/>
        </p:nvSpPr>
        <p:spPr>
          <a:xfrm>
            <a:off x="8586497" y="5958576"/>
            <a:ext cx="9713535" cy="2136920"/>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Repeated safety incidents triggered ward closures and a profound erosion of staff confidence, leading to extensive operational disruption (NHS Improvement, 2023; WHO, 2022).</a:t>
            </a:r>
            <a:endParaRPr lang="en-US" sz="2000" dirty="0">
              <a:latin typeface="Arial" panose="020B0604020202020204" pitchFamily="34" charset="0"/>
              <a:cs typeface="Arial" panose="020B0604020202020204" pitchFamily="34" charset="0"/>
            </a:endParaRPr>
          </a:p>
        </p:txBody>
      </p:sp>
      <p:sp>
        <p:nvSpPr>
          <p:cNvPr id="65" name="Shape 12">
            <a:extLst>
              <a:ext uri="{FF2B5EF4-FFF2-40B4-BE49-F238E27FC236}">
                <a16:creationId xmlns:a16="http://schemas.microsoft.com/office/drawing/2014/main" id="{077474DE-5B06-D463-1BBE-40FD3B219177}"/>
              </a:ext>
            </a:extLst>
          </p:cNvPr>
          <p:cNvSpPr/>
          <p:nvPr/>
        </p:nvSpPr>
        <p:spPr>
          <a:xfrm>
            <a:off x="167067" y="7562759"/>
            <a:ext cx="316825" cy="316825"/>
          </a:xfrm>
          <a:prstGeom prst="roundRect">
            <a:avLst>
              <a:gd name="adj" fmla="val 66676"/>
            </a:avLst>
          </a:prstGeom>
          <a:solidFill>
            <a:srgbClr val="063E5F"/>
          </a:solidFill>
          <a:ln w="7620">
            <a:solidFill>
              <a:srgbClr val="1F5778"/>
            </a:solidFill>
            <a:prstDash val="solid"/>
          </a:ln>
        </p:spPr>
      </p:sp>
      <p:pic>
        <p:nvPicPr>
          <p:cNvPr id="66" name="Image 2" descr="preencoded.png">
            <a:extLst>
              <a:ext uri="{FF2B5EF4-FFF2-40B4-BE49-F238E27FC236}">
                <a16:creationId xmlns:a16="http://schemas.microsoft.com/office/drawing/2014/main" id="{0D6C5C51-26F3-1DF8-97C1-9DAC88A97F4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14275" y="7609908"/>
            <a:ext cx="222290" cy="222290"/>
          </a:xfrm>
          <a:prstGeom prst="rect">
            <a:avLst/>
          </a:prstGeom>
        </p:spPr>
      </p:pic>
      <p:sp>
        <p:nvSpPr>
          <p:cNvPr id="67" name="Text 13">
            <a:extLst>
              <a:ext uri="{FF2B5EF4-FFF2-40B4-BE49-F238E27FC236}">
                <a16:creationId xmlns:a16="http://schemas.microsoft.com/office/drawing/2014/main" id="{83797C15-3AE8-D633-120D-AEB0997C77E2}"/>
              </a:ext>
            </a:extLst>
          </p:cNvPr>
          <p:cNvSpPr/>
          <p:nvPr/>
        </p:nvSpPr>
        <p:spPr>
          <a:xfrm>
            <a:off x="743488" y="7436596"/>
            <a:ext cx="3856553" cy="231577"/>
          </a:xfrm>
          <a:prstGeom prst="rect">
            <a:avLst/>
          </a:prstGeom>
          <a:noFill/>
          <a:ln/>
        </p:spPr>
        <p:txBody>
          <a:bodyPr wrap="none" lIns="0" tIns="0" rIns="0" bIns="0" rtlCol="0" anchor="t"/>
          <a:lstStyle/>
          <a:p>
            <a:pPr marL="0" indent="0" algn="l">
              <a:lnSpc>
                <a:spcPct val="150000"/>
              </a:lnSpc>
              <a:buNone/>
            </a:pPr>
            <a:r>
              <a:rPr lang="en-US" sz="2800" b="1" dirty="0">
                <a:solidFill>
                  <a:srgbClr val="384653"/>
                </a:solidFill>
                <a:latin typeface="Arial" panose="020B0604020202020204" pitchFamily="34" charset="0"/>
                <a:ea typeface="Barlow Bold" pitchFamily="34" charset="-122"/>
                <a:cs typeface="Arial" panose="020B0604020202020204" pitchFamily="34" charset="0"/>
              </a:rPr>
              <a:t>Equity in Service Provision: Unequal Protection</a:t>
            </a:r>
            <a:endParaRPr lang="en-US" sz="2800" dirty="0">
              <a:latin typeface="Arial" panose="020B0604020202020204" pitchFamily="34" charset="0"/>
              <a:cs typeface="Arial" panose="020B0604020202020204" pitchFamily="34" charset="0"/>
            </a:endParaRPr>
          </a:p>
        </p:txBody>
      </p:sp>
      <p:sp>
        <p:nvSpPr>
          <p:cNvPr id="68" name="Text 14">
            <a:extLst>
              <a:ext uri="{FF2B5EF4-FFF2-40B4-BE49-F238E27FC236}">
                <a16:creationId xmlns:a16="http://schemas.microsoft.com/office/drawing/2014/main" id="{B3407BBC-0C09-45E6-7715-C9223B6E8C15}"/>
              </a:ext>
            </a:extLst>
          </p:cNvPr>
          <p:cNvSpPr/>
          <p:nvPr/>
        </p:nvSpPr>
        <p:spPr>
          <a:xfrm>
            <a:off x="137231" y="8155479"/>
            <a:ext cx="17830798" cy="560946"/>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Families were unjustly denied information under the Duty of Candour, representing a critical failure of transparency and justice.</a:t>
            </a:r>
            <a:endParaRPr lang="en-US" sz="2000" dirty="0">
              <a:latin typeface="Arial" panose="020B0604020202020204" pitchFamily="34" charset="0"/>
              <a:cs typeface="Arial" panose="020B0604020202020204" pitchFamily="34" charset="0"/>
            </a:endParaRPr>
          </a:p>
        </p:txBody>
      </p:sp>
      <p:sp>
        <p:nvSpPr>
          <p:cNvPr id="69" name="Text 15">
            <a:extLst>
              <a:ext uri="{FF2B5EF4-FFF2-40B4-BE49-F238E27FC236}">
                <a16:creationId xmlns:a16="http://schemas.microsoft.com/office/drawing/2014/main" id="{E1E49F9C-4B8C-B280-02B4-C2BE3A771E6F}"/>
              </a:ext>
            </a:extLst>
          </p:cNvPr>
          <p:cNvSpPr/>
          <p:nvPr/>
        </p:nvSpPr>
        <p:spPr>
          <a:xfrm>
            <a:off x="114944" y="8680837"/>
            <a:ext cx="17830800" cy="901352"/>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Vulnerable patients, particularly infants, faced unequal protection due to systemic negligence and a disregard for established protocols.</a:t>
            </a:r>
            <a:endParaRPr lang="en-US" sz="2000" dirty="0">
              <a:latin typeface="Arial" panose="020B0604020202020204" pitchFamily="34" charset="0"/>
              <a:cs typeface="Arial" panose="020B0604020202020204" pitchFamily="34" charset="0"/>
            </a:endParaRPr>
          </a:p>
        </p:txBody>
      </p:sp>
      <p:sp>
        <p:nvSpPr>
          <p:cNvPr id="70" name="Text 16">
            <a:extLst>
              <a:ext uri="{FF2B5EF4-FFF2-40B4-BE49-F238E27FC236}">
                <a16:creationId xmlns:a16="http://schemas.microsoft.com/office/drawing/2014/main" id="{4BCFA0FF-1DDE-77E0-DF3A-5AA864DD31D3}"/>
              </a:ext>
            </a:extLst>
          </p:cNvPr>
          <p:cNvSpPr/>
          <p:nvPr/>
        </p:nvSpPr>
        <p:spPr>
          <a:xfrm>
            <a:off x="114946" y="9189946"/>
            <a:ext cx="17830798" cy="1352027"/>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Staff inequality became evident as whistle-blowers faced intimidation and a complete lack of support, stifling vital disclosures. (Health and Social Care Act, 2014; The Guardian, 2024; NHS England, 2023).</a:t>
            </a:r>
            <a:endParaRPr lang="en-US" sz="2000" dirty="0">
              <a:latin typeface="Arial" panose="020B0604020202020204" pitchFamily="34" charset="0"/>
              <a:cs typeface="Arial" panose="020B0604020202020204" pitchFamily="34" charset="0"/>
            </a:endParaRPr>
          </a:p>
        </p:txBody>
      </p:sp>
      <p:sp>
        <p:nvSpPr>
          <p:cNvPr id="77" name="Freeform 7">
            <a:extLst>
              <a:ext uri="{FF2B5EF4-FFF2-40B4-BE49-F238E27FC236}">
                <a16:creationId xmlns:a16="http://schemas.microsoft.com/office/drawing/2014/main" id="{CC1C9CAE-15A6-6B46-E398-09B1D98A7A36}"/>
              </a:ext>
              <a:ext uri="{C183D7F6-B498-43B3-948B-1728B52AA6E4}">
                <adec:decorative xmlns:adec="http://schemas.microsoft.com/office/drawing/2017/decorative" val="1"/>
              </a:ext>
            </a:extLst>
          </p:cNvPr>
          <p:cNvSpPr/>
          <p:nvPr/>
        </p:nvSpPr>
        <p:spPr>
          <a:xfrm>
            <a:off x="16535400" y="7289715"/>
            <a:ext cx="2352856" cy="885530"/>
          </a:xfrm>
          <a:custGeom>
            <a:avLst/>
            <a:gdLst/>
            <a:ahLst/>
            <a:cxnLst/>
            <a:rect l="l" t="t" r="r" b="b"/>
            <a:pathLst>
              <a:path w="2352856" h="885530">
                <a:moveTo>
                  <a:pt x="0" y="0"/>
                </a:moveTo>
                <a:lnTo>
                  <a:pt x="2352856" y="0"/>
                </a:lnTo>
                <a:lnTo>
                  <a:pt x="2352856" y="885530"/>
                </a:lnTo>
                <a:lnTo>
                  <a:pt x="0" y="88553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a:extLst>
            <a:ext uri="{FF2B5EF4-FFF2-40B4-BE49-F238E27FC236}">
              <a16:creationId xmlns:a16="http://schemas.microsoft.com/office/drawing/2014/main" id="{5480A7DC-6F80-900E-F9D4-D2CFFE754D5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0BFA809-48AF-CC25-E319-8062641C06A5}"/>
              </a:ext>
              <a:ext uri="{C183D7F6-B498-43B3-948B-1728B52AA6E4}">
                <adec:decorative xmlns:adec="http://schemas.microsoft.com/office/drawing/2017/decorative" val="1"/>
              </a:ext>
            </a:extLst>
          </p:cNvPr>
          <p:cNvSpPr/>
          <p:nvPr/>
        </p:nvSpPr>
        <p:spPr>
          <a:xfrm rot="540852" flipH="1">
            <a:off x="1638278" y="-1958304"/>
            <a:ext cx="6359244" cy="6151123"/>
          </a:xfrm>
          <a:custGeom>
            <a:avLst/>
            <a:gdLst/>
            <a:ahLst/>
            <a:cxnLst/>
            <a:rect l="l" t="t" r="r" b="b"/>
            <a:pathLst>
              <a:path w="6359244" h="6151123">
                <a:moveTo>
                  <a:pt x="6359244" y="0"/>
                </a:moveTo>
                <a:lnTo>
                  <a:pt x="0" y="0"/>
                </a:lnTo>
                <a:lnTo>
                  <a:pt x="0" y="6151123"/>
                </a:lnTo>
                <a:lnTo>
                  <a:pt x="6359244" y="6151123"/>
                </a:lnTo>
                <a:lnTo>
                  <a:pt x="6359244"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a:extLst>
              <a:ext uri="{FF2B5EF4-FFF2-40B4-BE49-F238E27FC236}">
                <a16:creationId xmlns:a16="http://schemas.microsoft.com/office/drawing/2014/main" id="{529A0A27-EFA5-3F41-A59F-DCA1346209DD}"/>
              </a:ext>
              <a:ext uri="{C183D7F6-B498-43B3-948B-1728B52AA6E4}">
                <adec:decorative xmlns:adec="http://schemas.microsoft.com/office/drawing/2017/decorative" val="1"/>
              </a:ext>
            </a:extLst>
          </p:cNvPr>
          <p:cNvSpPr/>
          <p:nvPr/>
        </p:nvSpPr>
        <p:spPr>
          <a:xfrm rot="-1103560">
            <a:off x="12523281" y="4382073"/>
            <a:ext cx="5387008" cy="5387008"/>
          </a:xfrm>
          <a:custGeom>
            <a:avLst/>
            <a:gdLst/>
            <a:ahLst/>
            <a:cxnLst/>
            <a:rect l="l" t="t" r="r" b="b"/>
            <a:pathLst>
              <a:path w="5387008" h="5387008">
                <a:moveTo>
                  <a:pt x="0" y="0"/>
                </a:moveTo>
                <a:lnTo>
                  <a:pt x="5387008" y="0"/>
                </a:lnTo>
                <a:lnTo>
                  <a:pt x="5387008" y="5387008"/>
                </a:lnTo>
                <a:lnTo>
                  <a:pt x="0" y="53870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29306C60-5DBE-393F-5577-38494DE9E942}"/>
              </a:ext>
              <a:ext uri="{C183D7F6-B498-43B3-948B-1728B52AA6E4}">
                <adec:decorative xmlns:adec="http://schemas.microsoft.com/office/drawing/2017/decorative" val="1"/>
              </a:ext>
            </a:extLst>
          </p:cNvPr>
          <p:cNvSpPr/>
          <p:nvPr/>
        </p:nvSpPr>
        <p:spPr>
          <a:xfrm rot="-5400000" flipH="1">
            <a:off x="465858" y="-538609"/>
            <a:ext cx="2606676" cy="1147050"/>
          </a:xfrm>
          <a:custGeom>
            <a:avLst/>
            <a:gdLst/>
            <a:ahLst/>
            <a:cxnLst/>
            <a:rect l="l" t="t" r="r" b="b"/>
            <a:pathLst>
              <a:path w="3186251" h="1147050">
                <a:moveTo>
                  <a:pt x="3186250" y="0"/>
                </a:moveTo>
                <a:lnTo>
                  <a:pt x="0" y="0"/>
                </a:lnTo>
                <a:lnTo>
                  <a:pt x="0" y="1147050"/>
                </a:lnTo>
                <a:lnTo>
                  <a:pt x="3186250" y="1147050"/>
                </a:lnTo>
                <a:lnTo>
                  <a:pt x="318625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4" name="Freeform 14">
            <a:extLst>
              <a:ext uri="{FF2B5EF4-FFF2-40B4-BE49-F238E27FC236}">
                <a16:creationId xmlns:a16="http://schemas.microsoft.com/office/drawing/2014/main" id="{C31502DD-C6EB-701A-59CC-1929D20234E1}"/>
              </a:ext>
              <a:ext uri="{C183D7F6-B498-43B3-948B-1728B52AA6E4}">
                <adec:decorative xmlns:adec="http://schemas.microsoft.com/office/drawing/2017/decorative" val="1"/>
              </a:ext>
            </a:extLst>
          </p:cNvPr>
          <p:cNvSpPr/>
          <p:nvPr/>
        </p:nvSpPr>
        <p:spPr>
          <a:xfrm rot="-5400000">
            <a:off x="15635405" y="8643138"/>
            <a:ext cx="3269526" cy="1147050"/>
          </a:xfrm>
          <a:custGeom>
            <a:avLst/>
            <a:gdLst/>
            <a:ahLst/>
            <a:cxnLst/>
            <a:rect l="l" t="t" r="r" b="b"/>
            <a:pathLst>
              <a:path w="3186251" h="1147050">
                <a:moveTo>
                  <a:pt x="0" y="0"/>
                </a:moveTo>
                <a:lnTo>
                  <a:pt x="3186251" y="0"/>
                </a:lnTo>
                <a:lnTo>
                  <a:pt x="3186251" y="1147050"/>
                </a:lnTo>
                <a:lnTo>
                  <a:pt x="0" y="11470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8" name="Text 0">
            <a:extLst>
              <a:ext uri="{FF2B5EF4-FFF2-40B4-BE49-F238E27FC236}">
                <a16:creationId xmlns:a16="http://schemas.microsoft.com/office/drawing/2014/main" id="{3DB0838E-B3E6-40F7-E732-CCC58DE8A90A}"/>
              </a:ext>
            </a:extLst>
          </p:cNvPr>
          <p:cNvSpPr/>
          <p:nvPr/>
        </p:nvSpPr>
        <p:spPr>
          <a:xfrm>
            <a:off x="2801315" y="851033"/>
            <a:ext cx="7324249" cy="266224"/>
          </a:xfrm>
          <a:prstGeom prst="rect">
            <a:avLst/>
          </a:prstGeom>
          <a:noFill/>
          <a:ln/>
        </p:spPr>
        <p:txBody>
          <a:bodyPr wrap="none" lIns="0" tIns="0" rIns="0" bIns="0" rtlCol="0" anchor="t"/>
          <a:lstStyle/>
          <a:p>
            <a:pPr marL="0" indent="0" algn="l">
              <a:lnSpc>
                <a:spcPts val="2050"/>
              </a:lnSpc>
              <a:buNone/>
            </a:pPr>
            <a:r>
              <a:rPr lang="en-US" sz="3200" b="1" dirty="0">
                <a:solidFill>
                  <a:schemeClr val="accent1">
                    <a:lumMod val="75000"/>
                  </a:schemeClr>
                </a:solidFill>
                <a:highlight>
                  <a:srgbClr val="C0C0C0"/>
                </a:highlight>
                <a:latin typeface="Arial" panose="020B0604020202020204" pitchFamily="34" charset="0"/>
                <a:ea typeface="Barlow Bold" pitchFamily="34" charset="-122"/>
                <a:cs typeface="Arial" panose="020B0604020202020204" pitchFamily="34" charset="0"/>
              </a:rPr>
              <a:t>Outline of Component 2 Report</a:t>
            </a:r>
            <a:endParaRPr lang="en-US" sz="3200" dirty="0">
              <a:solidFill>
                <a:schemeClr val="accent1">
                  <a:lumMod val="75000"/>
                </a:schemeClr>
              </a:solidFill>
              <a:highlight>
                <a:srgbClr val="C0C0C0"/>
              </a:highlight>
              <a:latin typeface="Arial" panose="020B0604020202020204" pitchFamily="34" charset="0"/>
              <a:cs typeface="Arial" panose="020B0604020202020204" pitchFamily="34" charset="0"/>
            </a:endParaRPr>
          </a:p>
        </p:txBody>
      </p:sp>
      <p:sp>
        <p:nvSpPr>
          <p:cNvPr id="93" name="TextBox 92">
            <a:extLst>
              <a:ext uri="{FF2B5EF4-FFF2-40B4-BE49-F238E27FC236}">
                <a16:creationId xmlns:a16="http://schemas.microsoft.com/office/drawing/2014/main" id="{D1D55379-A800-C085-BCE3-C3BC22ED0D4C}"/>
              </a:ext>
            </a:extLst>
          </p:cNvPr>
          <p:cNvSpPr txBox="1"/>
          <p:nvPr/>
        </p:nvSpPr>
        <p:spPr>
          <a:xfrm>
            <a:off x="599870" y="1385069"/>
            <a:ext cx="20988166" cy="8773043"/>
          </a:xfrm>
          <a:prstGeom prst="rect">
            <a:avLst/>
          </a:prstGeom>
          <a:noFill/>
        </p:spPr>
        <p:txBody>
          <a:bodyPr wrap="square">
            <a:spAutoFit/>
          </a:bodyPr>
          <a:lstStyle/>
          <a:p>
            <a:pPr>
              <a:lnSpc>
                <a:spcPct val="150000"/>
              </a:lnSpc>
              <a:buNone/>
            </a:pPr>
            <a:r>
              <a:rPr lang="en-IN" b="1" dirty="0">
                <a:latin typeface="Arial" panose="020B0604020202020204" pitchFamily="34" charset="0"/>
                <a:cs typeface="Arial" panose="020B0604020202020204" pitchFamily="34" charset="0"/>
              </a:rPr>
              <a:t>1️⃣ Introduction</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Overview of Lucy Letby case, aims, and rationale for quality improvement. </a:t>
            </a:r>
            <a:r>
              <a:rPr lang="en-IN" i="1" dirty="0">
                <a:latin typeface="Arial" panose="020B0604020202020204" pitchFamily="34" charset="0"/>
                <a:cs typeface="Arial" panose="020B0604020202020204" pitchFamily="34" charset="0"/>
              </a:rPr>
              <a:t>(CQC, 2024; NHS England, 2023)</a:t>
            </a:r>
            <a:endParaRPr lang="en-IN" dirty="0">
              <a:latin typeface="Arial" panose="020B0604020202020204" pitchFamily="34" charset="0"/>
              <a:cs typeface="Arial" panose="020B0604020202020204" pitchFamily="34" charset="0"/>
            </a:endParaRP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2️⃣ Identification of Quality Issues and Root Causes</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Analyse governance, leadership, and communication failures using RCA and Fishbone.</a:t>
            </a: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3️⃣ Theoretical Frameworks / Models</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Apply Swiss Cheese, RCA, Fishbone, and Donabedian models to explain system failures. </a:t>
            </a:r>
            <a:r>
              <a:rPr lang="en-IN" i="1" dirty="0">
                <a:latin typeface="Arial" panose="020B0604020202020204" pitchFamily="34" charset="0"/>
                <a:cs typeface="Arial" panose="020B0604020202020204" pitchFamily="34" charset="0"/>
              </a:rPr>
              <a:t>(Reason, 2000; Donabedian, 1988)</a:t>
            </a:r>
            <a:endParaRPr lang="en-IN" dirty="0">
              <a:latin typeface="Arial" panose="020B0604020202020204" pitchFamily="34" charset="0"/>
              <a:cs typeface="Arial" panose="020B0604020202020204" pitchFamily="34" charset="0"/>
            </a:endParaRP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4️⃣ Policy and Governance Analysis</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Examine Duty of Candour, Freedom to Speak Up, and leadership accountability gaps.</a:t>
            </a:r>
            <a:br>
              <a:rPr lang="en-IN" dirty="0">
                <a:latin typeface="Arial" panose="020B0604020202020204" pitchFamily="34" charset="0"/>
                <a:cs typeface="Arial" panose="020B0604020202020204" pitchFamily="34" charset="0"/>
              </a:rPr>
            </a:br>
            <a:r>
              <a:rPr lang="en-IN" i="1" dirty="0">
                <a:latin typeface="Arial" panose="020B0604020202020204" pitchFamily="34" charset="0"/>
                <a:cs typeface="Arial" panose="020B0604020202020204" pitchFamily="34" charset="0"/>
              </a:rPr>
              <a:t>(NHS England, 2023; The King’s Fund, 2023)</a:t>
            </a:r>
            <a:endParaRPr lang="en-IN" dirty="0">
              <a:latin typeface="Arial" panose="020B0604020202020204" pitchFamily="34" charset="0"/>
              <a:cs typeface="Arial" panose="020B0604020202020204" pitchFamily="34" charset="0"/>
            </a:endParaRP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5️⃣ Impact on Service Provision</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Assess effects on </a:t>
            </a:r>
            <a:r>
              <a:rPr lang="en-IN" b="1" dirty="0">
                <a:latin typeface="Arial" panose="020B0604020202020204" pitchFamily="34" charset="0"/>
                <a:cs typeface="Arial" panose="020B0604020202020204" pitchFamily="34" charset="0"/>
              </a:rPr>
              <a:t>quality, efficiency, and equity</a:t>
            </a:r>
            <a:r>
              <a:rPr lang="en-IN" dirty="0">
                <a:latin typeface="Arial" panose="020B0604020202020204" pitchFamily="34" charset="0"/>
                <a:cs typeface="Arial" panose="020B0604020202020204" pitchFamily="34" charset="0"/>
              </a:rPr>
              <a:t> in NHS service delivery. </a:t>
            </a:r>
            <a:r>
              <a:rPr lang="en-IN" i="1" dirty="0">
                <a:latin typeface="Arial" panose="020B0604020202020204" pitchFamily="34" charset="0"/>
                <a:cs typeface="Arial" panose="020B0604020202020204" pitchFamily="34" charset="0"/>
              </a:rPr>
              <a:t>(CQC, 2024; WHO, 2022)</a:t>
            </a:r>
            <a:endParaRPr lang="en-IN" dirty="0">
              <a:latin typeface="Arial" panose="020B0604020202020204" pitchFamily="34" charset="0"/>
              <a:cs typeface="Arial" panose="020B0604020202020204" pitchFamily="34" charset="0"/>
            </a:endParaRP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6️⃣ Recommendations and Service Improvement Plan</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Suggest policy reform, leadership training, and PDSA cycle for continuous improvement.</a:t>
            </a:r>
            <a:r>
              <a:rPr lang="en-IN" i="1" dirty="0">
                <a:latin typeface="Arial" panose="020B0604020202020204" pitchFamily="34" charset="0"/>
                <a:cs typeface="Arial" panose="020B0604020202020204" pitchFamily="34" charset="0"/>
              </a:rPr>
              <a:t>(IHI, 2023)</a:t>
            </a:r>
            <a:endParaRPr lang="en-IN" dirty="0">
              <a:latin typeface="Arial" panose="020B0604020202020204" pitchFamily="34" charset="0"/>
              <a:cs typeface="Arial" panose="020B0604020202020204" pitchFamily="34" charset="0"/>
            </a:endParaRPr>
          </a:p>
          <a:p>
            <a:pPr algn="ctr">
              <a:lnSpc>
                <a:spcPct val="150000"/>
              </a:lnSpc>
              <a:buNone/>
            </a:pPr>
            <a:endParaRPr lang="en-IN" dirty="0">
              <a:latin typeface="Arial" panose="020B0604020202020204" pitchFamily="34" charset="0"/>
              <a:cs typeface="Arial" panose="020B0604020202020204" pitchFamily="34" charset="0"/>
            </a:endParaRPr>
          </a:p>
          <a:p>
            <a:pPr>
              <a:lnSpc>
                <a:spcPct val="150000"/>
              </a:lnSpc>
              <a:buNone/>
            </a:pPr>
            <a:r>
              <a:rPr lang="en-IN" b="1" dirty="0">
                <a:latin typeface="Arial" panose="020B0604020202020204" pitchFamily="34" charset="0"/>
                <a:cs typeface="Arial" panose="020B0604020202020204" pitchFamily="34" charset="0"/>
              </a:rPr>
              <a:t>7️⃣ Conclusion</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Summarise key lessons: system-based safety, accountability, and transpa</a:t>
            </a:r>
            <a:r>
              <a:rPr lang="en-IN" dirty="0"/>
              <a:t>rency.</a:t>
            </a:r>
          </a:p>
        </p:txBody>
      </p:sp>
      <p:sp>
        <p:nvSpPr>
          <p:cNvPr id="94" name="Freeform 6">
            <a:extLst>
              <a:ext uri="{FF2B5EF4-FFF2-40B4-BE49-F238E27FC236}">
                <a16:creationId xmlns:a16="http://schemas.microsoft.com/office/drawing/2014/main" id="{27EC01D0-25C9-47AE-7A80-D708E5639C5F}"/>
              </a:ext>
              <a:ext uri="{C183D7F6-B498-43B3-948B-1728B52AA6E4}">
                <adec:decorative xmlns:adec="http://schemas.microsoft.com/office/drawing/2017/decorative" val="1"/>
              </a:ext>
            </a:extLst>
          </p:cNvPr>
          <p:cNvSpPr/>
          <p:nvPr/>
        </p:nvSpPr>
        <p:spPr>
          <a:xfrm>
            <a:off x="15934424" y="1977659"/>
            <a:ext cx="1257673" cy="1257673"/>
          </a:xfrm>
          <a:custGeom>
            <a:avLst/>
            <a:gdLst/>
            <a:ahLst/>
            <a:cxnLst/>
            <a:rect l="l" t="t" r="r" b="b"/>
            <a:pathLst>
              <a:path w="1257673" h="1257673">
                <a:moveTo>
                  <a:pt x="0" y="0"/>
                </a:moveTo>
                <a:lnTo>
                  <a:pt x="1257673" y="0"/>
                </a:lnTo>
                <a:lnTo>
                  <a:pt x="1257673" y="1257673"/>
                </a:lnTo>
                <a:lnTo>
                  <a:pt x="0" y="1257673"/>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
        <p:nvSpPr>
          <p:cNvPr id="95" name="Freeform 7">
            <a:extLst>
              <a:ext uri="{FF2B5EF4-FFF2-40B4-BE49-F238E27FC236}">
                <a16:creationId xmlns:a16="http://schemas.microsoft.com/office/drawing/2014/main" id="{65692BC8-D4D9-93BB-959B-67EDF4EB9FD9}"/>
              </a:ext>
              <a:ext uri="{C183D7F6-B498-43B3-948B-1728B52AA6E4}">
                <adec:decorative xmlns:adec="http://schemas.microsoft.com/office/drawing/2017/decorative" val="1"/>
              </a:ext>
            </a:extLst>
          </p:cNvPr>
          <p:cNvSpPr/>
          <p:nvPr/>
        </p:nvSpPr>
        <p:spPr>
          <a:xfrm>
            <a:off x="15374944" y="1220511"/>
            <a:ext cx="703256" cy="645376"/>
          </a:xfrm>
          <a:custGeom>
            <a:avLst/>
            <a:gdLst/>
            <a:ahLst/>
            <a:cxnLst/>
            <a:rect l="l" t="t" r="r" b="b"/>
            <a:pathLst>
              <a:path w="908030" h="908030">
                <a:moveTo>
                  <a:pt x="0" y="0"/>
                </a:moveTo>
                <a:lnTo>
                  <a:pt x="908031" y="0"/>
                </a:lnTo>
                <a:lnTo>
                  <a:pt x="908031" y="908030"/>
                </a:lnTo>
                <a:lnTo>
                  <a:pt x="0" y="90803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
        <p:nvSpPr>
          <p:cNvPr id="96" name="Freeform 8">
            <a:extLst>
              <a:ext uri="{FF2B5EF4-FFF2-40B4-BE49-F238E27FC236}">
                <a16:creationId xmlns:a16="http://schemas.microsoft.com/office/drawing/2014/main" id="{3316BEF9-36D4-8340-02B4-ED9E9351FD60}"/>
              </a:ext>
              <a:ext uri="{C183D7F6-B498-43B3-948B-1728B52AA6E4}">
                <adec:decorative xmlns:adec="http://schemas.microsoft.com/office/drawing/2017/decorative" val="1"/>
              </a:ext>
            </a:extLst>
          </p:cNvPr>
          <p:cNvSpPr/>
          <p:nvPr/>
        </p:nvSpPr>
        <p:spPr>
          <a:xfrm>
            <a:off x="16738082" y="477039"/>
            <a:ext cx="908030" cy="908030"/>
          </a:xfrm>
          <a:custGeom>
            <a:avLst/>
            <a:gdLst/>
            <a:ahLst/>
            <a:cxnLst/>
            <a:rect l="l" t="t" r="r" b="b"/>
            <a:pathLst>
              <a:path w="908030" h="908030">
                <a:moveTo>
                  <a:pt x="0" y="0"/>
                </a:moveTo>
                <a:lnTo>
                  <a:pt x="908030" y="0"/>
                </a:lnTo>
                <a:lnTo>
                  <a:pt x="908030" y="908031"/>
                </a:lnTo>
                <a:lnTo>
                  <a:pt x="0" y="908031"/>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sp>
    </p:spTree>
    <p:extLst>
      <p:ext uri="{BB962C8B-B14F-4D97-AF65-F5344CB8AC3E}">
        <p14:creationId xmlns:p14="http://schemas.microsoft.com/office/powerpoint/2010/main" val="332425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p:cNvGrpSpPr/>
        <p:nvPr/>
      </p:nvGrpSpPr>
      <p:grpSpPr>
        <a:xfrm>
          <a:off x="0" y="0"/>
          <a:ext cx="0" cy="0"/>
          <a:chOff x="0" y="0"/>
          <a:chExt cx="0" cy="0"/>
        </a:xfrm>
      </p:grpSpPr>
      <p:sp>
        <p:nvSpPr>
          <p:cNvPr id="14" name="Text 0">
            <a:extLst>
              <a:ext uri="{FF2B5EF4-FFF2-40B4-BE49-F238E27FC236}">
                <a16:creationId xmlns:a16="http://schemas.microsoft.com/office/drawing/2014/main" id="{097F30F9-B77D-54D3-A8A6-E672450E690A}"/>
              </a:ext>
            </a:extLst>
          </p:cNvPr>
          <p:cNvSpPr/>
          <p:nvPr/>
        </p:nvSpPr>
        <p:spPr>
          <a:xfrm>
            <a:off x="2886194" y="806112"/>
            <a:ext cx="8599289" cy="484584"/>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sz="3600" b="1" dirty="0">
                <a:solidFill>
                  <a:srgbClr val="2E3C4E"/>
                </a:solidFill>
                <a:latin typeface="Arial" panose="020B0604020202020204" pitchFamily="34" charset="0"/>
                <a:ea typeface="Barlow Bold" pitchFamily="34" charset="-122"/>
                <a:cs typeface="Arial" panose="020B0604020202020204" pitchFamily="34" charset="0"/>
              </a:rPr>
              <a:t>Conclusion: </a:t>
            </a:r>
            <a:endParaRPr lang="en-US" sz="3600" dirty="0">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B591C076-9A04-4627-1827-0D68F967EDC2}"/>
              </a:ext>
            </a:extLst>
          </p:cNvPr>
          <p:cNvSpPr/>
          <p:nvPr/>
        </p:nvSpPr>
        <p:spPr>
          <a:xfrm>
            <a:off x="914400" y="1818527"/>
            <a:ext cx="13113782" cy="294680"/>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sz="2000" dirty="0">
                <a:solidFill>
                  <a:srgbClr val="384653"/>
                </a:solidFill>
                <a:latin typeface="Arial" panose="020B0604020202020204" pitchFamily="34" charset="0"/>
                <a:ea typeface="Montserrat" pitchFamily="34" charset="-122"/>
                <a:cs typeface="Arial" panose="020B0604020202020204" pitchFamily="34" charset="0"/>
              </a:rPr>
              <a:t>The Lucy Letby case serves as a crucial turning point for leadership accountability, transparency, and patient-centred care within the NHS.</a:t>
            </a:r>
            <a:endParaRPr lang="en-US" sz="2000" dirty="0">
              <a:latin typeface="Arial" panose="020B0604020202020204" pitchFamily="34" charset="0"/>
              <a:cs typeface="Arial" panose="020B0604020202020204" pitchFamily="34" charset="0"/>
            </a:endParaRPr>
          </a:p>
        </p:txBody>
      </p:sp>
      <p:sp>
        <p:nvSpPr>
          <p:cNvPr id="16" name="Shape 2">
            <a:extLst>
              <a:ext uri="{FF2B5EF4-FFF2-40B4-BE49-F238E27FC236}">
                <a16:creationId xmlns:a16="http://schemas.microsoft.com/office/drawing/2014/main" id="{7797A408-E838-DF4C-9F2C-89FEBD817FFA}"/>
              </a:ext>
            </a:extLst>
          </p:cNvPr>
          <p:cNvSpPr/>
          <p:nvPr/>
        </p:nvSpPr>
        <p:spPr>
          <a:xfrm>
            <a:off x="2468598" y="2792790"/>
            <a:ext cx="6464856" cy="3005434"/>
          </a:xfrm>
          <a:prstGeom prst="roundRect">
            <a:avLst>
              <a:gd name="adj" fmla="val 11117"/>
            </a:avLst>
          </a:prstGeom>
          <a:solidFill>
            <a:srgbClr val="FFFFFF"/>
          </a:solidFill>
          <a:ln w="22860">
            <a:solidFill>
              <a:srgbClr val="BACFDD"/>
            </a:solidFill>
            <a:prstDash val="solid"/>
          </a:ln>
        </p:spPr>
        <p:txBody>
          <a:bodyPr/>
          <a:lstStyle/>
          <a:p>
            <a:pPr>
              <a:lnSpc>
                <a:spcPct val="150000"/>
              </a:lnSpc>
            </a:pPr>
            <a:endParaRPr lang="en-IN" sz="2400">
              <a:latin typeface="Arial" panose="020B0604020202020204" pitchFamily="34" charset="0"/>
              <a:cs typeface="Arial" panose="020B0604020202020204" pitchFamily="34" charset="0"/>
            </a:endParaRPr>
          </a:p>
        </p:txBody>
      </p:sp>
      <p:sp>
        <p:nvSpPr>
          <p:cNvPr id="19" name="Text 3">
            <a:extLst>
              <a:ext uri="{FF2B5EF4-FFF2-40B4-BE49-F238E27FC236}">
                <a16:creationId xmlns:a16="http://schemas.microsoft.com/office/drawing/2014/main" id="{5D31E24B-1C4A-A809-D909-CA1E807439F9}"/>
              </a:ext>
            </a:extLst>
          </p:cNvPr>
          <p:cNvSpPr/>
          <p:nvPr/>
        </p:nvSpPr>
        <p:spPr>
          <a:xfrm>
            <a:off x="2886194" y="2942027"/>
            <a:ext cx="2423160" cy="3027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Summary of Findings</a:t>
            </a:r>
            <a:endParaRPr lang="en-US" sz="2400" dirty="0">
              <a:latin typeface="Arial" panose="020B0604020202020204" pitchFamily="34" charset="0"/>
              <a:cs typeface="Arial" panose="020B0604020202020204" pitchFamily="34" charset="0"/>
            </a:endParaRPr>
          </a:p>
        </p:txBody>
      </p:sp>
      <p:sp>
        <p:nvSpPr>
          <p:cNvPr id="20" name="Text 4">
            <a:extLst>
              <a:ext uri="{FF2B5EF4-FFF2-40B4-BE49-F238E27FC236}">
                <a16:creationId xmlns:a16="http://schemas.microsoft.com/office/drawing/2014/main" id="{FA918DE3-B9DD-6228-25BE-8100C1DE7687}"/>
              </a:ext>
            </a:extLst>
          </p:cNvPr>
          <p:cNvSpPr/>
          <p:nvPr/>
        </p:nvSpPr>
        <p:spPr>
          <a:xfrm>
            <a:off x="2767683" y="3593367"/>
            <a:ext cx="5866686" cy="117871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dirty="0">
                <a:solidFill>
                  <a:srgbClr val="384653"/>
                </a:solidFill>
                <a:latin typeface="Arial" panose="020B0604020202020204" pitchFamily="34" charset="0"/>
                <a:ea typeface="Montserrat" pitchFamily="34" charset="-122"/>
                <a:cs typeface="Arial" panose="020B0604020202020204" pitchFamily="34" charset="0"/>
              </a:rPr>
              <a:t>The case exposed deep systemic failures in patient safety, leadership, and governance</a:t>
            </a:r>
            <a:r>
              <a:rPr lang="en-US" dirty="0"/>
              <a:t> </a:t>
            </a:r>
            <a:r>
              <a:rPr lang="en-US" dirty="0">
                <a:solidFill>
                  <a:schemeClr val="tx1">
                    <a:lumMod val="65000"/>
                    <a:lumOff val="35000"/>
                  </a:schemeClr>
                </a:solidFill>
                <a:latin typeface="Arial" panose="020B0604020202020204" pitchFamily="34" charset="0"/>
                <a:cs typeface="Arial" panose="020B0604020202020204" pitchFamily="34" charset="0"/>
              </a:rPr>
              <a:t>Within the Countess of Chester Hospital setting</a:t>
            </a:r>
            <a:r>
              <a:rPr lang="en-US" dirty="0">
                <a:solidFill>
                  <a:schemeClr val="tx1">
                    <a:lumMod val="65000"/>
                    <a:lumOff val="35000"/>
                  </a:schemeClr>
                </a:solidFill>
                <a:latin typeface="Arial" panose="020B0604020202020204" pitchFamily="34" charset="0"/>
                <a:ea typeface="Montserrat" pitchFamily="34" charset="-122"/>
                <a:cs typeface="Arial" panose="020B0604020202020204" pitchFamily="34" charset="0"/>
              </a:rPr>
              <a:t>.</a:t>
            </a:r>
            <a:r>
              <a:rPr lang="en-US" dirty="0">
                <a:solidFill>
                  <a:srgbClr val="384653"/>
                </a:solidFill>
                <a:latin typeface="Arial" panose="020B0604020202020204" pitchFamily="34" charset="0"/>
                <a:ea typeface="Montserrat" pitchFamily="34" charset="-122"/>
                <a:cs typeface="Arial" panose="020B0604020202020204" pitchFamily="34" charset="0"/>
              </a:rPr>
              <a:t> Poor communication, lack of accountability, and weak clinical governance were identified as key root causes. (CQC, 2024)</a:t>
            </a:r>
            <a:endParaRPr lang="en-US" dirty="0">
              <a:latin typeface="Arial" panose="020B0604020202020204" pitchFamily="34" charset="0"/>
              <a:cs typeface="Arial" panose="020B0604020202020204" pitchFamily="34" charset="0"/>
            </a:endParaRPr>
          </a:p>
        </p:txBody>
      </p:sp>
      <p:sp>
        <p:nvSpPr>
          <p:cNvPr id="21" name="Shape 5">
            <a:extLst>
              <a:ext uri="{FF2B5EF4-FFF2-40B4-BE49-F238E27FC236}">
                <a16:creationId xmlns:a16="http://schemas.microsoft.com/office/drawing/2014/main" id="{89EF0E06-2089-AB97-AC5C-48054F380CEF}"/>
              </a:ext>
            </a:extLst>
          </p:cNvPr>
          <p:cNvSpPr/>
          <p:nvPr/>
        </p:nvSpPr>
        <p:spPr>
          <a:xfrm>
            <a:off x="9117524" y="2792790"/>
            <a:ext cx="6464856" cy="3005434"/>
          </a:xfrm>
          <a:prstGeom prst="roundRect">
            <a:avLst>
              <a:gd name="adj" fmla="val 11117"/>
            </a:avLst>
          </a:prstGeom>
          <a:solidFill>
            <a:srgbClr val="FFFFFF"/>
          </a:solidFill>
          <a:ln w="22860">
            <a:solidFill>
              <a:srgbClr val="BACFDD"/>
            </a:solidFill>
            <a:prstDash val="solid"/>
          </a:ln>
        </p:spPr>
        <p:txBody>
          <a:bodyPr/>
          <a:lstStyle/>
          <a:p>
            <a:pPr>
              <a:lnSpc>
                <a:spcPct val="150000"/>
              </a:lnSpc>
            </a:pPr>
            <a:endParaRPr lang="en-IN" sz="2400">
              <a:latin typeface="Arial" panose="020B0604020202020204" pitchFamily="34" charset="0"/>
              <a:cs typeface="Arial" panose="020B0604020202020204" pitchFamily="34" charset="0"/>
            </a:endParaRPr>
          </a:p>
        </p:txBody>
      </p:sp>
      <p:sp>
        <p:nvSpPr>
          <p:cNvPr id="24" name="Text 6">
            <a:extLst>
              <a:ext uri="{FF2B5EF4-FFF2-40B4-BE49-F238E27FC236}">
                <a16:creationId xmlns:a16="http://schemas.microsoft.com/office/drawing/2014/main" id="{415A0DCE-E249-C0E0-8D0F-4C133F8635EB}"/>
              </a:ext>
            </a:extLst>
          </p:cNvPr>
          <p:cNvSpPr/>
          <p:nvPr/>
        </p:nvSpPr>
        <p:spPr>
          <a:xfrm>
            <a:off x="9434944" y="2955037"/>
            <a:ext cx="2423160" cy="3027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Key Lessons Learned</a:t>
            </a:r>
            <a:endParaRPr lang="en-US" sz="2400" dirty="0">
              <a:latin typeface="Arial" panose="020B0604020202020204" pitchFamily="34" charset="0"/>
              <a:cs typeface="Arial" panose="020B0604020202020204" pitchFamily="34" charset="0"/>
            </a:endParaRPr>
          </a:p>
        </p:txBody>
      </p:sp>
      <p:sp>
        <p:nvSpPr>
          <p:cNvPr id="25" name="Text 7">
            <a:extLst>
              <a:ext uri="{FF2B5EF4-FFF2-40B4-BE49-F238E27FC236}">
                <a16:creationId xmlns:a16="http://schemas.microsoft.com/office/drawing/2014/main" id="{4BAB0C65-0D9A-3326-14CE-66EA5AB670E7}"/>
              </a:ext>
            </a:extLst>
          </p:cNvPr>
          <p:cNvSpPr/>
          <p:nvPr/>
        </p:nvSpPr>
        <p:spPr>
          <a:xfrm>
            <a:off x="9412598" y="3593367"/>
            <a:ext cx="5866686" cy="1473398"/>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Effective quality assurance demands strong leadership, an open reporting culture, and timely incident management. The Donabedian Model confirms that weak structure and poor processes lead to unsafe outcomes. (Reason, 2000; Donabedian, 1988)</a:t>
            </a:r>
            <a:endParaRPr lang="en-US" dirty="0">
              <a:latin typeface="Arial" panose="020B0604020202020204" pitchFamily="34" charset="0"/>
              <a:cs typeface="Arial" panose="020B0604020202020204" pitchFamily="34" charset="0"/>
            </a:endParaRPr>
          </a:p>
        </p:txBody>
      </p:sp>
      <p:sp>
        <p:nvSpPr>
          <p:cNvPr id="26" name="Shape 8">
            <a:extLst>
              <a:ext uri="{FF2B5EF4-FFF2-40B4-BE49-F238E27FC236}">
                <a16:creationId xmlns:a16="http://schemas.microsoft.com/office/drawing/2014/main" id="{E39B1FFE-30EE-383E-F52E-2F37837A07B2}"/>
              </a:ext>
            </a:extLst>
          </p:cNvPr>
          <p:cNvSpPr/>
          <p:nvPr/>
        </p:nvSpPr>
        <p:spPr>
          <a:xfrm>
            <a:off x="2468598" y="5982295"/>
            <a:ext cx="6464856" cy="3400364"/>
          </a:xfrm>
          <a:prstGeom prst="roundRect">
            <a:avLst>
              <a:gd name="adj" fmla="val 12613"/>
            </a:avLst>
          </a:prstGeom>
          <a:solidFill>
            <a:srgbClr val="FFFFFF"/>
          </a:solidFill>
          <a:ln w="22860">
            <a:solidFill>
              <a:srgbClr val="BACFDD"/>
            </a:solidFill>
            <a:prstDash val="solid"/>
          </a:ln>
        </p:spPr>
        <p:txBody>
          <a:bodyPr/>
          <a:lstStyle/>
          <a:p>
            <a:pPr>
              <a:lnSpc>
                <a:spcPct val="150000"/>
              </a:lnSpc>
            </a:pPr>
            <a:endParaRPr lang="en-IN" sz="2400">
              <a:latin typeface="Arial" panose="020B0604020202020204" pitchFamily="34" charset="0"/>
              <a:cs typeface="Arial" panose="020B0604020202020204" pitchFamily="34" charset="0"/>
            </a:endParaRPr>
          </a:p>
        </p:txBody>
      </p:sp>
      <p:sp>
        <p:nvSpPr>
          <p:cNvPr id="29" name="Text 9">
            <a:extLst>
              <a:ext uri="{FF2B5EF4-FFF2-40B4-BE49-F238E27FC236}">
                <a16:creationId xmlns:a16="http://schemas.microsoft.com/office/drawing/2014/main" id="{52EF77B6-F1A2-EF1F-56F5-11C87C88BB04}"/>
              </a:ext>
            </a:extLst>
          </p:cNvPr>
          <p:cNvSpPr/>
          <p:nvPr/>
        </p:nvSpPr>
        <p:spPr>
          <a:xfrm>
            <a:off x="2767683" y="6281380"/>
            <a:ext cx="3396258" cy="3027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Implications for Future Practice</a:t>
            </a:r>
            <a:endParaRPr lang="en-US" sz="2400" dirty="0">
              <a:latin typeface="Arial" panose="020B0604020202020204" pitchFamily="34" charset="0"/>
              <a:cs typeface="Arial" panose="020B0604020202020204" pitchFamily="34" charset="0"/>
            </a:endParaRPr>
          </a:p>
        </p:txBody>
      </p:sp>
      <p:sp>
        <p:nvSpPr>
          <p:cNvPr id="30" name="Text 10">
            <a:extLst>
              <a:ext uri="{FF2B5EF4-FFF2-40B4-BE49-F238E27FC236}">
                <a16:creationId xmlns:a16="http://schemas.microsoft.com/office/drawing/2014/main" id="{3A0E89D3-898A-9DF3-6F71-10E3D85CC908}"/>
              </a:ext>
            </a:extLst>
          </p:cNvPr>
          <p:cNvSpPr/>
          <p:nvPr/>
        </p:nvSpPr>
        <p:spPr>
          <a:xfrm>
            <a:off x="2767683" y="6950836"/>
            <a:ext cx="5866686" cy="117871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Strengthen policy enforcement (Duty of Candour, Freedom to Speak Up). Build a Just Culture focusing on learning, not blame. Embed continuous improvement cycles (PDSA) to sustain safe and equitable care. (NHS Improvement, 2023)</a:t>
            </a:r>
            <a:endParaRPr lang="en-US" dirty="0">
              <a:latin typeface="Arial" panose="020B0604020202020204" pitchFamily="34" charset="0"/>
              <a:cs typeface="Arial" panose="020B0604020202020204" pitchFamily="34" charset="0"/>
            </a:endParaRPr>
          </a:p>
        </p:txBody>
      </p:sp>
      <p:sp>
        <p:nvSpPr>
          <p:cNvPr id="31" name="Shape 11">
            <a:extLst>
              <a:ext uri="{FF2B5EF4-FFF2-40B4-BE49-F238E27FC236}">
                <a16:creationId xmlns:a16="http://schemas.microsoft.com/office/drawing/2014/main" id="{B4B77CE1-C94A-3FE9-CCDE-E25A1DC04531}"/>
              </a:ext>
            </a:extLst>
          </p:cNvPr>
          <p:cNvSpPr/>
          <p:nvPr/>
        </p:nvSpPr>
        <p:spPr>
          <a:xfrm>
            <a:off x="9117524" y="5982295"/>
            <a:ext cx="6464856" cy="3400364"/>
          </a:xfrm>
          <a:prstGeom prst="roundRect">
            <a:avLst>
              <a:gd name="adj" fmla="val 12613"/>
            </a:avLst>
          </a:prstGeom>
          <a:solidFill>
            <a:srgbClr val="FFFFFF"/>
          </a:solidFill>
          <a:ln w="22860">
            <a:solidFill>
              <a:srgbClr val="BACFDD"/>
            </a:solidFill>
            <a:prstDash val="solid"/>
          </a:ln>
        </p:spPr>
        <p:txBody>
          <a:bodyPr/>
          <a:lstStyle/>
          <a:p>
            <a:pPr>
              <a:lnSpc>
                <a:spcPct val="150000"/>
              </a:lnSpc>
            </a:pPr>
            <a:endParaRPr lang="en-IN" sz="2400">
              <a:latin typeface="Arial" panose="020B0604020202020204" pitchFamily="34" charset="0"/>
              <a:cs typeface="Arial" panose="020B0604020202020204" pitchFamily="34" charset="0"/>
            </a:endParaRPr>
          </a:p>
        </p:txBody>
      </p:sp>
      <p:sp>
        <p:nvSpPr>
          <p:cNvPr id="34" name="Text 12">
            <a:extLst>
              <a:ext uri="{FF2B5EF4-FFF2-40B4-BE49-F238E27FC236}">
                <a16:creationId xmlns:a16="http://schemas.microsoft.com/office/drawing/2014/main" id="{1C6261E9-5854-A1E3-7227-1E2AF5ABA931}"/>
              </a:ext>
            </a:extLst>
          </p:cNvPr>
          <p:cNvSpPr/>
          <p:nvPr/>
        </p:nvSpPr>
        <p:spPr>
          <a:xfrm>
            <a:off x="9416609" y="6281380"/>
            <a:ext cx="2423160" cy="3027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sz="2400" b="1" dirty="0">
                <a:solidFill>
                  <a:srgbClr val="384653"/>
                </a:solidFill>
                <a:latin typeface="Arial" panose="020B0604020202020204" pitchFamily="34" charset="0"/>
                <a:ea typeface="Barlow Bold" pitchFamily="34" charset="-122"/>
                <a:cs typeface="Arial" panose="020B0604020202020204" pitchFamily="34" charset="0"/>
              </a:rPr>
              <a:t>Final Reflection</a:t>
            </a:r>
            <a:endParaRPr lang="en-US" sz="2400" dirty="0">
              <a:latin typeface="Arial" panose="020B0604020202020204" pitchFamily="34" charset="0"/>
              <a:cs typeface="Arial" panose="020B0604020202020204" pitchFamily="34" charset="0"/>
            </a:endParaRPr>
          </a:p>
        </p:txBody>
      </p:sp>
      <p:sp>
        <p:nvSpPr>
          <p:cNvPr id="35" name="Text 13">
            <a:extLst>
              <a:ext uri="{FF2B5EF4-FFF2-40B4-BE49-F238E27FC236}">
                <a16:creationId xmlns:a16="http://schemas.microsoft.com/office/drawing/2014/main" id="{F5F17DF8-31A8-B857-0BFA-0547C3D11C2D}"/>
              </a:ext>
            </a:extLst>
          </p:cNvPr>
          <p:cNvSpPr/>
          <p:nvPr/>
        </p:nvSpPr>
        <p:spPr>
          <a:xfrm>
            <a:off x="9412598" y="6950836"/>
            <a:ext cx="5866686" cy="88403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"True quality assurance in healthcare is not just about detecting errors — it’s about building resilient systems that prevent harm, empower staff, and maintain public trust."</a:t>
            </a:r>
            <a:endParaRPr lang="en-US" dirty="0">
              <a:latin typeface="Arial" panose="020B0604020202020204" pitchFamily="34" charset="0"/>
              <a:cs typeface="Arial" panose="020B0604020202020204" pitchFamily="34" charset="0"/>
            </a:endParaRPr>
          </a:p>
        </p:txBody>
      </p:sp>
      <p:sp>
        <p:nvSpPr>
          <p:cNvPr id="36" name="Freeform 12">
            <a:extLst>
              <a:ext uri="{FF2B5EF4-FFF2-40B4-BE49-F238E27FC236}">
                <a16:creationId xmlns:a16="http://schemas.microsoft.com/office/drawing/2014/main" id="{D83AFB2C-E457-4FD7-5413-3D6D59D55E78}"/>
              </a:ext>
              <a:ext uri="{C183D7F6-B498-43B3-948B-1728B52AA6E4}">
                <adec:decorative xmlns:adec="http://schemas.microsoft.com/office/drawing/2017/decorative" val="1"/>
              </a:ext>
            </a:extLst>
          </p:cNvPr>
          <p:cNvSpPr/>
          <p:nvPr/>
        </p:nvSpPr>
        <p:spPr>
          <a:xfrm>
            <a:off x="-417107" y="493128"/>
            <a:ext cx="3186251" cy="1147050"/>
          </a:xfrm>
          <a:custGeom>
            <a:avLst/>
            <a:gdLst/>
            <a:ahLst/>
            <a:cxnLst/>
            <a:rect l="l" t="t" r="r" b="b"/>
            <a:pathLst>
              <a:path w="3186251" h="1147050">
                <a:moveTo>
                  <a:pt x="0" y="0"/>
                </a:moveTo>
                <a:lnTo>
                  <a:pt x="3186250" y="0"/>
                </a:lnTo>
                <a:lnTo>
                  <a:pt x="3186250" y="1147051"/>
                </a:lnTo>
                <a:lnTo>
                  <a:pt x="0" y="114705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7" name="Freeform 5">
            <a:extLst>
              <a:ext uri="{FF2B5EF4-FFF2-40B4-BE49-F238E27FC236}">
                <a16:creationId xmlns:a16="http://schemas.microsoft.com/office/drawing/2014/main" id="{75C7719E-8B74-A0EF-257B-9A6A8A7CD497}"/>
              </a:ext>
              <a:ext uri="{C183D7F6-B498-43B3-948B-1728B52AA6E4}">
                <adec:decorative xmlns:adec="http://schemas.microsoft.com/office/drawing/2017/decorative" val="1"/>
              </a:ext>
            </a:extLst>
          </p:cNvPr>
          <p:cNvSpPr/>
          <p:nvPr/>
        </p:nvSpPr>
        <p:spPr>
          <a:xfrm>
            <a:off x="890337" y="2557221"/>
            <a:ext cx="1445274" cy="1098408"/>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9" name="Freeform 5">
            <a:extLst>
              <a:ext uri="{FF2B5EF4-FFF2-40B4-BE49-F238E27FC236}">
                <a16:creationId xmlns:a16="http://schemas.microsoft.com/office/drawing/2014/main" id="{707053B2-4D5E-A451-C9A1-0A446A668E12}"/>
              </a:ext>
              <a:ext uri="{C183D7F6-B498-43B3-948B-1728B52AA6E4}">
                <adec:decorative xmlns:adec="http://schemas.microsoft.com/office/drawing/2017/decorative" val="1"/>
              </a:ext>
            </a:extLst>
          </p:cNvPr>
          <p:cNvSpPr/>
          <p:nvPr/>
        </p:nvSpPr>
        <p:spPr>
          <a:xfrm flipH="1" flipV="1">
            <a:off x="15762439" y="8496300"/>
            <a:ext cx="1219200" cy="1066800"/>
          </a:xfrm>
          <a:custGeom>
            <a:avLst/>
            <a:gdLst/>
            <a:ahLst/>
            <a:cxnLst/>
            <a:rect l="l" t="t" r="r" b="b"/>
            <a:pathLst>
              <a:path w="1445274" h="1098408">
                <a:moveTo>
                  <a:pt x="0" y="0"/>
                </a:moveTo>
                <a:lnTo>
                  <a:pt x="1445274" y="0"/>
                </a:lnTo>
                <a:lnTo>
                  <a:pt x="1445274" y="1098408"/>
                </a:lnTo>
                <a:lnTo>
                  <a:pt x="0" y="10984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0" name="Freeform 3">
            <a:extLst>
              <a:ext uri="{FF2B5EF4-FFF2-40B4-BE49-F238E27FC236}">
                <a16:creationId xmlns:a16="http://schemas.microsoft.com/office/drawing/2014/main" id="{FBD68D3F-102B-5B68-CF87-3667E20508C2}"/>
              </a:ext>
              <a:ext uri="{C183D7F6-B498-43B3-948B-1728B52AA6E4}">
                <adec:decorative xmlns:adec="http://schemas.microsoft.com/office/drawing/2017/decorative" val="1"/>
              </a:ext>
            </a:extLst>
          </p:cNvPr>
          <p:cNvSpPr/>
          <p:nvPr/>
        </p:nvSpPr>
        <p:spPr>
          <a:xfrm rot="-1103560">
            <a:off x="14567407" y="-47800"/>
            <a:ext cx="4171107" cy="4322013"/>
          </a:xfrm>
          <a:custGeom>
            <a:avLst/>
            <a:gdLst/>
            <a:ahLst/>
            <a:cxnLst/>
            <a:rect l="l" t="t" r="r" b="b"/>
            <a:pathLst>
              <a:path w="5387008" h="5387008">
                <a:moveTo>
                  <a:pt x="0" y="0"/>
                </a:moveTo>
                <a:lnTo>
                  <a:pt x="5387008" y="0"/>
                </a:lnTo>
                <a:lnTo>
                  <a:pt x="5387008" y="5387008"/>
                </a:lnTo>
                <a:lnTo>
                  <a:pt x="0" y="53870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1" name="Freeform 8">
            <a:extLst>
              <a:ext uri="{FF2B5EF4-FFF2-40B4-BE49-F238E27FC236}">
                <a16:creationId xmlns:a16="http://schemas.microsoft.com/office/drawing/2014/main" id="{6196297E-7907-3AF2-BEE8-DAF5E96BA5AE}"/>
              </a:ext>
              <a:ext uri="{C183D7F6-B498-43B3-948B-1728B52AA6E4}">
                <adec:decorative xmlns:adec="http://schemas.microsoft.com/office/drawing/2017/decorative" val="1"/>
              </a:ext>
            </a:extLst>
          </p:cNvPr>
          <p:cNvSpPr/>
          <p:nvPr/>
        </p:nvSpPr>
        <p:spPr>
          <a:xfrm flipH="1">
            <a:off x="-1957646" y="8665503"/>
            <a:ext cx="4730273" cy="1685697"/>
          </a:xfrm>
          <a:custGeom>
            <a:avLst/>
            <a:gdLst/>
            <a:ahLst/>
            <a:cxnLst/>
            <a:rect l="l" t="t" r="r" b="b"/>
            <a:pathLst>
              <a:path w="4730273" h="1685697">
                <a:moveTo>
                  <a:pt x="4730273" y="0"/>
                </a:moveTo>
                <a:lnTo>
                  <a:pt x="0" y="0"/>
                </a:lnTo>
                <a:lnTo>
                  <a:pt x="0" y="1685698"/>
                </a:lnTo>
                <a:lnTo>
                  <a:pt x="4730273" y="1685698"/>
                </a:lnTo>
                <a:lnTo>
                  <a:pt x="4730273"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42" name="Freeform 9">
            <a:extLst>
              <a:ext uri="{FF2B5EF4-FFF2-40B4-BE49-F238E27FC236}">
                <a16:creationId xmlns:a16="http://schemas.microsoft.com/office/drawing/2014/main" id="{F4131644-2746-DF40-0D7B-771A17BAB4F4}"/>
              </a:ext>
              <a:ext uri="{C183D7F6-B498-43B3-948B-1728B52AA6E4}">
                <adec:decorative xmlns:adec="http://schemas.microsoft.com/office/drawing/2017/decorative" val="1"/>
              </a:ext>
            </a:extLst>
          </p:cNvPr>
          <p:cNvSpPr/>
          <p:nvPr/>
        </p:nvSpPr>
        <p:spPr>
          <a:xfrm rot="-705033">
            <a:off x="114769" y="8620351"/>
            <a:ext cx="1670047" cy="1298970"/>
          </a:xfrm>
          <a:custGeom>
            <a:avLst/>
            <a:gdLst/>
            <a:ahLst/>
            <a:cxnLst/>
            <a:rect l="l" t="t" r="r" b="b"/>
            <a:pathLst>
              <a:path w="2039768" h="1698107">
                <a:moveTo>
                  <a:pt x="0" y="0"/>
                </a:moveTo>
                <a:lnTo>
                  <a:pt x="2039768" y="0"/>
                </a:lnTo>
                <a:lnTo>
                  <a:pt x="2039768" y="1698107"/>
                </a:lnTo>
                <a:lnTo>
                  <a:pt x="0" y="1698107"/>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3F4"/>
        </a:solidFill>
        <a:effectLst/>
      </p:bgPr>
    </p:bg>
    <p:spTree>
      <p:nvGrpSpPr>
        <p:cNvPr id="1" name="">
          <a:extLst>
            <a:ext uri="{FF2B5EF4-FFF2-40B4-BE49-F238E27FC236}">
              <a16:creationId xmlns:a16="http://schemas.microsoft.com/office/drawing/2014/main" id="{C40E2F76-2010-0B14-FE7D-D0BBCE0B6F4F}"/>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5B58A4CE-7740-DB23-2480-E283B82A6BF7}"/>
              </a:ext>
              <a:ext uri="{C183D7F6-B498-43B3-948B-1728B52AA6E4}">
                <adec:decorative xmlns:adec="http://schemas.microsoft.com/office/drawing/2017/decorative" val="1"/>
              </a:ext>
            </a:extLst>
          </p:cNvPr>
          <p:cNvSpPr/>
          <p:nvPr/>
        </p:nvSpPr>
        <p:spPr>
          <a:xfrm rot="5547384">
            <a:off x="-3582685" y="-4512361"/>
            <a:ext cx="7556582" cy="7916419"/>
          </a:xfrm>
          <a:custGeom>
            <a:avLst/>
            <a:gdLst/>
            <a:ahLst/>
            <a:cxnLst/>
            <a:rect l="l" t="t" r="r" b="b"/>
            <a:pathLst>
              <a:path w="7556582" h="7916419">
                <a:moveTo>
                  <a:pt x="0" y="0"/>
                </a:moveTo>
                <a:lnTo>
                  <a:pt x="7556581" y="0"/>
                </a:lnTo>
                <a:lnTo>
                  <a:pt x="7556581" y="7916418"/>
                </a:lnTo>
                <a:lnTo>
                  <a:pt x="0" y="791641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4" name="Freeform 4">
            <a:extLst>
              <a:ext uri="{FF2B5EF4-FFF2-40B4-BE49-F238E27FC236}">
                <a16:creationId xmlns:a16="http://schemas.microsoft.com/office/drawing/2014/main" id="{8B2241B8-39DD-2BE5-4A0E-A16A43211DA5}"/>
              </a:ext>
              <a:ext uri="{C183D7F6-B498-43B3-948B-1728B52AA6E4}">
                <adec:decorative xmlns:adec="http://schemas.microsoft.com/office/drawing/2017/decorative" val="1"/>
              </a:ext>
            </a:extLst>
          </p:cNvPr>
          <p:cNvSpPr/>
          <p:nvPr/>
        </p:nvSpPr>
        <p:spPr>
          <a:xfrm rot="522272">
            <a:off x="-403148" y="-392861"/>
            <a:ext cx="2275716" cy="1894534"/>
          </a:xfrm>
          <a:custGeom>
            <a:avLst/>
            <a:gdLst/>
            <a:ahLst/>
            <a:cxnLst/>
            <a:rect l="l" t="t" r="r" b="b"/>
            <a:pathLst>
              <a:path w="2275716" h="1894534">
                <a:moveTo>
                  <a:pt x="0" y="0"/>
                </a:moveTo>
                <a:lnTo>
                  <a:pt x="2275716" y="0"/>
                </a:lnTo>
                <a:lnTo>
                  <a:pt x="2275716" y="1894533"/>
                </a:lnTo>
                <a:lnTo>
                  <a:pt x="0" y="189453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dirty="0"/>
          </a:p>
        </p:txBody>
      </p:sp>
      <p:sp>
        <p:nvSpPr>
          <p:cNvPr id="12" name="Freeform 12">
            <a:extLst>
              <a:ext uri="{FF2B5EF4-FFF2-40B4-BE49-F238E27FC236}">
                <a16:creationId xmlns:a16="http://schemas.microsoft.com/office/drawing/2014/main" id="{EFBA543C-7792-CEE8-DE5C-69E20EB0A3EE}"/>
              </a:ext>
              <a:ext uri="{C183D7F6-B498-43B3-948B-1728B52AA6E4}">
                <adec:decorative xmlns:adec="http://schemas.microsoft.com/office/drawing/2017/decorative" val="1"/>
              </a:ext>
            </a:extLst>
          </p:cNvPr>
          <p:cNvSpPr/>
          <p:nvPr/>
        </p:nvSpPr>
        <p:spPr>
          <a:xfrm rot="-5875096">
            <a:off x="14807397" y="5621965"/>
            <a:ext cx="7556582" cy="7916419"/>
          </a:xfrm>
          <a:custGeom>
            <a:avLst/>
            <a:gdLst/>
            <a:ahLst/>
            <a:cxnLst/>
            <a:rect l="l" t="t" r="r" b="b"/>
            <a:pathLst>
              <a:path w="7556582" h="7916419">
                <a:moveTo>
                  <a:pt x="0" y="0"/>
                </a:moveTo>
                <a:lnTo>
                  <a:pt x="7556582" y="0"/>
                </a:lnTo>
                <a:lnTo>
                  <a:pt x="7556582" y="7916419"/>
                </a:lnTo>
                <a:lnTo>
                  <a:pt x="0" y="7916419"/>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sp>
      <p:sp>
        <p:nvSpPr>
          <p:cNvPr id="13" name="Freeform 13">
            <a:extLst>
              <a:ext uri="{FF2B5EF4-FFF2-40B4-BE49-F238E27FC236}">
                <a16:creationId xmlns:a16="http://schemas.microsoft.com/office/drawing/2014/main" id="{FA9E4775-D3D7-C4F9-13B4-6B1E1ED024A7}"/>
              </a:ext>
              <a:ext uri="{C183D7F6-B498-43B3-948B-1728B52AA6E4}">
                <adec:decorative xmlns:adec="http://schemas.microsoft.com/office/drawing/2017/decorative" val="1"/>
              </a:ext>
            </a:extLst>
          </p:cNvPr>
          <p:cNvSpPr/>
          <p:nvPr/>
        </p:nvSpPr>
        <p:spPr>
          <a:xfrm rot="10699791">
            <a:off x="16562526" y="7386894"/>
            <a:ext cx="2275716" cy="1894534"/>
          </a:xfrm>
          <a:custGeom>
            <a:avLst/>
            <a:gdLst/>
            <a:ahLst/>
            <a:cxnLst/>
            <a:rect l="l" t="t" r="r" b="b"/>
            <a:pathLst>
              <a:path w="2275716" h="1894534">
                <a:moveTo>
                  <a:pt x="0" y="0"/>
                </a:moveTo>
                <a:lnTo>
                  <a:pt x="2275717" y="0"/>
                </a:lnTo>
                <a:lnTo>
                  <a:pt x="2275717" y="1894534"/>
                </a:lnTo>
                <a:lnTo>
                  <a:pt x="0" y="1894534"/>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dirty="0"/>
          </a:p>
        </p:txBody>
      </p:sp>
      <p:sp>
        <p:nvSpPr>
          <p:cNvPr id="14" name="Freeform 14">
            <a:extLst>
              <a:ext uri="{FF2B5EF4-FFF2-40B4-BE49-F238E27FC236}">
                <a16:creationId xmlns:a16="http://schemas.microsoft.com/office/drawing/2014/main" id="{5A5D24FD-A8F3-534D-0EC8-DC7C4A72797B}"/>
              </a:ext>
              <a:ext uri="{C183D7F6-B498-43B3-948B-1728B52AA6E4}">
                <adec:decorative xmlns:adec="http://schemas.microsoft.com/office/drawing/2017/decorative" val="1"/>
              </a:ext>
            </a:extLst>
          </p:cNvPr>
          <p:cNvSpPr/>
          <p:nvPr/>
        </p:nvSpPr>
        <p:spPr>
          <a:xfrm rot="-6259107">
            <a:off x="17293460" y="349144"/>
            <a:ext cx="2422129" cy="1893665"/>
          </a:xfrm>
          <a:custGeom>
            <a:avLst/>
            <a:gdLst/>
            <a:ahLst/>
            <a:cxnLst/>
            <a:rect l="l" t="t" r="r" b="b"/>
            <a:pathLst>
              <a:path w="2422129" h="1893665">
                <a:moveTo>
                  <a:pt x="0" y="0"/>
                </a:moveTo>
                <a:lnTo>
                  <a:pt x="2422129" y="0"/>
                </a:lnTo>
                <a:lnTo>
                  <a:pt x="2422129" y="1893665"/>
                </a:lnTo>
                <a:lnTo>
                  <a:pt x="0" y="189366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Freeform 15">
            <a:extLst>
              <a:ext uri="{FF2B5EF4-FFF2-40B4-BE49-F238E27FC236}">
                <a16:creationId xmlns:a16="http://schemas.microsoft.com/office/drawing/2014/main" id="{BA0D9A24-F289-8C7D-FE1B-E5AA2CBBAEEA}"/>
              </a:ext>
              <a:ext uri="{C183D7F6-B498-43B3-948B-1728B52AA6E4}">
                <adec:decorative xmlns:adec="http://schemas.microsoft.com/office/drawing/2017/decorative" val="1"/>
              </a:ext>
            </a:extLst>
          </p:cNvPr>
          <p:cNvSpPr/>
          <p:nvPr/>
        </p:nvSpPr>
        <p:spPr>
          <a:xfrm rot="-6259107">
            <a:off x="17104919" y="-844205"/>
            <a:ext cx="2342393" cy="1831326"/>
          </a:xfrm>
          <a:custGeom>
            <a:avLst/>
            <a:gdLst/>
            <a:ahLst/>
            <a:cxnLst/>
            <a:rect l="l" t="t" r="r" b="b"/>
            <a:pathLst>
              <a:path w="2342393" h="1831326">
                <a:moveTo>
                  <a:pt x="0" y="0"/>
                </a:moveTo>
                <a:lnTo>
                  <a:pt x="2342393" y="0"/>
                </a:lnTo>
                <a:lnTo>
                  <a:pt x="2342393" y="1831326"/>
                </a:lnTo>
                <a:lnTo>
                  <a:pt x="0" y="18313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0" name="TextBox 49">
            <a:extLst>
              <a:ext uri="{FF2B5EF4-FFF2-40B4-BE49-F238E27FC236}">
                <a16:creationId xmlns:a16="http://schemas.microsoft.com/office/drawing/2014/main" id="{C9749472-1756-F806-E291-A7D11912D67D}"/>
              </a:ext>
            </a:extLst>
          </p:cNvPr>
          <p:cNvSpPr txBox="1"/>
          <p:nvPr/>
        </p:nvSpPr>
        <p:spPr>
          <a:xfrm>
            <a:off x="2006832" y="786396"/>
            <a:ext cx="16367051" cy="646331"/>
          </a:xfrm>
          <a:prstGeom prst="rect">
            <a:avLst/>
          </a:prstGeom>
          <a:noFill/>
        </p:spPr>
        <p:txBody>
          <a:bodyPr wrap="square">
            <a:spAutoFit/>
          </a:bodyPr>
          <a:lstStyle/>
          <a:p>
            <a:r>
              <a:rPr lang="en-US" sz="3600" b="1" dirty="0">
                <a:solidFill>
                  <a:schemeClr val="tx2">
                    <a:lumMod val="75000"/>
                  </a:schemeClr>
                </a:solidFill>
                <a:highlight>
                  <a:srgbClr val="C0C0C0"/>
                </a:highlight>
                <a:latin typeface="Arial" panose="020B0604020202020204" pitchFamily="34" charset="0"/>
                <a:cs typeface="Arial" panose="020B0604020202020204" pitchFamily="34" charset="0"/>
              </a:rPr>
              <a:t>References:</a:t>
            </a:r>
            <a:endParaRPr lang="en-IN" sz="3600" b="1" dirty="0">
              <a:solidFill>
                <a:schemeClr val="tx2">
                  <a:lumMod val="75000"/>
                </a:schemeClr>
              </a:solidFill>
              <a:highlight>
                <a:srgbClr val="C0C0C0"/>
              </a:highligh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63F206B-9282-E9A8-2123-B8BFAA037CC9}"/>
              </a:ext>
            </a:extLst>
          </p:cNvPr>
          <p:cNvSpPr txBox="1"/>
          <p:nvPr/>
        </p:nvSpPr>
        <p:spPr>
          <a:xfrm>
            <a:off x="195606" y="1454785"/>
            <a:ext cx="17602200" cy="9002464"/>
          </a:xfrm>
          <a:prstGeom prst="rect">
            <a:avLst/>
          </a:prstGeom>
          <a:noFill/>
        </p:spPr>
        <p:txBody>
          <a:bodyPr wrap="square">
            <a:spAutoFit/>
          </a:bodyPr>
          <a:lstStyle/>
          <a:p>
            <a:pPr>
              <a:lnSpc>
                <a:spcPct val="150000"/>
              </a:lnSpc>
            </a:pPr>
            <a:r>
              <a:rPr lang="en-US" b="1" dirty="0">
                <a:latin typeface="Arial" panose="020B0604020202020204" pitchFamily="34" charset="0"/>
                <a:cs typeface="Arial" panose="020B0604020202020204" pitchFamily="34" charset="0"/>
              </a:rPr>
              <a:t>Care Quality Commission (2023): </a:t>
            </a:r>
            <a:r>
              <a:rPr lang="en-US" dirty="0">
                <a:latin typeface="Arial" panose="020B0604020202020204" pitchFamily="34" charset="0"/>
                <a:cs typeface="Arial" panose="020B0604020202020204" pitchFamily="34" charset="0"/>
              </a:rPr>
              <a:t>Care Quality Commission (2023) </a:t>
            </a:r>
            <a:r>
              <a:rPr lang="en-US" i="1" dirty="0">
                <a:latin typeface="Arial" panose="020B0604020202020204" pitchFamily="34" charset="0"/>
                <a:cs typeface="Arial" panose="020B0604020202020204" pitchFamily="34" charset="0"/>
              </a:rPr>
              <a:t>Improvement cultures in health and adult social care settings: rapid literature review</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Access link: </a:t>
            </a:r>
            <a:r>
              <a:rPr lang="en-US" dirty="0">
                <a:latin typeface="Arial" panose="020B0604020202020204" pitchFamily="34" charset="0"/>
                <a:cs typeface="Arial" panose="020B0604020202020204" pitchFamily="34" charset="0"/>
                <a:hlinkClick r:id="rId8"/>
              </a:rPr>
              <a:t>https://www.cqc.org.uk/sites/default/files/202307/202307-RapidLiteratureReview-improvement.pdf</a:t>
            </a:r>
            <a:r>
              <a:rPr lang="en-US" dirty="0">
                <a:latin typeface="Arial" panose="020B0604020202020204" pitchFamily="34" charset="0"/>
                <a:cs typeface="Arial" panose="020B0604020202020204" pitchFamily="34" charset="0"/>
              </a:rPr>
              <a:t> Consulted on: 10 November 2025.</a:t>
            </a:r>
          </a:p>
          <a:p>
            <a:pPr>
              <a:lnSpc>
                <a:spcPct val="150000"/>
              </a:lnSpc>
            </a:pPr>
            <a:r>
              <a:rPr lang="en-US" b="1" dirty="0">
                <a:latin typeface="Arial" panose="020B0604020202020204" pitchFamily="34" charset="0"/>
                <a:cs typeface="Arial" panose="020B0604020202020204" pitchFamily="34" charset="0"/>
              </a:rPr>
              <a:t>Care Quality Commission (2024): </a:t>
            </a:r>
            <a:r>
              <a:rPr lang="en-US" dirty="0">
                <a:latin typeface="Arial" panose="020B0604020202020204" pitchFamily="34" charset="0"/>
                <a:cs typeface="Arial" panose="020B0604020202020204" pitchFamily="34" charset="0"/>
              </a:rPr>
              <a:t>Care Quality Commission (2024) </a:t>
            </a:r>
            <a:r>
              <a:rPr lang="en-US" i="1" dirty="0">
                <a:latin typeface="Arial" panose="020B0604020202020204" pitchFamily="34" charset="0"/>
                <a:cs typeface="Arial" panose="020B0604020202020204" pitchFamily="34" charset="0"/>
              </a:rPr>
              <a:t>Inspection summary – The Countess of Chester Hospital NHS Foundation Trust</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Retrieved from: </a:t>
            </a:r>
            <a:r>
              <a:rPr lang="en-US" dirty="0">
                <a:latin typeface="Arial" panose="020B0604020202020204" pitchFamily="34" charset="0"/>
                <a:cs typeface="Arial" panose="020B0604020202020204" pitchFamily="34" charset="0"/>
                <a:hlinkClick r:id="rId9"/>
              </a:rPr>
              <a:t>https://www.cqc.org.uk/provider/RJR/inspection-summary</a:t>
            </a:r>
            <a:r>
              <a:rPr lang="en-US" dirty="0">
                <a:latin typeface="Arial" panose="020B0604020202020204" pitchFamily="34" charset="0"/>
                <a:cs typeface="Arial" panose="020B0604020202020204" pitchFamily="34" charset="0"/>
              </a:rPr>
              <a:t> Date accessed: 10 November 2025.</a:t>
            </a:r>
          </a:p>
          <a:p>
            <a:pPr>
              <a:lnSpc>
                <a:spcPct val="150000"/>
              </a:lnSpc>
            </a:pPr>
            <a:r>
              <a:rPr lang="en-US" b="1" dirty="0">
                <a:latin typeface="Arial" panose="020B0604020202020204" pitchFamily="34" charset="0"/>
                <a:cs typeface="Arial" panose="020B0604020202020204" pitchFamily="34" charset="0"/>
              </a:rPr>
              <a:t>Countess of Chester Hospital NHS Foundation Trust (2016): </a:t>
            </a:r>
            <a:r>
              <a:rPr lang="en-US" dirty="0">
                <a:latin typeface="Arial" panose="020B0604020202020204" pitchFamily="34" charset="0"/>
                <a:cs typeface="Arial" panose="020B0604020202020204" pitchFamily="34" charset="0"/>
              </a:rPr>
              <a:t>Countess of Chester Hospital NHS Foundation Trust (2016) </a:t>
            </a:r>
            <a:r>
              <a:rPr lang="en-US" i="1" dirty="0">
                <a:latin typeface="Arial" panose="020B0604020202020204" pitchFamily="34" charset="0"/>
                <a:cs typeface="Arial" panose="020B0604020202020204" pitchFamily="34" charset="0"/>
              </a:rPr>
              <a:t>Annual report and accounts, 2015/16</a:t>
            </a:r>
            <a:r>
              <a:rPr lang="en-US" dirty="0">
                <a:latin typeface="Arial" panose="020B0604020202020204" pitchFamily="34" charset="0"/>
                <a:cs typeface="Arial" panose="020B0604020202020204" pitchFamily="34" charset="0"/>
              </a:rPr>
              <a:t>. Chester: </a:t>
            </a:r>
            <a:r>
              <a:rPr lang="en-US" dirty="0" err="1">
                <a:latin typeface="Arial" panose="020B0604020202020204" pitchFamily="34" charset="0"/>
                <a:cs typeface="Arial" panose="020B0604020202020204" pitchFamily="34" charset="0"/>
              </a:rPr>
              <a:t>CoCH</a:t>
            </a:r>
            <a:r>
              <a:rPr lang="en-US" dirty="0">
                <a:latin typeface="Arial" panose="020B0604020202020204" pitchFamily="34" charset="0"/>
                <a:cs typeface="Arial" panose="020B0604020202020204" pitchFamily="34" charset="0"/>
              </a:rPr>
              <a:t> NHS FT. URL: </a:t>
            </a:r>
            <a:r>
              <a:rPr lang="en-US" dirty="0">
                <a:latin typeface="Arial" panose="020B0604020202020204" pitchFamily="34" charset="0"/>
                <a:cs typeface="Arial" panose="020B0604020202020204" pitchFamily="34" charset="0"/>
                <a:hlinkClick r:id="rId10"/>
              </a:rPr>
              <a:t>https://www.coch.nhs.uk/media/133225/abdb_3091_coch-annual-report-2015-16-min-1-.pdf</a:t>
            </a:r>
            <a:r>
              <a:rPr lang="en-US" dirty="0">
                <a:latin typeface="Arial" panose="020B0604020202020204" pitchFamily="34" charset="0"/>
                <a:cs typeface="Arial" panose="020B0604020202020204" pitchFamily="34" charset="0"/>
              </a:rPr>
              <a:t> Accessed: 10 November 2025.</a:t>
            </a:r>
          </a:p>
          <a:p>
            <a:pPr>
              <a:lnSpc>
                <a:spcPct val="150000"/>
              </a:lnSpc>
            </a:pPr>
            <a:r>
              <a:rPr lang="en-US" b="1" dirty="0">
                <a:latin typeface="Arial" panose="020B0604020202020204" pitchFamily="34" charset="0"/>
                <a:cs typeface="Arial" panose="020B0604020202020204" pitchFamily="34" charset="0"/>
              </a:rPr>
              <a:t>Donabedian (1988) </a:t>
            </a:r>
            <a:r>
              <a:rPr lang="en-US" dirty="0">
                <a:latin typeface="Arial" panose="020B0604020202020204" pitchFamily="34" charset="0"/>
                <a:cs typeface="Arial" panose="020B0604020202020204" pitchFamily="34" charset="0"/>
              </a:rPr>
              <a:t>Donabedian, A. (1988) ‘The quality of care: how can it be assessed?’, </a:t>
            </a:r>
            <a:r>
              <a:rPr lang="en-US" i="1" dirty="0">
                <a:latin typeface="Arial" panose="020B0604020202020204" pitchFamily="34" charset="0"/>
                <a:cs typeface="Arial" panose="020B0604020202020204" pitchFamily="34" charset="0"/>
              </a:rPr>
              <a:t>JAMA</a:t>
            </a:r>
            <a:r>
              <a:rPr lang="en-US" dirty="0">
                <a:latin typeface="Arial" panose="020B0604020202020204" pitchFamily="34" charset="0"/>
                <a:cs typeface="Arial" panose="020B0604020202020204" pitchFamily="34" charset="0"/>
              </a:rPr>
              <a:t>, 260(12), 1743–1748. Source: </a:t>
            </a:r>
            <a:r>
              <a:rPr lang="en-US" dirty="0">
                <a:latin typeface="Arial" panose="020B0604020202020204" pitchFamily="34" charset="0"/>
                <a:cs typeface="Arial" panose="020B0604020202020204" pitchFamily="34" charset="0"/>
                <a:hlinkClick r:id="rId11"/>
              </a:rPr>
              <a:t>https://jamanetwork.com/journals/jama/article-abstract/374139</a:t>
            </a:r>
            <a:r>
              <a:rPr lang="en-US" dirty="0">
                <a:latin typeface="Arial" panose="020B0604020202020204" pitchFamily="34" charset="0"/>
                <a:cs typeface="Arial" panose="020B0604020202020204" pitchFamily="34" charset="0"/>
              </a:rPr>
              <a:t> Viewed on: 10 November 2025.</a:t>
            </a:r>
          </a:p>
          <a:p>
            <a:pPr>
              <a:lnSpc>
                <a:spcPct val="150000"/>
              </a:lnSpc>
            </a:pPr>
            <a:r>
              <a:rPr lang="en-US" b="1" dirty="0">
                <a:latin typeface="Arial" panose="020B0604020202020204" pitchFamily="34" charset="0"/>
                <a:cs typeface="Arial" panose="020B0604020202020204" pitchFamily="34" charset="0"/>
              </a:rPr>
              <a:t>Health Foundation (2021) </a:t>
            </a:r>
            <a:r>
              <a:rPr lang="en-US" dirty="0">
                <a:latin typeface="Arial" panose="020B0604020202020204" pitchFamily="34" charset="0"/>
                <a:cs typeface="Arial" panose="020B0604020202020204" pitchFamily="34" charset="0"/>
              </a:rPr>
              <a:t>The Health Foundation (2021) </a:t>
            </a:r>
            <a:r>
              <a:rPr lang="en-US" i="1" dirty="0">
                <a:latin typeface="Arial" panose="020B0604020202020204" pitchFamily="34" charset="0"/>
                <a:cs typeface="Arial" panose="020B0604020202020204" pitchFamily="34" charset="0"/>
              </a:rPr>
              <a:t>Quality improvement made simple: key information on health care improvement</a:t>
            </a:r>
            <a:r>
              <a:rPr lang="en-US" dirty="0">
                <a:latin typeface="Arial" panose="020B0604020202020204" pitchFamily="34" charset="0"/>
                <a:cs typeface="Arial" panose="020B0604020202020204" pitchFamily="34" charset="0"/>
              </a:rPr>
              <a:t>. London: THF.</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Online: </a:t>
            </a:r>
            <a:r>
              <a:rPr lang="en-US" dirty="0">
                <a:latin typeface="Arial" panose="020B0604020202020204" pitchFamily="34" charset="0"/>
                <a:cs typeface="Arial" panose="020B0604020202020204" pitchFamily="34" charset="0"/>
                <a:hlinkClick r:id="rId12"/>
              </a:rPr>
              <a:t>https://reader.health.org.uk/qi-made-simple-2021</a:t>
            </a:r>
            <a:r>
              <a:rPr lang="en-US" dirty="0">
                <a:latin typeface="Arial" panose="020B0604020202020204" pitchFamily="34" charset="0"/>
                <a:cs typeface="Arial" panose="020B0604020202020204" pitchFamily="34" charset="0"/>
              </a:rPr>
              <a:t> Access date: 10 November 2025.</a:t>
            </a:r>
          </a:p>
          <a:p>
            <a:pPr>
              <a:lnSpc>
                <a:spcPct val="150000"/>
              </a:lnSpc>
            </a:pPr>
            <a:r>
              <a:rPr lang="en-US" b="1" dirty="0">
                <a:latin typeface="Arial" panose="020B0604020202020204" pitchFamily="34" charset="0"/>
                <a:cs typeface="Arial" panose="020B0604020202020204" pitchFamily="34" charset="0"/>
              </a:rPr>
              <a:t>Health Foundation (2022) </a:t>
            </a:r>
            <a:r>
              <a:rPr lang="en-US" dirty="0">
                <a:latin typeface="Arial" panose="020B0604020202020204" pitchFamily="34" charset="0"/>
                <a:cs typeface="Arial" panose="020B0604020202020204" pitchFamily="34" charset="0"/>
              </a:rPr>
              <a:t>The Health Foundation (2022) </a:t>
            </a:r>
            <a:r>
              <a:rPr lang="en-US" i="1" dirty="0">
                <a:latin typeface="Arial" panose="020B0604020202020204" pitchFamily="34" charset="0"/>
                <a:cs typeface="Arial" panose="020B0604020202020204" pitchFamily="34" charset="0"/>
              </a:rPr>
              <a:t>Creating and sustaining continuous </a:t>
            </a:r>
            <a:r>
              <a:rPr lang="en-US" i="1" dirty="0" err="1">
                <a:latin typeface="Arial" panose="020B0604020202020204" pitchFamily="34" charset="0"/>
                <a:cs typeface="Arial" panose="020B0604020202020204" pitchFamily="34" charset="0"/>
              </a:rPr>
              <a:t>organisational</a:t>
            </a:r>
            <a:r>
              <a:rPr lang="en-US" i="1" dirty="0">
                <a:latin typeface="Arial" panose="020B0604020202020204" pitchFamily="34" charset="0"/>
                <a:cs typeface="Arial" panose="020B0604020202020204" pitchFamily="34" charset="0"/>
              </a:rPr>
              <a:t> improvement</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online: </a:t>
            </a:r>
            <a:r>
              <a:rPr lang="en-US" dirty="0">
                <a:latin typeface="Arial" panose="020B0604020202020204" pitchFamily="34" charset="0"/>
                <a:cs typeface="Arial" panose="020B0604020202020204" pitchFamily="34" charset="0"/>
                <a:hlinkClick r:id="rId13"/>
              </a:rPr>
              <a:t>https://www.health.org.uk/reports-and-analysis/briefings/building-an-organisational-culture-of-continuous-improvement</a:t>
            </a:r>
            <a:r>
              <a:rPr lang="en-US" dirty="0">
                <a:latin typeface="Arial" panose="020B0604020202020204" pitchFamily="34" charset="0"/>
                <a:cs typeface="Arial" panose="020B0604020202020204" pitchFamily="34" charset="0"/>
              </a:rPr>
              <a:t> Date consulted: 10 November 2025.</a:t>
            </a:r>
          </a:p>
          <a:p>
            <a:pPr>
              <a:lnSpc>
                <a:spcPct val="150000"/>
              </a:lnSpc>
            </a:pPr>
            <a:r>
              <a:rPr lang="en-US" b="1" dirty="0">
                <a:latin typeface="Arial" panose="020B0604020202020204" pitchFamily="34" charset="0"/>
                <a:cs typeface="Arial" panose="020B0604020202020204" pitchFamily="34" charset="0"/>
              </a:rPr>
              <a:t>King’s Fund (2022) </a:t>
            </a:r>
            <a:r>
              <a:rPr lang="en-US" dirty="0">
                <a:latin typeface="Arial" panose="020B0604020202020204" pitchFamily="34" charset="0"/>
                <a:cs typeface="Arial" panose="020B0604020202020204" pitchFamily="34" charset="0"/>
              </a:rPr>
              <a:t>The King’s Fund (2022) </a:t>
            </a:r>
            <a:r>
              <a:rPr lang="en-US" i="1" dirty="0">
                <a:latin typeface="Arial" panose="020B0604020202020204" pitchFamily="34" charset="0"/>
                <a:cs typeface="Arial" panose="020B0604020202020204" pitchFamily="34" charset="0"/>
              </a:rPr>
              <a:t>Public satisfaction with the NHS and social care: 2022 findings</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Source link: </a:t>
            </a:r>
            <a:r>
              <a:rPr lang="en-US" dirty="0">
                <a:latin typeface="Arial" panose="020B0604020202020204" pitchFamily="34" charset="0"/>
                <a:cs typeface="Arial" panose="020B0604020202020204" pitchFamily="34" charset="0"/>
                <a:hlinkClick r:id="rId14"/>
              </a:rPr>
              <a:t>https://www.kingsfund.org.uk/insight-and-analysis/reports/public-satisfaction-nhs-and-social-care-2022</a:t>
            </a:r>
            <a:r>
              <a:rPr lang="en-US" dirty="0">
                <a:latin typeface="Arial" panose="020B0604020202020204" pitchFamily="34" charset="0"/>
                <a:cs typeface="Arial" panose="020B0604020202020204" pitchFamily="34" charset="0"/>
              </a:rPr>
              <a:t> Checked on: 10 November 2025.</a:t>
            </a:r>
          </a:p>
          <a:p>
            <a:pPr>
              <a:lnSpc>
                <a:spcPct val="150000"/>
              </a:lnSpc>
            </a:pPr>
            <a:r>
              <a:rPr lang="en-US" b="1" dirty="0">
                <a:latin typeface="Arial" panose="020B0604020202020204" pitchFamily="34" charset="0"/>
                <a:cs typeface="Arial" panose="020B0604020202020204" pitchFamily="34" charset="0"/>
              </a:rPr>
              <a:t>NHS England &amp; The King’s Fund (2025) </a:t>
            </a:r>
            <a:r>
              <a:rPr lang="en-US" dirty="0">
                <a:latin typeface="Arial" panose="020B0604020202020204" pitchFamily="34" charset="0"/>
                <a:cs typeface="Arial" panose="020B0604020202020204" pitchFamily="34" charset="0"/>
              </a:rPr>
              <a:t>NHS England and The King’s Fund (2025) </a:t>
            </a:r>
            <a:r>
              <a:rPr lang="en-US" i="1" dirty="0">
                <a:latin typeface="Arial" panose="020B0604020202020204" pitchFamily="34" charset="0"/>
                <a:cs typeface="Arial" panose="020B0604020202020204" pitchFamily="34" charset="0"/>
              </a:rPr>
              <a:t>NHS workforce: summary overview</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15"/>
              </a:rPr>
              <a:t>https://www.kingsfund.org.uk/insight-and-analysis/data-and-charts/nhs-workforce-nutshell</a:t>
            </a:r>
            <a:r>
              <a:rPr lang="en-US" dirty="0">
                <a:latin typeface="Arial" panose="020B0604020202020204" pitchFamily="34" charset="0"/>
                <a:cs typeface="Arial" panose="020B0604020202020204" pitchFamily="34" charset="0"/>
              </a:rPr>
              <a:t> Accessed: 10 November 2025.</a:t>
            </a:r>
          </a:p>
          <a:p>
            <a:pPr>
              <a:lnSpc>
                <a:spcPct val="150000"/>
              </a:lnSpc>
            </a:pPr>
            <a:r>
              <a:rPr lang="en-US" b="1" dirty="0">
                <a:latin typeface="Arial" panose="020B0604020202020204" pitchFamily="34" charset="0"/>
                <a:cs typeface="Arial" panose="020B0604020202020204" pitchFamily="34" charset="0"/>
              </a:rPr>
              <a:t>Purple Griffon (2024) </a:t>
            </a:r>
            <a:r>
              <a:rPr lang="en-US" dirty="0">
                <a:latin typeface="Arial" panose="020B0604020202020204" pitchFamily="34" charset="0"/>
                <a:cs typeface="Arial" panose="020B0604020202020204" pitchFamily="34" charset="0"/>
              </a:rPr>
              <a:t>Purple Griffon (2024) </a:t>
            </a:r>
            <a:r>
              <a:rPr lang="en-US" i="1" dirty="0">
                <a:latin typeface="Arial" panose="020B0604020202020204" pitchFamily="34" charset="0"/>
                <a:cs typeface="Arial" panose="020B0604020202020204" pitchFamily="34" charset="0"/>
              </a:rPr>
              <a:t>Ishikawa (fishbone) diagram: guidance and explanation</a:t>
            </a:r>
            <a:r>
              <a:rPr lang="en-US" dirty="0">
                <a:latin typeface="Arial" panose="020B0604020202020204" pitchFamily="34" charset="0"/>
                <a:cs typeface="Arial" panose="020B0604020202020204" pitchFamily="34" charset="0"/>
              </a:rPr>
              <a:t>. Obtained from: </a:t>
            </a:r>
            <a:r>
              <a:rPr lang="en-US" dirty="0">
                <a:latin typeface="Arial" panose="020B0604020202020204" pitchFamily="34" charset="0"/>
                <a:cs typeface="Arial" panose="020B0604020202020204" pitchFamily="34" charset="0"/>
                <a:hlinkClick r:id="rId16"/>
              </a:rPr>
              <a:t>https://purplegriffon.com/blog/fishbone-diagram-ishikawa</a:t>
            </a:r>
            <a:r>
              <a:rPr lang="en-US" dirty="0">
                <a:latin typeface="Arial" panose="020B0604020202020204" pitchFamily="34" charset="0"/>
                <a:cs typeface="Arial" panose="020B0604020202020204" pitchFamily="34" charset="0"/>
              </a:rPr>
              <a:t> Last accessed: 10 November 2025.</a:t>
            </a:r>
          </a:p>
          <a:p>
            <a:pPr>
              <a:lnSpc>
                <a:spcPct val="150000"/>
              </a:lnSpc>
            </a:pPr>
            <a:r>
              <a:rPr lang="en-US" b="1" dirty="0" err="1">
                <a:latin typeface="Arial" panose="020B0604020202020204" pitchFamily="34" charset="0"/>
                <a:cs typeface="Arial" panose="020B0604020202020204" pitchFamily="34" charset="0"/>
              </a:rPr>
              <a:t>RCNi</a:t>
            </a:r>
            <a:r>
              <a:rPr lang="en-US" b="1" dirty="0">
                <a:latin typeface="Arial" panose="020B0604020202020204" pitchFamily="34" charset="0"/>
                <a:cs typeface="Arial" panose="020B0604020202020204" pitchFamily="34" charset="0"/>
              </a:rPr>
              <a:t> (n.d.) </a:t>
            </a:r>
            <a:r>
              <a:rPr lang="en-US" dirty="0" err="1">
                <a:latin typeface="Arial" panose="020B0604020202020204" pitchFamily="34" charset="0"/>
                <a:cs typeface="Arial" panose="020B0604020202020204" pitchFamily="34" charset="0"/>
              </a:rPr>
              <a:t>RCNi</a:t>
            </a:r>
            <a:r>
              <a:rPr lang="en-US" dirty="0">
                <a:latin typeface="Arial" panose="020B0604020202020204" pitchFamily="34" charset="0"/>
                <a:cs typeface="Arial" panose="020B0604020202020204" pitchFamily="34" charset="0"/>
              </a:rPr>
              <a:t> (no date) </a:t>
            </a:r>
            <a:r>
              <a:rPr lang="en-US" i="1" dirty="0">
                <a:latin typeface="Arial" panose="020B0604020202020204" pitchFamily="34" charset="0"/>
                <a:cs typeface="Arial" panose="020B0604020202020204" pitchFamily="34" charset="0"/>
              </a:rPr>
              <a:t>Lucy Letby – related articles and resources</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17"/>
              </a:rPr>
              <a:t>https://rcni.com/keywords/lucy-letby</a:t>
            </a:r>
            <a:r>
              <a:rPr lang="en-US" dirty="0">
                <a:latin typeface="Arial" panose="020B0604020202020204" pitchFamily="34" charset="0"/>
                <a:cs typeface="Arial" panose="020B0604020202020204" pitchFamily="34" charset="0"/>
              </a:rPr>
              <a:t> Retrieved: 10 November 2025.</a:t>
            </a:r>
          </a:p>
          <a:p>
            <a:pPr>
              <a:lnSpc>
                <a:spcPct val="150000"/>
              </a:lnSpc>
            </a:pPr>
            <a:r>
              <a:rPr lang="en-US" b="1" dirty="0">
                <a:latin typeface="Arial" panose="020B0604020202020204" pitchFamily="34" charset="0"/>
                <a:cs typeface="Arial" panose="020B0604020202020204" pitchFamily="34" charset="0"/>
              </a:rPr>
              <a:t>Reason (2000) </a:t>
            </a:r>
            <a:r>
              <a:rPr lang="en-US" dirty="0">
                <a:latin typeface="Arial" panose="020B0604020202020204" pitchFamily="34" charset="0"/>
                <a:cs typeface="Arial" panose="020B0604020202020204" pitchFamily="34" charset="0"/>
              </a:rPr>
              <a:t>Reason, J. (2000) ‘Human error: models and management’, </a:t>
            </a:r>
            <a:r>
              <a:rPr lang="en-US" i="1" dirty="0">
                <a:latin typeface="Arial" panose="020B0604020202020204" pitchFamily="34" charset="0"/>
                <a:cs typeface="Arial" panose="020B0604020202020204" pitchFamily="34" charset="0"/>
              </a:rPr>
              <a:t>BMJ</a:t>
            </a:r>
            <a:r>
              <a:rPr lang="en-US" dirty="0">
                <a:latin typeface="Arial" panose="020B0604020202020204" pitchFamily="34" charset="0"/>
                <a:cs typeface="Arial" panose="020B0604020202020204" pitchFamily="34" charset="0"/>
              </a:rPr>
              <a:t>, 320(7237), pp. 768–770. Accessible via: </a:t>
            </a:r>
            <a:r>
              <a:rPr lang="en-US" dirty="0">
                <a:latin typeface="Arial" panose="020B0604020202020204" pitchFamily="34" charset="0"/>
                <a:cs typeface="Arial" panose="020B0604020202020204" pitchFamily="34" charset="0"/>
                <a:hlinkClick r:id="rId18"/>
              </a:rPr>
              <a:t>https://www.bmj.com/content/320/7237/768</a:t>
            </a:r>
            <a:r>
              <a:rPr lang="en-US" dirty="0">
                <a:latin typeface="Arial" panose="020B0604020202020204" pitchFamily="34" charset="0"/>
                <a:cs typeface="Arial" panose="020B0604020202020204" pitchFamily="34" charset="0"/>
              </a:rPr>
              <a:t> Access date: 10 November 2025.</a:t>
            </a:r>
          </a:p>
          <a:p>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6589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670</TotalTime>
  <Words>2751</Words>
  <Application>Microsoft Office PowerPoint</Application>
  <PresentationFormat>Custom</PresentationFormat>
  <Paragraphs>186</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Cartoon Style Healthcare Presentation</dc:title>
  <dc:creator>vaishali chauhan</dc:creator>
  <cp:lastModifiedBy>dharti chauhan</cp:lastModifiedBy>
  <cp:revision>6</cp:revision>
  <dcterms:created xsi:type="dcterms:W3CDTF">2006-08-16T00:00:00Z</dcterms:created>
  <dcterms:modified xsi:type="dcterms:W3CDTF">2025-11-16T22:50:11Z</dcterms:modified>
  <dc:identifier>DAG4yLi1inQ</dc:identifier>
</cp:coreProperties>
</file>