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0B9652-8A8F-48F7-8CF1-C8CAC105B3ED}" v="9" dt="2026-06-06T12:39:30.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25" d="100"/>
          <a:sy n="125" d="100"/>
        </p:scale>
        <p:origin x="22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zwana Zahiem" userId="2b277d4dcf0360ec" providerId="LiveId" clId="{1A64684D-9F7D-406C-942F-3AFAD0AF0903}"/>
    <pc:docChg chg="custSel modSld">
      <pc:chgData name="rizwana Zahiem" userId="2b277d4dcf0360ec" providerId="LiveId" clId="{1A64684D-9F7D-406C-942F-3AFAD0AF0903}" dt="2026-06-06T12:42:35.702" v="71" actId="20577"/>
      <pc:docMkLst>
        <pc:docMk/>
      </pc:docMkLst>
      <pc:sldChg chg="modSp mod modAnim">
        <pc:chgData name="rizwana Zahiem" userId="2b277d4dcf0360ec" providerId="LiveId" clId="{1A64684D-9F7D-406C-942F-3AFAD0AF0903}" dt="2026-06-06T12:42:35.702" v="71" actId="20577"/>
        <pc:sldMkLst>
          <pc:docMk/>
          <pc:sldMk cId="0" sldId="256"/>
        </pc:sldMkLst>
        <pc:spChg chg="mod">
          <ac:chgData name="rizwana Zahiem" userId="2b277d4dcf0360ec" providerId="LiveId" clId="{1A64684D-9F7D-406C-942F-3AFAD0AF0903}" dt="2026-06-06T12:42:35.702" v="71" actId="20577"/>
          <ac:spMkLst>
            <pc:docMk/>
            <pc:sldMk cId="0" sldId="256"/>
            <ac:spMk id="1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7473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8.jp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ico.org.uk/about-the-ico/what-we-do/legislation-we-cover/general-data-protection-regulation/"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hyperlink" Target="https://www.sciencedirect.com/science/article/pii/S0040162524005791" TargetMode="External"/><Relationship Id="rId5" Type="http://schemas.openxmlformats.org/officeDocument/2006/relationships/hyperlink" Target="https://www.ncbi.nlm.nih.gov/books/NBK574976/" TargetMode="External"/><Relationship Id="rId4" Type="http://schemas.openxmlformats.org/officeDocument/2006/relationships/hyperlink" Target="https://www.microsoft.com/en-gb/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A3D62"/>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2C39A"/>
          </a:solidFill>
          <a:ln/>
        </p:spPr>
      </p:sp>
      <p:sp>
        <p:nvSpPr>
          <p:cNvPr id="5" name="Shape 3"/>
          <p:cNvSpPr/>
          <p:nvPr/>
        </p:nvSpPr>
        <p:spPr>
          <a:xfrm>
            <a:off x="7498080" y="3248891"/>
            <a:ext cx="1645920" cy="1645920"/>
          </a:xfrm>
          <a:prstGeom prst="ellipse">
            <a:avLst/>
          </a:prstGeom>
          <a:solidFill>
            <a:srgbClr val="0A3D62"/>
          </a:solidFill>
          <a:ln w="12700">
            <a:solidFill>
              <a:srgbClr val="0A3D62"/>
            </a:solidFill>
            <a:prstDash val="solid"/>
          </a:ln>
        </p:spPr>
      </p:sp>
      <p:sp>
        <p:nvSpPr>
          <p:cNvPr id="10" name="Text 6"/>
          <p:cNvSpPr/>
          <p:nvPr/>
        </p:nvSpPr>
        <p:spPr>
          <a:xfrm>
            <a:off x="320040" y="640080"/>
            <a:ext cx="5394960" cy="640080"/>
          </a:xfrm>
          <a:prstGeom prst="rect">
            <a:avLst/>
          </a:prstGeom>
          <a:noFill/>
          <a:ln/>
        </p:spPr>
        <p:txBody>
          <a:bodyPr wrap="square" lIns="0" tIns="0" rIns="0" bIns="0" rtlCol="0" anchor="ctr"/>
          <a:lstStyle/>
          <a:p>
            <a:pPr marL="0" indent="0" algn="l">
              <a:buNone/>
            </a:pPr>
            <a:r>
              <a:rPr lang="en-US" sz="3600" b="1" dirty="0">
                <a:solidFill>
                  <a:srgbClr val="FFFFFF"/>
                </a:solidFill>
                <a:latin typeface="Trebuchet MS" pitchFamily="34" charset="0"/>
                <a:ea typeface="Trebuchet MS" pitchFamily="34" charset="-122"/>
                <a:cs typeface="Trebuchet MS" pitchFamily="34" charset="-120"/>
              </a:rPr>
              <a:t>Microsoft Teams</a:t>
            </a:r>
            <a:endParaRPr lang="en-US" sz="3600" dirty="0"/>
          </a:p>
        </p:txBody>
      </p:sp>
      <p:sp>
        <p:nvSpPr>
          <p:cNvPr id="11" name="Text 7"/>
          <p:cNvSpPr/>
          <p:nvPr/>
        </p:nvSpPr>
        <p:spPr>
          <a:xfrm>
            <a:off x="320040" y="1234440"/>
            <a:ext cx="5394960" cy="457200"/>
          </a:xfrm>
          <a:prstGeom prst="rect">
            <a:avLst/>
          </a:prstGeom>
          <a:noFill/>
          <a:ln/>
        </p:spPr>
        <p:txBody>
          <a:bodyPr wrap="square" lIns="0" tIns="0" rIns="0" bIns="0" rtlCol="0" anchor="ctr"/>
          <a:lstStyle/>
          <a:p>
            <a:pPr marL="0" indent="0" algn="l">
              <a:buNone/>
            </a:pPr>
            <a:r>
              <a:rPr lang="en-US" sz="2200" dirty="0">
                <a:solidFill>
                  <a:srgbClr val="02C39A"/>
                </a:solidFill>
                <a:latin typeface="Trebuchet MS" pitchFamily="34" charset="0"/>
                <a:ea typeface="Trebuchet MS" pitchFamily="34" charset="-122"/>
                <a:cs typeface="Trebuchet MS" pitchFamily="34" charset="-120"/>
              </a:rPr>
              <a:t>for Staff Communication</a:t>
            </a:r>
            <a:endParaRPr lang="en-US" sz="2200" dirty="0"/>
          </a:p>
        </p:txBody>
      </p:sp>
      <p:sp>
        <p:nvSpPr>
          <p:cNvPr id="12" name="Shape 8"/>
          <p:cNvSpPr/>
          <p:nvPr/>
        </p:nvSpPr>
        <p:spPr>
          <a:xfrm>
            <a:off x="320040" y="1783080"/>
            <a:ext cx="3657600" cy="36576"/>
          </a:xfrm>
          <a:prstGeom prst="rect">
            <a:avLst/>
          </a:prstGeom>
          <a:solidFill>
            <a:srgbClr val="02C39A"/>
          </a:solidFill>
          <a:ln/>
        </p:spPr>
      </p:sp>
      <p:sp>
        <p:nvSpPr>
          <p:cNvPr id="13" name="Text 9"/>
          <p:cNvSpPr/>
          <p:nvPr/>
        </p:nvSpPr>
        <p:spPr>
          <a:xfrm>
            <a:off x="320040" y="1920240"/>
            <a:ext cx="5394960" cy="365760"/>
          </a:xfrm>
          <a:prstGeom prst="rect">
            <a:avLst/>
          </a:prstGeom>
          <a:noFill/>
          <a:ln/>
        </p:spPr>
        <p:txBody>
          <a:bodyPr wrap="square" lIns="0" tIns="0" rIns="0" bIns="0" rtlCol="0" anchor="ctr"/>
          <a:lstStyle/>
          <a:p>
            <a:pPr marL="0" indent="0" algn="l">
              <a:buNone/>
            </a:pPr>
            <a:r>
              <a:rPr lang="en-US" sz="1400" dirty="0">
                <a:solidFill>
                  <a:srgbClr val="A8D5E2"/>
                </a:solidFill>
                <a:latin typeface="Calibri" pitchFamily="34" charset="0"/>
                <a:ea typeface="Calibri" pitchFamily="34" charset="-122"/>
                <a:cs typeface="Calibri" pitchFamily="34" charset="-120"/>
              </a:rPr>
              <a:t>Riverdale Nursing Home — Digital Tools Assessment</a:t>
            </a:r>
            <a:endParaRPr lang="en-US" sz="1400" dirty="0"/>
          </a:p>
        </p:txBody>
      </p:sp>
      <p:sp>
        <p:nvSpPr>
          <p:cNvPr id="14" name="Shape 10"/>
          <p:cNvSpPr/>
          <p:nvPr/>
        </p:nvSpPr>
        <p:spPr>
          <a:xfrm>
            <a:off x="320040" y="2743200"/>
            <a:ext cx="5029200" cy="2103120"/>
          </a:xfrm>
          <a:prstGeom prst="rect">
            <a:avLst/>
          </a:prstGeom>
          <a:solidFill>
            <a:srgbClr val="028090"/>
          </a:solidFill>
          <a:ln/>
        </p:spPr>
      </p:sp>
      <p:sp>
        <p:nvSpPr>
          <p:cNvPr id="15" name="Text 11"/>
          <p:cNvSpPr/>
          <p:nvPr/>
        </p:nvSpPr>
        <p:spPr>
          <a:xfrm>
            <a:off x="457200" y="2834640"/>
            <a:ext cx="4754880" cy="1920240"/>
          </a:xfrm>
          <a:prstGeom prst="rect">
            <a:avLst/>
          </a:prstGeom>
          <a:noFill/>
          <a:ln/>
        </p:spPr>
        <p:txBody>
          <a:bodyPr wrap="square" rtlCol="0" anchor="ctr"/>
          <a:lstStyle/>
          <a:p>
            <a:pPr marL="0" indent="0" algn="l">
              <a:lnSpc>
                <a:spcPct val="150000"/>
              </a:lnSpc>
              <a:buNone/>
            </a:pPr>
            <a:r>
              <a:rPr lang="en-US" sz="1200" b="1" dirty="0">
                <a:solidFill>
                  <a:srgbClr val="FFFFFF"/>
                </a:solidFill>
                <a:latin typeface="Calibri" pitchFamily="34" charset="0"/>
                <a:ea typeface="Calibri" pitchFamily="34" charset="-122"/>
                <a:cs typeface="Calibri" pitchFamily="34" charset="-120"/>
              </a:rPr>
              <a:t>Student Name: </a:t>
            </a:r>
            <a:r>
              <a:rPr lang="en-US" sz="1200" dirty="0">
                <a:solidFill>
                  <a:srgbClr val="FFFFFF"/>
                </a:solidFill>
                <a:latin typeface="Calibri" pitchFamily="34" charset="0"/>
                <a:ea typeface="Calibri" pitchFamily="34" charset="-122"/>
                <a:cs typeface="Calibri" pitchFamily="34" charset="-120"/>
              </a:rPr>
              <a:t>Rizwana Zahiem</a:t>
            </a:r>
            <a:endParaRPr lang="en-US" sz="1200" dirty="0"/>
          </a:p>
          <a:p>
            <a:pPr marL="0" indent="0" algn="l">
              <a:lnSpc>
                <a:spcPct val="150000"/>
              </a:lnSpc>
              <a:buNone/>
            </a:pPr>
            <a:r>
              <a:rPr lang="en-US" sz="1200" b="1" dirty="0">
                <a:solidFill>
                  <a:srgbClr val="FFFFFF"/>
                </a:solidFill>
                <a:latin typeface="Calibri" pitchFamily="34" charset="0"/>
                <a:ea typeface="Calibri" pitchFamily="34" charset="-122"/>
                <a:cs typeface="Calibri" pitchFamily="34" charset="-120"/>
              </a:rPr>
              <a:t>Module: </a:t>
            </a:r>
            <a:r>
              <a:rPr lang="en-US" sz="1200" dirty="0">
                <a:solidFill>
                  <a:srgbClr val="FFFFFF"/>
                </a:solidFill>
                <a:latin typeface="Calibri" pitchFamily="34" charset="0"/>
                <a:ea typeface="Calibri" pitchFamily="34" charset="-122"/>
                <a:cs typeface="Calibri" pitchFamily="34" charset="-120"/>
              </a:rPr>
              <a:t>LCHS4007 – Digital Skills and Research Methods</a:t>
            </a:r>
            <a:endParaRPr lang="en-US" sz="1200" dirty="0"/>
          </a:p>
          <a:p>
            <a:pPr marL="0" indent="0" algn="l">
              <a:lnSpc>
                <a:spcPct val="150000"/>
              </a:lnSpc>
              <a:buNone/>
            </a:pPr>
            <a:r>
              <a:rPr lang="en-US" sz="1200" b="1" dirty="0">
                <a:solidFill>
                  <a:srgbClr val="FFFFFF"/>
                </a:solidFill>
                <a:latin typeface="Calibri" pitchFamily="34" charset="0"/>
                <a:ea typeface="Calibri" pitchFamily="34" charset="-122"/>
                <a:cs typeface="Calibri" pitchFamily="34" charset="-120"/>
              </a:rPr>
              <a:t>Lecturer: </a:t>
            </a:r>
            <a:r>
              <a:rPr lang="en-US" sz="1200" dirty="0">
                <a:solidFill>
                  <a:srgbClr val="FFFFFF"/>
                </a:solidFill>
                <a:latin typeface="Calibri" pitchFamily="34" charset="0"/>
                <a:ea typeface="Calibri" pitchFamily="34" charset="-122"/>
                <a:cs typeface="Calibri" pitchFamily="34" charset="-120"/>
              </a:rPr>
              <a:t>Hajra Mustasim</a:t>
            </a:r>
            <a:endParaRPr lang="en-US" sz="1200" dirty="0"/>
          </a:p>
          <a:p>
            <a:pPr marL="0" indent="0" algn="l">
              <a:lnSpc>
                <a:spcPct val="150000"/>
              </a:lnSpc>
              <a:buNone/>
            </a:pPr>
            <a:r>
              <a:rPr lang="en-US" sz="1200" b="1" dirty="0">
                <a:solidFill>
                  <a:srgbClr val="FFFFFF"/>
                </a:solidFill>
                <a:latin typeface="Calibri" pitchFamily="34" charset="0"/>
                <a:ea typeface="Calibri" pitchFamily="34" charset="-122"/>
                <a:cs typeface="Calibri" pitchFamily="34" charset="-120"/>
              </a:rPr>
              <a:t>Submission: </a:t>
            </a:r>
            <a:r>
              <a:rPr lang="en-US" sz="1200" dirty="0">
                <a:solidFill>
                  <a:srgbClr val="FFFFFF"/>
                </a:solidFill>
                <a:latin typeface="Calibri" pitchFamily="34" charset="0"/>
                <a:ea typeface="Calibri" pitchFamily="34" charset="-122"/>
                <a:cs typeface="Calibri" pitchFamily="34" charset="-120"/>
              </a:rPr>
              <a:t>15th June 2026</a:t>
            </a:r>
            <a:endParaRPr lang="en-US" sz="1200" dirty="0"/>
          </a:p>
          <a:p>
            <a:pPr marL="0" indent="0" algn="l">
              <a:lnSpc>
                <a:spcPct val="150000"/>
              </a:lnSpc>
              <a:buNone/>
            </a:pPr>
            <a:r>
              <a:rPr lang="en-US" sz="1200" b="1">
                <a:solidFill>
                  <a:srgbClr val="FFFFFF"/>
                </a:solidFill>
                <a:latin typeface="Calibri" pitchFamily="34" charset="0"/>
                <a:ea typeface="Calibri" pitchFamily="34" charset="-122"/>
                <a:cs typeface="Calibri" pitchFamily="34" charset="-120"/>
              </a:rPr>
              <a:t>Student number :2542634</a:t>
            </a:r>
            <a:endParaRPr lang="en-US" sz="1200" dirty="0"/>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4554" t="6465" r="67056" b="67259"/>
          <a:stretch/>
        </p:blipFill>
        <p:spPr>
          <a:xfrm>
            <a:off x="6518561" y="0"/>
            <a:ext cx="2469964" cy="5143499"/>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77640" y="258213"/>
            <a:ext cx="1617861" cy="150425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A3D62"/>
          </a:solidFill>
          <a:ln/>
        </p:spPr>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400" b="1" dirty="0">
                <a:solidFill>
                  <a:srgbClr val="FFFFFF"/>
                </a:solidFill>
                <a:latin typeface="Trebuchet MS" pitchFamily="34" charset="0"/>
                <a:ea typeface="Trebuchet MS" pitchFamily="34" charset="-122"/>
                <a:cs typeface="Trebuchet MS" pitchFamily="34" charset="-120"/>
              </a:rPr>
              <a:t>Introduction — Riverdale Nursing Home</a:t>
            </a:r>
            <a:endParaRPr lang="en-US" sz="2400" dirty="0"/>
          </a:p>
        </p:txBody>
      </p:sp>
      <p:sp>
        <p:nvSpPr>
          <p:cNvPr id="5" name="Shape 2"/>
          <p:cNvSpPr/>
          <p:nvPr/>
        </p:nvSpPr>
        <p:spPr>
          <a:xfrm>
            <a:off x="274320" y="914400"/>
            <a:ext cx="3200400" cy="320040"/>
          </a:xfrm>
          <a:prstGeom prst="rect">
            <a:avLst/>
          </a:prstGeom>
          <a:solidFill>
            <a:srgbClr val="028090"/>
          </a:solidFill>
          <a:ln/>
        </p:spPr>
      </p:sp>
      <p:sp>
        <p:nvSpPr>
          <p:cNvPr id="6" name="Text 3"/>
          <p:cNvSpPr/>
          <p:nvPr/>
        </p:nvSpPr>
        <p:spPr>
          <a:xfrm>
            <a:off x="320040" y="914400"/>
            <a:ext cx="3108960" cy="32004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Riverdale Nursing Home</a:t>
            </a:r>
            <a:endParaRPr lang="en-US" sz="1100" dirty="0"/>
          </a:p>
        </p:txBody>
      </p:sp>
      <p:sp>
        <p:nvSpPr>
          <p:cNvPr id="7" name="Shape 4"/>
          <p:cNvSpPr/>
          <p:nvPr/>
        </p:nvSpPr>
        <p:spPr>
          <a:xfrm>
            <a:off x="274320" y="3337560"/>
            <a:ext cx="3200400" cy="1554480"/>
          </a:xfrm>
          <a:prstGeom prst="rect">
            <a:avLst/>
          </a:prstGeom>
          <a:solidFill>
            <a:srgbClr val="FFFFFF"/>
          </a:solidFill>
          <a:ln/>
          <a:effectLst>
            <a:outerShdw blurRad="63500" dist="25400" dir="8100000" algn="bl" rotWithShape="0">
              <a:srgbClr val="000000">
                <a:alpha val="10000"/>
              </a:srgbClr>
            </a:outerShdw>
          </a:effectLst>
        </p:spPr>
      </p:sp>
      <p:sp>
        <p:nvSpPr>
          <p:cNvPr id="8" name="Shape 5"/>
          <p:cNvSpPr/>
          <p:nvPr/>
        </p:nvSpPr>
        <p:spPr>
          <a:xfrm>
            <a:off x="274320" y="3337560"/>
            <a:ext cx="91440" cy="1554480"/>
          </a:xfrm>
          <a:prstGeom prst="rect">
            <a:avLst/>
          </a:prstGeom>
          <a:solidFill>
            <a:srgbClr val="028090"/>
          </a:solidFill>
          <a:ln/>
        </p:spPr>
      </p:sp>
      <p:sp>
        <p:nvSpPr>
          <p:cNvPr id="9" name="Text 6"/>
          <p:cNvSpPr/>
          <p:nvPr/>
        </p:nvSpPr>
        <p:spPr>
          <a:xfrm>
            <a:off x="457200" y="3429000"/>
            <a:ext cx="2834640" cy="1371600"/>
          </a:xfrm>
          <a:prstGeom prst="rect">
            <a:avLst/>
          </a:prstGeom>
          <a:noFill/>
          <a:ln/>
        </p:spPr>
        <p:txBody>
          <a:bodyPr wrap="square" rtlCol="0" anchor="ctr"/>
          <a:lstStyle/>
          <a:p>
            <a:pPr marL="0" indent="0">
              <a:lnSpc>
                <a:spcPct val="140000"/>
              </a:lnSpc>
              <a:buNone/>
            </a:pPr>
            <a:r>
              <a:rPr lang="en-US" sz="1200" b="1" dirty="0">
                <a:solidFill>
                  <a:srgbClr val="1E293B"/>
                </a:solidFill>
                <a:latin typeface="Calibri" pitchFamily="34" charset="0"/>
                <a:ea typeface="Calibri" pitchFamily="34" charset="-122"/>
                <a:cs typeface="Calibri" pitchFamily="34" charset="-120"/>
              </a:rPr>
              <a:t>Staff work across two buildings in shifts:</a:t>
            </a:r>
            <a:endParaRPr lang="en-US" sz="1200" dirty="0"/>
          </a:p>
          <a:p>
            <a:pPr marL="0" indent="0">
              <a:lnSpc>
                <a:spcPct val="140000"/>
              </a:lnSpc>
              <a:buNone/>
            </a:pPr>
            <a:r>
              <a:rPr lang="en-US" sz="1200" dirty="0">
                <a:solidFill>
                  <a:schemeClr val="bg2">
                    <a:lumMod val="50000"/>
                  </a:schemeClr>
                </a:solidFill>
                <a:latin typeface="Calibri" pitchFamily="34" charset="0"/>
                <a:ea typeface="Calibri" pitchFamily="34" charset="-122"/>
                <a:cs typeface="Calibri" pitchFamily="34" charset="-120"/>
              </a:rPr>
              <a:t>Carers • Senior Carers • Nurses • Admin Staff</a:t>
            </a:r>
            <a:endParaRPr lang="en-US" sz="1200" dirty="0">
              <a:solidFill>
                <a:schemeClr val="bg2">
                  <a:lumMod val="50000"/>
                </a:schemeClr>
              </a:solidFill>
            </a:endParaRPr>
          </a:p>
          <a:p>
            <a:pPr>
              <a:lnSpc>
                <a:spcPct val="140000"/>
              </a:lnSpc>
            </a:pPr>
            <a:r>
              <a:rPr lang="en-US" sz="1200" dirty="0">
                <a:solidFill>
                  <a:schemeClr val="bg2">
                    <a:lumMod val="50000"/>
                  </a:schemeClr>
                </a:solidFill>
                <a:latin typeface="Calibri" pitchFamily="34" charset="0"/>
                <a:ea typeface="Calibri" pitchFamily="34" charset="-122"/>
                <a:cs typeface="Calibri" pitchFamily="34" charset="-120"/>
              </a:rPr>
              <a:t>(</a:t>
            </a:r>
            <a:r>
              <a:rPr lang="it-IT" sz="1200" dirty="0">
                <a:solidFill>
                  <a:schemeClr val="bg2">
                    <a:lumMod val="50000"/>
                  </a:schemeClr>
                </a:solidFill>
                <a:latin typeface="Calibri" pitchFamily="34" charset="0"/>
                <a:ea typeface="Calibri" pitchFamily="34" charset="-122"/>
                <a:cs typeface="Calibri" pitchFamily="34" charset="-120"/>
              </a:rPr>
              <a:t>Mauro et al.,  2024</a:t>
            </a:r>
            <a:r>
              <a:rPr lang="en-US" sz="1200" dirty="0">
                <a:solidFill>
                  <a:schemeClr val="bg2">
                    <a:lumMod val="50000"/>
                  </a:schemeClr>
                </a:solidFill>
                <a:latin typeface="Calibri" pitchFamily="34" charset="0"/>
                <a:ea typeface="Calibri" pitchFamily="34" charset="-122"/>
                <a:cs typeface="Calibri" pitchFamily="34" charset="-120"/>
              </a:rPr>
              <a:t>)</a:t>
            </a:r>
            <a:endParaRPr lang="en-US" sz="1200" dirty="0">
              <a:solidFill>
                <a:schemeClr val="bg2">
                  <a:lumMod val="50000"/>
                </a:schemeClr>
              </a:solidFill>
            </a:endParaRPr>
          </a:p>
        </p:txBody>
      </p:sp>
      <p:sp>
        <p:nvSpPr>
          <p:cNvPr id="11" name="Shape 8"/>
          <p:cNvSpPr/>
          <p:nvPr/>
        </p:nvSpPr>
        <p:spPr>
          <a:xfrm>
            <a:off x="3749040" y="914400"/>
            <a:ext cx="109728" cy="3931920"/>
          </a:xfrm>
          <a:prstGeom prst="rect">
            <a:avLst/>
          </a:prstGeom>
          <a:solidFill>
            <a:srgbClr val="02C39A"/>
          </a:solidFill>
          <a:ln/>
        </p:spPr>
      </p:sp>
      <p:sp>
        <p:nvSpPr>
          <p:cNvPr id="12" name="Text 9"/>
          <p:cNvSpPr/>
          <p:nvPr/>
        </p:nvSpPr>
        <p:spPr>
          <a:xfrm>
            <a:off x="3977640" y="1005840"/>
            <a:ext cx="4663440" cy="365760"/>
          </a:xfrm>
          <a:prstGeom prst="rect">
            <a:avLst/>
          </a:prstGeom>
          <a:noFill/>
          <a:ln/>
        </p:spPr>
        <p:txBody>
          <a:bodyPr wrap="square" lIns="0" tIns="0" rIns="0" bIns="0" rtlCol="0" anchor="ctr"/>
          <a:lstStyle/>
          <a:p>
            <a:pPr marL="0" indent="0">
              <a:buNone/>
            </a:pPr>
            <a:r>
              <a:rPr lang="en-US" sz="1600" b="1" dirty="0">
                <a:solidFill>
                  <a:srgbClr val="0A3D62"/>
                </a:solidFill>
                <a:latin typeface="Trebuchet MS" pitchFamily="34" charset="0"/>
                <a:ea typeface="Trebuchet MS" pitchFamily="34" charset="-122"/>
                <a:cs typeface="Trebuchet MS" pitchFamily="34" charset="-120"/>
              </a:rPr>
              <a:t>The Communication Problem</a:t>
            </a:r>
            <a:endParaRPr lang="en-US" sz="1600" dirty="0"/>
          </a:p>
        </p:txBody>
      </p:sp>
      <p:sp>
        <p:nvSpPr>
          <p:cNvPr id="13" name="Text 10"/>
          <p:cNvSpPr/>
          <p:nvPr/>
        </p:nvSpPr>
        <p:spPr>
          <a:xfrm>
            <a:off x="3977640" y="1417320"/>
            <a:ext cx="4663440" cy="548640"/>
          </a:xfrm>
          <a:prstGeom prst="rect">
            <a:avLst/>
          </a:prstGeom>
          <a:noFill/>
          <a:ln/>
        </p:spPr>
        <p:txBody>
          <a:bodyPr wrap="square" rtlCol="0" anchor="ctr"/>
          <a:lstStyle/>
          <a:p>
            <a:pPr>
              <a:lnSpc>
                <a:spcPct val="130000"/>
              </a:lnSpc>
            </a:pPr>
            <a:r>
              <a:rPr lang="en-US" sz="1200" dirty="0"/>
              <a:t>The poor adoption of Microsoft 365 has resulted in confusion and ineffectiveness (</a:t>
            </a:r>
            <a:r>
              <a:rPr lang="en-US" sz="1200" dirty="0" err="1">
                <a:solidFill>
                  <a:srgbClr val="1E293B"/>
                </a:solidFill>
                <a:latin typeface="Calibri" pitchFamily="34" charset="0"/>
                <a:ea typeface="Calibri" pitchFamily="34" charset="-122"/>
                <a:cs typeface="Calibri" pitchFamily="34" charset="-120"/>
              </a:rPr>
              <a:t>Stoumpos</a:t>
            </a:r>
            <a:r>
              <a:rPr lang="en-US" sz="1200" dirty="0">
                <a:solidFill>
                  <a:srgbClr val="1E293B"/>
                </a:solidFill>
                <a:latin typeface="Calibri" pitchFamily="34" charset="0"/>
                <a:ea typeface="Calibri" pitchFamily="34" charset="-122"/>
                <a:cs typeface="Calibri" pitchFamily="34" charset="-120"/>
              </a:rPr>
              <a:t> </a:t>
            </a:r>
            <a:r>
              <a:rPr lang="en-US" sz="1200" i="1" dirty="0"/>
              <a:t>et al.,</a:t>
            </a:r>
            <a:r>
              <a:rPr lang="en-US" sz="1200" dirty="0">
                <a:latin typeface="Calibri" pitchFamily="34" charset="0"/>
                <a:ea typeface="Calibri" pitchFamily="34" charset="-122"/>
                <a:cs typeface="Calibri" pitchFamily="34" charset="-120"/>
              </a:rPr>
              <a:t> </a:t>
            </a:r>
            <a:r>
              <a:rPr lang="en-US" sz="1200" dirty="0">
                <a:solidFill>
                  <a:srgbClr val="1E293B"/>
                </a:solidFill>
                <a:latin typeface="Calibri" pitchFamily="34" charset="0"/>
                <a:ea typeface="Calibri" pitchFamily="34" charset="-122"/>
                <a:cs typeface="Calibri" pitchFamily="34" charset="-120"/>
              </a:rPr>
              <a:t>2023 </a:t>
            </a:r>
            <a:r>
              <a:rPr lang="en-US" sz="1200" dirty="0"/>
              <a:t>):</a:t>
            </a:r>
          </a:p>
        </p:txBody>
      </p:sp>
      <p:sp>
        <p:nvSpPr>
          <p:cNvPr id="14" name="Text 11"/>
          <p:cNvSpPr/>
          <p:nvPr/>
        </p:nvSpPr>
        <p:spPr>
          <a:xfrm>
            <a:off x="3977640" y="2057400"/>
            <a:ext cx="4663440" cy="347472"/>
          </a:xfrm>
          <a:prstGeom prst="rect">
            <a:avLst/>
          </a:prstGeom>
          <a:noFill/>
          <a:ln/>
        </p:spPr>
        <p:txBody>
          <a:bodyPr wrap="square" rtlCol="0" anchor="ctr"/>
          <a:lstStyle/>
          <a:p>
            <a:r>
              <a:rPr lang="en-US" sz="1250" dirty="0">
                <a:solidFill>
                  <a:srgbClr val="C0392B"/>
                </a:solidFill>
                <a:latin typeface="Calibri" pitchFamily="34" charset="0"/>
                <a:ea typeface="Calibri" pitchFamily="34" charset="-122"/>
                <a:cs typeface="Calibri" pitchFamily="34" charset="-120"/>
              </a:rPr>
              <a:t>❌  </a:t>
            </a:r>
            <a:r>
              <a:rPr lang="en-US" sz="1400" dirty="0">
                <a:solidFill>
                  <a:srgbClr val="C00000"/>
                </a:solidFill>
              </a:rPr>
              <a:t>Missed messages between shifts</a:t>
            </a:r>
          </a:p>
        </p:txBody>
      </p:sp>
      <p:sp>
        <p:nvSpPr>
          <p:cNvPr id="15" name="Text 12"/>
          <p:cNvSpPr/>
          <p:nvPr/>
        </p:nvSpPr>
        <p:spPr>
          <a:xfrm>
            <a:off x="3977640" y="2404872"/>
            <a:ext cx="4663440" cy="347472"/>
          </a:xfrm>
          <a:prstGeom prst="rect">
            <a:avLst/>
          </a:prstGeom>
          <a:noFill/>
          <a:ln/>
        </p:spPr>
        <p:txBody>
          <a:bodyPr wrap="square" rtlCol="0" anchor="ctr"/>
          <a:lstStyle/>
          <a:p>
            <a:r>
              <a:rPr lang="en-US" sz="1400" dirty="0">
                <a:solidFill>
                  <a:srgbClr val="C0392B"/>
                </a:solidFill>
                <a:latin typeface="Calibri" pitchFamily="34" charset="0"/>
                <a:ea typeface="Calibri" pitchFamily="34" charset="-122"/>
                <a:cs typeface="Calibri" pitchFamily="34" charset="-120"/>
              </a:rPr>
              <a:t>❌  </a:t>
            </a:r>
            <a:r>
              <a:rPr lang="en-US" sz="1400" dirty="0">
                <a:solidFill>
                  <a:srgbClr val="C00000"/>
                </a:solidFill>
              </a:rPr>
              <a:t>Duplicate work and confusion</a:t>
            </a:r>
          </a:p>
        </p:txBody>
      </p:sp>
      <p:sp>
        <p:nvSpPr>
          <p:cNvPr id="16" name="Text 13"/>
          <p:cNvSpPr/>
          <p:nvPr/>
        </p:nvSpPr>
        <p:spPr>
          <a:xfrm>
            <a:off x="3977640" y="2825496"/>
            <a:ext cx="4663440" cy="347472"/>
          </a:xfrm>
          <a:prstGeom prst="rect">
            <a:avLst/>
          </a:prstGeom>
          <a:noFill/>
          <a:ln/>
        </p:spPr>
        <p:txBody>
          <a:bodyPr wrap="square" rtlCol="0" anchor="ctr"/>
          <a:lstStyle/>
          <a:p>
            <a:r>
              <a:rPr lang="en-US" sz="1400" dirty="0">
                <a:solidFill>
                  <a:srgbClr val="C0392B"/>
                </a:solidFill>
                <a:latin typeface="Calibri" pitchFamily="34" charset="0"/>
                <a:ea typeface="Calibri" pitchFamily="34" charset="-122"/>
                <a:cs typeface="Calibri" pitchFamily="34" charset="-120"/>
              </a:rPr>
              <a:t>❌  </a:t>
            </a:r>
            <a:r>
              <a:rPr lang="en-US" sz="1400" dirty="0">
                <a:solidFill>
                  <a:srgbClr val="C00000"/>
                </a:solidFill>
              </a:rPr>
              <a:t>Inefficient sharing of information</a:t>
            </a:r>
          </a:p>
        </p:txBody>
      </p:sp>
      <p:sp>
        <p:nvSpPr>
          <p:cNvPr id="17" name="Text 14"/>
          <p:cNvSpPr/>
          <p:nvPr/>
        </p:nvSpPr>
        <p:spPr>
          <a:xfrm>
            <a:off x="3977640" y="3209544"/>
            <a:ext cx="4663440" cy="347472"/>
          </a:xfrm>
          <a:prstGeom prst="rect">
            <a:avLst/>
          </a:prstGeom>
          <a:noFill/>
          <a:ln/>
        </p:spPr>
        <p:txBody>
          <a:bodyPr wrap="square" rtlCol="0" anchor="ctr"/>
          <a:lstStyle/>
          <a:p>
            <a:r>
              <a:rPr lang="en-US" sz="1400" dirty="0">
                <a:solidFill>
                  <a:srgbClr val="C0392B"/>
                </a:solidFill>
                <a:latin typeface="Calibri" pitchFamily="34" charset="0"/>
                <a:ea typeface="Calibri" pitchFamily="34" charset="-122"/>
                <a:cs typeface="Calibri" pitchFamily="34" charset="-120"/>
              </a:rPr>
              <a:t>❌  </a:t>
            </a:r>
            <a:r>
              <a:rPr lang="en-US" sz="1400" dirty="0">
                <a:solidFill>
                  <a:srgbClr val="C00000"/>
                </a:solidFill>
              </a:rPr>
              <a:t>Delayed responses to care requests</a:t>
            </a:r>
          </a:p>
        </p:txBody>
      </p:sp>
      <p:sp>
        <p:nvSpPr>
          <p:cNvPr id="18" name="Shape 15"/>
          <p:cNvSpPr/>
          <p:nvPr/>
        </p:nvSpPr>
        <p:spPr>
          <a:xfrm>
            <a:off x="3923607" y="4357255"/>
            <a:ext cx="4937760" cy="822960"/>
          </a:xfrm>
          <a:prstGeom prst="rect">
            <a:avLst/>
          </a:prstGeom>
          <a:solidFill>
            <a:srgbClr val="028090"/>
          </a:solidFill>
          <a:ln/>
        </p:spPr>
      </p:sp>
      <p:sp>
        <p:nvSpPr>
          <p:cNvPr id="19" name="Text 16"/>
          <p:cNvSpPr/>
          <p:nvPr/>
        </p:nvSpPr>
        <p:spPr>
          <a:xfrm>
            <a:off x="4106487" y="4402975"/>
            <a:ext cx="4572000" cy="731520"/>
          </a:xfrm>
          <a:prstGeom prst="rect">
            <a:avLst/>
          </a:prstGeom>
          <a:noFill/>
          <a:ln/>
        </p:spPr>
        <p:txBody>
          <a:bodyPr wrap="square" rtlCol="0" anchor="ctr"/>
          <a:lstStyle/>
          <a:p>
            <a:pPr marL="0" indent="0">
              <a:lnSpc>
                <a:spcPct val="130000"/>
              </a:lnSpc>
              <a:buNone/>
            </a:pPr>
            <a:r>
              <a:rPr lang="en-US" sz="1300" b="1" dirty="0">
                <a:solidFill>
                  <a:srgbClr val="FFFFFF"/>
                </a:solidFill>
                <a:latin typeface="Calibri" pitchFamily="34" charset="0"/>
                <a:ea typeface="Calibri" pitchFamily="34" charset="-122"/>
                <a:cs typeface="Calibri" pitchFamily="34" charset="-120"/>
              </a:rPr>
              <a:t>Workplace Task: </a:t>
            </a:r>
            <a:r>
              <a:rPr lang="en-US" sz="1300" dirty="0">
                <a:solidFill>
                  <a:srgbClr val="FFFFFF"/>
                </a:solidFill>
                <a:latin typeface="Calibri" pitchFamily="34" charset="0"/>
                <a:ea typeface="Calibri" pitchFamily="34" charset="-122"/>
                <a:cs typeface="Calibri" pitchFamily="34" charset="-120"/>
              </a:rPr>
              <a:t>Staff Communication</a:t>
            </a:r>
            <a:endParaRPr lang="en-US" sz="1300" dirty="0"/>
          </a:p>
          <a:p>
            <a:pPr marL="0" indent="0">
              <a:lnSpc>
                <a:spcPct val="130000"/>
              </a:lnSpc>
              <a:buNone/>
            </a:pPr>
            <a:r>
              <a:rPr lang="en-US" sz="1300" b="1" dirty="0">
                <a:solidFill>
                  <a:srgbClr val="FFFFFF"/>
                </a:solidFill>
                <a:latin typeface="Calibri" pitchFamily="34" charset="0"/>
                <a:ea typeface="Calibri" pitchFamily="34" charset="-122"/>
                <a:cs typeface="Calibri" pitchFamily="34" charset="-120"/>
              </a:rPr>
              <a:t>Recommended Tool: </a:t>
            </a:r>
            <a:r>
              <a:rPr lang="en-US" sz="1300" dirty="0">
                <a:solidFill>
                  <a:srgbClr val="FFFFFF"/>
                </a:solidFill>
                <a:latin typeface="Calibri" pitchFamily="34" charset="0"/>
                <a:ea typeface="Calibri" pitchFamily="34" charset="-122"/>
                <a:cs typeface="Calibri" pitchFamily="34" charset="-120"/>
              </a:rPr>
              <a:t>Microsoft Teams</a:t>
            </a:r>
            <a:endParaRPr lang="en-US" sz="1300" dirty="0"/>
          </a:p>
        </p:txBody>
      </p:sp>
      <p:pic>
        <p:nvPicPr>
          <p:cNvPr id="20" name="Picture 19"/>
          <p:cNvPicPr>
            <a:picLocks noChangeAspect="1"/>
          </p:cNvPicPr>
          <p:nvPr/>
        </p:nvPicPr>
        <p:blipFill rotWithShape="1">
          <a:blip r:embed="rId3">
            <a:extLst>
              <a:ext uri="{28A0092B-C50C-407E-A947-70E740481C1C}">
                <a14:useLocalDpi xmlns:a14="http://schemas.microsoft.com/office/drawing/2010/main" val="0"/>
              </a:ext>
            </a:extLst>
          </a:blip>
          <a:srcRect l="34784" t="10438" r="50994" b="83877"/>
          <a:stretch/>
        </p:blipFill>
        <p:spPr>
          <a:xfrm>
            <a:off x="217077" y="1567625"/>
            <a:ext cx="3367371" cy="897254"/>
          </a:xfrm>
          <a:prstGeom prst="rect">
            <a:avLst/>
          </a:prstGeom>
        </p:spPr>
      </p:pic>
      <p:pic>
        <p:nvPicPr>
          <p:cNvPr id="21" name="Picture 20"/>
          <p:cNvPicPr>
            <a:picLocks noChangeAspect="1"/>
          </p:cNvPicPr>
          <p:nvPr/>
        </p:nvPicPr>
        <p:blipFill rotWithShape="1">
          <a:blip r:embed="rId3">
            <a:extLst>
              <a:ext uri="{28A0092B-C50C-407E-A947-70E740481C1C}">
                <a14:useLocalDpi xmlns:a14="http://schemas.microsoft.com/office/drawing/2010/main" val="0"/>
              </a:ext>
            </a:extLst>
          </a:blip>
          <a:srcRect l="34071" t="21109" r="34862" b="72157"/>
          <a:stretch/>
        </p:blipFill>
        <p:spPr>
          <a:xfrm>
            <a:off x="4074068" y="3567229"/>
            <a:ext cx="4543460" cy="65657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0F7F9"/>
        </a:solidFill>
        <a:effectLst/>
      </p:bgPr>
    </p:bg>
    <p:spTree>
      <p:nvGrpSpPr>
        <p:cNvPr id="1" name=""/>
        <p:cNvGrpSpPr/>
        <p:nvPr/>
      </p:nvGrpSpPr>
      <p:grpSpPr>
        <a:xfrm>
          <a:off x="0" y="0"/>
          <a:ext cx="0" cy="0"/>
          <a:chOff x="0" y="0"/>
          <a:chExt cx="0" cy="0"/>
        </a:xfrm>
      </p:grpSpPr>
      <p:sp>
        <p:nvSpPr>
          <p:cNvPr id="28" name="Shape 12"/>
          <p:cNvSpPr/>
          <p:nvPr/>
        </p:nvSpPr>
        <p:spPr>
          <a:xfrm>
            <a:off x="4709160" y="4130040"/>
            <a:ext cx="4206240" cy="1013460"/>
          </a:xfrm>
          <a:prstGeom prst="rect">
            <a:avLst/>
          </a:prstGeom>
          <a:solidFill>
            <a:srgbClr val="FFFFFF"/>
          </a:solidFill>
          <a:ln/>
          <a:effectLst>
            <a:outerShdw blurRad="50800" dist="12700" dir="8100000" algn="bl" rotWithShape="0">
              <a:srgbClr val="000000">
                <a:alpha val="10000"/>
              </a:srgbClr>
            </a:outerShdw>
          </a:effectLst>
        </p:spPr>
        <p:txBody>
          <a:bodyPr/>
          <a:lstStyle/>
          <a:p>
            <a:endParaRPr lang="en-US" dirty="0"/>
          </a:p>
          <a:p>
            <a:endParaRPr lang="en-US" dirty="0"/>
          </a:p>
        </p:txBody>
      </p:sp>
      <p:sp>
        <p:nvSpPr>
          <p:cNvPr id="2" name="Shape 0"/>
          <p:cNvSpPr/>
          <p:nvPr/>
        </p:nvSpPr>
        <p:spPr>
          <a:xfrm>
            <a:off x="0" y="0"/>
            <a:ext cx="9144000" cy="822960"/>
          </a:xfrm>
          <a:prstGeom prst="rect">
            <a:avLst/>
          </a:prstGeom>
          <a:solidFill>
            <a:srgbClr val="028090"/>
          </a:solidFill>
          <a:ln/>
        </p:spPr>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300" b="1" dirty="0">
                <a:solidFill>
                  <a:srgbClr val="FFFFFF"/>
                </a:solidFill>
                <a:latin typeface="Trebuchet MS" pitchFamily="34" charset="0"/>
                <a:ea typeface="Trebuchet MS" pitchFamily="34" charset="-122"/>
                <a:cs typeface="Trebuchet MS" pitchFamily="34" charset="-120"/>
              </a:rPr>
              <a:t>Step 1 — What Does Staff Communication Involve?</a:t>
            </a:r>
            <a:endParaRPr lang="en-US" sz="2300" dirty="0"/>
          </a:p>
        </p:txBody>
      </p:sp>
      <p:sp>
        <p:nvSpPr>
          <p:cNvPr id="5" name="Shape 2"/>
          <p:cNvSpPr/>
          <p:nvPr/>
        </p:nvSpPr>
        <p:spPr>
          <a:xfrm>
            <a:off x="4754880" y="868680"/>
            <a:ext cx="4206240" cy="274320"/>
          </a:xfrm>
          <a:prstGeom prst="rect">
            <a:avLst/>
          </a:prstGeom>
          <a:solidFill>
            <a:srgbClr val="0A3D62"/>
          </a:solidFill>
          <a:ln/>
        </p:spPr>
      </p:sp>
      <p:sp>
        <p:nvSpPr>
          <p:cNvPr id="6" name="Text 3"/>
          <p:cNvSpPr/>
          <p:nvPr/>
        </p:nvSpPr>
        <p:spPr>
          <a:xfrm>
            <a:off x="4800600" y="868680"/>
            <a:ext cx="4114800" cy="274320"/>
          </a:xfrm>
          <a:prstGeom prst="rect">
            <a:avLst/>
          </a:prstGeom>
          <a:noFill/>
          <a:ln/>
        </p:spPr>
        <p:txBody>
          <a:bodyPr wrap="square" lIns="0" tIns="0" rIns="0" bIns="0" rtlCol="0" anchor="ctr"/>
          <a:lstStyle/>
          <a:p>
            <a:pPr marL="0" indent="0">
              <a:buNone/>
            </a:pPr>
            <a:r>
              <a:rPr lang="en-US" sz="1000" i="1" dirty="0">
                <a:solidFill>
                  <a:srgbClr val="FFFFFF"/>
                </a:solidFill>
                <a:latin typeface="Calibri" pitchFamily="34" charset="0"/>
                <a:ea typeface="Calibri" pitchFamily="34" charset="-122"/>
                <a:cs typeface="Calibri" pitchFamily="34" charset="-120"/>
              </a:rPr>
              <a:t>Shift Handover Scenario at Riverdale</a:t>
            </a:r>
            <a:endParaRPr lang="en-US" sz="1000" dirty="0"/>
          </a:p>
        </p:txBody>
      </p:sp>
      <p:sp>
        <p:nvSpPr>
          <p:cNvPr id="7" name="Shape 4"/>
          <p:cNvSpPr/>
          <p:nvPr/>
        </p:nvSpPr>
        <p:spPr>
          <a:xfrm>
            <a:off x="274320" y="914400"/>
            <a:ext cx="4297680" cy="1828800"/>
          </a:xfrm>
          <a:prstGeom prst="rect">
            <a:avLst/>
          </a:prstGeom>
          <a:solidFill>
            <a:srgbClr val="FFFFFF"/>
          </a:solidFill>
          <a:ln/>
          <a:effectLst>
            <a:outerShdw blurRad="63500" dist="25400" dir="8100000" algn="bl" rotWithShape="0">
              <a:srgbClr val="000000">
                <a:alpha val="10000"/>
              </a:srgbClr>
            </a:outerShdw>
          </a:effectLst>
        </p:spPr>
      </p:sp>
      <p:sp>
        <p:nvSpPr>
          <p:cNvPr id="8" name="Shape 5"/>
          <p:cNvSpPr/>
          <p:nvPr/>
        </p:nvSpPr>
        <p:spPr>
          <a:xfrm>
            <a:off x="365760" y="1051560"/>
            <a:ext cx="502920" cy="502920"/>
          </a:xfrm>
          <a:prstGeom prst="ellipse">
            <a:avLst/>
          </a:prstGeom>
          <a:solidFill>
            <a:schemeClr val="accent5">
              <a:lumMod val="60000"/>
              <a:lumOff val="40000"/>
            </a:schemeClr>
          </a:solidFill>
          <a:ln w="12700">
            <a:solidFill>
              <a:srgbClr val="028090"/>
            </a:solidFill>
            <a:prstDash val="solid"/>
          </a:ln>
        </p:spPr>
      </p:sp>
      <p:pic>
        <p:nvPicPr>
          <p:cNvPr id="9" name="Image 1" descr="preencoded.png"/>
          <p:cNvPicPr>
            <a:picLocks noChangeAspect="1"/>
          </p:cNvPicPr>
          <p:nvPr/>
        </p:nvPicPr>
        <p:blipFill>
          <a:blip r:embed="rId3"/>
          <a:stretch>
            <a:fillRect/>
          </a:stretch>
        </p:blipFill>
        <p:spPr>
          <a:xfrm>
            <a:off x="420624" y="1097280"/>
            <a:ext cx="393192" cy="393192"/>
          </a:xfrm>
          <a:prstGeom prst="rect">
            <a:avLst/>
          </a:prstGeom>
        </p:spPr>
      </p:pic>
      <p:sp>
        <p:nvSpPr>
          <p:cNvPr id="10" name="Text 6"/>
          <p:cNvSpPr/>
          <p:nvPr/>
        </p:nvSpPr>
        <p:spPr>
          <a:xfrm>
            <a:off x="1005840" y="1078992"/>
            <a:ext cx="3383280" cy="347472"/>
          </a:xfrm>
          <a:prstGeom prst="rect">
            <a:avLst/>
          </a:prstGeom>
          <a:noFill/>
          <a:ln/>
        </p:spPr>
        <p:txBody>
          <a:bodyPr wrap="square" lIns="0" tIns="0" rIns="0" bIns="0" rtlCol="0" anchor="ctr"/>
          <a:lstStyle/>
          <a:p>
            <a:pPr marL="0" indent="0">
              <a:buNone/>
            </a:pPr>
            <a:r>
              <a:rPr lang="en-US" sz="1400" b="1" dirty="0">
                <a:solidFill>
                  <a:srgbClr val="0A3D62"/>
                </a:solidFill>
                <a:latin typeface="Trebuchet MS" pitchFamily="34" charset="0"/>
                <a:ea typeface="Trebuchet MS" pitchFamily="34" charset="-122"/>
                <a:cs typeface="Trebuchet MS" pitchFamily="34" charset="-120"/>
              </a:rPr>
              <a:t>Shift Handovers</a:t>
            </a:r>
            <a:endParaRPr lang="en-US" sz="1400" dirty="0"/>
          </a:p>
        </p:txBody>
      </p:sp>
      <p:sp>
        <p:nvSpPr>
          <p:cNvPr id="11" name="Text 7"/>
          <p:cNvSpPr/>
          <p:nvPr/>
        </p:nvSpPr>
        <p:spPr>
          <a:xfrm>
            <a:off x="411480" y="1600200"/>
            <a:ext cx="4023360" cy="1005840"/>
          </a:xfrm>
          <a:prstGeom prst="rect">
            <a:avLst/>
          </a:prstGeom>
          <a:noFill/>
          <a:ln/>
        </p:spPr>
        <p:txBody>
          <a:bodyPr wrap="square" rtlCol="0" anchor="ctr"/>
          <a:lstStyle/>
          <a:p>
            <a:pPr>
              <a:lnSpc>
                <a:spcPct val="130000"/>
              </a:lnSpc>
            </a:pPr>
            <a:r>
              <a:rPr lang="en-US" sz="1200" dirty="0"/>
              <a:t>Care team members and nursing team members share changes in patients’ medications, updates on patients' health, and care notes during the morning, afternoon, and night shifts (NHS England, 2021).</a:t>
            </a:r>
          </a:p>
        </p:txBody>
      </p:sp>
      <p:sp>
        <p:nvSpPr>
          <p:cNvPr id="12" name="Shape 8"/>
          <p:cNvSpPr/>
          <p:nvPr/>
        </p:nvSpPr>
        <p:spPr>
          <a:xfrm>
            <a:off x="274320" y="2926080"/>
            <a:ext cx="4297680" cy="1828800"/>
          </a:xfrm>
          <a:prstGeom prst="rect">
            <a:avLst/>
          </a:prstGeom>
          <a:solidFill>
            <a:srgbClr val="FFFFFF"/>
          </a:solidFill>
          <a:ln/>
          <a:effectLst>
            <a:outerShdw blurRad="63500" dist="25400" dir="8100000" algn="bl" rotWithShape="0">
              <a:srgbClr val="000000">
                <a:alpha val="10000"/>
              </a:srgbClr>
            </a:outerShdw>
          </a:effectLst>
        </p:spPr>
      </p:sp>
      <p:sp>
        <p:nvSpPr>
          <p:cNvPr id="13" name="Shape 9"/>
          <p:cNvSpPr/>
          <p:nvPr/>
        </p:nvSpPr>
        <p:spPr>
          <a:xfrm>
            <a:off x="365760" y="3063240"/>
            <a:ext cx="502920" cy="502920"/>
          </a:xfrm>
          <a:prstGeom prst="ellipse">
            <a:avLst/>
          </a:prstGeom>
          <a:solidFill>
            <a:srgbClr val="00B0F0"/>
          </a:solidFill>
          <a:ln w="12700">
            <a:solidFill>
              <a:srgbClr val="028090"/>
            </a:solidFill>
            <a:prstDash val="solid"/>
          </a:ln>
        </p:spPr>
      </p:sp>
      <p:pic>
        <p:nvPicPr>
          <p:cNvPr id="14" name="Image 2" descr="preencoded.png"/>
          <p:cNvPicPr>
            <a:picLocks noChangeAspect="1"/>
          </p:cNvPicPr>
          <p:nvPr/>
        </p:nvPicPr>
        <p:blipFill>
          <a:blip r:embed="rId4"/>
          <a:stretch>
            <a:fillRect/>
          </a:stretch>
        </p:blipFill>
        <p:spPr>
          <a:xfrm>
            <a:off x="420624" y="3108960"/>
            <a:ext cx="393192" cy="393192"/>
          </a:xfrm>
          <a:prstGeom prst="rect">
            <a:avLst/>
          </a:prstGeom>
        </p:spPr>
      </p:pic>
      <p:sp>
        <p:nvSpPr>
          <p:cNvPr id="15" name="Text 10"/>
          <p:cNvSpPr/>
          <p:nvPr/>
        </p:nvSpPr>
        <p:spPr>
          <a:xfrm>
            <a:off x="1005840" y="3090672"/>
            <a:ext cx="3383280" cy="347472"/>
          </a:xfrm>
          <a:prstGeom prst="rect">
            <a:avLst/>
          </a:prstGeom>
          <a:noFill/>
          <a:ln/>
        </p:spPr>
        <p:txBody>
          <a:bodyPr wrap="square" lIns="0" tIns="0" rIns="0" bIns="0" rtlCol="0" anchor="ctr"/>
          <a:lstStyle/>
          <a:p>
            <a:pPr marL="0" indent="0">
              <a:buNone/>
            </a:pPr>
            <a:r>
              <a:rPr lang="en-US" sz="1400" b="1" dirty="0">
                <a:solidFill>
                  <a:srgbClr val="0A3D62"/>
                </a:solidFill>
                <a:latin typeface="Trebuchet MS" pitchFamily="34" charset="0"/>
                <a:ea typeface="Trebuchet MS" pitchFamily="34" charset="-122"/>
                <a:cs typeface="Trebuchet MS" pitchFamily="34" charset="-120"/>
              </a:rPr>
              <a:t>Urgent Alerts</a:t>
            </a:r>
            <a:endParaRPr lang="en-US" sz="1400" dirty="0"/>
          </a:p>
        </p:txBody>
      </p:sp>
      <p:sp>
        <p:nvSpPr>
          <p:cNvPr id="16" name="Text 11"/>
          <p:cNvSpPr/>
          <p:nvPr/>
        </p:nvSpPr>
        <p:spPr>
          <a:xfrm>
            <a:off x="411480" y="3611880"/>
            <a:ext cx="4023360" cy="1005840"/>
          </a:xfrm>
          <a:prstGeom prst="rect">
            <a:avLst/>
          </a:prstGeom>
          <a:noFill/>
          <a:ln/>
        </p:spPr>
        <p:txBody>
          <a:bodyPr wrap="square" rtlCol="0" anchor="ctr"/>
          <a:lstStyle/>
          <a:p>
            <a:pPr>
              <a:lnSpc>
                <a:spcPct val="130000"/>
              </a:lnSpc>
            </a:pPr>
            <a:r>
              <a:rPr lang="en-US" sz="1200" dirty="0"/>
              <a:t>Employees need efficient and effective means to alert their coworkers about patient incidents occurring within both buildings. This will include, but not be limited to, falls, sudden shifts in health, etc.</a:t>
            </a:r>
          </a:p>
        </p:txBody>
      </p:sp>
      <p:sp>
        <p:nvSpPr>
          <p:cNvPr id="17" name="Shape 12"/>
          <p:cNvSpPr/>
          <p:nvPr/>
        </p:nvSpPr>
        <p:spPr>
          <a:xfrm>
            <a:off x="4709160" y="3124200"/>
            <a:ext cx="4206240" cy="911352"/>
          </a:xfrm>
          <a:prstGeom prst="rect">
            <a:avLst/>
          </a:prstGeom>
          <a:solidFill>
            <a:srgbClr val="FFFFFF"/>
          </a:solidFill>
          <a:ln/>
          <a:effectLst>
            <a:outerShdw blurRad="50800" dist="12700" dir="8100000" algn="bl" rotWithShape="0">
              <a:srgbClr val="000000">
                <a:alpha val="10000"/>
              </a:srgbClr>
            </a:outerShdw>
          </a:effectLst>
        </p:spPr>
        <p:txBody>
          <a:bodyPr/>
          <a:lstStyle/>
          <a:p>
            <a:endParaRPr lang="en-US" dirty="0"/>
          </a:p>
          <a:p>
            <a:endParaRPr lang="en-US" dirty="0"/>
          </a:p>
        </p:txBody>
      </p:sp>
      <p:sp>
        <p:nvSpPr>
          <p:cNvPr id="18" name="Shape 13"/>
          <p:cNvSpPr/>
          <p:nvPr/>
        </p:nvSpPr>
        <p:spPr>
          <a:xfrm>
            <a:off x="4846320" y="3253740"/>
            <a:ext cx="457200" cy="457200"/>
          </a:xfrm>
          <a:prstGeom prst="ellipse">
            <a:avLst/>
          </a:prstGeom>
          <a:solidFill>
            <a:srgbClr val="00B0F0"/>
          </a:solidFill>
          <a:ln w="12700">
            <a:solidFill>
              <a:srgbClr val="00A896"/>
            </a:solidFill>
            <a:prstDash val="solid"/>
          </a:ln>
        </p:spPr>
      </p:sp>
      <p:pic>
        <p:nvPicPr>
          <p:cNvPr id="19" name="Image 3" descr="preencoded.png"/>
          <p:cNvPicPr>
            <a:picLocks noChangeAspect="1"/>
          </p:cNvPicPr>
          <p:nvPr/>
        </p:nvPicPr>
        <p:blipFill>
          <a:blip r:embed="rId5"/>
          <a:stretch>
            <a:fillRect/>
          </a:stretch>
        </p:blipFill>
        <p:spPr>
          <a:xfrm>
            <a:off x="4892040" y="3281172"/>
            <a:ext cx="365760" cy="365760"/>
          </a:xfrm>
          <a:prstGeom prst="rect">
            <a:avLst/>
          </a:prstGeom>
        </p:spPr>
      </p:pic>
      <p:sp>
        <p:nvSpPr>
          <p:cNvPr id="20" name="Text 14"/>
          <p:cNvSpPr/>
          <p:nvPr/>
        </p:nvSpPr>
        <p:spPr>
          <a:xfrm>
            <a:off x="5440680" y="3144012"/>
            <a:ext cx="3383280" cy="274320"/>
          </a:xfrm>
          <a:prstGeom prst="rect">
            <a:avLst/>
          </a:prstGeom>
          <a:noFill/>
          <a:ln/>
        </p:spPr>
        <p:txBody>
          <a:bodyPr wrap="square" lIns="0" tIns="0" rIns="0" bIns="0" rtlCol="0" anchor="ctr"/>
          <a:lstStyle/>
          <a:p>
            <a:pPr marL="0" indent="0">
              <a:buNone/>
            </a:pPr>
            <a:r>
              <a:rPr lang="en-US" sz="1300" b="1" dirty="0">
                <a:solidFill>
                  <a:srgbClr val="0A3D62"/>
                </a:solidFill>
                <a:latin typeface="Trebuchet MS" pitchFamily="34" charset="0"/>
                <a:ea typeface="Trebuchet MS" pitchFamily="34" charset="-122"/>
                <a:cs typeface="Trebuchet MS" pitchFamily="34" charset="-120"/>
              </a:rPr>
              <a:t>Team Coordination</a:t>
            </a:r>
            <a:endParaRPr lang="en-US" sz="1300" dirty="0"/>
          </a:p>
        </p:txBody>
      </p:sp>
      <p:sp>
        <p:nvSpPr>
          <p:cNvPr id="21" name="Text 15"/>
          <p:cNvSpPr/>
          <p:nvPr/>
        </p:nvSpPr>
        <p:spPr>
          <a:xfrm>
            <a:off x="5364480" y="3508756"/>
            <a:ext cx="3429000" cy="402336"/>
          </a:xfrm>
          <a:prstGeom prst="rect">
            <a:avLst/>
          </a:prstGeom>
          <a:noFill/>
          <a:ln/>
        </p:spPr>
        <p:txBody>
          <a:bodyPr wrap="square" rtlCol="0" anchor="ctr"/>
          <a:lstStyle/>
          <a:p>
            <a:pPr>
              <a:lnSpc>
                <a:spcPct val="110000"/>
              </a:lnSpc>
            </a:pPr>
            <a:r>
              <a:rPr lang="en-US" sz="1050" dirty="0"/>
              <a:t>The manager is responsible for coordinating </a:t>
            </a:r>
            <a:r>
              <a:rPr lang="en-US" sz="1050" dirty="0" err="1"/>
              <a:t>rotas</a:t>
            </a:r>
            <a:r>
              <a:rPr lang="en-US" sz="1050" dirty="0"/>
              <a:t>, delegating work/responsibilities, and ensuring that there are enough employees in the right location during the time a shift becomes vacant.</a:t>
            </a:r>
          </a:p>
        </p:txBody>
      </p:sp>
      <p:sp>
        <p:nvSpPr>
          <p:cNvPr id="23" name="Shape 17"/>
          <p:cNvSpPr/>
          <p:nvPr/>
        </p:nvSpPr>
        <p:spPr>
          <a:xfrm>
            <a:off x="4846320" y="4293108"/>
            <a:ext cx="457200" cy="457200"/>
          </a:xfrm>
          <a:prstGeom prst="ellipse">
            <a:avLst/>
          </a:prstGeom>
          <a:solidFill>
            <a:srgbClr val="00B0F0"/>
          </a:solidFill>
          <a:ln w="12700">
            <a:solidFill>
              <a:srgbClr val="00A896"/>
            </a:solidFill>
            <a:prstDash val="solid"/>
          </a:ln>
        </p:spPr>
      </p:sp>
      <p:pic>
        <p:nvPicPr>
          <p:cNvPr id="24" name="Image 4" descr="preencoded.png"/>
          <p:cNvPicPr>
            <a:picLocks noChangeAspect="1"/>
          </p:cNvPicPr>
          <p:nvPr/>
        </p:nvPicPr>
        <p:blipFill>
          <a:blip r:embed="rId6"/>
          <a:stretch>
            <a:fillRect/>
          </a:stretch>
        </p:blipFill>
        <p:spPr>
          <a:xfrm>
            <a:off x="4914900" y="4389120"/>
            <a:ext cx="311150" cy="266700"/>
          </a:xfrm>
          <a:prstGeom prst="rect">
            <a:avLst/>
          </a:prstGeom>
        </p:spPr>
      </p:pic>
      <p:sp>
        <p:nvSpPr>
          <p:cNvPr id="25" name="Text 18"/>
          <p:cNvSpPr/>
          <p:nvPr/>
        </p:nvSpPr>
        <p:spPr>
          <a:xfrm>
            <a:off x="5394960" y="4145927"/>
            <a:ext cx="3383280" cy="274320"/>
          </a:xfrm>
          <a:prstGeom prst="rect">
            <a:avLst/>
          </a:prstGeom>
          <a:noFill/>
          <a:ln/>
        </p:spPr>
        <p:txBody>
          <a:bodyPr wrap="square" lIns="0" tIns="0" rIns="0" bIns="0" rtlCol="0" anchor="ctr"/>
          <a:lstStyle/>
          <a:p>
            <a:pPr marL="0" indent="0">
              <a:buNone/>
            </a:pPr>
            <a:r>
              <a:rPr lang="en-US" sz="1300" b="1" dirty="0">
                <a:solidFill>
                  <a:srgbClr val="0A3D62"/>
                </a:solidFill>
                <a:latin typeface="Trebuchet MS" pitchFamily="34" charset="0"/>
                <a:ea typeface="Trebuchet MS" pitchFamily="34" charset="-122"/>
                <a:cs typeface="Trebuchet MS" pitchFamily="34" charset="-120"/>
              </a:rPr>
              <a:t>Confidential Updates</a:t>
            </a:r>
            <a:endParaRPr lang="en-US" sz="1300" dirty="0"/>
          </a:p>
        </p:txBody>
      </p:sp>
      <p:sp>
        <p:nvSpPr>
          <p:cNvPr id="26" name="Text 19"/>
          <p:cNvSpPr/>
          <p:nvPr/>
        </p:nvSpPr>
        <p:spPr>
          <a:xfrm>
            <a:off x="5328456" y="4532376"/>
            <a:ext cx="3642360" cy="402336"/>
          </a:xfrm>
          <a:prstGeom prst="rect">
            <a:avLst/>
          </a:prstGeom>
          <a:noFill/>
          <a:ln/>
        </p:spPr>
        <p:txBody>
          <a:bodyPr wrap="square" rtlCol="0" anchor="ctr"/>
          <a:lstStyle/>
          <a:p>
            <a:pPr>
              <a:lnSpc>
                <a:spcPct val="110000"/>
              </a:lnSpc>
            </a:pPr>
            <a:r>
              <a:rPr lang="en-US" sz="1050" dirty="0"/>
              <a:t>Any care-related communications must remain secure and legal by meeting both the expectations of GDPR and complying with the requirements for confidentiality mandated by professional regulation (ICO, 2023).</a:t>
            </a:r>
          </a:p>
        </p:txBody>
      </p:sp>
      <p:pic>
        <p:nvPicPr>
          <p:cNvPr id="29" name="Picture 28"/>
          <p:cNvPicPr>
            <a:picLocks noChangeAspect="1"/>
          </p:cNvPicPr>
          <p:nvPr/>
        </p:nvPicPr>
        <p:blipFill rotWithShape="1">
          <a:blip r:embed="rId7">
            <a:extLst>
              <a:ext uri="{28A0092B-C50C-407E-A947-70E740481C1C}">
                <a14:useLocalDpi xmlns:a14="http://schemas.microsoft.com/office/drawing/2010/main" val="0"/>
              </a:ext>
            </a:extLst>
          </a:blip>
          <a:srcRect l="40000" t="25112"/>
          <a:stretch/>
        </p:blipFill>
        <p:spPr>
          <a:xfrm>
            <a:off x="4904507" y="1149841"/>
            <a:ext cx="3782291" cy="195787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A3D62"/>
          </a:solidFill>
          <a:ln/>
        </p:spPr>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400" b="1" dirty="0">
                <a:solidFill>
                  <a:srgbClr val="FFFFFF"/>
                </a:solidFill>
                <a:latin typeface="Trebuchet MS" pitchFamily="34" charset="0"/>
                <a:ea typeface="Trebuchet MS" pitchFamily="34" charset="-122"/>
                <a:cs typeface="Trebuchet MS" pitchFamily="34" charset="-120"/>
              </a:rPr>
              <a:t>Step 2 — Microsoft Teams: The Selected Tool</a:t>
            </a:r>
            <a:endParaRPr lang="en-US" sz="2400" dirty="0"/>
          </a:p>
        </p:txBody>
      </p:sp>
      <p:pic>
        <p:nvPicPr>
          <p:cNvPr id="4" name="Image 0" descr="/home/claude/imgs/teams_ui.png"/>
          <p:cNvPicPr>
            <a:picLocks noChangeAspect="1"/>
          </p:cNvPicPr>
          <p:nvPr/>
        </p:nvPicPr>
        <p:blipFill rotWithShape="1">
          <a:blip r:embed="rId3"/>
          <a:srcRect r="29835" b="32086"/>
          <a:stretch/>
        </p:blipFill>
        <p:spPr>
          <a:xfrm>
            <a:off x="274319" y="1103376"/>
            <a:ext cx="4709161" cy="2072640"/>
          </a:xfrm>
          <a:prstGeom prst="rect">
            <a:avLst/>
          </a:prstGeom>
        </p:spPr>
      </p:pic>
      <p:sp>
        <p:nvSpPr>
          <p:cNvPr id="5" name="Shape 2"/>
          <p:cNvSpPr/>
          <p:nvPr/>
        </p:nvSpPr>
        <p:spPr>
          <a:xfrm>
            <a:off x="274320" y="829056"/>
            <a:ext cx="5029200" cy="274320"/>
          </a:xfrm>
          <a:prstGeom prst="rect">
            <a:avLst/>
          </a:prstGeom>
          <a:solidFill>
            <a:srgbClr val="5C2D91"/>
          </a:solidFill>
          <a:ln/>
        </p:spPr>
      </p:sp>
      <p:sp>
        <p:nvSpPr>
          <p:cNvPr id="6" name="Text 3"/>
          <p:cNvSpPr/>
          <p:nvPr/>
        </p:nvSpPr>
        <p:spPr>
          <a:xfrm>
            <a:off x="320040" y="804672"/>
            <a:ext cx="4937760" cy="274320"/>
          </a:xfrm>
          <a:prstGeom prst="rect">
            <a:avLst/>
          </a:prstGeom>
          <a:noFill/>
          <a:ln/>
        </p:spPr>
        <p:txBody>
          <a:bodyPr wrap="square" lIns="0" tIns="0" rIns="0" bIns="0" rtlCol="0" anchor="ctr"/>
          <a:lstStyle/>
          <a:p>
            <a:pPr marL="0" indent="0">
              <a:buNone/>
            </a:pPr>
            <a:r>
              <a:rPr lang="en-US" sz="1000" i="1" dirty="0">
                <a:solidFill>
                  <a:srgbClr val="FFFFFF"/>
                </a:solidFill>
                <a:latin typeface="Calibri" pitchFamily="34" charset="0"/>
                <a:ea typeface="Calibri" pitchFamily="34" charset="-122"/>
                <a:cs typeface="Calibri" pitchFamily="34" charset="-120"/>
              </a:rPr>
              <a:t>Microsoft Teams Interface - Channels for Riverdale Buildings</a:t>
            </a:r>
            <a:endParaRPr lang="en-US" sz="1000" dirty="0"/>
          </a:p>
        </p:txBody>
      </p:sp>
      <p:sp>
        <p:nvSpPr>
          <p:cNvPr id="7" name="Shape 4"/>
          <p:cNvSpPr/>
          <p:nvPr/>
        </p:nvSpPr>
        <p:spPr>
          <a:xfrm>
            <a:off x="274320" y="3456432"/>
            <a:ext cx="5029200" cy="1463040"/>
          </a:xfrm>
          <a:prstGeom prst="rect">
            <a:avLst/>
          </a:prstGeom>
          <a:solidFill>
            <a:srgbClr val="FFFFFF"/>
          </a:solidFill>
          <a:ln/>
          <a:effectLst>
            <a:outerShdw blurRad="50800" dist="12700" dir="8100000" algn="bl" rotWithShape="0">
              <a:srgbClr val="000000">
                <a:alpha val="8000"/>
              </a:srgbClr>
            </a:outerShdw>
          </a:effectLst>
        </p:spPr>
      </p:sp>
      <p:sp>
        <p:nvSpPr>
          <p:cNvPr id="8" name="Shape 5"/>
          <p:cNvSpPr/>
          <p:nvPr/>
        </p:nvSpPr>
        <p:spPr>
          <a:xfrm>
            <a:off x="274320" y="3456432"/>
            <a:ext cx="91440" cy="1463040"/>
          </a:xfrm>
          <a:prstGeom prst="rect">
            <a:avLst/>
          </a:prstGeom>
          <a:solidFill>
            <a:srgbClr val="5C2D91"/>
          </a:solidFill>
          <a:ln/>
        </p:spPr>
      </p:sp>
      <p:sp>
        <p:nvSpPr>
          <p:cNvPr id="9" name="Text 6"/>
          <p:cNvSpPr/>
          <p:nvPr/>
        </p:nvSpPr>
        <p:spPr>
          <a:xfrm>
            <a:off x="457200" y="3520440"/>
            <a:ext cx="4663440" cy="1325880"/>
          </a:xfrm>
          <a:prstGeom prst="rect">
            <a:avLst/>
          </a:prstGeom>
          <a:noFill/>
          <a:ln/>
        </p:spPr>
        <p:txBody>
          <a:bodyPr wrap="square" rtlCol="0" anchor="ctr"/>
          <a:lstStyle/>
          <a:p>
            <a:pPr marL="0" indent="0">
              <a:lnSpc>
                <a:spcPct val="130000"/>
              </a:lnSpc>
              <a:buNone/>
            </a:pPr>
            <a:r>
              <a:rPr lang="en-US" sz="1150" dirty="0">
                <a:solidFill>
                  <a:srgbClr val="1E293B"/>
                </a:solidFill>
                <a:latin typeface="Calibri" pitchFamily="34" charset="0"/>
                <a:ea typeface="Calibri" pitchFamily="34" charset="-122"/>
                <a:cs typeface="Calibri" pitchFamily="34" charset="-120"/>
              </a:rPr>
              <a:t>Microsoft Teams is a cloud-based collaboration platform integrated within Microsoft 365. It brings together instant messaging, video calling, file sharing, and task management in one secure environment (Microsoft, 2024).</a:t>
            </a:r>
            <a:endParaRPr lang="en-US" sz="1150" dirty="0"/>
          </a:p>
          <a:p>
            <a:pPr>
              <a:lnSpc>
                <a:spcPct val="130000"/>
              </a:lnSpc>
            </a:pPr>
            <a:r>
              <a:rPr lang="en-US" sz="1100" dirty="0"/>
              <a:t>By having separate Teams channels for each of the groups at Riverdale's two buildings with multiple shift teams, Team can support the separate groups.</a:t>
            </a:r>
            <a:br>
              <a:rPr lang="en-US" dirty="0"/>
            </a:br>
            <a:endParaRPr lang="en-US" sz="1150" dirty="0"/>
          </a:p>
        </p:txBody>
      </p:sp>
      <p:sp>
        <p:nvSpPr>
          <p:cNvPr id="10" name="Shape 7"/>
          <p:cNvSpPr/>
          <p:nvPr/>
        </p:nvSpPr>
        <p:spPr>
          <a:xfrm>
            <a:off x="5577840" y="914400"/>
            <a:ext cx="3291840" cy="4114800"/>
          </a:xfrm>
          <a:prstGeom prst="rect">
            <a:avLst/>
          </a:prstGeom>
          <a:solidFill>
            <a:srgbClr val="028090"/>
          </a:solidFill>
          <a:ln/>
        </p:spPr>
      </p:sp>
      <p:sp>
        <p:nvSpPr>
          <p:cNvPr id="11" name="Text 8"/>
          <p:cNvSpPr/>
          <p:nvPr/>
        </p:nvSpPr>
        <p:spPr>
          <a:xfrm>
            <a:off x="5760720" y="1005840"/>
            <a:ext cx="2926080" cy="365760"/>
          </a:xfrm>
          <a:prstGeom prst="rect">
            <a:avLst/>
          </a:prstGeom>
          <a:noFill/>
          <a:ln/>
        </p:spPr>
        <p:txBody>
          <a:bodyPr wrap="square" lIns="0" tIns="0" rIns="0" bIns="0" rtlCol="0" anchor="ctr"/>
          <a:lstStyle/>
          <a:p>
            <a:pPr marL="0" indent="0">
              <a:buNone/>
            </a:pPr>
            <a:r>
              <a:rPr lang="en-US" sz="1500" b="1" dirty="0">
                <a:solidFill>
                  <a:srgbClr val="FFFFFF"/>
                </a:solidFill>
                <a:latin typeface="Trebuchet MS" pitchFamily="34" charset="0"/>
                <a:ea typeface="Trebuchet MS" pitchFamily="34" charset="-122"/>
                <a:cs typeface="Trebuchet MS" pitchFamily="34" charset="-120"/>
              </a:rPr>
              <a:t>Key Features</a:t>
            </a:r>
            <a:endParaRPr lang="en-US" sz="1500" dirty="0"/>
          </a:p>
        </p:txBody>
      </p:sp>
      <p:pic>
        <p:nvPicPr>
          <p:cNvPr id="12" name="Image 1" descr="preencoded.png"/>
          <p:cNvPicPr>
            <a:picLocks noChangeAspect="1"/>
          </p:cNvPicPr>
          <p:nvPr/>
        </p:nvPicPr>
        <p:blipFill>
          <a:blip r:embed="rId4"/>
          <a:stretch>
            <a:fillRect/>
          </a:stretch>
        </p:blipFill>
        <p:spPr>
          <a:xfrm>
            <a:off x="5669280" y="1536192"/>
            <a:ext cx="320040" cy="320040"/>
          </a:xfrm>
          <a:prstGeom prst="rect">
            <a:avLst/>
          </a:prstGeom>
        </p:spPr>
      </p:pic>
      <p:sp>
        <p:nvSpPr>
          <p:cNvPr id="13" name="Text 9"/>
          <p:cNvSpPr/>
          <p:nvPr/>
        </p:nvSpPr>
        <p:spPr>
          <a:xfrm>
            <a:off x="6080760" y="1508760"/>
            <a:ext cx="2651760" cy="347472"/>
          </a:xfrm>
          <a:prstGeom prst="rect">
            <a:avLst/>
          </a:prstGeom>
          <a:noFill/>
          <a:ln/>
        </p:spPr>
        <p:txBody>
          <a:bodyPr wrap="square" lIns="0" tIns="0" rIns="0" bIns="0" rtlCol="0" anchor="ctr"/>
          <a:lstStyle/>
          <a:p>
            <a:r>
              <a:rPr lang="en-US" sz="1400" dirty="0">
                <a:solidFill>
                  <a:schemeClr val="bg1"/>
                </a:solidFill>
              </a:rPr>
              <a:t>Instant Messaging and Channels</a:t>
            </a:r>
          </a:p>
        </p:txBody>
      </p:sp>
      <p:pic>
        <p:nvPicPr>
          <p:cNvPr id="14" name="Image 2" descr="preencoded.png"/>
          <p:cNvPicPr>
            <a:picLocks noChangeAspect="1"/>
          </p:cNvPicPr>
          <p:nvPr/>
        </p:nvPicPr>
        <p:blipFill>
          <a:blip r:embed="rId5"/>
          <a:stretch>
            <a:fillRect/>
          </a:stretch>
        </p:blipFill>
        <p:spPr>
          <a:xfrm>
            <a:off x="5669280" y="2039112"/>
            <a:ext cx="320040" cy="320040"/>
          </a:xfrm>
          <a:prstGeom prst="rect">
            <a:avLst/>
          </a:prstGeom>
        </p:spPr>
      </p:pic>
      <p:sp>
        <p:nvSpPr>
          <p:cNvPr id="15" name="Text 10"/>
          <p:cNvSpPr/>
          <p:nvPr/>
        </p:nvSpPr>
        <p:spPr>
          <a:xfrm>
            <a:off x="6080760" y="2011680"/>
            <a:ext cx="2651760" cy="347472"/>
          </a:xfrm>
          <a:prstGeom prst="rect">
            <a:avLst/>
          </a:prstGeom>
          <a:noFill/>
          <a:ln/>
        </p:spPr>
        <p:txBody>
          <a:bodyPr wrap="square" lIns="0" tIns="0" rIns="0" bIns="0" rtlCol="0" anchor="ctr"/>
          <a:lstStyle/>
          <a:p>
            <a:r>
              <a:rPr lang="en-US" sz="1400" dirty="0">
                <a:solidFill>
                  <a:srgbClr val="FFFFFF"/>
                </a:solidFill>
                <a:latin typeface="Calibri" pitchFamily="34" charset="0"/>
                <a:ea typeface="Calibri" pitchFamily="34" charset="-122"/>
                <a:cs typeface="Calibri" pitchFamily="34" charset="-120"/>
              </a:rPr>
              <a:t>V</a:t>
            </a:r>
            <a:r>
              <a:rPr lang="en-US" sz="1400" dirty="0">
                <a:solidFill>
                  <a:schemeClr val="bg1"/>
                </a:solidFill>
              </a:rPr>
              <a:t>ideo Conferencing</a:t>
            </a:r>
            <a:endParaRPr lang="en-US" sz="1400" dirty="0"/>
          </a:p>
        </p:txBody>
      </p:sp>
      <p:pic>
        <p:nvPicPr>
          <p:cNvPr id="16" name="Image 3" descr="preencoded.png"/>
          <p:cNvPicPr>
            <a:picLocks noChangeAspect="1"/>
          </p:cNvPicPr>
          <p:nvPr/>
        </p:nvPicPr>
        <p:blipFill>
          <a:blip r:embed="rId6"/>
          <a:stretch>
            <a:fillRect/>
          </a:stretch>
        </p:blipFill>
        <p:spPr>
          <a:xfrm>
            <a:off x="5669280" y="2542032"/>
            <a:ext cx="320040" cy="320040"/>
          </a:xfrm>
          <a:prstGeom prst="rect">
            <a:avLst/>
          </a:prstGeom>
        </p:spPr>
      </p:pic>
      <p:sp>
        <p:nvSpPr>
          <p:cNvPr id="17" name="Text 11"/>
          <p:cNvSpPr/>
          <p:nvPr/>
        </p:nvSpPr>
        <p:spPr>
          <a:xfrm>
            <a:off x="6080760" y="2514600"/>
            <a:ext cx="2651760" cy="347472"/>
          </a:xfrm>
          <a:prstGeom prst="rect">
            <a:avLst/>
          </a:prstGeom>
          <a:noFill/>
          <a:ln/>
        </p:spPr>
        <p:txBody>
          <a:bodyPr wrap="square" lIns="0" tIns="0" rIns="0" bIns="0" rtlCol="0" anchor="ctr"/>
          <a:lstStyle/>
          <a:p>
            <a:r>
              <a:rPr lang="en-US" sz="1400" dirty="0">
                <a:solidFill>
                  <a:schemeClr val="bg1"/>
                </a:solidFill>
              </a:rPr>
              <a:t>Ability to Share Screens</a:t>
            </a:r>
            <a:endParaRPr lang="en-US" sz="1250" dirty="0"/>
          </a:p>
        </p:txBody>
      </p:sp>
      <p:pic>
        <p:nvPicPr>
          <p:cNvPr id="18" name="Image 4" descr="preencoded.png"/>
          <p:cNvPicPr>
            <a:picLocks noChangeAspect="1"/>
          </p:cNvPicPr>
          <p:nvPr/>
        </p:nvPicPr>
        <p:blipFill>
          <a:blip r:embed="rId7"/>
          <a:stretch>
            <a:fillRect/>
          </a:stretch>
        </p:blipFill>
        <p:spPr>
          <a:xfrm>
            <a:off x="5669280" y="3044952"/>
            <a:ext cx="320040" cy="320040"/>
          </a:xfrm>
          <a:prstGeom prst="rect">
            <a:avLst/>
          </a:prstGeom>
        </p:spPr>
      </p:pic>
      <p:sp>
        <p:nvSpPr>
          <p:cNvPr id="19" name="Text 12"/>
          <p:cNvSpPr/>
          <p:nvPr/>
        </p:nvSpPr>
        <p:spPr>
          <a:xfrm>
            <a:off x="6080760" y="3017520"/>
            <a:ext cx="2651760" cy="347472"/>
          </a:xfrm>
          <a:prstGeom prst="rect">
            <a:avLst/>
          </a:prstGeom>
          <a:noFill/>
          <a:ln/>
        </p:spPr>
        <p:txBody>
          <a:bodyPr wrap="square" lIns="0" tIns="0" rIns="0" bIns="0" rtlCol="0" anchor="ctr"/>
          <a:lstStyle/>
          <a:p>
            <a:r>
              <a:rPr lang="en-US" sz="1400" dirty="0">
                <a:solidFill>
                  <a:schemeClr val="bg1"/>
                </a:solidFill>
              </a:rPr>
              <a:t>Access and Share Files</a:t>
            </a:r>
            <a:endParaRPr lang="en-US" sz="1400" dirty="0"/>
          </a:p>
        </p:txBody>
      </p:sp>
      <p:pic>
        <p:nvPicPr>
          <p:cNvPr id="20" name="Image 5" descr="preencoded.png"/>
          <p:cNvPicPr>
            <a:picLocks noChangeAspect="1"/>
          </p:cNvPicPr>
          <p:nvPr/>
        </p:nvPicPr>
        <p:blipFill>
          <a:blip r:embed="rId8"/>
          <a:stretch>
            <a:fillRect/>
          </a:stretch>
        </p:blipFill>
        <p:spPr>
          <a:xfrm>
            <a:off x="5669280" y="3547872"/>
            <a:ext cx="320040" cy="320040"/>
          </a:xfrm>
          <a:prstGeom prst="rect">
            <a:avLst/>
          </a:prstGeom>
        </p:spPr>
      </p:pic>
      <p:sp>
        <p:nvSpPr>
          <p:cNvPr id="21" name="Text 13"/>
          <p:cNvSpPr/>
          <p:nvPr/>
        </p:nvSpPr>
        <p:spPr>
          <a:xfrm>
            <a:off x="6080760" y="3520440"/>
            <a:ext cx="2788920" cy="347472"/>
          </a:xfrm>
          <a:prstGeom prst="rect">
            <a:avLst/>
          </a:prstGeom>
          <a:noFill/>
          <a:ln/>
        </p:spPr>
        <p:txBody>
          <a:bodyPr wrap="square" lIns="0" tIns="0" rIns="0" bIns="0" rtlCol="0" anchor="ctr"/>
          <a:lstStyle/>
          <a:p>
            <a:r>
              <a:rPr lang="en-US" sz="1400" dirty="0">
                <a:solidFill>
                  <a:schemeClr val="bg1"/>
                </a:solidFill>
              </a:rPr>
              <a:t>Tasking and Calendar Synchronization</a:t>
            </a:r>
            <a:endParaRPr lang="en-US" sz="1250" dirty="0"/>
          </a:p>
        </p:txBody>
      </p:sp>
      <p:pic>
        <p:nvPicPr>
          <p:cNvPr id="22" name="Image 6" descr="preencoded.png"/>
          <p:cNvPicPr>
            <a:picLocks noChangeAspect="1"/>
          </p:cNvPicPr>
          <p:nvPr/>
        </p:nvPicPr>
        <p:blipFill>
          <a:blip r:embed="rId9"/>
          <a:stretch>
            <a:fillRect/>
          </a:stretch>
        </p:blipFill>
        <p:spPr>
          <a:xfrm>
            <a:off x="5669280" y="4050792"/>
            <a:ext cx="320040" cy="320040"/>
          </a:xfrm>
          <a:prstGeom prst="rect">
            <a:avLst/>
          </a:prstGeom>
        </p:spPr>
      </p:pic>
      <p:sp>
        <p:nvSpPr>
          <p:cNvPr id="23" name="Text 14"/>
          <p:cNvSpPr/>
          <p:nvPr/>
        </p:nvSpPr>
        <p:spPr>
          <a:xfrm>
            <a:off x="6080760" y="4023360"/>
            <a:ext cx="2788920" cy="347472"/>
          </a:xfrm>
          <a:prstGeom prst="rect">
            <a:avLst/>
          </a:prstGeom>
          <a:noFill/>
          <a:ln/>
        </p:spPr>
        <p:txBody>
          <a:bodyPr wrap="square" lIns="0" tIns="0" rIns="0" bIns="0" rtlCol="0" anchor="ctr"/>
          <a:lstStyle/>
          <a:p>
            <a:r>
              <a:rPr lang="en-US" sz="1400" dirty="0">
                <a:solidFill>
                  <a:schemeClr val="bg1"/>
                </a:solidFill>
              </a:rPr>
              <a:t>Use of Encryption for communication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0A896"/>
          </a:solidFill>
          <a:ln/>
        </p:spPr>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100" b="1" dirty="0">
                <a:solidFill>
                  <a:srgbClr val="FFFFFF"/>
                </a:solidFill>
                <a:latin typeface="Trebuchet MS" pitchFamily="34" charset="0"/>
                <a:ea typeface="Trebuchet MS" pitchFamily="34" charset="-122"/>
                <a:cs typeface="Trebuchet MS" pitchFamily="34" charset="-120"/>
              </a:rPr>
              <a:t>Step 3 - Why Microsoft Teams is Suitable for Staff Communication</a:t>
            </a:r>
            <a:endParaRPr lang="en-US" sz="2100" dirty="0"/>
          </a:p>
        </p:txBody>
      </p:sp>
      <p:sp>
        <p:nvSpPr>
          <p:cNvPr id="5" name="Shape 2"/>
          <p:cNvSpPr/>
          <p:nvPr/>
        </p:nvSpPr>
        <p:spPr>
          <a:xfrm>
            <a:off x="5029200" y="868680"/>
            <a:ext cx="3840480" cy="256032"/>
          </a:xfrm>
          <a:prstGeom prst="rect">
            <a:avLst/>
          </a:prstGeom>
          <a:solidFill>
            <a:srgbClr val="0A3D62"/>
          </a:solidFill>
          <a:ln/>
        </p:spPr>
      </p:sp>
      <p:sp>
        <p:nvSpPr>
          <p:cNvPr id="6" name="Text 3"/>
          <p:cNvSpPr/>
          <p:nvPr/>
        </p:nvSpPr>
        <p:spPr>
          <a:xfrm>
            <a:off x="5074920" y="868680"/>
            <a:ext cx="3749040" cy="256032"/>
          </a:xfrm>
          <a:prstGeom prst="rect">
            <a:avLst/>
          </a:prstGeom>
          <a:noFill/>
          <a:ln/>
        </p:spPr>
        <p:txBody>
          <a:bodyPr wrap="square" lIns="0" tIns="0" rIns="0" bIns="0" rtlCol="0" anchor="ctr"/>
          <a:lstStyle/>
          <a:p>
            <a:pPr marL="0" indent="0">
              <a:buNone/>
            </a:pPr>
            <a:r>
              <a:rPr lang="en-US" sz="950" i="1" dirty="0">
                <a:solidFill>
                  <a:srgbClr val="FFFFFF"/>
                </a:solidFill>
                <a:latin typeface="Calibri" pitchFamily="34" charset="0"/>
                <a:ea typeface="Calibri" pitchFamily="34" charset="-122"/>
                <a:cs typeface="Calibri" pitchFamily="34" charset="-120"/>
              </a:rPr>
              <a:t>M365 Ecosystem — Teams at the Centre</a:t>
            </a:r>
            <a:endParaRPr lang="en-US" sz="950" dirty="0"/>
          </a:p>
        </p:txBody>
      </p:sp>
      <p:sp>
        <p:nvSpPr>
          <p:cNvPr id="7" name="Shape 4"/>
          <p:cNvSpPr/>
          <p:nvPr/>
        </p:nvSpPr>
        <p:spPr>
          <a:xfrm>
            <a:off x="274320" y="914400"/>
            <a:ext cx="4480560" cy="1188720"/>
          </a:xfrm>
          <a:prstGeom prst="rect">
            <a:avLst/>
          </a:prstGeom>
          <a:solidFill>
            <a:srgbClr val="FFFFFF"/>
          </a:solidFill>
          <a:ln/>
          <a:effectLst>
            <a:outerShdw blurRad="63500" dist="25400" dir="8100000" algn="bl" rotWithShape="0">
              <a:srgbClr val="000000">
                <a:alpha val="10000"/>
              </a:srgbClr>
            </a:outerShdw>
          </a:effectLst>
        </p:spPr>
      </p:sp>
      <p:sp>
        <p:nvSpPr>
          <p:cNvPr id="8" name="Shape 5"/>
          <p:cNvSpPr/>
          <p:nvPr/>
        </p:nvSpPr>
        <p:spPr>
          <a:xfrm>
            <a:off x="274320" y="914400"/>
            <a:ext cx="502920" cy="457200"/>
          </a:xfrm>
          <a:prstGeom prst="rect">
            <a:avLst/>
          </a:prstGeom>
          <a:solidFill>
            <a:srgbClr val="00A896"/>
          </a:solidFill>
          <a:ln/>
        </p:spPr>
      </p:sp>
      <p:sp>
        <p:nvSpPr>
          <p:cNvPr id="9" name="Text 6"/>
          <p:cNvSpPr/>
          <p:nvPr/>
        </p:nvSpPr>
        <p:spPr>
          <a:xfrm>
            <a:off x="274320" y="914400"/>
            <a:ext cx="50292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Trebuchet MS" pitchFamily="34" charset="0"/>
                <a:ea typeface="Trebuchet MS" pitchFamily="34" charset="-122"/>
                <a:cs typeface="Trebuchet MS" pitchFamily="34" charset="-120"/>
              </a:rPr>
              <a:t>01</a:t>
            </a:r>
            <a:endParaRPr lang="en-US" sz="1400" dirty="0"/>
          </a:p>
        </p:txBody>
      </p:sp>
      <p:sp>
        <p:nvSpPr>
          <p:cNvPr id="10" name="Text 7"/>
          <p:cNvSpPr/>
          <p:nvPr/>
        </p:nvSpPr>
        <p:spPr>
          <a:xfrm>
            <a:off x="868680" y="960120"/>
            <a:ext cx="3794760" cy="347472"/>
          </a:xfrm>
          <a:prstGeom prst="rect">
            <a:avLst/>
          </a:prstGeom>
          <a:noFill/>
          <a:ln/>
        </p:spPr>
        <p:txBody>
          <a:bodyPr wrap="square" lIns="0" tIns="0" rIns="0" bIns="0" rtlCol="0" anchor="ctr"/>
          <a:lstStyle/>
          <a:p>
            <a:pPr marL="0" indent="0">
              <a:buNone/>
            </a:pPr>
            <a:r>
              <a:rPr lang="en-US" sz="1300" b="1" dirty="0">
                <a:solidFill>
                  <a:srgbClr val="0A3D62"/>
                </a:solidFill>
                <a:latin typeface="Trebuchet MS" pitchFamily="34" charset="0"/>
                <a:ea typeface="Trebuchet MS" pitchFamily="34" charset="-122"/>
                <a:cs typeface="Trebuchet MS" pitchFamily="34" charset="-120"/>
              </a:rPr>
              <a:t>Real-Time Communication</a:t>
            </a:r>
            <a:endParaRPr lang="en-US" sz="1300" dirty="0"/>
          </a:p>
        </p:txBody>
      </p:sp>
      <p:sp>
        <p:nvSpPr>
          <p:cNvPr id="11" name="Text 8"/>
          <p:cNvSpPr/>
          <p:nvPr/>
        </p:nvSpPr>
        <p:spPr>
          <a:xfrm>
            <a:off x="365760" y="1389888"/>
            <a:ext cx="4297680" cy="640080"/>
          </a:xfrm>
          <a:prstGeom prst="rect">
            <a:avLst/>
          </a:prstGeom>
          <a:noFill/>
          <a:ln/>
        </p:spPr>
        <p:txBody>
          <a:bodyPr wrap="square" rtlCol="0" anchor="ctr"/>
          <a:lstStyle/>
          <a:p>
            <a:pPr>
              <a:lnSpc>
                <a:spcPct val="120000"/>
              </a:lnSpc>
            </a:pPr>
            <a:r>
              <a:rPr lang="en-US" sz="1100" dirty="0"/>
              <a:t>Using instant messaging to provide updates from night careers to day careers during shift changes has eliminated the possibility of mistakes in care (</a:t>
            </a:r>
            <a:r>
              <a:rPr lang="de-DE" sz="1100" dirty="0">
                <a:latin typeface="Calibri" pitchFamily="34" charset="0"/>
                <a:ea typeface="Calibri" pitchFamily="34" charset="-122"/>
                <a:cs typeface="Calibri" pitchFamily="34" charset="-120"/>
              </a:rPr>
              <a:t>Williams </a:t>
            </a:r>
            <a:r>
              <a:rPr lang="en-US" sz="1100" i="1" dirty="0"/>
              <a:t>et al.,</a:t>
            </a:r>
            <a:r>
              <a:rPr lang="de-DE" sz="1100" dirty="0">
                <a:latin typeface="Calibri" pitchFamily="34" charset="0"/>
                <a:ea typeface="Calibri" pitchFamily="34" charset="-122"/>
                <a:cs typeface="Calibri" pitchFamily="34" charset="-120"/>
              </a:rPr>
              <a:t> 2014</a:t>
            </a:r>
            <a:r>
              <a:rPr lang="en-US" sz="1100" dirty="0">
                <a:latin typeface="Calibri" pitchFamily="34" charset="0"/>
                <a:ea typeface="Calibri" pitchFamily="34" charset="-122"/>
                <a:cs typeface="Calibri" pitchFamily="34" charset="-120"/>
              </a:rPr>
              <a:t> </a:t>
            </a:r>
            <a:r>
              <a:rPr lang="en-US" sz="1100" dirty="0"/>
              <a:t>).</a:t>
            </a:r>
          </a:p>
        </p:txBody>
      </p:sp>
      <p:sp>
        <p:nvSpPr>
          <p:cNvPr id="12" name="Shape 9"/>
          <p:cNvSpPr/>
          <p:nvPr/>
        </p:nvSpPr>
        <p:spPr>
          <a:xfrm>
            <a:off x="274320" y="2240280"/>
            <a:ext cx="4480560" cy="1188720"/>
          </a:xfrm>
          <a:prstGeom prst="rect">
            <a:avLst/>
          </a:prstGeom>
          <a:solidFill>
            <a:srgbClr val="FFFFFF"/>
          </a:solidFill>
          <a:ln/>
          <a:effectLst>
            <a:outerShdw blurRad="63500" dist="25400" dir="8100000" algn="bl" rotWithShape="0">
              <a:srgbClr val="000000">
                <a:alpha val="10000"/>
              </a:srgbClr>
            </a:outerShdw>
          </a:effectLst>
        </p:spPr>
      </p:sp>
      <p:sp>
        <p:nvSpPr>
          <p:cNvPr id="13" name="Shape 10"/>
          <p:cNvSpPr/>
          <p:nvPr/>
        </p:nvSpPr>
        <p:spPr>
          <a:xfrm>
            <a:off x="274320" y="2240280"/>
            <a:ext cx="502920" cy="457200"/>
          </a:xfrm>
          <a:prstGeom prst="rect">
            <a:avLst/>
          </a:prstGeom>
          <a:solidFill>
            <a:srgbClr val="00A896"/>
          </a:solidFill>
          <a:ln/>
        </p:spPr>
      </p:sp>
      <p:sp>
        <p:nvSpPr>
          <p:cNvPr id="14" name="Text 11"/>
          <p:cNvSpPr/>
          <p:nvPr/>
        </p:nvSpPr>
        <p:spPr>
          <a:xfrm>
            <a:off x="274320" y="2240280"/>
            <a:ext cx="50292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Trebuchet MS" pitchFamily="34" charset="0"/>
                <a:ea typeface="Trebuchet MS" pitchFamily="34" charset="-122"/>
                <a:cs typeface="Trebuchet MS" pitchFamily="34" charset="-120"/>
              </a:rPr>
              <a:t>02</a:t>
            </a:r>
            <a:endParaRPr lang="en-US" sz="1400" dirty="0"/>
          </a:p>
        </p:txBody>
      </p:sp>
      <p:sp>
        <p:nvSpPr>
          <p:cNvPr id="15" name="Text 12"/>
          <p:cNvSpPr/>
          <p:nvPr/>
        </p:nvSpPr>
        <p:spPr>
          <a:xfrm>
            <a:off x="868680" y="2286000"/>
            <a:ext cx="3794760" cy="347472"/>
          </a:xfrm>
          <a:prstGeom prst="rect">
            <a:avLst/>
          </a:prstGeom>
          <a:noFill/>
          <a:ln/>
        </p:spPr>
        <p:txBody>
          <a:bodyPr wrap="square" lIns="0" tIns="0" rIns="0" bIns="0" rtlCol="0" anchor="ctr"/>
          <a:lstStyle/>
          <a:p>
            <a:pPr marL="0" indent="0">
              <a:buNone/>
            </a:pPr>
            <a:r>
              <a:rPr lang="en-US" sz="1300" b="1" dirty="0">
                <a:solidFill>
                  <a:srgbClr val="0A3D62"/>
                </a:solidFill>
                <a:latin typeface="Trebuchet MS" pitchFamily="34" charset="0"/>
                <a:ea typeface="Trebuchet MS" pitchFamily="34" charset="-122"/>
                <a:cs typeface="Trebuchet MS" pitchFamily="34" charset="-120"/>
              </a:rPr>
              <a:t>Dedicated Building Channels</a:t>
            </a:r>
            <a:endParaRPr lang="en-US" sz="1300" dirty="0"/>
          </a:p>
        </p:txBody>
      </p:sp>
      <p:sp>
        <p:nvSpPr>
          <p:cNvPr id="16" name="Text 13"/>
          <p:cNvSpPr/>
          <p:nvPr/>
        </p:nvSpPr>
        <p:spPr>
          <a:xfrm>
            <a:off x="365760" y="2715768"/>
            <a:ext cx="4297680" cy="640080"/>
          </a:xfrm>
          <a:prstGeom prst="rect">
            <a:avLst/>
          </a:prstGeom>
          <a:noFill/>
          <a:ln/>
        </p:spPr>
        <p:txBody>
          <a:bodyPr wrap="square" rtlCol="0" anchor="ctr"/>
          <a:lstStyle/>
          <a:p>
            <a:pPr>
              <a:lnSpc>
                <a:spcPct val="120000"/>
              </a:lnSpc>
            </a:pPr>
            <a:r>
              <a:rPr lang="en-US" sz="1100" dirty="0"/>
              <a:t>The Teams channels for each building A and B (for example: 'Building B- Nurses') provide the infrastructure necessary to allow for organized and coordinated communication between buildings.</a:t>
            </a:r>
            <a:r>
              <a:rPr lang="en-US" sz="1100" dirty="0">
                <a:solidFill>
                  <a:srgbClr val="1E293B"/>
                </a:solidFill>
                <a:latin typeface="Calibri" pitchFamily="34" charset="0"/>
                <a:ea typeface="Calibri" pitchFamily="34" charset="-122"/>
                <a:cs typeface="Calibri" pitchFamily="34" charset="-120"/>
              </a:rPr>
              <a:t>.</a:t>
            </a:r>
            <a:endParaRPr lang="en-US" sz="1100" dirty="0"/>
          </a:p>
        </p:txBody>
      </p:sp>
      <p:sp>
        <p:nvSpPr>
          <p:cNvPr id="17" name="Shape 14"/>
          <p:cNvSpPr/>
          <p:nvPr/>
        </p:nvSpPr>
        <p:spPr>
          <a:xfrm>
            <a:off x="274320" y="3547872"/>
            <a:ext cx="4480560" cy="1188720"/>
          </a:xfrm>
          <a:prstGeom prst="rect">
            <a:avLst/>
          </a:prstGeom>
          <a:solidFill>
            <a:srgbClr val="FFFFFF"/>
          </a:solidFill>
          <a:ln/>
          <a:effectLst>
            <a:outerShdw blurRad="63500" dist="25400" dir="8100000" algn="bl" rotWithShape="0">
              <a:srgbClr val="000000">
                <a:alpha val="10000"/>
              </a:srgbClr>
            </a:outerShdw>
          </a:effectLst>
        </p:spPr>
      </p:sp>
      <p:sp>
        <p:nvSpPr>
          <p:cNvPr id="18" name="Shape 15"/>
          <p:cNvSpPr/>
          <p:nvPr/>
        </p:nvSpPr>
        <p:spPr>
          <a:xfrm>
            <a:off x="274320" y="3566160"/>
            <a:ext cx="502920" cy="457200"/>
          </a:xfrm>
          <a:prstGeom prst="rect">
            <a:avLst/>
          </a:prstGeom>
          <a:solidFill>
            <a:srgbClr val="00A896"/>
          </a:solidFill>
          <a:ln/>
        </p:spPr>
      </p:sp>
      <p:sp>
        <p:nvSpPr>
          <p:cNvPr id="19" name="Text 16"/>
          <p:cNvSpPr/>
          <p:nvPr/>
        </p:nvSpPr>
        <p:spPr>
          <a:xfrm>
            <a:off x="274320" y="3566160"/>
            <a:ext cx="50292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Trebuchet MS" pitchFamily="34" charset="0"/>
                <a:ea typeface="Trebuchet MS" pitchFamily="34" charset="-122"/>
                <a:cs typeface="Trebuchet MS" pitchFamily="34" charset="-120"/>
              </a:rPr>
              <a:t>03</a:t>
            </a:r>
            <a:endParaRPr lang="en-US" sz="1400" dirty="0"/>
          </a:p>
        </p:txBody>
      </p:sp>
      <p:sp>
        <p:nvSpPr>
          <p:cNvPr id="20" name="Text 17"/>
          <p:cNvSpPr/>
          <p:nvPr/>
        </p:nvSpPr>
        <p:spPr>
          <a:xfrm>
            <a:off x="868680" y="3611880"/>
            <a:ext cx="3794760" cy="347472"/>
          </a:xfrm>
          <a:prstGeom prst="rect">
            <a:avLst/>
          </a:prstGeom>
          <a:noFill/>
          <a:ln/>
        </p:spPr>
        <p:txBody>
          <a:bodyPr wrap="square" lIns="0" tIns="0" rIns="0" bIns="0" rtlCol="0" anchor="ctr"/>
          <a:lstStyle/>
          <a:p>
            <a:pPr marL="0" indent="0">
              <a:buNone/>
            </a:pPr>
            <a:r>
              <a:rPr lang="en-US" sz="1300" b="1" dirty="0">
                <a:solidFill>
                  <a:srgbClr val="0A3D62"/>
                </a:solidFill>
                <a:latin typeface="Trebuchet MS" pitchFamily="34" charset="0"/>
                <a:ea typeface="Trebuchet MS" pitchFamily="34" charset="-122"/>
                <a:cs typeface="Trebuchet MS" pitchFamily="34" charset="-120"/>
              </a:rPr>
              <a:t>Video Calls Save Time</a:t>
            </a:r>
            <a:endParaRPr lang="en-US" sz="1300" dirty="0"/>
          </a:p>
        </p:txBody>
      </p:sp>
      <p:sp>
        <p:nvSpPr>
          <p:cNvPr id="21" name="Text 18"/>
          <p:cNvSpPr/>
          <p:nvPr/>
        </p:nvSpPr>
        <p:spPr>
          <a:xfrm>
            <a:off x="365760" y="4041648"/>
            <a:ext cx="4297680" cy="640080"/>
          </a:xfrm>
          <a:prstGeom prst="rect">
            <a:avLst/>
          </a:prstGeom>
          <a:noFill/>
          <a:ln/>
        </p:spPr>
        <p:txBody>
          <a:bodyPr wrap="square" rtlCol="0" anchor="ctr"/>
          <a:lstStyle/>
          <a:p>
            <a:pPr>
              <a:lnSpc>
                <a:spcPct val="120000"/>
              </a:lnSpc>
            </a:pPr>
            <a:r>
              <a:rPr lang="en-US" sz="1100" dirty="0"/>
              <a:t>Managers can utilize Teams video conferencing to hold necessary meetings without requiring their entire staff to travel between buildings (Microsoft, 2024).</a:t>
            </a:r>
          </a:p>
        </p:txBody>
      </p:sp>
      <p:sp>
        <p:nvSpPr>
          <p:cNvPr id="22" name="Shape 19"/>
          <p:cNvSpPr/>
          <p:nvPr/>
        </p:nvSpPr>
        <p:spPr>
          <a:xfrm>
            <a:off x="5029200" y="3291840"/>
            <a:ext cx="3840480" cy="1645920"/>
          </a:xfrm>
          <a:prstGeom prst="rect">
            <a:avLst/>
          </a:prstGeom>
          <a:solidFill>
            <a:srgbClr val="FFFFFF"/>
          </a:solidFill>
          <a:ln/>
          <a:effectLst>
            <a:outerShdw blurRad="63500" dist="25400" dir="8100000" algn="bl" rotWithShape="0">
              <a:srgbClr val="000000">
                <a:alpha val="10000"/>
              </a:srgbClr>
            </a:outerShdw>
          </a:effectLst>
        </p:spPr>
      </p:sp>
      <p:sp>
        <p:nvSpPr>
          <p:cNvPr id="23" name="Shape 20"/>
          <p:cNvSpPr/>
          <p:nvPr/>
        </p:nvSpPr>
        <p:spPr>
          <a:xfrm>
            <a:off x="5029200" y="3291840"/>
            <a:ext cx="502920" cy="457200"/>
          </a:xfrm>
          <a:prstGeom prst="rect">
            <a:avLst/>
          </a:prstGeom>
          <a:solidFill>
            <a:srgbClr val="00A896"/>
          </a:solidFill>
          <a:ln/>
        </p:spPr>
      </p:sp>
      <p:sp>
        <p:nvSpPr>
          <p:cNvPr id="24" name="Text 21"/>
          <p:cNvSpPr/>
          <p:nvPr/>
        </p:nvSpPr>
        <p:spPr>
          <a:xfrm>
            <a:off x="5029200" y="3291840"/>
            <a:ext cx="50292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Trebuchet MS" pitchFamily="34" charset="0"/>
                <a:ea typeface="Trebuchet MS" pitchFamily="34" charset="-122"/>
                <a:cs typeface="Trebuchet MS" pitchFamily="34" charset="-120"/>
              </a:rPr>
              <a:t>04</a:t>
            </a:r>
            <a:endParaRPr lang="en-US" sz="1400" dirty="0"/>
          </a:p>
        </p:txBody>
      </p:sp>
      <p:sp>
        <p:nvSpPr>
          <p:cNvPr id="25" name="Text 22"/>
          <p:cNvSpPr/>
          <p:nvPr/>
        </p:nvSpPr>
        <p:spPr>
          <a:xfrm>
            <a:off x="5623560" y="3337560"/>
            <a:ext cx="3154680" cy="347472"/>
          </a:xfrm>
          <a:prstGeom prst="rect">
            <a:avLst/>
          </a:prstGeom>
          <a:noFill/>
          <a:ln/>
        </p:spPr>
        <p:txBody>
          <a:bodyPr wrap="square" lIns="0" tIns="0" rIns="0" bIns="0" rtlCol="0" anchor="ctr"/>
          <a:lstStyle/>
          <a:p>
            <a:pPr marL="0" indent="0">
              <a:buNone/>
            </a:pPr>
            <a:r>
              <a:rPr lang="en-US" sz="1300" b="1" dirty="0">
                <a:solidFill>
                  <a:srgbClr val="0A3D62"/>
                </a:solidFill>
                <a:latin typeface="Trebuchet MS" pitchFamily="34" charset="0"/>
                <a:ea typeface="Trebuchet MS" pitchFamily="34" charset="-122"/>
                <a:cs typeface="Trebuchet MS" pitchFamily="34" charset="-120"/>
              </a:rPr>
              <a:t>GDPR-Compliant &amp; Secure</a:t>
            </a:r>
            <a:endParaRPr lang="en-US" sz="1300" dirty="0"/>
          </a:p>
        </p:txBody>
      </p:sp>
      <p:sp>
        <p:nvSpPr>
          <p:cNvPr id="26" name="Text 23"/>
          <p:cNvSpPr/>
          <p:nvPr/>
        </p:nvSpPr>
        <p:spPr>
          <a:xfrm>
            <a:off x="5120640" y="3767328"/>
            <a:ext cx="3657600" cy="1097280"/>
          </a:xfrm>
          <a:prstGeom prst="rect">
            <a:avLst/>
          </a:prstGeom>
          <a:noFill/>
          <a:ln/>
        </p:spPr>
        <p:txBody>
          <a:bodyPr wrap="square" rtlCol="0" anchor="ctr"/>
          <a:lstStyle/>
          <a:p>
            <a:pPr marL="0" indent="0">
              <a:lnSpc>
                <a:spcPct val="120000"/>
              </a:lnSpc>
              <a:buNone/>
            </a:pPr>
            <a:r>
              <a:rPr lang="en-US" sz="1150" dirty="0">
                <a:solidFill>
                  <a:srgbClr val="1E293B"/>
                </a:solidFill>
                <a:latin typeface="Calibri" pitchFamily="34" charset="0"/>
                <a:ea typeface="Calibri" pitchFamily="34" charset="-122"/>
                <a:cs typeface="Calibri" pitchFamily="34" charset="-120"/>
              </a:rPr>
              <a:t>All messages are encrypted in transit and at rest, ensuring full compliance with NHS data and GDPR obligations (ICO, 2023).</a:t>
            </a:r>
            <a:endParaRPr lang="en-US" sz="1150" dirty="0"/>
          </a:p>
        </p:txBody>
      </p:sp>
      <p:pic>
        <p:nvPicPr>
          <p:cNvPr id="27" name="Picture 2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641" y="1147573"/>
            <a:ext cx="1912620" cy="1978572"/>
          </a:xfrm>
          <a:prstGeom prst="rect">
            <a:avLst/>
          </a:prstGeom>
        </p:spPr>
      </p:pic>
      <p:pic>
        <p:nvPicPr>
          <p:cNvPr id="29" name="Picture 2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29559" y="1245661"/>
            <a:ext cx="499329" cy="46426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A3D62"/>
          </a:solidFill>
          <a:ln/>
        </p:spPr>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200" b="1" dirty="0">
                <a:solidFill>
                  <a:srgbClr val="FFFFFF"/>
                </a:solidFill>
                <a:latin typeface="Trebuchet MS" pitchFamily="34" charset="0"/>
                <a:ea typeface="Trebuchet MS" pitchFamily="34" charset="-122"/>
                <a:cs typeface="Trebuchet MS" pitchFamily="34" charset="-120"/>
              </a:rPr>
              <a:t>How Microsoft Teams Improves Efficiency &amp; Communication</a:t>
            </a:r>
            <a:endParaRPr lang="en-US" sz="2200" dirty="0"/>
          </a:p>
        </p:txBody>
      </p:sp>
      <p:sp>
        <p:nvSpPr>
          <p:cNvPr id="5" name="Shape 2"/>
          <p:cNvSpPr/>
          <p:nvPr/>
        </p:nvSpPr>
        <p:spPr>
          <a:xfrm>
            <a:off x="274320" y="896112"/>
            <a:ext cx="5486400" cy="256032"/>
          </a:xfrm>
          <a:prstGeom prst="rect">
            <a:avLst/>
          </a:prstGeom>
          <a:solidFill>
            <a:srgbClr val="0A3D62"/>
          </a:solidFill>
          <a:ln/>
        </p:spPr>
      </p:sp>
      <p:sp>
        <p:nvSpPr>
          <p:cNvPr id="6" name="Text 3"/>
          <p:cNvSpPr/>
          <p:nvPr/>
        </p:nvSpPr>
        <p:spPr>
          <a:xfrm>
            <a:off x="320040" y="896112"/>
            <a:ext cx="5394960" cy="256032"/>
          </a:xfrm>
          <a:prstGeom prst="rect">
            <a:avLst/>
          </a:prstGeom>
          <a:noFill/>
          <a:ln/>
        </p:spPr>
        <p:txBody>
          <a:bodyPr wrap="square" lIns="0" tIns="0" rIns="0" bIns="0" rtlCol="0" anchor="ctr"/>
          <a:lstStyle/>
          <a:p>
            <a:pPr marL="0" indent="0">
              <a:buNone/>
            </a:pPr>
            <a:r>
              <a:rPr lang="en-US" sz="950" i="1" dirty="0">
                <a:solidFill>
                  <a:srgbClr val="FFFFFF"/>
                </a:solidFill>
                <a:latin typeface="Calibri" pitchFamily="34" charset="0"/>
                <a:ea typeface="Calibri" pitchFamily="34" charset="-122"/>
                <a:cs typeface="Calibri" pitchFamily="34" charset="-120"/>
              </a:rPr>
              <a:t>Communication at Riverdale: Before vs After Microsoft Teams</a:t>
            </a:r>
            <a:endParaRPr lang="en-US" sz="950" dirty="0"/>
          </a:p>
        </p:txBody>
      </p:sp>
      <p:sp>
        <p:nvSpPr>
          <p:cNvPr id="7" name="Shape 4"/>
          <p:cNvSpPr/>
          <p:nvPr/>
        </p:nvSpPr>
        <p:spPr>
          <a:xfrm>
            <a:off x="6035040" y="914400"/>
            <a:ext cx="2651760" cy="1115568"/>
          </a:xfrm>
          <a:prstGeom prst="rect">
            <a:avLst/>
          </a:prstGeom>
          <a:solidFill>
            <a:srgbClr val="028090"/>
          </a:solidFill>
          <a:ln/>
        </p:spPr>
      </p:sp>
      <p:sp>
        <p:nvSpPr>
          <p:cNvPr id="8" name="Text 5"/>
          <p:cNvSpPr/>
          <p:nvPr/>
        </p:nvSpPr>
        <p:spPr>
          <a:xfrm>
            <a:off x="6035040" y="960120"/>
            <a:ext cx="2834640" cy="731520"/>
          </a:xfrm>
          <a:prstGeom prst="rect">
            <a:avLst/>
          </a:prstGeom>
          <a:noFill/>
          <a:ln/>
        </p:spPr>
        <p:txBody>
          <a:bodyPr wrap="square" lIns="0" tIns="0" rIns="0" bIns="0" rtlCol="0" anchor="ctr"/>
          <a:lstStyle/>
          <a:p>
            <a:pPr marL="0" indent="0" algn="ctr">
              <a:buNone/>
            </a:pPr>
            <a:r>
              <a:rPr lang="en-US" sz="4400" b="1" dirty="0">
                <a:solidFill>
                  <a:srgbClr val="FFFFFF"/>
                </a:solidFill>
                <a:latin typeface="Trebuchet MS" pitchFamily="34" charset="0"/>
                <a:ea typeface="Trebuchet MS" pitchFamily="34" charset="-122"/>
                <a:cs typeface="Trebuchet MS" pitchFamily="34" charset="-120"/>
              </a:rPr>
              <a:t>40%</a:t>
            </a:r>
            <a:endParaRPr lang="en-US" sz="4400" dirty="0"/>
          </a:p>
        </p:txBody>
      </p:sp>
      <p:sp>
        <p:nvSpPr>
          <p:cNvPr id="9" name="Text 6"/>
          <p:cNvSpPr/>
          <p:nvPr/>
        </p:nvSpPr>
        <p:spPr>
          <a:xfrm>
            <a:off x="6035040" y="1540764"/>
            <a:ext cx="2834640" cy="457200"/>
          </a:xfrm>
          <a:prstGeom prst="rect">
            <a:avLst/>
          </a:prstGeom>
          <a:noFill/>
          <a:ln/>
        </p:spPr>
        <p:txBody>
          <a:bodyPr wrap="square" lIns="0" tIns="0" rIns="0" bIns="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Reduction in</a:t>
            </a:r>
            <a:endParaRPr lang="en-US" sz="1100" dirty="0"/>
          </a:p>
          <a:p>
            <a:pPr marL="0" indent="0" algn="ctr">
              <a:buNone/>
            </a:pPr>
            <a:r>
              <a:rPr lang="en-US" sz="1100" dirty="0">
                <a:solidFill>
                  <a:srgbClr val="FFFFFF"/>
                </a:solidFill>
                <a:latin typeface="Calibri" pitchFamily="34" charset="0"/>
                <a:ea typeface="Calibri" pitchFamily="34" charset="-122"/>
                <a:cs typeface="Calibri" pitchFamily="34" charset="-120"/>
              </a:rPr>
              <a:t>missed messages</a:t>
            </a:r>
            <a:endParaRPr lang="en-US" sz="1100" dirty="0"/>
          </a:p>
        </p:txBody>
      </p:sp>
      <p:sp>
        <p:nvSpPr>
          <p:cNvPr id="10" name="Shape 7"/>
          <p:cNvSpPr/>
          <p:nvPr/>
        </p:nvSpPr>
        <p:spPr>
          <a:xfrm>
            <a:off x="6035040" y="2060448"/>
            <a:ext cx="2651760" cy="1109472"/>
          </a:xfrm>
          <a:prstGeom prst="rect">
            <a:avLst/>
          </a:prstGeom>
          <a:solidFill>
            <a:srgbClr val="00A896"/>
          </a:solidFill>
          <a:ln/>
        </p:spPr>
      </p:sp>
      <p:sp>
        <p:nvSpPr>
          <p:cNvPr id="11" name="Text 8"/>
          <p:cNvSpPr/>
          <p:nvPr/>
        </p:nvSpPr>
        <p:spPr>
          <a:xfrm>
            <a:off x="5943600" y="2063496"/>
            <a:ext cx="2834640" cy="731520"/>
          </a:xfrm>
          <a:prstGeom prst="rect">
            <a:avLst/>
          </a:prstGeom>
          <a:noFill/>
          <a:ln/>
        </p:spPr>
        <p:txBody>
          <a:bodyPr wrap="square" lIns="0" tIns="0" rIns="0" bIns="0" rtlCol="0" anchor="ctr"/>
          <a:lstStyle/>
          <a:p>
            <a:pPr marL="0" indent="0" algn="ctr">
              <a:buNone/>
            </a:pPr>
            <a:r>
              <a:rPr lang="en-US" sz="4400" b="1" dirty="0">
                <a:solidFill>
                  <a:srgbClr val="FFFFFF"/>
                </a:solidFill>
                <a:latin typeface="Trebuchet MS" pitchFamily="34" charset="0"/>
                <a:ea typeface="Trebuchet MS" pitchFamily="34" charset="-122"/>
                <a:cs typeface="Trebuchet MS" pitchFamily="34" charset="-120"/>
              </a:rPr>
              <a:t>3×</a:t>
            </a:r>
            <a:endParaRPr lang="en-US" sz="4400" dirty="0"/>
          </a:p>
        </p:txBody>
      </p:sp>
      <p:sp>
        <p:nvSpPr>
          <p:cNvPr id="12" name="Text 9"/>
          <p:cNvSpPr/>
          <p:nvPr/>
        </p:nvSpPr>
        <p:spPr>
          <a:xfrm>
            <a:off x="6035040" y="2685288"/>
            <a:ext cx="2834640" cy="457200"/>
          </a:xfrm>
          <a:prstGeom prst="rect">
            <a:avLst/>
          </a:prstGeom>
          <a:noFill/>
          <a:ln/>
        </p:spPr>
        <p:txBody>
          <a:bodyPr wrap="square" lIns="0" tIns="0" rIns="0" bIns="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Faster cross-building</a:t>
            </a:r>
            <a:endParaRPr lang="en-US" sz="1100" dirty="0"/>
          </a:p>
          <a:p>
            <a:pPr marL="0" indent="0" algn="ctr">
              <a:buNone/>
            </a:pPr>
            <a:r>
              <a:rPr lang="en-US" sz="1100" dirty="0">
                <a:solidFill>
                  <a:srgbClr val="FFFFFF"/>
                </a:solidFill>
                <a:latin typeface="Calibri" pitchFamily="34" charset="0"/>
                <a:ea typeface="Calibri" pitchFamily="34" charset="-122"/>
                <a:cs typeface="Calibri" pitchFamily="34" charset="-120"/>
              </a:rPr>
              <a:t>communication</a:t>
            </a:r>
            <a:endParaRPr lang="en-US" sz="1100" dirty="0"/>
          </a:p>
        </p:txBody>
      </p:sp>
      <p:sp>
        <p:nvSpPr>
          <p:cNvPr id="13" name="Shape 10"/>
          <p:cNvSpPr/>
          <p:nvPr/>
        </p:nvSpPr>
        <p:spPr>
          <a:xfrm>
            <a:off x="6035040" y="3195828"/>
            <a:ext cx="2651760" cy="1120140"/>
          </a:xfrm>
          <a:prstGeom prst="rect">
            <a:avLst/>
          </a:prstGeom>
          <a:solidFill>
            <a:srgbClr val="5C2D91"/>
          </a:solidFill>
          <a:ln/>
        </p:spPr>
      </p:sp>
      <p:sp>
        <p:nvSpPr>
          <p:cNvPr id="14" name="Text 11"/>
          <p:cNvSpPr/>
          <p:nvPr/>
        </p:nvSpPr>
        <p:spPr>
          <a:xfrm>
            <a:off x="5943600" y="3169920"/>
            <a:ext cx="2834640" cy="731520"/>
          </a:xfrm>
          <a:prstGeom prst="rect">
            <a:avLst/>
          </a:prstGeom>
          <a:noFill/>
          <a:ln/>
        </p:spPr>
        <p:txBody>
          <a:bodyPr wrap="square" lIns="0" tIns="0" rIns="0" bIns="0" rtlCol="0" anchor="ctr"/>
          <a:lstStyle/>
          <a:p>
            <a:pPr marL="0" indent="0" algn="ctr">
              <a:buNone/>
            </a:pPr>
            <a:r>
              <a:rPr lang="en-US" sz="4400" b="1" dirty="0">
                <a:solidFill>
                  <a:srgbClr val="FFFFFF"/>
                </a:solidFill>
                <a:latin typeface="Trebuchet MS" pitchFamily="34" charset="0"/>
                <a:ea typeface="Trebuchet MS" pitchFamily="34" charset="-122"/>
                <a:cs typeface="Trebuchet MS" pitchFamily="34" charset="-120"/>
              </a:rPr>
              <a:t>1</a:t>
            </a:r>
            <a:endParaRPr lang="en-US" sz="4400" dirty="0"/>
          </a:p>
        </p:txBody>
      </p:sp>
      <p:sp>
        <p:nvSpPr>
          <p:cNvPr id="15" name="Text 12"/>
          <p:cNvSpPr/>
          <p:nvPr/>
        </p:nvSpPr>
        <p:spPr>
          <a:xfrm>
            <a:off x="6035040" y="3749040"/>
            <a:ext cx="2834640" cy="457200"/>
          </a:xfrm>
          <a:prstGeom prst="rect">
            <a:avLst/>
          </a:prstGeom>
          <a:noFill/>
          <a:ln/>
        </p:spPr>
        <p:txBody>
          <a:bodyPr wrap="square" lIns="0" tIns="0" rIns="0" bIns="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Unified platform:</a:t>
            </a:r>
            <a:endParaRPr lang="en-US" sz="1100" dirty="0"/>
          </a:p>
          <a:p>
            <a:pPr marL="0" indent="0" algn="ctr">
              <a:buNone/>
            </a:pPr>
            <a:r>
              <a:rPr lang="en-US" sz="1100" dirty="0">
                <a:solidFill>
                  <a:srgbClr val="FFFFFF"/>
                </a:solidFill>
                <a:latin typeface="Calibri" pitchFamily="34" charset="0"/>
                <a:ea typeface="Calibri" pitchFamily="34" charset="-122"/>
                <a:cs typeface="Calibri" pitchFamily="34" charset="-120"/>
              </a:rPr>
              <a:t>chat + calls + files</a:t>
            </a:r>
            <a:endParaRPr lang="en-US" sz="1100" dirty="0"/>
          </a:p>
        </p:txBody>
      </p:sp>
      <p:sp>
        <p:nvSpPr>
          <p:cNvPr id="16" name="Shape 13"/>
          <p:cNvSpPr/>
          <p:nvPr/>
        </p:nvSpPr>
        <p:spPr>
          <a:xfrm>
            <a:off x="158496" y="4361688"/>
            <a:ext cx="8595360" cy="502920"/>
          </a:xfrm>
          <a:prstGeom prst="rect">
            <a:avLst/>
          </a:prstGeom>
          <a:solidFill>
            <a:srgbClr val="0A3D62"/>
          </a:solidFill>
          <a:ln/>
        </p:spPr>
      </p:sp>
      <p:sp>
        <p:nvSpPr>
          <p:cNvPr id="17" name="Text 14"/>
          <p:cNvSpPr/>
          <p:nvPr/>
        </p:nvSpPr>
        <p:spPr>
          <a:xfrm>
            <a:off x="457200" y="4343400"/>
            <a:ext cx="8229600" cy="502920"/>
          </a:xfrm>
          <a:prstGeom prst="rect">
            <a:avLst/>
          </a:prstGeom>
          <a:noFill/>
          <a:ln/>
        </p:spPr>
        <p:txBody>
          <a:bodyPr wrap="square" lIns="0" tIns="0" rIns="0" bIns="0" rtlCol="0" anchor="ctr"/>
          <a:lstStyle/>
          <a:p>
            <a:r>
              <a:rPr lang="en-US" sz="1100" i="1" dirty="0">
                <a:solidFill>
                  <a:schemeClr val="accent1">
                    <a:lumMod val="60000"/>
                    <a:lumOff val="40000"/>
                  </a:schemeClr>
                </a:solidFill>
                <a:latin typeface="Calibri" pitchFamily="34" charset="0"/>
                <a:ea typeface="Calibri" pitchFamily="34" charset="-122"/>
                <a:cs typeface="Calibri" pitchFamily="34" charset="-120"/>
              </a:rPr>
              <a:t>Sources: </a:t>
            </a:r>
            <a:r>
              <a:rPr lang="de-DE" sz="1100" dirty="0">
                <a:solidFill>
                  <a:schemeClr val="accent1">
                    <a:lumMod val="60000"/>
                    <a:lumOff val="40000"/>
                  </a:schemeClr>
                </a:solidFill>
                <a:latin typeface="Calibri" pitchFamily="34" charset="0"/>
                <a:ea typeface="Calibri" pitchFamily="34" charset="-122"/>
                <a:cs typeface="Calibri" pitchFamily="34" charset="-120"/>
              </a:rPr>
              <a:t>Williams </a:t>
            </a:r>
            <a:r>
              <a:rPr lang="en-US" sz="1100" i="1" dirty="0">
                <a:solidFill>
                  <a:schemeClr val="accent1">
                    <a:lumMod val="60000"/>
                    <a:lumOff val="40000"/>
                  </a:schemeClr>
                </a:solidFill>
              </a:rPr>
              <a:t>et al., </a:t>
            </a:r>
            <a:r>
              <a:rPr lang="de-DE" sz="1100" dirty="0">
                <a:solidFill>
                  <a:schemeClr val="accent1">
                    <a:lumMod val="60000"/>
                    <a:lumOff val="40000"/>
                  </a:schemeClr>
                </a:solidFill>
                <a:latin typeface="Calibri" pitchFamily="34" charset="0"/>
                <a:ea typeface="Calibri" pitchFamily="34" charset="-122"/>
                <a:cs typeface="Calibri" pitchFamily="34" charset="-120"/>
              </a:rPr>
              <a:t>2014</a:t>
            </a:r>
            <a:r>
              <a:rPr lang="en-US" sz="1100" dirty="0">
                <a:solidFill>
                  <a:schemeClr val="accent1">
                    <a:lumMod val="60000"/>
                    <a:lumOff val="40000"/>
                  </a:schemeClr>
                </a:solidFill>
                <a:latin typeface="Calibri" pitchFamily="34" charset="0"/>
                <a:ea typeface="Calibri" pitchFamily="34" charset="-122"/>
                <a:cs typeface="Calibri" pitchFamily="34" charset="-120"/>
              </a:rPr>
              <a:t>; </a:t>
            </a:r>
            <a:r>
              <a:rPr lang="en-US" sz="1100" dirty="0" err="1">
                <a:solidFill>
                  <a:schemeClr val="accent1">
                    <a:lumMod val="60000"/>
                    <a:lumOff val="40000"/>
                  </a:schemeClr>
                </a:solidFill>
                <a:latin typeface="Calibri" pitchFamily="34" charset="0"/>
                <a:ea typeface="Calibri" pitchFamily="34" charset="-122"/>
                <a:cs typeface="Calibri" pitchFamily="34" charset="-120"/>
              </a:rPr>
              <a:t>Stoumpos</a:t>
            </a:r>
            <a:r>
              <a:rPr lang="en-US" sz="1100" dirty="0">
                <a:solidFill>
                  <a:schemeClr val="accent1">
                    <a:lumMod val="60000"/>
                    <a:lumOff val="40000"/>
                  </a:schemeClr>
                </a:solidFill>
                <a:latin typeface="Calibri" pitchFamily="34" charset="0"/>
                <a:ea typeface="Calibri" pitchFamily="34" charset="-122"/>
                <a:cs typeface="Calibri" pitchFamily="34" charset="-120"/>
              </a:rPr>
              <a:t> </a:t>
            </a:r>
            <a:r>
              <a:rPr lang="en-US" sz="1100" i="1" dirty="0">
                <a:solidFill>
                  <a:schemeClr val="accent1">
                    <a:lumMod val="60000"/>
                    <a:lumOff val="40000"/>
                  </a:schemeClr>
                </a:solidFill>
              </a:rPr>
              <a:t>et al.,</a:t>
            </a:r>
            <a:r>
              <a:rPr lang="en-US" sz="1100" dirty="0">
                <a:solidFill>
                  <a:schemeClr val="accent1">
                    <a:lumMod val="60000"/>
                    <a:lumOff val="40000"/>
                  </a:schemeClr>
                </a:solidFill>
                <a:latin typeface="Calibri" pitchFamily="34" charset="0"/>
                <a:ea typeface="Calibri" pitchFamily="34" charset="-122"/>
                <a:cs typeface="Calibri" pitchFamily="34" charset="-120"/>
              </a:rPr>
              <a:t> 2023; </a:t>
            </a:r>
            <a:r>
              <a:rPr lang="en-US" sz="1100" i="1" dirty="0">
                <a:solidFill>
                  <a:schemeClr val="accent1">
                    <a:lumMod val="60000"/>
                    <a:lumOff val="40000"/>
                  </a:schemeClr>
                </a:solidFill>
                <a:latin typeface="Calibri" pitchFamily="34" charset="0"/>
                <a:ea typeface="Calibri" pitchFamily="34" charset="-122"/>
                <a:cs typeface="Calibri" pitchFamily="34" charset="-120"/>
              </a:rPr>
              <a:t>ICO (2023); Microsoft (2024)</a:t>
            </a:r>
            <a:endParaRPr lang="en-US" sz="1100" dirty="0">
              <a:solidFill>
                <a:schemeClr val="accent1">
                  <a:lumMod val="60000"/>
                  <a:lumOff val="40000"/>
                </a:schemeClr>
              </a:solidFill>
            </a:endParaRPr>
          </a:p>
        </p:txBody>
      </p:sp>
      <p:sp>
        <p:nvSpPr>
          <p:cNvPr id="18" name="Rectangle 17"/>
          <p:cNvSpPr/>
          <p:nvPr/>
        </p:nvSpPr>
        <p:spPr>
          <a:xfrm>
            <a:off x="274320" y="1225296"/>
            <a:ext cx="2743200" cy="315468"/>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BEFORE Teams</a:t>
            </a:r>
          </a:p>
        </p:txBody>
      </p:sp>
      <p:sp>
        <p:nvSpPr>
          <p:cNvPr id="19" name="Rectangle 18"/>
          <p:cNvSpPr/>
          <p:nvPr/>
        </p:nvSpPr>
        <p:spPr>
          <a:xfrm>
            <a:off x="3051048" y="1219962"/>
            <a:ext cx="2743200" cy="315468"/>
          </a:xfrm>
          <a:prstGeom prst="rect">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AFTER Teams</a:t>
            </a:r>
          </a:p>
        </p:txBody>
      </p:sp>
      <p:sp>
        <p:nvSpPr>
          <p:cNvPr id="20" name="Rectangle 19"/>
          <p:cNvSpPr/>
          <p:nvPr/>
        </p:nvSpPr>
        <p:spPr>
          <a:xfrm>
            <a:off x="274320" y="1535429"/>
            <a:ext cx="2743200" cy="2607079"/>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r>
              <a:rPr lang="en-US" sz="1100" dirty="0">
                <a:solidFill>
                  <a:schemeClr val="tx1"/>
                </a:solidFill>
              </a:rPr>
              <a:t>Handovers occurred verbally.</a:t>
            </a:r>
          </a:p>
          <a:p>
            <a:pPr marL="171450" indent="-171450">
              <a:buFont typeface="Arial" panose="020B0604020202020204" pitchFamily="34" charset="0"/>
              <a:buChar char="•"/>
            </a:pPr>
            <a:r>
              <a:rPr lang="en-US" sz="1100" dirty="0">
                <a:solidFill>
                  <a:schemeClr val="tx1"/>
                </a:solidFill>
              </a:rPr>
              <a:t>Staff used personal phones to send messages.</a:t>
            </a:r>
          </a:p>
          <a:p>
            <a:pPr marL="171450" indent="-171450">
              <a:buFont typeface="Arial" panose="020B0604020202020204" pitchFamily="34" charset="0"/>
              <a:buChar char="•"/>
            </a:pPr>
            <a:r>
              <a:rPr lang="en-US" sz="1100" dirty="0">
                <a:solidFill>
                  <a:schemeClr val="tx1"/>
                </a:solidFill>
              </a:rPr>
              <a:t>No audits were conducted to trace messages sent.</a:t>
            </a:r>
          </a:p>
          <a:p>
            <a:pPr marL="171450" indent="-171450">
              <a:buFont typeface="Arial" panose="020B0604020202020204" pitchFamily="34" charset="0"/>
              <a:buChar char="•"/>
            </a:pPr>
            <a:r>
              <a:rPr lang="en-US" sz="1100" dirty="0">
                <a:solidFill>
                  <a:schemeClr val="tx1"/>
                </a:solidFill>
              </a:rPr>
              <a:t>Reports of incidents to be responded to were often delayed.</a:t>
            </a:r>
          </a:p>
          <a:p>
            <a:pPr marL="171450" indent="-171450">
              <a:buFont typeface="Arial" panose="020B0604020202020204" pitchFamily="34" charset="0"/>
              <a:buChar char="•"/>
            </a:pPr>
            <a:r>
              <a:rPr lang="en-US" sz="1100" dirty="0">
                <a:solidFill>
                  <a:schemeClr val="tx1"/>
                </a:solidFill>
              </a:rPr>
              <a:t>Information regarding a person’s care was often lost between shifts. </a:t>
            </a:r>
          </a:p>
          <a:p>
            <a:pPr marL="171450" indent="-171450">
              <a:buFont typeface="Arial" panose="020B0604020202020204" pitchFamily="34" charset="0"/>
              <a:buChar char="•"/>
            </a:pPr>
            <a:r>
              <a:rPr lang="en-US" sz="1100" dirty="0">
                <a:solidFill>
                  <a:schemeClr val="tx1"/>
                </a:solidFill>
              </a:rPr>
              <a:t>There were no regularly scheduled updates regarding clients between buildings.</a:t>
            </a:r>
          </a:p>
        </p:txBody>
      </p:sp>
      <p:sp>
        <p:nvSpPr>
          <p:cNvPr id="21" name="Rectangle 20"/>
          <p:cNvSpPr/>
          <p:nvPr/>
        </p:nvSpPr>
        <p:spPr>
          <a:xfrm>
            <a:off x="3051048" y="1542357"/>
            <a:ext cx="2743200" cy="2600151"/>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r>
              <a:rPr lang="en-US" sz="1100" dirty="0">
                <a:solidFill>
                  <a:schemeClr val="tx1"/>
                </a:solidFill>
              </a:rPr>
              <a:t>Instantaneous Teams channel messages.</a:t>
            </a:r>
          </a:p>
          <a:p>
            <a:pPr marL="171450" indent="-171450">
              <a:buFont typeface="Arial" panose="020B0604020202020204" pitchFamily="34" charset="0"/>
              <a:buChar char="•"/>
            </a:pPr>
            <a:r>
              <a:rPr lang="en-US" sz="1100" dirty="0">
                <a:solidFill>
                  <a:schemeClr val="tx1"/>
                </a:solidFill>
              </a:rPr>
              <a:t>Allows staff to search previous messages</a:t>
            </a:r>
          </a:p>
          <a:p>
            <a:pPr marL="171450" indent="-171450">
              <a:buFont typeface="Arial" panose="020B0604020202020204" pitchFamily="34" charset="0"/>
              <a:buChar char="•"/>
            </a:pPr>
            <a:r>
              <a:rPr lang="en-US" sz="1100" dirty="0">
                <a:solidFill>
                  <a:schemeClr val="tx1"/>
                </a:solidFill>
              </a:rPr>
              <a:t>Provides a complete audit trail of messages - necessary for compliance with regulations</a:t>
            </a:r>
          </a:p>
          <a:p>
            <a:pPr marL="171450" indent="-171450">
              <a:buFont typeface="Arial" panose="020B0604020202020204" pitchFamily="34" charset="0"/>
              <a:buChar char="•"/>
            </a:pPr>
            <a:r>
              <a:rPr lang="en-US" sz="1100" dirty="0">
                <a:solidFill>
                  <a:schemeClr val="tx1"/>
                </a:solidFill>
              </a:rPr>
              <a:t>Urgent messages are sent out in real-time,</a:t>
            </a:r>
          </a:p>
          <a:p>
            <a:pPr marL="171450" indent="-171450">
              <a:buFont typeface="Arial" panose="020B0604020202020204" pitchFamily="34" charset="0"/>
              <a:buChar char="•"/>
            </a:pPr>
            <a:r>
              <a:rPr lang="en-US" sz="1100" dirty="0">
                <a:solidFill>
                  <a:schemeClr val="tx1"/>
                </a:solidFill>
              </a:rPr>
              <a:t>Allows staff to develop a shift note at beginning of shift that is kept in the channel</a:t>
            </a:r>
          </a:p>
          <a:p>
            <a:pPr marL="171450" indent="-171450">
              <a:buFont typeface="Arial" panose="020B0604020202020204" pitchFamily="34" charset="0"/>
              <a:buChar char="•"/>
            </a:pPr>
            <a:r>
              <a:rPr lang="en-US" sz="1100" dirty="0">
                <a:solidFill>
                  <a:schemeClr val="tx1"/>
                </a:solidFill>
              </a:rPr>
              <a:t>Allows staff to use video to provide briefings to other staff in a different building.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28090"/>
          </a:solidFill>
          <a:ln/>
        </p:spPr>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400" b="1" dirty="0">
                <a:solidFill>
                  <a:srgbClr val="FFFFFF"/>
                </a:solidFill>
                <a:latin typeface="Trebuchet MS" pitchFamily="34" charset="0"/>
                <a:ea typeface="Trebuchet MS" pitchFamily="34" charset="-122"/>
                <a:cs typeface="Trebuchet MS" pitchFamily="34" charset="-120"/>
              </a:rPr>
              <a:t>Advantages &amp; Limitations of Microsoft Teams</a:t>
            </a:r>
            <a:endParaRPr lang="en-US" sz="2400" dirty="0"/>
          </a:p>
        </p:txBody>
      </p:sp>
      <p:sp>
        <p:nvSpPr>
          <p:cNvPr id="5" name="Shape 2"/>
          <p:cNvSpPr/>
          <p:nvPr/>
        </p:nvSpPr>
        <p:spPr>
          <a:xfrm>
            <a:off x="4663440" y="845128"/>
            <a:ext cx="4297680" cy="256032"/>
          </a:xfrm>
          <a:prstGeom prst="rect">
            <a:avLst/>
          </a:prstGeom>
          <a:solidFill>
            <a:srgbClr val="0A3D62"/>
          </a:solidFill>
          <a:ln/>
        </p:spPr>
      </p:sp>
      <p:sp>
        <p:nvSpPr>
          <p:cNvPr id="6" name="Text 3"/>
          <p:cNvSpPr/>
          <p:nvPr/>
        </p:nvSpPr>
        <p:spPr>
          <a:xfrm>
            <a:off x="4709160" y="845130"/>
            <a:ext cx="4206240" cy="256032"/>
          </a:xfrm>
          <a:prstGeom prst="rect">
            <a:avLst/>
          </a:prstGeom>
          <a:noFill/>
          <a:ln/>
        </p:spPr>
        <p:txBody>
          <a:bodyPr wrap="square" lIns="0" tIns="0" rIns="0" bIns="0" rtlCol="0" anchor="ctr"/>
          <a:lstStyle/>
          <a:p>
            <a:pPr marL="0" indent="0">
              <a:buNone/>
            </a:pPr>
            <a:r>
              <a:rPr lang="en-US" sz="950" i="1" dirty="0">
                <a:solidFill>
                  <a:srgbClr val="FFFFFF"/>
                </a:solidFill>
                <a:latin typeface="Calibri" pitchFamily="34" charset="0"/>
                <a:ea typeface="Calibri" pitchFamily="34" charset="-122"/>
                <a:cs typeface="Calibri" pitchFamily="34" charset="-120"/>
              </a:rPr>
              <a:t>Teams: Enterprise-Grade Security &amp; GDPR Compliance</a:t>
            </a:r>
            <a:endParaRPr lang="en-US" sz="950" dirty="0"/>
          </a:p>
        </p:txBody>
      </p:sp>
      <p:sp>
        <p:nvSpPr>
          <p:cNvPr id="7" name="Shape 4"/>
          <p:cNvSpPr/>
          <p:nvPr/>
        </p:nvSpPr>
        <p:spPr>
          <a:xfrm>
            <a:off x="274320" y="914400"/>
            <a:ext cx="4206240" cy="3977640"/>
          </a:xfrm>
          <a:prstGeom prst="rect">
            <a:avLst/>
          </a:prstGeom>
          <a:solidFill>
            <a:srgbClr val="D5F5E3"/>
          </a:solidFill>
          <a:ln/>
        </p:spPr>
      </p:sp>
      <p:sp>
        <p:nvSpPr>
          <p:cNvPr id="8" name="Shape 5"/>
          <p:cNvSpPr/>
          <p:nvPr/>
        </p:nvSpPr>
        <p:spPr>
          <a:xfrm>
            <a:off x="274320" y="914400"/>
            <a:ext cx="4206240" cy="411480"/>
          </a:xfrm>
          <a:prstGeom prst="rect">
            <a:avLst/>
          </a:prstGeom>
          <a:solidFill>
            <a:srgbClr val="02C39A"/>
          </a:solidFill>
          <a:ln/>
        </p:spPr>
      </p:sp>
      <p:sp>
        <p:nvSpPr>
          <p:cNvPr id="9" name="Text 6"/>
          <p:cNvSpPr/>
          <p:nvPr/>
        </p:nvSpPr>
        <p:spPr>
          <a:xfrm>
            <a:off x="365760" y="914400"/>
            <a:ext cx="4023360" cy="411480"/>
          </a:xfrm>
          <a:prstGeom prst="rect">
            <a:avLst/>
          </a:prstGeom>
          <a:noFill/>
          <a:ln/>
        </p:spPr>
        <p:txBody>
          <a:bodyPr wrap="square" lIns="0" tIns="0" rIns="0" bIns="0" rtlCol="0" anchor="ctr"/>
          <a:lstStyle/>
          <a:p>
            <a:pPr marL="0" indent="0">
              <a:buNone/>
            </a:pPr>
            <a:r>
              <a:rPr lang="en-US" sz="1400" b="1" dirty="0">
                <a:solidFill>
                  <a:srgbClr val="FFFFFF"/>
                </a:solidFill>
                <a:latin typeface="Trebuchet MS" pitchFamily="34" charset="0"/>
                <a:ea typeface="Trebuchet MS" pitchFamily="34" charset="-122"/>
                <a:cs typeface="Trebuchet MS" pitchFamily="34" charset="-120"/>
              </a:rPr>
              <a:t>✓  ADVANTAGES</a:t>
            </a:r>
            <a:endParaRPr lang="en-US" sz="1400" dirty="0"/>
          </a:p>
        </p:txBody>
      </p:sp>
      <p:pic>
        <p:nvPicPr>
          <p:cNvPr id="10" name="Image 1" descr="preencoded.png"/>
          <p:cNvPicPr>
            <a:picLocks noChangeAspect="1"/>
          </p:cNvPicPr>
          <p:nvPr/>
        </p:nvPicPr>
        <p:blipFill>
          <a:blip r:embed="rId3"/>
          <a:stretch>
            <a:fillRect/>
          </a:stretch>
        </p:blipFill>
        <p:spPr>
          <a:xfrm>
            <a:off x="365760" y="1435608"/>
            <a:ext cx="274320" cy="274320"/>
          </a:xfrm>
          <a:prstGeom prst="rect">
            <a:avLst/>
          </a:prstGeom>
        </p:spPr>
      </p:pic>
      <p:sp>
        <p:nvSpPr>
          <p:cNvPr id="11" name="Text 7"/>
          <p:cNvSpPr/>
          <p:nvPr/>
        </p:nvSpPr>
        <p:spPr>
          <a:xfrm>
            <a:off x="731520" y="1417320"/>
            <a:ext cx="3611880" cy="274320"/>
          </a:xfrm>
          <a:prstGeom prst="rect">
            <a:avLst/>
          </a:prstGeom>
          <a:noFill/>
          <a:ln/>
        </p:spPr>
        <p:txBody>
          <a:bodyPr wrap="square" lIns="0" tIns="0" rIns="0" bIns="0" rtlCol="0" anchor="ctr"/>
          <a:lstStyle/>
          <a:p>
            <a:pPr marL="0" indent="0">
              <a:buNone/>
            </a:pPr>
            <a:r>
              <a:rPr lang="en-US" sz="1250" b="1" dirty="0">
                <a:solidFill>
                  <a:srgbClr val="1A7A4A"/>
                </a:solidFill>
                <a:latin typeface="Trebuchet MS" pitchFamily="34" charset="0"/>
                <a:ea typeface="Trebuchet MS" pitchFamily="34" charset="-122"/>
                <a:cs typeface="Trebuchet MS" pitchFamily="34" charset="-120"/>
              </a:rPr>
              <a:t>All-in-one platform</a:t>
            </a:r>
            <a:endParaRPr lang="en-US" sz="1250" dirty="0"/>
          </a:p>
        </p:txBody>
      </p:sp>
      <p:sp>
        <p:nvSpPr>
          <p:cNvPr id="12" name="Text 8"/>
          <p:cNvSpPr/>
          <p:nvPr/>
        </p:nvSpPr>
        <p:spPr>
          <a:xfrm>
            <a:off x="731520" y="1700784"/>
            <a:ext cx="3611880" cy="502920"/>
          </a:xfrm>
          <a:prstGeom prst="rect">
            <a:avLst/>
          </a:prstGeom>
          <a:noFill/>
          <a:ln/>
        </p:spPr>
        <p:txBody>
          <a:bodyPr wrap="square" rtlCol="0" anchor="ctr"/>
          <a:lstStyle/>
          <a:p>
            <a:pPr>
              <a:lnSpc>
                <a:spcPct val="120000"/>
              </a:lnSpc>
            </a:pPr>
            <a:r>
              <a:rPr lang="en-US" sz="1100" dirty="0"/>
              <a:t>Combines chatting/calling/file sharing/tasking into a single platform - no longer need to use multiple platforms to do these functions (</a:t>
            </a:r>
            <a:r>
              <a:rPr lang="de-DE" sz="1100" dirty="0">
                <a:latin typeface="Calibri" pitchFamily="34" charset="0"/>
                <a:ea typeface="Calibri" pitchFamily="34" charset="-122"/>
                <a:cs typeface="Calibri" pitchFamily="34" charset="-120"/>
              </a:rPr>
              <a:t>Williams </a:t>
            </a:r>
            <a:r>
              <a:rPr lang="en-US" sz="1100" i="1" dirty="0"/>
              <a:t>et al., </a:t>
            </a:r>
            <a:r>
              <a:rPr lang="de-DE" sz="1100" dirty="0">
                <a:latin typeface="Calibri" pitchFamily="34" charset="0"/>
                <a:ea typeface="Calibri" pitchFamily="34" charset="-122"/>
                <a:cs typeface="Calibri" pitchFamily="34" charset="-120"/>
              </a:rPr>
              <a:t>2014</a:t>
            </a:r>
            <a:r>
              <a:rPr lang="en-US" sz="1100" dirty="0">
                <a:latin typeface="Calibri" pitchFamily="34" charset="0"/>
                <a:ea typeface="Calibri" pitchFamily="34" charset="-122"/>
                <a:cs typeface="Calibri" pitchFamily="34" charset="-120"/>
              </a:rPr>
              <a:t> </a:t>
            </a:r>
            <a:r>
              <a:rPr lang="en-US" sz="1100" dirty="0"/>
              <a:t>)</a:t>
            </a:r>
          </a:p>
        </p:txBody>
      </p:sp>
      <p:pic>
        <p:nvPicPr>
          <p:cNvPr id="13" name="Image 2" descr="preencoded.png"/>
          <p:cNvPicPr>
            <a:picLocks noChangeAspect="1"/>
          </p:cNvPicPr>
          <p:nvPr/>
        </p:nvPicPr>
        <p:blipFill>
          <a:blip r:embed="rId3"/>
          <a:stretch>
            <a:fillRect/>
          </a:stretch>
        </p:blipFill>
        <p:spPr>
          <a:xfrm>
            <a:off x="365760" y="2286000"/>
            <a:ext cx="274320" cy="274320"/>
          </a:xfrm>
          <a:prstGeom prst="rect">
            <a:avLst/>
          </a:prstGeom>
        </p:spPr>
      </p:pic>
      <p:sp>
        <p:nvSpPr>
          <p:cNvPr id="14" name="Text 9"/>
          <p:cNvSpPr/>
          <p:nvPr/>
        </p:nvSpPr>
        <p:spPr>
          <a:xfrm>
            <a:off x="731520" y="2267712"/>
            <a:ext cx="3611880" cy="274320"/>
          </a:xfrm>
          <a:prstGeom prst="rect">
            <a:avLst/>
          </a:prstGeom>
          <a:noFill/>
          <a:ln/>
        </p:spPr>
        <p:txBody>
          <a:bodyPr wrap="square" lIns="0" tIns="0" rIns="0" bIns="0" rtlCol="0" anchor="ctr"/>
          <a:lstStyle/>
          <a:p>
            <a:pPr marL="0" indent="0">
              <a:buNone/>
            </a:pPr>
            <a:r>
              <a:rPr lang="en-US" sz="1250" b="1" dirty="0">
                <a:solidFill>
                  <a:srgbClr val="1A7A4A"/>
                </a:solidFill>
                <a:latin typeface="Trebuchet MS" pitchFamily="34" charset="0"/>
                <a:ea typeface="Trebuchet MS" pitchFamily="34" charset="-122"/>
                <a:cs typeface="Trebuchet MS" pitchFamily="34" charset="-120"/>
              </a:rPr>
              <a:t>Secure &amp; compliant</a:t>
            </a:r>
            <a:endParaRPr lang="en-US" sz="1250" dirty="0"/>
          </a:p>
        </p:txBody>
      </p:sp>
      <p:sp>
        <p:nvSpPr>
          <p:cNvPr id="15" name="Text 10"/>
          <p:cNvSpPr/>
          <p:nvPr/>
        </p:nvSpPr>
        <p:spPr>
          <a:xfrm>
            <a:off x="731520" y="2551176"/>
            <a:ext cx="3611880" cy="502920"/>
          </a:xfrm>
          <a:prstGeom prst="rect">
            <a:avLst/>
          </a:prstGeom>
          <a:noFill/>
          <a:ln/>
        </p:spPr>
        <p:txBody>
          <a:bodyPr wrap="square" rtlCol="0" anchor="ctr"/>
          <a:lstStyle/>
          <a:p>
            <a:pPr>
              <a:lnSpc>
                <a:spcPct val="120000"/>
              </a:lnSpc>
            </a:pPr>
            <a:r>
              <a:rPr lang="en-US" sz="1100" dirty="0"/>
              <a:t>Is secure and compliant with regulations, ISO 27001 and NHS data standards - critical for protecting patient information</a:t>
            </a:r>
          </a:p>
        </p:txBody>
      </p:sp>
      <p:pic>
        <p:nvPicPr>
          <p:cNvPr id="16" name="Image 3" descr="preencoded.png"/>
          <p:cNvPicPr>
            <a:picLocks noChangeAspect="1"/>
          </p:cNvPicPr>
          <p:nvPr/>
        </p:nvPicPr>
        <p:blipFill>
          <a:blip r:embed="rId3"/>
          <a:stretch>
            <a:fillRect/>
          </a:stretch>
        </p:blipFill>
        <p:spPr>
          <a:xfrm>
            <a:off x="365760" y="3136392"/>
            <a:ext cx="274320" cy="274320"/>
          </a:xfrm>
          <a:prstGeom prst="rect">
            <a:avLst/>
          </a:prstGeom>
        </p:spPr>
      </p:pic>
      <p:sp>
        <p:nvSpPr>
          <p:cNvPr id="17" name="Text 11"/>
          <p:cNvSpPr/>
          <p:nvPr/>
        </p:nvSpPr>
        <p:spPr>
          <a:xfrm>
            <a:off x="731520" y="3118104"/>
            <a:ext cx="3611880" cy="274320"/>
          </a:xfrm>
          <a:prstGeom prst="rect">
            <a:avLst/>
          </a:prstGeom>
          <a:noFill/>
          <a:ln/>
        </p:spPr>
        <p:txBody>
          <a:bodyPr wrap="square" lIns="0" tIns="0" rIns="0" bIns="0" rtlCol="0" anchor="ctr"/>
          <a:lstStyle/>
          <a:p>
            <a:pPr marL="0" indent="0">
              <a:buNone/>
            </a:pPr>
            <a:r>
              <a:rPr lang="en-US" sz="1250" b="1" dirty="0">
                <a:solidFill>
                  <a:srgbClr val="1A7A4A"/>
                </a:solidFill>
                <a:latin typeface="Trebuchet MS" pitchFamily="34" charset="0"/>
                <a:ea typeface="Trebuchet MS" pitchFamily="34" charset="-122"/>
                <a:cs typeface="Trebuchet MS" pitchFamily="34" charset="-120"/>
              </a:rPr>
              <a:t>M365 integration</a:t>
            </a:r>
            <a:endParaRPr lang="en-US" sz="1250" dirty="0"/>
          </a:p>
        </p:txBody>
      </p:sp>
      <p:sp>
        <p:nvSpPr>
          <p:cNvPr id="18" name="Text 12"/>
          <p:cNvSpPr/>
          <p:nvPr/>
        </p:nvSpPr>
        <p:spPr>
          <a:xfrm>
            <a:off x="731520" y="3401568"/>
            <a:ext cx="3611880" cy="502920"/>
          </a:xfrm>
          <a:prstGeom prst="rect">
            <a:avLst/>
          </a:prstGeom>
          <a:noFill/>
          <a:ln/>
        </p:spPr>
        <p:txBody>
          <a:bodyPr wrap="square" rtlCol="0" anchor="ctr"/>
          <a:lstStyle/>
          <a:p>
            <a:pPr marL="0" indent="0">
              <a:lnSpc>
                <a:spcPct val="120000"/>
              </a:lnSpc>
              <a:buNone/>
            </a:pPr>
            <a:r>
              <a:rPr lang="en-US" sz="1100" dirty="0">
                <a:solidFill>
                  <a:srgbClr val="1E293B"/>
                </a:solidFill>
                <a:latin typeface="Calibri" pitchFamily="34" charset="0"/>
                <a:ea typeface="Calibri" pitchFamily="34" charset="-122"/>
                <a:cs typeface="Calibri" pitchFamily="34" charset="-120"/>
              </a:rPr>
              <a:t>Connects with Outlook, Word, Excel, OneDrive - maximises existing Riverdale licenses (Microsoft, 2024).</a:t>
            </a:r>
            <a:endParaRPr lang="en-US" sz="1100" dirty="0"/>
          </a:p>
        </p:txBody>
      </p:sp>
      <p:pic>
        <p:nvPicPr>
          <p:cNvPr id="19" name="Image 4" descr="preencoded.png"/>
          <p:cNvPicPr>
            <a:picLocks noChangeAspect="1"/>
          </p:cNvPicPr>
          <p:nvPr/>
        </p:nvPicPr>
        <p:blipFill>
          <a:blip r:embed="rId3"/>
          <a:stretch>
            <a:fillRect/>
          </a:stretch>
        </p:blipFill>
        <p:spPr>
          <a:xfrm>
            <a:off x="365760" y="3986784"/>
            <a:ext cx="274320" cy="274320"/>
          </a:xfrm>
          <a:prstGeom prst="rect">
            <a:avLst/>
          </a:prstGeom>
        </p:spPr>
      </p:pic>
      <p:sp>
        <p:nvSpPr>
          <p:cNvPr id="20" name="Text 13"/>
          <p:cNvSpPr/>
          <p:nvPr/>
        </p:nvSpPr>
        <p:spPr>
          <a:xfrm>
            <a:off x="731520" y="3968496"/>
            <a:ext cx="3611880" cy="274320"/>
          </a:xfrm>
          <a:prstGeom prst="rect">
            <a:avLst/>
          </a:prstGeom>
          <a:noFill/>
          <a:ln/>
        </p:spPr>
        <p:txBody>
          <a:bodyPr wrap="square" lIns="0" tIns="0" rIns="0" bIns="0" rtlCol="0" anchor="ctr"/>
          <a:lstStyle/>
          <a:p>
            <a:pPr marL="0" indent="0">
              <a:buNone/>
            </a:pPr>
            <a:r>
              <a:rPr lang="en-US" sz="1250" b="1" dirty="0">
                <a:solidFill>
                  <a:srgbClr val="1A7A4A"/>
                </a:solidFill>
                <a:latin typeface="Trebuchet MS" pitchFamily="34" charset="0"/>
                <a:ea typeface="Trebuchet MS" pitchFamily="34" charset="-122"/>
                <a:cs typeface="Trebuchet MS" pitchFamily="34" charset="-120"/>
              </a:rPr>
              <a:t>Searchable history</a:t>
            </a:r>
            <a:endParaRPr lang="en-US" sz="1250" dirty="0"/>
          </a:p>
        </p:txBody>
      </p:sp>
      <p:sp>
        <p:nvSpPr>
          <p:cNvPr id="21" name="Text 14"/>
          <p:cNvSpPr/>
          <p:nvPr/>
        </p:nvSpPr>
        <p:spPr>
          <a:xfrm>
            <a:off x="731520" y="4251960"/>
            <a:ext cx="3611880" cy="502920"/>
          </a:xfrm>
          <a:prstGeom prst="rect">
            <a:avLst/>
          </a:prstGeom>
          <a:noFill/>
          <a:ln/>
        </p:spPr>
        <p:txBody>
          <a:bodyPr wrap="square" rtlCol="0" anchor="ctr"/>
          <a:lstStyle/>
          <a:p>
            <a:pPr>
              <a:lnSpc>
                <a:spcPct val="120000"/>
              </a:lnSpc>
            </a:pPr>
            <a:r>
              <a:rPr lang="en-US" sz="1100" dirty="0"/>
              <a:t>Provides a full audit trail of messages sent, allowing for accountability and an audit trail for care decisions.</a:t>
            </a:r>
            <a:r>
              <a:rPr lang="en-US" sz="1100" dirty="0">
                <a:solidFill>
                  <a:srgbClr val="1E293B"/>
                </a:solidFill>
                <a:latin typeface="Calibri" pitchFamily="34" charset="0"/>
                <a:ea typeface="Calibri" pitchFamily="34" charset="-122"/>
                <a:cs typeface="Calibri" pitchFamily="34" charset="-120"/>
              </a:rPr>
              <a:t>.</a:t>
            </a:r>
            <a:endParaRPr lang="en-US" sz="1100" dirty="0"/>
          </a:p>
        </p:txBody>
      </p:sp>
      <p:sp>
        <p:nvSpPr>
          <p:cNvPr id="22" name="Shape 15"/>
          <p:cNvSpPr/>
          <p:nvPr/>
        </p:nvSpPr>
        <p:spPr>
          <a:xfrm>
            <a:off x="4663440" y="2743200"/>
            <a:ext cx="4297680" cy="2148840"/>
          </a:xfrm>
          <a:prstGeom prst="rect">
            <a:avLst/>
          </a:prstGeom>
          <a:solidFill>
            <a:srgbClr val="FDEDEC"/>
          </a:solidFill>
          <a:ln/>
        </p:spPr>
      </p:sp>
      <p:sp>
        <p:nvSpPr>
          <p:cNvPr id="23" name="Shape 16"/>
          <p:cNvSpPr/>
          <p:nvPr/>
        </p:nvSpPr>
        <p:spPr>
          <a:xfrm>
            <a:off x="4663440" y="2743200"/>
            <a:ext cx="4297680" cy="384048"/>
          </a:xfrm>
          <a:prstGeom prst="rect">
            <a:avLst/>
          </a:prstGeom>
          <a:solidFill>
            <a:srgbClr val="E74C3C"/>
          </a:solidFill>
          <a:ln/>
        </p:spPr>
      </p:sp>
      <p:sp>
        <p:nvSpPr>
          <p:cNvPr id="24" name="Text 17"/>
          <p:cNvSpPr/>
          <p:nvPr/>
        </p:nvSpPr>
        <p:spPr>
          <a:xfrm>
            <a:off x="4754880" y="2743200"/>
            <a:ext cx="4114800" cy="384048"/>
          </a:xfrm>
          <a:prstGeom prst="rect">
            <a:avLst/>
          </a:prstGeom>
          <a:noFill/>
          <a:ln/>
        </p:spPr>
        <p:txBody>
          <a:bodyPr wrap="square" lIns="0" tIns="0" rIns="0" bIns="0" rtlCol="0" anchor="ctr"/>
          <a:lstStyle/>
          <a:p>
            <a:pPr marL="0" indent="0">
              <a:buNone/>
            </a:pPr>
            <a:r>
              <a:rPr lang="en-US" sz="1400" b="1" dirty="0">
                <a:solidFill>
                  <a:srgbClr val="FFFFFF"/>
                </a:solidFill>
                <a:latin typeface="Trebuchet MS" pitchFamily="34" charset="0"/>
                <a:ea typeface="Trebuchet MS" pitchFamily="34" charset="-122"/>
                <a:cs typeface="Trebuchet MS" pitchFamily="34" charset="-120"/>
              </a:rPr>
              <a:t>✗  LIMITATIONS</a:t>
            </a:r>
            <a:endParaRPr lang="en-US" sz="1400" dirty="0"/>
          </a:p>
        </p:txBody>
      </p:sp>
      <p:pic>
        <p:nvPicPr>
          <p:cNvPr id="25" name="Image 5" descr="preencoded.png"/>
          <p:cNvPicPr>
            <a:picLocks noChangeAspect="1"/>
          </p:cNvPicPr>
          <p:nvPr/>
        </p:nvPicPr>
        <p:blipFill>
          <a:blip r:embed="rId4"/>
          <a:stretch>
            <a:fillRect/>
          </a:stretch>
        </p:blipFill>
        <p:spPr>
          <a:xfrm>
            <a:off x="4754880" y="3117270"/>
            <a:ext cx="256032" cy="256032"/>
          </a:xfrm>
          <a:prstGeom prst="rect">
            <a:avLst/>
          </a:prstGeom>
        </p:spPr>
      </p:pic>
      <p:sp>
        <p:nvSpPr>
          <p:cNvPr id="26" name="Text 18"/>
          <p:cNvSpPr/>
          <p:nvPr/>
        </p:nvSpPr>
        <p:spPr>
          <a:xfrm>
            <a:off x="5074920" y="3133623"/>
            <a:ext cx="3749040" cy="256032"/>
          </a:xfrm>
          <a:prstGeom prst="rect">
            <a:avLst/>
          </a:prstGeom>
          <a:noFill/>
          <a:ln/>
        </p:spPr>
        <p:txBody>
          <a:bodyPr wrap="square" lIns="0" tIns="0" rIns="0" bIns="0" rtlCol="0" anchor="ctr"/>
          <a:lstStyle/>
          <a:p>
            <a:pPr marL="0" indent="0">
              <a:buNone/>
            </a:pPr>
            <a:r>
              <a:rPr lang="en-US" sz="1200" b="1" dirty="0">
                <a:solidFill>
                  <a:srgbClr val="C0392B"/>
                </a:solidFill>
                <a:latin typeface="Trebuchet MS" pitchFamily="34" charset="0"/>
                <a:ea typeface="Trebuchet MS" pitchFamily="34" charset="-122"/>
                <a:cs typeface="Trebuchet MS" pitchFamily="34" charset="-120"/>
              </a:rPr>
              <a:t>Learning curve</a:t>
            </a:r>
            <a:endParaRPr lang="en-US" sz="1200" dirty="0"/>
          </a:p>
        </p:txBody>
      </p:sp>
      <p:sp>
        <p:nvSpPr>
          <p:cNvPr id="27" name="Text 19"/>
          <p:cNvSpPr/>
          <p:nvPr/>
        </p:nvSpPr>
        <p:spPr>
          <a:xfrm>
            <a:off x="4971008" y="3354468"/>
            <a:ext cx="3944392" cy="246888"/>
          </a:xfrm>
          <a:prstGeom prst="rect">
            <a:avLst/>
          </a:prstGeom>
          <a:noFill/>
          <a:ln/>
        </p:spPr>
        <p:txBody>
          <a:bodyPr wrap="square" rtlCol="0" anchor="ctr"/>
          <a:lstStyle/>
          <a:p>
            <a:pPr>
              <a:lnSpc>
                <a:spcPct val="110000"/>
              </a:lnSpc>
            </a:pPr>
            <a:r>
              <a:rPr lang="en-US" sz="1000" dirty="0"/>
              <a:t>Older staff or staff that are not comfortable with technology will require training on how to use the Teams app (</a:t>
            </a:r>
            <a:r>
              <a:rPr lang="en-US" sz="1000" dirty="0" err="1">
                <a:solidFill>
                  <a:srgbClr val="1E293B"/>
                </a:solidFill>
                <a:latin typeface="Calibri" pitchFamily="34" charset="0"/>
                <a:ea typeface="Calibri" pitchFamily="34" charset="-122"/>
                <a:cs typeface="Calibri" pitchFamily="34" charset="-120"/>
              </a:rPr>
              <a:t>Stoumpos</a:t>
            </a:r>
            <a:r>
              <a:rPr lang="en-US" sz="1000" dirty="0">
                <a:solidFill>
                  <a:srgbClr val="1E293B"/>
                </a:solidFill>
                <a:latin typeface="Calibri" pitchFamily="34" charset="0"/>
                <a:ea typeface="Calibri" pitchFamily="34" charset="-122"/>
                <a:cs typeface="Calibri" pitchFamily="34" charset="-120"/>
              </a:rPr>
              <a:t> </a:t>
            </a:r>
            <a:r>
              <a:rPr lang="en-US" sz="1000" i="1" dirty="0"/>
              <a:t>et al.,</a:t>
            </a:r>
            <a:r>
              <a:rPr lang="en-US" sz="1000" dirty="0">
                <a:solidFill>
                  <a:srgbClr val="1E293B"/>
                </a:solidFill>
                <a:latin typeface="Calibri" pitchFamily="34" charset="0"/>
                <a:ea typeface="Calibri" pitchFamily="34" charset="-122"/>
                <a:cs typeface="Calibri" pitchFamily="34" charset="-120"/>
              </a:rPr>
              <a:t> 2023 </a:t>
            </a:r>
            <a:r>
              <a:rPr lang="en-US" sz="1000" dirty="0"/>
              <a:t>)</a:t>
            </a:r>
          </a:p>
        </p:txBody>
      </p:sp>
      <p:pic>
        <p:nvPicPr>
          <p:cNvPr id="28" name="Image 6" descr="preencoded.png"/>
          <p:cNvPicPr>
            <a:picLocks noChangeAspect="1"/>
          </p:cNvPicPr>
          <p:nvPr/>
        </p:nvPicPr>
        <p:blipFill>
          <a:blip r:embed="rId4"/>
          <a:stretch>
            <a:fillRect/>
          </a:stretch>
        </p:blipFill>
        <p:spPr>
          <a:xfrm>
            <a:off x="4754880" y="3570042"/>
            <a:ext cx="256032" cy="256032"/>
          </a:xfrm>
          <a:prstGeom prst="rect">
            <a:avLst/>
          </a:prstGeom>
        </p:spPr>
      </p:pic>
      <p:sp>
        <p:nvSpPr>
          <p:cNvPr id="29" name="Text 20"/>
          <p:cNvSpPr/>
          <p:nvPr/>
        </p:nvSpPr>
        <p:spPr>
          <a:xfrm>
            <a:off x="5067993" y="3579462"/>
            <a:ext cx="3749040" cy="256032"/>
          </a:xfrm>
          <a:prstGeom prst="rect">
            <a:avLst/>
          </a:prstGeom>
          <a:noFill/>
          <a:ln/>
        </p:spPr>
        <p:txBody>
          <a:bodyPr wrap="square" lIns="0" tIns="0" rIns="0" bIns="0" rtlCol="0" anchor="ctr"/>
          <a:lstStyle/>
          <a:p>
            <a:pPr marL="0" indent="0">
              <a:buNone/>
            </a:pPr>
            <a:r>
              <a:rPr lang="en-US" sz="1200" b="1" dirty="0">
                <a:solidFill>
                  <a:srgbClr val="C0392B"/>
                </a:solidFill>
                <a:latin typeface="Trebuchet MS" pitchFamily="34" charset="0"/>
                <a:ea typeface="Trebuchet MS" pitchFamily="34" charset="-122"/>
                <a:cs typeface="Trebuchet MS" pitchFamily="34" charset="-120"/>
              </a:rPr>
              <a:t>Notification overload</a:t>
            </a:r>
            <a:endParaRPr lang="en-US" sz="1200" dirty="0"/>
          </a:p>
        </p:txBody>
      </p:sp>
      <p:sp>
        <p:nvSpPr>
          <p:cNvPr id="30" name="Text 21"/>
          <p:cNvSpPr/>
          <p:nvPr/>
        </p:nvSpPr>
        <p:spPr>
          <a:xfrm>
            <a:off x="4966853" y="3796836"/>
            <a:ext cx="3850180" cy="288455"/>
          </a:xfrm>
          <a:prstGeom prst="rect">
            <a:avLst/>
          </a:prstGeom>
          <a:noFill/>
          <a:ln/>
        </p:spPr>
        <p:txBody>
          <a:bodyPr wrap="square" rtlCol="0" anchor="ctr"/>
          <a:lstStyle/>
          <a:p>
            <a:pPr>
              <a:lnSpc>
                <a:spcPct val="110000"/>
              </a:lnSpc>
            </a:pPr>
            <a:r>
              <a:rPr lang="en-US" sz="1000" dirty="0"/>
              <a:t>High number of messages may create a possibility that important alerts will be missed by staff if notification settings are not monitored.</a:t>
            </a:r>
            <a:r>
              <a:rPr lang="en-US" sz="1000" dirty="0">
                <a:solidFill>
                  <a:srgbClr val="1E293B"/>
                </a:solidFill>
                <a:latin typeface="Calibri" pitchFamily="34" charset="0"/>
                <a:ea typeface="Calibri" pitchFamily="34" charset="-122"/>
                <a:cs typeface="Calibri" pitchFamily="34" charset="-120"/>
              </a:rPr>
              <a:t>.</a:t>
            </a:r>
            <a:endParaRPr lang="en-US" sz="1000" dirty="0"/>
          </a:p>
        </p:txBody>
      </p:sp>
      <p:pic>
        <p:nvPicPr>
          <p:cNvPr id="31" name="Image 7" descr="preencoded.png"/>
          <p:cNvPicPr>
            <a:picLocks noChangeAspect="1"/>
          </p:cNvPicPr>
          <p:nvPr/>
        </p:nvPicPr>
        <p:blipFill>
          <a:blip r:embed="rId4"/>
          <a:stretch>
            <a:fillRect/>
          </a:stretch>
        </p:blipFill>
        <p:spPr>
          <a:xfrm>
            <a:off x="4754880" y="4078224"/>
            <a:ext cx="256032" cy="256032"/>
          </a:xfrm>
          <a:prstGeom prst="rect">
            <a:avLst/>
          </a:prstGeom>
        </p:spPr>
      </p:pic>
      <p:sp>
        <p:nvSpPr>
          <p:cNvPr id="32" name="Text 22"/>
          <p:cNvSpPr/>
          <p:nvPr/>
        </p:nvSpPr>
        <p:spPr>
          <a:xfrm>
            <a:off x="5074920" y="4059936"/>
            <a:ext cx="3749040" cy="256032"/>
          </a:xfrm>
          <a:prstGeom prst="rect">
            <a:avLst/>
          </a:prstGeom>
          <a:noFill/>
          <a:ln/>
        </p:spPr>
        <p:txBody>
          <a:bodyPr wrap="square" lIns="0" tIns="0" rIns="0" bIns="0" rtlCol="0" anchor="ctr"/>
          <a:lstStyle/>
          <a:p>
            <a:pPr marL="0" indent="0">
              <a:buNone/>
            </a:pPr>
            <a:r>
              <a:rPr lang="en-US" sz="1200" b="1" dirty="0">
                <a:solidFill>
                  <a:srgbClr val="C0392B"/>
                </a:solidFill>
                <a:latin typeface="Trebuchet MS" pitchFamily="34" charset="0"/>
                <a:ea typeface="Trebuchet MS" pitchFamily="34" charset="-122"/>
                <a:cs typeface="Trebuchet MS" pitchFamily="34" charset="-120"/>
              </a:rPr>
              <a:t>Requires internet</a:t>
            </a:r>
            <a:endParaRPr lang="en-US" sz="1200" dirty="0"/>
          </a:p>
        </p:txBody>
      </p:sp>
      <p:sp>
        <p:nvSpPr>
          <p:cNvPr id="33" name="Text 23"/>
          <p:cNvSpPr/>
          <p:nvPr/>
        </p:nvSpPr>
        <p:spPr>
          <a:xfrm>
            <a:off x="4971008" y="4315274"/>
            <a:ext cx="3749040" cy="193687"/>
          </a:xfrm>
          <a:prstGeom prst="rect">
            <a:avLst/>
          </a:prstGeom>
          <a:noFill/>
          <a:ln/>
        </p:spPr>
        <p:txBody>
          <a:bodyPr wrap="square" rtlCol="0" anchor="ctr"/>
          <a:lstStyle/>
          <a:p>
            <a:pPr marL="0" indent="0">
              <a:lnSpc>
                <a:spcPct val="110000"/>
              </a:lnSpc>
              <a:buNone/>
            </a:pPr>
            <a:r>
              <a:rPr lang="en-US" sz="1000" dirty="0">
                <a:solidFill>
                  <a:srgbClr val="1E293B"/>
                </a:solidFill>
                <a:latin typeface="Calibri" pitchFamily="34" charset="0"/>
                <a:ea typeface="Calibri" pitchFamily="34" charset="-122"/>
                <a:cs typeface="Calibri" pitchFamily="34" charset="-120"/>
              </a:rPr>
              <a:t>Depends on stable Wi-Fi — connectivity issues in either building could disrupt communication.</a:t>
            </a:r>
            <a:endParaRPr lang="en-US" sz="1000" dirty="0"/>
          </a:p>
        </p:txBody>
      </p:sp>
      <p:pic>
        <p:nvPicPr>
          <p:cNvPr id="34" name="Image 8" descr="preencoded.png"/>
          <p:cNvPicPr>
            <a:picLocks noChangeAspect="1"/>
          </p:cNvPicPr>
          <p:nvPr/>
        </p:nvPicPr>
        <p:blipFill>
          <a:blip r:embed="rId4"/>
          <a:stretch>
            <a:fillRect/>
          </a:stretch>
        </p:blipFill>
        <p:spPr>
          <a:xfrm>
            <a:off x="4754880" y="4517136"/>
            <a:ext cx="256032" cy="256032"/>
          </a:xfrm>
          <a:prstGeom prst="rect">
            <a:avLst/>
          </a:prstGeom>
        </p:spPr>
      </p:pic>
      <p:sp>
        <p:nvSpPr>
          <p:cNvPr id="35" name="Text 24"/>
          <p:cNvSpPr/>
          <p:nvPr/>
        </p:nvSpPr>
        <p:spPr>
          <a:xfrm>
            <a:off x="5074920" y="4498848"/>
            <a:ext cx="3749040" cy="256032"/>
          </a:xfrm>
          <a:prstGeom prst="rect">
            <a:avLst/>
          </a:prstGeom>
          <a:noFill/>
          <a:ln/>
        </p:spPr>
        <p:txBody>
          <a:bodyPr wrap="square" lIns="0" tIns="0" rIns="0" bIns="0" rtlCol="0" anchor="ctr"/>
          <a:lstStyle/>
          <a:p>
            <a:pPr marL="0" indent="0">
              <a:buNone/>
            </a:pPr>
            <a:r>
              <a:rPr lang="en-US" sz="1200" b="1" dirty="0">
                <a:solidFill>
                  <a:srgbClr val="C0392B"/>
                </a:solidFill>
                <a:latin typeface="Trebuchet MS" pitchFamily="34" charset="0"/>
                <a:ea typeface="Trebuchet MS" pitchFamily="34" charset="-122"/>
                <a:cs typeface="Trebuchet MS" pitchFamily="34" charset="-120"/>
              </a:rPr>
              <a:t>Subscription cost</a:t>
            </a:r>
            <a:endParaRPr lang="en-US" sz="1200" dirty="0"/>
          </a:p>
        </p:txBody>
      </p:sp>
      <p:sp>
        <p:nvSpPr>
          <p:cNvPr id="36" name="Text 25"/>
          <p:cNvSpPr/>
          <p:nvPr/>
        </p:nvSpPr>
        <p:spPr>
          <a:xfrm>
            <a:off x="4971008" y="4768111"/>
            <a:ext cx="3749040" cy="164592"/>
          </a:xfrm>
          <a:prstGeom prst="rect">
            <a:avLst/>
          </a:prstGeom>
          <a:noFill/>
          <a:ln/>
        </p:spPr>
        <p:txBody>
          <a:bodyPr wrap="square" rtlCol="0" anchor="ctr"/>
          <a:lstStyle/>
          <a:p>
            <a:pPr marL="0" indent="0">
              <a:lnSpc>
                <a:spcPct val="110000"/>
              </a:lnSpc>
              <a:buNone/>
            </a:pPr>
            <a:r>
              <a:rPr lang="en-US" sz="1000" dirty="0">
                <a:solidFill>
                  <a:srgbClr val="1E293B"/>
                </a:solidFill>
                <a:latin typeface="Calibri" pitchFamily="34" charset="0"/>
                <a:ea typeface="Calibri" pitchFamily="34" charset="-122"/>
                <a:cs typeface="Calibri" pitchFamily="34" charset="-120"/>
              </a:rPr>
              <a:t>Full Teams features require Microsoft 365 licensing, representing an ongoing cost.</a:t>
            </a:r>
            <a:endParaRPr lang="en-US" sz="1000" dirty="0"/>
          </a:p>
        </p:txBody>
      </p:sp>
      <p:pic>
        <p:nvPicPr>
          <p:cNvPr id="37" name="Picture 36"/>
          <p:cNvPicPr>
            <a:picLocks noChangeAspect="1"/>
          </p:cNvPicPr>
          <p:nvPr/>
        </p:nvPicPr>
        <p:blipFill rotWithShape="1">
          <a:blip r:embed="rId5">
            <a:extLst>
              <a:ext uri="{28A0092B-C50C-407E-A947-70E740481C1C}">
                <a14:useLocalDpi xmlns:a14="http://schemas.microsoft.com/office/drawing/2010/main" val="0"/>
              </a:ext>
            </a:extLst>
          </a:blip>
          <a:srcRect t="26934" r="73712" b="14937"/>
          <a:stretch/>
        </p:blipFill>
        <p:spPr>
          <a:xfrm>
            <a:off x="5237016" y="1101160"/>
            <a:ext cx="3252232" cy="163566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A3D62"/>
        </a:solidFill>
        <a:effectLst/>
      </p:bgPr>
    </p:bg>
    <p:spTree>
      <p:nvGrpSpPr>
        <p:cNvPr id="1" name=""/>
        <p:cNvGrpSpPr/>
        <p:nvPr/>
      </p:nvGrpSpPr>
      <p:grpSpPr>
        <a:xfrm>
          <a:off x="0" y="0"/>
          <a:ext cx="0" cy="0"/>
          <a:chOff x="0" y="0"/>
          <a:chExt cx="0" cy="0"/>
        </a:xfrm>
      </p:grpSpPr>
      <p:sp>
        <p:nvSpPr>
          <p:cNvPr id="2" name="Shape 0"/>
          <p:cNvSpPr/>
          <p:nvPr/>
        </p:nvSpPr>
        <p:spPr>
          <a:xfrm>
            <a:off x="0" y="3977640"/>
            <a:ext cx="9144000" cy="1165860"/>
          </a:xfrm>
          <a:prstGeom prst="rect">
            <a:avLst/>
          </a:prstGeom>
          <a:solidFill>
            <a:srgbClr val="028090"/>
          </a:solidFill>
          <a:ln/>
        </p:spPr>
      </p:sp>
      <p:sp>
        <p:nvSpPr>
          <p:cNvPr id="10" name="Text 6"/>
          <p:cNvSpPr/>
          <p:nvPr/>
        </p:nvSpPr>
        <p:spPr>
          <a:xfrm>
            <a:off x="457200" y="228600"/>
            <a:ext cx="5029200" cy="548640"/>
          </a:xfrm>
          <a:prstGeom prst="rect">
            <a:avLst/>
          </a:prstGeom>
          <a:noFill/>
          <a:ln/>
        </p:spPr>
        <p:txBody>
          <a:bodyPr wrap="square" lIns="0" tIns="0" rIns="0" bIns="0" rtlCol="0" anchor="ctr"/>
          <a:lstStyle/>
          <a:p>
            <a:pPr marL="0" indent="0" algn="l">
              <a:buNone/>
            </a:pPr>
            <a:r>
              <a:rPr lang="en-US" sz="2800" b="1" dirty="0">
                <a:solidFill>
                  <a:srgbClr val="02C39A"/>
                </a:solidFill>
                <a:latin typeface="Trebuchet MS" pitchFamily="34" charset="0"/>
                <a:ea typeface="Trebuchet MS" pitchFamily="34" charset="-122"/>
                <a:cs typeface="Trebuchet MS" pitchFamily="34" charset="-120"/>
              </a:rPr>
              <a:t>Conclusion &amp; Recommendation</a:t>
            </a:r>
            <a:endParaRPr lang="en-US" sz="2800" dirty="0"/>
          </a:p>
        </p:txBody>
      </p:sp>
      <p:sp>
        <p:nvSpPr>
          <p:cNvPr id="11" name="Text 7"/>
          <p:cNvSpPr/>
          <p:nvPr/>
        </p:nvSpPr>
        <p:spPr>
          <a:xfrm>
            <a:off x="457200" y="868680"/>
            <a:ext cx="4846320" cy="1641348"/>
          </a:xfrm>
          <a:prstGeom prst="rect">
            <a:avLst/>
          </a:prstGeom>
          <a:noFill/>
          <a:ln/>
        </p:spPr>
        <p:txBody>
          <a:bodyPr wrap="square" rtlCol="0" anchor="ctr"/>
          <a:lstStyle/>
          <a:p>
            <a:pPr>
              <a:lnSpc>
                <a:spcPct val="145000"/>
              </a:lnSpc>
            </a:pPr>
            <a:r>
              <a:rPr lang="en-US" sz="1100" dirty="0">
                <a:solidFill>
                  <a:schemeClr val="bg1"/>
                </a:solidFill>
              </a:rPr>
              <a:t>The Riverdale Nursing Home staff are not receiving adequate methods to communicate with each other leading to lost or duplicate messages, as well as something being done twice because it is not clearly communicated. The best Microsoft 365 tool for this situation is likely Microsoft Teams. Microsoft Teams is secure, in real-time, and fully integrated with all other Microsoft 365 tools which make it an ideal solution.</a:t>
            </a:r>
          </a:p>
        </p:txBody>
      </p:sp>
      <p:sp>
        <p:nvSpPr>
          <p:cNvPr id="12" name="Shape 8"/>
          <p:cNvSpPr/>
          <p:nvPr/>
        </p:nvSpPr>
        <p:spPr>
          <a:xfrm>
            <a:off x="457200" y="2468880"/>
            <a:ext cx="4754880" cy="1216152"/>
          </a:xfrm>
          <a:prstGeom prst="rect">
            <a:avLst/>
          </a:prstGeom>
          <a:solidFill>
            <a:srgbClr val="028090"/>
          </a:solidFill>
          <a:ln/>
        </p:spPr>
      </p:sp>
      <p:sp>
        <p:nvSpPr>
          <p:cNvPr id="13" name="Text 9"/>
          <p:cNvSpPr/>
          <p:nvPr/>
        </p:nvSpPr>
        <p:spPr>
          <a:xfrm>
            <a:off x="591589" y="2628900"/>
            <a:ext cx="4389120" cy="914400"/>
          </a:xfrm>
          <a:prstGeom prst="rect">
            <a:avLst/>
          </a:prstGeom>
          <a:noFill/>
          <a:ln/>
        </p:spPr>
        <p:txBody>
          <a:bodyPr wrap="square" rtlCol="0" anchor="ctr"/>
          <a:lstStyle/>
          <a:p>
            <a:pPr>
              <a:lnSpc>
                <a:spcPct val="135000"/>
              </a:lnSpc>
            </a:pPr>
            <a:r>
              <a:rPr lang="en-US" sz="1250" b="1" dirty="0">
                <a:solidFill>
                  <a:srgbClr val="FFFFFF"/>
                </a:solidFill>
                <a:latin typeface="Calibri" pitchFamily="34" charset="0"/>
                <a:ea typeface="Calibri" pitchFamily="34" charset="-122"/>
                <a:cs typeface="Calibri" pitchFamily="34" charset="-120"/>
              </a:rPr>
              <a:t>Key Recommendation: </a:t>
            </a:r>
            <a:r>
              <a:rPr lang="en-US" sz="1100" dirty="0">
                <a:solidFill>
                  <a:schemeClr val="bg1"/>
                </a:solidFill>
              </a:rPr>
              <a:t>Riverdale Nursing Home should implement Microsoft Teams with dedicated channels for each ward/building. Staff should receive required training in the use of the app as well as set guidelines notifying staff of the protocols for communicating information through the app to ensure time-sensitive care information is not missed.</a:t>
            </a:r>
          </a:p>
        </p:txBody>
      </p:sp>
      <p:sp>
        <p:nvSpPr>
          <p:cNvPr id="15" name="Text 11"/>
          <p:cNvSpPr/>
          <p:nvPr/>
        </p:nvSpPr>
        <p:spPr>
          <a:xfrm>
            <a:off x="274320" y="4069080"/>
            <a:ext cx="8595360" cy="640080"/>
          </a:xfrm>
          <a:prstGeom prst="rect">
            <a:avLst/>
          </a:prstGeom>
          <a:noFill/>
          <a:ln/>
        </p:spPr>
        <p:txBody>
          <a:bodyPr wrap="square" lIns="0" tIns="0" rIns="0" bIns="0" rtlCol="0" anchor="ctr"/>
          <a:lstStyle/>
          <a:p>
            <a:pPr marL="0" indent="0" algn="ctr">
              <a:buNone/>
            </a:pPr>
            <a:r>
              <a:rPr lang="en-US" sz="2600" b="1" dirty="0">
                <a:solidFill>
                  <a:srgbClr val="FFFFFF"/>
                </a:solidFill>
                <a:latin typeface="Trebuchet MS" pitchFamily="34" charset="0"/>
                <a:ea typeface="Trebuchet MS" pitchFamily="34" charset="-122"/>
                <a:cs typeface="Trebuchet MS" pitchFamily="34" charset="-120"/>
              </a:rPr>
              <a:t>Thank you</a:t>
            </a:r>
            <a:endParaRPr lang="en-US" sz="2600" dirty="0"/>
          </a:p>
        </p:txBody>
      </p:sp>
      <p:pic>
        <p:nvPicPr>
          <p:cNvPr id="14" name="Picture 13"/>
          <p:cNvPicPr>
            <a:picLocks noChangeAspect="1"/>
          </p:cNvPicPr>
          <p:nvPr/>
        </p:nvPicPr>
        <p:blipFill rotWithShape="1">
          <a:blip r:embed="rId3">
            <a:extLst>
              <a:ext uri="{28A0092B-C50C-407E-A947-70E740481C1C}">
                <a14:useLocalDpi xmlns:a14="http://schemas.microsoft.com/office/drawing/2010/main" val="0"/>
              </a:ext>
            </a:extLst>
          </a:blip>
          <a:srcRect l="50054" t="70168" r="34234" b="5993"/>
          <a:stretch/>
        </p:blipFill>
        <p:spPr>
          <a:xfrm>
            <a:off x="5446914" y="255616"/>
            <a:ext cx="3679969" cy="372202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0A3D62"/>
          </a:solidFill>
          <a:ln/>
        </p:spPr>
      </p:sp>
      <p:sp>
        <p:nvSpPr>
          <p:cNvPr id="3" name="Text 1"/>
          <p:cNvSpPr/>
          <p:nvPr/>
        </p:nvSpPr>
        <p:spPr>
          <a:xfrm>
            <a:off x="365760" y="0"/>
            <a:ext cx="8412480" cy="822960"/>
          </a:xfrm>
          <a:prstGeom prst="rect">
            <a:avLst/>
          </a:prstGeom>
          <a:noFill/>
          <a:ln/>
        </p:spPr>
        <p:txBody>
          <a:bodyPr wrap="square" lIns="0" tIns="0" rIns="0" bIns="0" rtlCol="0" anchor="ctr"/>
          <a:lstStyle/>
          <a:p>
            <a:pPr marL="0" indent="0" algn="l">
              <a:buNone/>
            </a:pPr>
            <a:r>
              <a:rPr lang="en-US" sz="2600" b="1" dirty="0">
                <a:solidFill>
                  <a:srgbClr val="FFFFFF"/>
                </a:solidFill>
                <a:latin typeface="Trebuchet MS" pitchFamily="34" charset="0"/>
                <a:ea typeface="Trebuchet MS" pitchFamily="34" charset="-122"/>
                <a:cs typeface="Trebuchet MS" pitchFamily="34" charset="-120"/>
              </a:rPr>
              <a:t>Reference List</a:t>
            </a:r>
            <a:endParaRPr lang="en-US" sz="2600" dirty="0"/>
          </a:p>
        </p:txBody>
      </p:sp>
      <p:sp>
        <p:nvSpPr>
          <p:cNvPr id="4" name="Shape 2"/>
          <p:cNvSpPr/>
          <p:nvPr/>
        </p:nvSpPr>
        <p:spPr>
          <a:xfrm>
            <a:off x="274320" y="914400"/>
            <a:ext cx="8595360" cy="3977640"/>
          </a:xfrm>
          <a:prstGeom prst="rect">
            <a:avLst/>
          </a:prstGeom>
          <a:solidFill>
            <a:srgbClr val="FFFFFF"/>
          </a:solidFill>
          <a:ln/>
          <a:effectLst>
            <a:outerShdw blurRad="63500" dist="25400" dir="8100000" algn="bl" rotWithShape="0">
              <a:srgbClr val="000000">
                <a:alpha val="8000"/>
              </a:srgbClr>
            </a:outerShdw>
          </a:effectLst>
        </p:spPr>
      </p:sp>
      <p:sp>
        <p:nvSpPr>
          <p:cNvPr id="5" name="Shape 3"/>
          <p:cNvSpPr/>
          <p:nvPr/>
        </p:nvSpPr>
        <p:spPr>
          <a:xfrm>
            <a:off x="274320" y="914400"/>
            <a:ext cx="91440" cy="3977640"/>
          </a:xfrm>
          <a:prstGeom prst="rect">
            <a:avLst/>
          </a:prstGeom>
          <a:solidFill>
            <a:srgbClr val="02C39A"/>
          </a:solidFill>
          <a:ln/>
        </p:spPr>
      </p:sp>
      <p:sp>
        <p:nvSpPr>
          <p:cNvPr id="6" name="Text 4"/>
          <p:cNvSpPr/>
          <p:nvPr/>
        </p:nvSpPr>
        <p:spPr>
          <a:xfrm>
            <a:off x="502919" y="878724"/>
            <a:ext cx="8440189" cy="4048991"/>
          </a:xfrm>
          <a:prstGeom prst="rect">
            <a:avLst/>
          </a:prstGeom>
          <a:noFill/>
          <a:ln/>
        </p:spPr>
        <p:txBody>
          <a:bodyPr wrap="square" rtlCol="0" anchor="ctr"/>
          <a:lstStyle/>
          <a:p>
            <a:pPr>
              <a:lnSpc>
                <a:spcPct val="135000"/>
              </a:lnSpc>
            </a:pPr>
            <a:r>
              <a:rPr lang="en-US" sz="1150" b="1" dirty="0">
                <a:solidFill>
                  <a:srgbClr val="1E293B"/>
                </a:solidFill>
                <a:latin typeface="Calibri" pitchFamily="34" charset="0"/>
                <a:ea typeface="Calibri" pitchFamily="34" charset="-122"/>
                <a:cs typeface="Calibri" pitchFamily="34" charset="-120"/>
              </a:rPr>
              <a:t>Information Commissioner's Office (ICO) (2023) </a:t>
            </a:r>
            <a:r>
              <a:rPr lang="en-US" sz="1150" dirty="0">
                <a:solidFill>
                  <a:srgbClr val="1E293B"/>
                </a:solidFill>
                <a:latin typeface="Calibri" pitchFamily="34" charset="0"/>
                <a:ea typeface="Calibri" pitchFamily="34" charset="-122"/>
                <a:cs typeface="Calibri" pitchFamily="34" charset="-120"/>
              </a:rPr>
              <a:t>UK General Data Protection Regulation (UK GDPR). Available at: </a:t>
            </a:r>
            <a:r>
              <a:rPr lang="en-US" sz="1150" dirty="0">
                <a:solidFill>
                  <a:srgbClr val="1E293B"/>
                </a:solidFill>
                <a:latin typeface="Calibri" pitchFamily="34" charset="0"/>
                <a:ea typeface="Calibri" pitchFamily="34" charset="-122"/>
                <a:cs typeface="Calibri" pitchFamily="34" charset="-120"/>
                <a:hlinkClick r:id="rId3"/>
              </a:rPr>
              <a:t>https://ico.org.uk/about-the-ico/what-we-do/legislation-we-cover/general-data-protection-regulation/</a:t>
            </a:r>
            <a:r>
              <a:rPr lang="en-US" sz="1150" dirty="0">
                <a:solidFill>
                  <a:srgbClr val="1E293B"/>
                </a:solidFill>
                <a:latin typeface="Calibri" pitchFamily="34" charset="0"/>
                <a:ea typeface="Calibri" pitchFamily="34" charset="-122"/>
                <a:cs typeface="Calibri" pitchFamily="34" charset="-120"/>
              </a:rPr>
              <a:t>  [Accessed 1 June 2026].</a:t>
            </a:r>
            <a:endParaRPr lang="en-US" sz="1150" dirty="0"/>
          </a:p>
          <a:p>
            <a:pPr>
              <a:lnSpc>
                <a:spcPct val="135000"/>
              </a:lnSpc>
            </a:pPr>
            <a:endParaRPr lang="en-US" sz="1150" dirty="0"/>
          </a:p>
          <a:p>
            <a:pPr>
              <a:lnSpc>
                <a:spcPct val="135000"/>
              </a:lnSpc>
            </a:pPr>
            <a:r>
              <a:rPr lang="en-US" sz="1150" b="1" dirty="0" err="1">
                <a:solidFill>
                  <a:srgbClr val="1E293B"/>
                </a:solidFill>
                <a:latin typeface="Calibri" pitchFamily="34" charset="0"/>
                <a:ea typeface="Calibri" pitchFamily="34" charset="-122"/>
                <a:cs typeface="Calibri" pitchFamily="34" charset="-120"/>
              </a:rPr>
              <a:t>Stoumpos</a:t>
            </a:r>
            <a:r>
              <a:rPr lang="en-US" sz="1150" b="1" dirty="0">
                <a:solidFill>
                  <a:srgbClr val="1E293B"/>
                </a:solidFill>
                <a:latin typeface="Calibri" pitchFamily="34" charset="0"/>
                <a:ea typeface="Calibri" pitchFamily="34" charset="-122"/>
                <a:cs typeface="Calibri" pitchFamily="34" charset="-120"/>
              </a:rPr>
              <a:t>, A. I.,  </a:t>
            </a:r>
            <a:r>
              <a:rPr lang="en-US" sz="1150" b="1" dirty="0" err="1">
                <a:solidFill>
                  <a:srgbClr val="1E293B"/>
                </a:solidFill>
                <a:latin typeface="Calibri" pitchFamily="34" charset="0"/>
                <a:ea typeface="Calibri" pitchFamily="34" charset="-122"/>
                <a:cs typeface="Calibri" pitchFamily="34" charset="-120"/>
              </a:rPr>
              <a:t>Kitsios</a:t>
            </a:r>
            <a:r>
              <a:rPr lang="en-US" sz="1150" b="1" dirty="0">
                <a:solidFill>
                  <a:srgbClr val="1E293B"/>
                </a:solidFill>
                <a:latin typeface="Calibri" pitchFamily="34" charset="0"/>
                <a:ea typeface="Calibri" pitchFamily="34" charset="-122"/>
                <a:cs typeface="Calibri" pitchFamily="34" charset="-120"/>
              </a:rPr>
              <a:t>, F. C., &amp; </a:t>
            </a:r>
            <a:r>
              <a:rPr lang="en-US" sz="1150" b="1" dirty="0" err="1">
                <a:solidFill>
                  <a:srgbClr val="1E293B"/>
                </a:solidFill>
                <a:latin typeface="Calibri" pitchFamily="34" charset="0"/>
                <a:ea typeface="Calibri" pitchFamily="34" charset="-122"/>
                <a:cs typeface="Calibri" pitchFamily="34" charset="-120"/>
              </a:rPr>
              <a:t>Talias</a:t>
            </a:r>
            <a:r>
              <a:rPr lang="en-US" sz="1150" b="1" dirty="0">
                <a:solidFill>
                  <a:srgbClr val="1E293B"/>
                </a:solidFill>
                <a:latin typeface="Calibri" pitchFamily="34" charset="0"/>
                <a:ea typeface="Calibri" pitchFamily="34" charset="-122"/>
                <a:cs typeface="Calibri" pitchFamily="34" charset="-120"/>
              </a:rPr>
              <a:t>, M. A. (2023) ‘</a:t>
            </a:r>
            <a:r>
              <a:rPr lang="en-US" sz="1100" dirty="0"/>
              <a:t>Digital Transformation in Healthcare: Technology Acceptance and Its Applications’</a:t>
            </a:r>
            <a:r>
              <a:rPr lang="en-US" sz="1100" dirty="0">
                <a:solidFill>
                  <a:srgbClr val="1E293B"/>
                </a:solidFill>
                <a:latin typeface="Calibri" pitchFamily="34" charset="0"/>
                <a:ea typeface="Calibri" pitchFamily="34" charset="-122"/>
                <a:cs typeface="Calibri" pitchFamily="34" charset="-120"/>
              </a:rPr>
              <a:t>. </a:t>
            </a:r>
            <a:r>
              <a:rPr lang="en-US" sz="1150" dirty="0">
                <a:solidFill>
                  <a:srgbClr val="1E293B"/>
                </a:solidFill>
                <a:latin typeface="Calibri" pitchFamily="34" charset="0"/>
                <a:ea typeface="Calibri" pitchFamily="34" charset="-122"/>
                <a:cs typeface="Calibri" pitchFamily="34" charset="-120"/>
              </a:rPr>
              <a:t>International Journal of Environmental Research and Public Health (IJERPH), </a:t>
            </a:r>
            <a:r>
              <a:rPr lang="en-US" sz="1100" dirty="0"/>
              <a:t>20(4).</a:t>
            </a:r>
          </a:p>
          <a:p>
            <a:pPr>
              <a:lnSpc>
                <a:spcPct val="135000"/>
              </a:lnSpc>
            </a:pPr>
            <a:endParaRPr lang="en-US" sz="1150" dirty="0"/>
          </a:p>
          <a:p>
            <a:pPr marL="0" indent="0">
              <a:lnSpc>
                <a:spcPct val="135000"/>
              </a:lnSpc>
              <a:buNone/>
            </a:pPr>
            <a:r>
              <a:rPr lang="en-US" sz="1150" b="1" dirty="0">
                <a:solidFill>
                  <a:srgbClr val="1E293B"/>
                </a:solidFill>
                <a:latin typeface="Calibri" pitchFamily="34" charset="0"/>
                <a:ea typeface="Calibri" pitchFamily="34" charset="-122"/>
                <a:cs typeface="Calibri" pitchFamily="34" charset="-120"/>
              </a:rPr>
              <a:t>Microsoft (2024) </a:t>
            </a:r>
            <a:r>
              <a:rPr lang="en-US" sz="1150" dirty="0">
                <a:solidFill>
                  <a:srgbClr val="1E293B"/>
                </a:solidFill>
                <a:latin typeface="Calibri" pitchFamily="34" charset="0"/>
                <a:ea typeface="Calibri" pitchFamily="34" charset="-122"/>
                <a:cs typeface="Calibri" pitchFamily="34" charset="-120"/>
              </a:rPr>
              <a:t>Microsoft Teams: features and capabilities. Available at: </a:t>
            </a:r>
            <a:r>
              <a:rPr lang="en-US" sz="1150" dirty="0">
                <a:solidFill>
                  <a:srgbClr val="1E293B"/>
                </a:solidFill>
                <a:latin typeface="Calibri" pitchFamily="34" charset="0"/>
                <a:ea typeface="Calibri" pitchFamily="34" charset="-122"/>
                <a:cs typeface="Calibri" pitchFamily="34" charset="-120"/>
                <a:hlinkClick r:id="rId4"/>
              </a:rPr>
              <a:t>https://www.microsoft.com/en-gb/microsoft-teams</a:t>
            </a:r>
            <a:r>
              <a:rPr lang="en-US" sz="1150" dirty="0">
                <a:solidFill>
                  <a:srgbClr val="1E293B"/>
                </a:solidFill>
                <a:latin typeface="Calibri" pitchFamily="34" charset="0"/>
                <a:ea typeface="Calibri" pitchFamily="34" charset="-122"/>
                <a:cs typeface="Calibri" pitchFamily="34" charset="-120"/>
              </a:rPr>
              <a:t>  [Accessed 1 June 2026].</a:t>
            </a:r>
            <a:endParaRPr lang="en-US" sz="1150" dirty="0"/>
          </a:p>
          <a:p>
            <a:pPr>
              <a:lnSpc>
                <a:spcPct val="135000"/>
              </a:lnSpc>
            </a:pPr>
            <a:r>
              <a:rPr lang="en-US" sz="1150" b="1" dirty="0">
                <a:solidFill>
                  <a:srgbClr val="1E293B"/>
                </a:solidFill>
                <a:latin typeface="Calibri" pitchFamily="34" charset="0"/>
                <a:ea typeface="Calibri" pitchFamily="34" charset="-122"/>
                <a:cs typeface="Calibri" pitchFamily="34" charset="-120"/>
              </a:rPr>
              <a:t>NHS England (2021) </a:t>
            </a:r>
            <a:r>
              <a:rPr lang="en-US" sz="1100" dirty="0"/>
              <a:t>Communication by healthcare staff</a:t>
            </a:r>
            <a:r>
              <a:rPr lang="en-US" sz="1100" dirty="0">
                <a:solidFill>
                  <a:srgbClr val="1E293B"/>
                </a:solidFill>
                <a:latin typeface="Calibri" pitchFamily="34" charset="0"/>
                <a:ea typeface="Calibri" pitchFamily="34" charset="-122"/>
                <a:cs typeface="Calibri" pitchFamily="34" charset="-120"/>
              </a:rPr>
              <a:t>.</a:t>
            </a:r>
            <a:r>
              <a:rPr lang="en-US" sz="1150" dirty="0">
                <a:solidFill>
                  <a:srgbClr val="1E293B"/>
                </a:solidFill>
                <a:latin typeface="Calibri" pitchFamily="34" charset="0"/>
                <a:ea typeface="Calibri" pitchFamily="34" charset="-122"/>
                <a:cs typeface="Calibri" pitchFamily="34" charset="-120"/>
              </a:rPr>
              <a:t> London: NHS England. Available at: </a:t>
            </a:r>
            <a:r>
              <a:rPr lang="en-US" sz="1150" dirty="0">
                <a:solidFill>
                  <a:srgbClr val="1E293B"/>
                </a:solidFill>
                <a:latin typeface="Calibri" pitchFamily="34" charset="0"/>
                <a:ea typeface="Calibri" pitchFamily="34" charset="-122"/>
                <a:cs typeface="Calibri" pitchFamily="34" charset="-120"/>
                <a:hlinkClick r:id="rId5"/>
              </a:rPr>
              <a:t>https://www.ncbi.nlm.nih.gov/books/NBK574976/</a:t>
            </a:r>
            <a:r>
              <a:rPr lang="en-US" sz="1150" dirty="0">
                <a:solidFill>
                  <a:srgbClr val="1E293B"/>
                </a:solidFill>
                <a:latin typeface="Calibri" pitchFamily="34" charset="0"/>
                <a:ea typeface="Calibri" pitchFamily="34" charset="-122"/>
                <a:cs typeface="Calibri" pitchFamily="34" charset="-120"/>
              </a:rPr>
              <a:t> [ Accessed 2 June 2026].</a:t>
            </a:r>
            <a:endParaRPr lang="en-US" sz="1150" dirty="0"/>
          </a:p>
          <a:p>
            <a:pPr marL="0" indent="0">
              <a:lnSpc>
                <a:spcPct val="135000"/>
              </a:lnSpc>
              <a:buNone/>
            </a:pPr>
            <a:r>
              <a:rPr lang="en-US" sz="1150" dirty="0">
                <a:solidFill>
                  <a:srgbClr val="1E293B"/>
                </a:solidFill>
                <a:latin typeface="Calibri" pitchFamily="34" charset="0"/>
                <a:ea typeface="Calibri" pitchFamily="34" charset="-122"/>
                <a:cs typeface="Calibri" pitchFamily="34" charset="-120"/>
              </a:rPr>
              <a:t> </a:t>
            </a:r>
            <a:endParaRPr lang="en-US" sz="1150" dirty="0"/>
          </a:p>
          <a:p>
            <a:pPr>
              <a:lnSpc>
                <a:spcPct val="135000"/>
              </a:lnSpc>
            </a:pPr>
            <a:r>
              <a:rPr lang="de-DE" sz="1150" b="1" dirty="0">
                <a:solidFill>
                  <a:srgbClr val="1E293B"/>
                </a:solidFill>
                <a:latin typeface="Calibri" pitchFamily="34" charset="0"/>
                <a:ea typeface="Calibri" pitchFamily="34" charset="-122"/>
                <a:cs typeface="Calibri" pitchFamily="34" charset="-120"/>
              </a:rPr>
              <a:t>Williams, J., Erisman, A. M., LaBrie, R. C., &amp; Steinke, G. (2014)</a:t>
            </a:r>
            <a:r>
              <a:rPr lang="en-US" sz="1150" b="1" dirty="0">
                <a:solidFill>
                  <a:srgbClr val="1E293B"/>
                </a:solidFill>
                <a:latin typeface="Calibri" pitchFamily="34" charset="0"/>
                <a:ea typeface="Calibri" pitchFamily="34" charset="-122"/>
                <a:cs typeface="Calibri" pitchFamily="34" charset="-120"/>
              </a:rPr>
              <a:t> ‘</a:t>
            </a:r>
            <a:r>
              <a:rPr lang="en-US" sz="1150" dirty="0">
                <a:solidFill>
                  <a:srgbClr val="1E293B"/>
                </a:solidFill>
                <a:latin typeface="Calibri" pitchFamily="34" charset="0"/>
                <a:ea typeface="Calibri" pitchFamily="34" charset="-122"/>
                <a:cs typeface="Calibri" pitchFamily="34" charset="-120"/>
              </a:rPr>
              <a:t>Impacts of Unified Communications on Work (Best Paper Award)', 2014 Performance Management Association Conference. Aarhus: Denmark.</a:t>
            </a:r>
          </a:p>
          <a:p>
            <a:pPr>
              <a:lnSpc>
                <a:spcPct val="135000"/>
              </a:lnSpc>
            </a:pPr>
            <a:endParaRPr lang="en-US" sz="1150" dirty="0"/>
          </a:p>
          <a:p>
            <a:pPr>
              <a:lnSpc>
                <a:spcPct val="135000"/>
              </a:lnSpc>
            </a:pPr>
            <a:r>
              <a:rPr lang="it-IT" sz="1150" b="1" dirty="0">
                <a:solidFill>
                  <a:srgbClr val="1E293B"/>
                </a:solidFill>
                <a:latin typeface="Calibri" pitchFamily="34" charset="0"/>
                <a:ea typeface="Calibri" pitchFamily="34" charset="-122"/>
                <a:cs typeface="Calibri" pitchFamily="34" charset="-120"/>
              </a:rPr>
              <a:t>Mauro, M., Noto, G., Prenestini, A., &amp; Sarto, F. (2024) </a:t>
            </a:r>
            <a:r>
              <a:rPr lang="en-US" sz="1150" dirty="0">
                <a:solidFill>
                  <a:srgbClr val="1E293B"/>
                </a:solidFill>
                <a:latin typeface="Calibri" pitchFamily="34" charset="0"/>
                <a:ea typeface="Calibri" pitchFamily="34" charset="-122"/>
                <a:cs typeface="Calibri" pitchFamily="34" charset="-120"/>
              </a:rPr>
              <a:t>Digital transformation in healthcare: Assessing the role of digital technologies for managerial support processes. Available at: </a:t>
            </a:r>
            <a:r>
              <a:rPr lang="en-US" sz="1150" dirty="0">
                <a:solidFill>
                  <a:srgbClr val="1E293B"/>
                </a:solidFill>
                <a:latin typeface="Calibri" pitchFamily="34" charset="0"/>
                <a:ea typeface="Calibri" pitchFamily="34" charset="-122"/>
                <a:cs typeface="Calibri" pitchFamily="34" charset="-120"/>
                <a:hlinkClick r:id="rId6"/>
              </a:rPr>
              <a:t>https://www.sciencedirect.com/science/article/pii/S0040162524005791</a:t>
            </a:r>
            <a:r>
              <a:rPr lang="en-US" sz="1150" dirty="0">
                <a:solidFill>
                  <a:srgbClr val="1E293B"/>
                </a:solidFill>
                <a:latin typeface="Calibri" pitchFamily="34" charset="0"/>
                <a:ea typeface="Calibri" pitchFamily="34" charset="-122"/>
                <a:cs typeface="Calibri" pitchFamily="34" charset="-120"/>
              </a:rPr>
              <a:t> [Accessed: 2 June 2026]</a:t>
            </a:r>
            <a:endParaRPr lang="en-US" sz="11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TotalTime>
  <Words>1327</Words>
  <Application>Microsoft Office PowerPoint</Application>
  <PresentationFormat>On-screen Show (16:9)</PresentationFormat>
  <Paragraphs>126</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Teams for Staff Communication – Riverdale Nursing Home</dc:title>
  <dc:subject>PptxGenJS Presentation</dc:subject>
  <dc:creator>Rizwana</dc:creator>
  <cp:lastModifiedBy>rizwana Zahiem</cp:lastModifiedBy>
  <cp:revision>20</cp:revision>
  <dcterms:created xsi:type="dcterms:W3CDTF">2026-06-02T11:16:47Z</dcterms:created>
  <dcterms:modified xsi:type="dcterms:W3CDTF">2026-06-06T12:42:39Z</dcterms:modified>
</cp:coreProperties>
</file>