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2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3" r:id="rId13"/>
    <p:sldId id="264" r:id="rId14"/>
    <p:sldId id="265" r:id="rId15"/>
    <p:sldId id="267" r:id="rId16"/>
    <p:sldId id="268" r:id="rId17"/>
    <p:sldId id="270" r:id="rId18"/>
    <p:sldId id="272" r:id="rId19"/>
    <p:sldId id="271" r:id="rId20"/>
    <p:sldId id="269" r:id="rId21"/>
    <p:sldId id="275" r:id="rId22"/>
    <p:sldId id="273" r:id="rId23"/>
    <p:sldId id="274" r:id="rId24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6"/>
    </p:embeddedFont>
    <p:embeddedFont>
      <p:font typeface="Calibri" panose="020F0502020204030204" pitchFamily="34" charset="0"/>
      <p:regular r:id="rId27"/>
      <p:bold r:id="rId28"/>
      <p:italic r:id="rId29"/>
      <p:boldItalic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>
      <p:cViewPr varScale="1">
        <p:scale>
          <a:sx n="86" d="100"/>
          <a:sy n="86" d="100"/>
        </p:scale>
        <p:origin x="61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1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4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2.fntdata"/><Relationship Id="rId30" Type="http://schemas.openxmlformats.org/officeDocument/2006/relationships/font" Target="fonts/font5.fntdata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https://uowtsd-my.sharepoint.com/personal/stephen_mosey_uwtsd_ac_uk/Documents/home%20folder/Max%20Power%20Transfer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https://uowtsd-my.sharepoint.com/personal/stephen_mosey_uwtsd_ac_uk/Documents/home%20folder/Max%20Power%20Transfer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Load Power Vs Load Resistance</a:t>
            </a:r>
          </a:p>
        </c:rich>
      </c:tx>
      <c:layout/>
      <c:overlay val="0"/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'Max Power DC'!$D$7</c:f>
              <c:strCache>
                <c:ptCount val="1"/>
                <c:pt idx="0">
                  <c:v>PRL</c:v>
                </c:pt>
              </c:strCache>
            </c:strRef>
          </c:tx>
          <c:marker>
            <c:symbol val="none"/>
          </c:marker>
          <c:xVal>
            <c:numRef>
              <c:f>'Max Power DC'!$B$8:$B$57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xVal>
          <c:yVal>
            <c:numRef>
              <c:f>'Max Power DC'!$D$8:$D$57</c:f>
              <c:numCache>
                <c:formatCode>General</c:formatCode>
                <c:ptCount val="50"/>
                <c:pt idx="0">
                  <c:v>2.7777777777777772</c:v>
                </c:pt>
                <c:pt idx="1">
                  <c:v>4.0816326530612237</c:v>
                </c:pt>
                <c:pt idx="2">
                  <c:v>4.6875</c:v>
                </c:pt>
                <c:pt idx="3">
                  <c:v>4.9382716049382722</c:v>
                </c:pt>
                <c:pt idx="4">
                  <c:v>5</c:v>
                </c:pt>
                <c:pt idx="5">
                  <c:v>4.9586776859504127</c:v>
                </c:pt>
                <c:pt idx="6">
                  <c:v>4.8611111111111125</c:v>
                </c:pt>
                <c:pt idx="7">
                  <c:v>4.7337278106508878</c:v>
                </c:pt>
                <c:pt idx="8">
                  <c:v>4.591836734693878</c:v>
                </c:pt>
                <c:pt idx="9">
                  <c:v>4.4444444444444438</c:v>
                </c:pt>
                <c:pt idx="10">
                  <c:v>4.296875</c:v>
                </c:pt>
                <c:pt idx="11">
                  <c:v>4.1522491349480974</c:v>
                </c:pt>
                <c:pt idx="12">
                  <c:v>4.0123456790123457</c:v>
                </c:pt>
                <c:pt idx="13">
                  <c:v>3.8781163434903045</c:v>
                </c:pt>
                <c:pt idx="14">
                  <c:v>3.75</c:v>
                </c:pt>
                <c:pt idx="15">
                  <c:v>3.6281179138321993</c:v>
                </c:pt>
                <c:pt idx="16">
                  <c:v>3.5123966942148752</c:v>
                </c:pt>
                <c:pt idx="17">
                  <c:v>3.4026465028355388</c:v>
                </c:pt>
                <c:pt idx="18">
                  <c:v>3.2986111111111107</c:v>
                </c:pt>
                <c:pt idx="19">
                  <c:v>3.2</c:v>
                </c:pt>
                <c:pt idx="20">
                  <c:v>3.1065088757396446</c:v>
                </c:pt>
                <c:pt idx="21">
                  <c:v>3.0178326474622765</c:v>
                </c:pt>
                <c:pt idx="22">
                  <c:v>2.9336734693877546</c:v>
                </c:pt>
                <c:pt idx="23">
                  <c:v>2.8537455410225925</c:v>
                </c:pt>
                <c:pt idx="24">
                  <c:v>2.7777777777777781</c:v>
                </c:pt>
                <c:pt idx="25">
                  <c:v>2.7055150884495314</c:v>
                </c:pt>
                <c:pt idx="26">
                  <c:v>2.63671875</c:v>
                </c:pt>
                <c:pt idx="27">
                  <c:v>2.5711662075298434</c:v>
                </c:pt>
                <c:pt idx="28">
                  <c:v>2.5086505190311419</c:v>
                </c:pt>
                <c:pt idx="29">
                  <c:v>2.4489795918367343</c:v>
                </c:pt>
                <c:pt idx="30">
                  <c:v>2.3919753086419751</c:v>
                </c:pt>
                <c:pt idx="31">
                  <c:v>2.3374726077428782</c:v>
                </c:pt>
                <c:pt idx="32">
                  <c:v>2.2853185595567869</c:v>
                </c:pt>
                <c:pt idx="33">
                  <c:v>2.2353714661406974</c:v>
                </c:pt>
                <c:pt idx="34">
                  <c:v>2.1875</c:v>
                </c:pt>
                <c:pt idx="35">
                  <c:v>2.1415823914336709</c:v>
                </c:pt>
                <c:pt idx="36">
                  <c:v>2.0975056689342408</c:v>
                </c:pt>
                <c:pt idx="37">
                  <c:v>2.055164954029205</c:v>
                </c:pt>
                <c:pt idx="38">
                  <c:v>2.0144628099173554</c:v>
                </c:pt>
                <c:pt idx="39">
                  <c:v>1.975308641975309</c:v>
                </c:pt>
                <c:pt idx="40">
                  <c:v>1.937618147448015</c:v>
                </c:pt>
                <c:pt idx="41">
                  <c:v>1.901312811226799</c:v>
                </c:pt>
                <c:pt idx="42">
                  <c:v>1.8663194444444449</c:v>
                </c:pt>
                <c:pt idx="43">
                  <c:v>1.832569762598917</c:v>
                </c:pt>
                <c:pt idx="44">
                  <c:v>1.8</c:v>
                </c:pt>
                <c:pt idx="45">
                  <c:v>1.768550557477893</c:v>
                </c:pt>
                <c:pt idx="46">
                  <c:v>1.7381656804733725</c:v>
                </c:pt>
                <c:pt idx="47">
                  <c:v>1.7087931648273404</c:v>
                </c:pt>
                <c:pt idx="48">
                  <c:v>1.6803840877914953</c:v>
                </c:pt>
                <c:pt idx="49">
                  <c:v>1.6528925619834707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9E2-4C0B-8F11-81F5CA43CC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5119168"/>
        <c:axId val="115119744"/>
      </c:scatterChart>
      <c:valAx>
        <c:axId val="115119168"/>
        <c:scaling>
          <c:orientation val="minMax"/>
          <c:max val="50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sz="1200" dirty="0"/>
                  <a:t>Load Resistance (Ohms)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744"/>
        <c:crosses val="autoZero"/>
        <c:crossBetween val="midCat"/>
      </c:valAx>
      <c:valAx>
        <c:axId val="115119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200" dirty="0"/>
                  <a:t>Load Power (Watts)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1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865756631329461"/>
          <c:y val="7.7704183455294229E-2"/>
          <c:w val="0.79010251297614109"/>
          <c:h val="0.59370056578880037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'Max Power DC'!$D$7</c:f>
              <c:strCache>
                <c:ptCount val="1"/>
                <c:pt idx="0">
                  <c:v>PRL</c:v>
                </c:pt>
              </c:strCache>
            </c:strRef>
          </c:tx>
          <c:marker>
            <c:symbol val="none"/>
          </c:marker>
          <c:xVal>
            <c:numRef>
              <c:f>'Max Power DC'!$B$8:$B$57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xVal>
          <c:yVal>
            <c:numRef>
              <c:f>'Max Power DC'!$D$8:$D$57</c:f>
              <c:numCache>
                <c:formatCode>General</c:formatCode>
                <c:ptCount val="50"/>
                <c:pt idx="0">
                  <c:v>2.7777777777777772</c:v>
                </c:pt>
                <c:pt idx="1">
                  <c:v>4.0816326530612237</c:v>
                </c:pt>
                <c:pt idx="2">
                  <c:v>4.6875</c:v>
                </c:pt>
                <c:pt idx="3">
                  <c:v>4.9382716049382722</c:v>
                </c:pt>
                <c:pt idx="4">
                  <c:v>5</c:v>
                </c:pt>
                <c:pt idx="5">
                  <c:v>4.9586776859504127</c:v>
                </c:pt>
                <c:pt idx="6">
                  <c:v>4.8611111111111125</c:v>
                </c:pt>
                <c:pt idx="7">
                  <c:v>4.7337278106508878</c:v>
                </c:pt>
                <c:pt idx="8">
                  <c:v>4.591836734693878</c:v>
                </c:pt>
                <c:pt idx="9">
                  <c:v>4.4444444444444438</c:v>
                </c:pt>
                <c:pt idx="10">
                  <c:v>4.296875</c:v>
                </c:pt>
                <c:pt idx="11">
                  <c:v>4.1522491349480974</c:v>
                </c:pt>
                <c:pt idx="12">
                  <c:v>4.0123456790123457</c:v>
                </c:pt>
                <c:pt idx="13">
                  <c:v>3.8781163434903045</c:v>
                </c:pt>
                <c:pt idx="14">
                  <c:v>3.75</c:v>
                </c:pt>
                <c:pt idx="15">
                  <c:v>3.6281179138321993</c:v>
                </c:pt>
                <c:pt idx="16">
                  <c:v>3.5123966942148752</c:v>
                </c:pt>
                <c:pt idx="17">
                  <c:v>3.4026465028355388</c:v>
                </c:pt>
                <c:pt idx="18">
                  <c:v>3.2986111111111107</c:v>
                </c:pt>
                <c:pt idx="19">
                  <c:v>3.2</c:v>
                </c:pt>
                <c:pt idx="20">
                  <c:v>3.1065088757396446</c:v>
                </c:pt>
                <c:pt idx="21">
                  <c:v>3.0178326474622765</c:v>
                </c:pt>
                <c:pt idx="22">
                  <c:v>2.9336734693877546</c:v>
                </c:pt>
                <c:pt idx="23">
                  <c:v>2.8537455410225925</c:v>
                </c:pt>
                <c:pt idx="24">
                  <c:v>2.7777777777777781</c:v>
                </c:pt>
                <c:pt idx="25">
                  <c:v>2.7055150884495314</c:v>
                </c:pt>
                <c:pt idx="26">
                  <c:v>2.63671875</c:v>
                </c:pt>
                <c:pt idx="27">
                  <c:v>2.5711662075298434</c:v>
                </c:pt>
                <c:pt idx="28">
                  <c:v>2.5086505190311419</c:v>
                </c:pt>
                <c:pt idx="29">
                  <c:v>2.4489795918367343</c:v>
                </c:pt>
                <c:pt idx="30">
                  <c:v>2.3919753086419751</c:v>
                </c:pt>
                <c:pt idx="31">
                  <c:v>2.3374726077428782</c:v>
                </c:pt>
                <c:pt idx="32">
                  <c:v>2.2853185595567869</c:v>
                </c:pt>
                <c:pt idx="33">
                  <c:v>2.2353714661406974</c:v>
                </c:pt>
                <c:pt idx="34">
                  <c:v>2.1875</c:v>
                </c:pt>
                <c:pt idx="35">
                  <c:v>2.1415823914336709</c:v>
                </c:pt>
                <c:pt idx="36">
                  <c:v>2.0975056689342408</c:v>
                </c:pt>
                <c:pt idx="37">
                  <c:v>2.055164954029205</c:v>
                </c:pt>
                <c:pt idx="38">
                  <c:v>2.0144628099173554</c:v>
                </c:pt>
                <c:pt idx="39">
                  <c:v>1.975308641975309</c:v>
                </c:pt>
                <c:pt idx="40">
                  <c:v>1.937618147448015</c:v>
                </c:pt>
                <c:pt idx="41">
                  <c:v>1.901312811226799</c:v>
                </c:pt>
                <c:pt idx="42">
                  <c:v>1.8663194444444449</c:v>
                </c:pt>
                <c:pt idx="43">
                  <c:v>1.832569762598917</c:v>
                </c:pt>
                <c:pt idx="44">
                  <c:v>1.8</c:v>
                </c:pt>
                <c:pt idx="45">
                  <c:v>1.768550557477893</c:v>
                </c:pt>
                <c:pt idx="46">
                  <c:v>1.7381656804733725</c:v>
                </c:pt>
                <c:pt idx="47">
                  <c:v>1.7087931648273404</c:v>
                </c:pt>
                <c:pt idx="48">
                  <c:v>1.6803840877914953</c:v>
                </c:pt>
                <c:pt idx="49">
                  <c:v>1.6528925619834707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F266-42B9-AF51-8C1C434D1D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5119168"/>
        <c:axId val="115119744"/>
      </c:scatterChart>
      <c:valAx>
        <c:axId val="115119168"/>
        <c:scaling>
          <c:orientation val="minMax"/>
          <c:max val="10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sz="1200" dirty="0"/>
                  <a:t>Load Resistance (Ohms)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744"/>
        <c:crosses val="autoZero"/>
        <c:crossBetween val="midCat"/>
      </c:valAx>
      <c:valAx>
        <c:axId val="115119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200" dirty="0"/>
                  <a:t>Load Power (Watts)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1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Maximum Power Transfer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7479-E252-4846-8050-85AD20870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4BDC7-CE62-4292-9275-976130A56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28247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200" dirty="0"/>
              <a:t>Voltage sources may be </a:t>
            </a:r>
            <a:r>
              <a:rPr lang="en-GB" sz="2200" dirty="0">
                <a:solidFill>
                  <a:srgbClr val="FF3300"/>
                </a:solidFill>
              </a:rPr>
              <a:t>d.c. (direct current)</a:t>
            </a:r>
            <a:r>
              <a:rPr lang="en-GB" sz="2200" dirty="0"/>
              <a:t> like a </a:t>
            </a:r>
            <a:r>
              <a:rPr lang="en-GB" sz="2200" dirty="0">
                <a:solidFill>
                  <a:srgbClr val="FF3300"/>
                </a:solidFill>
              </a:rPr>
              <a:t>battery </a:t>
            </a:r>
            <a:r>
              <a:rPr lang="en-GB" sz="2200" dirty="0"/>
              <a:t>or </a:t>
            </a:r>
            <a:r>
              <a:rPr lang="en-GB" sz="2200" dirty="0">
                <a:solidFill>
                  <a:srgbClr val="FF3300"/>
                </a:solidFill>
              </a:rPr>
              <a:t>a.c.(alternating current</a:t>
            </a:r>
            <a:r>
              <a:rPr lang="en-GB" sz="2200" dirty="0"/>
              <a:t>) like the </a:t>
            </a:r>
            <a:r>
              <a:rPr lang="en-GB" sz="2200" dirty="0">
                <a:solidFill>
                  <a:srgbClr val="FF3300"/>
                </a:solidFill>
              </a:rPr>
              <a:t>mains.</a:t>
            </a:r>
          </a:p>
          <a:p>
            <a:pPr>
              <a:spcBef>
                <a:spcPct val="50000"/>
              </a:spcBef>
            </a:pPr>
            <a:r>
              <a:rPr lang="en-GB" sz="2200" dirty="0"/>
              <a:t>A</a:t>
            </a:r>
            <a:r>
              <a:rPr lang="en-GB" sz="2200" dirty="0">
                <a:solidFill>
                  <a:srgbClr val="FF3300"/>
                </a:solidFill>
              </a:rPr>
              <a:t> d.c.voltage </a:t>
            </a:r>
            <a:r>
              <a:rPr lang="en-GB" sz="2200" dirty="0"/>
              <a:t>source, such as a battery, may be considered to consist of an ideal source of voltage in series with a certain amount of resistance typically called R</a:t>
            </a:r>
            <a:r>
              <a:rPr lang="en-GB" sz="2200" baseline="-25000" dirty="0"/>
              <a:t>int</a:t>
            </a:r>
            <a:r>
              <a:rPr lang="en-GB" sz="2200" dirty="0"/>
              <a:t> or R</a:t>
            </a:r>
            <a:r>
              <a:rPr lang="en-GB" sz="2200" baseline="-25000" dirty="0"/>
              <a:t>s</a:t>
            </a:r>
            <a:r>
              <a:rPr lang="en-GB" sz="2200" dirty="0"/>
              <a:t>. Where R</a:t>
            </a:r>
            <a:r>
              <a:rPr lang="en-GB" sz="2200" baseline="-25000" dirty="0"/>
              <a:t>int</a:t>
            </a:r>
            <a:r>
              <a:rPr lang="en-GB" sz="2200" dirty="0"/>
              <a:t> stands for </a:t>
            </a:r>
            <a:r>
              <a:rPr lang="en-GB" sz="2200" dirty="0">
                <a:solidFill>
                  <a:srgbClr val="FF3300"/>
                </a:solidFill>
              </a:rPr>
              <a:t>“internal resistance”</a:t>
            </a:r>
            <a:r>
              <a:rPr lang="en-GB" sz="2200" dirty="0"/>
              <a:t> and R</a:t>
            </a:r>
            <a:r>
              <a:rPr lang="en-GB" sz="2200" baseline="-25000" dirty="0"/>
              <a:t>s</a:t>
            </a:r>
            <a:r>
              <a:rPr lang="en-GB" sz="2200" dirty="0"/>
              <a:t> stands for </a:t>
            </a:r>
            <a:r>
              <a:rPr lang="en-GB" sz="2200" dirty="0">
                <a:solidFill>
                  <a:srgbClr val="FF3300"/>
                </a:solidFill>
              </a:rPr>
              <a:t>“source resistance”.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7F87B7-C562-41D8-82F4-DA607082A2BA}"/>
              </a:ext>
            </a:extLst>
          </p:cNvPr>
          <p:cNvGrpSpPr/>
          <p:nvPr/>
        </p:nvGrpSpPr>
        <p:grpSpPr>
          <a:xfrm>
            <a:off x="1210134" y="3356992"/>
            <a:ext cx="6723732" cy="2366144"/>
            <a:chOff x="872604" y="1902669"/>
            <a:chExt cx="7472362" cy="3100387"/>
          </a:xfrm>
        </p:grpSpPr>
        <p:pic>
          <p:nvPicPr>
            <p:cNvPr id="5" name="Picture 5">
              <a:extLst>
                <a:ext uri="{FF2B5EF4-FFF2-40B4-BE49-F238E27FC236}">
                  <a16:creationId xmlns:a16="http://schemas.microsoft.com/office/drawing/2014/main" id="{6E7E3A17-BD66-4ED3-A428-0FB5C405B4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72604" y="2348756"/>
              <a:ext cx="1257300" cy="2238375"/>
            </a:xfrm>
            <a:prstGeom prst="rect">
              <a:avLst/>
            </a:prstGeom>
            <a:noFill/>
          </p:spPr>
        </p:pic>
        <p:sp>
          <p:nvSpPr>
            <p:cNvPr id="6" name="Line 6">
              <a:extLst>
                <a:ext uri="{FF2B5EF4-FFF2-40B4-BE49-F238E27FC236}">
                  <a16:creationId xmlns:a16="http://schemas.microsoft.com/office/drawing/2014/main" id="{332D53A1-CDA6-421A-A987-D0AF605529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49079" y="3396506"/>
              <a:ext cx="0" cy="4635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Line 7">
              <a:extLst>
                <a:ext uri="{FF2B5EF4-FFF2-40B4-BE49-F238E27FC236}">
                  <a16:creationId xmlns:a16="http://schemas.microsoft.com/office/drawing/2014/main" id="{C1AF7441-F0F5-44F0-BE8A-4E410B28E2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912541" y="3837831"/>
              <a:ext cx="431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Line 9">
              <a:extLst>
                <a:ext uri="{FF2B5EF4-FFF2-40B4-BE49-F238E27FC236}">
                  <a16:creationId xmlns:a16="http://schemas.microsoft.com/office/drawing/2014/main" id="{58220104-336B-4F23-9C39-081E3B05D95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044304" y="3933081"/>
              <a:ext cx="2159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Line 10">
              <a:extLst>
                <a:ext uri="{FF2B5EF4-FFF2-40B4-BE49-F238E27FC236}">
                  <a16:creationId xmlns:a16="http://schemas.microsoft.com/office/drawing/2014/main" id="{E6607F28-9F29-4587-918E-3C389F61A8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39554" y="3933081"/>
              <a:ext cx="0" cy="78263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Rectangle 13">
              <a:extLst>
                <a:ext uri="{FF2B5EF4-FFF2-40B4-BE49-F238E27FC236}">
                  <a16:creationId xmlns:a16="http://schemas.microsoft.com/office/drawing/2014/main" id="{68177414-55CE-45A8-82B5-6761DC43C6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66529" y="2871044"/>
              <a:ext cx="139700" cy="52228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1" name="Line 17">
              <a:extLst>
                <a:ext uri="{FF2B5EF4-FFF2-40B4-BE49-F238E27FC236}">
                  <a16:creationId xmlns:a16="http://schemas.microsoft.com/office/drawing/2014/main" id="{8C17B643-C902-433A-9277-B0882FEF66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42729" y="2278906"/>
              <a:ext cx="0" cy="57308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Rectangle 18">
              <a:extLst>
                <a:ext uri="{FF2B5EF4-FFF2-40B4-BE49-F238E27FC236}">
                  <a16:creationId xmlns:a16="http://schemas.microsoft.com/office/drawing/2014/main" id="{7DBE31DA-D370-4055-9242-3A871CB2BF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18854" y="2497981"/>
              <a:ext cx="987425" cy="20732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3" name="Text Box 19">
              <a:extLst>
                <a:ext uri="{FF2B5EF4-FFF2-40B4-BE49-F238E27FC236}">
                  <a16:creationId xmlns:a16="http://schemas.microsoft.com/office/drawing/2014/main" id="{614934D6-2E62-41BF-8909-5C8BB06B3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33191" y="1902669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dirty="0">
                  <a:cs typeface="Arial" charset="0"/>
                </a:rPr>
                <a:t>+</a:t>
              </a:r>
            </a:p>
          </p:txBody>
        </p:sp>
        <p:sp>
          <p:nvSpPr>
            <p:cNvPr id="14" name="Text Box 20">
              <a:extLst>
                <a:ext uri="{FF2B5EF4-FFF2-40B4-BE49-F238E27FC236}">
                  <a16:creationId xmlns:a16="http://schemas.microsoft.com/office/drawing/2014/main" id="{7F6BEA56-3D76-465B-9FE6-593BE38109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06216" y="4266456"/>
              <a:ext cx="523875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3600" dirty="0">
                  <a:cs typeface="Arial" charset="0"/>
                </a:rPr>
                <a:t>-</a:t>
              </a:r>
            </a:p>
          </p:txBody>
        </p:sp>
        <p:sp>
          <p:nvSpPr>
            <p:cNvPr id="15" name="Text Box 22">
              <a:extLst>
                <a:ext uri="{FF2B5EF4-FFF2-40B4-BE49-F238E27FC236}">
                  <a16:creationId xmlns:a16="http://schemas.microsoft.com/office/drawing/2014/main" id="{5796AC22-3EA0-43C6-92DF-9FB721E711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93517" y="2596406"/>
              <a:ext cx="646113" cy="483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R</a:t>
              </a:r>
              <a:r>
                <a:rPr lang="en-GB" b="1" baseline="-25000" dirty="0"/>
                <a:t>int</a:t>
              </a:r>
              <a:endParaRPr lang="en-US" b="1" baseline="-25000" dirty="0"/>
            </a:p>
          </p:txBody>
        </p:sp>
        <p:sp>
          <p:nvSpPr>
            <p:cNvPr id="16" name="Text Box 23">
              <a:extLst>
                <a:ext uri="{FF2B5EF4-FFF2-40B4-BE49-F238E27FC236}">
                  <a16:creationId xmlns:a16="http://schemas.microsoft.com/office/drawing/2014/main" id="{A2EC413B-DCBE-4A9F-9ABB-64E6DE3F05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91879" y="3364756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V</a:t>
              </a:r>
              <a:r>
                <a:rPr lang="en-GB" b="1" baseline="-25000" dirty="0"/>
                <a:t>s</a:t>
              </a:r>
              <a:endParaRPr lang="en-US" b="1" baseline="-25000" dirty="0"/>
            </a:p>
          </p:txBody>
        </p:sp>
        <p:sp>
          <p:nvSpPr>
            <p:cNvPr id="17" name="Text Box 24">
              <a:extLst>
                <a:ext uri="{FF2B5EF4-FFF2-40B4-BE49-F238E27FC236}">
                  <a16:creationId xmlns:a16="http://schemas.microsoft.com/office/drawing/2014/main" id="{4D75EF29-B86D-43DF-B873-505CBA8A1C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38054" y="2755156"/>
              <a:ext cx="14986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Alternatively</a:t>
              </a:r>
              <a:endParaRPr lang="en-US" dirty="0"/>
            </a:p>
          </p:txBody>
        </p:sp>
        <p:sp>
          <p:nvSpPr>
            <p:cNvPr id="18" name="Text Box 35">
              <a:extLst>
                <a:ext uri="{FF2B5EF4-FFF2-40B4-BE49-F238E27FC236}">
                  <a16:creationId xmlns:a16="http://schemas.microsoft.com/office/drawing/2014/main" id="{272C85E9-DB11-49BA-A5CE-CF40C67615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21091" y="4361706"/>
              <a:ext cx="523875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3600" dirty="0">
                  <a:cs typeface="Arial" charset="0"/>
                </a:rPr>
                <a:t>-</a:t>
              </a:r>
            </a:p>
          </p:txBody>
        </p:sp>
        <p:sp>
          <p:nvSpPr>
            <p:cNvPr id="19" name="Line 25">
              <a:extLst>
                <a:ext uri="{FF2B5EF4-FFF2-40B4-BE49-F238E27FC236}">
                  <a16:creationId xmlns:a16="http://schemas.microsoft.com/office/drawing/2014/main" id="{715F87D8-9616-435E-9E43-27BAD0E4E4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8816" y="2486869"/>
              <a:ext cx="0" cy="80486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Line 26">
              <a:extLst>
                <a:ext uri="{FF2B5EF4-FFF2-40B4-BE49-F238E27FC236}">
                  <a16:creationId xmlns:a16="http://schemas.microsoft.com/office/drawing/2014/main" id="{EA6D6012-ED73-4663-B3D0-96755B4A1D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873229" y="3304431"/>
              <a:ext cx="5000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Line 27">
              <a:extLst>
                <a:ext uri="{FF2B5EF4-FFF2-40B4-BE49-F238E27FC236}">
                  <a16:creationId xmlns:a16="http://schemas.microsoft.com/office/drawing/2014/main" id="{3E1D8DF5-F428-4944-84E5-FC6803BE5F8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974829" y="3425081"/>
              <a:ext cx="28098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Line 28">
              <a:extLst>
                <a:ext uri="{FF2B5EF4-FFF2-40B4-BE49-F238E27FC236}">
                  <a16:creationId xmlns:a16="http://schemas.microsoft.com/office/drawing/2014/main" id="{73FCC2E8-A50A-4040-B152-0C489E59A3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8816" y="3413969"/>
              <a:ext cx="0" cy="112077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Line 29">
              <a:extLst>
                <a:ext uri="{FF2B5EF4-FFF2-40B4-BE49-F238E27FC236}">
                  <a16:creationId xmlns:a16="http://schemas.microsoft.com/office/drawing/2014/main" id="{BDEAF8CF-AB7D-459C-9C35-8DDA438799D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05004" y="2497981"/>
              <a:ext cx="7794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Rectangle 30">
              <a:extLst>
                <a:ext uri="{FF2B5EF4-FFF2-40B4-BE49-F238E27FC236}">
                  <a16:creationId xmlns:a16="http://schemas.microsoft.com/office/drawing/2014/main" id="{70DD3CFA-AABD-46E2-993A-310FCD7AE7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86054" y="2401144"/>
              <a:ext cx="560387" cy="18256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5" name="Line 31">
              <a:extLst>
                <a:ext uri="{FF2B5EF4-FFF2-40B4-BE49-F238E27FC236}">
                  <a16:creationId xmlns:a16="http://schemas.microsoft.com/office/drawing/2014/main" id="{4F05F5F9-965A-4C6F-BEB9-D4A252295A2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46441" y="2486869"/>
              <a:ext cx="45085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Line 32">
              <a:extLst>
                <a:ext uri="{FF2B5EF4-FFF2-40B4-BE49-F238E27FC236}">
                  <a16:creationId xmlns:a16="http://schemas.microsoft.com/office/drawing/2014/main" id="{AFD8F2FB-8804-4549-917D-D5E7507459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17704" y="4510931"/>
              <a:ext cx="1828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33">
              <a:extLst>
                <a:ext uri="{FF2B5EF4-FFF2-40B4-BE49-F238E27FC236}">
                  <a16:creationId xmlns:a16="http://schemas.microsoft.com/office/drawing/2014/main" id="{18F30DF9-10D0-432A-B790-1D0465FAB5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08104" y="2132856"/>
              <a:ext cx="2097087" cy="26701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" name="Text Box 34">
              <a:extLst>
                <a:ext uri="{FF2B5EF4-FFF2-40B4-BE49-F238E27FC236}">
                  <a16:creationId xmlns:a16="http://schemas.microsoft.com/office/drawing/2014/main" id="{87FEEFE2-68D0-4E72-B6AC-5D43CC379C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84579" y="1972519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dirty="0">
                  <a:cs typeface="Arial" charset="0"/>
                </a:rPr>
                <a:t>+</a:t>
              </a:r>
            </a:p>
          </p:txBody>
        </p:sp>
        <p:sp>
          <p:nvSpPr>
            <p:cNvPr id="29" name="Text Box 36">
              <a:extLst>
                <a:ext uri="{FF2B5EF4-FFF2-40B4-BE49-F238E27FC236}">
                  <a16:creationId xmlns:a16="http://schemas.microsoft.com/office/drawing/2014/main" id="{0A602518-E8F6-498C-B218-0A8F5EA131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92304" y="3386981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V</a:t>
              </a:r>
              <a:r>
                <a:rPr lang="en-GB" b="1" baseline="-25000" dirty="0"/>
                <a:t>s</a:t>
              </a:r>
              <a:endParaRPr lang="en-US" b="1" baseline="-25000" dirty="0"/>
            </a:p>
          </p:txBody>
        </p:sp>
        <p:sp>
          <p:nvSpPr>
            <p:cNvPr id="30" name="Text Box 37">
              <a:extLst>
                <a:ext uri="{FF2B5EF4-FFF2-40B4-BE49-F238E27FC236}">
                  <a16:creationId xmlns:a16="http://schemas.microsoft.com/office/drawing/2014/main" id="{95EA125C-39AC-49B0-BA2B-E96D3A9A19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93991" y="2559894"/>
              <a:ext cx="646113" cy="483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R</a:t>
              </a:r>
              <a:r>
                <a:rPr lang="en-GB" b="1" baseline="-25000" dirty="0"/>
                <a:t>int</a:t>
              </a:r>
              <a:endParaRPr lang="en-US" b="1" baseline="-25000" dirty="0"/>
            </a:p>
          </p:txBody>
        </p:sp>
        <p:sp>
          <p:nvSpPr>
            <p:cNvPr id="31" name="Line 38">
              <a:extLst>
                <a:ext uri="{FF2B5EF4-FFF2-40B4-BE49-F238E27FC236}">
                  <a16:creationId xmlns:a16="http://schemas.microsoft.com/office/drawing/2014/main" id="{157F3CDF-3185-4932-A2C0-4DB1A08478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23791" y="3199656"/>
              <a:ext cx="132080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2983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43829-C76D-4A7C-9277-112D382DC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18F3C-65CF-4009-B0FE-1B377592D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So, a practical battery is more accurately described as </a:t>
            </a:r>
            <a:r>
              <a:rPr lang="en-GB" dirty="0">
                <a:solidFill>
                  <a:srgbClr val="FF3300"/>
                </a:solidFill>
              </a:rPr>
              <a:t>a source of voltage with some internal resistance in series with it.</a:t>
            </a:r>
          </a:p>
          <a:p>
            <a:pPr>
              <a:spcBef>
                <a:spcPct val="50000"/>
              </a:spcBef>
            </a:pPr>
            <a:r>
              <a:rPr lang="en-GB" dirty="0"/>
              <a:t>The</a:t>
            </a:r>
            <a:r>
              <a:rPr lang="en-GB" dirty="0">
                <a:solidFill>
                  <a:srgbClr val="FF3300"/>
                </a:solidFill>
              </a:rPr>
              <a:t> output </a:t>
            </a:r>
            <a:r>
              <a:rPr lang="en-GB" dirty="0"/>
              <a:t>of a </a:t>
            </a:r>
            <a:r>
              <a:rPr lang="en-GB" dirty="0">
                <a:solidFill>
                  <a:srgbClr val="FF3300"/>
                </a:solidFill>
              </a:rPr>
              <a:t>power amplifier may</a:t>
            </a:r>
            <a:r>
              <a:rPr lang="en-GB" dirty="0"/>
              <a:t> be considered as an </a:t>
            </a:r>
            <a:r>
              <a:rPr lang="en-GB" dirty="0" err="1">
                <a:solidFill>
                  <a:srgbClr val="FF3300"/>
                </a:solidFill>
              </a:rPr>
              <a:t>a.c</a:t>
            </a:r>
            <a:r>
              <a:rPr lang="en-GB" dirty="0">
                <a:solidFill>
                  <a:srgbClr val="FF3300"/>
                </a:solidFill>
              </a:rPr>
              <a:t>. voltage source</a:t>
            </a:r>
            <a:r>
              <a:rPr lang="en-GB" dirty="0"/>
              <a:t> with its own internal resistance.</a:t>
            </a:r>
            <a:endParaRPr lang="en-GB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endParaRPr lang="en-GB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Note: from now on we will always consider voltage sources as having an internal resistance.</a:t>
            </a:r>
          </a:p>
          <a:p>
            <a:pPr>
              <a:spcBef>
                <a:spcPct val="50000"/>
              </a:spcBef>
            </a:pPr>
            <a:r>
              <a:rPr lang="en-GB" dirty="0"/>
              <a:t>In addition all </a:t>
            </a:r>
            <a:r>
              <a:rPr lang="en-GB" dirty="0">
                <a:solidFill>
                  <a:srgbClr val="FF3300"/>
                </a:solidFill>
              </a:rPr>
              <a:t>signal sources</a:t>
            </a:r>
            <a:r>
              <a:rPr lang="en-GB" dirty="0"/>
              <a:t> will also be considered to have their own internal resistance as well. </a:t>
            </a:r>
            <a:r>
              <a:rPr lang="en-GB" dirty="0">
                <a:solidFill>
                  <a:srgbClr val="FF3300"/>
                </a:solidFill>
              </a:rPr>
              <a:t>See later note on signal sources</a:t>
            </a:r>
            <a:r>
              <a:rPr lang="en-GB" dirty="0"/>
              <a:t>.</a:t>
            </a:r>
            <a:endParaRPr lang="en-US" dirty="0">
              <a:solidFill>
                <a:srgbClr val="FF33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9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1712-1178-48BC-84FE-228F46A91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078E8-7697-40A2-9CD8-2B4BBA916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What is the significance of the </a:t>
            </a:r>
            <a:r>
              <a:rPr lang="en-GB" dirty="0">
                <a:solidFill>
                  <a:srgbClr val="FF3300"/>
                </a:solidFill>
              </a:rPr>
              <a:t>internal resistance?</a:t>
            </a:r>
          </a:p>
          <a:p>
            <a:pPr>
              <a:spcBef>
                <a:spcPct val="50000"/>
              </a:spcBef>
            </a:pPr>
            <a:r>
              <a:rPr lang="en-GB" dirty="0">
                <a:solidFill>
                  <a:srgbClr val="FF3300"/>
                </a:solidFill>
              </a:rPr>
              <a:t>Answer:</a:t>
            </a:r>
          </a:p>
          <a:p>
            <a:pPr>
              <a:spcBef>
                <a:spcPct val="50000"/>
              </a:spcBef>
            </a:pPr>
            <a:r>
              <a:rPr lang="en-GB" dirty="0"/>
              <a:t>The internal resistance acts like a resistance internally to the battery/power supply but in-line with any load connected to the supply.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it adds to the total circuit resistance and also causes an internal voltage drop within the battery/supply.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the actual “terminal voltage” of the supply will always be less than the nominal internal voltage V</a:t>
            </a:r>
            <a:r>
              <a:rPr lang="en-GB" baseline="-25000" dirty="0"/>
              <a:t>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51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C195C-EF24-41FC-BE77-6B4159E72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6553-F3A5-4182-B46D-720BA71F7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096565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So </a:t>
            </a:r>
            <a:r>
              <a:rPr lang="en-GB" dirty="0">
                <a:solidFill>
                  <a:srgbClr val="FF3300"/>
                </a:solidFill>
              </a:rPr>
              <a:t>whenever we connect a load onto a power supply the terminal voltage of the supply will drop.</a:t>
            </a:r>
          </a:p>
          <a:p>
            <a:pPr>
              <a:spcBef>
                <a:spcPct val="50000"/>
              </a:spcBef>
            </a:pPr>
            <a:r>
              <a:rPr lang="en-GB" dirty="0"/>
              <a:t>The drop in voltage will be due to the voltage drop across </a:t>
            </a:r>
            <a:r>
              <a:rPr lang="en-GB" dirty="0" err="1"/>
              <a:t>R</a:t>
            </a:r>
            <a:r>
              <a:rPr lang="en-GB" baseline="-25000" dirty="0" err="1"/>
              <a:t>int</a:t>
            </a:r>
            <a:r>
              <a:rPr lang="en-GB" dirty="0"/>
              <a:t> which results from the load current flowing through </a:t>
            </a:r>
            <a:r>
              <a:rPr lang="en-GB" dirty="0" err="1"/>
              <a:t>R</a:t>
            </a:r>
            <a:r>
              <a:rPr lang="en-GB" baseline="-25000" dirty="0" err="1"/>
              <a:t>int</a:t>
            </a:r>
            <a:r>
              <a:rPr lang="en-GB" dirty="0"/>
              <a:t>.</a:t>
            </a:r>
            <a:endParaRPr lang="en-US" baseline="-25000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1A90E7-76DC-4A8F-9B2A-EC96CCE716B7}"/>
              </a:ext>
            </a:extLst>
          </p:cNvPr>
          <p:cNvGrpSpPr/>
          <p:nvPr/>
        </p:nvGrpSpPr>
        <p:grpSpPr>
          <a:xfrm>
            <a:off x="4499992" y="2708920"/>
            <a:ext cx="4464499" cy="2460403"/>
            <a:chOff x="773113" y="2406500"/>
            <a:chExt cx="5369086" cy="3108475"/>
          </a:xfrm>
        </p:grpSpPr>
        <p:sp>
          <p:nvSpPr>
            <p:cNvPr id="5" name="Line 6">
              <a:extLst>
                <a:ext uri="{FF2B5EF4-FFF2-40B4-BE49-F238E27FC236}">
                  <a16:creationId xmlns:a16="http://schemas.microsoft.com/office/drawing/2014/main" id="{CC7A79AF-359E-4300-9191-437643B3D9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3825" y="3198813"/>
              <a:ext cx="0" cy="80486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7">
              <a:extLst>
                <a:ext uri="{FF2B5EF4-FFF2-40B4-BE49-F238E27FC236}">
                  <a16:creationId xmlns:a16="http://schemas.microsoft.com/office/drawing/2014/main" id="{4F2034A5-538B-453C-B6B4-C083267239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138238" y="4016375"/>
              <a:ext cx="5000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8">
              <a:extLst>
                <a:ext uri="{FF2B5EF4-FFF2-40B4-BE49-F238E27FC236}">
                  <a16:creationId xmlns:a16="http://schemas.microsoft.com/office/drawing/2014/main" id="{7061B954-3E0B-4AEC-9677-D8C20D0126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239838" y="4137025"/>
              <a:ext cx="28098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9">
              <a:extLst>
                <a:ext uri="{FF2B5EF4-FFF2-40B4-BE49-F238E27FC236}">
                  <a16:creationId xmlns:a16="http://schemas.microsoft.com/office/drawing/2014/main" id="{CC560771-3130-4D7C-911C-8BB19C5727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3825" y="4125913"/>
              <a:ext cx="0" cy="112077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10">
              <a:extLst>
                <a:ext uri="{FF2B5EF4-FFF2-40B4-BE49-F238E27FC236}">
                  <a16:creationId xmlns:a16="http://schemas.microsoft.com/office/drawing/2014/main" id="{CEC09D15-DC6B-42B1-AFCE-354324D278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70013" y="3209925"/>
              <a:ext cx="7794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Rectangle 11">
              <a:extLst>
                <a:ext uri="{FF2B5EF4-FFF2-40B4-BE49-F238E27FC236}">
                  <a16:creationId xmlns:a16="http://schemas.microsoft.com/office/drawing/2014/main" id="{705188A4-129F-4F96-8F0C-B61228A556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1063" y="3113088"/>
              <a:ext cx="560387" cy="18256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Line 12">
              <a:extLst>
                <a:ext uri="{FF2B5EF4-FFF2-40B4-BE49-F238E27FC236}">
                  <a16:creationId xmlns:a16="http://schemas.microsoft.com/office/drawing/2014/main" id="{571B5102-C658-476D-8DCF-375D0E074A1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11450" y="3198813"/>
              <a:ext cx="45085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13">
              <a:extLst>
                <a:ext uri="{FF2B5EF4-FFF2-40B4-BE49-F238E27FC236}">
                  <a16:creationId xmlns:a16="http://schemas.microsoft.com/office/drawing/2014/main" id="{E630A5FD-65E2-4F8B-9D06-A83B23D202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82713" y="5222875"/>
              <a:ext cx="1828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Rectangle 14">
              <a:extLst>
                <a:ext uri="{FF2B5EF4-FFF2-40B4-BE49-F238E27FC236}">
                  <a16:creationId xmlns:a16="http://schemas.microsoft.com/office/drawing/2014/main" id="{47752623-8A2D-4B98-83FD-A0B6FFB3E1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3113" y="2438400"/>
              <a:ext cx="2097087" cy="30765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Text Box 15">
              <a:extLst>
                <a:ext uri="{FF2B5EF4-FFF2-40B4-BE49-F238E27FC236}">
                  <a16:creationId xmlns:a16="http://schemas.microsoft.com/office/drawing/2014/main" id="{84CC4F28-E87C-4807-BCA2-6AD256B440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49588" y="2684463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>
                  <a:cs typeface="Arial" charset="0"/>
                </a:rPr>
                <a:t>+</a:t>
              </a:r>
            </a:p>
          </p:txBody>
        </p:sp>
        <p:sp>
          <p:nvSpPr>
            <p:cNvPr id="15" name="Text Box 16">
              <a:extLst>
                <a:ext uri="{FF2B5EF4-FFF2-40B4-BE49-F238E27FC236}">
                  <a16:creationId xmlns:a16="http://schemas.microsoft.com/office/drawing/2014/main" id="{75CDADA6-E197-4AD9-8F15-60275D3893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57313" y="4098925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V</a:t>
              </a:r>
              <a:r>
                <a:rPr lang="en-GB" b="1" baseline="-25000"/>
                <a:t>s</a:t>
              </a:r>
              <a:endParaRPr lang="en-US" b="1" baseline="-25000"/>
            </a:p>
          </p:txBody>
        </p:sp>
        <p:sp>
          <p:nvSpPr>
            <p:cNvPr id="16" name="Text Box 17">
              <a:extLst>
                <a:ext uri="{FF2B5EF4-FFF2-40B4-BE49-F238E27FC236}">
                  <a16:creationId xmlns:a16="http://schemas.microsoft.com/office/drawing/2014/main" id="{EE9C0CCF-0F00-4526-BD0F-2146EE224D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57400" y="3284538"/>
              <a:ext cx="646113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R</a:t>
              </a:r>
              <a:r>
                <a:rPr lang="en-GB" b="1" baseline="-25000"/>
                <a:t>int</a:t>
              </a:r>
              <a:endParaRPr lang="en-US" b="1" baseline="-25000"/>
            </a:p>
          </p:txBody>
        </p:sp>
        <p:sp>
          <p:nvSpPr>
            <p:cNvPr id="17" name="Line 18">
              <a:extLst>
                <a:ext uri="{FF2B5EF4-FFF2-40B4-BE49-F238E27FC236}">
                  <a16:creationId xmlns:a16="http://schemas.microsoft.com/office/drawing/2014/main" id="{9CFB96F7-CF6A-4940-BC56-86185D8F8F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02000" y="3276600"/>
              <a:ext cx="0" cy="1905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19">
              <a:extLst>
                <a:ext uri="{FF2B5EF4-FFF2-40B4-BE49-F238E27FC236}">
                  <a16:creationId xmlns:a16="http://schemas.microsoft.com/office/drawing/2014/main" id="{62D8BF0D-0740-42FD-890A-53AFBB9327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36900" y="3187700"/>
              <a:ext cx="12065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20">
              <a:extLst>
                <a:ext uri="{FF2B5EF4-FFF2-40B4-BE49-F238E27FC236}">
                  <a16:creationId xmlns:a16="http://schemas.microsoft.com/office/drawing/2014/main" id="{BA76A393-4FE5-4E79-AD05-B4EE6FF3F55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75000" y="5219700"/>
              <a:ext cx="11557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21">
              <a:extLst>
                <a:ext uri="{FF2B5EF4-FFF2-40B4-BE49-F238E27FC236}">
                  <a16:creationId xmlns:a16="http://schemas.microsoft.com/office/drawing/2014/main" id="{BB28BEFA-0015-437E-934E-EDC52E02F6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43400" y="3187700"/>
              <a:ext cx="0" cy="558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Rectangle 22">
              <a:extLst>
                <a:ext uri="{FF2B5EF4-FFF2-40B4-BE49-F238E27FC236}">
                  <a16:creationId xmlns:a16="http://schemas.microsoft.com/office/drawing/2014/main" id="{C52DA4B6-333A-4BFE-9503-75F2E4C28C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67200" y="3759200"/>
              <a:ext cx="165100" cy="457200"/>
            </a:xfrm>
            <a:prstGeom prst="rect">
              <a:avLst/>
            </a:prstGeom>
            <a:solidFill>
              <a:schemeClr val="accent1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Line 23">
              <a:extLst>
                <a:ext uri="{FF2B5EF4-FFF2-40B4-BE49-F238E27FC236}">
                  <a16:creationId xmlns:a16="http://schemas.microsoft.com/office/drawing/2014/main" id="{091D68F0-7E61-48D2-9D6C-9DD9A0EA31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56100" y="4216400"/>
              <a:ext cx="0" cy="10033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 Box 24">
              <a:extLst>
                <a:ext uri="{FF2B5EF4-FFF2-40B4-BE49-F238E27FC236}">
                  <a16:creationId xmlns:a16="http://schemas.microsoft.com/office/drawing/2014/main" id="{CA93A975-E472-484A-9111-C8ADAA5AA3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6900" y="4305300"/>
              <a:ext cx="1562100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Load resistance</a:t>
              </a:r>
              <a:endParaRPr lang="en-US"/>
            </a:p>
          </p:txBody>
        </p:sp>
        <p:sp>
          <p:nvSpPr>
            <p:cNvPr id="24" name="AutoShape 25">
              <a:extLst>
                <a:ext uri="{FF2B5EF4-FFF2-40B4-BE49-F238E27FC236}">
                  <a16:creationId xmlns:a16="http://schemas.microsoft.com/office/drawing/2014/main" id="{22BB3C8D-E204-4AD1-8AC7-D67E44DA5F6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2292350" y="2686050"/>
              <a:ext cx="254000" cy="469900"/>
            </a:xfrm>
            <a:prstGeom prst="leftBrace">
              <a:avLst>
                <a:gd name="adj1" fmla="val 15417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Text Box 26">
              <a:extLst>
                <a:ext uri="{FF2B5EF4-FFF2-40B4-BE49-F238E27FC236}">
                  <a16:creationId xmlns:a16="http://schemas.microsoft.com/office/drawing/2014/main" id="{F2B58789-FDC8-42B8-A4F5-709C22DBEA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9758" y="2409031"/>
              <a:ext cx="7874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err="1"/>
                <a:t>V</a:t>
              </a:r>
              <a:r>
                <a:rPr lang="en-GB" b="1" baseline="-25000" dirty="0" err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int</a:t>
              </a:r>
              <a:endParaRPr lang="en-US" b="1" baseline="-25000" dirty="0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26" name="AutoShape 28">
              <a:extLst>
                <a:ext uri="{FF2B5EF4-FFF2-40B4-BE49-F238E27FC236}">
                  <a16:creationId xmlns:a16="http://schemas.microsoft.com/office/drawing/2014/main" id="{236A1154-3507-4B24-9194-6D204AFBF45D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3900" y="3746500"/>
              <a:ext cx="88900" cy="469900"/>
            </a:xfrm>
            <a:prstGeom prst="rightBrace">
              <a:avLst>
                <a:gd name="adj1" fmla="val 44048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Text Box 29">
              <a:extLst>
                <a:ext uri="{FF2B5EF4-FFF2-40B4-BE49-F238E27FC236}">
                  <a16:creationId xmlns:a16="http://schemas.microsoft.com/office/drawing/2014/main" id="{A9780C51-2CC3-4F53-9E7A-D2B2B6A048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62500" y="3670300"/>
              <a:ext cx="8890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V</a:t>
              </a:r>
              <a:r>
                <a:rPr lang="en-GB" b="1" baseline="-25000"/>
                <a:t>load</a:t>
              </a:r>
              <a:endParaRPr lang="en-US" b="1" baseline="-25000"/>
            </a:p>
          </p:txBody>
        </p:sp>
        <p:sp>
          <p:nvSpPr>
            <p:cNvPr id="28" name="Text Box 30">
              <a:extLst>
                <a:ext uri="{FF2B5EF4-FFF2-40B4-BE49-F238E27FC236}">
                  <a16:creationId xmlns:a16="http://schemas.microsoft.com/office/drawing/2014/main" id="{300E7AC9-C51F-4F40-BD56-A40ACFE318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7656" y="2406500"/>
              <a:ext cx="2684543" cy="5832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 err="1"/>
                <a:t>V</a:t>
              </a:r>
              <a:r>
                <a:rPr lang="en-GB" sz="2400" b="1" baseline="-25000" dirty="0" err="1"/>
                <a:t>load</a:t>
              </a:r>
              <a:r>
                <a:rPr lang="en-GB" sz="2400" dirty="0"/>
                <a:t> = V</a:t>
              </a:r>
              <a:r>
                <a:rPr lang="en-GB" sz="2400" b="1" baseline="-25000" dirty="0"/>
                <a:t>s</a:t>
              </a:r>
              <a:r>
                <a:rPr lang="en-GB" sz="2400" dirty="0"/>
                <a:t> - </a:t>
              </a:r>
              <a:r>
                <a:rPr lang="en-GB" sz="2400" dirty="0" err="1"/>
                <a:t>V</a:t>
              </a:r>
              <a:r>
                <a:rPr lang="en-GB" sz="2400" b="1" baseline="-25000" dirty="0" err="1"/>
                <a:t>int</a:t>
              </a:r>
              <a:endParaRPr lang="en-US" sz="2400" b="1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99518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D8E9-7029-49CC-B91E-82F89C2E2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09B5E-CCDC-4679-BC31-55F026BE4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Because there is always a voltage drop internally to the voltage source when current flows into the load it means that there is always some </a:t>
            </a:r>
            <a:r>
              <a:rPr lang="en-GB" dirty="0">
                <a:solidFill>
                  <a:srgbClr val="FF3300"/>
                </a:solidFill>
              </a:rPr>
              <a:t>power loss within the power supply</a:t>
            </a:r>
            <a:r>
              <a:rPr lang="en-GB" dirty="0"/>
              <a:t> when it is connected to a load and is supplying current to the load.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when a power amplifier supplies power to a speaker, some of the power destined for the speaker will actually be lost (as heat) within the power amplifier.</a:t>
            </a:r>
          </a:p>
          <a:p>
            <a:pPr>
              <a:spcBef>
                <a:spcPct val="50000"/>
              </a:spcBef>
            </a:pPr>
            <a:r>
              <a:rPr lang="en-GB" dirty="0"/>
              <a:t>In some power amplifiers up to 75% or more power may be lost within the amplifier.</a:t>
            </a:r>
          </a:p>
          <a:p>
            <a:pPr>
              <a:spcBef>
                <a:spcPct val="50000"/>
              </a:spcBef>
            </a:pPr>
            <a:r>
              <a:rPr lang="en-GB" dirty="0"/>
              <a:t>A power amplifier is not a power supply in the strictest sense but the principle still applies.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02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F87B-F015-4F13-B065-6F8F1DAFE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A83DA-210B-44FA-8D1D-9409D3D82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now on </a:t>
            </a:r>
            <a:r>
              <a:rPr lang="en-GB" dirty="0">
                <a:solidFill>
                  <a:srgbClr val="FF3300"/>
                </a:solidFill>
              </a:rPr>
              <a:t>YOU</a:t>
            </a:r>
            <a:r>
              <a:rPr lang="en-GB" dirty="0"/>
              <a:t> must always consider the effect of the internal resistance of all supplies because it has an effect on circuit performance. The effect may be minimal or very significant.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75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 Voltage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Considering an AC voltage source, these could also have a reactive element to the source’s internal “resistance”.</a:t>
            </a:r>
          </a:p>
          <a:p>
            <a:r>
              <a:rPr lang="en-GB" dirty="0" smtClean="0"/>
              <a:t>This internal impedance will </a:t>
            </a:r>
            <a:r>
              <a:rPr lang="en-GB" dirty="0" smtClean="0"/>
              <a:t>affect the phase of the current supplied to the circuit such that a purely resistive load could have a current leading or laggin</a:t>
            </a:r>
            <a:r>
              <a:rPr lang="en-GB" dirty="0" smtClean="0"/>
              <a:t>g the voltage across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0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Maximum power transfer is the point when the load is dissipating the maximum amount of power.</a:t>
            </a:r>
          </a:p>
          <a:p>
            <a:r>
              <a:rPr lang="en-GB" dirty="0" smtClean="0"/>
              <a:t>But isn’t this just when the load is </a:t>
            </a:r>
            <a:r>
              <a:rPr lang="en-GB" dirty="0" smtClean="0"/>
              <a:t>drawing the </a:t>
            </a:r>
            <a:r>
              <a:rPr lang="en-GB" dirty="0" smtClean="0"/>
              <a:t>most current?</a:t>
            </a:r>
          </a:p>
          <a:p>
            <a:pPr lvl="1"/>
            <a:r>
              <a:rPr lang="en-GB" dirty="0" smtClean="0"/>
              <a:t>No. More current draw means more voltage drop over source’s internal resistance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There needs to be a compromise between current draw and voltage drop.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69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7643192" cy="3917032"/>
              </a:xfrm>
            </p:spPr>
            <p:txBody>
              <a:bodyPr/>
              <a:lstStyle/>
              <a:p>
                <a:r>
                  <a:rPr lang="en-GB" sz="2400" dirty="0" smtClean="0"/>
                  <a:t>We are going to plot a graph of power dissipated by the load resistor as a function of load resistance.</a:t>
                </a:r>
              </a:p>
              <a:p>
                <a:r>
                  <a:rPr lang="en-GB" sz="2400" dirty="0" smtClean="0"/>
                  <a:t>Three steps to calculate load power:</a:t>
                </a:r>
              </a:p>
              <a:p>
                <a:endParaRPr lang="en-GB" sz="2400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Src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Load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𝐿𝑜𝑎𝑑</m:t>
                        </m:r>
                      </m:sub>
                    </m:sSub>
                  </m:oMath>
                </a14:m>
                <a:endParaRPr lang="en-GB" dirty="0"/>
              </a:p>
              <a:p>
                <a:pPr marL="971550" lvl="1" indent="-514350">
                  <a:buFont typeface="+mj-lt"/>
                  <a:buAutoNum type="arabicPeriod"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7643192" cy="3917032"/>
              </a:xfrm>
              <a:blipFill>
                <a:blip r:embed="rId2"/>
                <a:stretch>
                  <a:fillRect l="-1037" t="-1090" r="-1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3284984"/>
            <a:ext cx="3347268" cy="210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32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Maximum Power Transfer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105016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 smtClean="0"/>
                  <a:t>Plotting the graph we can see that maximum load power occurs when the load resistance is equal to the source resistance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𝐿𝑜𝑎𝑑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𝑠𝑟𝑐</m:t>
                          </m:r>
                        </m:sub>
                      </m:sSub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105016" cy="3917032"/>
              </a:xfrm>
              <a:blipFill>
                <a:blip r:embed="rId2"/>
                <a:stretch>
                  <a:fillRect l="-2229" t="-1090" r="-13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4716016" y="1410910"/>
          <a:ext cx="4116115" cy="2450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/>
          </p:nvPr>
        </p:nvGraphicFramePr>
        <p:xfrm>
          <a:off x="4714282" y="3789040"/>
          <a:ext cx="4104456" cy="17978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Oval 5"/>
          <p:cNvSpPr/>
          <p:nvPr/>
        </p:nvSpPr>
        <p:spPr>
          <a:xfrm>
            <a:off x="5220072" y="2121862"/>
            <a:ext cx="86409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>
            <a:stCxn id="6" idx="2"/>
          </p:cNvCxnSpPr>
          <p:nvPr/>
        </p:nvCxnSpPr>
        <p:spPr>
          <a:xfrm>
            <a:off x="5220072" y="2553910"/>
            <a:ext cx="144016" cy="244341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940152" y="2220720"/>
            <a:ext cx="2664296" cy="17123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7020272" y="3950996"/>
            <a:ext cx="0" cy="10463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26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these results, we can say that…</a:t>
            </a:r>
          </a:p>
          <a:p>
            <a:pPr lvl="1"/>
            <a:r>
              <a:rPr lang="en-GB" dirty="0" smtClean="0"/>
              <a:t>Maximum </a:t>
            </a:r>
            <a:r>
              <a:rPr lang="en-GB" dirty="0"/>
              <a:t>Power Transfer occurs when the resistive value of the load is equal in value to that of the voltage sources internal </a:t>
            </a:r>
            <a:r>
              <a:rPr lang="en-GB" dirty="0" smtClean="0"/>
              <a:t>resistance.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07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But what happens with an AC source with a reactive internal impedance?</a:t>
            </a:r>
          </a:p>
          <a:p>
            <a:r>
              <a:rPr lang="en-GB" dirty="0" smtClean="0"/>
              <a:t>We need to first consider the types of AC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04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Apparent, Active &amp; Reactive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Apparent power is the amount of power delivered to a circuit – Measured in VA</a:t>
            </a:r>
          </a:p>
          <a:p>
            <a:r>
              <a:rPr lang="en-GB" dirty="0" smtClean="0"/>
              <a:t>Active power is the portion of the apparent power used by resistive elements – Measured in W</a:t>
            </a:r>
          </a:p>
          <a:p>
            <a:r>
              <a:rPr lang="en-GB" dirty="0" smtClean="0"/>
              <a:t>Reactive power is the portion of the apparent power wasted by reactive elements – Measured in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58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pic>
        <p:nvPicPr>
          <p:cNvPr id="3074" name="Picture 2" descr="Image result for frothy beer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196752"/>
            <a:ext cx="317182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4067944" y="1700808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995936" y="4653136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67944" y="234888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372200" y="1700808"/>
            <a:ext cx="0" cy="2952328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80112" y="1700808"/>
            <a:ext cx="0" cy="648072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5580112" y="2348880"/>
            <a:ext cx="0" cy="2304256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444208" y="285380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Apparent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726283" y="3176971"/>
            <a:ext cx="891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4503462" y="1665829"/>
            <a:ext cx="1152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Reactive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51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Maximum Power Transfer in AC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 reactive power is unwanted and potentially damaging or wasteful in a system we must try to reduce it.</a:t>
            </a:r>
          </a:p>
          <a:p>
            <a:r>
              <a:rPr lang="en-GB" dirty="0" smtClean="0"/>
              <a:t>When we talk about maximum power transfer we mean </a:t>
            </a:r>
            <a:r>
              <a:rPr lang="en-GB" u="sng" dirty="0" smtClean="0"/>
              <a:t>Real Power</a:t>
            </a:r>
          </a:p>
          <a:p>
            <a:r>
              <a:rPr lang="en-GB" dirty="0" smtClean="0"/>
              <a:t>So in AC systems we must try to reduce reactive power while maximising real power and apparent power.</a:t>
            </a:r>
          </a:p>
        </p:txBody>
      </p:sp>
    </p:spTree>
    <p:extLst>
      <p:ext uri="{BB962C8B-B14F-4D97-AF65-F5344CB8AC3E}">
        <p14:creationId xmlns:p14="http://schemas.microsoft.com/office/powerpoint/2010/main" val="49545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in AC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a supply has an overall capacitive internal impedance then the current will lead the voltage by some angle.</a:t>
            </a:r>
          </a:p>
          <a:p>
            <a:r>
              <a:rPr lang="en-GB" dirty="0" smtClean="0"/>
              <a:t>An increase in phase angle will increase the reactive power</a:t>
            </a:r>
          </a:p>
          <a:p>
            <a:pPr lvl="1"/>
            <a:r>
              <a:rPr lang="en-GB" dirty="0" smtClean="0"/>
              <a:t>So we need to reduce the phase angle to maximise power.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21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We can perform a similar exercise to the DC maximum power experiment earlier, this time we’re going to use AC and vary the load resistance and reactance while calculating power using: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3733918" y="3871444"/>
                <a:ext cx="1676163" cy="56566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𝐿𝑜𝑎𝑑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𝑆𝑟𝑐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3918" y="3871444"/>
                <a:ext cx="1676163" cy="56566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3820543" y="4797152"/>
                <a:ext cx="1589538" cy="31265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ℜ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𝐿𝑜𝑎𝑑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0543" y="4797152"/>
                <a:ext cx="1589538" cy="312650"/>
              </a:xfrm>
              <a:prstGeom prst="rect">
                <a:avLst/>
              </a:prstGeom>
              <a:blipFill>
                <a:blip r:embed="rId3"/>
                <a:stretch>
                  <a:fillRect l="-3462" b="-117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823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1700808"/>
            <a:ext cx="6577636" cy="38988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in 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4104456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Graph of load power vs load impedance</a:t>
            </a:r>
          </a:p>
          <a:p>
            <a:pPr marL="0" indent="0">
              <a:buNone/>
            </a:pPr>
            <a:r>
              <a:rPr lang="en-GB" sz="2400" dirty="0" err="1" smtClean="0"/>
              <a:t>Zsc</a:t>
            </a:r>
            <a:r>
              <a:rPr lang="en-GB" sz="2400" dirty="0" smtClean="0"/>
              <a:t> = 5+j10</a:t>
            </a:r>
            <a:r>
              <a:rPr lang="el-GR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Vsc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=10V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9623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experiments, we can conclude that for a DC system, maximum power transfer occurs when </a:t>
            </a:r>
            <a:r>
              <a:rPr lang="en-GB" dirty="0" err="1" smtClean="0"/>
              <a:t>Rload</a:t>
            </a:r>
            <a:r>
              <a:rPr lang="en-GB" dirty="0" smtClean="0"/>
              <a:t> = </a:t>
            </a:r>
            <a:r>
              <a:rPr lang="en-GB" dirty="0" err="1" smtClean="0"/>
              <a:t>Rsrc</a:t>
            </a:r>
            <a:r>
              <a:rPr lang="en-GB" dirty="0" smtClean="0"/>
              <a:t> and for an AC system when </a:t>
            </a:r>
            <a:r>
              <a:rPr lang="en-GB" dirty="0" err="1" smtClean="0"/>
              <a:t>Zload</a:t>
            </a:r>
            <a:r>
              <a:rPr lang="en-GB" dirty="0" smtClean="0"/>
              <a:t> = *</a:t>
            </a:r>
            <a:r>
              <a:rPr lang="en-GB" dirty="0" err="1" smtClean="0"/>
              <a:t>ZSrc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3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D6174DB-4951-4E9E-B8DD-F9812A9E57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bc2bc07b-b850-40fa-bc7b-300a8ce20a1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182</TotalTime>
  <Words>1052</Words>
  <Application>Microsoft Office PowerPoint</Application>
  <PresentationFormat>On-screen Show (4:3)</PresentationFormat>
  <Paragraphs>102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Cambria Math</vt:lpstr>
      <vt:lpstr>Arial</vt:lpstr>
      <vt:lpstr>Calibri</vt:lpstr>
      <vt:lpstr>20140311PresentationUWTSDTemplate</vt:lpstr>
      <vt:lpstr>Maximum Power Transfer</vt:lpstr>
      <vt:lpstr>Voltage Sources</vt:lpstr>
      <vt:lpstr>Voltage Sources</vt:lpstr>
      <vt:lpstr>Voltage Sources</vt:lpstr>
      <vt:lpstr>Voltage Sources</vt:lpstr>
      <vt:lpstr>Voltage Sources</vt:lpstr>
      <vt:lpstr>Voltage Sources</vt:lpstr>
      <vt:lpstr>AC Voltage Sources</vt:lpstr>
      <vt:lpstr>Maximum Power Transfer</vt:lpstr>
      <vt:lpstr>Maximum Power Transfer</vt:lpstr>
      <vt:lpstr>Maximum Power Transfer</vt:lpstr>
      <vt:lpstr>Maximum Power Transfer</vt:lpstr>
      <vt:lpstr>Maximum Power Transfer</vt:lpstr>
      <vt:lpstr>Apparent, Active &amp; Reactive Power</vt:lpstr>
      <vt:lpstr>Power Factor</vt:lpstr>
      <vt:lpstr>Maximum Power Transfer in AC Systems</vt:lpstr>
      <vt:lpstr>Maximum Power in AC systems</vt:lpstr>
      <vt:lpstr>Maximum Power Transfer</vt:lpstr>
      <vt:lpstr>Maximum Power in AC</vt:lpstr>
      <vt:lpstr>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Stephen Mosey</cp:lastModifiedBy>
  <cp:revision>12</cp:revision>
  <dcterms:created xsi:type="dcterms:W3CDTF">2020-10-14T13:30:48Z</dcterms:created>
  <dcterms:modified xsi:type="dcterms:W3CDTF">2020-10-15T14:31:22Z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