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7" r:id="rId6"/>
    <p:sldId id="271" r:id="rId7"/>
    <p:sldId id="272" r:id="rId8"/>
    <p:sldId id="269" r:id="rId9"/>
    <p:sldId id="270" r:id="rId10"/>
    <p:sldId id="268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64D8A1-2D42-401D-9A86-6E822288845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52ED627-AE76-4E46-995C-A604913AE019}">
      <dgm:prSet/>
      <dgm:spPr/>
      <dgm:t>
        <a:bodyPr/>
        <a:lstStyle/>
        <a:p>
          <a:r>
            <a:rPr lang="en-US" b="1" i="0" baseline="0"/>
            <a:t>Primary Research Question:</a:t>
          </a:r>
          <a:r>
            <a:rPr lang="en-US" b="0" i="0" baseline="0"/>
            <a:t> How can the internal triangulation geometry of a GT3 roll cage be optimized to maximize torsional stiffness while minimizing total structural mass? </a:t>
          </a:r>
          <a:endParaRPr lang="en-US"/>
        </a:p>
      </dgm:t>
    </dgm:pt>
    <dgm:pt modelId="{D4F61B12-886B-401F-B38A-439AE73F9AC2}" type="parTrans" cxnId="{0D15F1C9-C108-4D9C-A9E0-8597337A31D3}">
      <dgm:prSet/>
      <dgm:spPr/>
      <dgm:t>
        <a:bodyPr/>
        <a:lstStyle/>
        <a:p>
          <a:endParaRPr lang="en-US"/>
        </a:p>
      </dgm:t>
    </dgm:pt>
    <dgm:pt modelId="{9016C36A-09D9-4793-B8BD-A6F79A4623C4}" type="sibTrans" cxnId="{0D15F1C9-C108-4D9C-A9E0-8597337A31D3}">
      <dgm:prSet/>
      <dgm:spPr/>
      <dgm:t>
        <a:bodyPr/>
        <a:lstStyle/>
        <a:p>
          <a:endParaRPr lang="en-US"/>
        </a:p>
      </dgm:t>
    </dgm:pt>
    <dgm:pt modelId="{B9E31395-B2C3-4EC0-A8DA-4CF8D9DFA547}">
      <dgm:prSet/>
      <dgm:spPr/>
      <dgm:t>
        <a:bodyPr/>
        <a:lstStyle/>
        <a:p>
          <a:r>
            <a:rPr lang="en-US" b="1" i="0" baseline="0"/>
            <a:t>Objective 1:</a:t>
          </a:r>
          <a:r>
            <a:rPr lang="en-US" b="0" i="0" baseline="0"/>
            <a:t> To evaluate the baseline torsional rigidity of a standard FIA-spec roll cage using Finite Element Analysis (FEA).</a:t>
          </a:r>
          <a:endParaRPr lang="en-US"/>
        </a:p>
      </dgm:t>
    </dgm:pt>
    <dgm:pt modelId="{3293644C-A314-4977-8413-6434940145FA}" type="parTrans" cxnId="{555BEAEF-1E51-4D45-879E-BD0447AC1D41}">
      <dgm:prSet/>
      <dgm:spPr/>
      <dgm:t>
        <a:bodyPr/>
        <a:lstStyle/>
        <a:p>
          <a:endParaRPr lang="en-US"/>
        </a:p>
      </dgm:t>
    </dgm:pt>
    <dgm:pt modelId="{14D2B839-2D31-4E70-AEEE-23A5C19C0255}" type="sibTrans" cxnId="{555BEAEF-1E51-4D45-879E-BD0447AC1D41}">
      <dgm:prSet/>
      <dgm:spPr/>
      <dgm:t>
        <a:bodyPr/>
        <a:lstStyle/>
        <a:p>
          <a:endParaRPr lang="en-US"/>
        </a:p>
      </dgm:t>
    </dgm:pt>
    <dgm:pt modelId="{554A76CD-CC26-4E90-B80B-0F31731F689A}">
      <dgm:prSet/>
      <dgm:spPr/>
      <dgm:t>
        <a:bodyPr/>
        <a:lstStyle/>
        <a:p>
          <a:r>
            <a:rPr lang="en-US" b="1" i="0" baseline="0"/>
            <a:t>Objective 2:</a:t>
          </a:r>
          <a:r>
            <a:rPr lang="en-US" b="0" i="0" baseline="0"/>
            <a:t> To identify "weak" structural nodes that contribute most to chassis flex under cornering loads.</a:t>
          </a:r>
          <a:endParaRPr lang="en-US"/>
        </a:p>
      </dgm:t>
    </dgm:pt>
    <dgm:pt modelId="{7F524A58-51CA-4C08-BC88-138BC72B29D0}" type="parTrans" cxnId="{DA60E04B-B5CF-4E6F-9838-E7976D5441ED}">
      <dgm:prSet/>
      <dgm:spPr/>
      <dgm:t>
        <a:bodyPr/>
        <a:lstStyle/>
        <a:p>
          <a:endParaRPr lang="en-US"/>
        </a:p>
      </dgm:t>
    </dgm:pt>
    <dgm:pt modelId="{4B80791F-0733-47CF-89F8-B93EF44EDEC6}" type="sibTrans" cxnId="{DA60E04B-B5CF-4E6F-9838-E7976D5441ED}">
      <dgm:prSet/>
      <dgm:spPr/>
      <dgm:t>
        <a:bodyPr/>
        <a:lstStyle/>
        <a:p>
          <a:endParaRPr lang="en-US"/>
        </a:p>
      </dgm:t>
    </dgm:pt>
    <dgm:pt modelId="{DF3F6F5A-0980-470A-B060-1A30D14DA5E9}">
      <dgm:prSet/>
      <dgm:spPr/>
      <dgm:t>
        <a:bodyPr/>
        <a:lstStyle/>
        <a:p>
          <a:r>
            <a:rPr lang="en-US" b="1" i="0" baseline="0"/>
            <a:t>Objective 3:</a:t>
          </a:r>
          <a:r>
            <a:rPr lang="en-US" b="0" i="0" baseline="0"/>
            <a:t> To propose an optimized geometry that maintains FIA safety compliance while reducing weight or increasing stiffness.</a:t>
          </a:r>
          <a:endParaRPr lang="en-US"/>
        </a:p>
      </dgm:t>
    </dgm:pt>
    <dgm:pt modelId="{F2C29D4A-3C28-44C2-ADB3-2BE7D6A78333}" type="parTrans" cxnId="{B7B763EC-4BD3-468B-9B8F-B2F54487EFB5}">
      <dgm:prSet/>
      <dgm:spPr/>
      <dgm:t>
        <a:bodyPr/>
        <a:lstStyle/>
        <a:p>
          <a:endParaRPr lang="en-US"/>
        </a:p>
      </dgm:t>
    </dgm:pt>
    <dgm:pt modelId="{254AAA8E-7305-4881-8C5A-1717769187ED}" type="sibTrans" cxnId="{B7B763EC-4BD3-468B-9B8F-B2F54487EFB5}">
      <dgm:prSet/>
      <dgm:spPr/>
      <dgm:t>
        <a:bodyPr/>
        <a:lstStyle/>
        <a:p>
          <a:endParaRPr lang="en-US"/>
        </a:p>
      </dgm:t>
    </dgm:pt>
    <dgm:pt modelId="{0EDDFADE-7998-4FD2-8396-FBB406837CFB}" type="pres">
      <dgm:prSet presAssocID="{7764D8A1-2D42-401D-9A86-6E8222888451}" presName="linear" presStyleCnt="0">
        <dgm:presLayoutVars>
          <dgm:animLvl val="lvl"/>
          <dgm:resizeHandles val="exact"/>
        </dgm:presLayoutVars>
      </dgm:prSet>
      <dgm:spPr/>
    </dgm:pt>
    <dgm:pt modelId="{73A94CB6-9CAB-475D-A1A4-43A56E2F853E}" type="pres">
      <dgm:prSet presAssocID="{852ED627-AE76-4E46-995C-A604913AE01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29DEF86-2574-4ED1-9FBF-54C96622F676}" type="pres">
      <dgm:prSet presAssocID="{9016C36A-09D9-4793-B8BD-A6F79A4623C4}" presName="spacer" presStyleCnt="0"/>
      <dgm:spPr/>
    </dgm:pt>
    <dgm:pt modelId="{93F957C0-16A1-47FE-9F0D-24CD66DC4663}" type="pres">
      <dgm:prSet presAssocID="{B9E31395-B2C3-4EC0-A8DA-4CF8D9DFA54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C768E06-EECC-4C5D-A44B-3B4FDDF3CB8A}" type="pres">
      <dgm:prSet presAssocID="{14D2B839-2D31-4E70-AEEE-23A5C19C0255}" presName="spacer" presStyleCnt="0"/>
      <dgm:spPr/>
    </dgm:pt>
    <dgm:pt modelId="{4D0E93C2-8E38-4DA6-96E9-05C6A057646C}" type="pres">
      <dgm:prSet presAssocID="{554A76CD-CC26-4E90-B80B-0F31731F689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E0EA917-3CA0-4754-99CC-4F0E289389ED}" type="pres">
      <dgm:prSet presAssocID="{4B80791F-0733-47CF-89F8-B93EF44EDEC6}" presName="spacer" presStyleCnt="0"/>
      <dgm:spPr/>
    </dgm:pt>
    <dgm:pt modelId="{7EA1133E-2BDA-48D2-9C57-2A0B18E6EB9B}" type="pres">
      <dgm:prSet presAssocID="{DF3F6F5A-0980-470A-B060-1A30D14DA5E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98F7C1C-D048-40E2-A42C-E41259386787}" type="presOf" srcId="{DF3F6F5A-0980-470A-B060-1A30D14DA5E9}" destId="{7EA1133E-2BDA-48D2-9C57-2A0B18E6EB9B}" srcOrd="0" destOrd="0" presId="urn:microsoft.com/office/officeart/2005/8/layout/vList2"/>
    <dgm:cxn modelId="{5DBDC32D-C27C-4C93-A7D1-59A369F35FEB}" type="presOf" srcId="{852ED627-AE76-4E46-995C-A604913AE019}" destId="{73A94CB6-9CAB-475D-A1A4-43A56E2F853E}" srcOrd="0" destOrd="0" presId="urn:microsoft.com/office/officeart/2005/8/layout/vList2"/>
    <dgm:cxn modelId="{DA60E04B-B5CF-4E6F-9838-E7976D5441ED}" srcId="{7764D8A1-2D42-401D-9A86-6E8222888451}" destId="{554A76CD-CC26-4E90-B80B-0F31731F689A}" srcOrd="2" destOrd="0" parTransId="{7F524A58-51CA-4C08-BC88-138BC72B29D0}" sibTransId="{4B80791F-0733-47CF-89F8-B93EF44EDEC6}"/>
    <dgm:cxn modelId="{9C178651-9808-45CF-AB1B-2F3455B7FE0E}" type="presOf" srcId="{554A76CD-CC26-4E90-B80B-0F31731F689A}" destId="{4D0E93C2-8E38-4DA6-96E9-05C6A057646C}" srcOrd="0" destOrd="0" presId="urn:microsoft.com/office/officeart/2005/8/layout/vList2"/>
    <dgm:cxn modelId="{9B67BC73-AEC7-4E2E-B00D-2B35FA60232C}" type="presOf" srcId="{B9E31395-B2C3-4EC0-A8DA-4CF8D9DFA547}" destId="{93F957C0-16A1-47FE-9F0D-24CD66DC4663}" srcOrd="0" destOrd="0" presId="urn:microsoft.com/office/officeart/2005/8/layout/vList2"/>
    <dgm:cxn modelId="{14D26AA2-6338-48D3-AAB0-ED93AB7BD918}" type="presOf" srcId="{7764D8A1-2D42-401D-9A86-6E8222888451}" destId="{0EDDFADE-7998-4FD2-8396-FBB406837CFB}" srcOrd="0" destOrd="0" presId="urn:microsoft.com/office/officeart/2005/8/layout/vList2"/>
    <dgm:cxn modelId="{0D15F1C9-C108-4D9C-A9E0-8597337A31D3}" srcId="{7764D8A1-2D42-401D-9A86-6E8222888451}" destId="{852ED627-AE76-4E46-995C-A604913AE019}" srcOrd="0" destOrd="0" parTransId="{D4F61B12-886B-401F-B38A-439AE73F9AC2}" sibTransId="{9016C36A-09D9-4793-B8BD-A6F79A4623C4}"/>
    <dgm:cxn modelId="{B7B763EC-4BD3-468B-9B8F-B2F54487EFB5}" srcId="{7764D8A1-2D42-401D-9A86-6E8222888451}" destId="{DF3F6F5A-0980-470A-B060-1A30D14DA5E9}" srcOrd="3" destOrd="0" parTransId="{F2C29D4A-3C28-44C2-ADB3-2BE7D6A78333}" sibTransId="{254AAA8E-7305-4881-8C5A-1717769187ED}"/>
    <dgm:cxn modelId="{555BEAEF-1E51-4D45-879E-BD0447AC1D41}" srcId="{7764D8A1-2D42-401D-9A86-6E8222888451}" destId="{B9E31395-B2C3-4EC0-A8DA-4CF8D9DFA547}" srcOrd="1" destOrd="0" parTransId="{3293644C-A314-4977-8413-6434940145FA}" sibTransId="{14D2B839-2D31-4E70-AEEE-23A5C19C0255}"/>
    <dgm:cxn modelId="{D88F3E65-BEFA-4F12-B91E-115BCA95E712}" type="presParOf" srcId="{0EDDFADE-7998-4FD2-8396-FBB406837CFB}" destId="{73A94CB6-9CAB-475D-A1A4-43A56E2F853E}" srcOrd="0" destOrd="0" presId="urn:microsoft.com/office/officeart/2005/8/layout/vList2"/>
    <dgm:cxn modelId="{DC3A7172-95E7-4E75-A099-B70C9F5C3170}" type="presParOf" srcId="{0EDDFADE-7998-4FD2-8396-FBB406837CFB}" destId="{329DEF86-2574-4ED1-9FBF-54C96622F676}" srcOrd="1" destOrd="0" presId="urn:microsoft.com/office/officeart/2005/8/layout/vList2"/>
    <dgm:cxn modelId="{AA6CCD2D-4C8D-4398-9B13-07437FBCF03E}" type="presParOf" srcId="{0EDDFADE-7998-4FD2-8396-FBB406837CFB}" destId="{93F957C0-16A1-47FE-9F0D-24CD66DC4663}" srcOrd="2" destOrd="0" presId="urn:microsoft.com/office/officeart/2005/8/layout/vList2"/>
    <dgm:cxn modelId="{78C71144-1D83-46BD-938C-4AF485946D24}" type="presParOf" srcId="{0EDDFADE-7998-4FD2-8396-FBB406837CFB}" destId="{0C768E06-EECC-4C5D-A44B-3B4FDDF3CB8A}" srcOrd="3" destOrd="0" presId="urn:microsoft.com/office/officeart/2005/8/layout/vList2"/>
    <dgm:cxn modelId="{954B2E38-F9C1-486A-8FBA-B9559CFC9CDF}" type="presParOf" srcId="{0EDDFADE-7998-4FD2-8396-FBB406837CFB}" destId="{4D0E93C2-8E38-4DA6-96E9-05C6A057646C}" srcOrd="4" destOrd="0" presId="urn:microsoft.com/office/officeart/2005/8/layout/vList2"/>
    <dgm:cxn modelId="{8579CCDF-CA66-44A1-9324-41119EC2E652}" type="presParOf" srcId="{0EDDFADE-7998-4FD2-8396-FBB406837CFB}" destId="{FE0EA917-3CA0-4754-99CC-4F0E289389ED}" srcOrd="5" destOrd="0" presId="urn:microsoft.com/office/officeart/2005/8/layout/vList2"/>
    <dgm:cxn modelId="{AE9DD54A-E3F0-4100-9B35-6DC8DD019D75}" type="presParOf" srcId="{0EDDFADE-7998-4FD2-8396-FBB406837CFB}" destId="{7EA1133E-2BDA-48D2-9C57-2A0B18E6EB9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8A4112-3CE4-4B5D-AA86-414D6F7DD79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6A9AB38-72D3-481E-98F6-A2F9BDF640BB}">
      <dgm:prSet/>
      <dgm:spPr/>
      <dgm:t>
        <a:bodyPr/>
        <a:lstStyle/>
        <a:p>
          <a:r>
            <a:rPr lang="en-US" b="1" i="0" baseline="0"/>
            <a:t>Quantitative KPIs:</a:t>
          </a:r>
          <a:r>
            <a:rPr lang="en-US" b="0" i="0" baseline="0"/>
            <a:t> Measurement of torsional rigidity ($Nm/deg$) and total structural mass (kg).</a:t>
          </a:r>
          <a:endParaRPr lang="en-US"/>
        </a:p>
      </dgm:t>
    </dgm:pt>
    <dgm:pt modelId="{A1182BF1-3198-410F-B4EE-76229323CF39}" type="parTrans" cxnId="{1B0D867E-8B96-4FBF-8EB9-7BE079E3D496}">
      <dgm:prSet/>
      <dgm:spPr/>
      <dgm:t>
        <a:bodyPr/>
        <a:lstStyle/>
        <a:p>
          <a:endParaRPr lang="en-US"/>
        </a:p>
      </dgm:t>
    </dgm:pt>
    <dgm:pt modelId="{987B4A66-23CD-448A-9E51-A32D05C47249}" type="sibTrans" cxnId="{1B0D867E-8B96-4FBF-8EB9-7BE079E3D496}">
      <dgm:prSet/>
      <dgm:spPr/>
      <dgm:t>
        <a:bodyPr/>
        <a:lstStyle/>
        <a:p>
          <a:endParaRPr lang="en-US"/>
        </a:p>
      </dgm:t>
    </dgm:pt>
    <dgm:pt modelId="{D3DE17CE-D282-4A1E-BB52-F6C67A25DF58}">
      <dgm:prSet/>
      <dgm:spPr/>
      <dgm:t>
        <a:bodyPr/>
        <a:lstStyle/>
        <a:p>
          <a:r>
            <a:rPr lang="en-US" b="1" i="0" baseline="0"/>
            <a:t>Comparative Analysis:</a:t>
          </a:r>
          <a:r>
            <a:rPr lang="en-US" b="0" i="0" baseline="0"/>
            <a:t> I expect to see a non-linear relationship where specific triangulation changes yield high stiffness gains with minimal weight penalties.</a:t>
          </a:r>
          <a:endParaRPr lang="en-US"/>
        </a:p>
      </dgm:t>
    </dgm:pt>
    <dgm:pt modelId="{037E2B58-D7B0-472A-958B-D3F00BB552C7}" type="parTrans" cxnId="{097CBC91-8A09-4D98-BFE9-985B1F37F552}">
      <dgm:prSet/>
      <dgm:spPr/>
      <dgm:t>
        <a:bodyPr/>
        <a:lstStyle/>
        <a:p>
          <a:endParaRPr lang="en-US"/>
        </a:p>
      </dgm:t>
    </dgm:pt>
    <dgm:pt modelId="{CDBC3806-9560-4BD1-93E2-8C14F25A4DF5}" type="sibTrans" cxnId="{097CBC91-8A09-4D98-BFE9-985B1F37F552}">
      <dgm:prSet/>
      <dgm:spPr/>
      <dgm:t>
        <a:bodyPr/>
        <a:lstStyle/>
        <a:p>
          <a:endParaRPr lang="en-US"/>
        </a:p>
      </dgm:t>
    </dgm:pt>
    <dgm:pt modelId="{AA511F3F-866E-4C94-B5CB-6324B4DE0CE2}">
      <dgm:prSet/>
      <dgm:spPr/>
      <dgm:t>
        <a:bodyPr/>
        <a:lstStyle/>
        <a:p>
          <a:r>
            <a:rPr lang="en-US" b="1" i="0" baseline="0"/>
            <a:t>Validation:</a:t>
          </a:r>
          <a:r>
            <a:rPr lang="en-US" b="0" i="0" baseline="0"/>
            <a:t> All optimized designs must maintain </a:t>
          </a:r>
          <a:r>
            <a:rPr lang="en-US" i="0" baseline="0"/>
            <a:t>FIA Safety Compliance,</a:t>
          </a:r>
          <a:r>
            <a:rPr lang="en-US"/>
            <a:t> </a:t>
          </a:r>
          <a:r>
            <a:rPr lang="en-US" b="0" i="0" baseline="0"/>
            <a:t>meaning they must still withstand the mandatory vertical and lateral load simulations.</a:t>
          </a:r>
          <a:endParaRPr lang="en-US"/>
        </a:p>
      </dgm:t>
    </dgm:pt>
    <dgm:pt modelId="{41699E88-E13F-4E06-B661-B3B622372210}" type="parTrans" cxnId="{931D1602-83D6-48C3-BE59-78ABA2986598}">
      <dgm:prSet/>
      <dgm:spPr/>
      <dgm:t>
        <a:bodyPr/>
        <a:lstStyle/>
        <a:p>
          <a:endParaRPr lang="en-US"/>
        </a:p>
      </dgm:t>
    </dgm:pt>
    <dgm:pt modelId="{8714DF8D-246A-49F4-82BC-12C5093F7C2A}" type="sibTrans" cxnId="{931D1602-83D6-48C3-BE59-78ABA2986598}">
      <dgm:prSet/>
      <dgm:spPr/>
      <dgm:t>
        <a:bodyPr/>
        <a:lstStyle/>
        <a:p>
          <a:endParaRPr lang="en-US"/>
        </a:p>
      </dgm:t>
    </dgm:pt>
    <dgm:pt modelId="{CDBCFE6B-466D-4C21-A479-48FD1B6CFED6}" type="pres">
      <dgm:prSet presAssocID="{B98A4112-3CE4-4B5D-AA86-414D6F7DD792}" presName="root" presStyleCnt="0">
        <dgm:presLayoutVars>
          <dgm:dir/>
          <dgm:resizeHandles val="exact"/>
        </dgm:presLayoutVars>
      </dgm:prSet>
      <dgm:spPr/>
    </dgm:pt>
    <dgm:pt modelId="{D686B0F5-AEE7-4634-AF9E-A0019737C9DB}" type="pres">
      <dgm:prSet presAssocID="{46A9AB38-72D3-481E-98F6-A2F9BDF640BB}" presName="compNode" presStyleCnt="0"/>
      <dgm:spPr/>
    </dgm:pt>
    <dgm:pt modelId="{FD5E1A35-B10A-4395-A4C9-2E43E03BB484}" type="pres">
      <dgm:prSet presAssocID="{46A9AB38-72D3-481E-98F6-A2F9BDF640B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A5F67B3D-57B7-4B1C-857F-CFB76C981840}" type="pres">
      <dgm:prSet presAssocID="{46A9AB38-72D3-481E-98F6-A2F9BDF640BB}" presName="spaceRect" presStyleCnt="0"/>
      <dgm:spPr/>
    </dgm:pt>
    <dgm:pt modelId="{7C499F23-005B-41FA-95B6-38D333B0CF04}" type="pres">
      <dgm:prSet presAssocID="{46A9AB38-72D3-481E-98F6-A2F9BDF640BB}" presName="textRect" presStyleLbl="revTx" presStyleIdx="0" presStyleCnt="3">
        <dgm:presLayoutVars>
          <dgm:chMax val="1"/>
          <dgm:chPref val="1"/>
        </dgm:presLayoutVars>
      </dgm:prSet>
      <dgm:spPr/>
    </dgm:pt>
    <dgm:pt modelId="{9D2FF927-B495-4BEC-BF05-E7A576963EFD}" type="pres">
      <dgm:prSet presAssocID="{987B4A66-23CD-448A-9E51-A32D05C47249}" presName="sibTrans" presStyleCnt="0"/>
      <dgm:spPr/>
    </dgm:pt>
    <dgm:pt modelId="{F8A9763D-4184-4552-A76D-2613B237ED4A}" type="pres">
      <dgm:prSet presAssocID="{D3DE17CE-D282-4A1E-BB52-F6C67A25DF58}" presName="compNode" presStyleCnt="0"/>
      <dgm:spPr/>
    </dgm:pt>
    <dgm:pt modelId="{88ECDE8F-C98B-4B79-BF95-3A70927853DB}" type="pres">
      <dgm:prSet presAssocID="{D3DE17CE-D282-4A1E-BB52-F6C67A25DF5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197402D7-F6BF-41F0-BEC8-CB385DF2D7B9}" type="pres">
      <dgm:prSet presAssocID="{D3DE17CE-D282-4A1E-BB52-F6C67A25DF58}" presName="spaceRect" presStyleCnt="0"/>
      <dgm:spPr/>
    </dgm:pt>
    <dgm:pt modelId="{CA5A7B98-7424-4368-96C5-9607206F762D}" type="pres">
      <dgm:prSet presAssocID="{D3DE17CE-D282-4A1E-BB52-F6C67A25DF58}" presName="textRect" presStyleLbl="revTx" presStyleIdx="1" presStyleCnt="3">
        <dgm:presLayoutVars>
          <dgm:chMax val="1"/>
          <dgm:chPref val="1"/>
        </dgm:presLayoutVars>
      </dgm:prSet>
      <dgm:spPr/>
    </dgm:pt>
    <dgm:pt modelId="{D99BDFFD-B4D5-4C9B-9C03-65F5BABC6BFC}" type="pres">
      <dgm:prSet presAssocID="{CDBC3806-9560-4BD1-93E2-8C14F25A4DF5}" presName="sibTrans" presStyleCnt="0"/>
      <dgm:spPr/>
    </dgm:pt>
    <dgm:pt modelId="{34FCBAB7-F739-45A7-B572-FE28C302F6B0}" type="pres">
      <dgm:prSet presAssocID="{AA511F3F-866E-4C94-B5CB-6324B4DE0CE2}" presName="compNode" presStyleCnt="0"/>
      <dgm:spPr/>
    </dgm:pt>
    <dgm:pt modelId="{AD2A1A6F-9AC7-4CC6-80FB-55804FC7FCFB}" type="pres">
      <dgm:prSet presAssocID="{AA511F3F-866E-4C94-B5CB-6324B4DE0CE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AB7711E0-EDF7-41D4-B92F-0F3933F88DF4}" type="pres">
      <dgm:prSet presAssocID="{AA511F3F-866E-4C94-B5CB-6324B4DE0CE2}" presName="spaceRect" presStyleCnt="0"/>
      <dgm:spPr/>
    </dgm:pt>
    <dgm:pt modelId="{12386F1F-1EA8-4285-8B9E-36DF93C07F5F}" type="pres">
      <dgm:prSet presAssocID="{AA511F3F-866E-4C94-B5CB-6324B4DE0CE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31D1602-83D6-48C3-BE59-78ABA2986598}" srcId="{B98A4112-3CE4-4B5D-AA86-414D6F7DD792}" destId="{AA511F3F-866E-4C94-B5CB-6324B4DE0CE2}" srcOrd="2" destOrd="0" parTransId="{41699E88-E13F-4E06-B661-B3B622372210}" sibTransId="{8714DF8D-246A-49F4-82BC-12C5093F7C2A}"/>
    <dgm:cxn modelId="{1B0D867E-8B96-4FBF-8EB9-7BE079E3D496}" srcId="{B98A4112-3CE4-4B5D-AA86-414D6F7DD792}" destId="{46A9AB38-72D3-481E-98F6-A2F9BDF640BB}" srcOrd="0" destOrd="0" parTransId="{A1182BF1-3198-410F-B4EE-76229323CF39}" sibTransId="{987B4A66-23CD-448A-9E51-A32D05C47249}"/>
    <dgm:cxn modelId="{D76A4B88-F197-462C-83A3-8E56440C792E}" type="presOf" srcId="{D3DE17CE-D282-4A1E-BB52-F6C67A25DF58}" destId="{CA5A7B98-7424-4368-96C5-9607206F762D}" srcOrd="0" destOrd="0" presId="urn:microsoft.com/office/officeart/2018/2/layout/IconLabelList"/>
    <dgm:cxn modelId="{097CBC91-8A09-4D98-BFE9-985B1F37F552}" srcId="{B98A4112-3CE4-4B5D-AA86-414D6F7DD792}" destId="{D3DE17CE-D282-4A1E-BB52-F6C67A25DF58}" srcOrd="1" destOrd="0" parTransId="{037E2B58-D7B0-472A-958B-D3F00BB552C7}" sibTransId="{CDBC3806-9560-4BD1-93E2-8C14F25A4DF5}"/>
    <dgm:cxn modelId="{C2F13197-A5DA-4AD7-A63A-30E80E7C8DBD}" type="presOf" srcId="{AA511F3F-866E-4C94-B5CB-6324B4DE0CE2}" destId="{12386F1F-1EA8-4285-8B9E-36DF93C07F5F}" srcOrd="0" destOrd="0" presId="urn:microsoft.com/office/officeart/2018/2/layout/IconLabelList"/>
    <dgm:cxn modelId="{CE9F85CB-80AC-47CF-BF93-A7C5A59A5B63}" type="presOf" srcId="{46A9AB38-72D3-481E-98F6-A2F9BDF640BB}" destId="{7C499F23-005B-41FA-95B6-38D333B0CF04}" srcOrd="0" destOrd="0" presId="urn:microsoft.com/office/officeart/2018/2/layout/IconLabelList"/>
    <dgm:cxn modelId="{33BFE3D3-2F93-4198-B912-4A9AEC3CD4AF}" type="presOf" srcId="{B98A4112-3CE4-4B5D-AA86-414D6F7DD792}" destId="{CDBCFE6B-466D-4C21-A479-48FD1B6CFED6}" srcOrd="0" destOrd="0" presId="urn:microsoft.com/office/officeart/2018/2/layout/IconLabelList"/>
    <dgm:cxn modelId="{A08B5F0F-5D14-40C0-B73D-1864514FFF93}" type="presParOf" srcId="{CDBCFE6B-466D-4C21-A479-48FD1B6CFED6}" destId="{D686B0F5-AEE7-4634-AF9E-A0019737C9DB}" srcOrd="0" destOrd="0" presId="urn:microsoft.com/office/officeart/2018/2/layout/IconLabelList"/>
    <dgm:cxn modelId="{4A2A1DE3-28CD-4A1C-9D2A-6884E6371B6A}" type="presParOf" srcId="{D686B0F5-AEE7-4634-AF9E-A0019737C9DB}" destId="{FD5E1A35-B10A-4395-A4C9-2E43E03BB484}" srcOrd="0" destOrd="0" presId="urn:microsoft.com/office/officeart/2018/2/layout/IconLabelList"/>
    <dgm:cxn modelId="{D1BCEC70-631B-4408-A9F6-FAC4BE2C41F1}" type="presParOf" srcId="{D686B0F5-AEE7-4634-AF9E-A0019737C9DB}" destId="{A5F67B3D-57B7-4B1C-857F-CFB76C981840}" srcOrd="1" destOrd="0" presId="urn:microsoft.com/office/officeart/2018/2/layout/IconLabelList"/>
    <dgm:cxn modelId="{9BFBEB0E-5673-4522-B683-1B7C88F71BBA}" type="presParOf" srcId="{D686B0F5-AEE7-4634-AF9E-A0019737C9DB}" destId="{7C499F23-005B-41FA-95B6-38D333B0CF04}" srcOrd="2" destOrd="0" presId="urn:microsoft.com/office/officeart/2018/2/layout/IconLabelList"/>
    <dgm:cxn modelId="{4A931570-DFE8-4BD0-AF38-DDDFE46ED9F9}" type="presParOf" srcId="{CDBCFE6B-466D-4C21-A479-48FD1B6CFED6}" destId="{9D2FF927-B495-4BEC-BF05-E7A576963EFD}" srcOrd="1" destOrd="0" presId="urn:microsoft.com/office/officeart/2018/2/layout/IconLabelList"/>
    <dgm:cxn modelId="{FA9B7075-19AF-4121-A3BC-37B2428DD473}" type="presParOf" srcId="{CDBCFE6B-466D-4C21-A479-48FD1B6CFED6}" destId="{F8A9763D-4184-4552-A76D-2613B237ED4A}" srcOrd="2" destOrd="0" presId="urn:microsoft.com/office/officeart/2018/2/layout/IconLabelList"/>
    <dgm:cxn modelId="{E008C9EC-BA15-4276-A612-853554657291}" type="presParOf" srcId="{F8A9763D-4184-4552-A76D-2613B237ED4A}" destId="{88ECDE8F-C98B-4B79-BF95-3A70927853DB}" srcOrd="0" destOrd="0" presId="urn:microsoft.com/office/officeart/2018/2/layout/IconLabelList"/>
    <dgm:cxn modelId="{6918378E-E82E-4172-AABF-E9A39B9A5A71}" type="presParOf" srcId="{F8A9763D-4184-4552-A76D-2613B237ED4A}" destId="{197402D7-F6BF-41F0-BEC8-CB385DF2D7B9}" srcOrd="1" destOrd="0" presId="urn:microsoft.com/office/officeart/2018/2/layout/IconLabelList"/>
    <dgm:cxn modelId="{BC30B617-A158-44D3-9820-B6B3D9136FC5}" type="presParOf" srcId="{F8A9763D-4184-4552-A76D-2613B237ED4A}" destId="{CA5A7B98-7424-4368-96C5-9607206F762D}" srcOrd="2" destOrd="0" presId="urn:microsoft.com/office/officeart/2018/2/layout/IconLabelList"/>
    <dgm:cxn modelId="{71435791-AA8C-4B28-8FD4-1817F72FB286}" type="presParOf" srcId="{CDBCFE6B-466D-4C21-A479-48FD1B6CFED6}" destId="{D99BDFFD-B4D5-4C9B-9C03-65F5BABC6BFC}" srcOrd="3" destOrd="0" presId="urn:microsoft.com/office/officeart/2018/2/layout/IconLabelList"/>
    <dgm:cxn modelId="{830EA7A5-72B1-47D4-B019-D9B75F0BBBB7}" type="presParOf" srcId="{CDBCFE6B-466D-4C21-A479-48FD1B6CFED6}" destId="{34FCBAB7-F739-45A7-B572-FE28C302F6B0}" srcOrd="4" destOrd="0" presId="urn:microsoft.com/office/officeart/2018/2/layout/IconLabelList"/>
    <dgm:cxn modelId="{1E9AE146-26A0-499C-8710-F35401709B89}" type="presParOf" srcId="{34FCBAB7-F739-45A7-B572-FE28C302F6B0}" destId="{AD2A1A6F-9AC7-4CC6-80FB-55804FC7FCFB}" srcOrd="0" destOrd="0" presId="urn:microsoft.com/office/officeart/2018/2/layout/IconLabelList"/>
    <dgm:cxn modelId="{267C5D02-C1DB-45B3-8331-59D542C53445}" type="presParOf" srcId="{34FCBAB7-F739-45A7-B572-FE28C302F6B0}" destId="{AB7711E0-EDF7-41D4-B92F-0F3933F88DF4}" srcOrd="1" destOrd="0" presId="urn:microsoft.com/office/officeart/2018/2/layout/IconLabelList"/>
    <dgm:cxn modelId="{808AEA97-2069-4F56-AD99-89769FA53E0D}" type="presParOf" srcId="{34FCBAB7-F739-45A7-B572-FE28C302F6B0}" destId="{12386F1F-1EA8-4285-8B9E-36DF93C07F5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BC9E8B0-82F6-456F-B3CE-36C391C9AE3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E2650916-D197-4E93-9514-7D63327178EC}">
      <dgm:prSet/>
      <dgm:spPr/>
      <dgm:t>
        <a:bodyPr/>
        <a:lstStyle/>
        <a:p>
          <a:r>
            <a:rPr lang="en-US" b="1" i="0" baseline="0"/>
            <a:t>Boundaries:</a:t>
          </a:r>
          <a:r>
            <a:rPr lang="en-US" b="0" i="0" baseline="0"/>
            <a:t> This study focuses exclusively on </a:t>
          </a:r>
          <a:r>
            <a:rPr lang="en-US" i="0" baseline="0"/>
            <a:t>High-Strength Steel Alloys</a:t>
          </a:r>
          <a:r>
            <a:rPr lang="en-US" b="0" i="0" baseline="0"/>
            <a:t> (T45/4130) for GT3-spec closed-cockpit cars.</a:t>
          </a:r>
          <a:endParaRPr lang="en-US"/>
        </a:p>
      </dgm:t>
    </dgm:pt>
    <dgm:pt modelId="{D27AFEC3-BBCA-496A-BBE1-34C02B10B2B2}" type="parTrans" cxnId="{C562CBC3-08F3-45AA-9D80-B1457E846BB9}">
      <dgm:prSet/>
      <dgm:spPr/>
      <dgm:t>
        <a:bodyPr/>
        <a:lstStyle/>
        <a:p>
          <a:endParaRPr lang="en-US"/>
        </a:p>
      </dgm:t>
    </dgm:pt>
    <dgm:pt modelId="{1A75C7F4-2537-4A70-B25A-90F83FD7B3DC}" type="sibTrans" cxnId="{C562CBC3-08F3-45AA-9D80-B1457E846BB9}">
      <dgm:prSet/>
      <dgm:spPr/>
      <dgm:t>
        <a:bodyPr/>
        <a:lstStyle/>
        <a:p>
          <a:endParaRPr lang="en-US"/>
        </a:p>
      </dgm:t>
    </dgm:pt>
    <dgm:pt modelId="{9E33465A-F238-4FDE-9026-1F94DC52A0A2}">
      <dgm:prSet/>
      <dgm:spPr/>
      <dgm:t>
        <a:bodyPr/>
        <a:lstStyle/>
        <a:p>
          <a:r>
            <a:rPr lang="en-US" b="1" i="0" baseline="0"/>
            <a:t>Limitations:</a:t>
          </a:r>
          <a:r>
            <a:rPr lang="en-US" b="0" i="0" baseline="0"/>
            <a:t> The study uses static simulation; it does not account for dynamic fatigue or multi-axial crash impacts due to software/time constraints.</a:t>
          </a:r>
          <a:endParaRPr lang="en-US"/>
        </a:p>
      </dgm:t>
    </dgm:pt>
    <dgm:pt modelId="{C84EC6DF-E4C6-49E0-8E55-4A14D6739E46}" type="parTrans" cxnId="{9B7EE21E-B421-4DF8-B9C4-61E354028275}">
      <dgm:prSet/>
      <dgm:spPr/>
      <dgm:t>
        <a:bodyPr/>
        <a:lstStyle/>
        <a:p>
          <a:endParaRPr lang="en-US"/>
        </a:p>
      </dgm:t>
    </dgm:pt>
    <dgm:pt modelId="{E8A31596-6E71-46EE-A77B-FE3767927654}" type="sibTrans" cxnId="{9B7EE21E-B421-4DF8-B9C4-61E354028275}">
      <dgm:prSet/>
      <dgm:spPr/>
      <dgm:t>
        <a:bodyPr/>
        <a:lstStyle/>
        <a:p>
          <a:endParaRPr lang="en-US"/>
        </a:p>
      </dgm:t>
    </dgm:pt>
    <dgm:pt modelId="{6B3B527A-7E53-4286-A2B9-6B0296B2D222}">
      <dgm:prSet/>
      <dgm:spPr/>
      <dgm:t>
        <a:bodyPr/>
        <a:lstStyle/>
        <a:p>
          <a:r>
            <a:rPr lang="en-US" b="1" i="0" baseline="0"/>
            <a:t>Ethics:</a:t>
          </a:r>
          <a:r>
            <a:rPr lang="en-US" b="0" i="0" baseline="0"/>
            <a:t> An </a:t>
          </a:r>
          <a:r>
            <a:rPr lang="en-US" i="0" baseline="0"/>
            <a:t>Ethics Form </a:t>
          </a:r>
          <a:r>
            <a:rPr lang="en-US" b="0" i="0" baseline="0"/>
            <a:t>will be filed. This is low-risk, computer-based research using open-source technical regulations.</a:t>
          </a:r>
          <a:endParaRPr lang="en-US"/>
        </a:p>
      </dgm:t>
    </dgm:pt>
    <dgm:pt modelId="{A4520663-EC02-4D6F-A4CD-B2A091EBA14F}" type="parTrans" cxnId="{136E074D-9485-40B6-B29E-4678B41F779F}">
      <dgm:prSet/>
      <dgm:spPr/>
      <dgm:t>
        <a:bodyPr/>
        <a:lstStyle/>
        <a:p>
          <a:endParaRPr lang="en-US"/>
        </a:p>
      </dgm:t>
    </dgm:pt>
    <dgm:pt modelId="{90FE4AB3-E5C2-489D-B05E-D5D767D8C0B5}" type="sibTrans" cxnId="{136E074D-9485-40B6-B29E-4678B41F779F}">
      <dgm:prSet/>
      <dgm:spPr/>
      <dgm:t>
        <a:bodyPr/>
        <a:lstStyle/>
        <a:p>
          <a:endParaRPr lang="en-US"/>
        </a:p>
      </dgm:t>
    </dgm:pt>
    <dgm:pt modelId="{ECE01DE5-9EE3-4261-A05E-F4EEDAF4E3A2}" type="pres">
      <dgm:prSet presAssocID="{5BC9E8B0-82F6-456F-B3CE-36C391C9AE39}" presName="root" presStyleCnt="0">
        <dgm:presLayoutVars>
          <dgm:dir/>
          <dgm:resizeHandles val="exact"/>
        </dgm:presLayoutVars>
      </dgm:prSet>
      <dgm:spPr/>
    </dgm:pt>
    <dgm:pt modelId="{0A51F9A0-07F0-4CD5-908D-588BC2351DC3}" type="pres">
      <dgm:prSet presAssocID="{E2650916-D197-4E93-9514-7D63327178EC}" presName="compNode" presStyleCnt="0"/>
      <dgm:spPr/>
    </dgm:pt>
    <dgm:pt modelId="{9D928C6B-F14B-4916-B4D1-8D269603DD6D}" type="pres">
      <dgm:prSet presAssocID="{E2650916-D197-4E93-9514-7D63327178E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187279D6-070E-4654-B379-5D480575012F}" type="pres">
      <dgm:prSet presAssocID="{E2650916-D197-4E93-9514-7D63327178EC}" presName="spaceRect" presStyleCnt="0"/>
      <dgm:spPr/>
    </dgm:pt>
    <dgm:pt modelId="{E3854831-87B3-4EC3-916E-7441B9ECBE84}" type="pres">
      <dgm:prSet presAssocID="{E2650916-D197-4E93-9514-7D63327178EC}" presName="textRect" presStyleLbl="revTx" presStyleIdx="0" presStyleCnt="3">
        <dgm:presLayoutVars>
          <dgm:chMax val="1"/>
          <dgm:chPref val="1"/>
        </dgm:presLayoutVars>
      </dgm:prSet>
      <dgm:spPr/>
    </dgm:pt>
    <dgm:pt modelId="{E4AC146C-F603-42AB-B48D-BFC2055999F3}" type="pres">
      <dgm:prSet presAssocID="{1A75C7F4-2537-4A70-B25A-90F83FD7B3DC}" presName="sibTrans" presStyleCnt="0"/>
      <dgm:spPr/>
    </dgm:pt>
    <dgm:pt modelId="{8689C1D5-35B2-48B3-8C74-6F6967CE7927}" type="pres">
      <dgm:prSet presAssocID="{9E33465A-F238-4FDE-9026-1F94DC52A0A2}" presName="compNode" presStyleCnt="0"/>
      <dgm:spPr/>
    </dgm:pt>
    <dgm:pt modelId="{6A5675F2-C8BA-4A2C-85F6-342DC9F4C815}" type="pres">
      <dgm:prSet presAssocID="{9E33465A-F238-4FDE-9026-1F94DC52A0A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964E0FAF-C736-44E0-A51A-7DECB7BAAD27}" type="pres">
      <dgm:prSet presAssocID="{9E33465A-F238-4FDE-9026-1F94DC52A0A2}" presName="spaceRect" presStyleCnt="0"/>
      <dgm:spPr/>
    </dgm:pt>
    <dgm:pt modelId="{05221216-5D01-4092-BF55-1A547E723B37}" type="pres">
      <dgm:prSet presAssocID="{9E33465A-F238-4FDE-9026-1F94DC52A0A2}" presName="textRect" presStyleLbl="revTx" presStyleIdx="1" presStyleCnt="3">
        <dgm:presLayoutVars>
          <dgm:chMax val="1"/>
          <dgm:chPref val="1"/>
        </dgm:presLayoutVars>
      </dgm:prSet>
      <dgm:spPr/>
    </dgm:pt>
    <dgm:pt modelId="{B32F2007-BBCB-44A0-819F-1AFA1681C971}" type="pres">
      <dgm:prSet presAssocID="{E8A31596-6E71-46EE-A77B-FE3767927654}" presName="sibTrans" presStyleCnt="0"/>
      <dgm:spPr/>
    </dgm:pt>
    <dgm:pt modelId="{84F61A48-1127-462D-9590-42FCF8CC6462}" type="pres">
      <dgm:prSet presAssocID="{6B3B527A-7E53-4286-A2B9-6B0296B2D222}" presName="compNode" presStyleCnt="0"/>
      <dgm:spPr/>
    </dgm:pt>
    <dgm:pt modelId="{8E8DCA1E-81E9-4A02-8AF7-C7C80691B139}" type="pres">
      <dgm:prSet presAssocID="{6B3B527A-7E53-4286-A2B9-6B0296B2D22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67BF08F-D4EC-40DE-B75A-8004A3FA4881}" type="pres">
      <dgm:prSet presAssocID="{6B3B527A-7E53-4286-A2B9-6B0296B2D222}" presName="spaceRect" presStyleCnt="0"/>
      <dgm:spPr/>
    </dgm:pt>
    <dgm:pt modelId="{8C297133-607F-4A2E-A403-B7E2990F71EE}" type="pres">
      <dgm:prSet presAssocID="{6B3B527A-7E53-4286-A2B9-6B0296B2D22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B7EE21E-B421-4DF8-B9C4-61E354028275}" srcId="{5BC9E8B0-82F6-456F-B3CE-36C391C9AE39}" destId="{9E33465A-F238-4FDE-9026-1F94DC52A0A2}" srcOrd="1" destOrd="0" parTransId="{C84EC6DF-E4C6-49E0-8E55-4A14D6739E46}" sibTransId="{E8A31596-6E71-46EE-A77B-FE3767927654}"/>
    <dgm:cxn modelId="{4B2C4035-9273-461C-9A0C-1A3EC7A0FE95}" type="presOf" srcId="{6B3B527A-7E53-4286-A2B9-6B0296B2D222}" destId="{8C297133-607F-4A2E-A403-B7E2990F71EE}" srcOrd="0" destOrd="0" presId="urn:microsoft.com/office/officeart/2018/2/layout/IconLabelList"/>
    <dgm:cxn modelId="{136E074D-9485-40B6-B29E-4678B41F779F}" srcId="{5BC9E8B0-82F6-456F-B3CE-36C391C9AE39}" destId="{6B3B527A-7E53-4286-A2B9-6B0296B2D222}" srcOrd="2" destOrd="0" parTransId="{A4520663-EC02-4D6F-A4CD-B2A091EBA14F}" sibTransId="{90FE4AB3-E5C2-489D-B05E-D5D767D8C0B5}"/>
    <dgm:cxn modelId="{0DA5106F-984E-4221-AA0F-D4A852F9043C}" type="presOf" srcId="{E2650916-D197-4E93-9514-7D63327178EC}" destId="{E3854831-87B3-4EC3-916E-7441B9ECBE84}" srcOrd="0" destOrd="0" presId="urn:microsoft.com/office/officeart/2018/2/layout/IconLabelList"/>
    <dgm:cxn modelId="{50CC5F7C-E145-4615-8D59-C64D2A1A8ACA}" type="presOf" srcId="{9E33465A-F238-4FDE-9026-1F94DC52A0A2}" destId="{05221216-5D01-4092-BF55-1A547E723B37}" srcOrd="0" destOrd="0" presId="urn:microsoft.com/office/officeart/2018/2/layout/IconLabelList"/>
    <dgm:cxn modelId="{50611691-12D2-4494-853A-A7FDB55A32B1}" type="presOf" srcId="{5BC9E8B0-82F6-456F-B3CE-36C391C9AE39}" destId="{ECE01DE5-9EE3-4261-A05E-F4EEDAF4E3A2}" srcOrd="0" destOrd="0" presId="urn:microsoft.com/office/officeart/2018/2/layout/IconLabelList"/>
    <dgm:cxn modelId="{C562CBC3-08F3-45AA-9D80-B1457E846BB9}" srcId="{5BC9E8B0-82F6-456F-B3CE-36C391C9AE39}" destId="{E2650916-D197-4E93-9514-7D63327178EC}" srcOrd="0" destOrd="0" parTransId="{D27AFEC3-BBCA-496A-BBE1-34C02B10B2B2}" sibTransId="{1A75C7F4-2537-4A70-B25A-90F83FD7B3DC}"/>
    <dgm:cxn modelId="{AEDD88E8-8855-4DA4-BFB9-F9CE51DB2CE2}" type="presParOf" srcId="{ECE01DE5-9EE3-4261-A05E-F4EEDAF4E3A2}" destId="{0A51F9A0-07F0-4CD5-908D-588BC2351DC3}" srcOrd="0" destOrd="0" presId="urn:microsoft.com/office/officeart/2018/2/layout/IconLabelList"/>
    <dgm:cxn modelId="{EC5309FA-2DA1-4875-8463-065468014494}" type="presParOf" srcId="{0A51F9A0-07F0-4CD5-908D-588BC2351DC3}" destId="{9D928C6B-F14B-4916-B4D1-8D269603DD6D}" srcOrd="0" destOrd="0" presId="urn:microsoft.com/office/officeart/2018/2/layout/IconLabelList"/>
    <dgm:cxn modelId="{B2CAAD1C-1BA0-43C2-B81A-C239C5455865}" type="presParOf" srcId="{0A51F9A0-07F0-4CD5-908D-588BC2351DC3}" destId="{187279D6-070E-4654-B379-5D480575012F}" srcOrd="1" destOrd="0" presId="urn:microsoft.com/office/officeart/2018/2/layout/IconLabelList"/>
    <dgm:cxn modelId="{C83BBD62-1742-407C-8560-A9E9D1490A00}" type="presParOf" srcId="{0A51F9A0-07F0-4CD5-908D-588BC2351DC3}" destId="{E3854831-87B3-4EC3-916E-7441B9ECBE84}" srcOrd="2" destOrd="0" presId="urn:microsoft.com/office/officeart/2018/2/layout/IconLabelList"/>
    <dgm:cxn modelId="{6AD5A04D-9E9A-4660-8026-2AFEDCDF1EF1}" type="presParOf" srcId="{ECE01DE5-9EE3-4261-A05E-F4EEDAF4E3A2}" destId="{E4AC146C-F603-42AB-B48D-BFC2055999F3}" srcOrd="1" destOrd="0" presId="urn:microsoft.com/office/officeart/2018/2/layout/IconLabelList"/>
    <dgm:cxn modelId="{AE4ECF66-ECBA-4780-9ED6-863A1FA5C95D}" type="presParOf" srcId="{ECE01DE5-9EE3-4261-A05E-F4EEDAF4E3A2}" destId="{8689C1D5-35B2-48B3-8C74-6F6967CE7927}" srcOrd="2" destOrd="0" presId="urn:microsoft.com/office/officeart/2018/2/layout/IconLabelList"/>
    <dgm:cxn modelId="{F6AE3D7B-C6F1-4966-AF34-0E0E65A1681F}" type="presParOf" srcId="{8689C1D5-35B2-48B3-8C74-6F6967CE7927}" destId="{6A5675F2-C8BA-4A2C-85F6-342DC9F4C815}" srcOrd="0" destOrd="0" presId="urn:microsoft.com/office/officeart/2018/2/layout/IconLabelList"/>
    <dgm:cxn modelId="{23175469-F6E8-4051-9294-C952E8D74487}" type="presParOf" srcId="{8689C1D5-35B2-48B3-8C74-6F6967CE7927}" destId="{964E0FAF-C736-44E0-A51A-7DECB7BAAD27}" srcOrd="1" destOrd="0" presId="urn:microsoft.com/office/officeart/2018/2/layout/IconLabelList"/>
    <dgm:cxn modelId="{41966C15-81A5-43DE-B2E8-158733DD5D1F}" type="presParOf" srcId="{8689C1D5-35B2-48B3-8C74-6F6967CE7927}" destId="{05221216-5D01-4092-BF55-1A547E723B37}" srcOrd="2" destOrd="0" presId="urn:microsoft.com/office/officeart/2018/2/layout/IconLabelList"/>
    <dgm:cxn modelId="{BF51ED3D-8277-497B-A46A-B5C444FA993D}" type="presParOf" srcId="{ECE01DE5-9EE3-4261-A05E-F4EEDAF4E3A2}" destId="{B32F2007-BBCB-44A0-819F-1AFA1681C971}" srcOrd="3" destOrd="0" presId="urn:microsoft.com/office/officeart/2018/2/layout/IconLabelList"/>
    <dgm:cxn modelId="{1617B768-145B-4A22-A79F-B967126B6D66}" type="presParOf" srcId="{ECE01DE5-9EE3-4261-A05E-F4EEDAF4E3A2}" destId="{84F61A48-1127-462D-9590-42FCF8CC6462}" srcOrd="4" destOrd="0" presId="urn:microsoft.com/office/officeart/2018/2/layout/IconLabelList"/>
    <dgm:cxn modelId="{F6FC2160-7526-46A8-BA86-F35E53268D8D}" type="presParOf" srcId="{84F61A48-1127-462D-9590-42FCF8CC6462}" destId="{8E8DCA1E-81E9-4A02-8AF7-C7C80691B139}" srcOrd="0" destOrd="0" presId="urn:microsoft.com/office/officeart/2018/2/layout/IconLabelList"/>
    <dgm:cxn modelId="{7B32F4AC-47DD-4904-BBB8-03B763BE8C6D}" type="presParOf" srcId="{84F61A48-1127-462D-9590-42FCF8CC6462}" destId="{767BF08F-D4EC-40DE-B75A-8004A3FA4881}" srcOrd="1" destOrd="0" presId="urn:microsoft.com/office/officeart/2018/2/layout/IconLabelList"/>
    <dgm:cxn modelId="{A6D3D84C-2B9B-4461-9CAC-C80E04EC237B}" type="presParOf" srcId="{84F61A48-1127-462D-9590-42FCF8CC6462}" destId="{8C297133-607F-4A2E-A403-B7E2990F71E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A6D50F3-56D7-4864-AFE7-20BAB5087DA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8CE7469-D7DE-4050-962F-E1007FDA815D}">
      <dgm:prSet/>
      <dgm:spPr/>
      <dgm:t>
        <a:bodyPr/>
        <a:lstStyle/>
        <a:p>
          <a:pPr>
            <a:defRPr cap="all"/>
          </a:pPr>
          <a:r>
            <a:rPr lang="en-US" b="1" i="0" baseline="0"/>
            <a:t>Summary:</a:t>
          </a:r>
          <a:r>
            <a:rPr lang="en-US" b="0" i="0" baseline="0"/>
            <a:t> This project will demonstrate how mathematical optimization can improve the structural efficiency of a safety-critical component.</a:t>
          </a:r>
          <a:endParaRPr lang="en-US"/>
        </a:p>
      </dgm:t>
    </dgm:pt>
    <dgm:pt modelId="{22214EF3-26B4-4C38-AEC6-A888E35AF97F}" type="parTrans" cxnId="{A3348250-7AA7-4824-910A-6297A0F71799}">
      <dgm:prSet/>
      <dgm:spPr/>
      <dgm:t>
        <a:bodyPr/>
        <a:lstStyle/>
        <a:p>
          <a:endParaRPr lang="en-US"/>
        </a:p>
      </dgm:t>
    </dgm:pt>
    <dgm:pt modelId="{E416AD01-86C3-4790-9CB6-875E172F91BD}" type="sibTrans" cxnId="{A3348250-7AA7-4824-910A-6297A0F71799}">
      <dgm:prSet/>
      <dgm:spPr/>
      <dgm:t>
        <a:bodyPr/>
        <a:lstStyle/>
        <a:p>
          <a:endParaRPr lang="en-US"/>
        </a:p>
      </dgm:t>
    </dgm:pt>
    <dgm:pt modelId="{56B8743B-2BB3-46E7-9BEC-0E4665DBD7A5}">
      <dgm:prSet/>
      <dgm:spPr/>
      <dgm:t>
        <a:bodyPr/>
        <a:lstStyle/>
        <a:p>
          <a:pPr>
            <a:defRPr cap="all"/>
          </a:pPr>
          <a:r>
            <a:rPr lang="en-US" b="1" i="0" baseline="0"/>
            <a:t>Industry Value:</a:t>
          </a:r>
          <a:r>
            <a:rPr lang="en-US" b="0" i="0" baseline="0"/>
            <a:t> Providing a workflow that </a:t>
          </a:r>
          <a:r>
            <a:rPr lang="en-US" i="0" baseline="0"/>
            <a:t>balances driver safety </a:t>
          </a:r>
          <a:r>
            <a:rPr lang="en-US" b="0" i="0" baseline="0"/>
            <a:t>with </a:t>
          </a:r>
          <a:r>
            <a:rPr lang="en-US" i="0" baseline="0"/>
            <a:t>vehicle dynamics.</a:t>
          </a:r>
          <a:endParaRPr lang="en-US"/>
        </a:p>
      </dgm:t>
    </dgm:pt>
    <dgm:pt modelId="{0C702984-9095-4653-85DE-3354E2988E0C}" type="parTrans" cxnId="{63B969FF-63F2-4C4F-932C-4436A5826547}">
      <dgm:prSet/>
      <dgm:spPr/>
      <dgm:t>
        <a:bodyPr/>
        <a:lstStyle/>
        <a:p>
          <a:endParaRPr lang="en-US"/>
        </a:p>
      </dgm:t>
    </dgm:pt>
    <dgm:pt modelId="{0305BEC0-84E4-488C-B03E-774240C093AA}" type="sibTrans" cxnId="{63B969FF-63F2-4C4F-932C-4436A5826547}">
      <dgm:prSet/>
      <dgm:spPr/>
      <dgm:t>
        <a:bodyPr/>
        <a:lstStyle/>
        <a:p>
          <a:endParaRPr lang="en-US"/>
        </a:p>
      </dgm:t>
    </dgm:pt>
    <dgm:pt modelId="{0980BA8A-FA78-4375-AD52-4C4F88F16912}">
      <dgm:prSet/>
      <dgm:spPr/>
      <dgm:t>
        <a:bodyPr/>
        <a:lstStyle/>
        <a:p>
          <a:pPr>
            <a:defRPr cap="all"/>
          </a:pPr>
          <a:r>
            <a:rPr lang="en-US" b="1" i="0" baseline="0"/>
            <a:t>Final Goal:</a:t>
          </a:r>
          <a:r>
            <a:rPr lang="en-US" b="0" i="0" baseline="0"/>
            <a:t> To contribute a systematic method for roll cage design that pushes the "frontiers of the discipline".</a:t>
          </a:r>
          <a:endParaRPr lang="en-US"/>
        </a:p>
      </dgm:t>
    </dgm:pt>
    <dgm:pt modelId="{3BF53253-C195-4567-88C7-F684222B7348}" type="parTrans" cxnId="{10DBE90C-57B8-4C6C-91CB-24E3D68F00E1}">
      <dgm:prSet/>
      <dgm:spPr/>
      <dgm:t>
        <a:bodyPr/>
        <a:lstStyle/>
        <a:p>
          <a:endParaRPr lang="en-US"/>
        </a:p>
      </dgm:t>
    </dgm:pt>
    <dgm:pt modelId="{FEACB2A5-32E0-4CFE-A5E3-909CDE744BBA}" type="sibTrans" cxnId="{10DBE90C-57B8-4C6C-91CB-24E3D68F00E1}">
      <dgm:prSet/>
      <dgm:spPr/>
      <dgm:t>
        <a:bodyPr/>
        <a:lstStyle/>
        <a:p>
          <a:endParaRPr lang="en-US"/>
        </a:p>
      </dgm:t>
    </dgm:pt>
    <dgm:pt modelId="{961BDCE8-D6C1-4438-BBFA-92518A387260}" type="pres">
      <dgm:prSet presAssocID="{3A6D50F3-56D7-4864-AFE7-20BAB5087DAB}" presName="root" presStyleCnt="0">
        <dgm:presLayoutVars>
          <dgm:dir/>
          <dgm:resizeHandles val="exact"/>
        </dgm:presLayoutVars>
      </dgm:prSet>
      <dgm:spPr/>
    </dgm:pt>
    <dgm:pt modelId="{1642D336-7023-4E9B-A91B-6709C08B0897}" type="pres">
      <dgm:prSet presAssocID="{18CE7469-D7DE-4050-962F-E1007FDA815D}" presName="compNode" presStyleCnt="0"/>
      <dgm:spPr/>
    </dgm:pt>
    <dgm:pt modelId="{F7B70EA1-F056-4FED-8B89-502A4361C923}" type="pres">
      <dgm:prSet presAssocID="{18CE7469-D7DE-4050-962F-E1007FDA815D}" presName="iconBgRect" presStyleLbl="bgShp" presStyleIdx="0" presStyleCnt="3"/>
      <dgm:spPr/>
    </dgm:pt>
    <dgm:pt modelId="{13C9C2F9-3C30-49EA-91A5-E871BA09EC20}" type="pres">
      <dgm:prSet presAssocID="{18CE7469-D7DE-4050-962F-E1007FDA815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05A02FF8-78D8-4123-A872-DF1875D62D8C}" type="pres">
      <dgm:prSet presAssocID="{18CE7469-D7DE-4050-962F-E1007FDA815D}" presName="spaceRect" presStyleCnt="0"/>
      <dgm:spPr/>
    </dgm:pt>
    <dgm:pt modelId="{6C330D23-293B-4F6A-B41C-978258E65872}" type="pres">
      <dgm:prSet presAssocID="{18CE7469-D7DE-4050-962F-E1007FDA815D}" presName="textRect" presStyleLbl="revTx" presStyleIdx="0" presStyleCnt="3">
        <dgm:presLayoutVars>
          <dgm:chMax val="1"/>
          <dgm:chPref val="1"/>
        </dgm:presLayoutVars>
      </dgm:prSet>
      <dgm:spPr/>
    </dgm:pt>
    <dgm:pt modelId="{6188E105-083D-4C2E-B259-0281F4F129D5}" type="pres">
      <dgm:prSet presAssocID="{E416AD01-86C3-4790-9CB6-875E172F91BD}" presName="sibTrans" presStyleCnt="0"/>
      <dgm:spPr/>
    </dgm:pt>
    <dgm:pt modelId="{05CCE787-EBCC-4455-B406-83A9D488BBAB}" type="pres">
      <dgm:prSet presAssocID="{56B8743B-2BB3-46E7-9BEC-0E4665DBD7A5}" presName="compNode" presStyleCnt="0"/>
      <dgm:spPr/>
    </dgm:pt>
    <dgm:pt modelId="{5CC4C555-C3C5-45C9-8E04-CD9FB35643D9}" type="pres">
      <dgm:prSet presAssocID="{56B8743B-2BB3-46E7-9BEC-0E4665DBD7A5}" presName="iconBgRect" presStyleLbl="bgShp" presStyleIdx="1" presStyleCnt="3"/>
      <dgm:spPr/>
    </dgm:pt>
    <dgm:pt modelId="{52019985-229A-4B5D-9381-2D1030ED1259}" type="pres">
      <dgm:prSet presAssocID="{56B8743B-2BB3-46E7-9BEC-0E4665DBD7A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nsfer"/>
        </a:ext>
      </dgm:extLst>
    </dgm:pt>
    <dgm:pt modelId="{882FC834-CF80-439C-B934-1A528EB05389}" type="pres">
      <dgm:prSet presAssocID="{56B8743B-2BB3-46E7-9BEC-0E4665DBD7A5}" presName="spaceRect" presStyleCnt="0"/>
      <dgm:spPr/>
    </dgm:pt>
    <dgm:pt modelId="{59933C14-3F7A-43E9-A89D-1475D50771A2}" type="pres">
      <dgm:prSet presAssocID="{56B8743B-2BB3-46E7-9BEC-0E4665DBD7A5}" presName="textRect" presStyleLbl="revTx" presStyleIdx="1" presStyleCnt="3">
        <dgm:presLayoutVars>
          <dgm:chMax val="1"/>
          <dgm:chPref val="1"/>
        </dgm:presLayoutVars>
      </dgm:prSet>
      <dgm:spPr/>
    </dgm:pt>
    <dgm:pt modelId="{2B5FB344-5223-40DF-B68F-E3513320ED9E}" type="pres">
      <dgm:prSet presAssocID="{0305BEC0-84E4-488C-B03E-774240C093AA}" presName="sibTrans" presStyleCnt="0"/>
      <dgm:spPr/>
    </dgm:pt>
    <dgm:pt modelId="{1306B83A-BCFB-47E0-9FEF-A44156C590A1}" type="pres">
      <dgm:prSet presAssocID="{0980BA8A-FA78-4375-AD52-4C4F88F16912}" presName="compNode" presStyleCnt="0"/>
      <dgm:spPr/>
    </dgm:pt>
    <dgm:pt modelId="{B56BC258-914B-4FE6-AAD9-793DEA1F1F79}" type="pres">
      <dgm:prSet presAssocID="{0980BA8A-FA78-4375-AD52-4C4F88F16912}" presName="iconBgRect" presStyleLbl="bgShp" presStyleIdx="2" presStyleCnt="3"/>
      <dgm:spPr/>
    </dgm:pt>
    <dgm:pt modelId="{347561F5-8B0E-4E4D-AA6C-AD0C65C7563A}" type="pres">
      <dgm:prSet presAssocID="{0980BA8A-FA78-4375-AD52-4C4F88F1691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awl"/>
        </a:ext>
      </dgm:extLst>
    </dgm:pt>
    <dgm:pt modelId="{09D21798-EC9A-46C8-B72D-6C89F462CE50}" type="pres">
      <dgm:prSet presAssocID="{0980BA8A-FA78-4375-AD52-4C4F88F16912}" presName="spaceRect" presStyleCnt="0"/>
      <dgm:spPr/>
    </dgm:pt>
    <dgm:pt modelId="{2BBA67E3-F4BE-4DBE-BD9F-73484079CBF4}" type="pres">
      <dgm:prSet presAssocID="{0980BA8A-FA78-4375-AD52-4C4F88F1691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0DBE90C-57B8-4C6C-91CB-24E3D68F00E1}" srcId="{3A6D50F3-56D7-4864-AFE7-20BAB5087DAB}" destId="{0980BA8A-FA78-4375-AD52-4C4F88F16912}" srcOrd="2" destOrd="0" parTransId="{3BF53253-C195-4567-88C7-F684222B7348}" sibTransId="{FEACB2A5-32E0-4CFE-A5E3-909CDE744BBA}"/>
    <dgm:cxn modelId="{5F60EE3A-0385-4B7B-8D8A-AE6C286C1175}" type="presOf" srcId="{56B8743B-2BB3-46E7-9BEC-0E4665DBD7A5}" destId="{59933C14-3F7A-43E9-A89D-1475D50771A2}" srcOrd="0" destOrd="0" presId="urn:microsoft.com/office/officeart/2018/5/layout/IconCircleLabelList"/>
    <dgm:cxn modelId="{A3348250-7AA7-4824-910A-6297A0F71799}" srcId="{3A6D50F3-56D7-4864-AFE7-20BAB5087DAB}" destId="{18CE7469-D7DE-4050-962F-E1007FDA815D}" srcOrd="0" destOrd="0" parTransId="{22214EF3-26B4-4C38-AEC6-A888E35AF97F}" sibTransId="{E416AD01-86C3-4790-9CB6-875E172F91BD}"/>
    <dgm:cxn modelId="{FE62B370-2A6B-4F14-A669-0F02D3D0814F}" type="presOf" srcId="{0980BA8A-FA78-4375-AD52-4C4F88F16912}" destId="{2BBA67E3-F4BE-4DBE-BD9F-73484079CBF4}" srcOrd="0" destOrd="0" presId="urn:microsoft.com/office/officeart/2018/5/layout/IconCircleLabelList"/>
    <dgm:cxn modelId="{2CB76996-3DCF-48E3-9C67-F47ADF1BF1C2}" type="presOf" srcId="{3A6D50F3-56D7-4864-AFE7-20BAB5087DAB}" destId="{961BDCE8-D6C1-4438-BBFA-92518A387260}" srcOrd="0" destOrd="0" presId="urn:microsoft.com/office/officeart/2018/5/layout/IconCircleLabelList"/>
    <dgm:cxn modelId="{9416FCA5-EF06-43CF-BA54-0F2D9708F76C}" type="presOf" srcId="{18CE7469-D7DE-4050-962F-E1007FDA815D}" destId="{6C330D23-293B-4F6A-B41C-978258E65872}" srcOrd="0" destOrd="0" presId="urn:microsoft.com/office/officeart/2018/5/layout/IconCircleLabelList"/>
    <dgm:cxn modelId="{63B969FF-63F2-4C4F-932C-4436A5826547}" srcId="{3A6D50F3-56D7-4864-AFE7-20BAB5087DAB}" destId="{56B8743B-2BB3-46E7-9BEC-0E4665DBD7A5}" srcOrd="1" destOrd="0" parTransId="{0C702984-9095-4653-85DE-3354E2988E0C}" sibTransId="{0305BEC0-84E4-488C-B03E-774240C093AA}"/>
    <dgm:cxn modelId="{1310A2BA-3FA2-4AA0-9717-E225DA1ABF66}" type="presParOf" srcId="{961BDCE8-D6C1-4438-BBFA-92518A387260}" destId="{1642D336-7023-4E9B-A91B-6709C08B0897}" srcOrd="0" destOrd="0" presId="urn:microsoft.com/office/officeart/2018/5/layout/IconCircleLabelList"/>
    <dgm:cxn modelId="{001CD570-244F-47F1-A348-EA47BB439EAF}" type="presParOf" srcId="{1642D336-7023-4E9B-A91B-6709C08B0897}" destId="{F7B70EA1-F056-4FED-8B89-502A4361C923}" srcOrd="0" destOrd="0" presId="urn:microsoft.com/office/officeart/2018/5/layout/IconCircleLabelList"/>
    <dgm:cxn modelId="{1519EF27-98DE-428F-8FE9-E37359099310}" type="presParOf" srcId="{1642D336-7023-4E9B-A91B-6709C08B0897}" destId="{13C9C2F9-3C30-49EA-91A5-E871BA09EC20}" srcOrd="1" destOrd="0" presId="urn:microsoft.com/office/officeart/2018/5/layout/IconCircleLabelList"/>
    <dgm:cxn modelId="{9CDF2E68-AD43-412D-8722-6CA19FFB5DF7}" type="presParOf" srcId="{1642D336-7023-4E9B-A91B-6709C08B0897}" destId="{05A02FF8-78D8-4123-A872-DF1875D62D8C}" srcOrd="2" destOrd="0" presId="urn:microsoft.com/office/officeart/2018/5/layout/IconCircleLabelList"/>
    <dgm:cxn modelId="{880816BA-23D4-4AE7-A4A3-86FEC46BFEDE}" type="presParOf" srcId="{1642D336-7023-4E9B-A91B-6709C08B0897}" destId="{6C330D23-293B-4F6A-B41C-978258E65872}" srcOrd="3" destOrd="0" presId="urn:microsoft.com/office/officeart/2018/5/layout/IconCircleLabelList"/>
    <dgm:cxn modelId="{FE3539C2-7B0B-4164-B7C6-E079E88B3516}" type="presParOf" srcId="{961BDCE8-D6C1-4438-BBFA-92518A387260}" destId="{6188E105-083D-4C2E-B259-0281F4F129D5}" srcOrd="1" destOrd="0" presId="urn:microsoft.com/office/officeart/2018/5/layout/IconCircleLabelList"/>
    <dgm:cxn modelId="{7494BA78-9197-459F-8393-C19596602CE1}" type="presParOf" srcId="{961BDCE8-D6C1-4438-BBFA-92518A387260}" destId="{05CCE787-EBCC-4455-B406-83A9D488BBAB}" srcOrd="2" destOrd="0" presId="urn:microsoft.com/office/officeart/2018/5/layout/IconCircleLabelList"/>
    <dgm:cxn modelId="{E9D19DA0-0471-46DB-B38C-E87169225F9E}" type="presParOf" srcId="{05CCE787-EBCC-4455-B406-83A9D488BBAB}" destId="{5CC4C555-C3C5-45C9-8E04-CD9FB35643D9}" srcOrd="0" destOrd="0" presId="urn:microsoft.com/office/officeart/2018/5/layout/IconCircleLabelList"/>
    <dgm:cxn modelId="{0439D2F5-E749-48B3-AC4C-9AFB2E59AF9E}" type="presParOf" srcId="{05CCE787-EBCC-4455-B406-83A9D488BBAB}" destId="{52019985-229A-4B5D-9381-2D1030ED1259}" srcOrd="1" destOrd="0" presId="urn:microsoft.com/office/officeart/2018/5/layout/IconCircleLabelList"/>
    <dgm:cxn modelId="{A6DA3657-8097-481F-83B5-30DCA3893983}" type="presParOf" srcId="{05CCE787-EBCC-4455-B406-83A9D488BBAB}" destId="{882FC834-CF80-439C-B934-1A528EB05389}" srcOrd="2" destOrd="0" presId="urn:microsoft.com/office/officeart/2018/5/layout/IconCircleLabelList"/>
    <dgm:cxn modelId="{AF11FE83-EF38-4E9C-9FBA-D1458F07C71C}" type="presParOf" srcId="{05CCE787-EBCC-4455-B406-83A9D488BBAB}" destId="{59933C14-3F7A-43E9-A89D-1475D50771A2}" srcOrd="3" destOrd="0" presId="urn:microsoft.com/office/officeart/2018/5/layout/IconCircleLabelList"/>
    <dgm:cxn modelId="{1B2149DC-D24E-47B2-8AAC-91DB683E82DB}" type="presParOf" srcId="{961BDCE8-D6C1-4438-BBFA-92518A387260}" destId="{2B5FB344-5223-40DF-B68F-E3513320ED9E}" srcOrd="3" destOrd="0" presId="urn:microsoft.com/office/officeart/2018/5/layout/IconCircleLabelList"/>
    <dgm:cxn modelId="{154558BB-CD71-4454-80FF-C9C610C0C89C}" type="presParOf" srcId="{961BDCE8-D6C1-4438-BBFA-92518A387260}" destId="{1306B83A-BCFB-47E0-9FEF-A44156C590A1}" srcOrd="4" destOrd="0" presId="urn:microsoft.com/office/officeart/2018/5/layout/IconCircleLabelList"/>
    <dgm:cxn modelId="{74947D97-7CB2-404E-BDE1-91E5473A2B16}" type="presParOf" srcId="{1306B83A-BCFB-47E0-9FEF-A44156C590A1}" destId="{B56BC258-914B-4FE6-AAD9-793DEA1F1F79}" srcOrd="0" destOrd="0" presId="urn:microsoft.com/office/officeart/2018/5/layout/IconCircleLabelList"/>
    <dgm:cxn modelId="{49DEA95A-27A0-452A-B1BE-C7E8FE3C983B}" type="presParOf" srcId="{1306B83A-BCFB-47E0-9FEF-A44156C590A1}" destId="{347561F5-8B0E-4E4D-AA6C-AD0C65C7563A}" srcOrd="1" destOrd="0" presId="urn:microsoft.com/office/officeart/2018/5/layout/IconCircleLabelList"/>
    <dgm:cxn modelId="{A4B5D1FA-999E-4764-B78A-959F4A2C2F90}" type="presParOf" srcId="{1306B83A-BCFB-47E0-9FEF-A44156C590A1}" destId="{09D21798-EC9A-46C8-B72D-6C89F462CE50}" srcOrd="2" destOrd="0" presId="urn:microsoft.com/office/officeart/2018/5/layout/IconCircleLabelList"/>
    <dgm:cxn modelId="{A8D5DBFE-7021-4F2C-8C5C-94F9F97D22F2}" type="presParOf" srcId="{1306B83A-BCFB-47E0-9FEF-A44156C590A1}" destId="{2BBA67E3-F4BE-4DBE-BD9F-73484079CBF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94CB6-9CAB-475D-A1A4-43A56E2F853E}">
      <dsp:nvSpPr>
        <dsp:cNvPr id="0" name=""/>
        <dsp:cNvSpPr/>
      </dsp:nvSpPr>
      <dsp:spPr>
        <a:xfrm>
          <a:off x="0" y="116486"/>
          <a:ext cx="6168213" cy="934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Primary Research Question:</a:t>
          </a:r>
          <a:r>
            <a:rPr lang="en-US" sz="1700" b="0" i="0" kern="1200" baseline="0"/>
            <a:t> How can the internal triangulation geometry of a GT3 roll cage be optimized to maximize torsional stiffness while minimizing total structural mass? </a:t>
          </a:r>
          <a:endParaRPr lang="en-US" sz="1700" kern="1200"/>
        </a:p>
      </dsp:txBody>
      <dsp:txXfrm>
        <a:off x="45635" y="162121"/>
        <a:ext cx="6076943" cy="843560"/>
      </dsp:txXfrm>
    </dsp:sp>
    <dsp:sp modelId="{93F957C0-16A1-47FE-9F0D-24CD66DC4663}">
      <dsp:nvSpPr>
        <dsp:cNvPr id="0" name=""/>
        <dsp:cNvSpPr/>
      </dsp:nvSpPr>
      <dsp:spPr>
        <a:xfrm>
          <a:off x="0" y="1100276"/>
          <a:ext cx="6168213" cy="934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Objective 1:</a:t>
          </a:r>
          <a:r>
            <a:rPr lang="en-US" sz="1700" b="0" i="0" kern="1200" baseline="0"/>
            <a:t> To evaluate the baseline torsional rigidity of a standard FIA-spec roll cage using Finite Element Analysis (FEA).</a:t>
          </a:r>
          <a:endParaRPr lang="en-US" sz="1700" kern="1200"/>
        </a:p>
      </dsp:txBody>
      <dsp:txXfrm>
        <a:off x="45635" y="1145911"/>
        <a:ext cx="6076943" cy="843560"/>
      </dsp:txXfrm>
    </dsp:sp>
    <dsp:sp modelId="{4D0E93C2-8E38-4DA6-96E9-05C6A057646C}">
      <dsp:nvSpPr>
        <dsp:cNvPr id="0" name=""/>
        <dsp:cNvSpPr/>
      </dsp:nvSpPr>
      <dsp:spPr>
        <a:xfrm>
          <a:off x="0" y="2084066"/>
          <a:ext cx="6168213" cy="934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Objective 2:</a:t>
          </a:r>
          <a:r>
            <a:rPr lang="en-US" sz="1700" b="0" i="0" kern="1200" baseline="0"/>
            <a:t> To identify "weak" structural nodes that contribute most to chassis flex under cornering loads.</a:t>
          </a:r>
          <a:endParaRPr lang="en-US" sz="1700" kern="1200"/>
        </a:p>
      </dsp:txBody>
      <dsp:txXfrm>
        <a:off x="45635" y="2129701"/>
        <a:ext cx="6076943" cy="843560"/>
      </dsp:txXfrm>
    </dsp:sp>
    <dsp:sp modelId="{7EA1133E-2BDA-48D2-9C57-2A0B18E6EB9B}">
      <dsp:nvSpPr>
        <dsp:cNvPr id="0" name=""/>
        <dsp:cNvSpPr/>
      </dsp:nvSpPr>
      <dsp:spPr>
        <a:xfrm>
          <a:off x="0" y="3067856"/>
          <a:ext cx="6168213" cy="934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Objective 3:</a:t>
          </a:r>
          <a:r>
            <a:rPr lang="en-US" sz="1700" b="0" i="0" kern="1200" baseline="0"/>
            <a:t> To propose an optimized geometry that maintains FIA safety compliance while reducing weight or increasing stiffness.</a:t>
          </a:r>
          <a:endParaRPr lang="en-US" sz="1700" kern="1200"/>
        </a:p>
      </dsp:txBody>
      <dsp:txXfrm>
        <a:off x="45635" y="3113491"/>
        <a:ext cx="6076943" cy="8435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5E1A35-B10A-4395-A4C9-2E43E03BB484}">
      <dsp:nvSpPr>
        <dsp:cNvPr id="0" name=""/>
        <dsp:cNvSpPr/>
      </dsp:nvSpPr>
      <dsp:spPr>
        <a:xfrm>
          <a:off x="995628" y="384150"/>
          <a:ext cx="1262704" cy="12627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499F23-005B-41FA-95B6-38D333B0CF04}">
      <dsp:nvSpPr>
        <dsp:cNvPr id="0" name=""/>
        <dsp:cNvSpPr/>
      </dsp:nvSpPr>
      <dsp:spPr>
        <a:xfrm>
          <a:off x="223975" y="1996802"/>
          <a:ext cx="280601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/>
            <a:t>Quantitative KPIs:</a:t>
          </a:r>
          <a:r>
            <a:rPr lang="en-US" sz="1200" b="0" i="0" kern="1200" baseline="0"/>
            <a:t> Measurement of torsional rigidity ($Nm/deg$) and total structural mass (kg).</a:t>
          </a:r>
          <a:endParaRPr lang="en-US" sz="1200" kern="1200"/>
        </a:p>
      </dsp:txBody>
      <dsp:txXfrm>
        <a:off x="223975" y="1996802"/>
        <a:ext cx="2806011" cy="720000"/>
      </dsp:txXfrm>
    </dsp:sp>
    <dsp:sp modelId="{88ECDE8F-C98B-4B79-BF95-3A70927853DB}">
      <dsp:nvSpPr>
        <dsp:cNvPr id="0" name=""/>
        <dsp:cNvSpPr/>
      </dsp:nvSpPr>
      <dsp:spPr>
        <a:xfrm>
          <a:off x="4292691" y="384150"/>
          <a:ext cx="1262704" cy="12627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5A7B98-7424-4368-96C5-9607206F762D}">
      <dsp:nvSpPr>
        <dsp:cNvPr id="0" name=""/>
        <dsp:cNvSpPr/>
      </dsp:nvSpPr>
      <dsp:spPr>
        <a:xfrm>
          <a:off x="3521038" y="1996802"/>
          <a:ext cx="280601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/>
            <a:t>Comparative Analysis:</a:t>
          </a:r>
          <a:r>
            <a:rPr lang="en-US" sz="1200" b="0" i="0" kern="1200" baseline="0"/>
            <a:t> I expect to see a non-linear relationship where specific triangulation changes yield high stiffness gains with minimal weight penalties.</a:t>
          </a:r>
          <a:endParaRPr lang="en-US" sz="1200" kern="1200"/>
        </a:p>
      </dsp:txBody>
      <dsp:txXfrm>
        <a:off x="3521038" y="1996802"/>
        <a:ext cx="2806011" cy="720000"/>
      </dsp:txXfrm>
    </dsp:sp>
    <dsp:sp modelId="{AD2A1A6F-9AC7-4CC6-80FB-55804FC7FCFB}">
      <dsp:nvSpPr>
        <dsp:cNvPr id="0" name=""/>
        <dsp:cNvSpPr/>
      </dsp:nvSpPr>
      <dsp:spPr>
        <a:xfrm>
          <a:off x="7589754" y="384150"/>
          <a:ext cx="1262704" cy="12627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386F1F-1EA8-4285-8B9E-36DF93C07F5F}">
      <dsp:nvSpPr>
        <dsp:cNvPr id="0" name=""/>
        <dsp:cNvSpPr/>
      </dsp:nvSpPr>
      <dsp:spPr>
        <a:xfrm>
          <a:off x="6818101" y="1996802"/>
          <a:ext cx="280601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/>
            <a:t>Validation:</a:t>
          </a:r>
          <a:r>
            <a:rPr lang="en-US" sz="1200" b="0" i="0" kern="1200" baseline="0"/>
            <a:t> All optimized designs must maintain </a:t>
          </a:r>
          <a:r>
            <a:rPr lang="en-US" sz="1200" i="0" kern="1200" baseline="0"/>
            <a:t>FIA Safety Compliance,</a:t>
          </a:r>
          <a:r>
            <a:rPr lang="en-US" sz="1200" kern="1200"/>
            <a:t> </a:t>
          </a:r>
          <a:r>
            <a:rPr lang="en-US" sz="1200" b="0" i="0" kern="1200" baseline="0"/>
            <a:t>meaning they must still withstand the mandatory vertical and lateral load simulations.</a:t>
          </a:r>
          <a:endParaRPr lang="en-US" sz="1200" kern="1200"/>
        </a:p>
      </dsp:txBody>
      <dsp:txXfrm>
        <a:off x="6818101" y="1996802"/>
        <a:ext cx="2806011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928C6B-F14B-4916-B4D1-8D269603DD6D}">
      <dsp:nvSpPr>
        <dsp:cNvPr id="0" name=""/>
        <dsp:cNvSpPr/>
      </dsp:nvSpPr>
      <dsp:spPr>
        <a:xfrm>
          <a:off x="1057828" y="546366"/>
          <a:ext cx="1273470" cy="12734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854831-87B3-4EC3-916E-7441B9ECBE84}">
      <dsp:nvSpPr>
        <dsp:cNvPr id="0" name=""/>
        <dsp:cNvSpPr/>
      </dsp:nvSpPr>
      <dsp:spPr>
        <a:xfrm>
          <a:off x="279596" y="2171777"/>
          <a:ext cx="282993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/>
            <a:t>Boundaries:</a:t>
          </a:r>
          <a:r>
            <a:rPr lang="en-US" sz="1200" b="0" i="0" kern="1200" baseline="0"/>
            <a:t> This study focuses exclusively on </a:t>
          </a:r>
          <a:r>
            <a:rPr lang="en-US" sz="1200" i="0" kern="1200" baseline="0"/>
            <a:t>High-Strength Steel Alloys</a:t>
          </a:r>
          <a:r>
            <a:rPr lang="en-US" sz="1200" b="0" i="0" kern="1200" baseline="0"/>
            <a:t> (T45/4130) for GT3-spec closed-cockpit cars.</a:t>
          </a:r>
          <a:endParaRPr lang="en-US" sz="1200" kern="1200"/>
        </a:p>
      </dsp:txBody>
      <dsp:txXfrm>
        <a:off x="279596" y="2171777"/>
        <a:ext cx="2829934" cy="720000"/>
      </dsp:txXfrm>
    </dsp:sp>
    <dsp:sp modelId="{6A5675F2-C8BA-4A2C-85F6-342DC9F4C815}">
      <dsp:nvSpPr>
        <dsp:cNvPr id="0" name=""/>
        <dsp:cNvSpPr/>
      </dsp:nvSpPr>
      <dsp:spPr>
        <a:xfrm>
          <a:off x="4383000" y="546366"/>
          <a:ext cx="1273470" cy="12734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221216-5D01-4092-BF55-1A547E723B37}">
      <dsp:nvSpPr>
        <dsp:cNvPr id="0" name=""/>
        <dsp:cNvSpPr/>
      </dsp:nvSpPr>
      <dsp:spPr>
        <a:xfrm>
          <a:off x="3604769" y="2171777"/>
          <a:ext cx="282993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/>
            <a:t>Limitations:</a:t>
          </a:r>
          <a:r>
            <a:rPr lang="en-US" sz="1200" b="0" i="0" kern="1200" baseline="0"/>
            <a:t> The study uses static simulation; it does not account for dynamic fatigue or multi-axial crash impacts due to software/time constraints.</a:t>
          </a:r>
          <a:endParaRPr lang="en-US" sz="1200" kern="1200"/>
        </a:p>
      </dsp:txBody>
      <dsp:txXfrm>
        <a:off x="3604769" y="2171777"/>
        <a:ext cx="2829934" cy="720000"/>
      </dsp:txXfrm>
    </dsp:sp>
    <dsp:sp modelId="{8E8DCA1E-81E9-4A02-8AF7-C7C80691B139}">
      <dsp:nvSpPr>
        <dsp:cNvPr id="0" name=""/>
        <dsp:cNvSpPr/>
      </dsp:nvSpPr>
      <dsp:spPr>
        <a:xfrm>
          <a:off x="7708173" y="546366"/>
          <a:ext cx="1273470" cy="12734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297133-607F-4A2E-A403-B7E2990F71EE}">
      <dsp:nvSpPr>
        <dsp:cNvPr id="0" name=""/>
        <dsp:cNvSpPr/>
      </dsp:nvSpPr>
      <dsp:spPr>
        <a:xfrm>
          <a:off x="6929941" y="2171777"/>
          <a:ext cx="282993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/>
            <a:t>Ethics:</a:t>
          </a:r>
          <a:r>
            <a:rPr lang="en-US" sz="1200" b="0" i="0" kern="1200" baseline="0"/>
            <a:t> An </a:t>
          </a:r>
          <a:r>
            <a:rPr lang="en-US" sz="1200" i="0" kern="1200" baseline="0"/>
            <a:t>Ethics Form </a:t>
          </a:r>
          <a:r>
            <a:rPr lang="en-US" sz="1200" b="0" i="0" kern="1200" baseline="0"/>
            <a:t>will be filed. This is low-risk, computer-based research using open-source technical regulations.</a:t>
          </a:r>
          <a:endParaRPr lang="en-US" sz="1200" kern="1200"/>
        </a:p>
      </dsp:txBody>
      <dsp:txXfrm>
        <a:off x="6929941" y="2171777"/>
        <a:ext cx="2829934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B70EA1-F056-4FED-8B89-502A4361C923}">
      <dsp:nvSpPr>
        <dsp:cNvPr id="0" name=""/>
        <dsp:cNvSpPr/>
      </dsp:nvSpPr>
      <dsp:spPr>
        <a:xfrm>
          <a:off x="718664" y="2022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C9C2F9-3C30-49EA-91A5-E871BA09EC20}">
      <dsp:nvSpPr>
        <dsp:cNvPr id="0" name=""/>
        <dsp:cNvSpPr/>
      </dsp:nvSpPr>
      <dsp:spPr>
        <a:xfrm>
          <a:off x="1135476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330D23-293B-4F6A-B41C-978258E65872}">
      <dsp:nvSpPr>
        <dsp:cNvPr id="0" name=""/>
        <dsp:cNvSpPr/>
      </dsp:nvSpPr>
      <dsp:spPr>
        <a:xfrm>
          <a:off x="93445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i="0" kern="1200" baseline="0"/>
            <a:t>Summary:</a:t>
          </a:r>
          <a:r>
            <a:rPr lang="en-US" sz="1200" b="0" i="0" kern="1200" baseline="0"/>
            <a:t> This project will demonstrate how mathematical optimization can improve the structural efficiency of a safety-critical component.</a:t>
          </a:r>
          <a:endParaRPr lang="en-US" sz="1200" kern="1200"/>
        </a:p>
      </dsp:txBody>
      <dsp:txXfrm>
        <a:off x="93445" y="2767202"/>
        <a:ext cx="3206250" cy="720000"/>
      </dsp:txXfrm>
    </dsp:sp>
    <dsp:sp modelId="{5CC4C555-C3C5-45C9-8E04-CD9FB35643D9}">
      <dsp:nvSpPr>
        <dsp:cNvPr id="0" name=""/>
        <dsp:cNvSpPr/>
      </dsp:nvSpPr>
      <dsp:spPr>
        <a:xfrm>
          <a:off x="4486008" y="2022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019985-229A-4B5D-9381-2D1030ED1259}">
      <dsp:nvSpPr>
        <dsp:cNvPr id="0" name=""/>
        <dsp:cNvSpPr/>
      </dsp:nvSpPr>
      <dsp:spPr>
        <a:xfrm>
          <a:off x="4902820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933C14-3F7A-43E9-A89D-1475D50771A2}">
      <dsp:nvSpPr>
        <dsp:cNvPr id="0" name=""/>
        <dsp:cNvSpPr/>
      </dsp:nvSpPr>
      <dsp:spPr>
        <a:xfrm>
          <a:off x="3860789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i="0" kern="1200" baseline="0"/>
            <a:t>Industry Value:</a:t>
          </a:r>
          <a:r>
            <a:rPr lang="en-US" sz="1200" b="0" i="0" kern="1200" baseline="0"/>
            <a:t> Providing a workflow that </a:t>
          </a:r>
          <a:r>
            <a:rPr lang="en-US" sz="1200" i="0" kern="1200" baseline="0"/>
            <a:t>balances driver safety </a:t>
          </a:r>
          <a:r>
            <a:rPr lang="en-US" sz="1200" b="0" i="0" kern="1200" baseline="0"/>
            <a:t>with </a:t>
          </a:r>
          <a:r>
            <a:rPr lang="en-US" sz="1200" i="0" kern="1200" baseline="0"/>
            <a:t>vehicle dynamics.</a:t>
          </a:r>
          <a:endParaRPr lang="en-US" sz="1200" kern="1200"/>
        </a:p>
      </dsp:txBody>
      <dsp:txXfrm>
        <a:off x="3860789" y="2767202"/>
        <a:ext cx="3206250" cy="720000"/>
      </dsp:txXfrm>
    </dsp:sp>
    <dsp:sp modelId="{B56BC258-914B-4FE6-AAD9-793DEA1F1F79}">
      <dsp:nvSpPr>
        <dsp:cNvPr id="0" name=""/>
        <dsp:cNvSpPr/>
      </dsp:nvSpPr>
      <dsp:spPr>
        <a:xfrm>
          <a:off x="8253352" y="2022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7561F5-8B0E-4E4D-AA6C-AD0C65C7563A}">
      <dsp:nvSpPr>
        <dsp:cNvPr id="0" name=""/>
        <dsp:cNvSpPr/>
      </dsp:nvSpPr>
      <dsp:spPr>
        <a:xfrm>
          <a:off x="8670164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BA67E3-F4BE-4DBE-BD9F-73484079CBF4}">
      <dsp:nvSpPr>
        <dsp:cNvPr id="0" name=""/>
        <dsp:cNvSpPr/>
      </dsp:nvSpPr>
      <dsp:spPr>
        <a:xfrm>
          <a:off x="7628133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i="0" kern="1200" baseline="0"/>
            <a:t>Final Goal:</a:t>
          </a:r>
          <a:r>
            <a:rPr lang="en-US" sz="1200" b="0" i="0" kern="1200" baseline="0"/>
            <a:t> To contribute a systematic method for roll cage design that pushes the "frontiers of the discipline".</a:t>
          </a:r>
          <a:endParaRPr lang="en-US" sz="1200" kern="1200"/>
        </a:p>
      </dsp:txBody>
      <dsp:txXfrm>
        <a:off x="7628133" y="2767202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1609D-184A-3C89-A60F-DB505412E5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C0FEA1-096B-C755-9A1A-DD783B82E4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BB0CCC-4B1D-A846-291D-8F30D064A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D8A7-726A-4285-BBA4-5318B605AFC3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CF7E24-1ECF-C466-3927-32E9D326F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046F01-93F6-AB1B-673A-F635485F4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4007B-0EBF-486B-8CB1-35EB3DFE1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669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233AC-29F9-B9A3-B433-53844F8A5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86696-BFA1-84A2-6C09-D03DD5DC81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45860-4DF9-9A8C-9D26-3F59484B2F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D8A7-726A-4285-BBA4-5318B605AFC3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2A1668-333B-9741-CD57-F508D428E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C1BD28-FD59-51B7-D13F-103C416EA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4007B-0EBF-486B-8CB1-35EB3DFE1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721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102E2-1BEB-D530-EB6C-1FAA8A32F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898CF4-8A6B-21E7-116F-C77A6E89D9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923E8-1DCA-C68E-5152-511AB026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D8A7-726A-4285-BBA4-5318B605AFC3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0C4646-B8E1-1959-9ECE-6F143566D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94DB73-85EF-D4E8-8DD3-1CE479E42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4007B-0EBF-486B-8CB1-35EB3DFE1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257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BCF5B-C38B-2BAE-3A9E-4A18CBE1C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998ED-CAA4-604D-AC81-5DD3290723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F3B07C-F29D-46F1-06EC-B651F4E82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919BF0-0F8F-62AF-7C14-409C53B8C7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D8A7-726A-4285-BBA4-5318B605AFC3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E1C6A3-EAA6-5D87-FD39-A4887A14F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D3C295-D34E-E078-595D-444ACA7BAD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4007B-0EBF-486B-8CB1-35EB3DFE1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698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91E74-E021-3453-61FA-E8563BAA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04F6F1-D3D0-C70A-0A2D-51D77E8C18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389192-422F-DC6F-34B2-70A68ACB0D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114EAD-AEC4-2ABC-57E9-61ED7FD2FB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DE6BA0-9F9F-970C-5FC8-6730662E35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8AD02D-D18E-5847-85A0-E50E24B1B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D8A7-726A-4285-BBA4-5318B605AFC3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29E99E-A072-E45F-C8DB-EF293F89C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47345C-39B2-1CD4-DA21-F7D6FF8F7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4007B-0EBF-486B-8CB1-35EB3DFE1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2228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20F6B-EE9A-6AB4-052B-4102F5B6D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47F2A1-3BA3-6718-195C-EF9DB7CD6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D8A7-726A-4285-BBA4-5318B605AFC3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636726-EE6F-BC08-7F50-020A3C48B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ECC710-1DEF-3666-E725-C5F0FB912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4007B-0EBF-486B-8CB1-35EB3DFE1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056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515614-DD05-871B-993C-A487D8733E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D8A7-726A-4285-BBA4-5318B605AFC3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8D2754-8C18-DD03-B8E7-09794EEDB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C673B3-1520-4807-E60B-307A5AF41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4007B-0EBF-486B-8CB1-35EB3DFE1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504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7689A-5058-3741-A4DB-4F9B0B48E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9E4EE-AAD1-F423-E01C-F4949A234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17C57F-6345-4C83-40FE-4B2F96E905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3F1450-D723-3C9F-93CF-0A952BC6E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D8A7-726A-4285-BBA4-5318B605AFC3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A51350-C647-2B2C-1486-817E633C8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FA8F48-A297-F33F-5EF5-3F09101BE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4007B-0EBF-486B-8CB1-35EB3DFE1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05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6244C-9151-FD51-D680-54855A7BE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8EACCD-C7A2-ED2F-2B7E-0BB0B4BC65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308DA8-5A3F-0B7B-72BA-98574E92D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603855-EA32-F299-1912-D81B7B53D0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D8A7-726A-4285-BBA4-5318B605AFC3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5A3C7-26EF-00D0-A3DF-4E115344F8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98CA2A-70D6-F410-57D3-6654E22D8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4007B-0EBF-486B-8CB1-35EB3DFE1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5045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7A5E3-C782-169D-52EC-0130FD17F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5F5878-EF06-CB11-630C-4BE9462842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7E794D-AF35-C811-EC88-DC69E785CB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D8A7-726A-4285-BBA4-5318B605AFC3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A29134-CA71-EF7B-62CB-75EF6DB369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820ACA-8C31-45CE-01B7-561C76B40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4007B-0EBF-486B-8CB1-35EB3DFE1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764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002F8D-5AF0-594C-302F-F7AA883066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9CB501-91AC-C41A-EE17-2785DF24C5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C2900D-1CD2-5DC5-BC00-0680342E8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D8A7-726A-4285-BBA4-5318B605AFC3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EBAA40-C484-2D6B-A7A8-F291DB46C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37FAEA-2FC0-B8F0-5592-4D7205F35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4007B-0EBF-486B-8CB1-35EB3DFE1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1953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89C8D0-E1C3-AA20-8AA6-73D738411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0EB4EF-AAC2-14CF-056D-A8B93FA25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143B47-C770-A827-3375-F49347E91A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C6D8A7-726A-4285-BBA4-5318B605AFC3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1E5B3F-530D-801C-CB02-04762995E6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1343DB-B1DF-20CF-5833-35CD3EF18D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94007B-0EBF-486B-8CB1-35EB3DFE1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351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553C3-51FA-863B-3A1D-F32672C0C8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2888" y="231112"/>
            <a:ext cx="4620584" cy="3723448"/>
          </a:xfrm>
        </p:spPr>
        <p:txBody>
          <a:bodyPr>
            <a:normAutofit/>
          </a:bodyPr>
          <a:lstStyle/>
          <a:p>
            <a:pPr algn="l"/>
            <a:r>
              <a:rPr lang="en-GB" sz="4400" b="1" dirty="0"/>
              <a:t>Optimization of Roll Cage Geometry for Enhanced Torsional Stiffness in GT3 Motorsport</a:t>
            </a:r>
            <a:r>
              <a:rPr lang="en-GB" sz="4400" dirty="0"/>
              <a:t>.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4ACBD58A-183D-B256-3CD4-29C2F492788B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522888" y="4332384"/>
            <a:ext cx="4620584" cy="209861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Student Name: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ARTH</a:t>
            </a:r>
            <a:r>
              <a:rPr kumimoji="0" lang="en-US" altLang="en-US" sz="1800" b="0" i="0" u="none" strike="noStrike" cap="none" normalizeH="0" dirty="0">
                <a:ln>
                  <a:noFill/>
                </a:ln>
                <a:effectLst/>
                <a:latin typeface="Arial" panose="020B0604020202020204" pitchFamily="34" charset="0"/>
              </a:rPr>
              <a:t> D. PANDYA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Student ID: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2412514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Programme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MSc</a:t>
            </a:r>
            <a:r>
              <a:rPr kumimoji="0" lang="en-US" altLang="en-US" sz="1800" b="0" i="0" u="none" strike="noStrike" cap="none" normalizeH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Motorsport</a:t>
            </a:r>
            <a:r>
              <a:rPr kumimoji="0" lang="en-US" altLang="en-US" sz="1800" b="0" i="0" u="none" strike="noStrike" cap="none" normalizeH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Engineering 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Module: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Research Methods (ACHA7027) </a:t>
            </a:r>
          </a:p>
        </p:txBody>
      </p:sp>
      <p:pic>
        <p:nvPicPr>
          <p:cNvPr id="8" name="Picture 7" descr="Finish line">
            <a:extLst>
              <a:ext uri="{FF2B5EF4-FFF2-40B4-BE49-F238E27FC236}">
                <a16:creationId xmlns:a16="http://schemas.microsoft.com/office/drawing/2014/main" id="{D222A427-3649-01CE-8288-72498E507B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12" r="14763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897121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Gears of a machine">
            <a:extLst>
              <a:ext uri="{FF2B5EF4-FFF2-40B4-BE49-F238E27FC236}">
                <a16:creationId xmlns:a16="http://schemas.microsoft.com/office/drawing/2014/main" id="{ABAA3F19-5AD6-F94E-B5D8-90DBBB531A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380" r="21682" b="-1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78D608-356B-696F-E165-34316FC11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/>
              <a:t>Why Optimize Roll Cage Geometry?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F18D725-1BF0-5009-4684-5BE1703E61A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1" y="2884929"/>
            <a:ext cx="4659756" cy="337413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>
                <a:ln>
                  <a:noFill/>
                </a:ln>
                <a:effectLst/>
                <a:latin typeface="Google Sans Text"/>
              </a:rPr>
              <a:t>The Technical Problem: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Google Sans Text"/>
              </a:rPr>
              <a:t> While safety is the primary function, a roll cage acts as a structural member that significantly influences the chassis's torsional stiffness.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>
              <a:ln>
                <a:noFill/>
              </a:ln>
              <a:effectLst/>
              <a:latin typeface="Google Sans Text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>
                <a:ln>
                  <a:noFill/>
                </a:ln>
                <a:effectLst/>
                <a:latin typeface="Google Sans Text"/>
              </a:rPr>
              <a:t>The Performance Gap: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Google Sans Text"/>
              </a:rPr>
              <a:t> Excessive weight in the upper structure of a GT3 car raises the Center of Gravity (CoG); therefore, we must find the "sweet spot" between maximum rigidity and minimum mass.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>
              <a:ln>
                <a:noFill/>
              </a:ln>
              <a:effectLst/>
              <a:latin typeface="Google Sans Text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>
                <a:ln>
                  <a:noFill/>
                </a:ln>
                <a:effectLst/>
                <a:latin typeface="Google Sans Text"/>
              </a:rPr>
              <a:t>Current Relevance: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  <a:latin typeface="Google Sans Text"/>
              </a:rPr>
              <a:t> As GT3 regulations evolve, teams require advanced Finite Element Analysis (FEA) to justify geometry changes that comply with FIA safety standards while gaining a competitive edge.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9425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88B67-076E-CF08-77EB-5627A4E4F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Research Question &amp; Objectives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Rectangle 1">
            <a:extLst>
              <a:ext uri="{FF2B5EF4-FFF2-40B4-BE49-F238E27FC236}">
                <a16:creationId xmlns:a16="http://schemas.microsoft.com/office/drawing/2014/main" id="{4C46435F-A856-8DA1-F871-B7A53499F63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72493" y="2071316"/>
          <a:ext cx="6168213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4B870CE3-54D5-68D1-75DB-E2E9D76AAAE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3025" y="2584877"/>
            <a:ext cx="5042836" cy="2972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7257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54B63D-8E46-528D-6BA1-10FD6E768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470598"/>
            <a:ext cx="4080362" cy="1708242"/>
          </a:xfrm>
        </p:spPr>
        <p:txBody>
          <a:bodyPr anchor="ctr">
            <a:normAutofit/>
          </a:bodyPr>
          <a:lstStyle/>
          <a:p>
            <a:r>
              <a:rPr lang="en-GB" sz="4000" dirty="0"/>
              <a:t>Critical Review of Key Literature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E30ED972-F80E-8759-65B6-F6D5C3E5B9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3" y="2470243"/>
            <a:ext cx="4080361" cy="37698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Regulatory Framework: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While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FIA Appendix J (2024)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provides essential safety minima, it lacks specific guidance on structural optimization for vehicle dynamics.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Material Limitations: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Ashby (2017)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establishes the performance index for high-strength alloys, but these models are often generalized and not specific to the high-vibration environment of GT3 chassis.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Methodological Gap: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Current "Topology Optimization" research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(</a:t>
            </a:r>
            <a:r>
              <a:rPr kumimoji="0" lang="en-US" altLang="en-US" sz="1600" b="0" i="1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Bhavikatti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2015)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focuses on solid components; there is a distinct lack of literature on 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space-frame (tubular) optimization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specifically for torsional rigidity.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"Gap" Justification: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My research bridges the gap between 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compliance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(Safety) and 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performance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(Stiffness), which is currently underserviced in academic journals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799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77800" dist="215900" dir="8520000" sx="94000" sy="94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CNC lathe processing">
            <a:extLst>
              <a:ext uri="{FF2B5EF4-FFF2-40B4-BE49-F238E27FC236}">
                <a16:creationId xmlns:a16="http://schemas.microsoft.com/office/drawing/2014/main" id="{1DB50CDC-569A-FCE8-F5EC-8D772C3F50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314" r="285" b="-2"/>
          <a:stretch>
            <a:fillRect/>
          </a:stretch>
        </p:blipFill>
        <p:spPr>
          <a:xfrm>
            <a:off x="6367962" y="737488"/>
            <a:ext cx="4790273" cy="5383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2492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E119890-175B-C7C8-7316-8C6D0C764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D66D412F-F514-B493-FBA1-F419910A33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55" y="0"/>
            <a:ext cx="12221309" cy="6666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0999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3926E3-5D7C-3181-38B2-B470D4882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881" y="381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dirty="0"/>
              <a:t>Technical Workflow &amp; Simulation Parameters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93022AD-2239-3BF6-C29B-3BBB67E8B9F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70881" y="2470244"/>
            <a:ext cx="5334197" cy="37698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45720" numCol="1" anchor="ctr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Google Sans Text"/>
              </a:rPr>
              <a:t>Geometric Modeling: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Google Sans Text"/>
              </a:rPr>
              <a:t> Baseline creation of a GT3-spec spaceframe in 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effectLst/>
                <a:latin typeface="Google Sans Text"/>
              </a:rPr>
              <a:t>SolidWorks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Google Sans Text"/>
              </a:rPr>
              <a:t>, ensuring 100% compliance with 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effectLst/>
                <a:latin typeface="Google Sans Text"/>
              </a:rPr>
              <a:t>FIA Appendix J Article 253.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Google Sans Text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Google Sans Text"/>
              </a:rPr>
              <a:t>FEA Discretization: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Google Sans Text"/>
              </a:rPr>
              <a:t> Implementation of a 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effectLst/>
                <a:latin typeface="Google Sans Text"/>
              </a:rPr>
              <a:t>Mesh Convergence Study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Google Sans Text"/>
              </a:rPr>
              <a:t>to ensure results are independent of element size, using high-order beam and shell elements.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Google Sans Text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Google Sans Text"/>
              </a:rPr>
              <a:t>Boundary Conditions: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Google Sans Text"/>
              </a:rPr>
              <a:t> Rear suspension pick-up points will be fixed in all 6 Degrees of Freedom (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effectLst/>
                <a:latin typeface="Google Sans Text"/>
              </a:rPr>
              <a:t>DoF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Google Sans Text"/>
              </a:rPr>
              <a:t>); a 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effectLst/>
                <a:latin typeface="Google Sans Text"/>
              </a:rPr>
              <a:t>10,000 Nm torque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Google Sans Text"/>
              </a:rPr>
              <a:t>will be applied to the front axle centerline.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Google Sans Text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Google Sans Text"/>
              </a:rPr>
              <a:t>Optimization Loop: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Google Sans Text"/>
              </a:rPr>
              <a:t> Utilizing 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effectLst/>
                <a:latin typeface="Google Sans Text"/>
              </a:rPr>
              <a:t>Ansys Topology Optimization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Google Sans Text"/>
              </a:rPr>
              <a:t>to iteratively refine tube wall thicknesses and nodal intersections based on Von Mises stress distribution.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 descr="Cubes connected with a red line">
            <a:extLst>
              <a:ext uri="{FF2B5EF4-FFF2-40B4-BE49-F238E27FC236}">
                <a16:creationId xmlns:a16="http://schemas.microsoft.com/office/drawing/2014/main" id="{94B765F7-0A68-F21C-5E2C-757E4A6858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16" r="14389" b="2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9220801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F0928B-9492-4DCF-A978-A01A467F3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Quantitative Metrics &amp; Validation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878DFCB-1D80-7244-0C87-94B55280106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4672" y="2421682"/>
            <a:ext cx="4977578" cy="363928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Google Sans Text"/>
              </a:rPr>
              <a:t>Key Performance Indicators (KPIs):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Google Sans Text"/>
              </a:rPr>
              <a:t> Primary focus on the </a:t>
            </a:r>
            <a:r>
              <a:rPr kumimoji="0" lang="en-US" altLang="en-US" sz="180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Google Sans Text"/>
              </a:rPr>
              <a:t>Stiffness-to-Weight Ratio 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Google Sans Text"/>
              </a:rPr>
              <a:t>(Nm/deg/kg) to quantify structural efficiency.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Google Sans Text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Google Sans Text"/>
              </a:rPr>
              <a:t>Comparative Data: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Google Sans Text"/>
              </a:rPr>
              <a:t> Results will be plotted as a "Performance Frontier" graph, showing the trade-off between mass reduction and torsional rigidity.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Google Sans Text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Google Sans Text"/>
              </a:rPr>
              <a:t>Safety Validation: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Google Sans Text"/>
              </a:rPr>
              <a:t> The optimized design must pass a secondary "Virtual Crash Test," simulating the mandatory</a:t>
            </a:r>
            <a:r>
              <a:rPr kumimoji="0" lang="en-US" altLang="en-US" sz="180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Google Sans Text"/>
              </a:rPr>
              <a:t> lateral and vertical load cases 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Google Sans Text"/>
              </a:rPr>
              <a:t>required for FIA homologation.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Graphic 7" descr="Bar chart">
            <a:extLst>
              <a:ext uri="{FF2B5EF4-FFF2-40B4-BE49-F238E27FC236}">
                <a16:creationId xmlns:a16="http://schemas.microsoft.com/office/drawing/2014/main" id="{4D1254C6-5671-4F21-A49A-165CD3C3E4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36750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Word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EDCC5D-8B8A-40DB-BE90-A3AA27C64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DE1590-07C7-908A-8BFB-7EE409373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963" y="1238080"/>
            <a:ext cx="9849751" cy="1349671"/>
          </a:xfrm>
        </p:spPr>
        <p:txBody>
          <a:bodyPr anchor="b">
            <a:normAutofit/>
          </a:bodyPr>
          <a:lstStyle/>
          <a:p>
            <a:r>
              <a:rPr lang="en-GB" sz="5000"/>
              <a:t>Data Collection and Success Metrics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C9D4171F-F1A2-1860-2849-C8FB05AFBD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6390382"/>
              </p:ext>
            </p:extLst>
          </p:nvPr>
        </p:nvGraphicFramePr>
        <p:xfrm>
          <a:off x="1284626" y="2902912"/>
          <a:ext cx="9848088" cy="31009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8380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D8233B0-41B5-4D9A-AEEC-13DB66A8C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45912B-0C0A-9E23-EB60-4BBFCD991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Research Scope and Framework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" name="Rectangle 1">
            <a:extLst>
              <a:ext uri="{FF2B5EF4-FFF2-40B4-BE49-F238E27FC236}">
                <a16:creationId xmlns:a16="http://schemas.microsoft.com/office/drawing/2014/main" id="{3ED6E8C3-2BF9-6FF8-8BDA-51A244A891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928069"/>
              </p:ext>
            </p:extLst>
          </p:nvPr>
        </p:nvGraphicFramePr>
        <p:xfrm>
          <a:off x="825264" y="2598710"/>
          <a:ext cx="10039472" cy="343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89195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78A44D-839E-2396-3C91-811592368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Project Timeline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B2A1DCA-5C1C-5D28-C5B3-9357AD0756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5574005"/>
              </p:ext>
            </p:extLst>
          </p:nvPr>
        </p:nvGraphicFramePr>
        <p:xfrm>
          <a:off x="838200" y="1935847"/>
          <a:ext cx="10515600" cy="4338363"/>
        </p:xfrm>
        <a:graphic>
          <a:graphicData uri="http://schemas.openxmlformats.org/drawingml/2006/table">
            <a:tbl>
              <a:tblPr firstRow="1" bandRow="1"/>
              <a:tblGrid>
                <a:gridCol w="1993967">
                  <a:extLst>
                    <a:ext uri="{9D8B030D-6E8A-4147-A177-3AD203B41FA5}">
                      <a16:colId xmlns:a16="http://schemas.microsoft.com/office/drawing/2014/main" val="786103538"/>
                    </a:ext>
                  </a:extLst>
                </a:gridCol>
                <a:gridCol w="5060157">
                  <a:extLst>
                    <a:ext uri="{9D8B030D-6E8A-4147-A177-3AD203B41FA5}">
                      <a16:colId xmlns:a16="http://schemas.microsoft.com/office/drawing/2014/main" val="3270486591"/>
                    </a:ext>
                  </a:extLst>
                </a:gridCol>
                <a:gridCol w="3461476">
                  <a:extLst>
                    <a:ext uri="{9D8B030D-6E8A-4147-A177-3AD203B41FA5}">
                      <a16:colId xmlns:a16="http://schemas.microsoft.com/office/drawing/2014/main" val="1833731406"/>
                    </a:ext>
                  </a:extLst>
                </a:gridCol>
              </a:tblGrid>
              <a:tr h="789582"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GB" sz="2600" b="1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Phase</a:t>
                      </a:r>
                      <a:endParaRPr lang="en-GB" sz="260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130151" marR="130151" marT="173534" marB="173534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GB" sz="2600" b="1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Activity</a:t>
                      </a:r>
                      <a:endParaRPr lang="en-GB" sz="260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130151" marR="130151" marT="173534" marB="173534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GB" sz="2600" b="1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Duration</a:t>
                      </a:r>
                      <a:endParaRPr lang="en-GB" sz="260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130151" marR="130151" marT="173534" marB="173534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11941959"/>
                  </a:ext>
                </a:extLst>
              </a:tr>
              <a:tr h="789582"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GB" sz="2600" b="1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1</a:t>
                      </a:r>
                      <a:endParaRPr lang="en-GB" sz="260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130151" marR="130151" marT="173534" marB="173534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GB" sz="260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Lit Review &amp; FIA Compliance Check</a:t>
                      </a:r>
                    </a:p>
                  </a:txBody>
                  <a:tcPr marL="130151" marR="130151" marT="173534" marB="173534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GB" sz="260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Weeks 1-3</a:t>
                      </a:r>
                    </a:p>
                  </a:txBody>
                  <a:tcPr marL="130151" marR="130151" marT="173534" marB="173534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67991357"/>
                  </a:ext>
                </a:extLst>
              </a:tr>
              <a:tr h="789582"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GB" sz="2600" b="1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2</a:t>
                      </a:r>
                      <a:endParaRPr lang="en-GB" sz="260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130151" marR="130151" marT="173534" marB="173534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GB" sz="260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CAD Modeling &amp; Baseline FEA</a:t>
                      </a:r>
                    </a:p>
                  </a:txBody>
                  <a:tcPr marL="130151" marR="130151" marT="173534" marB="173534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GB" sz="260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Weeks 4-7</a:t>
                      </a:r>
                    </a:p>
                  </a:txBody>
                  <a:tcPr marL="130151" marR="130151" marT="173534" marB="173534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9562172"/>
                  </a:ext>
                </a:extLst>
              </a:tr>
              <a:tr h="789582"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GB" sz="2600" b="1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3</a:t>
                      </a:r>
                      <a:endParaRPr lang="en-GB" sz="260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130151" marR="130151" marT="173534" marB="173534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GB" sz="260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Geometry Optimization Iterations</a:t>
                      </a:r>
                    </a:p>
                  </a:txBody>
                  <a:tcPr marL="130151" marR="130151" marT="173534" marB="173534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GB" sz="260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Weeks 8-12</a:t>
                      </a:r>
                    </a:p>
                  </a:txBody>
                  <a:tcPr marL="130151" marR="130151" marT="173534" marB="173534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52813671"/>
                  </a:ext>
                </a:extLst>
              </a:tr>
              <a:tr h="1180035"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GB" sz="2600" b="1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4</a:t>
                      </a:r>
                      <a:endParaRPr lang="en-GB" sz="2600">
                        <a:solidFill>
                          <a:srgbClr val="1F1F1F"/>
                        </a:solidFill>
                        <a:effectLst/>
                        <a:latin typeface="Google Sans Text"/>
                      </a:endParaRPr>
                    </a:p>
                  </a:txBody>
                  <a:tcPr marL="130151" marR="130151" marT="173534" marB="173534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GB" sz="260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Result Validation &amp; Final Thesis Writing</a:t>
                      </a:r>
                    </a:p>
                  </a:txBody>
                  <a:tcPr marL="130151" marR="130151" marT="173534" marB="173534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>
                        <a:buNone/>
                      </a:pPr>
                      <a:r>
                        <a:rPr lang="en-GB" sz="2600">
                          <a:solidFill>
                            <a:srgbClr val="1F1F1F"/>
                          </a:solidFill>
                          <a:effectLst/>
                          <a:latin typeface="Google Sans Text"/>
                        </a:rPr>
                        <a:t>Weeks 13-16</a:t>
                      </a:r>
                    </a:p>
                  </a:txBody>
                  <a:tcPr marL="130151" marR="130151" marT="173534" marB="173534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17823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7558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BFA59C-1CC5-CE1F-238A-05B1E4913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Conclusion: Impact on Motorsport Engineering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7FB04D5B-0DE2-622A-8508-C8F408E229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4562626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2382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436EF8-A7A7-0E11-D390-FB6828340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Reference List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5951ADC-BB35-6535-1BE1-DF35B5A96B6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2" y="2743200"/>
            <a:ext cx="4646905" cy="36131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For the FIA Rules: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FIA (2024)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Appendix J to the International Sporting Code - Article 253: Safety Equipment (Group N, A, GT3)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 Paris: Federation Internationale de l'Automobile.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1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1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For Material Science (Chromoly/T45):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Ashby, M.F. (2017)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Materials Selection in Mechanical Design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 5th edn. Oxford: Butterworth-Heinemann.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110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1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For Optimization/FEA Methods: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Bhavikatti, S.S. (2015)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Finite Element Analysis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 3rd edn. New Delhi: New Age International Publishers.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110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1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For General Chassis Design: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Milliken, W.F. and Milliken, D.L. (1995)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Race Car Vehicle Dynamics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 Warrendale: SAE International.</a:t>
            </a:r>
          </a:p>
        </p:txBody>
      </p:sp>
      <p:pic>
        <p:nvPicPr>
          <p:cNvPr id="16" name="Picture 15" descr="A race team working at a pit stop">
            <a:extLst>
              <a:ext uri="{FF2B5EF4-FFF2-40B4-BE49-F238E27FC236}">
                <a16:creationId xmlns:a16="http://schemas.microsoft.com/office/drawing/2014/main" id="{7604562F-5FF7-E455-8820-C51DBE54E1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00" r="22702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969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917</Words>
  <Application>Microsoft Office PowerPoint</Application>
  <PresentationFormat>Widescreen</PresentationFormat>
  <Paragraphs>80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Google Sans Text</vt:lpstr>
      <vt:lpstr>Office Theme</vt:lpstr>
      <vt:lpstr>Optimization of Roll Cage Geometry for Enhanced Torsional Stiffness in GT3 Motorsport.</vt:lpstr>
      <vt:lpstr>Why Optimize Roll Cage Geometry?</vt:lpstr>
      <vt:lpstr>Research Question &amp; Objectives</vt:lpstr>
      <vt:lpstr>Critical Review of Key Literature</vt:lpstr>
      <vt:lpstr>PowerPoint Presentation</vt:lpstr>
      <vt:lpstr>Technical Workflow &amp; Simulation Parameters</vt:lpstr>
      <vt:lpstr>Quantitative Metrics &amp; Validation</vt:lpstr>
      <vt:lpstr>Data Collection and Success Metrics</vt:lpstr>
      <vt:lpstr>Research Scope and Framework</vt:lpstr>
      <vt:lpstr>Project Timeline </vt:lpstr>
      <vt:lpstr>Conclusion: Impact on Motorsport Engineering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Arth Devangkumar Pandya (2412514)</dc:creator>
  <cp:lastModifiedBy>Arth Devangkumar Pandya (2412514)</cp:lastModifiedBy>
  <cp:revision>14</cp:revision>
  <dcterms:created xsi:type="dcterms:W3CDTF">2026-03-11T01:49:09Z</dcterms:created>
  <dcterms:modified xsi:type="dcterms:W3CDTF">2026-03-11T22:47:52Z</dcterms:modified>
</cp:coreProperties>
</file>