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70" r:id="rId2"/>
    <p:sldId id="256" r:id="rId3"/>
    <p:sldId id="257" r:id="rId4"/>
    <p:sldId id="269" r:id="rId5"/>
    <p:sldId id="268" r:id="rId6"/>
    <p:sldId id="258" r:id="rId7"/>
    <p:sldId id="259"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4660"/>
  </p:normalViewPr>
  <p:slideViewPr>
    <p:cSldViewPr snapToGrid="0">
      <p:cViewPr varScale="1">
        <p:scale>
          <a:sx n="86" d="100"/>
          <a:sy n="86" d="100"/>
        </p:scale>
        <p:origin x="5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1CBF80-7D99-42EC-B2B5-13611539721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B0A857EB-645E-4173-8CD7-02966F6B43ED}">
      <dgm:prSet phldrT="[Text]"/>
      <dgm:spPr/>
      <dgm:t>
        <a:bodyPr/>
        <a:lstStyle/>
        <a:p>
          <a:r>
            <a:rPr lang="en-US" dirty="0">
              <a:latin typeface="Times New Roman" panose="02020603050405020304" pitchFamily="18" charset="0"/>
              <a:cs typeface="Times New Roman" panose="02020603050405020304" pitchFamily="18" charset="0"/>
            </a:rPr>
            <a:t>Communication style</a:t>
          </a:r>
          <a:endParaRPr lang="en-IN" dirty="0"/>
        </a:p>
      </dgm:t>
    </dgm:pt>
    <dgm:pt modelId="{3808D44F-51C0-49B2-BB8F-ADC84B4908D2}" type="parTrans" cxnId="{FD862D8E-3C75-4857-8B9F-FABE94DB35E8}">
      <dgm:prSet/>
      <dgm:spPr/>
      <dgm:t>
        <a:bodyPr/>
        <a:lstStyle/>
        <a:p>
          <a:endParaRPr lang="en-IN"/>
        </a:p>
      </dgm:t>
    </dgm:pt>
    <dgm:pt modelId="{19C59DD0-4D60-4606-A1F2-C620BCDB1BED}" type="sibTrans" cxnId="{FD862D8E-3C75-4857-8B9F-FABE94DB35E8}">
      <dgm:prSet/>
      <dgm:spPr/>
      <dgm:t>
        <a:bodyPr/>
        <a:lstStyle/>
        <a:p>
          <a:endParaRPr lang="en-IN"/>
        </a:p>
      </dgm:t>
    </dgm:pt>
    <dgm:pt modelId="{5BBF4799-F184-4448-A9CA-728D0A5CA1A0}">
      <dgm:prSet phldrT="[Text]"/>
      <dgm:spPr/>
      <dgm:t>
        <a:bodyPr/>
        <a:lstStyle/>
        <a:p>
          <a:r>
            <a:rPr lang="en-US" dirty="0">
              <a:latin typeface="Times New Roman" panose="02020603050405020304" pitchFamily="18" charset="0"/>
              <a:cs typeface="Times New Roman" panose="02020603050405020304" pitchFamily="18" charset="0"/>
            </a:rPr>
            <a:t>Time orientation</a:t>
          </a:r>
          <a:endParaRPr lang="en-IN" dirty="0"/>
        </a:p>
      </dgm:t>
    </dgm:pt>
    <dgm:pt modelId="{FC82B1F6-D2BC-4AF6-80B4-B29FE8361E07}" type="parTrans" cxnId="{8EC41BE4-F526-4B9C-AF12-3D5549A0A772}">
      <dgm:prSet/>
      <dgm:spPr/>
      <dgm:t>
        <a:bodyPr/>
        <a:lstStyle/>
        <a:p>
          <a:endParaRPr lang="en-IN"/>
        </a:p>
      </dgm:t>
    </dgm:pt>
    <dgm:pt modelId="{9BC99712-05F1-4F45-A65B-E15551622D41}" type="sibTrans" cxnId="{8EC41BE4-F526-4B9C-AF12-3D5549A0A772}">
      <dgm:prSet/>
      <dgm:spPr/>
      <dgm:t>
        <a:bodyPr/>
        <a:lstStyle/>
        <a:p>
          <a:endParaRPr lang="en-IN"/>
        </a:p>
      </dgm:t>
    </dgm:pt>
    <dgm:pt modelId="{BF2952DD-1DE1-4F17-8FD7-FD20E9270C67}">
      <dgm:prSet phldrT="[Text]"/>
      <dgm:spPr/>
      <dgm:t>
        <a:bodyPr/>
        <a:lstStyle/>
        <a:p>
          <a:r>
            <a:rPr lang="en-US" dirty="0">
              <a:latin typeface="Times New Roman" panose="02020603050405020304" pitchFamily="18" charset="0"/>
              <a:cs typeface="Times New Roman" panose="02020603050405020304" pitchFamily="18" charset="0"/>
            </a:rPr>
            <a:t>Power dynamics</a:t>
          </a:r>
          <a:endParaRPr lang="en-IN" dirty="0"/>
        </a:p>
      </dgm:t>
    </dgm:pt>
    <dgm:pt modelId="{E286CC2C-8EF1-45A6-B899-73A9704BBD48}" type="parTrans" cxnId="{296C60D0-F1A3-45AE-AE5C-B72CC582DE4D}">
      <dgm:prSet/>
      <dgm:spPr/>
      <dgm:t>
        <a:bodyPr/>
        <a:lstStyle/>
        <a:p>
          <a:endParaRPr lang="en-IN"/>
        </a:p>
      </dgm:t>
    </dgm:pt>
    <dgm:pt modelId="{4FB0B232-7E6D-4AE2-BC2B-47EA5D2A3D95}" type="sibTrans" cxnId="{296C60D0-F1A3-45AE-AE5C-B72CC582DE4D}">
      <dgm:prSet/>
      <dgm:spPr/>
      <dgm:t>
        <a:bodyPr/>
        <a:lstStyle/>
        <a:p>
          <a:endParaRPr lang="en-IN"/>
        </a:p>
      </dgm:t>
    </dgm:pt>
    <dgm:pt modelId="{E3080181-9335-4730-BE92-EF1B6F1CB0C1}">
      <dgm:prSet/>
      <dgm:spPr/>
      <dgm:t>
        <a:bodyPr/>
        <a:lstStyle/>
        <a:p>
          <a:r>
            <a:rPr lang="en-US" dirty="0">
              <a:latin typeface="Times New Roman" panose="02020603050405020304" pitchFamily="18" charset="0"/>
              <a:cs typeface="Times New Roman" panose="02020603050405020304" pitchFamily="18" charset="0"/>
            </a:rPr>
            <a:t>Relationship building</a:t>
          </a:r>
        </a:p>
      </dgm:t>
    </dgm:pt>
    <dgm:pt modelId="{F22C801E-416E-4F38-BCA4-36812835D08D}" type="parTrans" cxnId="{A9238815-601A-404D-9664-89967F65D891}">
      <dgm:prSet/>
      <dgm:spPr/>
      <dgm:t>
        <a:bodyPr/>
        <a:lstStyle/>
        <a:p>
          <a:endParaRPr lang="en-IN"/>
        </a:p>
      </dgm:t>
    </dgm:pt>
    <dgm:pt modelId="{24D0136B-7971-4257-BAE4-D54B4B0EB080}" type="sibTrans" cxnId="{A9238815-601A-404D-9664-89967F65D891}">
      <dgm:prSet/>
      <dgm:spPr/>
      <dgm:t>
        <a:bodyPr/>
        <a:lstStyle/>
        <a:p>
          <a:endParaRPr lang="en-IN"/>
        </a:p>
      </dgm:t>
    </dgm:pt>
    <dgm:pt modelId="{33A9D2F6-161B-400D-A6D2-D28E0797FEC9}">
      <dgm:prSet/>
      <dgm:spPr/>
      <dgm:t>
        <a:bodyPr/>
        <a:lstStyle/>
        <a:p>
          <a:r>
            <a:rPr lang="en-US">
              <a:latin typeface="Times New Roman" panose="02020603050405020304" pitchFamily="18" charset="0"/>
              <a:cs typeface="Times New Roman" panose="02020603050405020304" pitchFamily="18" charset="0"/>
            </a:rPr>
            <a:t>Attitude to uncertainty</a:t>
          </a:r>
          <a:endParaRPr lang="en-US" dirty="0">
            <a:latin typeface="Times New Roman" panose="02020603050405020304" pitchFamily="18" charset="0"/>
            <a:cs typeface="Times New Roman" panose="02020603050405020304" pitchFamily="18" charset="0"/>
          </a:endParaRPr>
        </a:p>
      </dgm:t>
    </dgm:pt>
    <dgm:pt modelId="{A25F4D25-7382-494D-AD0B-C3F357EA2A80}" type="parTrans" cxnId="{CE29A645-2FB8-4CFC-BD23-2F7F021DD84A}">
      <dgm:prSet/>
      <dgm:spPr/>
      <dgm:t>
        <a:bodyPr/>
        <a:lstStyle/>
        <a:p>
          <a:endParaRPr lang="en-IN"/>
        </a:p>
      </dgm:t>
    </dgm:pt>
    <dgm:pt modelId="{BF234FDE-605E-406D-9104-6C5F243603A6}" type="sibTrans" cxnId="{CE29A645-2FB8-4CFC-BD23-2F7F021DD84A}">
      <dgm:prSet/>
      <dgm:spPr/>
      <dgm:t>
        <a:bodyPr/>
        <a:lstStyle/>
        <a:p>
          <a:endParaRPr lang="en-IN"/>
        </a:p>
      </dgm:t>
    </dgm:pt>
    <dgm:pt modelId="{ED41E3CC-FDD6-4D0B-88BA-7D7BBB038561}" type="pres">
      <dgm:prSet presAssocID="{361CBF80-7D99-42EC-B2B5-136115397215}" presName="linear" presStyleCnt="0">
        <dgm:presLayoutVars>
          <dgm:dir/>
          <dgm:animLvl val="lvl"/>
          <dgm:resizeHandles val="exact"/>
        </dgm:presLayoutVars>
      </dgm:prSet>
      <dgm:spPr/>
    </dgm:pt>
    <dgm:pt modelId="{FB87F5F8-D734-47CE-879F-F927815177F1}" type="pres">
      <dgm:prSet presAssocID="{B0A857EB-645E-4173-8CD7-02966F6B43ED}" presName="parentLin" presStyleCnt="0"/>
      <dgm:spPr/>
    </dgm:pt>
    <dgm:pt modelId="{17EEDEC5-9B5D-4F49-B569-CBD5F3871B32}" type="pres">
      <dgm:prSet presAssocID="{B0A857EB-645E-4173-8CD7-02966F6B43ED}" presName="parentLeftMargin" presStyleLbl="node1" presStyleIdx="0" presStyleCnt="5"/>
      <dgm:spPr/>
    </dgm:pt>
    <dgm:pt modelId="{89B5D292-C621-4C2A-902F-B97B640A346E}" type="pres">
      <dgm:prSet presAssocID="{B0A857EB-645E-4173-8CD7-02966F6B43ED}" presName="parentText" presStyleLbl="node1" presStyleIdx="0" presStyleCnt="5">
        <dgm:presLayoutVars>
          <dgm:chMax val="0"/>
          <dgm:bulletEnabled val="1"/>
        </dgm:presLayoutVars>
      </dgm:prSet>
      <dgm:spPr/>
    </dgm:pt>
    <dgm:pt modelId="{592898E2-CC9E-4C3C-A53E-51CE7CD688FC}" type="pres">
      <dgm:prSet presAssocID="{B0A857EB-645E-4173-8CD7-02966F6B43ED}" presName="negativeSpace" presStyleCnt="0"/>
      <dgm:spPr/>
    </dgm:pt>
    <dgm:pt modelId="{1EDEF577-24E2-44E8-BCA4-C479480F0AB8}" type="pres">
      <dgm:prSet presAssocID="{B0A857EB-645E-4173-8CD7-02966F6B43ED}" presName="childText" presStyleLbl="conFgAcc1" presStyleIdx="0" presStyleCnt="5">
        <dgm:presLayoutVars>
          <dgm:bulletEnabled val="1"/>
        </dgm:presLayoutVars>
      </dgm:prSet>
      <dgm:spPr/>
    </dgm:pt>
    <dgm:pt modelId="{DCD46651-D3D8-4EC8-80B7-08CA02121883}" type="pres">
      <dgm:prSet presAssocID="{19C59DD0-4D60-4606-A1F2-C620BCDB1BED}" presName="spaceBetweenRectangles" presStyleCnt="0"/>
      <dgm:spPr/>
    </dgm:pt>
    <dgm:pt modelId="{6FAF2245-B9FB-4990-8946-15A0DDEE3DC7}" type="pres">
      <dgm:prSet presAssocID="{5BBF4799-F184-4448-A9CA-728D0A5CA1A0}" presName="parentLin" presStyleCnt="0"/>
      <dgm:spPr/>
    </dgm:pt>
    <dgm:pt modelId="{5DC0BD95-3C7B-4BC6-AD13-32075B1FC41E}" type="pres">
      <dgm:prSet presAssocID="{5BBF4799-F184-4448-A9CA-728D0A5CA1A0}" presName="parentLeftMargin" presStyleLbl="node1" presStyleIdx="0" presStyleCnt="5"/>
      <dgm:spPr/>
    </dgm:pt>
    <dgm:pt modelId="{5616998D-BD79-4AC8-8733-1993B9A70685}" type="pres">
      <dgm:prSet presAssocID="{5BBF4799-F184-4448-A9CA-728D0A5CA1A0}" presName="parentText" presStyleLbl="node1" presStyleIdx="1" presStyleCnt="5">
        <dgm:presLayoutVars>
          <dgm:chMax val="0"/>
          <dgm:bulletEnabled val="1"/>
        </dgm:presLayoutVars>
      </dgm:prSet>
      <dgm:spPr/>
    </dgm:pt>
    <dgm:pt modelId="{A0DED48B-D54A-4A12-B047-53155F582EF0}" type="pres">
      <dgm:prSet presAssocID="{5BBF4799-F184-4448-A9CA-728D0A5CA1A0}" presName="negativeSpace" presStyleCnt="0"/>
      <dgm:spPr/>
    </dgm:pt>
    <dgm:pt modelId="{4B867E6D-4CF4-4C32-813B-BF2FBC761E2D}" type="pres">
      <dgm:prSet presAssocID="{5BBF4799-F184-4448-A9CA-728D0A5CA1A0}" presName="childText" presStyleLbl="conFgAcc1" presStyleIdx="1" presStyleCnt="5">
        <dgm:presLayoutVars>
          <dgm:bulletEnabled val="1"/>
        </dgm:presLayoutVars>
      </dgm:prSet>
      <dgm:spPr/>
    </dgm:pt>
    <dgm:pt modelId="{E3399129-28C0-4615-A48E-F45BA69A9E78}" type="pres">
      <dgm:prSet presAssocID="{9BC99712-05F1-4F45-A65B-E15551622D41}" presName="spaceBetweenRectangles" presStyleCnt="0"/>
      <dgm:spPr/>
    </dgm:pt>
    <dgm:pt modelId="{2AA6377C-BDDC-464A-ACB8-41FC92321928}" type="pres">
      <dgm:prSet presAssocID="{BF2952DD-1DE1-4F17-8FD7-FD20E9270C67}" presName="parentLin" presStyleCnt="0"/>
      <dgm:spPr/>
    </dgm:pt>
    <dgm:pt modelId="{C9158559-2F67-4275-B122-3F3805A047E5}" type="pres">
      <dgm:prSet presAssocID="{BF2952DD-1DE1-4F17-8FD7-FD20E9270C67}" presName="parentLeftMargin" presStyleLbl="node1" presStyleIdx="1" presStyleCnt="5"/>
      <dgm:spPr/>
    </dgm:pt>
    <dgm:pt modelId="{83FBD248-DFEB-49C3-ABEB-FD41E11859BC}" type="pres">
      <dgm:prSet presAssocID="{BF2952DD-1DE1-4F17-8FD7-FD20E9270C67}" presName="parentText" presStyleLbl="node1" presStyleIdx="2" presStyleCnt="5">
        <dgm:presLayoutVars>
          <dgm:chMax val="0"/>
          <dgm:bulletEnabled val="1"/>
        </dgm:presLayoutVars>
      </dgm:prSet>
      <dgm:spPr/>
    </dgm:pt>
    <dgm:pt modelId="{382940E4-5639-41C8-8817-39F2A08AD80E}" type="pres">
      <dgm:prSet presAssocID="{BF2952DD-1DE1-4F17-8FD7-FD20E9270C67}" presName="negativeSpace" presStyleCnt="0"/>
      <dgm:spPr/>
    </dgm:pt>
    <dgm:pt modelId="{E079F626-AC96-4BDA-9BA7-3C97CA67D4A5}" type="pres">
      <dgm:prSet presAssocID="{BF2952DD-1DE1-4F17-8FD7-FD20E9270C67}" presName="childText" presStyleLbl="conFgAcc1" presStyleIdx="2" presStyleCnt="5">
        <dgm:presLayoutVars>
          <dgm:bulletEnabled val="1"/>
        </dgm:presLayoutVars>
      </dgm:prSet>
      <dgm:spPr/>
    </dgm:pt>
    <dgm:pt modelId="{E0E631D7-ADF5-408B-974D-3A91D1E50843}" type="pres">
      <dgm:prSet presAssocID="{4FB0B232-7E6D-4AE2-BC2B-47EA5D2A3D95}" presName="spaceBetweenRectangles" presStyleCnt="0"/>
      <dgm:spPr/>
    </dgm:pt>
    <dgm:pt modelId="{F6887A19-D19D-4DF9-BABC-6825FD479126}" type="pres">
      <dgm:prSet presAssocID="{33A9D2F6-161B-400D-A6D2-D28E0797FEC9}" presName="parentLin" presStyleCnt="0"/>
      <dgm:spPr/>
    </dgm:pt>
    <dgm:pt modelId="{4FEE1547-2E3E-429D-925C-D254D25EB907}" type="pres">
      <dgm:prSet presAssocID="{33A9D2F6-161B-400D-A6D2-D28E0797FEC9}" presName="parentLeftMargin" presStyleLbl="node1" presStyleIdx="2" presStyleCnt="5"/>
      <dgm:spPr/>
    </dgm:pt>
    <dgm:pt modelId="{4FECF4DD-088E-4902-BD09-F8F1EB08C81E}" type="pres">
      <dgm:prSet presAssocID="{33A9D2F6-161B-400D-A6D2-D28E0797FEC9}" presName="parentText" presStyleLbl="node1" presStyleIdx="3" presStyleCnt="5">
        <dgm:presLayoutVars>
          <dgm:chMax val="0"/>
          <dgm:bulletEnabled val="1"/>
        </dgm:presLayoutVars>
      </dgm:prSet>
      <dgm:spPr/>
    </dgm:pt>
    <dgm:pt modelId="{7C4526E9-A751-4F0D-B6C9-D123ABA9BC11}" type="pres">
      <dgm:prSet presAssocID="{33A9D2F6-161B-400D-A6D2-D28E0797FEC9}" presName="negativeSpace" presStyleCnt="0"/>
      <dgm:spPr/>
    </dgm:pt>
    <dgm:pt modelId="{18F93B56-8B2A-4F3F-84BF-6CEE97AB9750}" type="pres">
      <dgm:prSet presAssocID="{33A9D2F6-161B-400D-A6D2-D28E0797FEC9}" presName="childText" presStyleLbl="conFgAcc1" presStyleIdx="3" presStyleCnt="5">
        <dgm:presLayoutVars>
          <dgm:bulletEnabled val="1"/>
        </dgm:presLayoutVars>
      </dgm:prSet>
      <dgm:spPr/>
    </dgm:pt>
    <dgm:pt modelId="{5EFFE382-598D-4C3A-A70C-B6ACA1731A63}" type="pres">
      <dgm:prSet presAssocID="{BF234FDE-605E-406D-9104-6C5F243603A6}" presName="spaceBetweenRectangles" presStyleCnt="0"/>
      <dgm:spPr/>
    </dgm:pt>
    <dgm:pt modelId="{B0684B34-385D-4C6D-A5B2-DDD272AC9FEB}" type="pres">
      <dgm:prSet presAssocID="{E3080181-9335-4730-BE92-EF1B6F1CB0C1}" presName="parentLin" presStyleCnt="0"/>
      <dgm:spPr/>
    </dgm:pt>
    <dgm:pt modelId="{F99B5B02-549A-4C11-B846-9673C029A8F1}" type="pres">
      <dgm:prSet presAssocID="{E3080181-9335-4730-BE92-EF1B6F1CB0C1}" presName="parentLeftMargin" presStyleLbl="node1" presStyleIdx="3" presStyleCnt="5"/>
      <dgm:spPr/>
    </dgm:pt>
    <dgm:pt modelId="{0A4AB5BD-5115-466D-BA12-2C341BFD5497}" type="pres">
      <dgm:prSet presAssocID="{E3080181-9335-4730-BE92-EF1B6F1CB0C1}" presName="parentText" presStyleLbl="node1" presStyleIdx="4" presStyleCnt="5">
        <dgm:presLayoutVars>
          <dgm:chMax val="0"/>
          <dgm:bulletEnabled val="1"/>
        </dgm:presLayoutVars>
      </dgm:prSet>
      <dgm:spPr/>
    </dgm:pt>
    <dgm:pt modelId="{C20BACAC-E4CB-4A28-B575-4F2EB9E67C75}" type="pres">
      <dgm:prSet presAssocID="{E3080181-9335-4730-BE92-EF1B6F1CB0C1}" presName="negativeSpace" presStyleCnt="0"/>
      <dgm:spPr/>
    </dgm:pt>
    <dgm:pt modelId="{9AAAFE09-43AC-46E3-AC33-986FED63897E}" type="pres">
      <dgm:prSet presAssocID="{E3080181-9335-4730-BE92-EF1B6F1CB0C1}" presName="childText" presStyleLbl="conFgAcc1" presStyleIdx="4" presStyleCnt="5">
        <dgm:presLayoutVars>
          <dgm:bulletEnabled val="1"/>
        </dgm:presLayoutVars>
      </dgm:prSet>
      <dgm:spPr/>
    </dgm:pt>
  </dgm:ptLst>
  <dgm:cxnLst>
    <dgm:cxn modelId="{A9238815-601A-404D-9664-89967F65D891}" srcId="{361CBF80-7D99-42EC-B2B5-136115397215}" destId="{E3080181-9335-4730-BE92-EF1B6F1CB0C1}" srcOrd="4" destOrd="0" parTransId="{F22C801E-416E-4F38-BCA4-36812835D08D}" sibTransId="{24D0136B-7971-4257-BAE4-D54B4B0EB080}"/>
    <dgm:cxn modelId="{82DAB828-4020-47F8-9060-3013CA824CA4}" type="presOf" srcId="{B0A857EB-645E-4173-8CD7-02966F6B43ED}" destId="{17EEDEC5-9B5D-4F49-B569-CBD5F3871B32}" srcOrd="0" destOrd="0" presId="urn:microsoft.com/office/officeart/2005/8/layout/list1"/>
    <dgm:cxn modelId="{2FCB2630-67EE-4FA8-A7E4-C27FDB68F1FE}" type="presOf" srcId="{BF2952DD-1DE1-4F17-8FD7-FD20E9270C67}" destId="{C9158559-2F67-4275-B122-3F3805A047E5}" srcOrd="0" destOrd="0" presId="urn:microsoft.com/office/officeart/2005/8/layout/list1"/>
    <dgm:cxn modelId="{1C05E030-0214-4260-9378-876B555324EB}" type="presOf" srcId="{BF2952DD-1DE1-4F17-8FD7-FD20E9270C67}" destId="{83FBD248-DFEB-49C3-ABEB-FD41E11859BC}" srcOrd="1" destOrd="0" presId="urn:microsoft.com/office/officeart/2005/8/layout/list1"/>
    <dgm:cxn modelId="{8B123733-ECDB-4F46-B6A3-C027B5A6A049}" type="presOf" srcId="{E3080181-9335-4730-BE92-EF1B6F1CB0C1}" destId="{0A4AB5BD-5115-466D-BA12-2C341BFD5497}" srcOrd="1" destOrd="0" presId="urn:microsoft.com/office/officeart/2005/8/layout/list1"/>
    <dgm:cxn modelId="{DE3E3C41-F421-4E52-BABF-C92D04B2F57F}" type="presOf" srcId="{E3080181-9335-4730-BE92-EF1B6F1CB0C1}" destId="{F99B5B02-549A-4C11-B846-9673C029A8F1}" srcOrd="0" destOrd="0" presId="urn:microsoft.com/office/officeart/2005/8/layout/list1"/>
    <dgm:cxn modelId="{CE29A645-2FB8-4CFC-BD23-2F7F021DD84A}" srcId="{361CBF80-7D99-42EC-B2B5-136115397215}" destId="{33A9D2F6-161B-400D-A6D2-D28E0797FEC9}" srcOrd="3" destOrd="0" parTransId="{A25F4D25-7382-494D-AD0B-C3F357EA2A80}" sibTransId="{BF234FDE-605E-406D-9104-6C5F243603A6}"/>
    <dgm:cxn modelId="{780A0346-7929-4251-97D9-09C2037D3282}" type="presOf" srcId="{5BBF4799-F184-4448-A9CA-728D0A5CA1A0}" destId="{5DC0BD95-3C7B-4BC6-AD13-32075B1FC41E}" srcOrd="0" destOrd="0" presId="urn:microsoft.com/office/officeart/2005/8/layout/list1"/>
    <dgm:cxn modelId="{FD862D8E-3C75-4857-8B9F-FABE94DB35E8}" srcId="{361CBF80-7D99-42EC-B2B5-136115397215}" destId="{B0A857EB-645E-4173-8CD7-02966F6B43ED}" srcOrd="0" destOrd="0" parTransId="{3808D44F-51C0-49B2-BB8F-ADC84B4908D2}" sibTransId="{19C59DD0-4D60-4606-A1F2-C620BCDB1BED}"/>
    <dgm:cxn modelId="{1483AA91-38ED-4150-8AD5-C1B02F491646}" type="presOf" srcId="{5BBF4799-F184-4448-A9CA-728D0A5CA1A0}" destId="{5616998D-BD79-4AC8-8733-1993B9A70685}" srcOrd="1" destOrd="0" presId="urn:microsoft.com/office/officeart/2005/8/layout/list1"/>
    <dgm:cxn modelId="{FC26F3BE-71C6-4CE2-BCDA-D5887549EE57}" type="presOf" srcId="{33A9D2F6-161B-400D-A6D2-D28E0797FEC9}" destId="{4FEE1547-2E3E-429D-925C-D254D25EB907}" srcOrd="0" destOrd="0" presId="urn:microsoft.com/office/officeart/2005/8/layout/list1"/>
    <dgm:cxn modelId="{3AC636CD-C584-4E6C-B8F2-8F524DA70844}" type="presOf" srcId="{B0A857EB-645E-4173-8CD7-02966F6B43ED}" destId="{89B5D292-C621-4C2A-902F-B97B640A346E}" srcOrd="1" destOrd="0" presId="urn:microsoft.com/office/officeart/2005/8/layout/list1"/>
    <dgm:cxn modelId="{E5B4DFCF-3670-49D2-AEB0-BCAF48D32D8D}" type="presOf" srcId="{33A9D2F6-161B-400D-A6D2-D28E0797FEC9}" destId="{4FECF4DD-088E-4902-BD09-F8F1EB08C81E}" srcOrd="1" destOrd="0" presId="urn:microsoft.com/office/officeart/2005/8/layout/list1"/>
    <dgm:cxn modelId="{296C60D0-F1A3-45AE-AE5C-B72CC582DE4D}" srcId="{361CBF80-7D99-42EC-B2B5-136115397215}" destId="{BF2952DD-1DE1-4F17-8FD7-FD20E9270C67}" srcOrd="2" destOrd="0" parTransId="{E286CC2C-8EF1-45A6-B899-73A9704BBD48}" sibTransId="{4FB0B232-7E6D-4AE2-BC2B-47EA5D2A3D95}"/>
    <dgm:cxn modelId="{8EC41BE4-F526-4B9C-AF12-3D5549A0A772}" srcId="{361CBF80-7D99-42EC-B2B5-136115397215}" destId="{5BBF4799-F184-4448-A9CA-728D0A5CA1A0}" srcOrd="1" destOrd="0" parTransId="{FC82B1F6-D2BC-4AF6-80B4-B29FE8361E07}" sibTransId="{9BC99712-05F1-4F45-A65B-E15551622D41}"/>
    <dgm:cxn modelId="{E3CB32E4-2CF1-40A5-AD65-1F38083DF62D}" type="presOf" srcId="{361CBF80-7D99-42EC-B2B5-136115397215}" destId="{ED41E3CC-FDD6-4D0B-88BA-7D7BBB038561}" srcOrd="0" destOrd="0" presId="urn:microsoft.com/office/officeart/2005/8/layout/list1"/>
    <dgm:cxn modelId="{66216F4B-4166-4E61-9E7D-210B7D067DF1}" type="presParOf" srcId="{ED41E3CC-FDD6-4D0B-88BA-7D7BBB038561}" destId="{FB87F5F8-D734-47CE-879F-F927815177F1}" srcOrd="0" destOrd="0" presId="urn:microsoft.com/office/officeart/2005/8/layout/list1"/>
    <dgm:cxn modelId="{F49FB3C8-B43E-4E0D-BFD2-30E46E609CE0}" type="presParOf" srcId="{FB87F5F8-D734-47CE-879F-F927815177F1}" destId="{17EEDEC5-9B5D-4F49-B569-CBD5F3871B32}" srcOrd="0" destOrd="0" presId="urn:microsoft.com/office/officeart/2005/8/layout/list1"/>
    <dgm:cxn modelId="{3211F522-F166-4B96-A3D8-C2123DD07A05}" type="presParOf" srcId="{FB87F5F8-D734-47CE-879F-F927815177F1}" destId="{89B5D292-C621-4C2A-902F-B97B640A346E}" srcOrd="1" destOrd="0" presId="urn:microsoft.com/office/officeart/2005/8/layout/list1"/>
    <dgm:cxn modelId="{E64C0A8F-E84C-428D-AC11-327B79581A6F}" type="presParOf" srcId="{ED41E3CC-FDD6-4D0B-88BA-7D7BBB038561}" destId="{592898E2-CC9E-4C3C-A53E-51CE7CD688FC}" srcOrd="1" destOrd="0" presId="urn:microsoft.com/office/officeart/2005/8/layout/list1"/>
    <dgm:cxn modelId="{E3FCB172-E6F5-46AA-80B5-123C1C8E405A}" type="presParOf" srcId="{ED41E3CC-FDD6-4D0B-88BA-7D7BBB038561}" destId="{1EDEF577-24E2-44E8-BCA4-C479480F0AB8}" srcOrd="2" destOrd="0" presId="urn:microsoft.com/office/officeart/2005/8/layout/list1"/>
    <dgm:cxn modelId="{990C1743-10FA-4339-9885-EE5AA3AC25D2}" type="presParOf" srcId="{ED41E3CC-FDD6-4D0B-88BA-7D7BBB038561}" destId="{DCD46651-D3D8-4EC8-80B7-08CA02121883}" srcOrd="3" destOrd="0" presId="urn:microsoft.com/office/officeart/2005/8/layout/list1"/>
    <dgm:cxn modelId="{9C53A94B-1058-4154-B23F-5AE0B0D6F7C5}" type="presParOf" srcId="{ED41E3CC-FDD6-4D0B-88BA-7D7BBB038561}" destId="{6FAF2245-B9FB-4990-8946-15A0DDEE3DC7}" srcOrd="4" destOrd="0" presId="urn:microsoft.com/office/officeart/2005/8/layout/list1"/>
    <dgm:cxn modelId="{50A028C7-70EF-4F11-9A03-71894E70C498}" type="presParOf" srcId="{6FAF2245-B9FB-4990-8946-15A0DDEE3DC7}" destId="{5DC0BD95-3C7B-4BC6-AD13-32075B1FC41E}" srcOrd="0" destOrd="0" presId="urn:microsoft.com/office/officeart/2005/8/layout/list1"/>
    <dgm:cxn modelId="{EB52CA05-AB56-40F2-8AE8-42751FC91748}" type="presParOf" srcId="{6FAF2245-B9FB-4990-8946-15A0DDEE3DC7}" destId="{5616998D-BD79-4AC8-8733-1993B9A70685}" srcOrd="1" destOrd="0" presId="urn:microsoft.com/office/officeart/2005/8/layout/list1"/>
    <dgm:cxn modelId="{8546E8E4-3492-424C-A83C-63DA88E4DB68}" type="presParOf" srcId="{ED41E3CC-FDD6-4D0B-88BA-7D7BBB038561}" destId="{A0DED48B-D54A-4A12-B047-53155F582EF0}" srcOrd="5" destOrd="0" presId="urn:microsoft.com/office/officeart/2005/8/layout/list1"/>
    <dgm:cxn modelId="{413C369B-9CD0-43F4-B953-5A80DB355A93}" type="presParOf" srcId="{ED41E3CC-FDD6-4D0B-88BA-7D7BBB038561}" destId="{4B867E6D-4CF4-4C32-813B-BF2FBC761E2D}" srcOrd="6" destOrd="0" presId="urn:microsoft.com/office/officeart/2005/8/layout/list1"/>
    <dgm:cxn modelId="{A7FDBAF3-1747-4801-A63F-6B0DB506DE8D}" type="presParOf" srcId="{ED41E3CC-FDD6-4D0B-88BA-7D7BBB038561}" destId="{E3399129-28C0-4615-A48E-F45BA69A9E78}" srcOrd="7" destOrd="0" presId="urn:microsoft.com/office/officeart/2005/8/layout/list1"/>
    <dgm:cxn modelId="{27775E97-FE9E-4C1F-B19C-1628B36F9F84}" type="presParOf" srcId="{ED41E3CC-FDD6-4D0B-88BA-7D7BBB038561}" destId="{2AA6377C-BDDC-464A-ACB8-41FC92321928}" srcOrd="8" destOrd="0" presId="urn:microsoft.com/office/officeart/2005/8/layout/list1"/>
    <dgm:cxn modelId="{7667756A-E426-4600-8E7D-6E89307660D2}" type="presParOf" srcId="{2AA6377C-BDDC-464A-ACB8-41FC92321928}" destId="{C9158559-2F67-4275-B122-3F3805A047E5}" srcOrd="0" destOrd="0" presId="urn:microsoft.com/office/officeart/2005/8/layout/list1"/>
    <dgm:cxn modelId="{97F29290-81DC-4878-B812-B752A34B56CA}" type="presParOf" srcId="{2AA6377C-BDDC-464A-ACB8-41FC92321928}" destId="{83FBD248-DFEB-49C3-ABEB-FD41E11859BC}" srcOrd="1" destOrd="0" presId="urn:microsoft.com/office/officeart/2005/8/layout/list1"/>
    <dgm:cxn modelId="{E9F1661B-4425-4AB0-97A7-C3411E77E41F}" type="presParOf" srcId="{ED41E3CC-FDD6-4D0B-88BA-7D7BBB038561}" destId="{382940E4-5639-41C8-8817-39F2A08AD80E}" srcOrd="9" destOrd="0" presId="urn:microsoft.com/office/officeart/2005/8/layout/list1"/>
    <dgm:cxn modelId="{78FF6068-03BC-4D91-A129-42D257989A6F}" type="presParOf" srcId="{ED41E3CC-FDD6-4D0B-88BA-7D7BBB038561}" destId="{E079F626-AC96-4BDA-9BA7-3C97CA67D4A5}" srcOrd="10" destOrd="0" presId="urn:microsoft.com/office/officeart/2005/8/layout/list1"/>
    <dgm:cxn modelId="{1F31D1D4-33FE-4B56-9B3C-5C92141D078B}" type="presParOf" srcId="{ED41E3CC-FDD6-4D0B-88BA-7D7BBB038561}" destId="{E0E631D7-ADF5-408B-974D-3A91D1E50843}" srcOrd="11" destOrd="0" presId="urn:microsoft.com/office/officeart/2005/8/layout/list1"/>
    <dgm:cxn modelId="{1EF248E3-0424-436F-BBE2-88B4C86B0DA8}" type="presParOf" srcId="{ED41E3CC-FDD6-4D0B-88BA-7D7BBB038561}" destId="{F6887A19-D19D-4DF9-BABC-6825FD479126}" srcOrd="12" destOrd="0" presId="urn:microsoft.com/office/officeart/2005/8/layout/list1"/>
    <dgm:cxn modelId="{F45C8F1D-E318-4159-B6D9-BDEE72336610}" type="presParOf" srcId="{F6887A19-D19D-4DF9-BABC-6825FD479126}" destId="{4FEE1547-2E3E-429D-925C-D254D25EB907}" srcOrd="0" destOrd="0" presId="urn:microsoft.com/office/officeart/2005/8/layout/list1"/>
    <dgm:cxn modelId="{90081182-32A0-45A3-958C-AB2C24C3FE83}" type="presParOf" srcId="{F6887A19-D19D-4DF9-BABC-6825FD479126}" destId="{4FECF4DD-088E-4902-BD09-F8F1EB08C81E}" srcOrd="1" destOrd="0" presId="urn:microsoft.com/office/officeart/2005/8/layout/list1"/>
    <dgm:cxn modelId="{F0AE1A29-AB0D-40B0-A1B3-AE2D8E2F5DD3}" type="presParOf" srcId="{ED41E3CC-FDD6-4D0B-88BA-7D7BBB038561}" destId="{7C4526E9-A751-4F0D-B6C9-D123ABA9BC11}" srcOrd="13" destOrd="0" presId="urn:microsoft.com/office/officeart/2005/8/layout/list1"/>
    <dgm:cxn modelId="{64D86E43-D8D9-474B-AA90-E299019102F2}" type="presParOf" srcId="{ED41E3CC-FDD6-4D0B-88BA-7D7BBB038561}" destId="{18F93B56-8B2A-4F3F-84BF-6CEE97AB9750}" srcOrd="14" destOrd="0" presId="urn:microsoft.com/office/officeart/2005/8/layout/list1"/>
    <dgm:cxn modelId="{5424778E-59DD-493F-A1B6-56510233D97E}" type="presParOf" srcId="{ED41E3CC-FDD6-4D0B-88BA-7D7BBB038561}" destId="{5EFFE382-598D-4C3A-A70C-B6ACA1731A63}" srcOrd="15" destOrd="0" presId="urn:microsoft.com/office/officeart/2005/8/layout/list1"/>
    <dgm:cxn modelId="{6DCCBD38-8069-4976-A534-F3CA3C333754}" type="presParOf" srcId="{ED41E3CC-FDD6-4D0B-88BA-7D7BBB038561}" destId="{B0684B34-385D-4C6D-A5B2-DDD272AC9FEB}" srcOrd="16" destOrd="0" presId="urn:microsoft.com/office/officeart/2005/8/layout/list1"/>
    <dgm:cxn modelId="{C9B45177-63A8-4C6E-86D9-332530EC1CF8}" type="presParOf" srcId="{B0684B34-385D-4C6D-A5B2-DDD272AC9FEB}" destId="{F99B5B02-549A-4C11-B846-9673C029A8F1}" srcOrd="0" destOrd="0" presId="urn:microsoft.com/office/officeart/2005/8/layout/list1"/>
    <dgm:cxn modelId="{A815AFDA-D525-4564-A599-9E798503649A}" type="presParOf" srcId="{B0684B34-385D-4C6D-A5B2-DDD272AC9FEB}" destId="{0A4AB5BD-5115-466D-BA12-2C341BFD5497}" srcOrd="1" destOrd="0" presId="urn:microsoft.com/office/officeart/2005/8/layout/list1"/>
    <dgm:cxn modelId="{9FBC5D71-25D8-452F-BBCB-73142E4F177C}" type="presParOf" srcId="{ED41E3CC-FDD6-4D0B-88BA-7D7BBB038561}" destId="{C20BACAC-E4CB-4A28-B575-4F2EB9E67C75}" srcOrd="17" destOrd="0" presId="urn:microsoft.com/office/officeart/2005/8/layout/list1"/>
    <dgm:cxn modelId="{1260A12F-1F4C-4FEC-8F7E-84C687A683CF}" type="presParOf" srcId="{ED41E3CC-FDD6-4D0B-88BA-7D7BBB038561}" destId="{9AAAFE09-43AC-46E3-AC33-986FED63897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EF577-24E2-44E8-BCA4-C479480F0AB8}">
      <dsp:nvSpPr>
        <dsp:cNvPr id="0" name=""/>
        <dsp:cNvSpPr/>
      </dsp:nvSpPr>
      <dsp:spPr>
        <a:xfrm>
          <a:off x="0" y="218939"/>
          <a:ext cx="4895850" cy="352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B5D292-C621-4C2A-902F-B97B640A346E}">
      <dsp:nvSpPr>
        <dsp:cNvPr id="0" name=""/>
        <dsp:cNvSpPr/>
      </dsp:nvSpPr>
      <dsp:spPr>
        <a:xfrm>
          <a:off x="244792" y="12299"/>
          <a:ext cx="3427095" cy="4132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36" tIns="0" rIns="129536"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Communication style</a:t>
          </a:r>
          <a:endParaRPr lang="en-IN" sz="1400" kern="1200" dirty="0"/>
        </a:p>
      </dsp:txBody>
      <dsp:txXfrm>
        <a:off x="264967" y="32474"/>
        <a:ext cx="3386745" cy="372930"/>
      </dsp:txXfrm>
    </dsp:sp>
    <dsp:sp modelId="{4B867E6D-4CF4-4C32-813B-BF2FBC761E2D}">
      <dsp:nvSpPr>
        <dsp:cNvPr id="0" name=""/>
        <dsp:cNvSpPr/>
      </dsp:nvSpPr>
      <dsp:spPr>
        <a:xfrm>
          <a:off x="0" y="853979"/>
          <a:ext cx="4895850" cy="352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16998D-BD79-4AC8-8733-1993B9A70685}">
      <dsp:nvSpPr>
        <dsp:cNvPr id="0" name=""/>
        <dsp:cNvSpPr/>
      </dsp:nvSpPr>
      <dsp:spPr>
        <a:xfrm>
          <a:off x="244792" y="647339"/>
          <a:ext cx="3427095" cy="4132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36" tIns="0" rIns="129536"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Time orientation</a:t>
          </a:r>
          <a:endParaRPr lang="en-IN" sz="1400" kern="1200" dirty="0"/>
        </a:p>
      </dsp:txBody>
      <dsp:txXfrm>
        <a:off x="264967" y="667514"/>
        <a:ext cx="3386745" cy="372930"/>
      </dsp:txXfrm>
    </dsp:sp>
    <dsp:sp modelId="{E079F626-AC96-4BDA-9BA7-3C97CA67D4A5}">
      <dsp:nvSpPr>
        <dsp:cNvPr id="0" name=""/>
        <dsp:cNvSpPr/>
      </dsp:nvSpPr>
      <dsp:spPr>
        <a:xfrm>
          <a:off x="0" y="1489020"/>
          <a:ext cx="4895850" cy="352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3FBD248-DFEB-49C3-ABEB-FD41E11859BC}">
      <dsp:nvSpPr>
        <dsp:cNvPr id="0" name=""/>
        <dsp:cNvSpPr/>
      </dsp:nvSpPr>
      <dsp:spPr>
        <a:xfrm>
          <a:off x="244792" y="1282380"/>
          <a:ext cx="3427095" cy="4132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36" tIns="0" rIns="129536"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Power dynamics</a:t>
          </a:r>
          <a:endParaRPr lang="en-IN" sz="1400" kern="1200" dirty="0"/>
        </a:p>
      </dsp:txBody>
      <dsp:txXfrm>
        <a:off x="264967" y="1302555"/>
        <a:ext cx="3386745" cy="372930"/>
      </dsp:txXfrm>
    </dsp:sp>
    <dsp:sp modelId="{18F93B56-8B2A-4F3F-84BF-6CEE97AB9750}">
      <dsp:nvSpPr>
        <dsp:cNvPr id="0" name=""/>
        <dsp:cNvSpPr/>
      </dsp:nvSpPr>
      <dsp:spPr>
        <a:xfrm>
          <a:off x="0" y="2124060"/>
          <a:ext cx="4895850" cy="352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ECF4DD-088E-4902-BD09-F8F1EB08C81E}">
      <dsp:nvSpPr>
        <dsp:cNvPr id="0" name=""/>
        <dsp:cNvSpPr/>
      </dsp:nvSpPr>
      <dsp:spPr>
        <a:xfrm>
          <a:off x="244792" y="1917420"/>
          <a:ext cx="3427095" cy="4132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36" tIns="0" rIns="129536" bIns="0" numCol="1" spcCol="1270" anchor="ctr" anchorCtr="0">
          <a:noAutofit/>
        </a:bodyPr>
        <a:lstStyle/>
        <a:p>
          <a:pPr marL="0" lvl="0" indent="0" algn="l"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Attitude to uncertainty</a:t>
          </a:r>
          <a:endParaRPr lang="en-US" sz="1400" kern="1200" dirty="0">
            <a:latin typeface="Times New Roman" panose="02020603050405020304" pitchFamily="18" charset="0"/>
            <a:cs typeface="Times New Roman" panose="02020603050405020304" pitchFamily="18" charset="0"/>
          </a:endParaRPr>
        </a:p>
      </dsp:txBody>
      <dsp:txXfrm>
        <a:off x="264967" y="1937595"/>
        <a:ext cx="3386745" cy="372930"/>
      </dsp:txXfrm>
    </dsp:sp>
    <dsp:sp modelId="{9AAAFE09-43AC-46E3-AC33-986FED63897E}">
      <dsp:nvSpPr>
        <dsp:cNvPr id="0" name=""/>
        <dsp:cNvSpPr/>
      </dsp:nvSpPr>
      <dsp:spPr>
        <a:xfrm>
          <a:off x="0" y="2759100"/>
          <a:ext cx="4895850" cy="352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4AB5BD-5115-466D-BA12-2C341BFD5497}">
      <dsp:nvSpPr>
        <dsp:cNvPr id="0" name=""/>
        <dsp:cNvSpPr/>
      </dsp:nvSpPr>
      <dsp:spPr>
        <a:xfrm>
          <a:off x="244792" y="2552460"/>
          <a:ext cx="3427095" cy="4132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36" tIns="0" rIns="129536"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Relationship building</a:t>
          </a:r>
        </a:p>
      </dsp:txBody>
      <dsp:txXfrm>
        <a:off x="264967" y="2572635"/>
        <a:ext cx="3386745"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53FB2-180D-4882-A1AB-2BFF3379A4DB}" type="datetimeFigureOut">
              <a:rPr lang="en-IN" smtClean="0"/>
              <a:t>12-08-2025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04F4C0-75E7-424F-AA2F-7F022D76A018}" type="slidenum">
              <a:rPr lang="en-IN" smtClean="0"/>
              <a:t>‹#›</a:t>
            </a:fld>
            <a:endParaRPr lang="en-IN"/>
          </a:p>
        </p:txBody>
      </p:sp>
    </p:spTree>
    <p:extLst>
      <p:ext uri="{BB962C8B-B14F-4D97-AF65-F5344CB8AC3E}">
        <p14:creationId xmlns:p14="http://schemas.microsoft.com/office/powerpoint/2010/main" val="355072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Culture refers to the shared beliefs, customs, practices, social forms and material characteristics of a racial, religious or social community (Naik et al, 2023, p.5). The key elements of a culture include values, language, social hierarchy, time perception, and communication styles. Understanding these helps to avoid misunderstandings and build trust, especially when working across different cultural backgrounds as between the UK and China.</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4</a:t>
            </a:fld>
            <a:endParaRPr lang="en-IN"/>
          </a:p>
        </p:txBody>
      </p:sp>
    </p:spTree>
    <p:extLst>
      <p:ext uri="{BB962C8B-B14F-4D97-AF65-F5344CB8AC3E}">
        <p14:creationId xmlns:p14="http://schemas.microsoft.com/office/powerpoint/2010/main" val="178988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businesses, culture heavily influence communication styles, decision-making processes, time management and attitudes toward hierarchy and uncertainty. In essence, culture offers a blueprint for how the people of a community live, think and interact within a society, shaping both their individual experiences and wholesome identity. In the case of negotiation with a foreign partner, especially in a culturally distinct country as China, the value of punctuality, speed and patience comes to the surface (</a:t>
            </a:r>
            <a:r>
              <a:rPr lang="en-US" sz="1200" b="0" i="0" u="none" strike="noStrike" kern="1200" dirty="0" err="1">
                <a:solidFill>
                  <a:schemeClr val="tx1"/>
                </a:solidFill>
                <a:effectLst/>
                <a:latin typeface="+mn-lt"/>
                <a:ea typeface="+mn-ea"/>
                <a:cs typeface="+mn-cs"/>
              </a:rPr>
              <a:t>Zreık</a:t>
            </a:r>
            <a:r>
              <a:rPr lang="en-US" sz="1200" b="0" i="0" u="none" strike="noStrike" kern="1200" dirty="0">
                <a:solidFill>
                  <a:schemeClr val="tx1"/>
                </a:solidFill>
                <a:effectLst/>
                <a:latin typeface="+mn-lt"/>
                <a:ea typeface="+mn-ea"/>
                <a:cs typeface="+mn-cs"/>
              </a:rPr>
              <a:t>, 2024, p.82). Understanding the building blocks of culture allows us to communicate more effectively and interpret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accurately.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5</a:t>
            </a:fld>
            <a:endParaRPr lang="en-IN"/>
          </a:p>
        </p:txBody>
      </p:sp>
    </p:spTree>
    <p:extLst>
      <p:ext uri="{BB962C8B-B14F-4D97-AF65-F5344CB8AC3E}">
        <p14:creationId xmlns:p14="http://schemas.microsoft.com/office/powerpoint/2010/main" val="2400276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We can refer to Hofstede’s Cultural Dimension Theory that identifies six key aspects of national culture. The most relevant aspects for this scenario are Individualism vs. Collectivism, Power Distance, Uncertainty Avoidance and Long-Term Orientation. These differences can influence everything from how deals are discussed to who makes decisions. If we understand where we differ, we can better tailor our negotiation style to suit our partner’s expectations.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6</a:t>
            </a:fld>
            <a:endParaRPr lang="en-IN"/>
          </a:p>
        </p:txBody>
      </p:sp>
    </p:spTree>
    <p:extLst>
      <p:ext uri="{BB962C8B-B14F-4D97-AF65-F5344CB8AC3E}">
        <p14:creationId xmlns:p14="http://schemas.microsoft.com/office/powerpoint/2010/main" val="3636989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The UK scores high on individualism that values autonomy and direct communication. In contrast, China is highly collectivist that places importance on group harmony and loyalty (Liu &amp; Xie, 2023). The UK tends to have a flatter organizational structure, while China exhibits high power distance, meaning deference to authority is expected. China is more tolerant of ambiguity and deeply focused on future gains, whereas UK firms may look for quicker returns. Understanding of these elements can help to align the communication style and decision-making styles with the Chinese partners. </a:t>
            </a: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7</a:t>
            </a:fld>
            <a:endParaRPr lang="en-IN"/>
          </a:p>
        </p:txBody>
      </p:sp>
    </p:spTree>
    <p:extLst>
      <p:ext uri="{BB962C8B-B14F-4D97-AF65-F5344CB8AC3E}">
        <p14:creationId xmlns:p14="http://schemas.microsoft.com/office/powerpoint/2010/main" val="3790872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Chinese business culture includes several key concepts that need to be understood to maintain the partnership. Chinese </a:t>
            </a:r>
            <a:r>
              <a:rPr lang="en-US" sz="1200" b="0" i="0" u="none" strike="noStrike" kern="1200" dirty="0" err="1">
                <a:solidFill>
                  <a:schemeClr val="tx1"/>
                </a:solidFill>
                <a:effectLst/>
                <a:latin typeface="+mn-lt"/>
                <a:ea typeface="+mn-ea"/>
                <a:cs typeface="+mn-cs"/>
              </a:rPr>
              <a:t>prioritise</a:t>
            </a:r>
            <a:r>
              <a:rPr lang="en-US" sz="1200" b="0" i="0" u="none" strike="noStrike" kern="1200" dirty="0">
                <a:solidFill>
                  <a:schemeClr val="tx1"/>
                </a:solidFill>
                <a:effectLst/>
                <a:latin typeface="+mn-lt"/>
                <a:ea typeface="+mn-ea"/>
                <a:cs typeface="+mn-cs"/>
              </a:rPr>
              <a:t> personal relationships and trust or ‘</a:t>
            </a:r>
            <a:r>
              <a:rPr lang="en-US" sz="1200" b="0" i="1" u="none" strike="noStrike" kern="1200" dirty="0">
                <a:solidFill>
                  <a:schemeClr val="tx1"/>
                </a:solidFill>
                <a:effectLst/>
                <a:latin typeface="+mn-lt"/>
                <a:ea typeface="+mn-ea"/>
                <a:cs typeface="+mn-cs"/>
              </a:rPr>
              <a:t>Guanxi</a:t>
            </a:r>
            <a:r>
              <a:rPr lang="en-US" sz="1200" b="0" i="0" u="none" strike="noStrike" kern="1200" dirty="0">
                <a:solidFill>
                  <a:schemeClr val="tx1"/>
                </a:solidFill>
                <a:effectLst/>
                <a:latin typeface="+mn-lt"/>
                <a:ea typeface="+mn-ea"/>
                <a:cs typeface="+mn-cs"/>
              </a:rPr>
              <a:t>’ before doing any business. They often communicate indirectly or people may avoid saying ‘no’ outright. ‘</a:t>
            </a:r>
            <a:r>
              <a:rPr lang="en-US" sz="1200" b="0" i="1" u="none" strike="noStrike" kern="1200" dirty="0" err="1">
                <a:solidFill>
                  <a:schemeClr val="tx1"/>
                </a:solidFill>
                <a:effectLst/>
                <a:latin typeface="+mn-lt"/>
                <a:ea typeface="+mn-ea"/>
                <a:cs typeface="+mn-cs"/>
              </a:rPr>
              <a:t>Mianzi</a:t>
            </a:r>
            <a:r>
              <a:rPr lang="en-US" sz="1200" b="0" i="0" u="none" strike="noStrike" kern="1200" dirty="0">
                <a:solidFill>
                  <a:schemeClr val="tx1"/>
                </a:solidFill>
                <a:effectLst/>
                <a:latin typeface="+mn-lt"/>
                <a:ea typeface="+mn-ea"/>
                <a:cs typeface="+mn-cs"/>
              </a:rPr>
              <a:t>’ or face-saving is also important as public disagreement or criticism can cause embarrassment (Xiao &amp; Zhou, 2024, p.284). Lastly, Chinese firms are long-term oriented and prefer sustainable partnerships over quick deals</a:t>
            </a: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8</a:t>
            </a:fld>
            <a:endParaRPr lang="en-IN"/>
          </a:p>
        </p:txBody>
      </p:sp>
    </p:spTree>
    <p:extLst>
      <p:ext uri="{BB962C8B-B14F-4D97-AF65-F5344CB8AC3E}">
        <p14:creationId xmlns:p14="http://schemas.microsoft.com/office/powerpoint/2010/main" val="237395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These cultural differences can significantly impact the negotiation process. For example, rush to discuss business without building a relationship may seem disrespectful. The direct communication style of UK firms could be misinterpreted. Ignoring the hierarchy may delay the deal and misunderstanding politeness as agreement could result in false assumptions (</a:t>
            </a:r>
            <a:r>
              <a:rPr lang="en-US" sz="1200" b="0" i="0" u="none" strike="noStrike" kern="1200" dirty="0" err="1">
                <a:solidFill>
                  <a:schemeClr val="tx1"/>
                </a:solidFill>
                <a:effectLst/>
                <a:latin typeface="+mn-lt"/>
                <a:ea typeface="+mn-ea"/>
                <a:cs typeface="+mn-cs"/>
              </a:rPr>
              <a:t>Svetličič</a:t>
            </a:r>
            <a:r>
              <a:rPr lang="en-US" sz="1200" b="0" i="0" u="none" strike="noStrike" kern="1200" dirty="0">
                <a:solidFill>
                  <a:schemeClr val="tx1"/>
                </a:solidFill>
                <a:effectLst/>
                <a:latin typeface="+mn-lt"/>
                <a:ea typeface="+mn-ea"/>
                <a:cs typeface="+mn-cs"/>
              </a:rPr>
              <a:t>, 2022, p.4). If they are pushed for short-term wins, the UK firm might be seen as opportunistic as the lack of ‘</a:t>
            </a:r>
            <a:r>
              <a:rPr lang="en-US" sz="1200" b="0" i="1" u="none" strike="noStrike" kern="1200" dirty="0">
                <a:solidFill>
                  <a:schemeClr val="tx1"/>
                </a:solidFill>
                <a:effectLst/>
                <a:latin typeface="+mn-lt"/>
                <a:ea typeface="+mn-ea"/>
                <a:cs typeface="+mn-cs"/>
              </a:rPr>
              <a:t>guanxi’</a:t>
            </a:r>
            <a:r>
              <a:rPr lang="en-US" sz="1200" b="0" i="0" u="none" strike="noStrike" kern="1200" dirty="0">
                <a:solidFill>
                  <a:schemeClr val="tx1"/>
                </a:solidFill>
                <a:effectLst/>
                <a:latin typeface="+mn-lt"/>
                <a:ea typeface="+mn-ea"/>
                <a:cs typeface="+mn-cs"/>
              </a:rPr>
              <a:t> leads to limited access or progress.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9</a:t>
            </a:fld>
            <a:endParaRPr lang="en-IN"/>
          </a:p>
        </p:txBody>
      </p:sp>
    </p:spTree>
    <p:extLst>
      <p:ext uri="{BB962C8B-B14F-4D97-AF65-F5344CB8AC3E}">
        <p14:creationId xmlns:p14="http://schemas.microsoft.com/office/powerpoint/2010/main" val="4051783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UK team have to build ‘</a:t>
            </a:r>
            <a:r>
              <a:rPr lang="en-US" sz="1200" b="0" i="1" u="none" strike="noStrike" kern="1200" dirty="0">
                <a:solidFill>
                  <a:schemeClr val="tx1"/>
                </a:solidFill>
                <a:effectLst/>
                <a:latin typeface="+mn-lt"/>
                <a:ea typeface="+mn-ea"/>
                <a:cs typeface="+mn-cs"/>
              </a:rPr>
              <a:t>guanxi</a:t>
            </a:r>
            <a:r>
              <a:rPr lang="en-US" sz="1200" b="0" i="0" u="none" strike="noStrike" kern="1200" dirty="0">
                <a:solidFill>
                  <a:schemeClr val="tx1"/>
                </a:solidFill>
                <a:effectLst/>
                <a:latin typeface="+mn-lt"/>
                <a:ea typeface="+mn-ea"/>
                <a:cs typeface="+mn-cs"/>
              </a:rPr>
              <a:t>’ to establish trust before getting into business. It will be helpful to use intermediaries or local contacts who understand Chinese business culture and respect the hierarchical structure that ensures dealing with the right decision-makers.  Most importantly, highlighting long-term benefits and the use of indirect language can soften the disagreement. These strategies help to build rapport, show cultural respect and keep the relationship intact beyond business.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10</a:t>
            </a:fld>
            <a:endParaRPr lang="en-IN"/>
          </a:p>
        </p:txBody>
      </p:sp>
    </p:spTree>
    <p:extLst>
      <p:ext uri="{BB962C8B-B14F-4D97-AF65-F5344CB8AC3E}">
        <p14:creationId xmlns:p14="http://schemas.microsoft.com/office/powerpoint/2010/main" val="1176796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Cultural Awareness and Adaptability are key to navigate international negotiations. They show respect for the other party and reduce misunderstandings. When it shows awareness of Chinese values as respect for hierarchy or indirect communication, it builds credibility and trust. Adaptability allows to respond to unfamiliar or sensitive situations more effectively (Kai Liao et al, 2021). It also signals to the partner that their relationship is valued. Companies that invest in cultural intelligence tend to form stronger and long-term partnerships. In global business, adaptability leads to successful and meaningful business bonds.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11</a:t>
            </a:fld>
            <a:endParaRPr lang="en-IN"/>
          </a:p>
        </p:txBody>
      </p:sp>
    </p:spTree>
    <p:extLst>
      <p:ext uri="{BB962C8B-B14F-4D97-AF65-F5344CB8AC3E}">
        <p14:creationId xmlns:p14="http://schemas.microsoft.com/office/powerpoint/2010/main" val="1551557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conclusion, culture is a shared set of values, beliefs, customs and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that guide how people interact and make decisions. In international business, culture influences communication styles, attitudes toward hierarchy, time and risk. Key elements include language, social structure, power distance, individualism vs. collectivism and non-verbal communication. Understanding these cultural factors helps foster mutual respect, avoid misunderstandings and build stronger and more effective cross-cultural business relationships.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B404F4C0-75E7-424F-AA2F-7F022D76A018}" type="slidenum">
              <a:rPr lang="en-IN" smtClean="0"/>
              <a:t>12</a:t>
            </a:fld>
            <a:endParaRPr lang="en-IN"/>
          </a:p>
        </p:txBody>
      </p:sp>
    </p:spTree>
    <p:extLst>
      <p:ext uri="{BB962C8B-B14F-4D97-AF65-F5344CB8AC3E}">
        <p14:creationId xmlns:p14="http://schemas.microsoft.com/office/powerpoint/2010/main" val="2313030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4104437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1206460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2735108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D2B4E4-DBB5-4140-B07C-6EBD54EF71CE}" type="datetimeFigureOut">
              <a:rPr lang="en-IN" smtClean="0"/>
              <a:t>12-08-2025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1751054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D2B4E4-DBB5-4140-B07C-6EBD54EF71CE}" type="datetimeFigureOut">
              <a:rPr lang="en-IN" smtClean="0"/>
              <a:t>12-08-2025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250333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D2B4E4-DBB5-4140-B07C-6EBD54EF71CE}" type="datetimeFigureOut">
              <a:rPr lang="en-IN" smtClean="0"/>
              <a:t>12-08-2025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4236356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D2B4E4-DBB5-4140-B07C-6EBD54EF71CE}" type="datetimeFigureOut">
              <a:rPr lang="en-IN" smtClean="0"/>
              <a:t>12-08-2025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2871891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D2B4E4-DBB5-4140-B07C-6EBD54EF71CE}" type="datetimeFigureOut">
              <a:rPr lang="en-IN" smtClean="0"/>
              <a:t>12-08-2025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3476528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D2B4E4-DBB5-4140-B07C-6EBD54EF71CE}" type="datetimeFigureOut">
              <a:rPr lang="en-IN" smtClean="0"/>
              <a:t>12-08-2025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3468836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D2B4E4-DBB5-4140-B07C-6EBD54EF71CE}" type="datetimeFigureOut">
              <a:rPr lang="en-IN" smtClean="0"/>
              <a:t>12-08-2025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2184420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2652743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1564100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24159892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4019955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38016135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4029488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D2B4E4-DBB5-4140-B07C-6EBD54EF71CE}" type="datetimeFigureOut">
              <a:rPr lang="en-IN" smtClean="0"/>
              <a:t>12-08-2025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73B9810-1790-4ABF-86AF-DA0C4A9C801A}" type="slidenum">
              <a:rPr lang="en-IN" smtClean="0"/>
              <a:t>‹#›</a:t>
            </a:fld>
            <a:endParaRPr lang="en-IN"/>
          </a:p>
        </p:txBody>
      </p:sp>
    </p:spTree>
    <p:extLst>
      <p:ext uri="{BB962C8B-B14F-4D97-AF65-F5344CB8AC3E}">
        <p14:creationId xmlns:p14="http://schemas.microsoft.com/office/powerpoint/2010/main" val="85789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D2B4E4-DBB5-4140-B07C-6EBD54EF71CE}" type="datetimeFigureOut">
              <a:rPr lang="en-IN" smtClean="0"/>
              <a:t>12-08-2025</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73B9810-1790-4ABF-86AF-DA0C4A9C801A}" type="slidenum">
              <a:rPr lang="en-IN" smtClean="0"/>
              <a:t>‹#›</a:t>
            </a:fld>
            <a:endParaRPr lang="en-IN"/>
          </a:p>
        </p:txBody>
      </p:sp>
    </p:spTree>
    <p:extLst>
      <p:ext uri="{BB962C8B-B14F-4D97-AF65-F5344CB8AC3E}">
        <p14:creationId xmlns:p14="http://schemas.microsoft.com/office/powerpoint/2010/main" val="29312878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77/18344909231194854" TargetMode="External"/><Relationship Id="rId7" Type="http://schemas.openxmlformats.org/officeDocument/2006/relationships/hyperlink" Target="https://doi.org/10.5281/zenodo.13881357" TargetMode="External"/><Relationship Id="rId2" Type="http://schemas.openxmlformats.org/officeDocument/2006/relationships/hyperlink" Target="https://doi.org/10.3390/su13063374" TargetMode="External"/><Relationship Id="rId1" Type="http://schemas.openxmlformats.org/officeDocument/2006/relationships/slideLayout" Target="../slideLayouts/slideLayout2.xml"/><Relationship Id="rId6" Type="http://schemas.openxmlformats.org/officeDocument/2006/relationships/hyperlink" Target="https://doi.org/10.1075/prag.22075.xia" TargetMode="External"/><Relationship Id="rId5" Type="http://schemas.openxmlformats.org/officeDocument/2006/relationships/hyperlink" Target="https://doi.org/10.32015/jibm.2022.14.1.5" TargetMode="External"/><Relationship Id="rId4" Type="http://schemas.openxmlformats.org/officeDocument/2006/relationships/hyperlink" Target="https://doi.org/10.3389/frym.2023.11503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589BA-3B65-7B2A-F6AE-6B8024FC2003}"/>
              </a:ext>
            </a:extLst>
          </p:cNvPr>
          <p:cNvSpPr>
            <a:spLocks noGrp="1"/>
          </p:cNvSpPr>
          <p:nvPr>
            <p:ph idx="1"/>
          </p:nvPr>
        </p:nvSpPr>
        <p:spPr>
          <a:xfrm>
            <a:off x="1502065" y="980242"/>
            <a:ext cx="10018713" cy="3124201"/>
          </a:xfrm>
        </p:spPr>
        <p:txBody>
          <a:bodyPr/>
          <a:lstStyle/>
          <a:p>
            <a:r>
              <a:rPr lang="en-IN" b="1" dirty="0">
                <a:latin typeface="Arial" panose="020B0604020202020204" pitchFamily="34" charset="0"/>
                <a:cs typeface="Arial" panose="020B0604020202020204" pitchFamily="34" charset="0"/>
              </a:rPr>
              <a:t>Student Name: Jannat </a:t>
            </a:r>
            <a:r>
              <a:rPr lang="en-IN" b="1" dirty="0" err="1">
                <a:latin typeface="Arial" panose="020B0604020202020204" pitchFamily="34" charset="0"/>
                <a:cs typeface="Arial" panose="020B0604020202020204" pitchFamily="34" charset="0"/>
              </a:rPr>
              <a:t>Jannat</a:t>
            </a:r>
            <a:endParaRPr lang="en-IN"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Student ID: 2239865</a:t>
            </a:r>
            <a:endParaRPr lang="en-IN"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Module Name: International Business Communication</a:t>
            </a:r>
            <a:endParaRPr lang="en-IN"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Module Code: LCBB6001</a:t>
            </a:r>
            <a:endParaRPr lang="en-IN"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Lecturer Name: </a:t>
            </a:r>
            <a:r>
              <a:rPr lang="en-IN" b="1" dirty="0" err="1">
                <a:latin typeface="Arial" panose="020B0604020202020204" pitchFamily="34" charset="0"/>
                <a:cs typeface="Arial" panose="020B0604020202020204" pitchFamily="34" charset="0"/>
              </a:rPr>
              <a:t>Rexon</a:t>
            </a:r>
            <a:r>
              <a:rPr lang="en-IN" b="1" dirty="0">
                <a:latin typeface="Arial" panose="020B0604020202020204" pitchFamily="34" charset="0"/>
                <a:cs typeface="Arial" panose="020B0604020202020204" pitchFamily="34" charset="0"/>
              </a:rPr>
              <a:t> </a:t>
            </a:r>
            <a:r>
              <a:rPr lang="en-IN" b="1" dirty="0" err="1">
                <a:latin typeface="Arial" panose="020B0604020202020204" pitchFamily="34" charset="0"/>
                <a:cs typeface="Arial" panose="020B0604020202020204" pitchFamily="34" charset="0"/>
              </a:rPr>
              <a:t>Nting</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6517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B31E2-9C3F-6E64-A2F3-1073E6C47259}"/>
              </a:ext>
            </a:extLst>
          </p:cNvPr>
          <p:cNvSpPr>
            <a:spLocks noGrp="1"/>
          </p:cNvSpPr>
          <p:nvPr>
            <p:ph type="ctrTitle"/>
          </p:nvPr>
        </p:nvSpPr>
        <p:spPr>
          <a:xfrm>
            <a:off x="2928401" y="1901939"/>
            <a:ext cx="8574622" cy="2616199"/>
          </a:xfrm>
        </p:spPr>
        <p:txBody>
          <a:bodyPr>
            <a:noAutofit/>
          </a:bodyPr>
          <a:lstStyle/>
          <a:p>
            <a:pPr algn="ctr"/>
            <a:r>
              <a:rPr lang="en-US" sz="4000" b="1" dirty="0">
                <a:latin typeface="Times New Roman" panose="02020603050405020304" pitchFamily="18" charset="0"/>
                <a:cs typeface="Times New Roman" panose="02020603050405020304" pitchFamily="18" charset="0"/>
              </a:rPr>
              <a:t>Title: Achieving a Strategic Partnership with a Chinese Firm: Navigating Cross-Cultural Negotiations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ABCE1BE-A96C-6260-5A1D-1B72A560C678}"/>
              </a:ext>
            </a:extLst>
          </p:cNvPr>
          <p:cNvSpPr>
            <a:spLocks noGrp="1"/>
          </p:cNvSpPr>
          <p:nvPr>
            <p:ph type="subTitle" idx="1"/>
          </p:nvPr>
        </p:nvSpPr>
        <p:spPr>
          <a:xfrm>
            <a:off x="3628684" y="3996267"/>
            <a:ext cx="6987645" cy="1388534"/>
          </a:xfrm>
        </p:spPr>
        <p:txBody>
          <a:bodyPr>
            <a:normAutofit/>
          </a:bodyPr>
          <a:lstStyle/>
          <a:p>
            <a:br>
              <a:rPr lang="en-US" dirty="0"/>
            </a:br>
            <a:endParaRPr lang="en-IN" dirty="0"/>
          </a:p>
        </p:txBody>
      </p:sp>
    </p:spTree>
    <p:extLst>
      <p:ext uri="{BB962C8B-B14F-4D97-AF65-F5344CB8AC3E}">
        <p14:creationId xmlns:p14="http://schemas.microsoft.com/office/powerpoint/2010/main" val="2258795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DF3D-229D-F217-DA26-0A646748821B}"/>
              </a:ext>
            </a:extLst>
          </p:cNvPr>
          <p:cNvSpPr>
            <a:spLocks noGrp="1"/>
          </p:cNvSpPr>
          <p:nvPr>
            <p:ph type="title"/>
          </p:nvPr>
        </p:nvSpPr>
        <p:spPr>
          <a:xfrm>
            <a:off x="1484311" y="533391"/>
            <a:ext cx="10018713" cy="1752599"/>
          </a:xfrm>
        </p:spPr>
        <p:txBody>
          <a:bodyPr>
            <a:normAutofit fontScale="90000"/>
          </a:bodyPr>
          <a:lstStyle/>
          <a:p>
            <a:r>
              <a:rPr lang="en-IN" sz="4400" b="1" dirty="0">
                <a:latin typeface="Times New Roman" panose="02020603050405020304" pitchFamily="18" charset="0"/>
                <a:cs typeface="Times New Roman" panose="02020603050405020304" pitchFamily="18" charset="0"/>
              </a:rPr>
              <a:t>Presentation Outline</a:t>
            </a:r>
            <a:br>
              <a:rPr lang="en-IN" dirty="0">
                <a:latin typeface="Times New Roman" panose="02020603050405020304" pitchFamily="18" charset="0"/>
                <a:cs typeface="Times New Roman" panose="02020603050405020304" pitchFamily="18" charset="0"/>
              </a:rPr>
            </a:b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59EAC56-E6BB-E27E-E611-C8A9DFF52201}"/>
              </a:ext>
            </a:extLst>
          </p:cNvPr>
          <p:cNvSpPr>
            <a:spLocks noGrp="1"/>
          </p:cNvSpPr>
          <p:nvPr>
            <p:ph idx="1"/>
          </p:nvPr>
        </p:nvSpPr>
        <p:spPr>
          <a:xfrm>
            <a:off x="1484310" y="2666999"/>
            <a:ext cx="9841416" cy="3124201"/>
          </a:xfrm>
        </p:spPr>
        <p:txBody>
          <a:bodyPr>
            <a:noAutofit/>
          </a:bodyPr>
          <a:lstStyle/>
          <a:p>
            <a:pPr fontAlgn="base"/>
            <a:r>
              <a:rPr lang="en-US" dirty="0">
                <a:latin typeface="Times New Roman" panose="02020603050405020304" pitchFamily="18" charset="0"/>
                <a:cs typeface="Times New Roman" panose="02020603050405020304" pitchFamily="18" charset="0"/>
              </a:rPr>
              <a:t>Title page</a:t>
            </a:r>
          </a:p>
          <a:p>
            <a:pPr fontAlgn="base"/>
            <a:r>
              <a:rPr lang="en-US" dirty="0">
                <a:latin typeface="Times New Roman" panose="02020603050405020304" pitchFamily="18" charset="0"/>
                <a:cs typeface="Times New Roman" panose="02020603050405020304" pitchFamily="18" charset="0"/>
              </a:rPr>
              <a:t>Definition and elements of culture</a:t>
            </a:r>
          </a:p>
          <a:p>
            <a:pPr fontAlgn="base"/>
            <a:r>
              <a:rPr lang="en-US" dirty="0">
                <a:latin typeface="Times New Roman" panose="02020603050405020304" pitchFamily="18" charset="0"/>
                <a:cs typeface="Times New Roman" panose="02020603050405020304" pitchFamily="18" charset="0"/>
              </a:rPr>
              <a:t>Cultural theory underpinning</a:t>
            </a:r>
          </a:p>
          <a:p>
            <a:pPr fontAlgn="base"/>
            <a:r>
              <a:rPr lang="en-US" dirty="0">
                <a:latin typeface="Times New Roman" panose="02020603050405020304" pitchFamily="18" charset="0"/>
                <a:cs typeface="Times New Roman" panose="02020603050405020304" pitchFamily="18" charset="0"/>
              </a:rPr>
              <a:t>Key Chinese cultural elements to navigate</a:t>
            </a:r>
          </a:p>
          <a:p>
            <a:pPr fontAlgn="base"/>
            <a:r>
              <a:rPr lang="en-US" dirty="0">
                <a:latin typeface="Times New Roman" panose="02020603050405020304" pitchFamily="18" charset="0"/>
                <a:cs typeface="Times New Roman" panose="02020603050405020304" pitchFamily="18" charset="0"/>
              </a:rPr>
              <a:t>Strategies for successful cross-cultural negotiations</a:t>
            </a:r>
          </a:p>
          <a:p>
            <a:pPr fontAlgn="base"/>
            <a:r>
              <a:rPr lang="en-US" dirty="0">
                <a:latin typeface="Times New Roman" panose="02020603050405020304" pitchFamily="18" charset="0"/>
                <a:cs typeface="Times New Roman" panose="02020603050405020304" pitchFamily="18" charset="0"/>
              </a:rPr>
              <a:t>Importance of cultural awareness and adaptability</a:t>
            </a:r>
          </a:p>
          <a:p>
            <a:pPr fontAlgn="base"/>
            <a:r>
              <a:rPr lang="en-US" dirty="0">
                <a:latin typeface="Times New Roman" panose="02020603050405020304" pitchFamily="18" charset="0"/>
                <a:cs typeface="Times New Roman" panose="02020603050405020304" pitchFamily="18" charset="0"/>
              </a:rPr>
              <a:t>Summary or conclusion </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60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EEE-598E-93AC-555F-B9FCAE0E0862}"/>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Definition of Culture</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7A424CA-2DA1-FAD6-0EF8-EDF6E8E61FA2}"/>
              </a:ext>
            </a:extLst>
          </p:cNvPr>
          <p:cNvSpPr>
            <a:spLocks noGrp="1"/>
          </p:cNvSpPr>
          <p:nvPr>
            <p:ph sz="half" idx="1"/>
          </p:nvPr>
        </p:nvSpPr>
        <p:spPr/>
        <p:txBody>
          <a:bodyPr>
            <a:normAutofit/>
          </a:bodyPr>
          <a:lstStyle/>
          <a:p>
            <a:pPr fontAlgn="base"/>
            <a:r>
              <a:rPr lang="en-US" sz="3200" dirty="0">
                <a:latin typeface="Times New Roman" panose="02020603050405020304" pitchFamily="18" charset="0"/>
                <a:cs typeface="Times New Roman" panose="02020603050405020304" pitchFamily="18" charset="0"/>
              </a:rPr>
              <a:t>Culture: Shared values, beliefs, and norms</a:t>
            </a:r>
          </a:p>
          <a:p>
            <a:pPr fontAlgn="base"/>
            <a:r>
              <a:rPr lang="en-US" sz="3200" dirty="0">
                <a:latin typeface="Times New Roman" panose="02020603050405020304" pitchFamily="18" charset="0"/>
                <a:cs typeface="Times New Roman" panose="02020603050405020304" pitchFamily="18" charset="0"/>
              </a:rPr>
              <a:t>Shapes </a:t>
            </a:r>
            <a:r>
              <a:rPr lang="en-US" sz="3200" dirty="0" err="1">
                <a:latin typeface="Times New Roman" panose="02020603050405020304" pitchFamily="18" charset="0"/>
                <a:cs typeface="Times New Roman" panose="02020603050405020304" pitchFamily="18" charset="0"/>
              </a:rPr>
              <a:t>behaviour</a:t>
            </a:r>
            <a:r>
              <a:rPr lang="en-US" sz="3200" dirty="0">
                <a:latin typeface="Times New Roman" panose="02020603050405020304" pitchFamily="18" charset="0"/>
                <a:cs typeface="Times New Roman" panose="02020603050405020304" pitchFamily="18" charset="0"/>
              </a:rPr>
              <a:t>, decision-making, and communication</a:t>
            </a:r>
          </a:p>
        </p:txBody>
      </p:sp>
      <p:pic>
        <p:nvPicPr>
          <p:cNvPr id="6" name="Picture 2" descr="Culture Shaping to Gain Competitive Advantage | Human Synergistics">
            <a:extLst>
              <a:ext uri="{FF2B5EF4-FFF2-40B4-BE49-F238E27FC236}">
                <a16:creationId xmlns:a16="http://schemas.microsoft.com/office/drawing/2014/main" id="{307C9644-CEB1-3941-7572-538BDAD24B2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96001" y="2438399"/>
            <a:ext cx="5300632" cy="3352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210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006AD-03BA-B92D-2A76-3C76478A4D1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Culture and its elements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0AF4FA-2BAB-7B08-8AAB-2F7DF4D6F8D4}"/>
              </a:ext>
            </a:extLst>
          </p:cNvPr>
          <p:cNvSpPr>
            <a:spLocks noGrp="1"/>
          </p:cNvSpPr>
          <p:nvPr>
            <p:ph sz="half" idx="1"/>
          </p:nvPr>
        </p:nvSpPr>
        <p:spPr/>
        <p:txBody>
          <a:bodyPr>
            <a:noAutofit/>
          </a:bodyPr>
          <a:lstStyle/>
          <a:p>
            <a:r>
              <a:rPr lang="en-US" sz="2400" dirty="0">
                <a:latin typeface="Times New Roman" panose="02020603050405020304" pitchFamily="18" charset="0"/>
                <a:cs typeface="Times New Roman" panose="02020603050405020304" pitchFamily="18" charset="0"/>
              </a:rPr>
              <a:t>Key elements in the business context:</a:t>
            </a:r>
          </a:p>
          <a:p>
            <a:pPr fontAlgn="base"/>
            <a:r>
              <a:rPr lang="en-US" sz="2400" dirty="0">
                <a:latin typeface="Times New Roman" panose="02020603050405020304" pitchFamily="18" charset="0"/>
                <a:cs typeface="Times New Roman" panose="02020603050405020304" pitchFamily="18" charset="0"/>
              </a:rPr>
              <a:t>Communication style</a:t>
            </a:r>
          </a:p>
          <a:p>
            <a:pPr fontAlgn="base"/>
            <a:r>
              <a:rPr lang="en-US" sz="2400" dirty="0">
                <a:latin typeface="Times New Roman" panose="02020603050405020304" pitchFamily="18" charset="0"/>
                <a:cs typeface="Times New Roman" panose="02020603050405020304" pitchFamily="18" charset="0"/>
              </a:rPr>
              <a:t>Time orientation</a:t>
            </a:r>
          </a:p>
          <a:p>
            <a:pPr fontAlgn="base"/>
            <a:r>
              <a:rPr lang="en-US" sz="2400" dirty="0">
                <a:latin typeface="Times New Roman" panose="02020603050405020304" pitchFamily="18" charset="0"/>
                <a:cs typeface="Times New Roman" panose="02020603050405020304" pitchFamily="18" charset="0"/>
              </a:rPr>
              <a:t>Power dynamics</a:t>
            </a:r>
          </a:p>
          <a:p>
            <a:pPr fontAlgn="base"/>
            <a:r>
              <a:rPr lang="en-US" sz="2400" dirty="0">
                <a:latin typeface="Times New Roman" panose="02020603050405020304" pitchFamily="18" charset="0"/>
                <a:cs typeface="Times New Roman" panose="02020603050405020304" pitchFamily="18" charset="0"/>
              </a:rPr>
              <a:t>Attitude to uncertainty</a:t>
            </a:r>
          </a:p>
          <a:p>
            <a:pPr fontAlgn="base"/>
            <a:r>
              <a:rPr lang="en-US" sz="2400" dirty="0">
                <a:latin typeface="Times New Roman" panose="02020603050405020304" pitchFamily="18" charset="0"/>
                <a:cs typeface="Times New Roman" panose="02020603050405020304" pitchFamily="18" charset="0"/>
              </a:rPr>
              <a:t>Relationship building</a:t>
            </a:r>
          </a:p>
        </p:txBody>
      </p:sp>
      <p:graphicFrame>
        <p:nvGraphicFramePr>
          <p:cNvPr id="6" name="Content Placeholder 5">
            <a:extLst>
              <a:ext uri="{FF2B5EF4-FFF2-40B4-BE49-F238E27FC236}">
                <a16:creationId xmlns:a16="http://schemas.microsoft.com/office/drawing/2014/main" id="{654E8A8E-49A7-88B3-D1F7-6288F5C48137}"/>
              </a:ext>
            </a:extLst>
          </p:cNvPr>
          <p:cNvGraphicFramePr>
            <a:graphicFrameLocks noGrp="1"/>
          </p:cNvGraphicFramePr>
          <p:nvPr>
            <p:ph sz="half" idx="2"/>
            <p:extLst>
              <p:ext uri="{D42A27DB-BD31-4B8C-83A1-F6EECF244321}">
                <p14:modId xmlns:p14="http://schemas.microsoft.com/office/powerpoint/2010/main" val="2871998694"/>
              </p:ext>
            </p:extLst>
          </p:nvPr>
        </p:nvGraphicFramePr>
        <p:xfrm>
          <a:off x="6607175" y="2667000"/>
          <a:ext cx="4895850" cy="312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8907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18F3C-2699-5BCC-B65E-94C0BFB6351A}"/>
              </a:ext>
            </a:extLst>
          </p:cNvPr>
          <p:cNvSpPr>
            <a:spLocks noGrp="1"/>
          </p:cNvSpPr>
          <p:nvPr>
            <p:ph type="title"/>
          </p:nvPr>
        </p:nvSpPr>
        <p:spPr>
          <a:xfrm>
            <a:off x="1484311" y="1253837"/>
            <a:ext cx="10018713" cy="1752599"/>
          </a:xfrm>
        </p:spPr>
        <p:txBody>
          <a:bodyPr>
            <a:normAutofit fontScale="90000"/>
          </a:bodyPr>
          <a:lstStyle/>
          <a:p>
            <a:r>
              <a:rPr lang="en-US" b="1" dirty="0">
                <a:latin typeface="Times New Roman" panose="02020603050405020304" pitchFamily="18" charset="0"/>
                <a:cs typeface="Times New Roman" panose="02020603050405020304" pitchFamily="18" charset="0"/>
              </a:rPr>
              <a:t>Theoretical Underpinning about the impact of culture </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AA28DC-5808-20EF-96DE-7C8C031BE877}"/>
              </a:ext>
            </a:extLst>
          </p:cNvPr>
          <p:cNvSpPr>
            <a:spLocks noGrp="1"/>
          </p:cNvSpPr>
          <p:nvPr>
            <p:ph idx="1"/>
          </p:nvPr>
        </p:nvSpPr>
        <p:spPr>
          <a:xfrm>
            <a:off x="1040954" y="2666999"/>
            <a:ext cx="10018713" cy="3124201"/>
          </a:xfrm>
        </p:spPr>
        <p:txBody>
          <a:bodyPr>
            <a:normAutofit/>
          </a:bodyPr>
          <a:lstStyle/>
          <a:p>
            <a:r>
              <a:rPr lang="en-US" sz="2800" dirty="0">
                <a:latin typeface="Times New Roman" panose="02020603050405020304" pitchFamily="18" charset="0"/>
                <a:cs typeface="Times New Roman" panose="02020603050405020304" pitchFamily="18" charset="0"/>
              </a:rPr>
              <a:t>Key dimensions:</a:t>
            </a:r>
          </a:p>
          <a:p>
            <a:pPr fontAlgn="base"/>
            <a:r>
              <a:rPr lang="en-US" sz="2800" dirty="0">
                <a:latin typeface="Times New Roman" panose="02020603050405020304" pitchFamily="18" charset="0"/>
                <a:cs typeface="Times New Roman" panose="02020603050405020304" pitchFamily="18" charset="0"/>
              </a:rPr>
              <a:t>Individualism vs. Collectivism</a:t>
            </a:r>
          </a:p>
          <a:p>
            <a:pPr fontAlgn="base"/>
            <a:r>
              <a:rPr lang="en-US" sz="2800" dirty="0">
                <a:latin typeface="Times New Roman" panose="02020603050405020304" pitchFamily="18" charset="0"/>
                <a:cs typeface="Times New Roman" panose="02020603050405020304" pitchFamily="18" charset="0"/>
              </a:rPr>
              <a:t>Power Distance</a:t>
            </a:r>
          </a:p>
          <a:p>
            <a:pPr fontAlgn="base"/>
            <a:r>
              <a:rPr lang="en-US" sz="2800" dirty="0">
                <a:latin typeface="Times New Roman" panose="02020603050405020304" pitchFamily="18" charset="0"/>
                <a:cs typeface="Times New Roman" panose="02020603050405020304" pitchFamily="18" charset="0"/>
              </a:rPr>
              <a:t>Uncertainty Avoidance</a:t>
            </a:r>
          </a:p>
          <a:p>
            <a:pPr fontAlgn="base"/>
            <a:r>
              <a:rPr lang="en-US" sz="2800" dirty="0">
                <a:latin typeface="Times New Roman" panose="02020603050405020304" pitchFamily="18" charset="0"/>
                <a:cs typeface="Times New Roman" panose="02020603050405020304" pitchFamily="18" charset="0"/>
              </a:rPr>
              <a:t>Long-Term Orientation</a:t>
            </a:r>
          </a:p>
        </p:txBody>
      </p:sp>
      <p:pic>
        <p:nvPicPr>
          <p:cNvPr id="3074" name="Picture 2">
            <a:extLst>
              <a:ext uri="{FF2B5EF4-FFF2-40B4-BE49-F238E27FC236}">
                <a16:creationId xmlns:a16="http://schemas.microsoft.com/office/drawing/2014/main" id="{D079C601-C1C6-4988-309F-60B356031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870" y="2258291"/>
            <a:ext cx="5902036"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516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4CB68-327B-65A6-9424-F0150A13C5EA}"/>
              </a:ext>
            </a:extLst>
          </p:cNvPr>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Theoretical Underpinning about the impact of culture </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A5FF0E1-5023-3C0F-A9C8-B9B99DDAAFFD}"/>
              </a:ext>
            </a:extLst>
          </p:cNvPr>
          <p:cNvSpPr>
            <a:spLocks noGrp="1"/>
          </p:cNvSpPr>
          <p:nvPr>
            <p:ph idx="1"/>
          </p:nvPr>
        </p:nvSpPr>
        <p:spPr>
          <a:xfrm>
            <a:off x="1484311" y="2666999"/>
            <a:ext cx="4958054" cy="3124201"/>
          </a:xfrm>
        </p:spPr>
        <p:txBody>
          <a:bodyPr>
            <a:normAutofit/>
          </a:bodyPr>
          <a:lstStyle/>
          <a:p>
            <a:pPr marL="0" indent="0">
              <a:buNone/>
            </a:pPr>
            <a:r>
              <a:rPr lang="en-US" sz="2800" dirty="0">
                <a:latin typeface="Times New Roman" panose="02020603050405020304" pitchFamily="18" charset="0"/>
                <a:cs typeface="Times New Roman" panose="02020603050405020304" pitchFamily="18" charset="0"/>
              </a:rPr>
              <a:t>UK vs. China comparison</a:t>
            </a:r>
          </a:p>
          <a:p>
            <a:pPr fontAlgn="base"/>
            <a:r>
              <a:rPr lang="en-US" sz="2800" dirty="0">
                <a:latin typeface="Times New Roman" panose="02020603050405020304" pitchFamily="18" charset="0"/>
                <a:cs typeface="Times New Roman" panose="02020603050405020304" pitchFamily="18" charset="0"/>
              </a:rPr>
              <a:t>UK: individualistic, low power distance</a:t>
            </a:r>
          </a:p>
          <a:p>
            <a:pPr fontAlgn="base"/>
            <a:r>
              <a:rPr lang="en-US" sz="2800" dirty="0">
                <a:latin typeface="Times New Roman" panose="02020603050405020304" pitchFamily="18" charset="0"/>
                <a:cs typeface="Times New Roman" panose="02020603050405020304" pitchFamily="18" charset="0"/>
              </a:rPr>
              <a:t>China: collectivist, high power distance, long-term view</a:t>
            </a:r>
          </a:p>
          <a:p>
            <a:endParaRPr lang="en-IN" sz="2800" dirty="0">
              <a:latin typeface="Times New Roman" panose="02020603050405020304" pitchFamily="18" charset="0"/>
              <a:cs typeface="Times New Roman" panose="02020603050405020304" pitchFamily="18" charset="0"/>
            </a:endParaRPr>
          </a:p>
        </p:txBody>
      </p:sp>
      <p:pic>
        <p:nvPicPr>
          <p:cNvPr id="4098" name="Picture 2" descr="UK quietly shifts China policy as trust between countries erodes | Foreign  policy | The Guardian">
            <a:extLst>
              <a:ext uri="{FF2B5EF4-FFF2-40B4-BE49-F238E27FC236}">
                <a16:creationId xmlns:a16="http://schemas.microsoft.com/office/drawing/2014/main" id="{2235F094-F78B-DD47-D63C-B720D4B448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8511" y="1936167"/>
            <a:ext cx="4958055" cy="3718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848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325F-5AB3-0A69-FA56-9EA4FD33406D}"/>
              </a:ext>
            </a:extLst>
          </p:cNvPr>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Chinese Cultural Elements to Overcome</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900785-1B41-2E79-BA99-121FE2175EF5}"/>
              </a:ext>
            </a:extLst>
          </p:cNvPr>
          <p:cNvSpPr>
            <a:spLocks noGrp="1"/>
          </p:cNvSpPr>
          <p:nvPr>
            <p:ph idx="1"/>
          </p:nvPr>
        </p:nvSpPr>
        <p:spPr>
          <a:xfrm>
            <a:off x="1484310" y="2583869"/>
            <a:ext cx="5456817" cy="3124201"/>
          </a:xfrm>
        </p:spPr>
        <p:txBody>
          <a:bodyPr>
            <a:noAutofit/>
          </a:bodyPr>
          <a:lstStyle/>
          <a:p>
            <a:pPr fontAlgn="base"/>
            <a:r>
              <a:rPr lang="en-IN" i="1" dirty="0">
                <a:latin typeface="Times New Roman" panose="02020603050405020304" pitchFamily="18" charset="0"/>
                <a:cs typeface="Times New Roman" panose="02020603050405020304" pitchFamily="18" charset="0"/>
              </a:rPr>
              <a:t>Guanxi</a:t>
            </a:r>
            <a:r>
              <a:rPr lang="en-IN" dirty="0">
                <a:latin typeface="Times New Roman" panose="02020603050405020304" pitchFamily="18" charset="0"/>
                <a:cs typeface="Times New Roman" panose="02020603050405020304" pitchFamily="18" charset="0"/>
              </a:rPr>
              <a:t>: prioritise personal relationships and trust</a:t>
            </a:r>
          </a:p>
          <a:p>
            <a:pPr fontAlgn="base"/>
            <a:r>
              <a:rPr lang="en-IN" dirty="0">
                <a:latin typeface="Times New Roman" panose="02020603050405020304" pitchFamily="18" charset="0"/>
                <a:cs typeface="Times New Roman" panose="02020603050405020304" pitchFamily="18" charset="0"/>
              </a:rPr>
              <a:t>High power distance: authority and hierarchy respected</a:t>
            </a:r>
          </a:p>
          <a:p>
            <a:pPr fontAlgn="base"/>
            <a:r>
              <a:rPr lang="en-IN" dirty="0">
                <a:latin typeface="Times New Roman" panose="02020603050405020304" pitchFamily="18" charset="0"/>
                <a:cs typeface="Times New Roman" panose="02020603050405020304" pitchFamily="18" charset="0"/>
              </a:rPr>
              <a:t>Indirect communication: politeness over bluntness</a:t>
            </a:r>
          </a:p>
          <a:p>
            <a:pPr fontAlgn="base"/>
            <a:r>
              <a:rPr lang="en-IN" dirty="0">
                <a:latin typeface="Times New Roman" panose="02020603050405020304" pitchFamily="18" charset="0"/>
                <a:cs typeface="Times New Roman" panose="02020603050405020304" pitchFamily="18" charset="0"/>
              </a:rPr>
              <a:t>Face-saving (</a:t>
            </a:r>
            <a:r>
              <a:rPr lang="en-IN" i="1" dirty="0" err="1">
                <a:latin typeface="Times New Roman" panose="02020603050405020304" pitchFamily="18" charset="0"/>
                <a:cs typeface="Times New Roman" panose="02020603050405020304" pitchFamily="18" charset="0"/>
              </a:rPr>
              <a:t>mianzi</a:t>
            </a:r>
            <a:r>
              <a:rPr lang="en-IN" dirty="0">
                <a:latin typeface="Times New Roman" panose="02020603050405020304" pitchFamily="18" charset="0"/>
                <a:cs typeface="Times New Roman" panose="02020603050405020304" pitchFamily="18" charset="0"/>
              </a:rPr>
              <a:t>): avoid public embarrassment</a:t>
            </a:r>
          </a:p>
          <a:p>
            <a:pPr fontAlgn="base"/>
            <a:r>
              <a:rPr lang="en-IN" dirty="0">
                <a:latin typeface="Times New Roman" panose="02020603050405020304" pitchFamily="18" charset="0"/>
                <a:cs typeface="Times New Roman" panose="02020603050405020304" pitchFamily="18" charset="0"/>
              </a:rPr>
              <a:t>Long-term orientation: prefer sustainable over quick wins</a:t>
            </a:r>
          </a:p>
        </p:txBody>
      </p:sp>
      <p:pic>
        <p:nvPicPr>
          <p:cNvPr id="5122" name="Picture 2" descr="What is Guanxi Meaning? Business Relationships in China">
            <a:extLst>
              <a:ext uri="{FF2B5EF4-FFF2-40B4-BE49-F238E27FC236}">
                <a16:creationId xmlns:a16="http://schemas.microsoft.com/office/drawing/2014/main" id="{9BD6F473-900A-1A07-81AB-CA3F7BAD0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1127" y="2288965"/>
            <a:ext cx="4253346" cy="3714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1427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BF776-C03E-E5A4-3D91-62F756CCE492}"/>
              </a:ext>
            </a:extLst>
          </p:cNvPr>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Its Impact on Business Negotiation</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4542DF-9BC4-736B-9331-2EB04A523BFB}"/>
              </a:ext>
            </a:extLst>
          </p:cNvPr>
          <p:cNvSpPr>
            <a:spLocks noGrp="1"/>
          </p:cNvSpPr>
          <p:nvPr>
            <p:ph idx="1"/>
          </p:nvPr>
        </p:nvSpPr>
        <p:spPr>
          <a:xfrm>
            <a:off x="1484311" y="2666999"/>
            <a:ext cx="5262854" cy="3124201"/>
          </a:xfrm>
        </p:spPr>
        <p:txBody>
          <a:bodyPr>
            <a:noAutofit/>
          </a:bodyPr>
          <a:lstStyle/>
          <a:p>
            <a:pPr fontAlgn="base"/>
            <a:r>
              <a:rPr lang="en-US" dirty="0">
                <a:latin typeface="Times New Roman" panose="02020603050405020304" pitchFamily="18" charset="0"/>
                <a:cs typeface="Times New Roman" panose="02020603050405020304" pitchFamily="18" charset="0"/>
              </a:rPr>
              <a:t>Rushing can harm trust-building</a:t>
            </a:r>
          </a:p>
          <a:p>
            <a:pPr fontAlgn="base"/>
            <a:r>
              <a:rPr lang="en-US" dirty="0">
                <a:latin typeface="Times New Roman" panose="02020603050405020304" pitchFamily="18" charset="0"/>
                <a:cs typeface="Times New Roman" panose="02020603050405020304" pitchFamily="18" charset="0"/>
              </a:rPr>
              <a:t>Directness may be seen as rude or aggressive</a:t>
            </a:r>
          </a:p>
          <a:p>
            <a:pPr fontAlgn="base"/>
            <a:r>
              <a:rPr lang="en-US" dirty="0">
                <a:latin typeface="Times New Roman" panose="02020603050405020304" pitchFamily="18" charset="0"/>
                <a:cs typeface="Times New Roman" panose="02020603050405020304" pitchFamily="18" charset="0"/>
              </a:rPr>
              <a:t>Ignoring hierarchy can cause offence</a:t>
            </a:r>
          </a:p>
          <a:p>
            <a:pPr fontAlgn="base"/>
            <a:r>
              <a:rPr lang="en-US" dirty="0">
                <a:latin typeface="Times New Roman" panose="02020603050405020304" pitchFamily="18" charset="0"/>
                <a:cs typeface="Times New Roman" panose="02020603050405020304" pitchFamily="18" charset="0"/>
              </a:rPr>
              <a:t>Poor interpretation of silence or politeness causes misunderstandings</a:t>
            </a:r>
          </a:p>
          <a:p>
            <a:pPr fontAlgn="base"/>
            <a:r>
              <a:rPr lang="en-US" dirty="0">
                <a:latin typeface="Times New Roman" panose="02020603050405020304" pitchFamily="18" charset="0"/>
                <a:cs typeface="Times New Roman" panose="02020603050405020304" pitchFamily="18" charset="0"/>
              </a:rPr>
              <a:t>Lack of </a:t>
            </a:r>
            <a:r>
              <a:rPr lang="en-US" i="1" dirty="0">
                <a:latin typeface="Times New Roman" panose="02020603050405020304" pitchFamily="18" charset="0"/>
                <a:cs typeface="Times New Roman" panose="02020603050405020304" pitchFamily="18" charset="0"/>
              </a:rPr>
              <a:t>guanxi</a:t>
            </a:r>
            <a:r>
              <a:rPr lang="en-US" dirty="0">
                <a:latin typeface="Times New Roman" panose="02020603050405020304" pitchFamily="18" charset="0"/>
                <a:cs typeface="Times New Roman" panose="02020603050405020304" pitchFamily="18" charset="0"/>
              </a:rPr>
              <a:t> leads to limited access or progress</a:t>
            </a:r>
          </a:p>
        </p:txBody>
      </p:sp>
      <p:pic>
        <p:nvPicPr>
          <p:cNvPr id="6146" name="Picture 2" descr="Successful Business Negotiation Strategies - KnowledgeCity">
            <a:extLst>
              <a:ext uri="{FF2B5EF4-FFF2-40B4-BE49-F238E27FC236}">
                <a16:creationId xmlns:a16="http://schemas.microsoft.com/office/drawing/2014/main" id="{736B7203-DEB2-EA74-E36B-621A0E3FED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2472" y="2242915"/>
            <a:ext cx="5066868" cy="3659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1542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BB0F-829E-02FE-4BFF-E8F2F6C9ECA0}"/>
              </a:ext>
            </a:extLst>
          </p:cNvPr>
          <p:cNvSpPr>
            <a:spLocks noGrp="1"/>
          </p:cNvSpPr>
          <p:nvPr>
            <p:ph type="title"/>
          </p:nvPr>
        </p:nvSpPr>
        <p:spPr>
          <a:xfrm>
            <a:off x="1484311" y="-20781"/>
            <a:ext cx="10018713" cy="1752599"/>
          </a:xfrm>
        </p:spPr>
        <p:txBody>
          <a:bodyPr/>
          <a:lstStyle/>
          <a:p>
            <a:r>
              <a:rPr lang="en-IN" b="1" dirty="0">
                <a:latin typeface="Times New Roman" panose="02020603050405020304" pitchFamily="18" charset="0"/>
                <a:cs typeface="Times New Roman" panose="02020603050405020304" pitchFamily="18" charset="0"/>
              </a:rPr>
              <a:t>Business Negotiation Strategy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7949E6A-C9FE-216F-01CD-0D901A0581D7}"/>
              </a:ext>
            </a:extLst>
          </p:cNvPr>
          <p:cNvSpPr>
            <a:spLocks noGrp="1"/>
          </p:cNvSpPr>
          <p:nvPr>
            <p:ph idx="1"/>
          </p:nvPr>
        </p:nvSpPr>
        <p:spPr>
          <a:xfrm>
            <a:off x="1484310" y="2666999"/>
            <a:ext cx="4752109" cy="3124201"/>
          </a:xfrm>
        </p:spPr>
        <p:txBody>
          <a:bodyPr>
            <a:noAutofit/>
          </a:bodyPr>
          <a:lstStyle/>
          <a:p>
            <a:pPr fontAlgn="base"/>
            <a:r>
              <a:rPr lang="en-US" sz="2200" dirty="0">
                <a:latin typeface="Times New Roman" panose="02020603050405020304" pitchFamily="18" charset="0"/>
                <a:cs typeface="Times New Roman" panose="02020603050405020304" pitchFamily="18" charset="0"/>
              </a:rPr>
              <a:t>Invest time in relationship-building (</a:t>
            </a:r>
            <a:r>
              <a:rPr lang="en-US" sz="2200" i="1" dirty="0">
                <a:latin typeface="Times New Roman" panose="02020603050405020304" pitchFamily="18" charset="0"/>
                <a:cs typeface="Times New Roman" panose="02020603050405020304" pitchFamily="18" charset="0"/>
              </a:rPr>
              <a:t>guanxi</a:t>
            </a:r>
            <a:r>
              <a:rPr lang="en-US" sz="2200" dirty="0">
                <a:latin typeface="Times New Roman" panose="02020603050405020304" pitchFamily="18" charset="0"/>
                <a:cs typeface="Times New Roman" panose="02020603050405020304" pitchFamily="18" charset="0"/>
              </a:rPr>
              <a:t>)</a:t>
            </a:r>
          </a:p>
          <a:p>
            <a:pPr fontAlgn="base"/>
            <a:r>
              <a:rPr lang="en-US" sz="2200" dirty="0">
                <a:latin typeface="Times New Roman" panose="02020603050405020304" pitchFamily="18" charset="0"/>
                <a:cs typeface="Times New Roman" panose="02020603050405020304" pitchFamily="18" charset="0"/>
              </a:rPr>
              <a:t>Use intermediaries familiar with Chinese etiquette</a:t>
            </a:r>
          </a:p>
          <a:p>
            <a:pPr fontAlgn="base"/>
            <a:r>
              <a:rPr lang="en-US" sz="2200" dirty="0">
                <a:latin typeface="Times New Roman" panose="02020603050405020304" pitchFamily="18" charset="0"/>
                <a:cs typeface="Times New Roman" panose="02020603050405020304" pitchFamily="18" charset="0"/>
              </a:rPr>
              <a:t>Respect decision-making hierarchy</a:t>
            </a:r>
          </a:p>
          <a:p>
            <a:pPr fontAlgn="base"/>
            <a:r>
              <a:rPr lang="en-US" sz="2200" dirty="0">
                <a:latin typeface="Times New Roman" panose="02020603050405020304" pitchFamily="18" charset="0"/>
                <a:cs typeface="Times New Roman" panose="02020603050405020304" pitchFamily="18" charset="0"/>
              </a:rPr>
              <a:t>Allow time for internal consultation</a:t>
            </a:r>
          </a:p>
          <a:p>
            <a:pPr fontAlgn="base"/>
            <a:r>
              <a:rPr lang="en-US" sz="2200" dirty="0">
                <a:latin typeface="Times New Roman" panose="02020603050405020304" pitchFamily="18" charset="0"/>
                <a:cs typeface="Times New Roman" panose="02020603050405020304" pitchFamily="18" charset="0"/>
              </a:rPr>
              <a:t>Avoid confrontational language</a:t>
            </a:r>
          </a:p>
          <a:p>
            <a:pPr fontAlgn="base"/>
            <a:r>
              <a:rPr lang="en-US" sz="2200" dirty="0" err="1">
                <a:latin typeface="Times New Roman" panose="02020603050405020304" pitchFamily="18" charset="0"/>
                <a:cs typeface="Times New Roman" panose="02020603050405020304" pitchFamily="18" charset="0"/>
              </a:rPr>
              <a:t>Emphasise</a:t>
            </a:r>
            <a:r>
              <a:rPr lang="en-US" sz="2200" dirty="0">
                <a:latin typeface="Times New Roman" panose="02020603050405020304" pitchFamily="18" charset="0"/>
                <a:cs typeface="Times New Roman" panose="02020603050405020304" pitchFamily="18" charset="0"/>
              </a:rPr>
              <a:t> mutual long-term benefits</a:t>
            </a:r>
          </a:p>
        </p:txBody>
      </p:sp>
      <p:pic>
        <p:nvPicPr>
          <p:cNvPr id="7172" name="Picture 4" descr="Navigating Cross-Cultural Negotiations: The Top 10 Factors">
            <a:extLst>
              <a:ext uri="{FF2B5EF4-FFF2-40B4-BE49-F238E27FC236}">
                <a16:creationId xmlns:a16="http://schemas.microsoft.com/office/drawing/2014/main" id="{369B3A68-D6C6-EA99-AABB-6516618092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1528" y="2666999"/>
            <a:ext cx="5171496" cy="3485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6310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FC83D-472B-5312-F718-C1655DDBFC7F}"/>
              </a:ext>
            </a:extLst>
          </p:cNvPr>
          <p:cNvSpPr>
            <a:spLocks noGrp="1"/>
          </p:cNvSpPr>
          <p:nvPr>
            <p:ph type="title"/>
          </p:nvPr>
        </p:nvSpPr>
        <p:spPr>
          <a:xfrm>
            <a:off x="1484311" y="949039"/>
            <a:ext cx="10018713" cy="1752599"/>
          </a:xfrm>
        </p:spPr>
        <p:txBody>
          <a:bodyPr>
            <a:normAutofit fontScale="90000"/>
          </a:bodyPr>
          <a:lstStyle/>
          <a:p>
            <a:r>
              <a:rPr lang="en-US" b="1" dirty="0">
                <a:latin typeface="Times New Roman" panose="02020603050405020304" pitchFamily="18" charset="0"/>
                <a:cs typeface="Times New Roman" panose="02020603050405020304" pitchFamily="18" charset="0"/>
              </a:rPr>
              <a:t>Importance of Cultural Awareness and Adaptability</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699C65-BA67-084B-6688-A80D473743D5}"/>
              </a:ext>
            </a:extLst>
          </p:cNvPr>
          <p:cNvSpPr>
            <a:spLocks noGrp="1"/>
          </p:cNvSpPr>
          <p:nvPr>
            <p:ph idx="1"/>
          </p:nvPr>
        </p:nvSpPr>
        <p:spPr>
          <a:xfrm>
            <a:off x="1484311" y="2666999"/>
            <a:ext cx="4764090" cy="3124201"/>
          </a:xfrm>
        </p:spPr>
        <p:txBody>
          <a:bodyPr>
            <a:normAutofit lnSpcReduction="10000"/>
          </a:bodyPr>
          <a:lstStyle/>
          <a:p>
            <a:pPr fontAlgn="base"/>
            <a:r>
              <a:rPr lang="en-US" dirty="0">
                <a:latin typeface="Times New Roman" panose="02020603050405020304" pitchFamily="18" charset="0"/>
                <a:cs typeface="Times New Roman" panose="02020603050405020304" pitchFamily="18" charset="0"/>
              </a:rPr>
              <a:t>Builds mutual respect and trust</a:t>
            </a:r>
          </a:p>
          <a:p>
            <a:pPr fontAlgn="base"/>
            <a:r>
              <a:rPr lang="en-US" dirty="0">
                <a:latin typeface="Times New Roman" panose="02020603050405020304" pitchFamily="18" charset="0"/>
                <a:cs typeface="Times New Roman" panose="02020603050405020304" pitchFamily="18" charset="0"/>
              </a:rPr>
              <a:t>Minimises misunderstandings</a:t>
            </a:r>
          </a:p>
          <a:p>
            <a:pPr fontAlgn="base"/>
            <a:r>
              <a:rPr lang="en-US" dirty="0">
                <a:latin typeface="Times New Roman" panose="02020603050405020304" pitchFamily="18" charset="0"/>
                <a:cs typeface="Times New Roman" panose="02020603050405020304" pitchFamily="18" charset="0"/>
              </a:rPr>
              <a:t>Enhances negotiation outcomes</a:t>
            </a:r>
          </a:p>
          <a:p>
            <a:pPr fontAlgn="base"/>
            <a:r>
              <a:rPr lang="en-US" dirty="0">
                <a:latin typeface="Times New Roman" panose="02020603050405020304" pitchFamily="18" charset="0"/>
                <a:cs typeface="Times New Roman" panose="02020603050405020304" pitchFamily="18" charset="0"/>
              </a:rPr>
              <a:t>Strengthens international reputation</a:t>
            </a:r>
          </a:p>
          <a:p>
            <a:pPr fontAlgn="base"/>
            <a:r>
              <a:rPr lang="en-US" dirty="0">
                <a:latin typeface="Times New Roman" panose="02020603050405020304" pitchFamily="18" charset="0"/>
                <a:cs typeface="Times New Roman" panose="02020603050405020304" pitchFamily="18" charset="0"/>
              </a:rPr>
              <a:t>Enables long-term, strategic alliances</a:t>
            </a:r>
          </a:p>
        </p:txBody>
      </p:sp>
      <p:pic>
        <p:nvPicPr>
          <p:cNvPr id="8196" name="Picture 4" descr="How Does BPO Cultural Adaptability Help Your Company?">
            <a:extLst>
              <a:ext uri="{FF2B5EF4-FFF2-40B4-BE49-F238E27FC236}">
                <a16:creationId xmlns:a16="http://schemas.microsoft.com/office/drawing/2014/main" id="{46362C7E-37E2-88DE-F58A-17763993B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1309" y="2701638"/>
            <a:ext cx="5715000"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17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0AAD-FD11-4B18-7BE6-9DD21C749998}"/>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Conclusion</a:t>
            </a:r>
            <a:br>
              <a:rPr lang="en-IN" dirty="0">
                <a:latin typeface="Times New Roman" panose="02020603050405020304" pitchFamily="18" charset="0"/>
                <a:cs typeface="Times New Roman" panose="02020603050405020304" pitchFamily="18" charset="0"/>
              </a:rPr>
            </a:b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072BCA-F0B4-C408-CC93-E4190F642C5A}"/>
              </a:ext>
            </a:extLst>
          </p:cNvPr>
          <p:cNvSpPr>
            <a:spLocks noGrp="1"/>
          </p:cNvSpPr>
          <p:nvPr>
            <p:ph idx="1"/>
          </p:nvPr>
        </p:nvSpPr>
        <p:spPr>
          <a:xfrm>
            <a:off x="1484310" y="2473030"/>
            <a:ext cx="5152017" cy="3124201"/>
          </a:xfrm>
        </p:spPr>
        <p:txBody>
          <a:bodyPr>
            <a:noAutofit/>
          </a:bodyPr>
          <a:lstStyle/>
          <a:p>
            <a:pPr fontAlgn="base"/>
            <a:r>
              <a:rPr lang="en-US" dirty="0">
                <a:latin typeface="Times New Roman" panose="02020603050405020304" pitchFamily="18" charset="0"/>
                <a:cs typeface="Times New Roman" panose="02020603050405020304" pitchFamily="18" charset="0"/>
              </a:rPr>
              <a:t>Cultural awareness is key to successful negotiations</a:t>
            </a:r>
          </a:p>
          <a:p>
            <a:pPr fontAlgn="base"/>
            <a:r>
              <a:rPr lang="en-US" dirty="0">
                <a:latin typeface="Times New Roman" panose="02020603050405020304" pitchFamily="18" charset="0"/>
                <a:cs typeface="Times New Roman" panose="02020603050405020304" pitchFamily="18" charset="0"/>
              </a:rPr>
              <a:t>Chinese business culture values trust, hierarchy, and subtlety</a:t>
            </a:r>
          </a:p>
          <a:p>
            <a:pPr fontAlgn="base"/>
            <a:r>
              <a:rPr lang="en-US" dirty="0">
                <a:latin typeface="Times New Roman" panose="02020603050405020304" pitchFamily="18" charset="0"/>
                <a:cs typeface="Times New Roman" panose="02020603050405020304" pitchFamily="18" charset="0"/>
              </a:rPr>
              <a:t>Apply Hofstede’s insights for better preparation</a:t>
            </a:r>
          </a:p>
          <a:p>
            <a:pPr fontAlgn="base"/>
            <a:r>
              <a:rPr lang="en-US" dirty="0">
                <a:latin typeface="Times New Roman" panose="02020603050405020304" pitchFamily="18" charset="0"/>
                <a:cs typeface="Times New Roman" panose="02020603050405020304" pitchFamily="18" charset="0"/>
              </a:rPr>
              <a:t>Adapt negotiation approach to align with cultural expectations</a:t>
            </a:r>
          </a:p>
          <a:p>
            <a:pPr fontAlgn="base"/>
            <a:r>
              <a:rPr lang="en-US" dirty="0">
                <a:latin typeface="Times New Roman" panose="02020603050405020304" pitchFamily="18" charset="0"/>
                <a:cs typeface="Times New Roman" panose="02020603050405020304" pitchFamily="18" charset="0"/>
              </a:rPr>
              <a:t>Relationship-first strategy yields long-term gains</a:t>
            </a:r>
          </a:p>
        </p:txBody>
      </p:sp>
      <p:pic>
        <p:nvPicPr>
          <p:cNvPr id="9218" name="Picture 2" descr="Mastering Cross-Cultural Negotiations for Global Success">
            <a:extLst>
              <a:ext uri="{FF2B5EF4-FFF2-40B4-BE49-F238E27FC236}">
                <a16:creationId xmlns:a16="http://schemas.microsoft.com/office/drawing/2014/main" id="{D9B13E3E-B75C-B64A-B04F-F28200D3F4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6327" y="2050473"/>
            <a:ext cx="5334000" cy="3712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498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574F-7ED7-5C14-2913-4B2EDCB41D74}"/>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Reference List</a:t>
            </a:r>
            <a:br>
              <a:rPr lang="en-IN" dirty="0">
                <a:latin typeface="Times New Roman" panose="02020603050405020304" pitchFamily="18" charset="0"/>
                <a:cs typeface="Times New Roman" panose="02020603050405020304" pitchFamily="18" charset="0"/>
              </a:rPr>
            </a:b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6CEB718-5AA5-9E00-C66A-ACB6DC090D2F}"/>
              </a:ext>
            </a:extLst>
          </p:cNvPr>
          <p:cNvSpPr>
            <a:spLocks noGrp="1"/>
          </p:cNvSpPr>
          <p:nvPr>
            <p:ph idx="1"/>
          </p:nvPr>
        </p:nvSpPr>
        <p:spPr>
          <a:xfrm>
            <a:off x="1484310" y="2403760"/>
            <a:ext cx="10018713" cy="3124201"/>
          </a:xfrm>
        </p:spPr>
        <p:txBody>
          <a:bodyPr>
            <a:noAutofit/>
          </a:bodyPr>
          <a:lstStyle/>
          <a:p>
            <a:r>
              <a:rPr lang="en-IN" sz="1600" dirty="0">
                <a:latin typeface="Times New Roman" panose="02020603050405020304" pitchFamily="18" charset="0"/>
                <a:cs typeface="Times New Roman" panose="02020603050405020304" pitchFamily="18" charset="0"/>
              </a:rPr>
              <a:t>Kai Liao, Y., Wu, W. Y., Dao, T. C., &amp; Ngoc Luu, T. M., 2021. The influence of emotional intelligence and cultural adaptability on cross-cultural adjustment and performance with the mediating effect of cross-cultural competence: A study of expatriates in Taiwan. </a:t>
            </a:r>
            <a:r>
              <a:rPr lang="en-IN" sz="1600" i="1" dirty="0">
                <a:latin typeface="Times New Roman" panose="02020603050405020304" pitchFamily="18" charset="0"/>
                <a:cs typeface="Times New Roman" panose="02020603050405020304" pitchFamily="18" charset="0"/>
              </a:rPr>
              <a:t>Sustainability</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13</a:t>
            </a:r>
            <a:r>
              <a:rPr lang="en-IN" sz="1600" dirty="0">
                <a:latin typeface="Times New Roman" panose="02020603050405020304" pitchFamily="18" charset="0"/>
                <a:cs typeface="Times New Roman" panose="02020603050405020304" pitchFamily="18" charset="0"/>
              </a:rPr>
              <a:t>(6), 3374.</a:t>
            </a:r>
            <a:r>
              <a:rPr lang="en-IN" sz="1600" u="sng" dirty="0">
                <a:latin typeface="Times New Roman" panose="02020603050405020304" pitchFamily="18" charset="0"/>
                <a:cs typeface="Times New Roman" panose="02020603050405020304" pitchFamily="18" charset="0"/>
                <a:hlinkClick r:id="rId2"/>
              </a:rPr>
              <a:t>https://doi.org/10.3390/su13063374</a:t>
            </a:r>
            <a:endParaRPr lang="en-IN" sz="1600"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Liu, J. H., &amp; Xie, T., 2023. China's collectivist cosmopolitanism: Harmony and conflict with Western conceptualizations of cosmopolitanism rooted in individualistic notions of human rights. </a:t>
            </a:r>
            <a:r>
              <a:rPr lang="en-IN" sz="1600" i="1" dirty="0">
                <a:latin typeface="Times New Roman" panose="02020603050405020304" pitchFamily="18" charset="0"/>
                <a:cs typeface="Times New Roman" panose="02020603050405020304" pitchFamily="18" charset="0"/>
              </a:rPr>
              <a:t>Journal of Pacific Rim Psychology</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17</a:t>
            </a:r>
            <a:r>
              <a:rPr lang="en-IN" sz="1600" dirty="0">
                <a:latin typeface="Times New Roman" panose="02020603050405020304" pitchFamily="18" charset="0"/>
                <a:cs typeface="Times New Roman" panose="02020603050405020304" pitchFamily="18" charset="0"/>
              </a:rPr>
              <a:t>, 18344909231194854.</a:t>
            </a:r>
            <a:r>
              <a:rPr lang="en-IN" sz="1600" u="sng" dirty="0">
                <a:latin typeface="Times New Roman" panose="02020603050405020304" pitchFamily="18" charset="0"/>
                <a:cs typeface="Times New Roman" panose="02020603050405020304" pitchFamily="18" charset="0"/>
                <a:hlinkClick r:id="rId3"/>
              </a:rPr>
              <a:t>https://doi.org/10.1177/18344909231194854</a:t>
            </a:r>
            <a:endParaRPr lang="en-IN" sz="1600"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Naik, A. R., Baker, S., &amp; </a:t>
            </a:r>
            <a:r>
              <a:rPr lang="en-IN" sz="1600" dirty="0" err="1">
                <a:latin typeface="Times New Roman" panose="02020603050405020304" pitchFamily="18" charset="0"/>
                <a:cs typeface="Times New Roman" panose="02020603050405020304" pitchFamily="18" charset="0"/>
              </a:rPr>
              <a:t>Mohiyeddini</a:t>
            </a:r>
            <a:r>
              <a:rPr lang="en-IN" sz="1600" dirty="0">
                <a:latin typeface="Times New Roman" panose="02020603050405020304" pitchFamily="18" charset="0"/>
                <a:cs typeface="Times New Roman" panose="02020603050405020304" pitchFamily="18" charset="0"/>
              </a:rPr>
              <a:t>, C., 2023. What is culture. </a:t>
            </a:r>
            <a:r>
              <a:rPr lang="en-IN" sz="1600" i="1" dirty="0">
                <a:latin typeface="Times New Roman" panose="02020603050405020304" pitchFamily="18" charset="0"/>
                <a:cs typeface="Times New Roman" panose="02020603050405020304" pitchFamily="18" charset="0"/>
              </a:rPr>
              <a:t>Neuroscience and psychology</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11</a:t>
            </a:r>
            <a:r>
              <a:rPr lang="en-IN" sz="1600" dirty="0">
                <a:latin typeface="Times New Roman" panose="02020603050405020304" pitchFamily="18" charset="0"/>
                <a:cs typeface="Times New Roman" panose="02020603050405020304" pitchFamily="18" charset="0"/>
              </a:rPr>
              <a:t>, 1-8.</a:t>
            </a:r>
            <a:r>
              <a:rPr lang="en-IN" sz="1600" u="sng" dirty="0">
                <a:latin typeface="Times New Roman" panose="02020603050405020304" pitchFamily="18" charset="0"/>
                <a:cs typeface="Times New Roman" panose="02020603050405020304" pitchFamily="18" charset="0"/>
                <a:hlinkClick r:id="rId4"/>
              </a:rPr>
              <a:t>https://doi.org/10.3389/frym.2023.1150335</a:t>
            </a:r>
            <a:r>
              <a:rPr lang="en-IN" sz="1600" dirty="0">
                <a:latin typeface="Times New Roman" panose="02020603050405020304" pitchFamily="18" charset="0"/>
                <a:cs typeface="Times New Roman" panose="02020603050405020304" pitchFamily="18" charset="0"/>
              </a:rPr>
              <a:t>.</a:t>
            </a:r>
          </a:p>
          <a:p>
            <a:r>
              <a:rPr lang="en-IN" sz="1600" dirty="0" err="1">
                <a:latin typeface="Times New Roman" panose="02020603050405020304" pitchFamily="18" charset="0"/>
                <a:cs typeface="Times New Roman" panose="02020603050405020304" pitchFamily="18" charset="0"/>
              </a:rPr>
              <a:t>Svetličič</a:t>
            </a:r>
            <a:r>
              <a:rPr lang="en-IN" sz="1600" dirty="0">
                <a:latin typeface="Times New Roman" panose="02020603050405020304" pitchFamily="18" charset="0"/>
                <a:cs typeface="Times New Roman" panose="02020603050405020304" pitchFamily="18" charset="0"/>
              </a:rPr>
              <a:t>, M., 2022. How to negotiate with the Chinese?. </a:t>
            </a:r>
            <a:r>
              <a:rPr lang="en-IN" sz="1600" i="1" dirty="0" err="1">
                <a:latin typeface="Times New Roman" panose="02020603050405020304" pitchFamily="18" charset="0"/>
                <a:cs typeface="Times New Roman" panose="02020603050405020304" pitchFamily="18" charset="0"/>
              </a:rPr>
              <a:t>Mednarodno</a:t>
            </a:r>
            <a:r>
              <a:rPr lang="en-IN" sz="1600" i="1" dirty="0">
                <a:latin typeface="Times New Roman" panose="02020603050405020304" pitchFamily="18" charset="0"/>
                <a:cs typeface="Times New Roman" panose="02020603050405020304" pitchFamily="18" charset="0"/>
              </a:rPr>
              <a:t> </a:t>
            </a:r>
            <a:r>
              <a:rPr lang="en-IN" sz="1600" i="1" dirty="0" err="1">
                <a:latin typeface="Times New Roman" panose="02020603050405020304" pitchFamily="18" charset="0"/>
                <a:cs typeface="Times New Roman" panose="02020603050405020304" pitchFamily="18" charset="0"/>
              </a:rPr>
              <a:t>inovativno</a:t>
            </a:r>
            <a:r>
              <a:rPr lang="en-IN" sz="1600" i="1" dirty="0">
                <a:latin typeface="Times New Roman" panose="02020603050405020304" pitchFamily="18" charset="0"/>
                <a:cs typeface="Times New Roman" panose="02020603050405020304" pitchFamily="18" charset="0"/>
              </a:rPr>
              <a:t> </a:t>
            </a:r>
            <a:r>
              <a:rPr lang="en-IN" sz="1600" i="1" dirty="0" err="1">
                <a:latin typeface="Times New Roman" panose="02020603050405020304" pitchFamily="18" charset="0"/>
                <a:cs typeface="Times New Roman" panose="02020603050405020304" pitchFamily="18" charset="0"/>
              </a:rPr>
              <a:t>poslovanje</a:t>
            </a:r>
            <a:r>
              <a:rPr lang="en-IN" sz="1600" i="1" dirty="0">
                <a:latin typeface="Times New Roman" panose="02020603050405020304" pitchFamily="18" charset="0"/>
                <a:cs typeface="Times New Roman" panose="02020603050405020304" pitchFamily="18" charset="0"/>
              </a:rPr>
              <a:t>= Journal of Innovative Business and Management</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14</a:t>
            </a:r>
            <a:r>
              <a:rPr lang="en-IN" sz="1600" dirty="0">
                <a:latin typeface="Times New Roman" panose="02020603050405020304" pitchFamily="18" charset="0"/>
                <a:cs typeface="Times New Roman" panose="02020603050405020304" pitchFamily="18" charset="0"/>
              </a:rPr>
              <a:t>(1), 1-15.</a:t>
            </a:r>
            <a:r>
              <a:rPr lang="en-IN" sz="1600" u="sng" dirty="0">
                <a:latin typeface="Times New Roman" panose="02020603050405020304" pitchFamily="18" charset="0"/>
                <a:cs typeface="Times New Roman" panose="02020603050405020304" pitchFamily="18" charset="0"/>
                <a:hlinkClick r:id="rId5"/>
              </a:rPr>
              <a:t>https://doi.org/10.32015/jibm.2022.14.1.5</a:t>
            </a:r>
            <a:r>
              <a:rPr lang="en-IN" sz="1600" dirty="0">
                <a:latin typeface="Times New Roman" panose="02020603050405020304" pitchFamily="18" charset="0"/>
                <a:cs typeface="Times New Roman" panose="02020603050405020304" pitchFamily="18" charset="0"/>
              </a:rPr>
              <a:t>.</a:t>
            </a:r>
          </a:p>
          <a:p>
            <a:r>
              <a:rPr lang="en-IN" sz="1600" dirty="0">
                <a:latin typeface="Times New Roman" panose="02020603050405020304" pitchFamily="18" charset="0"/>
                <a:cs typeface="Times New Roman" panose="02020603050405020304" pitchFamily="18" charset="0"/>
              </a:rPr>
              <a:t>Xiao, Q., &amp; Zhou, L., 2024. How face is perceived in Chinese and Japanese: A contrastive study. </a:t>
            </a:r>
            <a:r>
              <a:rPr lang="en-IN" sz="1600" i="1" dirty="0">
                <a:latin typeface="Times New Roman" panose="02020603050405020304" pitchFamily="18" charset="0"/>
                <a:cs typeface="Times New Roman" panose="02020603050405020304" pitchFamily="18" charset="0"/>
              </a:rPr>
              <a:t>Pragmatics</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34</a:t>
            </a:r>
            <a:r>
              <a:rPr lang="en-IN" sz="1600" dirty="0">
                <a:latin typeface="Times New Roman" panose="02020603050405020304" pitchFamily="18" charset="0"/>
                <a:cs typeface="Times New Roman" panose="02020603050405020304" pitchFamily="18" charset="0"/>
              </a:rPr>
              <a:t>(2), 264-292.</a:t>
            </a:r>
            <a:r>
              <a:rPr lang="en-IN" sz="1600" u="sng" dirty="0">
                <a:latin typeface="Times New Roman" panose="02020603050405020304" pitchFamily="18" charset="0"/>
                <a:cs typeface="Times New Roman" panose="02020603050405020304" pitchFamily="18" charset="0"/>
                <a:hlinkClick r:id="rId6"/>
              </a:rPr>
              <a:t>https://doi.org/10.1075/prag.22075.xia</a:t>
            </a:r>
            <a:endParaRPr lang="en-IN" sz="1600" dirty="0">
              <a:latin typeface="Times New Roman" panose="02020603050405020304" pitchFamily="18" charset="0"/>
              <a:cs typeface="Times New Roman" panose="02020603050405020304" pitchFamily="18" charset="0"/>
            </a:endParaRPr>
          </a:p>
          <a:p>
            <a:r>
              <a:rPr lang="en-IN" sz="1600" dirty="0" err="1">
                <a:latin typeface="Times New Roman" panose="02020603050405020304" pitchFamily="18" charset="0"/>
                <a:cs typeface="Times New Roman" panose="02020603050405020304" pitchFamily="18" charset="0"/>
              </a:rPr>
              <a:t>Zreık</a:t>
            </a:r>
            <a:r>
              <a:rPr lang="en-IN" sz="1600" dirty="0">
                <a:latin typeface="Times New Roman" panose="02020603050405020304" pitchFamily="18" charset="0"/>
                <a:cs typeface="Times New Roman" panose="02020603050405020304" pitchFamily="18" charset="0"/>
              </a:rPr>
              <a:t>, </a:t>
            </a:r>
            <a:r>
              <a:rPr lang="en-IN" sz="1600">
                <a:latin typeface="Times New Roman" panose="02020603050405020304" pitchFamily="18" charset="0"/>
                <a:cs typeface="Times New Roman" panose="02020603050405020304" pitchFamily="18" charset="0"/>
              </a:rPr>
              <a:t>M., 2024. </a:t>
            </a:r>
            <a:r>
              <a:rPr lang="en-IN" sz="1600" dirty="0">
                <a:latin typeface="Times New Roman" panose="02020603050405020304" pitchFamily="18" charset="0"/>
                <a:cs typeface="Times New Roman" panose="02020603050405020304" pitchFamily="18" charset="0"/>
              </a:rPr>
              <a:t>The influence of Chinese cultural values on negotiation tactics and conflict resolution strategies in international relations: an ethnographic study. </a:t>
            </a:r>
            <a:r>
              <a:rPr lang="en-IN" sz="1600" i="1" dirty="0">
                <a:latin typeface="Times New Roman" panose="02020603050405020304" pitchFamily="18" charset="0"/>
                <a:cs typeface="Times New Roman" panose="02020603050405020304" pitchFamily="18" charset="0"/>
              </a:rPr>
              <a:t>Psychology Research on Education and Social Sciences</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5</a:t>
            </a:r>
            <a:r>
              <a:rPr lang="en-IN" sz="1600" dirty="0">
                <a:latin typeface="Times New Roman" panose="02020603050405020304" pitchFamily="18" charset="0"/>
                <a:cs typeface="Times New Roman" panose="02020603050405020304" pitchFamily="18" charset="0"/>
              </a:rPr>
              <a:t>(3), 81-90.</a:t>
            </a:r>
            <a:r>
              <a:rPr lang="en-IN" sz="1600" u="sng" dirty="0">
                <a:latin typeface="Times New Roman" panose="02020603050405020304" pitchFamily="18" charset="0"/>
                <a:cs typeface="Times New Roman" panose="02020603050405020304" pitchFamily="18" charset="0"/>
                <a:hlinkClick r:id="rId7"/>
              </a:rPr>
              <a:t>https://doi.org/10.5281/zenodo.13881357</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47266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1482</Words>
  <Application>Microsoft Office PowerPoint</Application>
  <PresentationFormat>Widescreen</PresentationFormat>
  <Paragraphs>103</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Corbel</vt:lpstr>
      <vt:lpstr>Times New Roman</vt:lpstr>
      <vt:lpstr>Parallax</vt:lpstr>
      <vt:lpstr>PowerPoint Presentation</vt:lpstr>
      <vt:lpstr>Title: Achieving a Strategic Partnership with a Chinese Firm: Navigating Cross-Cultural Negotiations   </vt:lpstr>
      <vt:lpstr>Presentation Outline  </vt:lpstr>
      <vt:lpstr>Definition of Culture</vt:lpstr>
      <vt:lpstr>Culture and its elements</vt:lpstr>
      <vt:lpstr>Theoretical Underpinning about the impact of culture   </vt:lpstr>
      <vt:lpstr>Theoretical Underpinning about the impact of culture   </vt:lpstr>
      <vt:lpstr>Chinese Cultural Elements to Overcome  </vt:lpstr>
      <vt:lpstr>Its Impact on Business Negotiation  </vt:lpstr>
      <vt:lpstr>Business Negotiation Strategy</vt:lpstr>
      <vt:lpstr>Importance of Cultural Awareness and Adaptability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2025-07-22T17:05:34Z</dcterms:created>
  <dcterms:modified xsi:type="dcterms:W3CDTF">2025-08-12T09:48:21Z</dcterms:modified>
</cp:coreProperties>
</file>