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12"/>
  </p:notesMasterIdLst>
  <p:handoutMasterIdLst>
    <p:handoutMasterId r:id="rId13"/>
  </p:handoutMasterIdLst>
  <p:sldIdLst>
    <p:sldId id="332" r:id="rId2"/>
    <p:sldId id="393" r:id="rId3"/>
    <p:sldId id="375" r:id="rId4"/>
    <p:sldId id="376" r:id="rId5"/>
    <p:sldId id="444" r:id="rId6"/>
    <p:sldId id="377" r:id="rId7"/>
    <p:sldId id="378" r:id="rId8"/>
    <p:sldId id="406" r:id="rId9"/>
    <p:sldId id="445" r:id="rId10"/>
    <p:sldId id="446" r:id="rId11"/>
  </p:sldIdLst>
  <p:sldSz cx="9144000" cy="6858000" type="screen4x3"/>
  <p:notesSz cx="6797675" cy="9926638"/>
  <p:custDataLst>
    <p:tags r:id="rId14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7AFF"/>
    <a:srgbClr val="0000FF"/>
    <a:srgbClr val="D9EB6B"/>
    <a:srgbClr val="FF6666"/>
    <a:srgbClr val="E37900"/>
    <a:srgbClr val="E300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206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24"/>
        <p:guide pos="2304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963"/>
            <a:ext cx="2945955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9/25/2020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://www.google.co.uk/url?url=http://www.imore.com/ipad-3&amp;rct=j&amp;frm=1&amp;q=&amp;esrc=s&amp;sa=U&amp;ei=lnwZVNyLL9PG7AbUz4HYCQ&amp;ved=0CB4Q9QEwBA&amp;sig2=d2IqKmYyybakx_6uWujP7g&amp;usg=AFQjCNH3pL6acf6wyzYo-AOi45V6mwMj-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9632" y="1428750"/>
            <a:ext cx="7155706" cy="1470025"/>
          </a:xfrm>
        </p:spPr>
        <p:txBody>
          <a:bodyPr/>
          <a:lstStyle/>
          <a:p>
            <a:pPr eaLnBrk="1" hangingPunct="1"/>
            <a:r>
              <a:rPr lang="en-GB" b="1" dirty="0" smtClean="0">
                <a:solidFill>
                  <a:srgbClr val="FF0000"/>
                </a:solidFill>
                <a:cs typeface="Arial" charset="0"/>
              </a:rPr>
              <a:t>Niche Marketing &amp; Social Media</a:t>
            </a:r>
            <a:endParaRPr lang="en-GB" b="1" dirty="0">
              <a:solidFill>
                <a:srgbClr val="FF0000"/>
              </a:solidFill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19671" y="2928938"/>
            <a:ext cx="6048673" cy="2000250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/>
                </a:solidFill>
              </a:rPr>
              <a:t>            </a:t>
            </a:r>
            <a:r>
              <a:rPr lang="en-GB" sz="2800" b="1" dirty="0" smtClean="0">
                <a:solidFill>
                  <a:schemeClr val="tx1"/>
                </a:solidFill>
              </a:rPr>
              <a:t>       International Travel,   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smtClean="0">
                <a:solidFill>
                  <a:schemeClr val="tx1"/>
                </a:solidFill>
              </a:rPr>
              <a:t>     </a:t>
            </a:r>
            <a:r>
              <a:rPr lang="en-GB" sz="2800" b="1" dirty="0" smtClean="0">
                <a:solidFill>
                  <a:schemeClr val="tx1"/>
                </a:solidFill>
              </a:rPr>
              <a:t>Tourism, Events, Festivals and Leisure     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/>
                </a:solidFill>
              </a:rPr>
              <a:t> </a:t>
            </a:r>
            <a:r>
              <a:rPr lang="en-GB" sz="2800" b="1" dirty="0" smtClean="0">
                <a:solidFill>
                  <a:schemeClr val="tx1"/>
                </a:solidFill>
              </a:rPr>
              <a:t>                  </a:t>
            </a:r>
            <a:r>
              <a:rPr lang="en-GB" sz="2800" b="1" dirty="0" smtClean="0">
                <a:solidFill>
                  <a:schemeClr val="tx1"/>
                </a:solidFill>
              </a:rPr>
              <a:t>Resort Management  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 smtClean="0">
                <a:solidFill>
                  <a:schemeClr val="tx1"/>
                </a:solidFill>
              </a:rPr>
              <a:t>                                Level </a:t>
            </a:r>
            <a:r>
              <a:rPr lang="en-GB" sz="2800" b="1" dirty="0">
                <a:solidFill>
                  <a:schemeClr val="tx1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a Travel, Tourism, Events or Leisure organisation</a:t>
            </a:r>
            <a:endParaRPr lang="en-GB" dirty="0"/>
          </a:p>
          <a:p>
            <a:r>
              <a:rPr lang="en-GB" dirty="0"/>
              <a:t>What are they offering to their customers?</a:t>
            </a:r>
          </a:p>
          <a:p>
            <a:r>
              <a:rPr lang="en-GB" dirty="0"/>
              <a:t>How do customers find out about them?</a:t>
            </a:r>
          </a:p>
          <a:p>
            <a:r>
              <a:rPr lang="en-GB" dirty="0"/>
              <a:t>Who is involved in </a:t>
            </a:r>
            <a:r>
              <a:rPr lang="en-GB" dirty="0" smtClean="0"/>
              <a:t>marketing them?</a:t>
            </a:r>
          </a:p>
          <a:p>
            <a:r>
              <a:rPr lang="en-GB" dirty="0" smtClean="0"/>
              <a:t>How do they market them?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891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definitions...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/>
          </a:p>
          <a:p>
            <a:endParaRPr lang="en-GB" sz="1600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4860032" y="2060848"/>
            <a:ext cx="4104456" cy="33843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 is the activity, set of institutions, and processes for creating, communicating, delivering, and exchanging offerings that have value for customers, clients, partners, and society at large.</a:t>
            </a:r>
          </a:p>
          <a:p>
            <a:pPr algn="ctr"/>
            <a:r>
              <a:rPr lang="en-GB" i="1" dirty="0"/>
              <a:t>American Marketing Association (2013)</a:t>
            </a:r>
          </a:p>
          <a:p>
            <a:pPr algn="ctr"/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467544" y="1844824"/>
            <a:ext cx="4176464" cy="3528392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/>
              <a:t>Marketing is the process by which companies create value for customers and build strong customer relationships in order to capture value from customers in return.</a:t>
            </a:r>
          </a:p>
          <a:p>
            <a:pPr algn="ctr"/>
            <a:r>
              <a:rPr lang="en-GB" i="1" dirty="0"/>
              <a:t>Kotler &amp; Armstrong(2014)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Chartered Institute of Marketing definitions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11560" y="1600201"/>
            <a:ext cx="4032448" cy="2692895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dirty="0"/>
              <a:t>Marketing is the management process responsible for identifying, anticipating and satisfying customer requirements profitably </a:t>
            </a:r>
            <a:r>
              <a:rPr lang="en-GB" sz="2000" i="1" dirty="0"/>
              <a:t>CIM (2010)</a:t>
            </a:r>
            <a:endParaRPr lang="en-GB" sz="2000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5076056" y="1628800"/>
            <a:ext cx="3528392" cy="3024336"/>
          </a:xfrm>
          <a:prstGeom prst="wedgeRoundRect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The strategic business function that creates value by stimulating, facilitating and fulfilling customer demand.</a:t>
            </a:r>
          </a:p>
          <a:p>
            <a:r>
              <a:rPr lang="en-GB" i="1" dirty="0"/>
              <a:t>CIM (2007)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804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smtClean="0"/>
              <a:t>              Maslow’s Need Hierarchy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435" y="1436132"/>
            <a:ext cx="7452320" cy="427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444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Needs, Wants, and Demands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3"/>
            <a:ext cx="5760640" cy="3619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al Callout 3"/>
          <p:cNvSpPr/>
          <p:nvPr/>
        </p:nvSpPr>
        <p:spPr>
          <a:xfrm>
            <a:off x="6568008" y="1448779"/>
            <a:ext cx="1800200" cy="7920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need food!</a:t>
            </a:r>
          </a:p>
        </p:txBody>
      </p:sp>
      <p:sp>
        <p:nvSpPr>
          <p:cNvPr id="6" name="Oval Callout 5"/>
          <p:cNvSpPr/>
          <p:nvPr/>
        </p:nvSpPr>
        <p:spPr>
          <a:xfrm>
            <a:off x="6568008" y="2834359"/>
            <a:ext cx="1800200" cy="792088"/>
          </a:xfrm>
          <a:prstGeom prst="wedgeEllipse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want a Big Mac. 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6568008" y="4219938"/>
            <a:ext cx="1892424" cy="937253"/>
          </a:xfrm>
          <a:prstGeom prst="wedgeEllipseCallout">
            <a:avLst>
              <a:gd name="adj1" fmla="val -22806"/>
              <a:gd name="adj2" fmla="val 83795"/>
            </a:avLst>
          </a:prstGeom>
          <a:solidFill>
            <a:schemeClr val="accent3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demand fast service. </a:t>
            </a:r>
          </a:p>
        </p:txBody>
      </p:sp>
    </p:spTree>
    <p:extLst>
      <p:ext uri="{BB962C8B-B14F-4D97-AF65-F5344CB8AC3E}">
        <p14:creationId xmlns:p14="http://schemas.microsoft.com/office/powerpoint/2010/main" val="600115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Offerings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needs and wants are fulfilled through market offerings…and are backed by purchasing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What is a Niche Market?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61048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8728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Customer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4000528" cy="4114816"/>
          </a:xfrm>
        </p:spPr>
        <p:txBody>
          <a:bodyPr/>
          <a:lstStyle/>
          <a:p>
            <a:r>
              <a:rPr lang="en-GB" sz="2400" dirty="0"/>
              <a:t>C</a:t>
            </a:r>
            <a:r>
              <a:rPr lang="en-GB" sz="2400" dirty="0" smtClean="0"/>
              <a:t>hoose </a:t>
            </a:r>
            <a:r>
              <a:rPr lang="en-GB" sz="2400" dirty="0"/>
              <a:t>one of the products or services.</a:t>
            </a:r>
          </a:p>
          <a:p>
            <a:r>
              <a:rPr lang="en-GB" sz="2400" dirty="0"/>
              <a:t>Identify the underlying benefits it offers the customer.</a:t>
            </a:r>
          </a:p>
          <a:p>
            <a:r>
              <a:rPr lang="en-GB" sz="2400" dirty="0"/>
              <a:t>To what extent does the product or service address a need or a want?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7982" y="0"/>
            <a:ext cx="2314575" cy="305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62999" y="2900367"/>
            <a:ext cx="1335432" cy="14859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8" name="Picture 4" descr="https://encrypted-tbn1.gstatic.com/images?q=tbn:ANd9GcQoH1KCc6Rhds4uF6k0s8OktBrZ9k-9KAe9JFcMN6iglYEh58XpSrisLdFtUw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897" y="114830"/>
            <a:ext cx="1811823" cy="181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955" y="4077072"/>
            <a:ext cx="3067654" cy="1993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1909" y="2183288"/>
            <a:ext cx="2537076" cy="17759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12166" y="5013698"/>
            <a:ext cx="2911671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997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The Marketing Cycle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6840760" cy="3816424"/>
          </a:xfrm>
        </p:spPr>
      </p:pic>
    </p:spTree>
    <p:extLst>
      <p:ext uri="{BB962C8B-B14F-4D97-AF65-F5344CB8AC3E}">
        <p14:creationId xmlns:p14="http://schemas.microsoft.com/office/powerpoint/2010/main" val="2191502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The Marketing Customer Journey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412776"/>
            <a:ext cx="6552728" cy="4320480"/>
          </a:xfrm>
        </p:spPr>
      </p:pic>
    </p:spTree>
    <p:extLst>
      <p:ext uri="{BB962C8B-B14F-4D97-AF65-F5344CB8AC3E}">
        <p14:creationId xmlns:p14="http://schemas.microsoft.com/office/powerpoint/2010/main" val="322253152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5345</TotalTime>
  <Words>275</Words>
  <Application>Microsoft Office PowerPoint</Application>
  <PresentationFormat>On-screen Show (4:3)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</vt:lpstr>
      <vt:lpstr>1_Office Theme</vt:lpstr>
      <vt:lpstr>Niche Marketing &amp; Social Media</vt:lpstr>
      <vt:lpstr>Task…</vt:lpstr>
      <vt:lpstr>A few definitions...</vt:lpstr>
      <vt:lpstr>Chartered Institute of Marketing definitions</vt:lpstr>
      <vt:lpstr>               Maslow’s Need Hierarchy</vt:lpstr>
      <vt:lpstr>Customer Needs, Wants, and Demands</vt:lpstr>
      <vt:lpstr>Market Offerings</vt:lpstr>
      <vt:lpstr>Customer Benefits</vt:lpstr>
      <vt:lpstr>               The Marketing Cycle</vt:lpstr>
      <vt:lpstr>  The Marketing Customer Journey</vt:lpstr>
    </vt:vector>
  </TitlesOfParts>
  <Company>FP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Jacqui Jones</cp:lastModifiedBy>
  <cp:revision>604</cp:revision>
  <cp:lastPrinted>2015-09-28T08:51:29Z</cp:lastPrinted>
  <dcterms:created xsi:type="dcterms:W3CDTF">2002-01-09T07:28:14Z</dcterms:created>
  <dcterms:modified xsi:type="dcterms:W3CDTF">2020-09-25T21:38:11Z</dcterms:modified>
</cp:coreProperties>
</file>