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17" r:id="rId4"/>
  </p:sldMasterIdLst>
  <p:notesMasterIdLst>
    <p:notesMasterId r:id="rId45"/>
  </p:notesMasterIdLst>
  <p:sldIdLst>
    <p:sldId id="256" r:id="rId5"/>
    <p:sldId id="324" r:id="rId6"/>
    <p:sldId id="540" r:id="rId7"/>
    <p:sldId id="497" r:id="rId8"/>
    <p:sldId id="274" r:id="rId9"/>
    <p:sldId id="542" r:id="rId10"/>
    <p:sldId id="505" r:id="rId11"/>
    <p:sldId id="501" r:id="rId12"/>
    <p:sldId id="504" r:id="rId13"/>
    <p:sldId id="500" r:id="rId14"/>
    <p:sldId id="502" r:id="rId15"/>
    <p:sldId id="503" r:id="rId16"/>
    <p:sldId id="506" r:id="rId17"/>
    <p:sldId id="507" r:id="rId18"/>
    <p:sldId id="508" r:id="rId19"/>
    <p:sldId id="509" r:id="rId20"/>
    <p:sldId id="510" r:id="rId21"/>
    <p:sldId id="511" r:id="rId22"/>
    <p:sldId id="512" r:id="rId23"/>
    <p:sldId id="514" r:id="rId24"/>
    <p:sldId id="515" r:id="rId25"/>
    <p:sldId id="516" r:id="rId26"/>
    <p:sldId id="519" r:id="rId27"/>
    <p:sldId id="521" r:id="rId28"/>
    <p:sldId id="522" r:id="rId29"/>
    <p:sldId id="523" r:id="rId30"/>
    <p:sldId id="524" r:id="rId31"/>
    <p:sldId id="525" r:id="rId32"/>
    <p:sldId id="527" r:id="rId33"/>
    <p:sldId id="529" r:id="rId34"/>
    <p:sldId id="530" r:id="rId35"/>
    <p:sldId id="531" r:id="rId36"/>
    <p:sldId id="532" r:id="rId37"/>
    <p:sldId id="533" r:id="rId38"/>
    <p:sldId id="536" r:id="rId39"/>
    <p:sldId id="537" r:id="rId40"/>
    <p:sldId id="538" r:id="rId41"/>
    <p:sldId id="541" r:id="rId42"/>
    <p:sldId id="469" r:id="rId43"/>
    <p:sldId id="478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FFD600"/>
    <a:srgbClr val="FFFF00"/>
    <a:srgbClr val="00498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1944" autoAdjust="0"/>
    <p:restoredTop sz="86467" autoAdjust="0"/>
  </p:normalViewPr>
  <p:slideViewPr>
    <p:cSldViewPr snapToGrid="0">
      <p:cViewPr varScale="1">
        <p:scale>
          <a:sx n="112" d="100"/>
          <a:sy n="112" d="100"/>
        </p:scale>
        <p:origin x="150" y="96"/>
      </p:cViewPr>
      <p:guideLst/>
    </p:cSldViewPr>
  </p:slideViewPr>
  <p:outlineViewPr>
    <p:cViewPr>
      <p:scale>
        <a:sx n="33" d="100"/>
        <a:sy n="33" d="100"/>
      </p:scale>
      <p:origin x="0" y="-270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dhana Jha" userId="26551a24-7b54-4515-aa86-bf14174199c0" providerId="ADAL" clId="{014FDCBB-FD97-41BC-BB3B-2B5C81F2A9B9}"/>
    <pc:docChg chg="modSld sldOrd">
      <pc:chgData name="Sadhana Jha" userId="26551a24-7b54-4515-aa86-bf14174199c0" providerId="ADAL" clId="{014FDCBB-FD97-41BC-BB3B-2B5C81F2A9B9}" dt="2025-10-14T07:46:58.257" v="1"/>
      <pc:docMkLst>
        <pc:docMk/>
      </pc:docMkLst>
      <pc:sldChg chg="ord">
        <pc:chgData name="Sadhana Jha" userId="26551a24-7b54-4515-aa86-bf14174199c0" providerId="ADAL" clId="{014FDCBB-FD97-41BC-BB3B-2B5C81F2A9B9}" dt="2025-10-14T07:46:58.257" v="1"/>
        <pc:sldMkLst>
          <pc:docMk/>
          <pc:sldMk cId="2678139822" sldId="50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A2BC5F-88D5-4B1F-B912-A136AD5BFECC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C1C59A-ABC7-45EE-8EB0-DDB954447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5463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CB44ECAF-79C2-49A4-BE0D-8B6C1428DF14}" type="datetime1">
              <a:rPr lang="en-GB" smtClean="0"/>
              <a:t>14/10/2025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201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D816FFA8-3324-4D1D-957E-133C20F0575C}" type="datetime1">
              <a:rPr lang="en-GB" smtClean="0"/>
              <a:t>14/10/2025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552873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19" y="164077"/>
            <a:ext cx="11031105" cy="778582"/>
          </a:xfrm>
        </p:spPr>
        <p:txBody>
          <a:bodyPr>
            <a:normAutofit/>
          </a:bodyPr>
          <a:lstStyle>
            <a:lvl1pPr>
              <a:defRPr sz="3000">
                <a:solidFill>
                  <a:srgbClr val="00498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9A42E-7814-4462-8611-19C4168036AD}" type="datetime1">
              <a:rPr lang="en-GB" smtClean="0"/>
              <a:t>14/10/2025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8" name="Graphic 7" descr="Clipboard with solid fill">
            <a:extLst>
              <a:ext uri="{FF2B5EF4-FFF2-40B4-BE49-F238E27FC236}">
                <a16:creationId xmlns:a16="http://schemas.microsoft.com/office/drawing/2014/main" id="{3C61A5C2-849A-B063-927F-B9CB242693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164077"/>
            <a:ext cx="720883" cy="720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668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64077"/>
            <a:ext cx="11012511" cy="778582"/>
          </a:xfrm>
        </p:spPr>
        <p:txBody>
          <a:bodyPr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01B67-0446-4E08-997F-B254045FC4A8}" type="datetime1">
              <a:rPr lang="en-GB" smtClean="0"/>
              <a:t>14/10/2025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91829EA-6FE6-9842-0CC3-3982AA3ECD79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FFD9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0145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894D868E-E72D-456E-B7B2-A175565C2D2C}" type="datetime1">
              <a:rPr lang="en-GB" smtClean="0"/>
              <a:t>14/10/2025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868" y="164077"/>
            <a:ext cx="11042656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Puzzle pieces with solid fill">
            <a:extLst>
              <a:ext uri="{FF2B5EF4-FFF2-40B4-BE49-F238E27FC236}">
                <a16:creationId xmlns:a16="http://schemas.microsoft.com/office/drawing/2014/main" id="{4890D5CD-044A-9D0A-69AB-9213116126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9616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9944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D5432-A184-4AFF-AB03-4CA3A53876E9}" type="datetime1">
              <a:rPr lang="en-GB" smtClean="0"/>
              <a:t>14/10/2025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655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77D2C1-AC2B-4BF8-9A3D-737B3A0FF821}" type="datetime1">
              <a:rPr lang="en-GB" smtClean="0"/>
              <a:t>14/10/2025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464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fld id="{710EE32C-EA11-4A3B-9C98-491DB7A00B55}" type="datetime1">
              <a:rPr lang="en-GB" smtClean="0"/>
              <a:t>14/10/2025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68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fld id="{853DBA70-135E-414B-B2D4-A340E01BBFA8}" type="datetime1">
              <a:rPr lang="en-GB" smtClean="0"/>
              <a:t>14/10/2025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576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46F253C-D8F9-4674-BB2D-9E3B6F069A2C}" type="datetime1">
              <a:rPr lang="en-GB" smtClean="0"/>
              <a:t>14/10/2025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239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fld id="{74C53455-338E-4463-9F1B-5175A2F322DC}" type="datetime1">
              <a:rPr lang="en-GB" smtClean="0"/>
              <a:t>14/10/2025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436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fld id="{EB1EE212-4158-4597-BD68-D6653C4AF33E}" type="datetime1">
              <a:rPr lang="en-GB" smtClean="0"/>
              <a:t>14/10/2025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760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fld id="{B3D90EE3-15EB-46AE-8E89-80C83B1B4D8B}" type="datetime1">
              <a:rPr lang="en-GB" smtClean="0"/>
              <a:t>14/10/2025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891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3FC2EE9E-5D3F-49EB-9807-C2723E33D972}" type="datetime1">
              <a:rPr lang="en-GB" smtClean="0"/>
              <a:t>14/10/2025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21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55837E48-C8CF-4367-8842-F65407A3CF05}" type="datetime1">
              <a:rPr lang="en-GB" smtClean="0"/>
              <a:t>14/10/2025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884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2223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ECCFFFE5-70B1-4934-A431-F47B4578F26D}" type="datetime1">
              <a:rPr lang="en-GB" smtClean="0"/>
              <a:t>14/10/2025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106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2A739-FFE3-42E1-A230-D402D502A9FC}" type="datetime1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30861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89185-896D-44AC-96C2-658FC0794DE7}" type="datetime1">
              <a:rPr lang="en-GB" smtClean="0"/>
              <a:t>14/10/2025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18099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94A35-1F40-45EC-B29C-7D369CB74100}" type="datetime1">
              <a:rPr lang="en-GB" smtClean="0"/>
              <a:t>14/10/2025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6958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2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2EFEC71C-2A44-4CD1-BEB1-3EC055CC1201}" type="datetime1">
              <a:rPr lang="en-GB" smtClean="0"/>
              <a:t>14/10/2025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3941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  <p:sldLayoutId id="2147483735" r:id="rId18"/>
    <p:sldLayoutId id="2147483736" r:id="rId19"/>
    <p:sldLayoutId id="2147483737" r:id="rId20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200"/>
        </a:spcAft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200"/>
        </a:spcAft>
        <a:buSzPct val="60000"/>
        <a:buFont typeface="Wingdings" panose="05000000000000000000" pitchFamily="2" charset="2"/>
        <a:buChar char="q"/>
        <a:defRPr sz="22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200"/>
        </a:spcAft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200"/>
        </a:spcAft>
        <a:buFont typeface="Arial" panose="020B0604020202020204" pitchFamily="34" charset="0"/>
        <a:buChar char="•"/>
        <a:defRPr sz="20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20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hyperlink" Target="https://www.w3schools.com/" TargetMode="Externa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2.svg"/><Relationship Id="rId4" Type="http://schemas.openxmlformats.org/officeDocument/2006/relationships/image" Target="../media/image31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3.xml"/><Relationship Id="rId4" Type="http://schemas.openxmlformats.org/officeDocument/2006/relationships/hyperlink" Target="http://www.vgdesign.com/color.html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3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codepen.io/pen" TargetMode="External"/><Relationship Id="rId2" Type="http://schemas.openxmlformats.org/officeDocument/2006/relationships/hyperlink" Target="https://www.w3schools.com/" TargetMode="External"/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D1123-7CF6-25A2-D889-80864C9DCCC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 to Web and Database Concept ACCA4023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Week 7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9C10EC-00F5-8609-A600-52122458EB9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HTML (</a:t>
            </a:r>
            <a:r>
              <a:rPr lang="en-GB" dirty="0" err="1"/>
              <a:t>HyperText</a:t>
            </a:r>
            <a:r>
              <a:rPr lang="en-GB" dirty="0"/>
              <a:t> Markup Language) </a:t>
            </a:r>
          </a:p>
        </p:txBody>
      </p:sp>
    </p:spTree>
    <p:extLst>
      <p:ext uri="{BB962C8B-B14F-4D97-AF65-F5344CB8AC3E}">
        <p14:creationId xmlns:p14="http://schemas.microsoft.com/office/powerpoint/2010/main" val="2911207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Weekly Schedule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2</a:t>
            </a:fld>
            <a:endParaRPr lang="en-GB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2476394"/>
              </p:ext>
            </p:extLst>
          </p:nvPr>
        </p:nvGraphicFramePr>
        <p:xfrm>
          <a:off x="777961" y="942975"/>
          <a:ext cx="10636078" cy="50264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effectLst/>
                        </a:rPr>
                        <a:t>Topics 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1</a:t>
                      </a:r>
                      <a:endParaRPr lang="en-GB" sz="2200" b="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Introduction to Database and DBMS</a:t>
                      </a:r>
                      <a:endParaRPr lang="en-GB" sz="2200" b="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2</a:t>
                      </a:r>
                      <a:endParaRPr lang="en-GB" sz="2200" b="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Database Design Modelling Techniques </a:t>
                      </a:r>
                      <a:endParaRPr lang="en-GB" sz="2200" b="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Week 3</a:t>
                      </a:r>
                      <a:endParaRPr lang="en-GB" sz="2200" b="0" kern="12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Entity Relationship Modelling</a:t>
                      </a:r>
                      <a:endParaRPr lang="en-GB" sz="2200" b="0" kern="12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664211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4</a:t>
                      </a:r>
                      <a:endParaRPr lang="en-GB" sz="2200" b="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Normalization: Relational database Implementation using DBMS</a:t>
                      </a:r>
                      <a:endParaRPr lang="en-GB" sz="2200" b="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5</a:t>
                      </a:r>
                      <a:endParaRPr lang="en-GB" sz="2200" b="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MS Access </a:t>
                      </a:r>
                      <a:endParaRPr lang="en-GB" sz="2200" b="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6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Front End Development – Key Techniques 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7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FFD6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rgbClr val="004989"/>
                          </a:solidFill>
                          <a:effectLst/>
                        </a:rPr>
                        <a:t>HTML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D6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rgbClr val="004989"/>
                          </a:solidFill>
                          <a:effectLst/>
                        </a:rPr>
                        <a:t>CSS – Cascading Stylesheet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Website evaluation Techniques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Revision &amp; Formative feedback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033FE-5F55-A31A-FEF9-5EAD2B0A6F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E87BDE5-E81B-21DC-D56C-DEEE8B43D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237334-889D-8962-7A93-AF1F42C0F2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15000"/>
              </a:lnSpc>
            </a:pPr>
            <a:r>
              <a:rPr lang="en-GB" b="1" dirty="0"/>
              <a:t>HTML Principles</a:t>
            </a:r>
          </a:p>
          <a:p>
            <a:pPr lvl="1">
              <a:lnSpc>
                <a:spcPct val="115000"/>
              </a:lnSpc>
            </a:pPr>
            <a:r>
              <a:rPr lang="en-GB" dirty="0"/>
              <a:t>Basic Structure of an HTML Document</a:t>
            </a:r>
          </a:p>
          <a:p>
            <a:pPr lvl="1">
              <a:lnSpc>
                <a:spcPct val="115000"/>
              </a:lnSpc>
            </a:pPr>
            <a:r>
              <a:rPr lang="en-GB" dirty="0"/>
              <a:t>HTML Tags and Elements</a:t>
            </a:r>
          </a:p>
          <a:p>
            <a:pPr lvl="1">
              <a:lnSpc>
                <a:spcPct val="115000"/>
              </a:lnSpc>
            </a:pPr>
            <a:r>
              <a:rPr lang="en-GB" dirty="0"/>
              <a:t>HTML Attributes</a:t>
            </a:r>
          </a:p>
          <a:p>
            <a:pPr>
              <a:lnSpc>
                <a:spcPct val="115000"/>
              </a:lnSpc>
            </a:pPr>
            <a:r>
              <a:rPr lang="en-GB" b="1" dirty="0"/>
              <a:t>Colours in HTML</a:t>
            </a:r>
          </a:p>
          <a:p>
            <a:pPr>
              <a:lnSpc>
                <a:spcPct val="115000"/>
              </a:lnSpc>
            </a:pPr>
            <a:r>
              <a:rPr lang="en-GB" b="1" dirty="0"/>
              <a:t>Building and Formatting Web Page Content in HTML</a:t>
            </a:r>
          </a:p>
          <a:p>
            <a:pPr lvl="1">
              <a:lnSpc>
                <a:spcPct val="115000"/>
              </a:lnSpc>
            </a:pPr>
            <a:r>
              <a:rPr lang="en-GB" dirty="0"/>
              <a:t>Line Breaks &amp; Horizontal Rules</a:t>
            </a:r>
          </a:p>
          <a:p>
            <a:pPr lvl="1">
              <a:lnSpc>
                <a:spcPct val="115000"/>
              </a:lnSpc>
            </a:pPr>
            <a:r>
              <a:rPr lang="en-GB" dirty="0"/>
              <a:t>Text Formatting</a:t>
            </a:r>
          </a:p>
          <a:p>
            <a:pPr lvl="1">
              <a:lnSpc>
                <a:spcPct val="115000"/>
              </a:lnSpc>
            </a:pPr>
            <a:r>
              <a:rPr lang="en-GB" dirty="0"/>
              <a:t>Colour and Font</a:t>
            </a:r>
          </a:p>
          <a:p>
            <a:pPr lvl="1">
              <a:lnSpc>
                <a:spcPct val="115000"/>
              </a:lnSpc>
            </a:pPr>
            <a:r>
              <a:rPr lang="en-GB" dirty="0"/>
              <a:t>HTML Lists</a:t>
            </a:r>
          </a:p>
          <a:p>
            <a:pPr>
              <a:lnSpc>
                <a:spcPct val="115000"/>
              </a:lnSpc>
            </a:pPr>
            <a:r>
              <a:rPr lang="en-GB" b="1" dirty="0"/>
              <a:t>Enhancing Web Pages with HTML – Images, Links, Maps &amp; Tables</a:t>
            </a:r>
          </a:p>
          <a:p>
            <a:pPr lvl="1">
              <a:lnSpc>
                <a:spcPct val="115000"/>
              </a:lnSpc>
            </a:pPr>
            <a:r>
              <a:rPr lang="en-GB" dirty="0"/>
              <a:t>Adding Images to Web Pages</a:t>
            </a:r>
          </a:p>
          <a:p>
            <a:pPr lvl="1">
              <a:lnSpc>
                <a:spcPct val="115000"/>
              </a:lnSpc>
            </a:pPr>
            <a:r>
              <a:rPr lang="en-GB" dirty="0"/>
              <a:t>Creating Hyperlinks with &lt;a&gt; Tag</a:t>
            </a:r>
          </a:p>
          <a:p>
            <a:pPr lvl="1">
              <a:lnSpc>
                <a:spcPct val="115000"/>
              </a:lnSpc>
            </a:pPr>
            <a:r>
              <a:rPr lang="en-GB" dirty="0"/>
              <a:t>Client-Side Image Maps</a:t>
            </a:r>
          </a:p>
          <a:p>
            <a:pPr lvl="1">
              <a:lnSpc>
                <a:spcPct val="115000"/>
              </a:lnSpc>
              <a:spcAft>
                <a:spcPts val="800"/>
              </a:spcAft>
            </a:pPr>
            <a:r>
              <a:rPr lang="en-GB" dirty="0"/>
              <a:t>Creating HTML Tables</a:t>
            </a:r>
          </a:p>
        </p:txBody>
      </p:sp>
    </p:spTree>
    <p:extLst>
      <p:ext uri="{BB962C8B-B14F-4D97-AF65-F5344CB8AC3E}">
        <p14:creationId xmlns:p14="http://schemas.microsoft.com/office/powerpoint/2010/main" val="2509093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DF94BF4-C915-1C2D-CB25-4FD658D02A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4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AD77E3-A9C1-860B-B3FF-DB7FC8408CE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HTML Principles</a:t>
            </a:r>
          </a:p>
        </p:txBody>
      </p:sp>
    </p:spTree>
    <p:extLst>
      <p:ext uri="{BB962C8B-B14F-4D97-AF65-F5344CB8AC3E}">
        <p14:creationId xmlns:p14="http://schemas.microsoft.com/office/powerpoint/2010/main" val="730588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HyperText</a:t>
            </a:r>
            <a:r>
              <a:rPr lang="en-GB" dirty="0"/>
              <a:t> </a:t>
            </a:r>
            <a:r>
              <a:rPr lang="en-GB" dirty="0" err="1"/>
              <a:t>Markup</a:t>
            </a:r>
            <a:r>
              <a:rPr lang="en-GB" dirty="0"/>
              <a:t> Language (HTML)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0887490" cy="4975225"/>
          </a:xfrm>
        </p:spPr>
        <p:txBody>
          <a:bodyPr>
            <a:normAutofit/>
          </a:bodyPr>
          <a:lstStyle/>
          <a:p>
            <a:r>
              <a:rPr lang="en-GB" sz="2000" dirty="0"/>
              <a:t>HTML stands for </a:t>
            </a:r>
            <a:r>
              <a:rPr lang="en-GB" sz="2000" b="1" dirty="0"/>
              <a:t>Hypertext</a:t>
            </a:r>
            <a:r>
              <a:rPr lang="en-GB" sz="2000" dirty="0"/>
              <a:t> </a:t>
            </a:r>
            <a:r>
              <a:rPr lang="en-GB" sz="2000" b="1" dirty="0"/>
              <a:t>M</a:t>
            </a:r>
            <a:r>
              <a:rPr lang="en-GB" sz="2000" dirty="0"/>
              <a:t>arkup </a:t>
            </a:r>
            <a:r>
              <a:rPr lang="en-GB" sz="2000" b="1" dirty="0"/>
              <a:t>L</a:t>
            </a:r>
            <a:r>
              <a:rPr lang="en-GB" sz="2000" dirty="0"/>
              <a:t>anguage.</a:t>
            </a:r>
          </a:p>
          <a:p>
            <a:pPr lvl="1"/>
            <a:r>
              <a:rPr lang="en-GB" sz="2000" b="1" dirty="0"/>
              <a:t>HyperText</a:t>
            </a:r>
            <a:r>
              <a:rPr lang="en-GB" sz="2000" dirty="0"/>
              <a:t> enables navigation across the web via hyperlinks.</a:t>
            </a:r>
          </a:p>
          <a:p>
            <a:pPr lvl="1"/>
            <a:r>
              <a:rPr lang="en-GB" sz="2000" b="1" dirty="0"/>
              <a:t>Markup</a:t>
            </a:r>
            <a:r>
              <a:rPr lang="en-GB" sz="2000" dirty="0"/>
              <a:t> refers to the tags used to "mark" elements in the content.</a:t>
            </a:r>
          </a:p>
          <a:p>
            <a:endParaRPr lang="en-GB" sz="2000" dirty="0"/>
          </a:p>
          <a:p>
            <a:r>
              <a:rPr lang="en-GB" sz="2000" dirty="0"/>
              <a:t>It is not a programming language; it is a </a:t>
            </a:r>
            <a:r>
              <a:rPr lang="en-GB" sz="2000" b="1" i="1" dirty="0"/>
              <a:t>text encoded </a:t>
            </a:r>
            <a:r>
              <a:rPr lang="en-GB" sz="2000" b="1" i="1" u="sng" dirty="0"/>
              <a:t>markup</a:t>
            </a:r>
            <a:r>
              <a:rPr lang="en-GB" sz="2000" b="1" i="1" dirty="0"/>
              <a:t> language</a:t>
            </a:r>
            <a:r>
              <a:rPr lang="en-GB" sz="2000" dirty="0"/>
              <a:t>.</a:t>
            </a:r>
          </a:p>
          <a:p>
            <a:r>
              <a:rPr lang="en-GB" sz="2000" dirty="0"/>
              <a:t>Text encoding is a method of representing complex information in a simple and short way.</a:t>
            </a:r>
          </a:p>
          <a:p>
            <a:pPr lvl="1"/>
            <a:r>
              <a:rPr lang="en-GB" sz="2000" dirty="0"/>
              <a:t>It is written in </a:t>
            </a:r>
            <a:r>
              <a:rPr lang="en-GB" sz="2000" b="1" dirty="0"/>
              <a:t>plain text</a:t>
            </a:r>
            <a:r>
              <a:rPr lang="en-GB" sz="2000" dirty="0"/>
              <a:t>.</a:t>
            </a:r>
          </a:p>
          <a:p>
            <a:pPr lvl="1"/>
            <a:r>
              <a:rPr lang="en-GB" sz="2000" dirty="0"/>
              <a:t>Special </a:t>
            </a:r>
            <a:r>
              <a:rPr lang="en-GB" sz="2000" b="1" dirty="0"/>
              <a:t>tags</a:t>
            </a:r>
            <a:r>
              <a:rPr lang="en-GB" sz="2000" dirty="0"/>
              <a:t> are used to add meaning to the text by encoding, i.e. marking out and describing its structure and content e.g. paragraphs, headings, images, etc..</a:t>
            </a:r>
          </a:p>
          <a:p>
            <a:pPr lvl="1"/>
            <a:r>
              <a:rPr lang="en-GB" sz="2000" dirty="0"/>
              <a:t>And, </a:t>
            </a:r>
            <a:r>
              <a:rPr lang="en-GB" sz="2000" b="1" i="1" dirty="0"/>
              <a:t>both humans and computers can understand it</a:t>
            </a:r>
            <a:r>
              <a:rPr lang="en-GB" sz="20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89999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955EA-A00A-CCAC-5162-66AFE539D4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Cretaing</a:t>
            </a:r>
            <a:r>
              <a:rPr lang="en-GB" dirty="0"/>
              <a:t> HTML files using Notepad++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A18903-3890-4F6E-B3E8-027F44F73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6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B70F62-2B7C-62C5-3A1D-70600FF9C6F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Step 1: Launch Notepad++</a:t>
            </a:r>
          </a:p>
          <a:p>
            <a:pPr>
              <a:lnSpc>
                <a:spcPct val="150000"/>
              </a:lnSpc>
            </a:pPr>
            <a:r>
              <a:rPr lang="en-GB" dirty="0"/>
              <a:t>Step 2: Click on New</a:t>
            </a:r>
          </a:p>
          <a:p>
            <a:pPr>
              <a:lnSpc>
                <a:spcPct val="150000"/>
              </a:lnSpc>
            </a:pPr>
            <a:r>
              <a:rPr lang="en-GB" dirty="0"/>
              <a:t>Step 3: Write the desired HTML code</a:t>
            </a:r>
          </a:p>
          <a:p>
            <a:pPr>
              <a:lnSpc>
                <a:spcPct val="150000"/>
              </a:lnSpc>
            </a:pPr>
            <a:r>
              <a:rPr lang="en-GB" dirty="0"/>
              <a:t>Step 4: Save the file as </a:t>
            </a:r>
            <a:r>
              <a:rPr lang="en-GB" i="1" dirty="0"/>
              <a:t>.html </a:t>
            </a:r>
            <a:r>
              <a:rPr lang="en-GB" dirty="0"/>
              <a:t>file</a:t>
            </a:r>
            <a:endParaRPr lang="en-GB" i="1" dirty="0"/>
          </a:p>
          <a:p>
            <a:pPr>
              <a:lnSpc>
                <a:spcPct val="150000"/>
              </a:lnSpc>
            </a:pPr>
            <a:r>
              <a:rPr lang="en-GB" dirty="0"/>
              <a:t>Step 5: To see the output, open the saved file using any browser</a:t>
            </a:r>
          </a:p>
        </p:txBody>
      </p:sp>
    </p:spTree>
    <p:extLst>
      <p:ext uri="{BB962C8B-B14F-4D97-AF65-F5344CB8AC3E}">
        <p14:creationId xmlns:p14="http://schemas.microsoft.com/office/powerpoint/2010/main" val="3234369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602B33-DD3C-353E-B469-6AAF6E6E57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B7CB0F9-9A9E-9F85-1EBC-757B7254EB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7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8045F7-ED91-848E-1E3E-4B49AABAA2B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162050" y="163513"/>
            <a:ext cx="11029950" cy="779462"/>
          </a:xfrm>
        </p:spPr>
        <p:txBody>
          <a:bodyPr/>
          <a:lstStyle/>
          <a:p>
            <a:r>
              <a:rPr lang="en-GB" dirty="0"/>
              <a:t>Basic Structure of an HTML Document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C43EBDD-0BB0-713A-590F-7BFFC4E136E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1635760" y="942975"/>
            <a:ext cx="9306560" cy="5515357"/>
          </a:xfrm>
          <a:prstGeom prst="rect">
            <a:avLst/>
          </a:prstGeom>
        </p:spPr>
      </p:pic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C2B6BAF-3CAD-D965-9E76-082E3C943599}"/>
              </a:ext>
            </a:extLst>
          </p:cNvPr>
          <p:cNvSpPr/>
          <p:nvPr/>
        </p:nvSpPr>
        <p:spPr>
          <a:xfrm>
            <a:off x="6973367" y="3768696"/>
            <a:ext cx="2418461" cy="1025496"/>
          </a:xfrm>
          <a:custGeom>
            <a:avLst/>
            <a:gdLst>
              <a:gd name="connsiteX0" fmla="*/ 0 w 974434"/>
              <a:gd name="connsiteY0" fmla="*/ 384561 h 1136591"/>
              <a:gd name="connsiteX1" fmla="*/ 0 w 974434"/>
              <a:gd name="connsiteY1" fmla="*/ 384561 h 1136591"/>
              <a:gd name="connsiteX2" fmla="*/ 102550 w 974434"/>
              <a:gd name="connsiteY2" fmla="*/ 128187 h 1136591"/>
              <a:gd name="connsiteX3" fmla="*/ 376015 w 974434"/>
              <a:gd name="connsiteY3" fmla="*/ 0 h 1136591"/>
              <a:gd name="connsiteX4" fmla="*/ 504202 w 974434"/>
              <a:gd name="connsiteY4" fmla="*/ 17092 h 1136591"/>
              <a:gd name="connsiteX5" fmla="*/ 905854 w 974434"/>
              <a:gd name="connsiteY5" fmla="*/ 162370 h 1136591"/>
              <a:gd name="connsiteX6" fmla="*/ 974221 w 974434"/>
              <a:gd name="connsiteY6" fmla="*/ 393107 h 1136591"/>
              <a:gd name="connsiteX7" fmla="*/ 957129 w 974434"/>
              <a:gd name="connsiteY7" fmla="*/ 811851 h 1136591"/>
              <a:gd name="connsiteX8" fmla="*/ 948583 w 974434"/>
              <a:gd name="connsiteY8" fmla="*/ 905855 h 1136591"/>
              <a:gd name="connsiteX9" fmla="*/ 846034 w 974434"/>
              <a:gd name="connsiteY9" fmla="*/ 974221 h 1136591"/>
              <a:gd name="connsiteX10" fmla="*/ 803305 w 974434"/>
              <a:gd name="connsiteY10" fmla="*/ 1042587 h 1136591"/>
              <a:gd name="connsiteX11" fmla="*/ 692210 w 974434"/>
              <a:gd name="connsiteY11" fmla="*/ 1110954 h 1136591"/>
              <a:gd name="connsiteX12" fmla="*/ 478565 w 974434"/>
              <a:gd name="connsiteY12" fmla="*/ 1136591 h 1136591"/>
              <a:gd name="connsiteX13" fmla="*/ 384561 w 974434"/>
              <a:gd name="connsiteY13" fmla="*/ 1128045 h 1136591"/>
              <a:gd name="connsiteX14" fmla="*/ 230737 w 974434"/>
              <a:gd name="connsiteY14" fmla="*/ 1016950 h 1136591"/>
              <a:gd name="connsiteX15" fmla="*/ 179462 w 974434"/>
              <a:gd name="connsiteY15" fmla="*/ 931492 h 1136591"/>
              <a:gd name="connsiteX16" fmla="*/ 162370 w 974434"/>
              <a:gd name="connsiteY16" fmla="*/ 897309 h 1136591"/>
              <a:gd name="connsiteX17" fmla="*/ 119641 w 974434"/>
              <a:gd name="connsiteY17" fmla="*/ 854580 h 1136591"/>
              <a:gd name="connsiteX18" fmla="*/ 42729 w 974434"/>
              <a:gd name="connsiteY18" fmla="*/ 752030 h 1136591"/>
              <a:gd name="connsiteX19" fmla="*/ 34183 w 974434"/>
              <a:gd name="connsiteY19" fmla="*/ 640935 h 1136591"/>
              <a:gd name="connsiteX20" fmla="*/ 25638 w 974434"/>
              <a:gd name="connsiteY20" fmla="*/ 435836 h 1136591"/>
              <a:gd name="connsiteX21" fmla="*/ 17092 w 974434"/>
              <a:gd name="connsiteY21" fmla="*/ 401653 h 1136591"/>
              <a:gd name="connsiteX22" fmla="*/ 0 w 974434"/>
              <a:gd name="connsiteY22" fmla="*/ 384561 h 1136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974434" h="1136591">
                <a:moveTo>
                  <a:pt x="0" y="384561"/>
                </a:moveTo>
                <a:lnTo>
                  <a:pt x="0" y="384561"/>
                </a:lnTo>
                <a:cubicBezTo>
                  <a:pt x="34183" y="299103"/>
                  <a:pt x="38202" y="193997"/>
                  <a:pt x="102550" y="128187"/>
                </a:cubicBezTo>
                <a:cubicBezTo>
                  <a:pt x="172932" y="56205"/>
                  <a:pt x="376015" y="0"/>
                  <a:pt x="376015" y="0"/>
                </a:cubicBezTo>
                <a:cubicBezTo>
                  <a:pt x="418744" y="5697"/>
                  <a:pt x="462550" y="5985"/>
                  <a:pt x="504202" y="17092"/>
                </a:cubicBezTo>
                <a:cubicBezTo>
                  <a:pt x="669637" y="61208"/>
                  <a:pt x="759034" y="101915"/>
                  <a:pt x="905854" y="162370"/>
                </a:cubicBezTo>
                <a:cubicBezTo>
                  <a:pt x="985093" y="241609"/>
                  <a:pt x="971655" y="210935"/>
                  <a:pt x="974221" y="393107"/>
                </a:cubicBezTo>
                <a:cubicBezTo>
                  <a:pt x="976188" y="532791"/>
                  <a:pt x="964105" y="672328"/>
                  <a:pt x="957129" y="811851"/>
                </a:cubicBezTo>
                <a:cubicBezTo>
                  <a:pt x="955558" y="843276"/>
                  <a:pt x="966350" y="879888"/>
                  <a:pt x="948583" y="905855"/>
                </a:cubicBezTo>
                <a:cubicBezTo>
                  <a:pt x="925384" y="939761"/>
                  <a:pt x="880217" y="951432"/>
                  <a:pt x="846034" y="974221"/>
                </a:cubicBezTo>
                <a:cubicBezTo>
                  <a:pt x="831791" y="997010"/>
                  <a:pt x="823390" y="1024733"/>
                  <a:pt x="803305" y="1042587"/>
                </a:cubicBezTo>
                <a:cubicBezTo>
                  <a:pt x="770806" y="1071475"/>
                  <a:pt x="731795" y="1092961"/>
                  <a:pt x="692210" y="1110954"/>
                </a:cubicBezTo>
                <a:cubicBezTo>
                  <a:pt x="642717" y="1133451"/>
                  <a:pt x="516317" y="1134231"/>
                  <a:pt x="478565" y="1136591"/>
                </a:cubicBezTo>
                <a:cubicBezTo>
                  <a:pt x="447230" y="1133742"/>
                  <a:pt x="414698" y="1137086"/>
                  <a:pt x="384561" y="1128045"/>
                </a:cubicBezTo>
                <a:cubicBezTo>
                  <a:pt x="337228" y="1113845"/>
                  <a:pt x="259904" y="1051950"/>
                  <a:pt x="230737" y="1016950"/>
                </a:cubicBezTo>
                <a:cubicBezTo>
                  <a:pt x="209470" y="991430"/>
                  <a:pt x="195944" y="960335"/>
                  <a:pt x="179462" y="931492"/>
                </a:cubicBezTo>
                <a:cubicBezTo>
                  <a:pt x="173141" y="920431"/>
                  <a:pt x="170191" y="907365"/>
                  <a:pt x="162370" y="897309"/>
                </a:cubicBezTo>
                <a:cubicBezTo>
                  <a:pt x="150004" y="881409"/>
                  <a:pt x="133303" y="869381"/>
                  <a:pt x="119641" y="854580"/>
                </a:cubicBezTo>
                <a:cubicBezTo>
                  <a:pt x="55862" y="785486"/>
                  <a:pt x="71500" y="809570"/>
                  <a:pt x="42729" y="752030"/>
                </a:cubicBezTo>
                <a:cubicBezTo>
                  <a:pt x="39880" y="714998"/>
                  <a:pt x="36188" y="678022"/>
                  <a:pt x="34183" y="640935"/>
                </a:cubicBezTo>
                <a:cubicBezTo>
                  <a:pt x="30490" y="572609"/>
                  <a:pt x="30513" y="504088"/>
                  <a:pt x="25638" y="435836"/>
                </a:cubicBezTo>
                <a:cubicBezTo>
                  <a:pt x="24801" y="424121"/>
                  <a:pt x="20319" y="412946"/>
                  <a:pt x="17092" y="401653"/>
                </a:cubicBezTo>
                <a:cubicBezTo>
                  <a:pt x="14617" y="392991"/>
                  <a:pt x="2849" y="387410"/>
                  <a:pt x="0" y="384561"/>
                </a:cubicBezTo>
                <a:close/>
              </a:path>
            </a:pathLst>
          </a:cu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i="1" dirty="0">
                <a:cs typeface="Akhbar MT" pitchFamily="2" charset="-78"/>
              </a:rPr>
              <a:t>Will depend on the content of the page</a:t>
            </a:r>
          </a:p>
        </p:txBody>
      </p:sp>
      <p:sp>
        <p:nvSpPr>
          <p:cNvPr id="4" name="Right Brace 3">
            <a:extLst>
              <a:ext uri="{FF2B5EF4-FFF2-40B4-BE49-F238E27FC236}">
                <a16:creationId xmlns:a16="http://schemas.microsoft.com/office/drawing/2014/main" id="{CE82EDDE-23B2-A961-4F0D-C7C46F330F76}"/>
              </a:ext>
            </a:extLst>
          </p:cNvPr>
          <p:cNvSpPr/>
          <p:nvPr/>
        </p:nvSpPr>
        <p:spPr>
          <a:xfrm>
            <a:off x="5794049" y="3606325"/>
            <a:ext cx="922945" cy="1478423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649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24D48-C997-FF1C-4C98-6C75D9DD59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Full HTML Code Example (Integrating Tags, Elements &amp; Empty Tags)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C0CB911-0D67-DD88-B13C-7AB1761AE7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8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EDAC18-FD5A-98D1-11F3-23C65169C52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560185" cy="4975225"/>
          </a:xfr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400" dirty="0"/>
              <a:t>&lt;!DOCTYPE html&gt;</a:t>
            </a:r>
          </a:p>
          <a:p>
            <a:pPr marL="0" indent="0">
              <a:buNone/>
            </a:pPr>
            <a:r>
              <a:rPr lang="en-GB" sz="1400" dirty="0"/>
              <a:t>&lt;html&gt;</a:t>
            </a:r>
          </a:p>
          <a:p>
            <a:pPr marL="0" indent="0">
              <a:buNone/>
            </a:pPr>
            <a:r>
              <a:rPr lang="en-GB" sz="1400" dirty="0"/>
              <a:t>&lt;head&gt;</a:t>
            </a:r>
          </a:p>
          <a:p>
            <a:pPr marL="0" indent="0">
              <a:buNone/>
            </a:pPr>
            <a:r>
              <a:rPr lang="en-GB" sz="1400" dirty="0"/>
              <a:t>    </a:t>
            </a:r>
            <a:r>
              <a:rPr lang="en-GB" sz="1400" dirty="0">
                <a:highlight>
                  <a:srgbClr val="FFFF00"/>
                </a:highlight>
              </a:rPr>
              <a:t>&lt;title&gt;</a:t>
            </a:r>
            <a:r>
              <a:rPr lang="en-GB" sz="1400" dirty="0"/>
              <a:t>HTML Tags and Elements</a:t>
            </a:r>
            <a:r>
              <a:rPr lang="en-GB" sz="1400" dirty="0">
                <a:highlight>
                  <a:srgbClr val="FFFF00"/>
                </a:highlight>
              </a:rPr>
              <a:t>&lt;/title&gt;</a:t>
            </a:r>
          </a:p>
          <a:p>
            <a:pPr marL="0" indent="0">
              <a:buNone/>
            </a:pPr>
            <a:r>
              <a:rPr lang="en-GB" sz="1400" dirty="0"/>
              <a:t>&lt;/head&gt;</a:t>
            </a:r>
          </a:p>
          <a:p>
            <a:pPr marL="0" indent="0">
              <a:buNone/>
            </a:pPr>
            <a:r>
              <a:rPr lang="en-GB" sz="1400" dirty="0"/>
              <a:t>&lt;body&gt;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>
                <a:solidFill>
                  <a:srgbClr val="C00000"/>
                </a:solidFill>
              </a:rPr>
              <a:t>    &lt;!-- Heading element --&gt;</a:t>
            </a:r>
          </a:p>
          <a:p>
            <a:pPr marL="0" indent="0">
              <a:buNone/>
            </a:pPr>
            <a:r>
              <a:rPr lang="en-GB" sz="1400" dirty="0"/>
              <a:t>    </a:t>
            </a:r>
            <a:r>
              <a:rPr lang="en-GB" sz="1400" dirty="0">
                <a:highlight>
                  <a:srgbClr val="FFFF00"/>
                </a:highlight>
              </a:rPr>
              <a:t>&lt;h1&gt;</a:t>
            </a:r>
            <a:r>
              <a:rPr lang="en-GB" sz="1400" dirty="0"/>
              <a:t>Welcome to My Page</a:t>
            </a:r>
            <a:r>
              <a:rPr lang="en-GB" sz="1400" dirty="0">
                <a:highlight>
                  <a:srgbClr val="FFFF00"/>
                </a:highlight>
              </a:rPr>
              <a:t>&lt;/h1&gt;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>
                <a:solidFill>
                  <a:srgbClr val="C00000"/>
                </a:solidFill>
              </a:rPr>
              <a:t>    &lt;!-- Paragraph element --&gt;</a:t>
            </a:r>
          </a:p>
          <a:p>
            <a:pPr marL="0" indent="0">
              <a:buNone/>
            </a:pPr>
            <a:r>
              <a:rPr lang="en-GB" sz="1400" dirty="0"/>
              <a:t>    </a:t>
            </a:r>
            <a:r>
              <a:rPr lang="en-GB" sz="1400" dirty="0">
                <a:highlight>
                  <a:srgbClr val="FFFF00"/>
                </a:highlight>
              </a:rPr>
              <a:t>&lt;p&gt;</a:t>
            </a:r>
            <a:r>
              <a:rPr lang="en-GB" sz="1400" dirty="0"/>
              <a:t>This is a paragraph demonstrating an HTML element with content.</a:t>
            </a:r>
            <a:r>
              <a:rPr lang="en-GB" sz="1400" dirty="0">
                <a:highlight>
                  <a:srgbClr val="FFFF00"/>
                </a:highlight>
              </a:rPr>
              <a:t>&lt;/p&gt;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>
                <a:solidFill>
                  <a:srgbClr val="C00000"/>
                </a:solidFill>
              </a:rPr>
              <a:t>    &lt;!-- Line break (empty/self-closing tag) --&gt;</a:t>
            </a:r>
          </a:p>
          <a:p>
            <a:pPr marL="0" indent="0">
              <a:buNone/>
            </a:pPr>
            <a:r>
              <a:rPr lang="en-GB" sz="1400" dirty="0"/>
              <a:t>    </a:t>
            </a:r>
            <a:r>
              <a:rPr lang="en-GB" sz="1400" dirty="0">
                <a:highlight>
                  <a:srgbClr val="FFFF00"/>
                </a:highlight>
              </a:rPr>
              <a:t>&lt;p&gt;</a:t>
            </a:r>
            <a:r>
              <a:rPr lang="en-GB" sz="1400" dirty="0"/>
              <a:t>Here is a line break below:&lt;</a:t>
            </a:r>
            <a:r>
              <a:rPr lang="en-GB" sz="1400" dirty="0" err="1"/>
              <a:t>br</a:t>
            </a:r>
            <a:r>
              <a:rPr lang="en-GB" sz="1400" dirty="0"/>
              <a:t> /&gt;</a:t>
            </a:r>
            <a:r>
              <a:rPr lang="en-GB" sz="1400" dirty="0">
                <a:highlight>
                  <a:srgbClr val="FFFF00"/>
                </a:highlight>
              </a:rPr>
              <a:t>&lt;/p&gt;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>
                <a:solidFill>
                  <a:srgbClr val="C00000"/>
                </a:solidFill>
              </a:rPr>
              <a:t>    &lt;!-- Horizontal rule (another self-closing tag) --&gt;</a:t>
            </a:r>
          </a:p>
          <a:p>
            <a:pPr marL="0" indent="0">
              <a:buNone/>
            </a:pPr>
            <a:r>
              <a:rPr lang="en-GB" sz="1400" dirty="0"/>
              <a:t>    &lt;hr /&gt;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>
                <a:solidFill>
                  <a:srgbClr val="C00000"/>
                </a:solidFill>
              </a:rPr>
              <a:t>    &lt;!-- Additional tag example with emphasis --&gt;</a:t>
            </a:r>
          </a:p>
          <a:p>
            <a:pPr marL="0" indent="0">
              <a:buNone/>
            </a:pPr>
            <a:r>
              <a:rPr lang="en-GB" sz="1400" dirty="0"/>
              <a:t>    </a:t>
            </a:r>
            <a:r>
              <a:rPr lang="en-GB" sz="1400" dirty="0">
                <a:highlight>
                  <a:srgbClr val="FFFF00"/>
                </a:highlight>
              </a:rPr>
              <a:t>&lt;p&gt;</a:t>
            </a:r>
            <a:r>
              <a:rPr lang="en-GB" sz="1400" dirty="0"/>
              <a:t>This is &lt;strong&gt;important&lt;/strong&gt; text and this is &lt;</a:t>
            </a:r>
            <a:r>
              <a:rPr lang="en-GB" sz="1400" dirty="0" err="1"/>
              <a:t>em</a:t>
            </a:r>
            <a:r>
              <a:rPr lang="en-GB" sz="1400" dirty="0"/>
              <a:t>&gt;emphasised&lt;/</a:t>
            </a:r>
            <a:r>
              <a:rPr lang="en-GB" sz="1400" dirty="0" err="1"/>
              <a:t>em</a:t>
            </a:r>
            <a:r>
              <a:rPr lang="en-GB" sz="1400" dirty="0"/>
              <a:t>&gt; text.</a:t>
            </a:r>
            <a:r>
              <a:rPr lang="en-GB" sz="1400" dirty="0">
                <a:highlight>
                  <a:srgbClr val="FFFF00"/>
                </a:highlight>
              </a:rPr>
              <a:t>&lt;/p&gt;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&lt;/body&gt;</a:t>
            </a:r>
          </a:p>
          <a:p>
            <a:pPr marL="0" indent="0">
              <a:buNone/>
            </a:pPr>
            <a:r>
              <a:rPr lang="en-GB" sz="1400" dirty="0"/>
              <a:t>&lt;/html&gt;</a:t>
            </a:r>
          </a:p>
          <a:p>
            <a:pPr marL="0" indent="0">
              <a:buNone/>
            </a:pPr>
            <a:endParaRPr lang="en-GB" sz="1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B79BAD3-6998-66CE-D6CF-52CC6F2814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5225" y="1842134"/>
            <a:ext cx="4170924" cy="2359023"/>
          </a:xfrm>
          <a:prstGeom prst="rect">
            <a:avLst/>
          </a:prstGeom>
          <a:ln>
            <a:solidFill>
              <a:schemeClr val="tx1"/>
            </a:solidFill>
          </a:ln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594E5ADC-5B08-C637-40C8-4BE67162C95A}"/>
              </a:ext>
            </a:extLst>
          </p:cNvPr>
          <p:cNvCxnSpPr>
            <a:cxnSpLocks/>
          </p:cNvCxnSpPr>
          <p:nvPr/>
        </p:nvCxnSpPr>
        <p:spPr>
          <a:xfrm flipH="1">
            <a:off x="1026160" y="1432560"/>
            <a:ext cx="5791200" cy="0"/>
          </a:xfrm>
          <a:prstGeom prst="straightConnector1">
            <a:avLst/>
          </a:prstGeom>
          <a:ln w="28575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87AB7242-64F0-D6A1-E916-CAFAEB61C198}"/>
              </a:ext>
            </a:extLst>
          </p:cNvPr>
          <p:cNvCxnSpPr>
            <a:cxnSpLocks/>
          </p:cNvCxnSpPr>
          <p:nvPr/>
        </p:nvCxnSpPr>
        <p:spPr>
          <a:xfrm flipH="1">
            <a:off x="1097280" y="5486400"/>
            <a:ext cx="5750560" cy="0"/>
          </a:xfrm>
          <a:prstGeom prst="straightConnector1">
            <a:avLst/>
          </a:prstGeom>
          <a:ln w="28575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A64C8512-E6F1-22E1-1614-7799B361A32E}"/>
              </a:ext>
            </a:extLst>
          </p:cNvPr>
          <p:cNvCxnSpPr>
            <a:cxnSpLocks/>
          </p:cNvCxnSpPr>
          <p:nvPr/>
        </p:nvCxnSpPr>
        <p:spPr>
          <a:xfrm flipH="1">
            <a:off x="1056640" y="2184400"/>
            <a:ext cx="4704080" cy="0"/>
          </a:xfrm>
          <a:prstGeom prst="straightConnector1">
            <a:avLst/>
          </a:prstGeom>
          <a:ln w="28575">
            <a:solidFill>
              <a:srgbClr val="0000C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CCD97F93-1E40-D8F7-2E5D-551ECAEEC673}"/>
              </a:ext>
            </a:extLst>
          </p:cNvPr>
          <p:cNvCxnSpPr>
            <a:cxnSpLocks/>
          </p:cNvCxnSpPr>
          <p:nvPr/>
        </p:nvCxnSpPr>
        <p:spPr>
          <a:xfrm flipH="1">
            <a:off x="1117600" y="5293360"/>
            <a:ext cx="4704080" cy="0"/>
          </a:xfrm>
          <a:prstGeom prst="straightConnector1">
            <a:avLst/>
          </a:prstGeom>
          <a:ln w="28575">
            <a:solidFill>
              <a:srgbClr val="0000C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3556EE47-C8EA-A2E3-50EE-7A2F780F52F1}"/>
              </a:ext>
            </a:extLst>
          </p:cNvPr>
          <p:cNvCxnSpPr>
            <a:cxnSpLocks/>
          </p:cNvCxnSpPr>
          <p:nvPr/>
        </p:nvCxnSpPr>
        <p:spPr>
          <a:xfrm flipH="1">
            <a:off x="1097280" y="1615440"/>
            <a:ext cx="2692400" cy="0"/>
          </a:xfrm>
          <a:prstGeom prst="straightConnector1">
            <a:avLst/>
          </a:prstGeom>
          <a:ln w="28575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BDF95625-E234-BBEB-A8D2-CD83E65AA9CC}"/>
              </a:ext>
            </a:extLst>
          </p:cNvPr>
          <p:cNvCxnSpPr>
            <a:cxnSpLocks/>
          </p:cNvCxnSpPr>
          <p:nvPr/>
        </p:nvCxnSpPr>
        <p:spPr>
          <a:xfrm flipH="1">
            <a:off x="1117600" y="2001520"/>
            <a:ext cx="2692400" cy="0"/>
          </a:xfrm>
          <a:prstGeom prst="straightConnector1">
            <a:avLst/>
          </a:prstGeom>
          <a:ln w="28575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9786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2EDF8-FB2D-E521-DD87-507BCAA651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Structure of an HTML Document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F82C0B9-8BE3-8A91-06DA-2191376EF8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9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D4BC26-7216-B4E0-62C8-ED9A37D0002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Every HTML page starts with the following structure: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093501-6973-4F7A-8174-B5D48A20AE62}"/>
              </a:ext>
            </a:extLst>
          </p:cNvPr>
          <p:cNvSpPr txBox="1"/>
          <p:nvPr/>
        </p:nvSpPr>
        <p:spPr>
          <a:xfrm>
            <a:off x="2471420" y="1517640"/>
            <a:ext cx="6121400" cy="44861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0070C0"/>
                </a:solidFill>
              </a:rPr>
              <a:t>&lt;!DOCTYPE </a:t>
            </a:r>
            <a:r>
              <a:rPr lang="en-GB" sz="1600" dirty="0">
                <a:solidFill>
                  <a:srgbClr val="0000CC"/>
                </a:solidFill>
              </a:rPr>
              <a:t>html</a:t>
            </a:r>
            <a:r>
              <a:rPr lang="en-GB" sz="1600" dirty="0">
                <a:solidFill>
                  <a:srgbClr val="0070C0"/>
                </a:solidFill>
              </a:rPr>
              <a:t>&gt;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0070C0"/>
                </a:solidFill>
              </a:rPr>
              <a:t>&lt;html&gt;</a:t>
            </a:r>
          </a:p>
          <a:p>
            <a:pPr lvl="1">
              <a:lnSpc>
                <a:spcPct val="150000"/>
              </a:lnSpc>
            </a:pPr>
            <a:r>
              <a:rPr lang="en-GB" sz="1600" dirty="0">
                <a:solidFill>
                  <a:srgbClr val="0070C0"/>
                </a:solidFill>
              </a:rPr>
              <a:t>  &lt;head&gt;</a:t>
            </a:r>
          </a:p>
          <a:p>
            <a:pPr lvl="1">
              <a:lnSpc>
                <a:spcPct val="150000"/>
              </a:lnSpc>
            </a:pPr>
            <a:r>
              <a:rPr lang="en-GB" sz="1600" dirty="0">
                <a:solidFill>
                  <a:srgbClr val="0070C0"/>
                </a:solidFill>
              </a:rPr>
              <a:t>    &lt;meta </a:t>
            </a:r>
            <a:r>
              <a:rPr lang="en-GB" sz="1600" dirty="0">
                <a:solidFill>
                  <a:srgbClr val="0000CC"/>
                </a:solidFill>
              </a:rPr>
              <a:t>charset="UTF-8" </a:t>
            </a:r>
            <a:r>
              <a:rPr lang="en-GB" sz="1600" dirty="0">
                <a:solidFill>
                  <a:srgbClr val="0070C0"/>
                </a:solidFill>
              </a:rPr>
              <a:t>/&gt;</a:t>
            </a:r>
          </a:p>
          <a:p>
            <a:pPr lvl="2">
              <a:lnSpc>
                <a:spcPct val="150000"/>
              </a:lnSpc>
            </a:pPr>
            <a:r>
              <a:rPr lang="en-GB" sz="1600" dirty="0">
                <a:solidFill>
                  <a:srgbClr val="0070C0"/>
                </a:solidFill>
              </a:rPr>
              <a:t>    &lt;title&gt;My First Web Page&lt;/title&gt;</a:t>
            </a:r>
          </a:p>
          <a:p>
            <a:pPr lvl="1">
              <a:lnSpc>
                <a:spcPct val="150000"/>
              </a:lnSpc>
            </a:pPr>
            <a:r>
              <a:rPr lang="en-GB" sz="1600" dirty="0">
                <a:solidFill>
                  <a:srgbClr val="0070C0"/>
                </a:solidFill>
              </a:rPr>
              <a:t>  &lt;/head&gt;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0070C0"/>
                </a:solidFill>
              </a:rPr>
              <a:t>  &lt;body&gt;</a:t>
            </a:r>
          </a:p>
          <a:p>
            <a:pPr lvl="1">
              <a:lnSpc>
                <a:spcPct val="150000"/>
              </a:lnSpc>
            </a:pPr>
            <a:r>
              <a:rPr lang="en-GB" sz="1600" dirty="0">
                <a:solidFill>
                  <a:srgbClr val="0070C0"/>
                </a:solidFill>
              </a:rPr>
              <a:t>    </a:t>
            </a:r>
            <a:r>
              <a:rPr lang="en-GB" sz="1600" dirty="0">
                <a:solidFill>
                  <a:schemeClr val="tx1"/>
                </a:solidFill>
              </a:rPr>
              <a:t>&lt;h1&gt;</a:t>
            </a:r>
            <a:r>
              <a:rPr lang="en-GB" sz="1600" dirty="0">
                <a:solidFill>
                  <a:srgbClr val="0070C0"/>
                </a:solidFill>
              </a:rPr>
              <a:t>Welcome!&lt;/h1&gt;</a:t>
            </a:r>
          </a:p>
          <a:p>
            <a:pPr lvl="1">
              <a:lnSpc>
                <a:spcPct val="150000"/>
              </a:lnSpc>
            </a:pPr>
            <a:r>
              <a:rPr lang="en-GB" sz="1600" dirty="0">
                <a:solidFill>
                  <a:srgbClr val="0070C0"/>
                </a:solidFill>
              </a:rPr>
              <a:t>    </a:t>
            </a:r>
            <a:r>
              <a:rPr lang="en-GB" sz="1600" dirty="0">
                <a:solidFill>
                  <a:schemeClr val="tx1"/>
                </a:solidFill>
              </a:rPr>
              <a:t>&lt;p&gt;</a:t>
            </a:r>
            <a:r>
              <a:rPr lang="en-GB" sz="1600" dirty="0">
                <a:solidFill>
                  <a:srgbClr val="0070C0"/>
                </a:solidFill>
              </a:rPr>
              <a:t>This is my first HTML page.&lt;/p&gt;</a:t>
            </a:r>
          </a:p>
          <a:p>
            <a:pPr lvl="1">
              <a:lnSpc>
                <a:spcPct val="150000"/>
              </a:lnSpc>
            </a:pPr>
            <a:r>
              <a:rPr lang="en-GB" sz="1600" dirty="0">
                <a:solidFill>
                  <a:srgbClr val="0070C0"/>
                </a:solidFill>
              </a:rPr>
              <a:t>    &lt;p&gt;It includes headings and paragraphs.&lt;/p&gt;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0070C0"/>
                </a:solidFill>
              </a:rPr>
              <a:t>  &lt;/body&gt;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0070C0"/>
                </a:solidFill>
              </a:rPr>
              <a:t>&lt;/html&gt;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F96A4B-2BFD-A9A1-745C-2BCFAFC8846D}"/>
              </a:ext>
            </a:extLst>
          </p:cNvPr>
          <p:cNvSpPr txBox="1"/>
          <p:nvPr/>
        </p:nvSpPr>
        <p:spPr>
          <a:xfrm>
            <a:off x="2326141" y="1517640"/>
            <a:ext cx="6121400" cy="44861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solidFill>
                  <a:schemeClr val="tx1"/>
                </a:solidFill>
              </a:rPr>
              <a:t>&lt;!DOCTYPE </a:t>
            </a:r>
            <a:r>
              <a:rPr lang="en-GB" sz="1600" dirty="0">
                <a:solidFill>
                  <a:srgbClr val="0000CC"/>
                </a:solidFill>
              </a:rPr>
              <a:t>html</a:t>
            </a:r>
            <a:r>
              <a:rPr lang="en-GB" sz="1600" dirty="0">
                <a:solidFill>
                  <a:schemeClr val="tx1"/>
                </a:solidFill>
              </a:rPr>
              <a:t>&gt;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chemeClr val="tx1"/>
                </a:solidFill>
              </a:rPr>
              <a:t>&lt;html&gt;</a:t>
            </a:r>
          </a:p>
          <a:p>
            <a:pPr lvl="1">
              <a:lnSpc>
                <a:spcPct val="150000"/>
              </a:lnSpc>
            </a:pPr>
            <a:r>
              <a:rPr lang="en-GB" sz="1600" dirty="0">
                <a:solidFill>
                  <a:schemeClr val="tx1"/>
                </a:solidFill>
              </a:rPr>
              <a:t>  &lt;head&gt;</a:t>
            </a:r>
          </a:p>
          <a:p>
            <a:pPr lvl="1">
              <a:lnSpc>
                <a:spcPct val="150000"/>
              </a:lnSpc>
            </a:pPr>
            <a:r>
              <a:rPr lang="en-GB" sz="1600" dirty="0">
                <a:solidFill>
                  <a:srgbClr val="0070C0"/>
                </a:solidFill>
              </a:rPr>
              <a:t>    </a:t>
            </a:r>
            <a:r>
              <a:rPr lang="en-GB" sz="1600" dirty="0">
                <a:solidFill>
                  <a:schemeClr val="tx1"/>
                </a:solidFill>
              </a:rPr>
              <a:t>&lt;meta </a:t>
            </a:r>
            <a:r>
              <a:rPr lang="en-GB" sz="1600" dirty="0">
                <a:solidFill>
                  <a:srgbClr val="0000CC"/>
                </a:solidFill>
              </a:rPr>
              <a:t>charset="UTF-8" </a:t>
            </a:r>
            <a:r>
              <a:rPr lang="en-GB" sz="1600" dirty="0">
                <a:solidFill>
                  <a:schemeClr val="tx1"/>
                </a:solidFill>
              </a:rPr>
              <a:t>/&gt;</a:t>
            </a:r>
          </a:p>
          <a:p>
            <a:pPr lvl="2">
              <a:lnSpc>
                <a:spcPct val="150000"/>
              </a:lnSpc>
            </a:pPr>
            <a:r>
              <a:rPr lang="en-GB" sz="1600" dirty="0">
                <a:solidFill>
                  <a:schemeClr val="tx1"/>
                </a:solidFill>
              </a:rPr>
              <a:t>    &lt;title&gt;</a:t>
            </a:r>
            <a:r>
              <a:rPr lang="en-GB" sz="1600" dirty="0">
                <a:solidFill>
                  <a:srgbClr val="0070C0"/>
                </a:solidFill>
              </a:rPr>
              <a:t>My First Web Page</a:t>
            </a:r>
            <a:r>
              <a:rPr lang="en-GB" sz="1600" dirty="0">
                <a:solidFill>
                  <a:schemeClr val="tx1"/>
                </a:solidFill>
              </a:rPr>
              <a:t>&lt;/title&gt;</a:t>
            </a:r>
          </a:p>
          <a:p>
            <a:pPr lvl="1">
              <a:lnSpc>
                <a:spcPct val="150000"/>
              </a:lnSpc>
            </a:pPr>
            <a:r>
              <a:rPr lang="en-GB" sz="1600" dirty="0">
                <a:solidFill>
                  <a:schemeClr val="tx1"/>
                </a:solidFill>
              </a:rPr>
              <a:t>  &lt;/head&gt;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chemeClr val="tx1"/>
                </a:solidFill>
              </a:rPr>
              <a:t>  &lt;body&gt;</a:t>
            </a:r>
          </a:p>
          <a:p>
            <a:pPr lvl="1">
              <a:lnSpc>
                <a:spcPct val="150000"/>
              </a:lnSpc>
            </a:pPr>
            <a:r>
              <a:rPr lang="en-GB" sz="1600" dirty="0">
                <a:solidFill>
                  <a:srgbClr val="0070C0"/>
                </a:solidFill>
              </a:rPr>
              <a:t>    </a:t>
            </a:r>
            <a:r>
              <a:rPr lang="en-GB" sz="1600" dirty="0">
                <a:solidFill>
                  <a:schemeClr val="tx1"/>
                </a:solidFill>
              </a:rPr>
              <a:t>&lt;h1&gt;</a:t>
            </a:r>
            <a:r>
              <a:rPr lang="en-GB" sz="1600" dirty="0">
                <a:solidFill>
                  <a:srgbClr val="0070C0"/>
                </a:solidFill>
              </a:rPr>
              <a:t>Welcome!</a:t>
            </a:r>
            <a:r>
              <a:rPr lang="en-GB" sz="1600" dirty="0">
                <a:solidFill>
                  <a:schemeClr val="tx1"/>
                </a:solidFill>
              </a:rPr>
              <a:t>&lt;/h1&gt;</a:t>
            </a:r>
          </a:p>
          <a:p>
            <a:pPr lvl="1">
              <a:lnSpc>
                <a:spcPct val="150000"/>
              </a:lnSpc>
            </a:pPr>
            <a:r>
              <a:rPr lang="en-GB" sz="1600" dirty="0">
                <a:solidFill>
                  <a:srgbClr val="0070C0"/>
                </a:solidFill>
              </a:rPr>
              <a:t>    </a:t>
            </a:r>
            <a:r>
              <a:rPr lang="en-GB" sz="1600" dirty="0">
                <a:solidFill>
                  <a:schemeClr val="tx1"/>
                </a:solidFill>
              </a:rPr>
              <a:t>&lt;p&gt;</a:t>
            </a:r>
            <a:r>
              <a:rPr lang="en-GB" sz="1600" dirty="0">
                <a:solidFill>
                  <a:srgbClr val="0070C0"/>
                </a:solidFill>
              </a:rPr>
              <a:t>This is my first HTML page.</a:t>
            </a:r>
            <a:r>
              <a:rPr lang="en-GB" sz="1600" dirty="0">
                <a:solidFill>
                  <a:schemeClr val="tx1"/>
                </a:solidFill>
              </a:rPr>
              <a:t>&lt;/p&gt;</a:t>
            </a:r>
          </a:p>
          <a:p>
            <a:pPr lvl="1">
              <a:lnSpc>
                <a:spcPct val="150000"/>
              </a:lnSpc>
            </a:pPr>
            <a:r>
              <a:rPr lang="en-GB" sz="1600" dirty="0">
                <a:solidFill>
                  <a:schemeClr val="tx1"/>
                </a:solidFill>
              </a:rPr>
              <a:t>    &lt;p&gt;</a:t>
            </a:r>
            <a:r>
              <a:rPr lang="en-GB" sz="1600" dirty="0">
                <a:solidFill>
                  <a:srgbClr val="0070C0"/>
                </a:solidFill>
              </a:rPr>
              <a:t>It includes headings and paragraphs.</a:t>
            </a:r>
            <a:r>
              <a:rPr lang="en-GB" sz="1600" dirty="0">
                <a:solidFill>
                  <a:schemeClr val="tx1"/>
                </a:solidFill>
              </a:rPr>
              <a:t>&lt;/p&gt;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chemeClr val="tx1"/>
                </a:solidFill>
              </a:rPr>
              <a:t>  &lt;/body&gt;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chemeClr val="tx1"/>
                </a:solidFill>
              </a:rPr>
              <a:t>&lt;/html&gt;</a:t>
            </a:r>
          </a:p>
        </p:txBody>
      </p:sp>
    </p:spTree>
    <p:extLst>
      <p:ext uri="{BB962C8B-B14F-4D97-AF65-F5344CB8AC3E}">
        <p14:creationId xmlns:p14="http://schemas.microsoft.com/office/powerpoint/2010/main" val="2678139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E1ECF-A536-95F3-702D-8353E4DB2F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Tags and Elements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096EC1D-07C4-1502-6E94-A60B4AC9E4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10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9983A1-730F-3C29-9816-57AC820E283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HTML Tags</a:t>
            </a:r>
          </a:p>
          <a:p>
            <a:pPr lvl="1"/>
            <a:r>
              <a:rPr lang="en-GB" dirty="0"/>
              <a:t>Markup tags </a:t>
            </a:r>
            <a:r>
              <a:rPr lang="en-GB" b="1" dirty="0"/>
              <a:t>define structure/content </a:t>
            </a:r>
            <a:r>
              <a:rPr lang="en-GB" dirty="0"/>
              <a:t>of a webpage.</a:t>
            </a:r>
          </a:p>
          <a:p>
            <a:pPr lvl="1"/>
            <a:r>
              <a:rPr lang="en-GB" dirty="0"/>
              <a:t>Tags use angle brackets: e.g., </a:t>
            </a:r>
            <a:r>
              <a:rPr lang="en-GB" b="1" dirty="0"/>
              <a:t>&lt;p&gt;, &lt;/p&gt;.</a:t>
            </a:r>
          </a:p>
          <a:p>
            <a:pPr lvl="1"/>
            <a:r>
              <a:rPr lang="en-GB" dirty="0"/>
              <a:t>Tags are like </a:t>
            </a:r>
            <a:r>
              <a:rPr lang="en-GB" b="1" dirty="0"/>
              <a:t>labels indicating meaning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b="1" dirty="0"/>
              <a:t>HTML Elements</a:t>
            </a:r>
          </a:p>
          <a:p>
            <a:pPr lvl="1"/>
            <a:r>
              <a:rPr lang="en-GB" dirty="0"/>
              <a:t>Two types:</a:t>
            </a:r>
          </a:p>
          <a:p>
            <a:pPr lvl="2"/>
            <a:r>
              <a:rPr lang="en-GB" dirty="0"/>
              <a:t>With content: </a:t>
            </a:r>
            <a:r>
              <a:rPr lang="en-GB" b="1" dirty="0"/>
              <a:t>&lt;</a:t>
            </a:r>
            <a:r>
              <a:rPr lang="en-GB" b="1" dirty="0" err="1"/>
              <a:t>tagLabel</a:t>
            </a:r>
            <a:r>
              <a:rPr lang="en-GB" b="1" dirty="0"/>
              <a:t>&gt;</a:t>
            </a:r>
            <a:r>
              <a:rPr lang="en-GB" dirty="0"/>
              <a:t>content</a:t>
            </a:r>
            <a:r>
              <a:rPr lang="en-GB" b="1" dirty="0"/>
              <a:t>&lt;/</a:t>
            </a:r>
            <a:r>
              <a:rPr lang="en-GB" b="1" dirty="0" err="1"/>
              <a:t>tagLabel</a:t>
            </a:r>
            <a:r>
              <a:rPr lang="en-GB" b="1" dirty="0"/>
              <a:t>&gt;</a:t>
            </a:r>
          </a:p>
          <a:p>
            <a:pPr lvl="2"/>
            <a:r>
              <a:rPr lang="en-GB" dirty="0"/>
              <a:t>No content (empty): </a:t>
            </a:r>
            <a:r>
              <a:rPr lang="en-GB" b="1" dirty="0"/>
              <a:t>&lt;</a:t>
            </a:r>
            <a:r>
              <a:rPr lang="en-GB" b="1" dirty="0" err="1"/>
              <a:t>tagLabel</a:t>
            </a:r>
            <a:r>
              <a:rPr lang="en-GB" b="1" dirty="0"/>
              <a:t> /&gt;</a:t>
            </a:r>
          </a:p>
          <a:p>
            <a:pPr lvl="2"/>
            <a:endParaRPr lang="en-GB" dirty="0"/>
          </a:p>
          <a:p>
            <a:r>
              <a:rPr lang="en-GB" dirty="0"/>
              <a:t>Tags come in pairs (start &amp; end) unless they’re empty/self-closing.</a:t>
            </a:r>
          </a:p>
        </p:txBody>
      </p:sp>
    </p:spTree>
    <p:extLst>
      <p:ext uri="{BB962C8B-B14F-4D97-AF65-F5344CB8AC3E}">
        <p14:creationId xmlns:p14="http://schemas.microsoft.com/office/powerpoint/2010/main" val="1121432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2A047-47BB-49EE-8F8E-0D4A3424B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HTML Attributes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1453082-FFC0-703D-6DD3-7B12502E9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11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4966DD-C137-3246-7AF1-53FD5AC37F9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sz="2000" dirty="0"/>
              <a:t>HTML attributes provide </a:t>
            </a:r>
            <a:r>
              <a:rPr lang="en-GB" sz="2000" b="1" dirty="0"/>
              <a:t>additional information</a:t>
            </a:r>
            <a:r>
              <a:rPr lang="en-GB" sz="2000" dirty="0"/>
              <a:t> about an element.</a:t>
            </a:r>
          </a:p>
          <a:p>
            <a:r>
              <a:rPr lang="en-GB" sz="2000" dirty="0"/>
              <a:t>They are placed </a:t>
            </a:r>
            <a:r>
              <a:rPr lang="en-GB" sz="2000" b="1" dirty="0"/>
              <a:t>inside the start tag</a:t>
            </a:r>
            <a:r>
              <a:rPr lang="en-GB" sz="2000" dirty="0"/>
              <a:t> (or self-closing tag).</a:t>
            </a:r>
          </a:p>
          <a:p>
            <a:r>
              <a:rPr lang="en-GB" sz="2000" dirty="0"/>
              <a:t>Format: </a:t>
            </a:r>
            <a:r>
              <a:rPr lang="en-GB" sz="2000" dirty="0" err="1">
                <a:highlight>
                  <a:srgbClr val="FFFF00"/>
                </a:highlight>
              </a:rPr>
              <a:t>attributeName</a:t>
            </a:r>
            <a:r>
              <a:rPr lang="en-GB" sz="2000" dirty="0">
                <a:highlight>
                  <a:srgbClr val="FFFF00"/>
                </a:highlight>
              </a:rPr>
              <a:t> = "attribute value"</a:t>
            </a:r>
          </a:p>
          <a:p>
            <a:r>
              <a:rPr lang="en-GB" sz="2000" dirty="0"/>
              <a:t>Code Example: Using Attributes</a:t>
            </a:r>
          </a:p>
          <a:p>
            <a:pPr marL="306388" lvl="1" indent="0">
              <a:buNone/>
            </a:pPr>
            <a:endParaRPr lang="en-GB" dirty="0"/>
          </a:p>
          <a:p>
            <a:pPr marL="306388" lvl="1" indent="0">
              <a:buNone/>
            </a:pPr>
            <a:endParaRPr lang="en-GB" dirty="0"/>
          </a:p>
          <a:p>
            <a:pPr marL="306388" lvl="1" indent="0">
              <a:buNone/>
            </a:pPr>
            <a:endParaRPr lang="en-GB" dirty="0"/>
          </a:p>
          <a:p>
            <a:pPr marL="306388" lvl="1" indent="0">
              <a:buNone/>
            </a:pPr>
            <a:endParaRPr lang="en-GB" dirty="0"/>
          </a:p>
          <a:p>
            <a:pPr marL="306388" lvl="1" indent="0">
              <a:buNone/>
            </a:pPr>
            <a:endParaRPr lang="en-GB" dirty="0"/>
          </a:p>
          <a:p>
            <a:pPr marL="306388" lvl="1" indent="0">
              <a:buNone/>
            </a:pPr>
            <a:endParaRPr lang="en-GB" dirty="0"/>
          </a:p>
          <a:p>
            <a:r>
              <a:rPr lang="en-GB" sz="2000" dirty="0"/>
              <a:t>Key Point</a:t>
            </a:r>
          </a:p>
          <a:p>
            <a:pPr lvl="1"/>
            <a:r>
              <a:rPr lang="en-GB" sz="1800" i="1" dirty="0" err="1"/>
              <a:t>sid</a:t>
            </a:r>
            <a:r>
              <a:rPr lang="en-GB" sz="1800" i="1" dirty="0"/>
              <a:t>, class, style, </a:t>
            </a:r>
            <a:r>
              <a:rPr lang="en-GB" sz="1800" i="1" dirty="0" err="1"/>
              <a:t>src</a:t>
            </a:r>
            <a:r>
              <a:rPr lang="en-GB" sz="1800" i="1" dirty="0"/>
              <a:t>, alt, width </a:t>
            </a:r>
            <a:r>
              <a:rPr lang="en-GB" sz="1800" dirty="0"/>
              <a:t>are all attribute names.</a:t>
            </a:r>
          </a:p>
          <a:p>
            <a:pPr lvl="1"/>
            <a:r>
              <a:rPr lang="en-GB" sz="1800" dirty="0"/>
              <a:t>Attribute </a:t>
            </a:r>
            <a:r>
              <a:rPr lang="en-GB" sz="1800" b="1" dirty="0"/>
              <a:t>values must be in quotes</a:t>
            </a:r>
            <a:r>
              <a:rPr lang="en-GB" sz="1800" dirty="0"/>
              <a:t>.</a:t>
            </a:r>
          </a:p>
          <a:p>
            <a:pPr lvl="1"/>
            <a:r>
              <a:rPr lang="en-GB" sz="1800" b="1" dirty="0"/>
              <a:t>Start tag only</a:t>
            </a:r>
            <a:r>
              <a:rPr lang="en-GB" sz="1800" dirty="0"/>
              <a:t>—attributes are not repeated in the end tag.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1E105A-FEDE-1688-33A1-EAB991D17D80}"/>
              </a:ext>
            </a:extLst>
          </p:cNvPr>
          <p:cNvSpPr txBox="1"/>
          <p:nvPr/>
        </p:nvSpPr>
        <p:spPr>
          <a:xfrm>
            <a:off x="937339" y="2541924"/>
            <a:ext cx="6121400" cy="203132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06388" lvl="1" indent="0">
              <a:buNone/>
            </a:pPr>
            <a:r>
              <a:rPr lang="en-GB" dirty="0">
                <a:solidFill>
                  <a:srgbClr val="C00000"/>
                </a:solidFill>
              </a:rPr>
              <a:t>&lt;!-- Heading with an id attribute --&gt;</a:t>
            </a:r>
          </a:p>
          <a:p>
            <a:pPr marL="306388" lvl="1" indent="0">
              <a:buNone/>
            </a:pPr>
            <a:r>
              <a:rPr lang="en-GB" dirty="0">
                <a:solidFill>
                  <a:srgbClr val="0070C0"/>
                </a:solidFill>
              </a:rPr>
              <a:t>&lt;h2 </a:t>
            </a:r>
            <a:r>
              <a:rPr lang="en-GB" dirty="0">
                <a:solidFill>
                  <a:srgbClr val="0070C0"/>
                </a:solidFill>
                <a:highlight>
                  <a:srgbClr val="FFFF00"/>
                </a:highlight>
              </a:rPr>
              <a:t>id="section1"</a:t>
            </a:r>
            <a:r>
              <a:rPr lang="en-GB" dirty="0">
                <a:solidFill>
                  <a:srgbClr val="0070C0"/>
                </a:solidFill>
              </a:rPr>
              <a:t>&gt;HTML Attributes Example&lt;/h2&gt;</a:t>
            </a:r>
          </a:p>
          <a:p>
            <a:pPr marL="306388" lvl="1" indent="0">
              <a:buNone/>
            </a:pPr>
            <a:r>
              <a:rPr lang="en-GB" dirty="0">
                <a:solidFill>
                  <a:srgbClr val="C00000"/>
                </a:solidFill>
              </a:rPr>
              <a:t>&lt;!-- Paragraph with class and style attributes --&gt;</a:t>
            </a:r>
          </a:p>
          <a:p>
            <a:pPr marL="306388" lvl="1" indent="0">
              <a:buNone/>
            </a:pPr>
            <a:r>
              <a:rPr lang="en-GB" dirty="0">
                <a:solidFill>
                  <a:srgbClr val="0070C0"/>
                </a:solidFill>
              </a:rPr>
              <a:t>&lt;p </a:t>
            </a:r>
            <a:r>
              <a:rPr lang="en-GB" dirty="0">
                <a:solidFill>
                  <a:srgbClr val="0070C0"/>
                </a:solidFill>
                <a:highlight>
                  <a:srgbClr val="FFFF00"/>
                </a:highlight>
              </a:rPr>
              <a:t>class="highlight" style="</a:t>
            </a:r>
            <a:r>
              <a:rPr lang="en-GB" dirty="0" err="1">
                <a:solidFill>
                  <a:srgbClr val="0070C0"/>
                </a:solidFill>
                <a:highlight>
                  <a:srgbClr val="FFFF00"/>
                </a:highlight>
              </a:rPr>
              <a:t>color</a:t>
            </a:r>
            <a:r>
              <a:rPr lang="en-GB" dirty="0">
                <a:solidFill>
                  <a:srgbClr val="0070C0"/>
                </a:solidFill>
                <a:highlight>
                  <a:srgbClr val="FFFF00"/>
                </a:highlight>
              </a:rPr>
              <a:t>: blue;"</a:t>
            </a:r>
            <a:r>
              <a:rPr lang="en-GB" dirty="0">
                <a:solidFill>
                  <a:srgbClr val="0070C0"/>
                </a:solidFill>
              </a:rPr>
              <a:t>&gt;This is a styled </a:t>
            </a:r>
            <a:r>
              <a:rPr lang="en-GB" dirty="0"/>
              <a:t>paragraph.&lt;/p&gt;</a:t>
            </a:r>
          </a:p>
          <a:p>
            <a:pPr marL="306388" lvl="1" indent="0">
              <a:buNone/>
            </a:pPr>
            <a:r>
              <a:rPr lang="en-GB" dirty="0">
                <a:solidFill>
                  <a:srgbClr val="C00000"/>
                </a:solidFill>
              </a:rPr>
              <a:t>&lt;!-- Image with </a:t>
            </a:r>
            <a:r>
              <a:rPr lang="en-GB" dirty="0" err="1">
                <a:solidFill>
                  <a:srgbClr val="C00000"/>
                </a:solidFill>
              </a:rPr>
              <a:t>src</a:t>
            </a:r>
            <a:r>
              <a:rPr lang="en-GB" dirty="0">
                <a:solidFill>
                  <a:srgbClr val="C00000"/>
                </a:solidFill>
              </a:rPr>
              <a:t> and alt attributes (self-closing tag) --&gt;</a:t>
            </a:r>
          </a:p>
          <a:p>
            <a:pPr marL="306388" lvl="1" indent="0">
              <a:buNone/>
            </a:pPr>
            <a:r>
              <a:rPr lang="en-GB" dirty="0">
                <a:solidFill>
                  <a:srgbClr val="0070C0"/>
                </a:solidFill>
              </a:rPr>
              <a:t>&lt;</a:t>
            </a:r>
            <a:r>
              <a:rPr lang="en-GB" dirty="0" err="1">
                <a:solidFill>
                  <a:srgbClr val="0070C0"/>
                </a:solidFill>
              </a:rPr>
              <a:t>img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  <a:highlight>
                  <a:srgbClr val="FFFF00"/>
                </a:highlight>
              </a:rPr>
              <a:t>src</a:t>
            </a:r>
            <a:r>
              <a:rPr lang="en-GB" dirty="0">
                <a:solidFill>
                  <a:srgbClr val="0070C0"/>
                </a:solidFill>
                <a:highlight>
                  <a:srgbClr val="FFFF00"/>
                </a:highlight>
              </a:rPr>
              <a:t>="logo.png"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>
                <a:solidFill>
                  <a:srgbClr val="0070C0"/>
                </a:solidFill>
                <a:highlight>
                  <a:srgbClr val="00FF00"/>
                </a:highlight>
              </a:rPr>
              <a:t>alt="Company Logo"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>
                <a:solidFill>
                  <a:srgbClr val="0070C0"/>
                </a:solidFill>
                <a:highlight>
                  <a:srgbClr val="FFFF00"/>
                </a:highlight>
              </a:rPr>
              <a:t>width="150"</a:t>
            </a:r>
            <a:r>
              <a:rPr lang="en-GB" dirty="0">
                <a:solidFill>
                  <a:srgbClr val="0070C0"/>
                </a:solidFill>
              </a:rPr>
              <a:t> /&gt;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4BFA152-C43C-FFC3-D0F6-65A730D827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53383" y="2160514"/>
            <a:ext cx="2603634" cy="2794144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047657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5F46F-CA97-B8F9-A38D-0FB2B5B3E1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Nested HTML Elements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A43A91C-E886-6531-1283-B6CB5A8CBA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12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C0F965-1917-58B2-1893-2128B3E9034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5310505"/>
          </a:xfrm>
        </p:spPr>
        <p:txBody>
          <a:bodyPr>
            <a:normAutofit/>
          </a:bodyPr>
          <a:lstStyle/>
          <a:p>
            <a:r>
              <a:rPr lang="en-GB" sz="2000" dirty="0"/>
              <a:t>HTML elements can </a:t>
            </a:r>
            <a:r>
              <a:rPr lang="en-GB" sz="2000" b="1" dirty="0"/>
              <a:t>contain other elements </a:t>
            </a:r>
            <a:r>
              <a:rPr lang="en-GB" sz="2000" dirty="0"/>
              <a:t>inside them.</a:t>
            </a:r>
          </a:p>
          <a:p>
            <a:r>
              <a:rPr lang="en-GB" sz="2000" dirty="0"/>
              <a:t>These are called </a:t>
            </a:r>
            <a:r>
              <a:rPr lang="en-GB" sz="2000" b="1" dirty="0"/>
              <a:t>nested elements</a:t>
            </a:r>
            <a:r>
              <a:rPr lang="en-GB" sz="2000" dirty="0"/>
              <a:t>:</a:t>
            </a:r>
          </a:p>
          <a:p>
            <a:pPr lvl="1"/>
            <a:r>
              <a:rPr lang="en-GB" sz="2000" b="1" dirty="0"/>
              <a:t>→ A child element </a:t>
            </a:r>
            <a:r>
              <a:rPr lang="en-GB" sz="2000" dirty="0"/>
              <a:t>is placed inside a parent element.</a:t>
            </a:r>
          </a:p>
          <a:p>
            <a:r>
              <a:rPr lang="en-GB" sz="2000" dirty="0"/>
              <a:t>Proper </a:t>
            </a:r>
            <a:r>
              <a:rPr lang="en-GB" sz="2000" b="1" dirty="0"/>
              <a:t>nesting</a:t>
            </a:r>
            <a:r>
              <a:rPr lang="en-GB" sz="2000" dirty="0"/>
              <a:t> means all child elements must open and close </a:t>
            </a:r>
            <a:r>
              <a:rPr lang="en-GB" sz="2000" b="1" dirty="0"/>
              <a:t>within</a:t>
            </a:r>
            <a:r>
              <a:rPr lang="en-GB" sz="2000" dirty="0"/>
              <a:t> their parent tags.</a:t>
            </a:r>
          </a:p>
          <a:p>
            <a:r>
              <a:rPr lang="en-GB" sz="2000" dirty="0"/>
              <a:t>Correctly Nested Code Example: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Here, the &lt;</a:t>
            </a:r>
            <a:r>
              <a:rPr lang="en-GB" sz="2000" dirty="0" err="1"/>
              <a:t>img</a:t>
            </a:r>
            <a:r>
              <a:rPr lang="en-GB" sz="2000" dirty="0"/>
              <a:t>&gt; is nested inside &lt;a&gt;, which is inside &lt;p&gt;.</a:t>
            </a:r>
          </a:p>
          <a:p>
            <a:r>
              <a:rPr lang="en-GB" sz="2000" dirty="0"/>
              <a:t>Badly Nested Example (Don't do this):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Closing tags do not match the opening order → causes rendering errors.</a:t>
            </a:r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22AC1B-F77C-2EE8-72E6-5567A75EACD3}"/>
              </a:ext>
            </a:extLst>
          </p:cNvPr>
          <p:cNvSpPr txBox="1"/>
          <p:nvPr/>
        </p:nvSpPr>
        <p:spPr>
          <a:xfrm>
            <a:off x="1191260" y="2846477"/>
            <a:ext cx="6009640" cy="160043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0070C0"/>
                </a:solidFill>
              </a:rPr>
              <a:t>&lt;p&gt;</a:t>
            </a:r>
          </a:p>
          <a:p>
            <a:r>
              <a:rPr lang="en-GB" sz="1600" dirty="0">
                <a:solidFill>
                  <a:srgbClr val="0070C0"/>
                </a:solidFill>
              </a:rPr>
              <a:t>  This paragraph contains a link that includes an image:</a:t>
            </a:r>
          </a:p>
          <a:p>
            <a:r>
              <a:rPr lang="en-GB" sz="1600" dirty="0">
                <a:solidFill>
                  <a:srgbClr val="0070C0"/>
                </a:solidFill>
              </a:rPr>
              <a:t>  &lt;a </a:t>
            </a:r>
            <a:r>
              <a:rPr lang="en-GB" sz="1600" dirty="0" err="1">
                <a:solidFill>
                  <a:srgbClr val="0070C0"/>
                </a:solidFill>
              </a:rPr>
              <a:t>href</a:t>
            </a:r>
            <a:r>
              <a:rPr lang="en-GB" sz="1600" dirty="0">
                <a:solidFill>
                  <a:srgbClr val="0070C0"/>
                </a:solidFill>
              </a:rPr>
              <a:t>="https://codepen.io/"&gt;</a:t>
            </a:r>
          </a:p>
          <a:p>
            <a:r>
              <a:rPr lang="en-GB" sz="1600" dirty="0">
                <a:solidFill>
                  <a:srgbClr val="0070C0"/>
                </a:solidFill>
              </a:rPr>
              <a:t>    </a:t>
            </a:r>
            <a:r>
              <a:rPr lang="en-GB" sz="1600" dirty="0">
                <a:solidFill>
                  <a:srgbClr val="0070C0"/>
                </a:solidFill>
                <a:highlight>
                  <a:srgbClr val="FFFF00"/>
                </a:highlight>
              </a:rPr>
              <a:t>&lt;</a:t>
            </a:r>
            <a:r>
              <a:rPr lang="en-GB" sz="1600" dirty="0" err="1">
                <a:solidFill>
                  <a:srgbClr val="0070C0"/>
                </a:solidFill>
                <a:highlight>
                  <a:srgbClr val="FFFF00"/>
                </a:highlight>
              </a:rPr>
              <a:t>img</a:t>
            </a:r>
            <a:r>
              <a:rPr lang="en-GB" sz="1600" dirty="0">
                <a:solidFill>
                  <a:srgbClr val="0070C0"/>
                </a:solidFill>
                <a:highlight>
                  <a:srgbClr val="FFFF00"/>
                </a:highlight>
              </a:rPr>
              <a:t> </a:t>
            </a:r>
            <a:r>
              <a:rPr lang="en-GB" sz="1600" dirty="0" err="1">
                <a:solidFill>
                  <a:srgbClr val="0070C0"/>
                </a:solidFill>
                <a:highlight>
                  <a:srgbClr val="FFFF00"/>
                </a:highlight>
              </a:rPr>
              <a:t>src</a:t>
            </a:r>
            <a:r>
              <a:rPr lang="en-GB" sz="1600" dirty="0">
                <a:solidFill>
                  <a:srgbClr val="0070C0"/>
                </a:solidFill>
                <a:highlight>
                  <a:srgbClr val="FFFF00"/>
                </a:highlight>
              </a:rPr>
              <a:t>="logo.png" </a:t>
            </a:r>
            <a:r>
              <a:rPr lang="en-GB" sz="1600" dirty="0">
                <a:solidFill>
                  <a:srgbClr val="0070C0"/>
                </a:solidFill>
                <a:highlight>
                  <a:srgbClr val="00FF00"/>
                </a:highlight>
              </a:rPr>
              <a:t>alt="Logo” </a:t>
            </a:r>
            <a:r>
              <a:rPr lang="en-GB" sz="1600" dirty="0">
                <a:solidFill>
                  <a:srgbClr val="0070C0"/>
                </a:solidFill>
                <a:highlight>
                  <a:srgbClr val="FFFF00"/>
                </a:highlight>
              </a:rPr>
              <a:t>width="150" /&gt;</a:t>
            </a:r>
          </a:p>
          <a:p>
            <a:r>
              <a:rPr lang="en-GB" sz="1600" dirty="0">
                <a:solidFill>
                  <a:srgbClr val="0070C0"/>
                </a:solidFill>
              </a:rPr>
              <a:t>  &lt;/a&gt;</a:t>
            </a:r>
          </a:p>
          <a:p>
            <a:r>
              <a:rPr lang="en-GB" sz="1600" dirty="0">
                <a:solidFill>
                  <a:srgbClr val="0070C0"/>
                </a:solidFill>
              </a:rPr>
              <a:t>&lt;/p&gt;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E109A9F-C4DE-7073-1FC8-4FC0EA5F05B8}"/>
              </a:ext>
            </a:extLst>
          </p:cNvPr>
          <p:cNvSpPr txBox="1"/>
          <p:nvPr/>
        </p:nvSpPr>
        <p:spPr>
          <a:xfrm>
            <a:off x="1079500" y="5141694"/>
            <a:ext cx="6121400" cy="5847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0070C0"/>
                </a:solidFill>
              </a:rPr>
              <a:t>&lt;p&gt;This is incorrect nesting.</a:t>
            </a:r>
          </a:p>
          <a:p>
            <a:r>
              <a:rPr lang="en-GB" sz="1600" dirty="0">
                <a:solidFill>
                  <a:srgbClr val="0070C0"/>
                </a:solidFill>
              </a:rPr>
              <a:t>&lt;a </a:t>
            </a:r>
            <a:r>
              <a:rPr lang="en-GB" sz="1600" dirty="0" err="1">
                <a:solidFill>
                  <a:srgbClr val="0070C0"/>
                </a:solidFill>
              </a:rPr>
              <a:t>href</a:t>
            </a:r>
            <a:r>
              <a:rPr lang="en-GB" sz="1600" dirty="0">
                <a:solidFill>
                  <a:srgbClr val="0070C0"/>
                </a:solidFill>
              </a:rPr>
              <a:t>="index.html"&gt;Click here.&lt;/p&gt;&lt;/a&gt;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F01F113-06A7-6003-602E-5AD44DD3A1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3385" y="2846477"/>
            <a:ext cx="3641969" cy="1757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8516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61D44E0-CEC8-13EA-0AEE-2D2130084E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HTML Elements and Their Purpose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0597B94-99FB-9763-5EBB-5DE95E7925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13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B27981-838E-D57B-D732-D8EA03C76A1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HTML Tag Types &amp; Examples: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Most elements </a:t>
            </a:r>
            <a:r>
              <a:rPr lang="en-GB" b="1" dirty="0"/>
              <a:t>use start and end tags</a:t>
            </a:r>
            <a:r>
              <a:rPr lang="en-GB" dirty="0"/>
              <a:t>, except empty tags like </a:t>
            </a:r>
            <a:r>
              <a:rPr lang="en-GB" b="1" dirty="0"/>
              <a:t>&lt;</a:t>
            </a:r>
            <a:r>
              <a:rPr lang="en-GB" b="1" dirty="0" err="1"/>
              <a:t>br</a:t>
            </a:r>
            <a:r>
              <a:rPr lang="en-GB" b="1" dirty="0"/>
              <a:t> /&gt; and &lt;</a:t>
            </a:r>
            <a:r>
              <a:rPr lang="en-GB" b="1" dirty="0" err="1"/>
              <a:t>img</a:t>
            </a:r>
            <a:r>
              <a:rPr lang="en-GB" b="1" dirty="0"/>
              <a:t> /&gt;.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2C7D84D-52A9-B108-5F40-4585065E42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9067368"/>
              </p:ext>
            </p:extLst>
          </p:nvPr>
        </p:nvGraphicFramePr>
        <p:xfrm>
          <a:off x="368999" y="1784763"/>
          <a:ext cx="11487150" cy="277368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829050">
                  <a:extLst>
                    <a:ext uri="{9D8B030D-6E8A-4147-A177-3AD203B41FA5}">
                      <a16:colId xmlns:a16="http://schemas.microsoft.com/office/drawing/2014/main" val="2961737010"/>
                    </a:ext>
                  </a:extLst>
                </a:gridCol>
                <a:gridCol w="3829050">
                  <a:extLst>
                    <a:ext uri="{9D8B030D-6E8A-4147-A177-3AD203B41FA5}">
                      <a16:colId xmlns:a16="http://schemas.microsoft.com/office/drawing/2014/main" val="308567755"/>
                    </a:ext>
                  </a:extLst>
                </a:gridCol>
                <a:gridCol w="3829050">
                  <a:extLst>
                    <a:ext uri="{9D8B030D-6E8A-4147-A177-3AD203B41FA5}">
                      <a16:colId xmlns:a16="http://schemas.microsoft.com/office/drawing/2014/main" val="7146208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Element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Tag Example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Purpose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4914351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Headings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&lt;h1&gt;, &lt;h2&gt; ... &lt;h6&gt;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Titles and section headings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6676715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Paragraph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&lt;p&gt;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Block of text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6251608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Hyperlink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&lt;a href="..."&gt;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Clickable link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6337933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Image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&lt;img src="..." /&gt;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Displays an image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8789847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Horizontal Rule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&lt;hr /&gt;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Inserts a visual break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2609809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Lists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&lt;ul&gt;, &lt;ol&gt;, &lt;li&gt;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Bulleted/numbered lists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699974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56910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90668-8CE2-7389-8BDD-642824B3F6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Text Formatting in HTML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AF09987-903F-0E93-61C8-FD412E76B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14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DBAC2C-6286-E6C2-D910-7F4EDF0914C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Formatting Elements and Their Purpose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Key Notes:</a:t>
            </a:r>
          </a:p>
          <a:p>
            <a:pPr lvl="1"/>
            <a:r>
              <a:rPr lang="en-GB" b="1" dirty="0"/>
              <a:t>&lt;b&gt; and &lt;</a:t>
            </a:r>
            <a:r>
              <a:rPr lang="en-GB" b="1" dirty="0" err="1"/>
              <a:t>i</a:t>
            </a:r>
            <a:r>
              <a:rPr lang="en-GB" b="1" dirty="0"/>
              <a:t>&gt; </a:t>
            </a:r>
            <a:r>
              <a:rPr lang="en-GB" dirty="0"/>
              <a:t>change appearance but not meaning.</a:t>
            </a:r>
          </a:p>
          <a:p>
            <a:pPr lvl="1"/>
            <a:r>
              <a:rPr lang="en-GB" b="1" dirty="0"/>
              <a:t>&lt;strong&gt; and &lt;</a:t>
            </a:r>
            <a:r>
              <a:rPr lang="en-GB" b="1" dirty="0" err="1"/>
              <a:t>em</a:t>
            </a:r>
            <a:r>
              <a:rPr lang="en-GB" b="1" dirty="0"/>
              <a:t>&gt; </a:t>
            </a:r>
            <a:r>
              <a:rPr lang="en-GB" dirty="0"/>
              <a:t>convey importance or emphasis.</a:t>
            </a:r>
          </a:p>
          <a:p>
            <a:pPr lvl="1"/>
            <a:r>
              <a:rPr lang="en-GB" dirty="0"/>
              <a:t>These elements are often inline, used within paragraphs or links.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ED28BA-BF07-4D30-F7B6-C45C0C74484D}"/>
              </a:ext>
            </a:extLst>
          </p:cNvPr>
          <p:cNvSpPr txBox="1"/>
          <p:nvPr/>
        </p:nvSpPr>
        <p:spPr>
          <a:xfrm>
            <a:off x="1252220" y="1623536"/>
            <a:ext cx="6121400" cy="147732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&lt;b&gt;This is bold&lt;/b&gt; </a:t>
            </a:r>
            <a:r>
              <a:rPr lang="en-GB" dirty="0">
                <a:solidFill>
                  <a:srgbClr val="C00000"/>
                </a:solidFill>
              </a:rPr>
              <a:t>&lt;!-- stylistic only --&gt;</a:t>
            </a:r>
          </a:p>
          <a:p>
            <a:r>
              <a:rPr lang="en-GB" dirty="0">
                <a:solidFill>
                  <a:srgbClr val="0070C0"/>
                </a:solidFill>
              </a:rPr>
              <a:t>&lt;strong&gt;This is strong&lt;/strong&gt; </a:t>
            </a:r>
            <a:r>
              <a:rPr lang="en-GB" dirty="0">
                <a:solidFill>
                  <a:srgbClr val="C00000"/>
                </a:solidFill>
              </a:rPr>
              <a:t>&lt;!-- semantically important --&gt;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&lt;</a:t>
            </a:r>
            <a:r>
              <a:rPr lang="en-GB" dirty="0" err="1">
                <a:solidFill>
                  <a:srgbClr val="0070C0"/>
                </a:solidFill>
              </a:rPr>
              <a:t>i</a:t>
            </a:r>
            <a:r>
              <a:rPr lang="en-GB" dirty="0">
                <a:solidFill>
                  <a:srgbClr val="0070C0"/>
                </a:solidFill>
              </a:rPr>
              <a:t>&gt;This is italic&lt;/</a:t>
            </a:r>
            <a:r>
              <a:rPr lang="en-GB" dirty="0" err="1">
                <a:solidFill>
                  <a:srgbClr val="0070C0"/>
                </a:solidFill>
              </a:rPr>
              <a:t>i</a:t>
            </a:r>
            <a:r>
              <a:rPr lang="en-GB" dirty="0">
                <a:solidFill>
                  <a:srgbClr val="0070C0"/>
                </a:solidFill>
              </a:rPr>
              <a:t>&gt; </a:t>
            </a:r>
            <a:r>
              <a:rPr lang="en-GB" dirty="0">
                <a:solidFill>
                  <a:srgbClr val="C00000"/>
                </a:solidFill>
              </a:rPr>
              <a:t>&lt;!-- stylistic only --&gt;</a:t>
            </a:r>
          </a:p>
          <a:p>
            <a:r>
              <a:rPr lang="en-GB" dirty="0">
                <a:solidFill>
                  <a:srgbClr val="0070C0"/>
                </a:solidFill>
              </a:rPr>
              <a:t>&lt;</a:t>
            </a:r>
            <a:r>
              <a:rPr lang="en-GB" dirty="0" err="1">
                <a:solidFill>
                  <a:srgbClr val="0070C0"/>
                </a:solidFill>
              </a:rPr>
              <a:t>em</a:t>
            </a:r>
            <a:r>
              <a:rPr lang="en-GB" dirty="0">
                <a:solidFill>
                  <a:srgbClr val="0070C0"/>
                </a:solidFill>
              </a:rPr>
              <a:t>&gt;This is emphasised&lt;/</a:t>
            </a:r>
            <a:r>
              <a:rPr lang="en-GB" dirty="0" err="1">
                <a:solidFill>
                  <a:srgbClr val="0070C0"/>
                </a:solidFill>
              </a:rPr>
              <a:t>em</a:t>
            </a:r>
            <a:r>
              <a:rPr lang="en-GB" dirty="0">
                <a:solidFill>
                  <a:srgbClr val="0070C0"/>
                </a:solidFill>
              </a:rPr>
              <a:t>&gt; </a:t>
            </a:r>
            <a:r>
              <a:rPr lang="en-GB" dirty="0">
                <a:solidFill>
                  <a:srgbClr val="C00000"/>
                </a:solidFill>
              </a:rPr>
              <a:t>&lt;!-- semantically important --&gt;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B0E2DD6-5DF4-C167-AE84-8F7EA5B26B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882" y="1774815"/>
            <a:ext cx="4153592" cy="44006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656131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41198-8D33-3809-75AC-36D0318BD7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Lists in HTML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D39497B-861F-855B-037A-DE671C76B8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15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AED148-1401-261E-A196-4C08DC2FB85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4"/>
            <a:ext cx="11487150" cy="5272211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Types of Lists and Code Examples</a:t>
            </a:r>
          </a:p>
          <a:p>
            <a:pPr lvl="1"/>
            <a:r>
              <a:rPr lang="en-GB" dirty="0"/>
              <a:t>Unordered List (bulleted)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Ordered List (numbered)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r>
              <a:rPr lang="en-GB" dirty="0"/>
              <a:t>Notes:</a:t>
            </a:r>
          </a:p>
          <a:p>
            <a:pPr lvl="1"/>
            <a:r>
              <a:rPr lang="en-GB" b="1" dirty="0"/>
              <a:t>&lt;ul&gt; </a:t>
            </a:r>
            <a:r>
              <a:rPr lang="en-GB" dirty="0"/>
              <a:t>= unordered list</a:t>
            </a:r>
          </a:p>
          <a:p>
            <a:pPr lvl="1"/>
            <a:r>
              <a:rPr lang="en-GB" b="1" dirty="0"/>
              <a:t>&lt;</a:t>
            </a:r>
            <a:r>
              <a:rPr lang="en-GB" b="1" dirty="0" err="1"/>
              <a:t>ol</a:t>
            </a:r>
            <a:r>
              <a:rPr lang="en-GB" b="1" dirty="0"/>
              <a:t>&gt; </a:t>
            </a:r>
            <a:r>
              <a:rPr lang="en-GB" dirty="0"/>
              <a:t>= ordered list</a:t>
            </a:r>
          </a:p>
          <a:p>
            <a:pPr lvl="1"/>
            <a:r>
              <a:rPr lang="en-GB" b="1" dirty="0"/>
              <a:t>&lt;li&gt; </a:t>
            </a:r>
            <a:r>
              <a:rPr lang="en-GB" dirty="0"/>
              <a:t>= list item (nested inside)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E47DA4-1739-7A45-7E8D-1041859B23CB}"/>
              </a:ext>
            </a:extLst>
          </p:cNvPr>
          <p:cNvSpPr txBox="1"/>
          <p:nvPr/>
        </p:nvSpPr>
        <p:spPr>
          <a:xfrm>
            <a:off x="1269023" y="1822828"/>
            <a:ext cx="4522177" cy="135421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it-IT" sz="1600" dirty="0">
                <a:solidFill>
                  <a:srgbClr val="0070C0"/>
                </a:solidFill>
              </a:rPr>
              <a:t>&lt;</a:t>
            </a:r>
            <a:r>
              <a:rPr lang="it-IT" sz="1600" dirty="0" err="1">
                <a:solidFill>
                  <a:srgbClr val="0070C0"/>
                </a:solidFill>
              </a:rPr>
              <a:t>ul</a:t>
            </a:r>
            <a:r>
              <a:rPr lang="it-IT" sz="1600" dirty="0">
                <a:solidFill>
                  <a:srgbClr val="0070C0"/>
                </a:solidFill>
              </a:rPr>
              <a:t>&gt;</a:t>
            </a:r>
          </a:p>
          <a:p>
            <a:r>
              <a:rPr lang="it-IT" sz="1600" dirty="0">
                <a:solidFill>
                  <a:srgbClr val="0070C0"/>
                </a:solidFill>
              </a:rPr>
              <a:t>  &lt;li&gt;HTML&lt;/li&gt;</a:t>
            </a:r>
          </a:p>
          <a:p>
            <a:r>
              <a:rPr lang="it-IT" sz="1600" dirty="0">
                <a:solidFill>
                  <a:srgbClr val="0070C0"/>
                </a:solidFill>
              </a:rPr>
              <a:t>  &lt;li&gt;CSS&lt;/li&gt;</a:t>
            </a:r>
          </a:p>
          <a:p>
            <a:r>
              <a:rPr lang="it-IT" sz="1600" dirty="0">
                <a:solidFill>
                  <a:srgbClr val="0070C0"/>
                </a:solidFill>
              </a:rPr>
              <a:t>  &lt;li&gt;JavaScript&lt;/li&gt;</a:t>
            </a:r>
          </a:p>
          <a:p>
            <a:r>
              <a:rPr lang="it-IT" sz="1600" dirty="0">
                <a:solidFill>
                  <a:srgbClr val="0070C0"/>
                </a:solidFill>
              </a:rPr>
              <a:t>&lt;/</a:t>
            </a:r>
            <a:r>
              <a:rPr lang="it-IT" sz="1600" dirty="0" err="1">
                <a:solidFill>
                  <a:srgbClr val="0070C0"/>
                </a:solidFill>
              </a:rPr>
              <a:t>ul</a:t>
            </a:r>
            <a:r>
              <a:rPr lang="it-IT" sz="1600" dirty="0">
                <a:solidFill>
                  <a:srgbClr val="0070C0"/>
                </a:solidFill>
              </a:rPr>
              <a:t>&gt;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BA88D52-FF97-2AC2-15BA-3BB3FB44ED2B}"/>
              </a:ext>
            </a:extLst>
          </p:cNvPr>
          <p:cNvSpPr txBox="1"/>
          <p:nvPr/>
        </p:nvSpPr>
        <p:spPr>
          <a:xfrm>
            <a:off x="1269023" y="3559285"/>
            <a:ext cx="4522177" cy="107721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it-IT" sz="1600" dirty="0">
                <a:solidFill>
                  <a:srgbClr val="0070C0"/>
                </a:solidFill>
              </a:rPr>
              <a:t>&lt;</a:t>
            </a:r>
            <a:r>
              <a:rPr lang="it-IT" sz="1600" dirty="0" err="1">
                <a:solidFill>
                  <a:srgbClr val="0070C0"/>
                </a:solidFill>
              </a:rPr>
              <a:t>ol</a:t>
            </a:r>
            <a:r>
              <a:rPr lang="it-IT" sz="1600" dirty="0">
                <a:solidFill>
                  <a:srgbClr val="0070C0"/>
                </a:solidFill>
              </a:rPr>
              <a:t>&gt;</a:t>
            </a:r>
          </a:p>
          <a:p>
            <a:r>
              <a:rPr lang="it-IT" sz="1600" dirty="0">
                <a:solidFill>
                  <a:srgbClr val="0070C0"/>
                </a:solidFill>
              </a:rPr>
              <a:t>  &lt;li&gt;Step One&lt;/li&gt;</a:t>
            </a:r>
          </a:p>
          <a:p>
            <a:r>
              <a:rPr lang="it-IT" sz="1600" dirty="0">
                <a:solidFill>
                  <a:srgbClr val="0070C0"/>
                </a:solidFill>
              </a:rPr>
              <a:t>  &lt;li&gt;Step Two&lt;/li&gt;</a:t>
            </a:r>
          </a:p>
          <a:p>
            <a:r>
              <a:rPr lang="it-IT" sz="1600" dirty="0">
                <a:solidFill>
                  <a:srgbClr val="0070C0"/>
                </a:solidFill>
              </a:rPr>
              <a:t>&lt;/</a:t>
            </a:r>
            <a:r>
              <a:rPr lang="it-IT" sz="1600" dirty="0" err="1">
                <a:solidFill>
                  <a:srgbClr val="0070C0"/>
                </a:solidFill>
              </a:rPr>
              <a:t>ol</a:t>
            </a:r>
            <a:r>
              <a:rPr lang="it-IT" sz="1600" dirty="0">
                <a:solidFill>
                  <a:srgbClr val="0070C0"/>
                </a:solidFill>
              </a:rPr>
              <a:t>&gt;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9AF9830-5087-77A4-472A-319864EFA7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1350" y="1822828"/>
            <a:ext cx="1825249" cy="135421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AEA11B2-D22E-022C-E2C9-4517BE166A1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19380" b="-11555"/>
          <a:stretch>
            <a:fillRect/>
          </a:stretch>
        </p:blipFill>
        <p:spPr>
          <a:xfrm>
            <a:off x="8171350" y="3559285"/>
            <a:ext cx="1825249" cy="1077218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725275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DDD0D-D2AB-ED26-C279-410059793F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Inline vs Block-Level Elements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483C1B3-0978-87F5-27C5-DE92A83C38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16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0D8953-5095-443C-7CCC-CF2EB1B010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sz="2000" b="1" dirty="0"/>
              <a:t>Display Types in HTML</a:t>
            </a:r>
            <a:endParaRPr lang="en-GB" sz="2000" dirty="0"/>
          </a:p>
          <a:p>
            <a:pPr lvl="1"/>
            <a:r>
              <a:rPr lang="en-GB" sz="2000" b="1" dirty="0"/>
              <a:t>Block-Level Elements - </a:t>
            </a:r>
            <a:r>
              <a:rPr lang="en-GB" sz="2000" dirty="0"/>
              <a:t>Take up the full width, start on a new line:</a:t>
            </a:r>
          </a:p>
          <a:p>
            <a:pPr lvl="1"/>
            <a:endParaRPr lang="en-GB" sz="2000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sz="2000" b="1" dirty="0"/>
              <a:t>Inline Elements - </a:t>
            </a:r>
            <a:r>
              <a:rPr lang="en-GB" sz="2000" dirty="0"/>
              <a:t>Do not break the line: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7B8290B-7935-AE5F-E735-7B673D91B6A2}"/>
              </a:ext>
            </a:extLst>
          </p:cNvPr>
          <p:cNvSpPr txBox="1"/>
          <p:nvPr/>
        </p:nvSpPr>
        <p:spPr>
          <a:xfrm>
            <a:off x="964223" y="2031665"/>
            <a:ext cx="6315808" cy="92333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&lt;h2&gt;About Me&lt;/h2&gt;</a:t>
            </a:r>
          </a:p>
          <a:p>
            <a:r>
              <a:rPr lang="en-GB" dirty="0">
                <a:solidFill>
                  <a:srgbClr val="0070C0"/>
                </a:solidFill>
              </a:rPr>
              <a:t>&lt;p&gt;I am learning HTML and CSS to build websites.&lt;/p&gt;</a:t>
            </a:r>
          </a:p>
          <a:p>
            <a:r>
              <a:rPr lang="en-GB" dirty="0">
                <a:solidFill>
                  <a:srgbClr val="0070C0"/>
                </a:solidFill>
              </a:rPr>
              <a:t>&lt;div&gt;This is a content section inside a block-level &lt;div&gt;.&lt;/div&gt;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EF6A5F7-3FF8-7416-9082-CE7589525939}"/>
              </a:ext>
            </a:extLst>
          </p:cNvPr>
          <p:cNvSpPr txBox="1"/>
          <p:nvPr/>
        </p:nvSpPr>
        <p:spPr>
          <a:xfrm>
            <a:off x="483576" y="3761433"/>
            <a:ext cx="6796455" cy="147732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&lt;p&gt;</a:t>
            </a:r>
          </a:p>
          <a:p>
            <a:r>
              <a:rPr lang="en-GB" dirty="0">
                <a:solidFill>
                  <a:srgbClr val="0070C0"/>
                </a:solidFill>
              </a:rPr>
              <a:t>  Visit our &lt;a </a:t>
            </a:r>
            <a:r>
              <a:rPr lang="en-GB" dirty="0" err="1">
                <a:solidFill>
                  <a:srgbClr val="0070C0"/>
                </a:solidFill>
              </a:rPr>
              <a:t>href</a:t>
            </a:r>
            <a:r>
              <a:rPr lang="en-GB" dirty="0">
                <a:solidFill>
                  <a:srgbClr val="0070C0"/>
                </a:solidFill>
              </a:rPr>
              <a:t>="</a:t>
            </a:r>
            <a:r>
              <a:rPr lang="en-GB" dirty="0">
                <a:hlinkClick r:id="rId2"/>
              </a:rPr>
              <a:t> https://www.w3schools.com/ </a:t>
            </a:r>
            <a:r>
              <a:rPr lang="en-GB" dirty="0">
                <a:solidFill>
                  <a:srgbClr val="0070C0"/>
                </a:solidFill>
              </a:rPr>
              <a:t>"&gt;About Page&lt;/a&gt; </a:t>
            </a:r>
          </a:p>
          <a:p>
            <a:r>
              <a:rPr lang="en-GB" dirty="0">
                <a:solidFill>
                  <a:srgbClr val="0070C0"/>
                </a:solidFill>
              </a:rPr>
              <a:t>  or check the logo: </a:t>
            </a:r>
          </a:p>
          <a:p>
            <a:r>
              <a:rPr lang="en-GB" dirty="0">
                <a:solidFill>
                  <a:srgbClr val="0070C0"/>
                </a:solidFill>
              </a:rPr>
              <a:t>  &lt;</a:t>
            </a:r>
            <a:r>
              <a:rPr lang="en-GB" dirty="0" err="1">
                <a:solidFill>
                  <a:srgbClr val="0070C0"/>
                </a:solidFill>
              </a:rPr>
              <a:t>img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src</a:t>
            </a:r>
            <a:r>
              <a:rPr lang="en-GB" dirty="0">
                <a:solidFill>
                  <a:srgbClr val="0070C0"/>
                </a:solidFill>
              </a:rPr>
              <a:t>="logo.jpg" alt="Company Logo" width="50" /&gt;</a:t>
            </a:r>
          </a:p>
          <a:p>
            <a:r>
              <a:rPr lang="en-GB" dirty="0">
                <a:solidFill>
                  <a:srgbClr val="0070C0"/>
                </a:solidFill>
              </a:rPr>
              <a:t>&lt;/p&gt;</a:t>
            </a:r>
            <a:endParaRPr lang="pt-BR" dirty="0">
              <a:solidFill>
                <a:srgbClr val="0070C0"/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DFD5B31-E0B8-D2E1-FBD6-E9C34433FE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45948" y="2031665"/>
            <a:ext cx="3566822" cy="146825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48717AD-B8EB-F23A-AAF9-C11C4058F8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45948" y="3750358"/>
            <a:ext cx="3695775" cy="1629976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702735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F3E3E-B038-C09F-BF6A-8FF3C2CA9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Good Practice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DA25A72-457A-3522-6BDA-B591099C3F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17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8F049E-37C4-D66F-6115-7FC76DC6AC9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marL="457200" indent="-457200">
              <a:buSzPct val="90000"/>
              <a:buFont typeface="+mj-lt"/>
              <a:buAutoNum type="arabicPeriod"/>
            </a:pPr>
            <a:r>
              <a:rPr lang="en-GB" sz="2000" dirty="0"/>
              <a:t>Use lowercase for element and attribute names</a:t>
            </a:r>
          </a:p>
          <a:p>
            <a:pPr marL="457200" indent="-457200">
              <a:buSzPct val="90000"/>
              <a:buFont typeface="+mj-lt"/>
              <a:buAutoNum type="arabicPeriod"/>
            </a:pPr>
            <a:endParaRPr lang="en-GB" sz="2000" dirty="0"/>
          </a:p>
          <a:p>
            <a:pPr marL="457200" indent="-457200">
              <a:buSzPct val="90000"/>
              <a:buFont typeface="+mj-lt"/>
              <a:buAutoNum type="arabicPeriod"/>
            </a:pPr>
            <a:endParaRPr lang="en-GB" sz="1100" dirty="0"/>
          </a:p>
          <a:p>
            <a:pPr lvl="1">
              <a:buSzPct val="90000"/>
            </a:pPr>
            <a:endParaRPr lang="en-GB" sz="1100" dirty="0"/>
          </a:p>
          <a:p>
            <a:pPr marL="457200" indent="-457200">
              <a:buSzPct val="90000"/>
              <a:buFont typeface="+mj-lt"/>
              <a:buAutoNum type="arabicPeriod"/>
            </a:pPr>
            <a:r>
              <a:rPr lang="en-GB" sz="2000" dirty="0"/>
              <a:t>Use quotes around attribute values (single or double)</a:t>
            </a:r>
          </a:p>
          <a:p>
            <a:pPr marL="457200" indent="-457200">
              <a:buSzPct val="90000"/>
              <a:buFont typeface="+mj-lt"/>
              <a:buAutoNum type="arabicPeriod"/>
            </a:pPr>
            <a:endParaRPr lang="en-GB" sz="1000" dirty="0"/>
          </a:p>
          <a:p>
            <a:pPr marL="457200" indent="-457200">
              <a:buSzPct val="90000"/>
              <a:buFont typeface="+mj-lt"/>
              <a:buAutoNum type="arabicPeriod"/>
            </a:pPr>
            <a:endParaRPr lang="en-GB" sz="2000" dirty="0"/>
          </a:p>
          <a:p>
            <a:pPr marL="457200" indent="-457200">
              <a:buSzPct val="90000"/>
              <a:buFont typeface="+mj-lt"/>
              <a:buAutoNum type="arabicPeriod"/>
            </a:pPr>
            <a:endParaRPr lang="en-GB" sz="2000" dirty="0"/>
          </a:p>
          <a:p>
            <a:pPr marL="457200" indent="-457200">
              <a:buSzPct val="90000"/>
              <a:buFont typeface="+mj-lt"/>
              <a:buAutoNum type="arabicPeriod"/>
            </a:pPr>
            <a:r>
              <a:rPr lang="en-GB" sz="2000" dirty="0"/>
              <a:t>Always close elements properly</a:t>
            </a:r>
          </a:p>
          <a:p>
            <a:pPr marL="457200" indent="-457200">
              <a:buSzPct val="90000"/>
              <a:buFont typeface="+mj-lt"/>
              <a:buAutoNum type="arabicPeriod"/>
            </a:pPr>
            <a:endParaRPr lang="en-GB" sz="2000" dirty="0"/>
          </a:p>
          <a:p>
            <a:pPr marL="457200" indent="-457200">
              <a:buSzPct val="90000"/>
              <a:buFont typeface="+mj-lt"/>
              <a:buAutoNum type="arabicPeriod"/>
            </a:pPr>
            <a:endParaRPr lang="en-GB" sz="2000" dirty="0"/>
          </a:p>
          <a:p>
            <a:pPr marL="457200" indent="-457200">
              <a:buSzPct val="90000"/>
              <a:buFont typeface="+mj-lt"/>
              <a:buAutoNum type="arabicPeriod"/>
            </a:pPr>
            <a:r>
              <a:rPr lang="en-GB" sz="2000" dirty="0"/>
              <a:t>Avoid spaces around = in attributes</a:t>
            </a:r>
          </a:p>
          <a:p>
            <a:pPr marL="0" indent="0">
              <a:buSzPct val="90000"/>
              <a:buNone/>
            </a:pPr>
            <a:endParaRPr lang="en-GB" sz="2000" dirty="0"/>
          </a:p>
          <a:p>
            <a:pPr marL="457200" indent="-457200">
              <a:buSzPct val="90000"/>
              <a:buFont typeface="+mj-lt"/>
              <a:buAutoNum type="arabicPeriod"/>
            </a:pPr>
            <a:endParaRPr lang="en-GB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4929DB-D6BC-519E-D309-F53DDABA6F66}"/>
              </a:ext>
            </a:extLst>
          </p:cNvPr>
          <p:cNvSpPr txBox="1"/>
          <p:nvPr/>
        </p:nvSpPr>
        <p:spPr>
          <a:xfrm>
            <a:off x="6096000" y="1161534"/>
            <a:ext cx="4508421" cy="33855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0070C0"/>
                </a:solidFill>
              </a:rPr>
              <a:t>&lt;</a:t>
            </a:r>
            <a:r>
              <a:rPr lang="en-GB" sz="1600" dirty="0" err="1">
                <a:solidFill>
                  <a:srgbClr val="0070C0"/>
                </a:solidFill>
              </a:rPr>
              <a:t>img</a:t>
            </a:r>
            <a:r>
              <a:rPr lang="en-GB" sz="1600" dirty="0">
                <a:solidFill>
                  <a:srgbClr val="0070C0"/>
                </a:solidFill>
              </a:rPr>
              <a:t> </a:t>
            </a:r>
            <a:r>
              <a:rPr lang="en-GB" sz="1600" dirty="0" err="1">
                <a:solidFill>
                  <a:srgbClr val="0070C0"/>
                </a:solidFill>
              </a:rPr>
              <a:t>src</a:t>
            </a:r>
            <a:r>
              <a:rPr lang="en-GB" sz="1600" dirty="0">
                <a:solidFill>
                  <a:srgbClr val="0070C0"/>
                </a:solidFill>
              </a:rPr>
              <a:t>="logo.png" alt="Company Logo" /&gt;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988901-A708-4FD9-B1DE-4554E21D236D}"/>
              </a:ext>
            </a:extLst>
          </p:cNvPr>
          <p:cNvSpPr txBox="1"/>
          <p:nvPr/>
        </p:nvSpPr>
        <p:spPr>
          <a:xfrm>
            <a:off x="6574465" y="2139379"/>
            <a:ext cx="4508421" cy="5847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0070C0"/>
                </a:solidFill>
              </a:rPr>
              <a:t>&lt;a </a:t>
            </a:r>
            <a:r>
              <a:rPr lang="en-GB" sz="1600" dirty="0" err="1">
                <a:solidFill>
                  <a:srgbClr val="0070C0"/>
                </a:solidFill>
              </a:rPr>
              <a:t>href</a:t>
            </a:r>
            <a:r>
              <a:rPr lang="en-GB" sz="1600" dirty="0">
                <a:solidFill>
                  <a:srgbClr val="0070C0"/>
                </a:solidFill>
              </a:rPr>
              <a:t>="about.html"&gt;About Us&lt;/a&gt;</a:t>
            </a:r>
          </a:p>
          <a:p>
            <a:r>
              <a:rPr lang="en-GB" sz="1600" dirty="0">
                <a:solidFill>
                  <a:srgbClr val="0070C0"/>
                </a:solidFill>
              </a:rPr>
              <a:t>&lt;a </a:t>
            </a:r>
            <a:r>
              <a:rPr lang="en-GB" sz="1600" dirty="0" err="1">
                <a:solidFill>
                  <a:srgbClr val="0070C0"/>
                </a:solidFill>
              </a:rPr>
              <a:t>href</a:t>
            </a:r>
            <a:r>
              <a:rPr lang="en-GB" sz="1600" dirty="0">
                <a:solidFill>
                  <a:srgbClr val="0070C0"/>
                </a:solidFill>
              </a:rPr>
              <a:t>='contact.html'&gt;Contact&lt;/a&gt;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4F961EC-CBB4-B108-A9C2-0300C39DDBDC}"/>
              </a:ext>
            </a:extLst>
          </p:cNvPr>
          <p:cNvSpPr txBox="1"/>
          <p:nvPr/>
        </p:nvSpPr>
        <p:spPr>
          <a:xfrm>
            <a:off x="6095999" y="3712083"/>
            <a:ext cx="4508421" cy="5847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0070C0"/>
                </a:solidFill>
              </a:rPr>
              <a:t>&lt;p&gt;This is a paragraph.&lt;/p&gt;</a:t>
            </a:r>
          </a:p>
          <a:p>
            <a:r>
              <a:rPr lang="en-GB" sz="1600" dirty="0">
                <a:solidFill>
                  <a:srgbClr val="0070C0"/>
                </a:solidFill>
              </a:rPr>
              <a:t>&lt;</a:t>
            </a:r>
            <a:r>
              <a:rPr lang="en-GB" sz="1600" dirty="0" err="1">
                <a:solidFill>
                  <a:srgbClr val="0070C0"/>
                </a:solidFill>
              </a:rPr>
              <a:t>br</a:t>
            </a:r>
            <a:r>
              <a:rPr lang="en-GB" sz="1600" dirty="0">
                <a:solidFill>
                  <a:srgbClr val="0070C0"/>
                </a:solidFill>
              </a:rPr>
              <a:t> /&gt;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4315312-CF9D-F5BD-38C4-530AE86B28E0}"/>
              </a:ext>
            </a:extLst>
          </p:cNvPr>
          <p:cNvSpPr txBox="1"/>
          <p:nvPr/>
        </p:nvSpPr>
        <p:spPr>
          <a:xfrm>
            <a:off x="6095999" y="4816857"/>
            <a:ext cx="4599940" cy="33855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0070C0"/>
                </a:solidFill>
              </a:rPr>
              <a:t>&lt;</a:t>
            </a:r>
            <a:r>
              <a:rPr lang="en-GB" sz="1600" dirty="0" err="1">
                <a:solidFill>
                  <a:srgbClr val="0070C0"/>
                </a:solidFill>
              </a:rPr>
              <a:t>img</a:t>
            </a:r>
            <a:r>
              <a:rPr lang="en-GB" sz="1600" dirty="0">
                <a:solidFill>
                  <a:srgbClr val="0070C0"/>
                </a:solidFill>
              </a:rPr>
              <a:t> </a:t>
            </a:r>
            <a:r>
              <a:rPr lang="en-GB" sz="1600" dirty="0" err="1">
                <a:solidFill>
                  <a:srgbClr val="0070C0"/>
                </a:solidFill>
              </a:rPr>
              <a:t>src</a:t>
            </a:r>
            <a:r>
              <a:rPr lang="en-GB" sz="1600" dirty="0">
                <a:solidFill>
                  <a:srgbClr val="0070C0"/>
                </a:solidFill>
              </a:rPr>
              <a:t>="banner.jpg" alt="Homepage Banner" /&gt;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BBCB5D9-617B-8D40-A401-939A1EA099E2}"/>
              </a:ext>
            </a:extLst>
          </p:cNvPr>
          <p:cNvSpPr txBox="1"/>
          <p:nvPr/>
        </p:nvSpPr>
        <p:spPr>
          <a:xfrm>
            <a:off x="6095999" y="5417435"/>
            <a:ext cx="4599940" cy="33855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0070C0"/>
                </a:solidFill>
              </a:rPr>
              <a:t>&lt;</a:t>
            </a:r>
            <a:r>
              <a:rPr lang="en-GB" sz="1600" dirty="0" err="1">
                <a:solidFill>
                  <a:srgbClr val="0070C0"/>
                </a:solidFill>
              </a:rPr>
              <a:t>img</a:t>
            </a:r>
            <a:r>
              <a:rPr lang="en-GB" sz="1600" dirty="0">
                <a:solidFill>
                  <a:srgbClr val="0070C0"/>
                </a:solidFill>
              </a:rPr>
              <a:t> </a:t>
            </a:r>
            <a:r>
              <a:rPr lang="en-GB" sz="1600" dirty="0" err="1">
                <a:solidFill>
                  <a:srgbClr val="0070C0"/>
                </a:solidFill>
              </a:rPr>
              <a:t>src</a:t>
            </a:r>
            <a:r>
              <a:rPr lang="en-GB" sz="1600" dirty="0">
                <a:solidFill>
                  <a:srgbClr val="0070C0"/>
                </a:solidFill>
              </a:rPr>
              <a:t> = "banner.jpg" alt = "Banner" &gt;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612BC1A-4E39-23AE-8451-6C5D65E61B7C}"/>
              </a:ext>
            </a:extLst>
          </p:cNvPr>
          <p:cNvSpPr txBox="1"/>
          <p:nvPr/>
        </p:nvSpPr>
        <p:spPr>
          <a:xfrm>
            <a:off x="5833745" y="1500088"/>
            <a:ext cx="354393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>
              <a:buSzPct val="90000"/>
            </a:pPr>
            <a:r>
              <a:rPr lang="en-GB" sz="1600" dirty="0">
                <a:solidFill>
                  <a:srgbClr val="C00000"/>
                </a:solidFill>
              </a:rPr>
              <a:t>Avoid: &lt;IMG SRC="logo.png"&gt;</a:t>
            </a:r>
          </a:p>
        </p:txBody>
      </p:sp>
      <p:pic>
        <p:nvPicPr>
          <p:cNvPr id="18" name="Graphic 17" descr="Checkmark with solid fill">
            <a:extLst>
              <a:ext uri="{FF2B5EF4-FFF2-40B4-BE49-F238E27FC236}">
                <a16:creationId xmlns:a16="http://schemas.microsoft.com/office/drawing/2014/main" id="{8CF796F2-405F-45D1-1ADC-730142B3C1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11223" y="4693746"/>
            <a:ext cx="584775" cy="584775"/>
          </a:xfrm>
          <a:prstGeom prst="rect">
            <a:avLst/>
          </a:prstGeom>
        </p:spPr>
      </p:pic>
      <p:pic>
        <p:nvPicPr>
          <p:cNvPr id="20" name="Graphic 19" descr="Close with solid fill">
            <a:extLst>
              <a:ext uri="{FF2B5EF4-FFF2-40B4-BE49-F238E27FC236}">
                <a16:creationId xmlns:a16="http://schemas.microsoft.com/office/drawing/2014/main" id="{23907BEC-87B6-F595-2570-DCD2DD19028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575011" y="5358113"/>
            <a:ext cx="457198" cy="457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1920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  <p:bldP spid="12" grpId="0" animBg="1"/>
      <p:bldP spid="14" grpId="0" animBg="1"/>
      <p:bldP spid="1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5A4625E-1B8D-D00D-4FCF-B16CEF5856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18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6B83820-AC8A-A840-6D54-6A81884E82D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Colours in HTML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A203FD31-C9C1-F88A-DBBF-96FA1A5AFF5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5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F06F1-1363-8BE4-CCF3-62E0BA9596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Colours in HTML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CE8F60-14CC-AF88-941A-87DD8BFFEA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19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5F5B1-4628-BD42-A7C1-11DA0B911FB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Colours in HTML can be set using:</a:t>
            </a:r>
          </a:p>
          <a:p>
            <a:pPr lvl="1"/>
            <a:r>
              <a:rPr lang="en-GB" sz="2000" b="1" dirty="0"/>
              <a:t>Colour names </a:t>
            </a:r>
            <a:r>
              <a:rPr lang="en-GB" sz="2000" dirty="0"/>
              <a:t>(e.g., "red", "blue")</a:t>
            </a:r>
          </a:p>
          <a:p>
            <a:pPr lvl="1"/>
            <a:r>
              <a:rPr lang="en-GB" sz="2000" b="1" dirty="0"/>
              <a:t>Hex codes </a:t>
            </a:r>
            <a:r>
              <a:rPr lang="en-GB" sz="2000" dirty="0"/>
              <a:t>(e.g., #FF0000)</a:t>
            </a:r>
          </a:p>
          <a:p>
            <a:pPr lvl="1"/>
            <a:r>
              <a:rPr lang="en-GB" sz="2000" b="1" dirty="0"/>
              <a:t>RGB values </a:t>
            </a:r>
            <a:r>
              <a:rPr lang="en-GB" sz="2000" dirty="0"/>
              <a:t>(e.g., </a:t>
            </a:r>
            <a:r>
              <a:rPr lang="en-GB" sz="2000" dirty="0" err="1"/>
              <a:t>rgb</a:t>
            </a:r>
            <a:r>
              <a:rPr lang="en-GB" sz="2000" dirty="0"/>
              <a:t>(255, 0, 0))</a:t>
            </a:r>
          </a:p>
          <a:p>
            <a:pPr lvl="1"/>
            <a:endParaRPr lang="en-GB" sz="2000" dirty="0"/>
          </a:p>
          <a:p>
            <a:r>
              <a:rPr lang="en-GB" sz="2000" dirty="0"/>
              <a:t>Example Code: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6D97A17-27C6-681D-0071-9AC0349CCE9E}"/>
              </a:ext>
            </a:extLst>
          </p:cNvPr>
          <p:cNvSpPr txBox="1"/>
          <p:nvPr/>
        </p:nvSpPr>
        <p:spPr>
          <a:xfrm>
            <a:off x="815418" y="3228816"/>
            <a:ext cx="6418501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&lt;p style="</a:t>
            </a:r>
            <a:r>
              <a:rPr lang="en-GB" dirty="0" err="1">
                <a:solidFill>
                  <a:srgbClr val="0070C0"/>
                </a:solidFill>
                <a:highlight>
                  <a:srgbClr val="FFFF00"/>
                </a:highlight>
              </a:rPr>
              <a:t>color</a:t>
            </a:r>
            <a:r>
              <a:rPr lang="en-GB" dirty="0">
                <a:solidFill>
                  <a:srgbClr val="0070C0"/>
                </a:solidFill>
                <a:highlight>
                  <a:srgbClr val="FFFF00"/>
                </a:highlight>
              </a:rPr>
              <a:t>: blue</a:t>
            </a:r>
            <a:r>
              <a:rPr lang="en-GB" dirty="0">
                <a:solidFill>
                  <a:srgbClr val="0070C0"/>
                </a:solidFill>
              </a:rPr>
              <a:t>;"&gt;This is blue text.&lt;/p&gt;</a:t>
            </a:r>
          </a:p>
          <a:p>
            <a:r>
              <a:rPr lang="en-GB" dirty="0">
                <a:solidFill>
                  <a:srgbClr val="0070C0"/>
                </a:solidFill>
              </a:rPr>
              <a:t>&lt;p style="</a:t>
            </a:r>
            <a:r>
              <a:rPr lang="en-GB" dirty="0">
                <a:solidFill>
                  <a:srgbClr val="0070C0"/>
                </a:solidFill>
                <a:highlight>
                  <a:srgbClr val="FFFF00"/>
                </a:highlight>
              </a:rPr>
              <a:t>background-</a:t>
            </a:r>
            <a:r>
              <a:rPr lang="en-GB" dirty="0" err="1">
                <a:solidFill>
                  <a:srgbClr val="0070C0"/>
                </a:solidFill>
                <a:highlight>
                  <a:srgbClr val="FFFF00"/>
                </a:highlight>
              </a:rPr>
              <a:t>color</a:t>
            </a:r>
            <a:r>
              <a:rPr lang="en-GB" dirty="0">
                <a:solidFill>
                  <a:srgbClr val="0070C0"/>
                </a:solidFill>
                <a:highlight>
                  <a:srgbClr val="FFFF00"/>
                </a:highlight>
              </a:rPr>
              <a:t>: #f0f0f0</a:t>
            </a:r>
            <a:r>
              <a:rPr lang="en-GB" dirty="0">
                <a:solidFill>
                  <a:srgbClr val="0070C0"/>
                </a:solidFill>
              </a:rPr>
              <a:t>;"&gt;This has a light grey background.&lt;/p&gt;</a:t>
            </a:r>
          </a:p>
          <a:p>
            <a:r>
              <a:rPr lang="en-GB" dirty="0">
                <a:solidFill>
                  <a:srgbClr val="0070C0"/>
                </a:solidFill>
              </a:rPr>
              <a:t>&lt;p style="</a:t>
            </a:r>
            <a:r>
              <a:rPr lang="en-GB" dirty="0" err="1">
                <a:solidFill>
                  <a:srgbClr val="0070C0"/>
                </a:solidFill>
                <a:highlight>
                  <a:srgbClr val="FFFF00"/>
                </a:highlight>
              </a:rPr>
              <a:t>color</a:t>
            </a:r>
            <a:r>
              <a:rPr lang="en-GB" dirty="0">
                <a:solidFill>
                  <a:srgbClr val="0070C0"/>
                </a:solidFill>
                <a:highlight>
                  <a:srgbClr val="FFFF00"/>
                </a:highlight>
              </a:rPr>
              <a:t>: </a:t>
            </a:r>
            <a:r>
              <a:rPr lang="en-GB" dirty="0" err="1">
                <a:solidFill>
                  <a:srgbClr val="0070C0"/>
                </a:solidFill>
                <a:highlight>
                  <a:srgbClr val="FFFF00"/>
                </a:highlight>
              </a:rPr>
              <a:t>rgb</a:t>
            </a:r>
            <a:r>
              <a:rPr lang="en-GB" dirty="0">
                <a:solidFill>
                  <a:srgbClr val="0070C0"/>
                </a:solidFill>
                <a:highlight>
                  <a:srgbClr val="FFFF00"/>
                </a:highlight>
              </a:rPr>
              <a:t>(0, 128, 0)</a:t>
            </a:r>
            <a:r>
              <a:rPr lang="en-GB" dirty="0">
                <a:solidFill>
                  <a:srgbClr val="0070C0"/>
                </a:solidFill>
              </a:rPr>
              <a:t>;"&gt;This is green text using RGB.&lt;/p&gt;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F904B3D-56BD-E028-22D9-702D99520C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9121" y="2550160"/>
            <a:ext cx="4247707" cy="187898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447492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A8101-27A2-3CFE-F763-4C36820F90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Colours Codes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09C53C2-A14E-E402-55EB-129D8BD9FB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20</a:t>
            </a:fld>
            <a:endParaRPr lang="en-GB"/>
          </a:p>
        </p:txBody>
      </p:sp>
      <p:graphicFrame>
        <p:nvGraphicFramePr>
          <p:cNvPr id="5" name="Object 5">
            <a:extLst>
              <a:ext uri="{FF2B5EF4-FFF2-40B4-BE49-F238E27FC236}">
                <a16:creationId xmlns:a16="http://schemas.microsoft.com/office/drawing/2014/main" id="{059185BD-691A-E4B4-D8B7-1562252B4C1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24878351"/>
              </p:ext>
            </p:extLst>
          </p:nvPr>
        </p:nvGraphicFramePr>
        <p:xfrm>
          <a:off x="2242819" y="1089569"/>
          <a:ext cx="7141435" cy="433587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2" imgW="5180952" imgH="2610214" progId="Paint.Picture">
                  <p:embed/>
                </p:oleObj>
              </mc:Choice>
              <mc:Fallback>
                <p:oleObj name="Bitmap Image" r:id="rId2" imgW="5180952" imgH="2610214" progId="Paint.Picture">
                  <p:embed/>
                  <p:pic>
                    <p:nvPicPr>
                      <p:cNvPr id="5" name="Object 5">
                        <a:extLst>
                          <a:ext uri="{FF2B5EF4-FFF2-40B4-BE49-F238E27FC236}">
                            <a16:creationId xmlns:a16="http://schemas.microsoft.com/office/drawing/2014/main" id="{059185BD-691A-E4B4-D8B7-1562252B4C1A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42819" y="1089569"/>
                        <a:ext cx="7141435" cy="433587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90F7F9BD-F7CC-56D8-4332-5BD5F59706F5}"/>
              </a:ext>
            </a:extLst>
          </p:cNvPr>
          <p:cNvSpPr txBox="1"/>
          <p:nvPr/>
        </p:nvSpPr>
        <p:spPr>
          <a:xfrm>
            <a:off x="483870" y="5543935"/>
            <a:ext cx="61214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For more colours, visit </a:t>
            </a:r>
            <a:r>
              <a:rPr lang="en-GB" dirty="0">
                <a:hlinkClick r:id="rId4"/>
              </a:rPr>
              <a:t>http://www.vgdesign.com/color.html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5661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B3761B-C778-C73A-5A03-B63C151894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Setting Background Colour and Text Colour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D29D6E7-30A2-9B51-124B-197CCF35D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21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5A5EDF-FED7-1FEC-AC94-541D5EEE1D5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Best Practice:</a:t>
            </a:r>
          </a:p>
          <a:p>
            <a:pPr lvl="1"/>
            <a:r>
              <a:rPr lang="en-GB" dirty="0"/>
              <a:t>Use </a:t>
            </a:r>
            <a:r>
              <a:rPr lang="en-GB" b="1" dirty="0"/>
              <a:t>style attribute </a:t>
            </a:r>
            <a:r>
              <a:rPr lang="en-GB" dirty="0"/>
              <a:t>inside the &lt;body&gt; or specific elements.</a:t>
            </a:r>
          </a:p>
          <a:p>
            <a:pPr lvl="1"/>
            <a:r>
              <a:rPr lang="en-GB" dirty="0"/>
              <a:t>Helps control layout without relying on outdated tags.</a:t>
            </a:r>
          </a:p>
          <a:p>
            <a:r>
              <a:rPr lang="en-GB" dirty="0"/>
              <a:t>Example Code: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This codes uses </a:t>
            </a:r>
            <a:r>
              <a:rPr lang="en-GB" b="1" dirty="0"/>
              <a:t>CSS for styling </a:t>
            </a:r>
            <a:r>
              <a:rPr lang="en-GB" dirty="0"/>
              <a:t>instead of </a:t>
            </a:r>
            <a:r>
              <a:rPr lang="en-GB" b="1" dirty="0"/>
              <a:t>outdated attributes </a:t>
            </a:r>
            <a:r>
              <a:rPr lang="en-GB" dirty="0"/>
              <a:t>like </a:t>
            </a:r>
            <a:r>
              <a:rPr lang="en-GB" dirty="0" err="1"/>
              <a:t>bgcolor</a:t>
            </a:r>
            <a:r>
              <a:rPr lang="en-GB" dirty="0"/>
              <a:t> or &lt;font&gt;.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990E943-571D-6E77-117C-F861F932419D}"/>
              </a:ext>
            </a:extLst>
          </p:cNvPr>
          <p:cNvSpPr txBox="1"/>
          <p:nvPr/>
        </p:nvSpPr>
        <p:spPr>
          <a:xfrm>
            <a:off x="937260" y="2717076"/>
            <a:ext cx="6121400" cy="120032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&lt;body </a:t>
            </a:r>
            <a:r>
              <a:rPr lang="en-GB" dirty="0">
                <a:solidFill>
                  <a:srgbClr val="0070C0"/>
                </a:solidFill>
                <a:highlight>
                  <a:srgbClr val="FFFF00"/>
                </a:highlight>
              </a:rPr>
              <a:t>style="background-</a:t>
            </a:r>
            <a:r>
              <a:rPr lang="en-GB" dirty="0" err="1">
                <a:solidFill>
                  <a:srgbClr val="0070C0"/>
                </a:solidFill>
                <a:highlight>
                  <a:srgbClr val="FFFF00"/>
                </a:highlight>
              </a:rPr>
              <a:t>color</a:t>
            </a:r>
            <a:r>
              <a:rPr lang="en-GB" dirty="0">
                <a:solidFill>
                  <a:srgbClr val="0070C0"/>
                </a:solidFill>
                <a:highlight>
                  <a:srgbClr val="FFFF00"/>
                </a:highlight>
              </a:rPr>
              <a:t>: #ffcccc; </a:t>
            </a:r>
            <a:r>
              <a:rPr lang="en-GB" dirty="0" err="1">
                <a:solidFill>
                  <a:srgbClr val="0070C0"/>
                </a:solidFill>
                <a:highlight>
                  <a:srgbClr val="FFFF00"/>
                </a:highlight>
              </a:rPr>
              <a:t>color</a:t>
            </a:r>
            <a:r>
              <a:rPr lang="en-GB" dirty="0">
                <a:solidFill>
                  <a:srgbClr val="0070C0"/>
                </a:solidFill>
                <a:highlight>
                  <a:srgbClr val="FFFF00"/>
                </a:highlight>
              </a:rPr>
              <a:t>: blue;"</a:t>
            </a:r>
            <a:r>
              <a:rPr lang="en-GB" dirty="0">
                <a:solidFill>
                  <a:srgbClr val="0070C0"/>
                </a:solidFill>
              </a:rPr>
              <a:t>&gt;</a:t>
            </a:r>
          </a:p>
          <a:p>
            <a:r>
              <a:rPr lang="en-GB" dirty="0">
                <a:solidFill>
                  <a:srgbClr val="0070C0"/>
                </a:solidFill>
              </a:rPr>
              <a:t>  &lt;h1&gt;Welcome&lt;/h1&gt;</a:t>
            </a:r>
          </a:p>
          <a:p>
            <a:r>
              <a:rPr lang="en-GB" dirty="0">
                <a:solidFill>
                  <a:srgbClr val="0070C0"/>
                </a:solidFill>
              </a:rPr>
              <a:t>  &lt;p&gt;This page has a soft yellow background and black text.&lt;/p&gt;</a:t>
            </a:r>
          </a:p>
          <a:p>
            <a:r>
              <a:rPr lang="en-GB" dirty="0">
                <a:solidFill>
                  <a:srgbClr val="0070C0"/>
                </a:solidFill>
              </a:rPr>
              <a:t>&lt;/body&gt;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C6EA825-B75F-91C0-734E-D4C2A71104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570" y="2145664"/>
            <a:ext cx="3111660" cy="1771741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129633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335BC6-3BC6-EA5D-0307-0C9787A6BD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2030C-9C41-26AD-1A2C-649664337A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Background Images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7539ED3-07C1-4CCB-7D58-1BF7EEAFC7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22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0195CE-701D-47F1-FF95-F0F5A57DF3B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484186" cy="4975225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Modern HTML5 Practice (Recommended):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Notes:</a:t>
            </a:r>
          </a:p>
          <a:p>
            <a:pPr lvl="1"/>
            <a:r>
              <a:rPr lang="en-GB" dirty="0"/>
              <a:t>Background images may repeat by default. You can control this with CSS: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E5E554B-98E1-32D0-CB0F-CEA07D8EF93B}"/>
              </a:ext>
            </a:extLst>
          </p:cNvPr>
          <p:cNvSpPr txBox="1"/>
          <p:nvPr/>
        </p:nvSpPr>
        <p:spPr>
          <a:xfrm>
            <a:off x="358775" y="2146607"/>
            <a:ext cx="7505764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&lt;body style="background-image: </a:t>
            </a:r>
            <a:r>
              <a:rPr lang="en-GB" dirty="0" err="1">
                <a:solidFill>
                  <a:srgbClr val="0070C0"/>
                </a:solidFill>
              </a:rPr>
              <a:t>url</a:t>
            </a:r>
            <a:r>
              <a:rPr lang="en-GB" dirty="0">
                <a:solidFill>
                  <a:srgbClr val="0070C0"/>
                </a:solidFill>
              </a:rPr>
              <a:t>(‘art.png'); background-</a:t>
            </a:r>
            <a:r>
              <a:rPr lang="en-GB" dirty="0" err="1">
                <a:solidFill>
                  <a:srgbClr val="0070C0"/>
                </a:solidFill>
              </a:rPr>
              <a:t>color</a:t>
            </a:r>
            <a:r>
              <a:rPr lang="en-GB" dirty="0">
                <a:solidFill>
                  <a:srgbClr val="0070C0"/>
                </a:solidFill>
              </a:rPr>
              <a:t>: #ffcccc;"&gt;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CC0B7D3-D622-F8C0-83AE-36E5B6F9EABB}"/>
              </a:ext>
            </a:extLst>
          </p:cNvPr>
          <p:cNvSpPr txBox="1"/>
          <p:nvPr/>
        </p:nvSpPr>
        <p:spPr>
          <a:xfrm>
            <a:off x="260502" y="4157396"/>
            <a:ext cx="7702309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&lt;body style="background-image: </a:t>
            </a:r>
            <a:r>
              <a:rPr lang="en-GB" dirty="0" err="1">
                <a:solidFill>
                  <a:srgbClr val="0070C0"/>
                </a:solidFill>
              </a:rPr>
              <a:t>url</a:t>
            </a:r>
            <a:r>
              <a:rPr lang="en-GB" dirty="0">
                <a:solidFill>
                  <a:srgbClr val="0070C0"/>
                </a:solidFill>
              </a:rPr>
              <a:t>(‘art.png'); background-repeat: no-repeat;"&gt;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3E5F12C-C9F0-00B9-2DC0-A577745F52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7759" y="1024240"/>
            <a:ext cx="3168822" cy="224473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75CEB64-085C-4EEF-51C2-D51CA7B44D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07758" y="3801734"/>
            <a:ext cx="3168821" cy="2207366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29466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A9BF3B6-CFAF-9DB2-7DE6-51892DC5AD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23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7385B6F-B8BC-C850-D225-2025BA37334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Building and Formatting Web Page Content in HTML</a:t>
            </a:r>
          </a:p>
        </p:txBody>
      </p:sp>
    </p:spTree>
    <p:extLst>
      <p:ext uri="{BB962C8B-B14F-4D97-AF65-F5344CB8AC3E}">
        <p14:creationId xmlns:p14="http://schemas.microsoft.com/office/powerpoint/2010/main" val="1790404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07CA59-81BE-75F8-3D04-D9489EFD5D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Line Breaks &amp; Horizontal Rules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B5A76B7-0C4B-2FB5-044F-652E6A75F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24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FB3F68-876C-0E09-D4F0-04B813AE328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sz="2000" b="1" dirty="0"/>
              <a:t>Line Break: &lt;</a:t>
            </a:r>
            <a:r>
              <a:rPr lang="en-GB" sz="2000" b="1" dirty="0" err="1"/>
              <a:t>br</a:t>
            </a:r>
            <a:r>
              <a:rPr lang="en-GB" sz="2000" b="1" dirty="0"/>
              <a:t>&gt;</a:t>
            </a:r>
          </a:p>
          <a:p>
            <a:r>
              <a:rPr lang="en-GB" sz="2000" dirty="0"/>
              <a:t>Purpose: Forces a line break without starting a new paragraph.</a:t>
            </a:r>
          </a:p>
          <a:p>
            <a:pPr lvl="1"/>
            <a:r>
              <a:rPr lang="en-GB" sz="2000" dirty="0"/>
              <a:t>Self-closing slash / is optional in HTML5 but improves XHTML compatibility.</a:t>
            </a:r>
          </a:p>
          <a:p>
            <a:r>
              <a:rPr lang="en-GB" sz="2000" dirty="0"/>
              <a:t>Example:</a:t>
            </a:r>
          </a:p>
          <a:p>
            <a:endParaRPr lang="en-GB" sz="2000" dirty="0"/>
          </a:p>
          <a:p>
            <a:r>
              <a:rPr lang="en-GB" sz="2000" b="1" dirty="0"/>
              <a:t>Horizontal Rule: &lt;hr&gt;</a:t>
            </a:r>
          </a:p>
          <a:p>
            <a:r>
              <a:rPr lang="en-GB" sz="2000" dirty="0"/>
              <a:t>Purpose: Inserts a visual horizontal line — often used to divide sections.</a:t>
            </a:r>
          </a:p>
          <a:p>
            <a:pPr lvl="1"/>
            <a:r>
              <a:rPr lang="en-GB" sz="1800" dirty="0"/>
              <a:t>Use CSS to style &lt;hr&gt; for modern layout (e.g., width, colour, thickness)</a:t>
            </a:r>
          </a:p>
          <a:p>
            <a:r>
              <a:rPr lang="en-GB" sz="2000" dirty="0"/>
              <a:t>Example: </a:t>
            </a:r>
          </a:p>
          <a:p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F67B4C4-7558-6E64-06DD-A0556B2A1B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8034453"/>
              </p:ext>
            </p:extLst>
          </p:nvPr>
        </p:nvGraphicFramePr>
        <p:xfrm>
          <a:off x="8234493" y="1123077"/>
          <a:ext cx="3598732" cy="67056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799366">
                  <a:extLst>
                    <a:ext uri="{9D8B030D-6E8A-4147-A177-3AD203B41FA5}">
                      <a16:colId xmlns:a16="http://schemas.microsoft.com/office/drawing/2014/main" val="1399738231"/>
                    </a:ext>
                  </a:extLst>
                </a:gridCol>
                <a:gridCol w="1799366">
                  <a:extLst>
                    <a:ext uri="{9D8B030D-6E8A-4147-A177-3AD203B41FA5}">
                      <a16:colId xmlns:a16="http://schemas.microsoft.com/office/drawing/2014/main" val="238714770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Old HTML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Modern HTML5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5274274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&lt;br&gt;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&lt;</a:t>
                      </a:r>
                      <a:r>
                        <a:rPr lang="en-GB" sz="1600" dirty="0" err="1"/>
                        <a:t>br</a:t>
                      </a:r>
                      <a:r>
                        <a:rPr lang="en-GB" sz="1600" dirty="0"/>
                        <a:t>&gt; or &lt;</a:t>
                      </a:r>
                      <a:r>
                        <a:rPr lang="en-GB" sz="1600" dirty="0" err="1"/>
                        <a:t>br</a:t>
                      </a:r>
                      <a:r>
                        <a:rPr lang="en-GB" sz="1600" dirty="0"/>
                        <a:t> /&gt;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1768964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34E7759C-A055-EF63-F3C6-CC9E1B56739F}"/>
              </a:ext>
            </a:extLst>
          </p:cNvPr>
          <p:cNvSpPr txBox="1"/>
          <p:nvPr/>
        </p:nvSpPr>
        <p:spPr>
          <a:xfrm>
            <a:off x="3035300" y="2192575"/>
            <a:ext cx="5021580" cy="33855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0070C0"/>
                </a:solidFill>
              </a:rPr>
              <a:t>&lt;p&gt;This is Line 1&lt;</a:t>
            </a:r>
            <a:r>
              <a:rPr lang="en-GB" sz="1600" dirty="0" err="1">
                <a:solidFill>
                  <a:srgbClr val="0070C0"/>
                </a:solidFill>
              </a:rPr>
              <a:t>br</a:t>
            </a:r>
            <a:r>
              <a:rPr lang="en-GB" sz="1600" dirty="0">
                <a:solidFill>
                  <a:srgbClr val="0070C0"/>
                </a:solidFill>
              </a:rPr>
              <a:t>&gt;This is Line 2&lt;</a:t>
            </a:r>
            <a:r>
              <a:rPr lang="en-GB" sz="1600" dirty="0" err="1">
                <a:solidFill>
                  <a:srgbClr val="0070C0"/>
                </a:solidFill>
              </a:rPr>
              <a:t>br</a:t>
            </a:r>
            <a:r>
              <a:rPr lang="en-GB" sz="1600" dirty="0">
                <a:solidFill>
                  <a:srgbClr val="0070C0"/>
                </a:solidFill>
              </a:rPr>
              <a:t> /&gt;This is Line 3&lt;/p&gt;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B2449698-08E7-8F16-1B05-206482A631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3525542"/>
              </p:ext>
            </p:extLst>
          </p:nvPr>
        </p:nvGraphicFramePr>
        <p:xfrm>
          <a:off x="8234493" y="2738141"/>
          <a:ext cx="3598732" cy="67056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799366">
                  <a:extLst>
                    <a:ext uri="{9D8B030D-6E8A-4147-A177-3AD203B41FA5}">
                      <a16:colId xmlns:a16="http://schemas.microsoft.com/office/drawing/2014/main" val="1399738231"/>
                    </a:ext>
                  </a:extLst>
                </a:gridCol>
                <a:gridCol w="1799366">
                  <a:extLst>
                    <a:ext uri="{9D8B030D-6E8A-4147-A177-3AD203B41FA5}">
                      <a16:colId xmlns:a16="http://schemas.microsoft.com/office/drawing/2014/main" val="238714770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Old HTML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Modern HTML5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5274274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&lt;hr&gt;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&lt;hr&gt; or &lt;hr /&gt;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17689640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F66A68CA-1DCC-F971-510D-DEFB70A290DC}"/>
              </a:ext>
            </a:extLst>
          </p:cNvPr>
          <p:cNvSpPr txBox="1"/>
          <p:nvPr/>
        </p:nvSpPr>
        <p:spPr>
          <a:xfrm>
            <a:off x="3041650" y="3865176"/>
            <a:ext cx="5021580" cy="86177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0070C0"/>
                </a:solidFill>
              </a:rPr>
              <a:t>&lt;p&gt;Introduction&lt;/p&gt;</a:t>
            </a:r>
          </a:p>
          <a:p>
            <a:r>
              <a:rPr lang="en-GB" sz="1600" dirty="0">
                <a:solidFill>
                  <a:srgbClr val="0070C0"/>
                </a:solidFill>
              </a:rPr>
              <a:t>&lt;hr /&gt;</a:t>
            </a:r>
          </a:p>
          <a:p>
            <a:r>
              <a:rPr lang="en-GB" sz="1600" dirty="0">
                <a:solidFill>
                  <a:srgbClr val="0070C0"/>
                </a:solidFill>
              </a:rPr>
              <a:t>&lt;p&gt;Next Section&lt;/p&gt;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142A891-E106-FA7E-A134-C9B6B5D4FF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31387" y="3865176"/>
            <a:ext cx="3013177" cy="1661864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05820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AD845-DCF3-08B5-AFBA-9E7A9FFFC3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Text Formatting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B7AD4E1-4D71-BC22-B167-A697C3FC1D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25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165588-07A9-600B-C944-E9F96FAFFA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09015"/>
            <a:ext cx="6578044" cy="5234130"/>
          </a:xfrm>
        </p:spPr>
        <p:txBody>
          <a:bodyPr>
            <a:normAutofit/>
          </a:bodyPr>
          <a:lstStyle/>
          <a:p>
            <a:pPr lvl="1"/>
            <a:endParaRPr lang="en-GB" sz="1600" dirty="0"/>
          </a:p>
          <a:p>
            <a:r>
              <a:rPr lang="en-GB" sz="1600" b="1" dirty="0"/>
              <a:t>HTML5 (Recommended Way)</a:t>
            </a:r>
          </a:p>
          <a:p>
            <a:r>
              <a:rPr lang="en-GB" sz="1600" dirty="0"/>
              <a:t>Use newer tags and CSS for the same effect:</a:t>
            </a:r>
          </a:p>
          <a:p>
            <a:endParaRPr lang="en-GB" sz="1600" dirty="0"/>
          </a:p>
          <a:p>
            <a:pPr lvl="1"/>
            <a:r>
              <a:rPr lang="en-GB" sz="1400" dirty="0"/>
              <a:t>These use proper </a:t>
            </a:r>
            <a:r>
              <a:rPr lang="en-GB" sz="1400" b="1" dirty="0"/>
              <a:t>HTML5 tags</a:t>
            </a:r>
            <a:r>
              <a:rPr lang="en-GB" sz="1400" dirty="0"/>
              <a:t> and </a:t>
            </a:r>
            <a:r>
              <a:rPr lang="en-GB" sz="1400" b="1" dirty="0"/>
              <a:t>CSS</a:t>
            </a:r>
            <a:r>
              <a:rPr lang="en-GB" sz="1400" dirty="0"/>
              <a:t> to format the page.</a:t>
            </a:r>
          </a:p>
          <a:p>
            <a:endParaRPr lang="en-GB" sz="1800" dirty="0"/>
          </a:p>
          <a:p>
            <a:endParaRPr lang="en-GB" sz="1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708BFA-45CD-B9A5-467A-369319158CFA}"/>
              </a:ext>
            </a:extLst>
          </p:cNvPr>
          <p:cNvSpPr txBox="1"/>
          <p:nvPr/>
        </p:nvSpPr>
        <p:spPr>
          <a:xfrm>
            <a:off x="1129356" y="2751891"/>
            <a:ext cx="7663769" cy="135421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0070C0"/>
                </a:solidFill>
              </a:rPr>
              <a:t>&lt;p&gt;&lt;strong&gt;Bold text&lt;/strong&gt;&lt;/p&gt;</a:t>
            </a:r>
          </a:p>
          <a:p>
            <a:r>
              <a:rPr lang="en-GB" sz="1600" dirty="0">
                <a:solidFill>
                  <a:srgbClr val="0070C0"/>
                </a:solidFill>
              </a:rPr>
              <a:t>&lt;p&gt;&lt;</a:t>
            </a:r>
            <a:r>
              <a:rPr lang="en-GB" sz="1600" dirty="0" err="1">
                <a:solidFill>
                  <a:srgbClr val="0070C0"/>
                </a:solidFill>
              </a:rPr>
              <a:t>em</a:t>
            </a:r>
            <a:r>
              <a:rPr lang="en-GB" sz="1600" dirty="0">
                <a:solidFill>
                  <a:srgbClr val="0070C0"/>
                </a:solidFill>
              </a:rPr>
              <a:t>&gt;Italic text&lt;/</a:t>
            </a:r>
            <a:r>
              <a:rPr lang="en-GB" sz="1600" dirty="0" err="1">
                <a:solidFill>
                  <a:srgbClr val="0070C0"/>
                </a:solidFill>
              </a:rPr>
              <a:t>em</a:t>
            </a:r>
            <a:r>
              <a:rPr lang="en-GB" sz="1600" dirty="0">
                <a:solidFill>
                  <a:srgbClr val="0070C0"/>
                </a:solidFill>
              </a:rPr>
              <a:t>&gt;&lt;/p&gt;</a:t>
            </a:r>
          </a:p>
          <a:p>
            <a:r>
              <a:rPr lang="en-GB" sz="1600" dirty="0">
                <a:solidFill>
                  <a:srgbClr val="0070C0"/>
                </a:solidFill>
              </a:rPr>
              <a:t>&lt;p style="text-decoration: underline;"&gt;Underlined text&lt;/p&gt;</a:t>
            </a:r>
          </a:p>
          <a:p>
            <a:r>
              <a:rPr lang="en-GB" sz="1600" dirty="0">
                <a:solidFill>
                  <a:srgbClr val="0070C0"/>
                </a:solidFill>
              </a:rPr>
              <a:t>&lt;p style="</a:t>
            </a:r>
            <a:r>
              <a:rPr lang="en-GB" sz="1600" dirty="0" err="1">
                <a:solidFill>
                  <a:srgbClr val="0070C0"/>
                </a:solidFill>
              </a:rPr>
              <a:t>color</a:t>
            </a:r>
            <a:r>
              <a:rPr lang="en-GB" sz="1600" dirty="0">
                <a:solidFill>
                  <a:srgbClr val="0070C0"/>
                </a:solidFill>
              </a:rPr>
              <a:t>: red; font-size: 1.5px;"&gt;Red and large text&lt;/p&gt;</a:t>
            </a:r>
          </a:p>
          <a:p>
            <a:r>
              <a:rPr lang="en-GB" sz="1600" dirty="0">
                <a:solidFill>
                  <a:srgbClr val="0070C0"/>
                </a:solidFill>
              </a:rPr>
              <a:t>&lt;h2 style="text-align: </a:t>
            </a:r>
            <a:r>
              <a:rPr lang="en-GB" sz="1600" dirty="0" err="1">
                <a:solidFill>
                  <a:srgbClr val="0070C0"/>
                </a:solidFill>
              </a:rPr>
              <a:t>center</a:t>
            </a:r>
            <a:r>
              <a:rPr lang="en-GB" sz="1600" dirty="0">
                <a:solidFill>
                  <a:srgbClr val="0070C0"/>
                </a:solidFill>
              </a:rPr>
              <a:t>;"&gt;This is centred&lt;/h2&gt;</a:t>
            </a:r>
          </a:p>
        </p:txBody>
      </p:sp>
    </p:spTree>
    <p:extLst>
      <p:ext uri="{BB962C8B-B14F-4D97-AF65-F5344CB8AC3E}">
        <p14:creationId xmlns:p14="http://schemas.microsoft.com/office/powerpoint/2010/main" val="1628436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C5531008-33C8-C8BE-A8B3-DC02C18B65E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179945" cy="5152149"/>
          </a:xfrm>
        </p:spPr>
        <p:txBody>
          <a:bodyPr>
            <a:normAutofit/>
          </a:bodyPr>
          <a:lstStyle/>
          <a:p>
            <a:r>
              <a:rPr lang="en-GB" sz="2000" b="1" dirty="0"/>
              <a:t>HTML5 (Recommended Way)</a:t>
            </a:r>
          </a:p>
          <a:p>
            <a:pPr lvl="1"/>
            <a:r>
              <a:rPr lang="en-GB" sz="1800" dirty="0"/>
              <a:t>Use </a:t>
            </a:r>
            <a:r>
              <a:rPr lang="en-GB" sz="1800" b="1" dirty="0"/>
              <a:t>CSS</a:t>
            </a:r>
            <a:r>
              <a:rPr lang="en-GB" sz="1800" dirty="0"/>
              <a:t> (inline or external) to control colour, size, and background: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9F4526-D68A-3C9E-41AF-50C36CDC5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Colour and Font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BE96BB3-70AE-5078-AB45-063AC71B54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26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9D2AC9-01AF-5CA5-008B-A3B6BDFF29D8}"/>
              </a:ext>
            </a:extLst>
          </p:cNvPr>
          <p:cNvSpPr txBox="1"/>
          <p:nvPr/>
        </p:nvSpPr>
        <p:spPr>
          <a:xfrm>
            <a:off x="815419" y="2103648"/>
            <a:ext cx="6122276" cy="86177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0070C0"/>
                </a:solidFill>
              </a:rPr>
              <a:t>&lt;body </a:t>
            </a:r>
            <a:r>
              <a:rPr lang="en-GB" sz="1600" dirty="0" err="1">
                <a:solidFill>
                  <a:srgbClr val="0070C0"/>
                </a:solidFill>
              </a:rPr>
              <a:t>bgcolor</a:t>
            </a:r>
            <a:r>
              <a:rPr lang="en-GB" sz="1600" dirty="0">
                <a:solidFill>
                  <a:srgbClr val="0070C0"/>
                </a:solidFill>
              </a:rPr>
              <a:t>="#</a:t>
            </a:r>
            <a:r>
              <a:rPr lang="en-GB" sz="1600" dirty="0" err="1">
                <a:solidFill>
                  <a:srgbClr val="0070C0"/>
                </a:solidFill>
              </a:rPr>
              <a:t>ffffcc</a:t>
            </a:r>
            <a:r>
              <a:rPr lang="en-GB" sz="1600" dirty="0">
                <a:solidFill>
                  <a:srgbClr val="0070C0"/>
                </a:solidFill>
              </a:rPr>
              <a:t>" text="blue"&gt;</a:t>
            </a:r>
          </a:p>
          <a:p>
            <a:r>
              <a:rPr lang="en-GB" sz="1600" dirty="0">
                <a:solidFill>
                  <a:srgbClr val="0070C0"/>
                </a:solidFill>
              </a:rPr>
              <a:t>&lt;font </a:t>
            </a:r>
            <a:r>
              <a:rPr lang="en-GB" sz="1600" dirty="0" err="1">
                <a:solidFill>
                  <a:srgbClr val="0070C0"/>
                </a:solidFill>
              </a:rPr>
              <a:t>color</a:t>
            </a:r>
            <a:r>
              <a:rPr lang="en-GB" sz="1600" dirty="0">
                <a:solidFill>
                  <a:srgbClr val="0070C0"/>
                </a:solidFill>
              </a:rPr>
              <a:t>="red" size="5"&gt;This is red and large&lt;/font&gt;</a:t>
            </a:r>
          </a:p>
          <a:p>
            <a:r>
              <a:rPr lang="en-GB" sz="1600" dirty="0">
                <a:solidFill>
                  <a:srgbClr val="0070C0"/>
                </a:solidFill>
              </a:rPr>
              <a:t>&lt;/body&gt;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2333456-049F-8B96-7E8B-7D180028FEB4}"/>
              </a:ext>
            </a:extLst>
          </p:cNvPr>
          <p:cNvSpPr txBox="1"/>
          <p:nvPr/>
        </p:nvSpPr>
        <p:spPr>
          <a:xfrm>
            <a:off x="815419" y="3459967"/>
            <a:ext cx="6232634" cy="83099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en-US"/>
            </a:defPPr>
            <a:lvl1pPr>
              <a:defRPr sz="1600">
                <a:solidFill>
                  <a:srgbClr val="0070C0"/>
                </a:solidFill>
              </a:defRPr>
            </a:lvl1pPr>
            <a:lvl2pPr>
              <a:defRPr>
                <a:solidFill>
                  <a:schemeClr val="dk1"/>
                </a:solidFill>
              </a:defRPr>
            </a:lvl2pPr>
            <a:lvl3pPr>
              <a:defRPr>
                <a:solidFill>
                  <a:schemeClr val="dk1"/>
                </a:solidFill>
              </a:defRPr>
            </a:lvl3pPr>
            <a:lvl4pPr>
              <a:defRPr>
                <a:solidFill>
                  <a:schemeClr val="dk1"/>
                </a:solidFill>
              </a:defRPr>
            </a:lvl4pPr>
            <a:lvl5pPr>
              <a:defRPr>
                <a:solidFill>
                  <a:schemeClr val="dk1"/>
                </a:solidFill>
              </a:defRPr>
            </a:lvl5pPr>
            <a:lvl6pPr>
              <a:defRPr>
                <a:solidFill>
                  <a:schemeClr val="dk1"/>
                </a:solidFill>
              </a:defRPr>
            </a:lvl6pPr>
            <a:lvl7pPr>
              <a:defRPr>
                <a:solidFill>
                  <a:schemeClr val="dk1"/>
                </a:solidFill>
              </a:defRPr>
            </a:lvl7pPr>
            <a:lvl8pPr>
              <a:defRPr>
                <a:solidFill>
                  <a:schemeClr val="dk1"/>
                </a:solidFill>
              </a:defRPr>
            </a:lvl8pPr>
            <a:lvl9pPr>
              <a:defRPr>
                <a:solidFill>
                  <a:schemeClr val="dk1"/>
                </a:solidFill>
              </a:defRPr>
            </a:lvl9pPr>
          </a:lstStyle>
          <a:p>
            <a:r>
              <a:rPr lang="en-GB" dirty="0"/>
              <a:t>&lt;body style="background-</a:t>
            </a:r>
            <a:r>
              <a:rPr lang="en-GB" dirty="0" err="1"/>
              <a:t>color</a:t>
            </a:r>
            <a:r>
              <a:rPr lang="en-GB" dirty="0"/>
              <a:t>: #ffffcc; </a:t>
            </a:r>
            <a:r>
              <a:rPr lang="en-GB" dirty="0" err="1"/>
              <a:t>color</a:t>
            </a:r>
            <a:r>
              <a:rPr lang="en-GB" dirty="0"/>
              <a:t>: blue;"&gt;</a:t>
            </a:r>
          </a:p>
          <a:p>
            <a:r>
              <a:rPr lang="en-GB" dirty="0"/>
              <a:t>  &lt;p style="</a:t>
            </a:r>
            <a:r>
              <a:rPr lang="en-GB" dirty="0" err="1"/>
              <a:t>color</a:t>
            </a:r>
            <a:r>
              <a:rPr lang="en-GB" dirty="0"/>
              <a:t>: red; font-size: 1.5em;"&gt;This is red and large&lt;/p&gt;</a:t>
            </a:r>
          </a:p>
          <a:p>
            <a:r>
              <a:rPr lang="en-GB" dirty="0"/>
              <a:t>&lt;/body&gt;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88038F6-187E-F3BA-1450-0713C7192090}"/>
              </a:ext>
            </a:extLst>
          </p:cNvPr>
          <p:cNvSpPr txBox="1"/>
          <p:nvPr/>
        </p:nvSpPr>
        <p:spPr>
          <a:xfrm>
            <a:off x="1336429" y="4594824"/>
            <a:ext cx="660609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C00000"/>
                </a:solidFill>
              </a:rPr>
              <a:t>background-</a:t>
            </a:r>
            <a:r>
              <a:rPr lang="en-GB" sz="1600" b="1" dirty="0" err="1">
                <a:solidFill>
                  <a:srgbClr val="C00000"/>
                </a:solidFill>
              </a:rPr>
              <a:t>color</a:t>
            </a:r>
            <a:r>
              <a:rPr lang="en-GB" sz="1600" b="1" dirty="0">
                <a:solidFill>
                  <a:srgbClr val="C00000"/>
                </a:solidFill>
              </a:rPr>
              <a:t> </a:t>
            </a:r>
            <a:r>
              <a:rPr lang="en-GB" sz="1600" dirty="0">
                <a:solidFill>
                  <a:srgbClr val="C00000"/>
                </a:solidFill>
              </a:rPr>
              <a:t>sets the page background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GB" sz="1600" b="1" dirty="0" err="1">
                <a:solidFill>
                  <a:srgbClr val="C00000"/>
                </a:solidFill>
              </a:rPr>
              <a:t>color</a:t>
            </a:r>
            <a:r>
              <a:rPr lang="en-GB" sz="1600" dirty="0">
                <a:solidFill>
                  <a:srgbClr val="C00000"/>
                </a:solidFill>
              </a:rPr>
              <a:t> changes the text colour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C00000"/>
                </a:solidFill>
              </a:rPr>
              <a:t>font-size</a:t>
            </a:r>
            <a:r>
              <a:rPr lang="en-GB" sz="1600" dirty="0">
                <a:solidFill>
                  <a:srgbClr val="C00000"/>
                </a:solidFill>
              </a:rPr>
              <a:t> controls the text size (e.g., 1.5em, 20px)</a:t>
            </a:r>
          </a:p>
        </p:txBody>
      </p:sp>
    </p:spTree>
    <p:extLst>
      <p:ext uri="{BB962C8B-B14F-4D97-AF65-F5344CB8AC3E}">
        <p14:creationId xmlns:p14="http://schemas.microsoft.com/office/powerpoint/2010/main" val="1569210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A3424-E90F-9430-3EB1-8AB790581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Text Alignment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2976917-F48C-9AEC-472C-DFB6910C37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27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BE24B6-2FB6-3C8B-F634-1DABB775635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854825" cy="4975225"/>
          </a:xfrm>
        </p:spPr>
        <p:txBody>
          <a:bodyPr>
            <a:normAutofit/>
          </a:bodyPr>
          <a:lstStyle/>
          <a:p>
            <a:pPr lvl="1"/>
            <a:endParaRPr lang="en-GB" sz="2000" b="1" dirty="0"/>
          </a:p>
          <a:p>
            <a:r>
              <a:rPr lang="en-GB" sz="2000" dirty="0"/>
              <a:t>HTML5 (Recommended Way)</a:t>
            </a:r>
          </a:p>
          <a:p>
            <a:pPr lvl="1"/>
            <a:r>
              <a:rPr lang="en-GB" sz="2000" dirty="0"/>
              <a:t>Use CSS to control text alignment:</a:t>
            </a:r>
          </a:p>
          <a:p>
            <a:pPr lvl="1"/>
            <a:endParaRPr lang="en-GB" sz="2000" dirty="0"/>
          </a:p>
          <a:p>
            <a:pPr lvl="1"/>
            <a:r>
              <a:rPr lang="en-GB" sz="2000" b="1" dirty="0"/>
              <a:t>text-align</a:t>
            </a:r>
            <a:r>
              <a:rPr lang="en-GB" sz="2000" dirty="0"/>
              <a:t> is a CSS property used to align text left, right, or centre.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478907-E558-3538-E591-853244B03385}"/>
              </a:ext>
            </a:extLst>
          </p:cNvPr>
          <p:cNvSpPr txBox="1"/>
          <p:nvPr/>
        </p:nvSpPr>
        <p:spPr>
          <a:xfrm>
            <a:off x="815419" y="4232583"/>
            <a:ext cx="6121400" cy="5847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1600">
                <a:solidFill>
                  <a:srgbClr val="0070C0"/>
                </a:solidFill>
              </a:defRPr>
            </a:lvl1pPr>
          </a:lstStyle>
          <a:p>
            <a:r>
              <a:rPr lang="en-GB" dirty="0"/>
              <a:t>&lt;h1 style="text-align: </a:t>
            </a:r>
            <a:r>
              <a:rPr lang="en-GB" dirty="0" err="1"/>
              <a:t>center</a:t>
            </a:r>
            <a:r>
              <a:rPr lang="en-GB" dirty="0"/>
              <a:t>;"&gt;Welcome&lt;/h1&gt;</a:t>
            </a:r>
          </a:p>
          <a:p>
            <a:r>
              <a:rPr lang="en-GB" dirty="0"/>
              <a:t>&lt;p style="text-align: right;"&gt;This text is right-aligned&lt;/p&gt;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729957B-D7FA-8222-EAB6-D067B0E9A8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4419" y="2124947"/>
            <a:ext cx="4821730" cy="143264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4" name="Rectangle 2">
            <a:extLst>
              <a:ext uri="{FF2B5EF4-FFF2-40B4-BE49-F238E27FC236}">
                <a16:creationId xmlns:a16="http://schemas.microsoft.com/office/drawing/2014/main" id="{5A04FF0D-C110-4007-BD4C-65BE5C3C54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53706" y="4197060"/>
            <a:ext cx="3540992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C00000"/>
                </a:solidFill>
                <a:effectLst/>
              </a:rPr>
              <a:t>text-align: left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C00000"/>
                </a:solidFill>
                <a:effectLst/>
              </a:rPr>
              <a:t>; is the default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C00000"/>
                </a:solidFill>
                <a:effectLst/>
              </a:rPr>
              <a:t>text-align: right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C00000"/>
                </a:solidFill>
                <a:effectLst/>
              </a:rPr>
              <a:t>; aligns to the right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C00000"/>
                </a:solidFill>
                <a:effectLst/>
              </a:rPr>
              <a:t>text-align: center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C00000"/>
                </a:solidFill>
                <a:effectLst/>
              </a:rPr>
              <a:t>;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rgbClr val="C00000"/>
                </a:solidFill>
                <a:effectLst/>
              </a:rPr>
              <a:t>centres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C00000"/>
                </a:solidFill>
                <a:effectLst/>
              </a:rPr>
              <a:t> the text</a:t>
            </a:r>
          </a:p>
        </p:txBody>
      </p:sp>
    </p:spTree>
    <p:extLst>
      <p:ext uri="{BB962C8B-B14F-4D97-AF65-F5344CB8AC3E}">
        <p14:creationId xmlns:p14="http://schemas.microsoft.com/office/powerpoint/2010/main" val="190306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4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45FC8-B691-8060-66E1-9D38F1EEEB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Special Characters and Symbols in HTML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3D89712-29ED-723F-7183-766339F24F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28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DC188E-6A67-1283-6ECB-5D087AF0918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sz="1800" dirty="0"/>
              <a:t>What Are </a:t>
            </a:r>
            <a:r>
              <a:rPr lang="en-GB" sz="1800" b="1" dirty="0"/>
              <a:t>Special Characters</a:t>
            </a:r>
            <a:r>
              <a:rPr lang="en-GB" sz="1800" dirty="0"/>
              <a:t>?</a:t>
            </a:r>
          </a:p>
          <a:p>
            <a:pPr lvl="1"/>
            <a:r>
              <a:rPr lang="en-GB" sz="1800" dirty="0"/>
              <a:t>Some characters (like </a:t>
            </a:r>
            <a:r>
              <a:rPr lang="en-GB" sz="1800" b="1" dirty="0"/>
              <a:t>&lt;, &gt;, ©, £</a:t>
            </a:r>
            <a:r>
              <a:rPr lang="en-GB" sz="1800" dirty="0"/>
              <a:t>) are used by HTML itself.</a:t>
            </a:r>
          </a:p>
          <a:p>
            <a:pPr lvl="1"/>
            <a:r>
              <a:rPr lang="en-GB" sz="1800" dirty="0"/>
              <a:t>To show them on a web page, you must use </a:t>
            </a:r>
            <a:r>
              <a:rPr lang="en-GB" sz="1800" b="1" dirty="0"/>
              <a:t>HTML character codes (also called entities).</a:t>
            </a:r>
          </a:p>
          <a:p>
            <a:r>
              <a:rPr lang="en-GB" sz="1800" dirty="0"/>
              <a:t>Common Examples</a:t>
            </a:r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r>
              <a:rPr lang="en-GB" sz="1800" dirty="0"/>
              <a:t>Example in HTML</a:t>
            </a:r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pPr lvl="1"/>
            <a:r>
              <a:rPr lang="en-GB" sz="1600" dirty="0"/>
              <a:t>These codes start with &amp; and end with</a:t>
            </a:r>
          </a:p>
          <a:p>
            <a:endParaRPr lang="en-GB" sz="1800" dirty="0"/>
          </a:p>
          <a:p>
            <a:endParaRPr lang="en-GB" sz="1800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200BFCD-4A21-77BF-8606-962CDA19F44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4922101"/>
              </p:ext>
            </p:extLst>
          </p:nvPr>
        </p:nvGraphicFramePr>
        <p:xfrm>
          <a:off x="2985645" y="2194560"/>
          <a:ext cx="7001634" cy="234696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333878">
                  <a:extLst>
                    <a:ext uri="{9D8B030D-6E8A-4147-A177-3AD203B41FA5}">
                      <a16:colId xmlns:a16="http://schemas.microsoft.com/office/drawing/2014/main" val="4080765840"/>
                    </a:ext>
                  </a:extLst>
                </a:gridCol>
                <a:gridCol w="2333878">
                  <a:extLst>
                    <a:ext uri="{9D8B030D-6E8A-4147-A177-3AD203B41FA5}">
                      <a16:colId xmlns:a16="http://schemas.microsoft.com/office/drawing/2014/main" val="93538352"/>
                    </a:ext>
                  </a:extLst>
                </a:gridCol>
                <a:gridCol w="2333878">
                  <a:extLst>
                    <a:ext uri="{9D8B030D-6E8A-4147-A177-3AD203B41FA5}">
                      <a16:colId xmlns:a16="http://schemas.microsoft.com/office/drawing/2014/main" val="988911770"/>
                    </a:ext>
                  </a:extLst>
                </a:gridCol>
              </a:tblGrid>
              <a:tr h="27354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/>
                        <a:t>Symbol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/>
                        <a:t>Code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Output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31758207"/>
                  </a:ext>
                </a:extLst>
              </a:tr>
              <a:tr h="27354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Less than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&amp;lt;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&lt;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19256306"/>
                  </a:ext>
                </a:extLst>
              </a:tr>
              <a:tr h="27354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Greater than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&amp;gt;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&gt;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86482459"/>
                  </a:ext>
                </a:extLst>
              </a:tr>
              <a:tr h="27354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Copyright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&amp;copy;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©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31291758"/>
                  </a:ext>
                </a:extLst>
              </a:tr>
              <a:tr h="27354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Pound (£)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&amp;pound;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£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57950015"/>
                  </a:ext>
                </a:extLst>
              </a:tr>
              <a:tr h="27354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Euro (€)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&amp;euro;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€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90824475"/>
                  </a:ext>
                </a:extLst>
              </a:tr>
              <a:tr h="27354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Non-breaking space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&amp;nbsp;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(extra space)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63390738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FDC796D-5E3C-A876-C5AD-BCE054A68613}"/>
              </a:ext>
            </a:extLst>
          </p:cNvPr>
          <p:cNvSpPr txBox="1"/>
          <p:nvPr/>
        </p:nvSpPr>
        <p:spPr>
          <a:xfrm>
            <a:off x="530860" y="4792395"/>
            <a:ext cx="6121400" cy="5847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0070C0"/>
                </a:solidFill>
              </a:rPr>
              <a:t>&lt;p&gt;Use &amp;lt;h1&amp;gt; for headings&lt;/p&gt;</a:t>
            </a:r>
          </a:p>
          <a:p>
            <a:r>
              <a:rPr lang="en-GB" sz="1600" dirty="0">
                <a:solidFill>
                  <a:srgbClr val="0070C0"/>
                </a:solidFill>
              </a:rPr>
              <a:t>&lt;p&gt;Price: &amp;pound;19.99 &amp;copy; 2025&lt;/p&gt;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063B6A1-3835-9CA1-E73C-4BF0EC5575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1638" y="4755402"/>
            <a:ext cx="2069242" cy="1188197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207615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E0F65-68DC-DE56-36C1-86E5CE4342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Lists – Unordered, Ordered, and Definition Lists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AB82E5C-2769-8429-EECD-F754F883DB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29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43EFBD-8A28-61C4-C67E-B100EF7E72E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sz="2000" b="1" dirty="0"/>
              <a:t>Unordered List (&lt;ul&gt;)</a:t>
            </a:r>
          </a:p>
          <a:p>
            <a:pPr lvl="1"/>
            <a:r>
              <a:rPr lang="en-GB" sz="1800" dirty="0"/>
              <a:t>Bullet-point style list - Used when order doesn’t matter</a:t>
            </a:r>
          </a:p>
          <a:p>
            <a:pPr lvl="1"/>
            <a:r>
              <a:rPr lang="en-GB" sz="1800" dirty="0"/>
              <a:t>Displays with round bullets by default.</a:t>
            </a:r>
          </a:p>
          <a:p>
            <a:pPr lvl="1"/>
            <a:endParaRPr lang="en-GB" sz="1800" dirty="0"/>
          </a:p>
          <a:p>
            <a:r>
              <a:rPr lang="en-GB" sz="2000" b="1" dirty="0"/>
              <a:t>Ordered List (&lt;</a:t>
            </a:r>
            <a:r>
              <a:rPr lang="en-GB" sz="2000" b="1" dirty="0" err="1"/>
              <a:t>ol</a:t>
            </a:r>
            <a:r>
              <a:rPr lang="en-GB" sz="2000" b="1" dirty="0"/>
              <a:t>&gt;)</a:t>
            </a:r>
          </a:p>
          <a:p>
            <a:pPr lvl="1"/>
            <a:r>
              <a:rPr lang="en-GB" sz="1800" dirty="0"/>
              <a:t>Numbered list - Use when the order is important</a:t>
            </a:r>
          </a:p>
          <a:p>
            <a:pPr lvl="1"/>
            <a:r>
              <a:rPr lang="en-GB" sz="1800" dirty="0"/>
              <a:t>You can change number style with type="a", "</a:t>
            </a:r>
            <a:r>
              <a:rPr lang="en-GB" sz="1800" dirty="0" err="1"/>
              <a:t>i</a:t>
            </a:r>
            <a:r>
              <a:rPr lang="en-GB" sz="1800" dirty="0"/>
              <a:t>", "1", etc.</a:t>
            </a:r>
          </a:p>
          <a:p>
            <a:pPr lvl="1"/>
            <a:endParaRPr lang="en-GB" sz="1800" dirty="0"/>
          </a:p>
          <a:p>
            <a:r>
              <a:rPr lang="en-GB" sz="2000" b="1" dirty="0"/>
              <a:t>Definition List (&lt;dl&gt;)</a:t>
            </a:r>
          </a:p>
          <a:p>
            <a:pPr lvl="1"/>
            <a:r>
              <a:rPr lang="en-GB" sz="1800" dirty="0"/>
              <a:t>Used to define terms and descriptions</a:t>
            </a:r>
          </a:p>
          <a:p>
            <a:pPr lvl="1"/>
            <a:r>
              <a:rPr lang="en-GB" sz="1800" dirty="0"/>
              <a:t>Shows a </a:t>
            </a:r>
            <a:r>
              <a:rPr lang="en-GB" sz="1800" b="1" dirty="0"/>
              <a:t>term</a:t>
            </a:r>
            <a:r>
              <a:rPr lang="en-GB" sz="1800" dirty="0"/>
              <a:t> with its </a:t>
            </a:r>
            <a:r>
              <a:rPr lang="en-GB" sz="1800" b="1" dirty="0"/>
              <a:t>definition</a:t>
            </a:r>
            <a:r>
              <a:rPr lang="en-GB" sz="1800" dirty="0"/>
              <a:t> — like a glossary.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2D8DD00-6525-5984-7677-E32290C75BEB}"/>
              </a:ext>
            </a:extLst>
          </p:cNvPr>
          <p:cNvSpPr txBox="1"/>
          <p:nvPr/>
        </p:nvSpPr>
        <p:spPr>
          <a:xfrm>
            <a:off x="6525260" y="955994"/>
            <a:ext cx="2263140" cy="135421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0070C0"/>
                </a:solidFill>
              </a:rPr>
              <a:t>&lt;ul&gt;</a:t>
            </a:r>
          </a:p>
          <a:p>
            <a:r>
              <a:rPr lang="en-GB" sz="1600" dirty="0">
                <a:solidFill>
                  <a:srgbClr val="0070C0"/>
                </a:solidFill>
              </a:rPr>
              <a:t>  &lt;li&gt;Apples&lt;/li&gt;</a:t>
            </a:r>
          </a:p>
          <a:p>
            <a:r>
              <a:rPr lang="en-GB" sz="1600" dirty="0">
                <a:solidFill>
                  <a:srgbClr val="0070C0"/>
                </a:solidFill>
              </a:rPr>
              <a:t>  &lt;li&gt;Bananas&lt;/li&gt;</a:t>
            </a:r>
          </a:p>
          <a:p>
            <a:r>
              <a:rPr lang="en-GB" sz="1600" dirty="0">
                <a:solidFill>
                  <a:srgbClr val="0070C0"/>
                </a:solidFill>
              </a:rPr>
              <a:t>  &lt;li&gt;Oranges&lt;/li&gt;</a:t>
            </a:r>
          </a:p>
          <a:p>
            <a:r>
              <a:rPr lang="en-GB" sz="1600" dirty="0">
                <a:solidFill>
                  <a:srgbClr val="0070C0"/>
                </a:solidFill>
              </a:rPr>
              <a:t>&lt;/ul&gt;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B6D6F01-5B1D-0C1F-CD77-3C09898445D5}"/>
              </a:ext>
            </a:extLst>
          </p:cNvPr>
          <p:cNvSpPr txBox="1"/>
          <p:nvPr/>
        </p:nvSpPr>
        <p:spPr>
          <a:xfrm>
            <a:off x="6525260" y="2437527"/>
            <a:ext cx="2263140" cy="132343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1600">
                <a:solidFill>
                  <a:srgbClr val="0070C0"/>
                </a:solidFill>
              </a:defRPr>
            </a:lvl1pPr>
          </a:lstStyle>
          <a:p>
            <a:r>
              <a:rPr lang="it-IT" dirty="0"/>
              <a:t>&lt;</a:t>
            </a:r>
            <a:r>
              <a:rPr lang="it-IT" dirty="0" err="1"/>
              <a:t>ol</a:t>
            </a:r>
            <a:r>
              <a:rPr lang="it-IT" dirty="0"/>
              <a:t>&gt;</a:t>
            </a:r>
          </a:p>
          <a:p>
            <a:r>
              <a:rPr lang="it-IT" dirty="0"/>
              <a:t>  &lt;li&gt;Wake up&lt;/li&gt;</a:t>
            </a:r>
          </a:p>
          <a:p>
            <a:r>
              <a:rPr lang="it-IT" dirty="0"/>
              <a:t>  &lt;li&gt;Brush </a:t>
            </a:r>
            <a:r>
              <a:rPr lang="it-IT" dirty="0" err="1"/>
              <a:t>teeth</a:t>
            </a:r>
            <a:r>
              <a:rPr lang="it-IT" dirty="0"/>
              <a:t>&lt;/li&gt;</a:t>
            </a:r>
          </a:p>
          <a:p>
            <a:r>
              <a:rPr lang="it-IT" dirty="0"/>
              <a:t>  &lt;li&gt;</a:t>
            </a:r>
            <a:r>
              <a:rPr lang="it-IT" dirty="0" err="1"/>
              <a:t>Have</a:t>
            </a:r>
            <a:r>
              <a:rPr lang="it-IT" dirty="0"/>
              <a:t> breakfast&lt;/li&gt;</a:t>
            </a:r>
          </a:p>
          <a:p>
            <a:r>
              <a:rPr lang="it-IT" dirty="0"/>
              <a:t>&lt;/</a:t>
            </a:r>
            <a:r>
              <a:rPr lang="it-IT" dirty="0" err="1"/>
              <a:t>ol</a:t>
            </a:r>
            <a:r>
              <a:rPr lang="it-IT" dirty="0"/>
              <a:t>&gt;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BC5556F-9D0A-7636-0F6A-88DBDB7CE3E6}"/>
              </a:ext>
            </a:extLst>
          </p:cNvPr>
          <p:cNvSpPr txBox="1"/>
          <p:nvPr/>
        </p:nvSpPr>
        <p:spPr>
          <a:xfrm>
            <a:off x="5753100" y="3874947"/>
            <a:ext cx="3583940" cy="156966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1600">
                <a:solidFill>
                  <a:srgbClr val="0070C0"/>
                </a:solidFill>
              </a:defRPr>
            </a:lvl1pPr>
          </a:lstStyle>
          <a:p>
            <a:r>
              <a:rPr lang="en-GB" dirty="0"/>
              <a:t>&lt;dl&gt;</a:t>
            </a:r>
          </a:p>
          <a:p>
            <a:r>
              <a:rPr lang="en-GB" dirty="0"/>
              <a:t>  &lt;dt&gt;HTML&lt;/dt&gt;</a:t>
            </a:r>
          </a:p>
          <a:p>
            <a:r>
              <a:rPr lang="en-GB" dirty="0"/>
              <a:t>  &lt;dd&gt;HyperText Markup Language&lt;/dd&gt;</a:t>
            </a:r>
          </a:p>
          <a:p>
            <a:r>
              <a:rPr lang="en-GB" dirty="0"/>
              <a:t>  &lt;dt&gt;CSS&lt;/dt&gt;</a:t>
            </a:r>
          </a:p>
          <a:p>
            <a:r>
              <a:rPr lang="en-GB" dirty="0"/>
              <a:t>  &lt;dd&gt;Cascading Style Sheets&lt;/dd&gt;</a:t>
            </a:r>
          </a:p>
          <a:p>
            <a:r>
              <a:rPr lang="en-GB" dirty="0"/>
              <a:t>&lt;/dl&gt;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518E3FD-8C1F-C11E-E669-2CEA197165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9387" y="942659"/>
            <a:ext cx="1657967" cy="135421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9B6E42C-B4BD-B4AE-DCCA-7EF6957E87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69387" y="2470825"/>
            <a:ext cx="1791820" cy="127680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9896DEF-10B4-281C-375B-64D0EAB132B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5077" b="6139"/>
          <a:stretch>
            <a:fillRect/>
          </a:stretch>
        </p:blipFill>
        <p:spPr>
          <a:xfrm>
            <a:off x="9409510" y="3898919"/>
            <a:ext cx="2624835" cy="1545687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407080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2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1E86140-63EA-6D75-EDF4-D3BF3BA733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30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E6C6237-4182-977D-93EC-86180C0CE46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Enhancing Web Pages with HTML – Images, Links, Maps &amp; Tables</a:t>
            </a:r>
          </a:p>
        </p:txBody>
      </p:sp>
    </p:spTree>
    <p:extLst>
      <p:ext uri="{BB962C8B-B14F-4D97-AF65-F5344CB8AC3E}">
        <p14:creationId xmlns:p14="http://schemas.microsoft.com/office/powerpoint/2010/main" val="472759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8A2C3DF-5D19-5DEC-1EEE-3E463CFC1C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Adding Images to Web Pages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2EDC4FD-3A76-8FCD-BBD4-87FB6AAB14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31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DEAE354-6ABE-F100-80A2-595EDFD403A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8323264" cy="5361305"/>
          </a:xfrm>
        </p:spPr>
        <p:txBody>
          <a:bodyPr>
            <a:normAutofit/>
          </a:bodyPr>
          <a:lstStyle/>
          <a:p>
            <a:r>
              <a:rPr lang="en-GB" sz="2000" b="1" dirty="0"/>
              <a:t>What is the &lt;</a:t>
            </a:r>
            <a:r>
              <a:rPr lang="en-GB" sz="2000" b="1" dirty="0" err="1"/>
              <a:t>img</a:t>
            </a:r>
            <a:r>
              <a:rPr lang="en-GB" sz="2000" b="1" dirty="0"/>
              <a:t>&gt; Tag?</a:t>
            </a:r>
          </a:p>
          <a:p>
            <a:pPr lvl="1"/>
            <a:r>
              <a:rPr lang="en-GB" sz="2000" dirty="0"/>
              <a:t>The &lt;</a:t>
            </a:r>
            <a:r>
              <a:rPr lang="en-GB" sz="2000" dirty="0" err="1"/>
              <a:t>img</a:t>
            </a:r>
            <a:r>
              <a:rPr lang="en-GB" sz="2000" dirty="0"/>
              <a:t>&gt; tag is used to </a:t>
            </a:r>
            <a:r>
              <a:rPr lang="en-GB" sz="2000" b="1" dirty="0"/>
              <a:t>display images on a web page</a:t>
            </a:r>
            <a:r>
              <a:rPr lang="en-GB" sz="2000" dirty="0"/>
              <a:t>.</a:t>
            </a:r>
          </a:p>
          <a:p>
            <a:pPr lvl="1"/>
            <a:r>
              <a:rPr lang="en-GB" sz="2000" dirty="0"/>
              <a:t>It is an empty element – it </a:t>
            </a:r>
            <a:r>
              <a:rPr lang="en-GB" sz="2000" b="1" dirty="0"/>
              <a:t>does not need a closing tag</a:t>
            </a:r>
            <a:r>
              <a:rPr lang="en-GB" sz="2000" dirty="0"/>
              <a:t>.</a:t>
            </a:r>
          </a:p>
          <a:p>
            <a:r>
              <a:rPr lang="en-GB" sz="2000" dirty="0"/>
              <a:t>Basic Syntax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Example:</a:t>
            </a:r>
          </a:p>
          <a:p>
            <a:pPr lvl="1"/>
            <a:r>
              <a:rPr lang="en-GB" sz="1800" dirty="0"/>
              <a:t>Make sure the image file (e.g. logo.png) is stored in the same folder as your HTML file unless using a full URL.</a:t>
            </a:r>
          </a:p>
          <a:p>
            <a:endParaRPr lang="en-GB" sz="1100" dirty="0"/>
          </a:p>
          <a:p>
            <a:r>
              <a:rPr lang="en-GB" sz="2000" dirty="0"/>
              <a:t>Notes </a:t>
            </a:r>
          </a:p>
          <a:p>
            <a:pPr lvl="1"/>
            <a:r>
              <a:rPr lang="en-GB" sz="1800" dirty="0"/>
              <a:t>Image files can be .</a:t>
            </a:r>
            <a:r>
              <a:rPr lang="en-GB" sz="1800" dirty="0" err="1"/>
              <a:t>png</a:t>
            </a:r>
            <a:r>
              <a:rPr lang="en-GB" sz="1800" dirty="0"/>
              <a:t>, .jpg, .gif, or .</a:t>
            </a:r>
            <a:r>
              <a:rPr lang="en-GB" sz="1800" dirty="0" err="1"/>
              <a:t>svg</a:t>
            </a:r>
            <a:endParaRPr lang="en-GB" sz="1800" dirty="0"/>
          </a:p>
          <a:p>
            <a:pPr lvl="1"/>
            <a:r>
              <a:rPr lang="en-GB" sz="1800" dirty="0"/>
              <a:t>Use meaningful alt text for screen readers and accessibility</a:t>
            </a:r>
          </a:p>
          <a:p>
            <a:pPr lvl="1"/>
            <a:r>
              <a:rPr lang="en-GB" sz="1800" dirty="0"/>
              <a:t>Images can be from your own folder or from the internet (using a full URL)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205BC33-72F8-1C9D-9CDD-03A892D358F3}"/>
              </a:ext>
            </a:extLst>
          </p:cNvPr>
          <p:cNvSpPr txBox="1"/>
          <p:nvPr/>
        </p:nvSpPr>
        <p:spPr>
          <a:xfrm>
            <a:off x="2146300" y="2173515"/>
            <a:ext cx="5046980" cy="33855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0070C0"/>
                </a:solidFill>
              </a:rPr>
              <a:t>&lt;</a:t>
            </a:r>
            <a:r>
              <a:rPr lang="en-GB" sz="1600" dirty="0" err="1">
                <a:solidFill>
                  <a:srgbClr val="0070C0"/>
                </a:solidFill>
              </a:rPr>
              <a:t>img</a:t>
            </a:r>
            <a:r>
              <a:rPr lang="en-GB" sz="1600" dirty="0">
                <a:solidFill>
                  <a:srgbClr val="0070C0"/>
                </a:solidFill>
              </a:rPr>
              <a:t> </a:t>
            </a:r>
            <a:r>
              <a:rPr lang="en-GB" sz="1600" dirty="0" err="1">
                <a:solidFill>
                  <a:srgbClr val="0070C0"/>
                </a:solidFill>
              </a:rPr>
              <a:t>src</a:t>
            </a:r>
            <a:r>
              <a:rPr lang="en-GB" sz="1600" dirty="0">
                <a:solidFill>
                  <a:srgbClr val="0070C0"/>
                </a:solidFill>
              </a:rPr>
              <a:t>="image.jpg" alt="Description of the image"&gt;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070562FB-703D-E177-CB26-0F785FA9435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2594078"/>
              </p:ext>
            </p:extLst>
          </p:nvPr>
        </p:nvGraphicFramePr>
        <p:xfrm>
          <a:off x="708976" y="2551747"/>
          <a:ext cx="8323264" cy="100584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629296">
                  <a:extLst>
                    <a:ext uri="{9D8B030D-6E8A-4147-A177-3AD203B41FA5}">
                      <a16:colId xmlns:a16="http://schemas.microsoft.com/office/drawing/2014/main" val="3140052342"/>
                    </a:ext>
                  </a:extLst>
                </a:gridCol>
                <a:gridCol w="6693968">
                  <a:extLst>
                    <a:ext uri="{9D8B030D-6E8A-4147-A177-3AD203B41FA5}">
                      <a16:colId xmlns:a16="http://schemas.microsoft.com/office/drawing/2014/main" val="39541443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Attribute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Purpose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6821453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src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The </a:t>
                      </a:r>
                      <a:r>
                        <a:rPr lang="en-GB" sz="1600" b="1"/>
                        <a:t>source</a:t>
                      </a:r>
                      <a:r>
                        <a:rPr lang="en-GB" sz="1600"/>
                        <a:t> or location of the image file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5063811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alt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Alternative text</a:t>
                      </a:r>
                      <a:r>
                        <a:rPr lang="en-GB" sz="1600" dirty="0"/>
                        <a:t> shown if the image doesn't load (also improves accessibility)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10605071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17FC7E69-5A5C-C80E-17E8-D88666C22929}"/>
              </a:ext>
            </a:extLst>
          </p:cNvPr>
          <p:cNvSpPr txBox="1"/>
          <p:nvPr/>
        </p:nvSpPr>
        <p:spPr>
          <a:xfrm>
            <a:off x="1902460" y="3788855"/>
            <a:ext cx="5280660" cy="33855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1600">
                <a:solidFill>
                  <a:srgbClr val="0070C0"/>
                </a:solidFill>
              </a:defRPr>
            </a:lvl1pPr>
          </a:lstStyle>
          <a:p>
            <a:r>
              <a:rPr lang="en-GB" dirty="0"/>
              <a:t>&lt;</a:t>
            </a:r>
            <a:r>
              <a:rPr lang="en-GB" dirty="0" err="1"/>
              <a:t>img</a:t>
            </a:r>
            <a:r>
              <a:rPr lang="en-GB" dirty="0"/>
              <a:t> </a:t>
            </a:r>
            <a:r>
              <a:rPr lang="en-GB" dirty="0" err="1"/>
              <a:t>src</a:t>
            </a:r>
            <a:r>
              <a:rPr lang="en-GB" dirty="0"/>
              <a:t>="logo.png" alt="University Logo"&gt;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70E1277-604C-6846-0F1C-F2E4A03A5286}"/>
              </a:ext>
            </a:extLst>
          </p:cNvPr>
          <p:cNvSpPr txBox="1"/>
          <p:nvPr/>
        </p:nvSpPr>
        <p:spPr>
          <a:xfrm>
            <a:off x="1770812" y="4771513"/>
            <a:ext cx="6773747" cy="33855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1600">
                <a:solidFill>
                  <a:srgbClr val="0070C0"/>
                </a:solidFill>
              </a:defRPr>
            </a:lvl1pPr>
          </a:lstStyle>
          <a:p>
            <a:r>
              <a:rPr lang="en-GB" dirty="0"/>
              <a:t>&lt;</a:t>
            </a:r>
            <a:r>
              <a:rPr lang="en-GB" dirty="0" err="1"/>
              <a:t>img</a:t>
            </a:r>
            <a:r>
              <a:rPr lang="en-GB" dirty="0"/>
              <a:t> </a:t>
            </a:r>
            <a:r>
              <a:rPr lang="en-GB" dirty="0" err="1"/>
              <a:t>src</a:t>
            </a:r>
            <a:r>
              <a:rPr lang="en-GB" dirty="0"/>
              <a:t>="https://insecta.pro/images/320/14098.jpg" alt=“Sample Image"&gt;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CD278BDA-7B91-134A-2F94-431AA37CC6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5079" y="3660025"/>
            <a:ext cx="2485542" cy="2350580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592754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1" grpId="0" animBg="1"/>
      <p:bldP spid="15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9B7B4-1D9C-BB89-E536-5A3AA0B60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 Tag Attributes in Practice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F8557CC-3846-C233-BBA6-06A61140B0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32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F3AD1E-8F94-07CC-8A30-80A7196BCB2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sz="1800" b="1" dirty="0"/>
              <a:t>Common &lt;</a:t>
            </a:r>
            <a:r>
              <a:rPr lang="en-GB" sz="1800" b="1" dirty="0" err="1"/>
              <a:t>img</a:t>
            </a:r>
            <a:r>
              <a:rPr lang="en-GB" sz="1800" b="1" dirty="0"/>
              <a:t>&gt; Attributes</a:t>
            </a:r>
          </a:p>
          <a:p>
            <a:endParaRPr lang="en-GB" sz="1800" b="1" dirty="0"/>
          </a:p>
          <a:p>
            <a:endParaRPr lang="en-GB" sz="1800" b="1" dirty="0"/>
          </a:p>
          <a:p>
            <a:endParaRPr lang="en-GB" sz="1800" b="1" dirty="0"/>
          </a:p>
          <a:p>
            <a:endParaRPr lang="en-GB" sz="1800" b="1" dirty="0"/>
          </a:p>
          <a:p>
            <a:endParaRPr lang="en-GB" sz="1800" b="1" dirty="0"/>
          </a:p>
          <a:p>
            <a:endParaRPr lang="en-GB" sz="1800" b="1" dirty="0"/>
          </a:p>
          <a:p>
            <a:pPr lvl="1"/>
            <a:endParaRPr lang="en-GB" sz="1050" dirty="0"/>
          </a:p>
          <a:p>
            <a:r>
              <a:rPr lang="en-GB" sz="2000" dirty="0"/>
              <a:t>HTML5 Example Using Width and Alt</a:t>
            </a:r>
          </a:p>
          <a:p>
            <a:endParaRPr lang="en-GB" sz="2000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90DD286-977A-AADC-45E7-077D342586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1978081"/>
              </p:ext>
            </p:extLst>
          </p:nvPr>
        </p:nvGraphicFramePr>
        <p:xfrm>
          <a:off x="346075" y="1509078"/>
          <a:ext cx="5648325" cy="16764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096645">
                  <a:extLst>
                    <a:ext uri="{9D8B030D-6E8A-4147-A177-3AD203B41FA5}">
                      <a16:colId xmlns:a16="http://schemas.microsoft.com/office/drawing/2014/main" val="2901789613"/>
                    </a:ext>
                  </a:extLst>
                </a:gridCol>
                <a:gridCol w="4551680">
                  <a:extLst>
                    <a:ext uri="{9D8B030D-6E8A-4147-A177-3AD203B41FA5}">
                      <a16:colId xmlns:a16="http://schemas.microsoft.com/office/drawing/2014/main" val="227909551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/>
                        <a:t>Attribute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Purpose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1539101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 err="1"/>
                        <a:t>src</a:t>
                      </a:r>
                      <a:endParaRPr lang="en-GB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Location of the image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425653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alt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Text shown if image fails (also for screen readers)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4355498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width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Sets image width (in pixels or %)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5850027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height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Sets image height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70829893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C4B7CEFA-CD15-B21F-EDD1-CD69B7C4EAB5}"/>
              </a:ext>
            </a:extLst>
          </p:cNvPr>
          <p:cNvSpPr txBox="1"/>
          <p:nvPr/>
        </p:nvSpPr>
        <p:spPr>
          <a:xfrm>
            <a:off x="842030" y="3956586"/>
            <a:ext cx="4546600" cy="107721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0070C0"/>
                </a:solidFill>
              </a:rPr>
              <a:t>&lt;</a:t>
            </a:r>
            <a:r>
              <a:rPr lang="en-GB" sz="1600" dirty="0" err="1">
                <a:solidFill>
                  <a:srgbClr val="0070C0"/>
                </a:solidFill>
              </a:rPr>
              <a:t>img</a:t>
            </a:r>
            <a:r>
              <a:rPr lang="en-GB" sz="1600" dirty="0">
                <a:solidFill>
                  <a:srgbClr val="0070C0"/>
                </a:solidFill>
              </a:rPr>
              <a:t> </a:t>
            </a:r>
          </a:p>
          <a:p>
            <a:r>
              <a:rPr lang="en-GB" sz="1600" dirty="0">
                <a:solidFill>
                  <a:srgbClr val="0070C0"/>
                </a:solidFill>
              </a:rPr>
              <a:t>  </a:t>
            </a:r>
            <a:r>
              <a:rPr lang="en-GB" sz="1600" dirty="0" err="1">
                <a:solidFill>
                  <a:srgbClr val="0070C0"/>
                </a:solidFill>
              </a:rPr>
              <a:t>src</a:t>
            </a:r>
            <a:r>
              <a:rPr lang="en-GB" sz="1600" dirty="0">
                <a:solidFill>
                  <a:srgbClr val="0070C0"/>
                </a:solidFill>
              </a:rPr>
              <a:t>="https://insecta.pro/images/320/14098.jpg" </a:t>
            </a:r>
          </a:p>
          <a:p>
            <a:r>
              <a:rPr lang="en-GB" sz="1600" dirty="0">
                <a:solidFill>
                  <a:srgbClr val="0070C0"/>
                </a:solidFill>
              </a:rPr>
              <a:t>  alt="Sample Insect Image" </a:t>
            </a:r>
          </a:p>
          <a:p>
            <a:r>
              <a:rPr lang="en-GB" sz="1600" dirty="0">
                <a:solidFill>
                  <a:srgbClr val="0070C0"/>
                </a:solidFill>
              </a:rPr>
              <a:t>  width="200"&gt;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075EF24-51AB-3182-74F5-5654E755E3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0935" y="2272581"/>
            <a:ext cx="2038455" cy="2222614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738522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E6295-D32B-3D4F-DA03-E57DE92EB1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Hyperlinks with &lt;a&gt; Tag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71BAE06-2BD6-F45B-3DE1-49CC110FE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33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8926CE-E35D-1891-7294-BD1ED73DAFA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897255"/>
            <a:ext cx="11487150" cy="4975225"/>
          </a:xfrm>
        </p:spPr>
        <p:txBody>
          <a:bodyPr>
            <a:normAutofit/>
          </a:bodyPr>
          <a:lstStyle/>
          <a:p>
            <a:pPr lvl="0"/>
            <a:r>
              <a:rPr lang="en-GB" sz="1800" b="1" dirty="0"/>
              <a:t>Purpose of &lt;a&gt; (Anchor) Tag</a:t>
            </a:r>
            <a:endParaRPr lang="en-GB" sz="1800" dirty="0"/>
          </a:p>
          <a:p>
            <a:pPr lvl="1"/>
            <a:r>
              <a:rPr lang="en-GB" sz="1600" dirty="0"/>
              <a:t>Used to create </a:t>
            </a:r>
            <a:r>
              <a:rPr lang="en-GB" sz="1600" b="1" dirty="0"/>
              <a:t>links to other web pages</a:t>
            </a:r>
            <a:r>
              <a:rPr lang="en-GB" sz="1600" dirty="0"/>
              <a:t>, files, email addresses, or </a:t>
            </a:r>
            <a:r>
              <a:rPr lang="en-GB" sz="1600" b="1" dirty="0"/>
              <a:t>sections within the same page</a:t>
            </a:r>
            <a:r>
              <a:rPr lang="en-GB" sz="1600" dirty="0"/>
              <a:t>.</a:t>
            </a:r>
          </a:p>
          <a:p>
            <a:pPr lvl="1"/>
            <a:endParaRPr lang="en-GB" sz="800" dirty="0"/>
          </a:p>
          <a:p>
            <a:r>
              <a:rPr lang="en-GB" sz="1800" dirty="0"/>
              <a:t> </a:t>
            </a:r>
            <a:r>
              <a:rPr lang="en-GB" sz="1800" b="1" dirty="0"/>
              <a:t>Key Attribute: </a:t>
            </a:r>
            <a:r>
              <a:rPr lang="en-GB" sz="1800" b="1" dirty="0" err="1"/>
              <a:t>href</a:t>
            </a:r>
            <a:endParaRPr lang="en-GB" sz="1800" b="1" dirty="0"/>
          </a:p>
          <a:p>
            <a:endParaRPr lang="en-GB" sz="1200" b="1" dirty="0"/>
          </a:p>
          <a:p>
            <a:endParaRPr lang="en-GB" sz="1200" b="1" dirty="0"/>
          </a:p>
          <a:p>
            <a:r>
              <a:rPr lang="en-GB" sz="1800" b="1" dirty="0"/>
              <a:t>Example 1: Link to External Website</a:t>
            </a:r>
          </a:p>
          <a:p>
            <a:endParaRPr lang="en-GB" sz="1200" b="1" dirty="0"/>
          </a:p>
          <a:p>
            <a:endParaRPr lang="en-GB" sz="1800" dirty="0"/>
          </a:p>
          <a:p>
            <a:endParaRPr lang="en-GB" sz="1800" dirty="0"/>
          </a:p>
          <a:p>
            <a:endParaRPr lang="en-GB" sz="1050" dirty="0"/>
          </a:p>
          <a:p>
            <a:pPr lvl="1"/>
            <a:r>
              <a:rPr lang="en-GB" sz="1800" dirty="0"/>
              <a:t>Opens in a new tab (target="_blank") and Displays link text: </a:t>
            </a:r>
            <a:r>
              <a:rPr lang="en-GB" sz="1800" b="1" dirty="0"/>
              <a:t>Visit UWTSD Website</a:t>
            </a:r>
          </a:p>
          <a:p>
            <a:pPr lvl="1"/>
            <a:endParaRPr lang="en-GB" sz="1600" dirty="0"/>
          </a:p>
          <a:p>
            <a:r>
              <a:rPr lang="en-GB" sz="1800" b="1" dirty="0"/>
              <a:t>Example 2: Internal Link Example (Jump to a Section on the Same Page)</a:t>
            </a:r>
          </a:p>
          <a:p>
            <a:pPr marL="649288" lvl="1" indent="-342900">
              <a:buFont typeface="+mj-lt"/>
              <a:buAutoNum type="arabicPeriod"/>
            </a:pPr>
            <a:r>
              <a:rPr lang="en-GB" sz="1800" dirty="0"/>
              <a:t>Mark the destination:</a:t>
            </a:r>
          </a:p>
          <a:p>
            <a:pPr marL="306388" lvl="1" indent="0">
              <a:buNone/>
            </a:pPr>
            <a:endParaRPr lang="en-GB" sz="1600" dirty="0"/>
          </a:p>
          <a:p>
            <a:pPr marL="649288" lvl="1" indent="-342900">
              <a:buFont typeface="+mj-lt"/>
              <a:buAutoNum type="arabicPeriod"/>
            </a:pPr>
            <a:r>
              <a:rPr lang="en-GB" sz="1800" dirty="0"/>
              <a:t>Create the link to it: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F17B34E-5575-0FFF-9796-4B8A15B78ABC}"/>
              </a:ext>
            </a:extLst>
          </p:cNvPr>
          <p:cNvSpPr txBox="1"/>
          <p:nvPr/>
        </p:nvSpPr>
        <p:spPr>
          <a:xfrm>
            <a:off x="723900" y="2727365"/>
            <a:ext cx="6121400" cy="86177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0070C0"/>
                </a:solidFill>
              </a:rPr>
              <a:t>&lt;a </a:t>
            </a:r>
            <a:r>
              <a:rPr lang="en-GB" sz="1600" dirty="0" err="1">
                <a:solidFill>
                  <a:srgbClr val="0070C0"/>
                </a:solidFill>
              </a:rPr>
              <a:t>href</a:t>
            </a:r>
            <a:r>
              <a:rPr lang="en-GB" sz="1600" dirty="0">
                <a:solidFill>
                  <a:srgbClr val="0070C0"/>
                </a:solidFill>
              </a:rPr>
              <a:t>="https://www.uwtsd.ac.uk" target="_blank"&gt;</a:t>
            </a:r>
          </a:p>
          <a:p>
            <a:r>
              <a:rPr lang="en-GB" sz="1600" dirty="0">
                <a:solidFill>
                  <a:srgbClr val="0070C0"/>
                </a:solidFill>
              </a:rPr>
              <a:t>  Visit UWTSD Website</a:t>
            </a:r>
          </a:p>
          <a:p>
            <a:r>
              <a:rPr lang="en-GB" sz="1600" dirty="0">
                <a:solidFill>
                  <a:srgbClr val="0070C0"/>
                </a:solidFill>
              </a:rPr>
              <a:t>&lt;/a&gt;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7F90BA35-B43E-FCC7-72B0-6048C9B1127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0891767"/>
              </p:ext>
            </p:extLst>
          </p:nvPr>
        </p:nvGraphicFramePr>
        <p:xfrm>
          <a:off x="2855621" y="1582695"/>
          <a:ext cx="5615241" cy="798006"/>
        </p:xfrm>
        <a:graphic>
          <a:graphicData uri="http://schemas.openxmlformats.org/drawingml/2006/table">
            <a:tbl>
              <a:tblPr firstRow="1" firstCol="1" bandRow="1"/>
              <a:tblGrid>
                <a:gridCol w="1448714">
                  <a:extLst>
                    <a:ext uri="{9D8B030D-6E8A-4147-A177-3AD203B41FA5}">
                      <a16:colId xmlns:a16="http://schemas.microsoft.com/office/drawing/2014/main" val="756408251"/>
                    </a:ext>
                  </a:extLst>
                </a:gridCol>
                <a:gridCol w="4166527">
                  <a:extLst>
                    <a:ext uri="{9D8B030D-6E8A-4147-A177-3AD203B41FA5}">
                      <a16:colId xmlns:a16="http://schemas.microsoft.com/office/drawing/2014/main" val="321539679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Attribute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Description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9905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href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Hyperlink reference (URL or path)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925162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target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Calibri" panose="020F050202020403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(Optional) Specifies where to open the link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5672859"/>
                  </a:ext>
                </a:extLst>
              </a:tr>
            </a:tbl>
          </a:graphicData>
        </a:graphic>
      </p:graphicFrame>
      <p:pic>
        <p:nvPicPr>
          <p:cNvPr id="16" name="Picture 15">
            <a:extLst>
              <a:ext uri="{FF2B5EF4-FFF2-40B4-BE49-F238E27FC236}">
                <a16:creationId xmlns:a16="http://schemas.microsoft.com/office/drawing/2014/main" id="{AB278CE3-934C-232E-0190-7CB88D8F42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7555"/>
          <a:stretch>
            <a:fillRect/>
          </a:stretch>
        </p:blipFill>
        <p:spPr>
          <a:xfrm>
            <a:off x="9011233" y="2380701"/>
            <a:ext cx="2266950" cy="1882249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CA5B10B0-4B81-C1DA-E751-3C56A233ED4B}"/>
              </a:ext>
            </a:extLst>
          </p:cNvPr>
          <p:cNvSpPr txBox="1"/>
          <p:nvPr/>
        </p:nvSpPr>
        <p:spPr>
          <a:xfrm>
            <a:off x="3263979" y="4568260"/>
            <a:ext cx="3764201" cy="5847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1600">
                <a:solidFill>
                  <a:srgbClr val="0070C0"/>
                </a:solidFill>
              </a:defRPr>
            </a:lvl1pPr>
          </a:lstStyle>
          <a:p>
            <a:r>
              <a:rPr lang="en-GB" dirty="0"/>
              <a:t>&lt;a name="contact"&gt;&lt;/a&gt;</a:t>
            </a:r>
          </a:p>
          <a:p>
            <a:r>
              <a:rPr lang="en-GB" dirty="0"/>
              <a:t>&lt;h2&gt;Contact Us&lt;/h2&gt;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4BB0908-689C-56E1-2276-7906D98583EC}"/>
              </a:ext>
            </a:extLst>
          </p:cNvPr>
          <p:cNvSpPr txBox="1"/>
          <p:nvPr/>
        </p:nvSpPr>
        <p:spPr>
          <a:xfrm>
            <a:off x="1130300" y="5438144"/>
            <a:ext cx="5897880" cy="33855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1600">
                <a:solidFill>
                  <a:srgbClr val="0070C0"/>
                </a:solidFill>
              </a:defRPr>
            </a:lvl1pPr>
          </a:lstStyle>
          <a:p>
            <a:r>
              <a:rPr lang="en-GB" dirty="0"/>
              <a:t>&lt;a </a:t>
            </a:r>
            <a:r>
              <a:rPr lang="en-GB" dirty="0" err="1"/>
              <a:t>href</a:t>
            </a:r>
            <a:r>
              <a:rPr lang="en-GB" dirty="0"/>
              <a:t>="#contact"&gt;Go to Contact Section&lt;/a&gt;</a:t>
            </a:r>
          </a:p>
        </p:txBody>
      </p:sp>
    </p:spTree>
    <p:extLst>
      <p:ext uri="{BB962C8B-B14F-4D97-AF65-F5344CB8AC3E}">
        <p14:creationId xmlns:p14="http://schemas.microsoft.com/office/powerpoint/2010/main" val="2923039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1" grpId="0" animBg="1"/>
      <p:bldP spid="23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0927B-A7EA-F52C-50D0-3F23C2111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Email Links and Link Colour Styling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ED2400B-54DD-32D3-B97E-3CE536C197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34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2BC9EA-1492-3E03-29F5-1F6F5B49F8E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sz="2000" b="1" dirty="0"/>
              <a:t>Creating an Email Link</a:t>
            </a:r>
          </a:p>
          <a:p>
            <a:pPr lvl="1"/>
            <a:r>
              <a:rPr lang="en-GB" sz="2000" dirty="0"/>
              <a:t>Use the &lt;a&gt; tag with the mailto: prefix to open the user's email program:</a:t>
            </a:r>
          </a:p>
          <a:p>
            <a:pPr lvl="1"/>
            <a:endParaRPr lang="en-GB" sz="2000" dirty="0"/>
          </a:p>
          <a:p>
            <a:pPr lvl="2"/>
            <a:r>
              <a:rPr lang="en-GB" sz="2000" dirty="0"/>
              <a:t>Opens the user’s email client with recipient pre-filled</a:t>
            </a:r>
          </a:p>
          <a:p>
            <a:pPr lvl="1"/>
            <a:endParaRPr lang="en-GB" sz="2000" dirty="0"/>
          </a:p>
          <a:p>
            <a:r>
              <a:rPr lang="en-GB" sz="2000" b="1" dirty="0"/>
              <a:t>Modern CSS Method for Link Colours</a:t>
            </a:r>
          </a:p>
          <a:p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  <a:p>
            <a:pPr lvl="2"/>
            <a:r>
              <a:rPr lang="en-GB" sz="1600" dirty="0"/>
              <a:t>Use CSS pseudo-classes to control link appearance</a:t>
            </a:r>
          </a:p>
          <a:p>
            <a:pPr lvl="2"/>
            <a:r>
              <a:rPr lang="en-GB" sz="1600" dirty="0"/>
              <a:t>Can be included in a &lt;style&gt; block or external stylesheet</a:t>
            </a:r>
          </a:p>
          <a:p>
            <a:pPr lvl="1"/>
            <a:endParaRPr lang="en-GB" sz="18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BA2903D-B59B-3E21-1B5C-117F77DA3438}"/>
              </a:ext>
            </a:extLst>
          </p:cNvPr>
          <p:cNvSpPr txBox="1"/>
          <p:nvPr/>
        </p:nvSpPr>
        <p:spPr>
          <a:xfrm>
            <a:off x="1018540" y="1815956"/>
            <a:ext cx="6121400" cy="33855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1600">
                <a:solidFill>
                  <a:srgbClr val="0070C0"/>
                </a:solidFill>
              </a:defRPr>
            </a:lvl1pPr>
          </a:lstStyle>
          <a:p>
            <a:r>
              <a:rPr lang="en-GB" dirty="0"/>
              <a:t>&lt;a </a:t>
            </a:r>
            <a:r>
              <a:rPr lang="en-GB" dirty="0" err="1"/>
              <a:t>href</a:t>
            </a:r>
            <a:r>
              <a:rPr lang="en-GB" dirty="0"/>
              <a:t>="mailto:info@uwtsd.ac.uk"&gt;Email Us&lt;/a&gt;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EC2D020-173A-CB2C-4A76-1E5AEF506B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06510" y="1815956"/>
            <a:ext cx="2266950" cy="83820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1B1F003-D1FA-5F30-B6CB-B1224136FCD7}"/>
              </a:ext>
            </a:extLst>
          </p:cNvPr>
          <p:cNvSpPr txBox="1"/>
          <p:nvPr/>
        </p:nvSpPr>
        <p:spPr>
          <a:xfrm>
            <a:off x="1018540" y="3191914"/>
            <a:ext cx="6121400" cy="181588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1600">
                <a:solidFill>
                  <a:srgbClr val="0070C0"/>
                </a:solidFill>
              </a:defRPr>
            </a:lvl1pPr>
          </a:lstStyle>
          <a:p>
            <a:r>
              <a:rPr lang="en-GB" dirty="0"/>
              <a:t>&lt;style&gt;</a:t>
            </a:r>
          </a:p>
          <a:p>
            <a:r>
              <a:rPr lang="en-GB" dirty="0"/>
              <a:t>  a:link    { </a:t>
            </a:r>
            <a:r>
              <a:rPr lang="en-GB" dirty="0" err="1"/>
              <a:t>color</a:t>
            </a:r>
            <a:r>
              <a:rPr lang="en-GB" dirty="0"/>
              <a:t>: blue; }</a:t>
            </a:r>
          </a:p>
          <a:p>
            <a:r>
              <a:rPr lang="en-GB" dirty="0"/>
              <a:t>  a:visited { </a:t>
            </a:r>
            <a:r>
              <a:rPr lang="en-GB" dirty="0" err="1"/>
              <a:t>color</a:t>
            </a:r>
            <a:r>
              <a:rPr lang="en-GB" dirty="0"/>
              <a:t>: purple; }</a:t>
            </a:r>
          </a:p>
          <a:p>
            <a:r>
              <a:rPr lang="en-GB" dirty="0"/>
              <a:t>  a:active  { </a:t>
            </a:r>
            <a:r>
              <a:rPr lang="en-GB" dirty="0" err="1"/>
              <a:t>color</a:t>
            </a:r>
            <a:r>
              <a:rPr lang="en-GB" dirty="0"/>
              <a:t>: red; }</a:t>
            </a:r>
          </a:p>
          <a:p>
            <a:r>
              <a:rPr lang="en-GB" dirty="0"/>
              <a:t>&lt;/style&gt;</a:t>
            </a:r>
          </a:p>
          <a:p>
            <a:endParaRPr lang="en-GB" dirty="0"/>
          </a:p>
          <a:p>
            <a:r>
              <a:rPr lang="en-GB" dirty="0"/>
              <a:t>&lt;p&gt;&lt;a </a:t>
            </a:r>
            <a:r>
              <a:rPr lang="en-GB" dirty="0" err="1"/>
              <a:t>href</a:t>
            </a:r>
            <a:r>
              <a:rPr lang="en-GB" dirty="0"/>
              <a:t>="https://www.example.com"&gt;Visit Example Site&lt;/a&gt;&lt;/p&gt;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A930A6A-A8C0-D196-2B53-7E720232E1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9542" y="3107645"/>
            <a:ext cx="2843293" cy="1900151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681280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8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8AD17-D6EC-C154-2EE5-243979501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HTML Tables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585EBB2-1B75-4809-EBBA-94E25FAAC1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35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041B43-8423-D019-20B9-372F5BD4792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5476" y="891876"/>
            <a:ext cx="11487150" cy="4975225"/>
          </a:xfrm>
        </p:spPr>
        <p:txBody>
          <a:bodyPr>
            <a:normAutofit/>
          </a:bodyPr>
          <a:lstStyle/>
          <a:p>
            <a:r>
              <a:rPr lang="en-GB" sz="1800" dirty="0"/>
              <a:t>HTML tables allow you to organise data into rows and columns—ideal for schedules, pricing, etc.</a:t>
            </a:r>
          </a:p>
          <a:p>
            <a:r>
              <a:rPr lang="en-GB" sz="1800" b="1" dirty="0"/>
              <a:t>Basic Table Elements</a:t>
            </a:r>
          </a:p>
          <a:p>
            <a:endParaRPr lang="en-GB" sz="1800" b="1" dirty="0"/>
          </a:p>
          <a:p>
            <a:endParaRPr lang="en-GB" sz="1800" b="1" dirty="0"/>
          </a:p>
          <a:p>
            <a:endParaRPr lang="en-GB" sz="1800" b="1" dirty="0"/>
          </a:p>
          <a:p>
            <a:endParaRPr lang="en-GB" sz="1800" b="1" dirty="0"/>
          </a:p>
          <a:p>
            <a:endParaRPr lang="en-GB" sz="1800" b="1" dirty="0"/>
          </a:p>
          <a:p>
            <a:endParaRPr lang="en-GB" sz="1800" b="1" dirty="0"/>
          </a:p>
          <a:p>
            <a:r>
              <a:rPr lang="en-GB" sz="1800" b="1" dirty="0"/>
              <a:t>Simple Example</a:t>
            </a:r>
          </a:p>
          <a:p>
            <a:endParaRPr lang="en-GB" sz="1800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23D9740-7116-1F5C-D8DF-C92496DBD9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7205029"/>
              </p:ext>
            </p:extLst>
          </p:nvPr>
        </p:nvGraphicFramePr>
        <p:xfrm>
          <a:off x="2755900" y="1344784"/>
          <a:ext cx="4731941" cy="145669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061609">
                  <a:extLst>
                    <a:ext uri="{9D8B030D-6E8A-4147-A177-3AD203B41FA5}">
                      <a16:colId xmlns:a16="http://schemas.microsoft.com/office/drawing/2014/main" val="3946546917"/>
                    </a:ext>
                  </a:extLst>
                </a:gridCol>
                <a:gridCol w="3670332">
                  <a:extLst>
                    <a:ext uri="{9D8B030D-6E8A-4147-A177-3AD203B41FA5}">
                      <a16:colId xmlns:a16="http://schemas.microsoft.com/office/drawing/2014/main" val="91947233"/>
                    </a:ext>
                  </a:extLst>
                </a:gridCol>
              </a:tblGrid>
              <a:tr h="285496"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  <a:buNone/>
                      </a:pPr>
                      <a:r>
                        <a:rPr lang="en-GB" sz="1600"/>
                        <a:t>Tag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  <a:buNone/>
                      </a:pPr>
                      <a:r>
                        <a:rPr lang="en-GB" sz="1600" dirty="0"/>
                        <a:t>Description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0823566"/>
                  </a:ext>
                </a:extLst>
              </a:tr>
              <a:tr h="285496"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  <a:buNone/>
                      </a:pPr>
                      <a:r>
                        <a:rPr lang="en-GB" sz="1600"/>
                        <a:t>&lt;table&gt;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  <a:buNone/>
                      </a:pPr>
                      <a:r>
                        <a:rPr lang="en-GB" sz="1600"/>
                        <a:t>Starts the table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98486654"/>
                  </a:ext>
                </a:extLst>
              </a:tr>
              <a:tr h="285496"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  <a:buNone/>
                      </a:pPr>
                      <a:r>
                        <a:rPr lang="en-GB" sz="1600"/>
                        <a:t>&lt;tr&gt;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  <a:buNone/>
                      </a:pPr>
                      <a:r>
                        <a:rPr lang="en-GB" sz="1600"/>
                        <a:t>Table row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2318999"/>
                  </a:ext>
                </a:extLst>
              </a:tr>
              <a:tr h="285496"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  <a:buNone/>
                      </a:pPr>
                      <a:r>
                        <a:rPr lang="en-GB" sz="1600"/>
                        <a:t>&lt;td&gt;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  <a:buNone/>
                      </a:pPr>
                      <a:r>
                        <a:rPr lang="en-GB" sz="1600"/>
                        <a:t>Table data (cell)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74492419"/>
                  </a:ext>
                </a:extLst>
              </a:tr>
              <a:tr h="285496"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  <a:buNone/>
                      </a:pPr>
                      <a:r>
                        <a:rPr lang="en-GB" sz="1600"/>
                        <a:t>&lt;th&gt;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80000"/>
                        </a:lnSpc>
                        <a:buNone/>
                      </a:pPr>
                      <a:r>
                        <a:rPr lang="en-GB" sz="1600" dirty="0"/>
                        <a:t>Table header (bold, centred by default)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3430706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78BB3778-78A9-B75D-B00C-83D3A21EB173}"/>
              </a:ext>
            </a:extLst>
          </p:cNvPr>
          <p:cNvSpPr txBox="1"/>
          <p:nvPr/>
        </p:nvSpPr>
        <p:spPr>
          <a:xfrm>
            <a:off x="2755900" y="2936758"/>
            <a:ext cx="4396740" cy="310854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1400">
                <a:solidFill>
                  <a:srgbClr val="0070C0"/>
                </a:solidFill>
              </a:defRPr>
            </a:lvl1pPr>
          </a:lstStyle>
          <a:p>
            <a:r>
              <a:rPr lang="en-GB" dirty="0"/>
              <a:t>&lt;table border="1"&gt;</a:t>
            </a:r>
          </a:p>
          <a:p>
            <a:r>
              <a:rPr lang="en-GB" dirty="0"/>
              <a:t>  &lt;tr&gt;</a:t>
            </a:r>
          </a:p>
          <a:p>
            <a:r>
              <a:rPr lang="en-GB" dirty="0"/>
              <a:t>    &lt;</a:t>
            </a:r>
            <a:r>
              <a:rPr lang="en-GB" dirty="0" err="1"/>
              <a:t>th</a:t>
            </a:r>
            <a:r>
              <a:rPr lang="en-GB" dirty="0"/>
              <a:t>&gt;Day&lt;/</a:t>
            </a:r>
            <a:r>
              <a:rPr lang="en-GB" dirty="0" err="1"/>
              <a:t>th</a:t>
            </a:r>
            <a:r>
              <a:rPr lang="en-GB" dirty="0"/>
              <a:t>&gt;</a:t>
            </a:r>
          </a:p>
          <a:p>
            <a:r>
              <a:rPr lang="en-GB" dirty="0"/>
              <a:t>    &lt;</a:t>
            </a:r>
            <a:r>
              <a:rPr lang="en-GB" dirty="0" err="1"/>
              <a:t>th</a:t>
            </a:r>
            <a:r>
              <a:rPr lang="en-GB" dirty="0"/>
              <a:t>&gt;Session&lt;/</a:t>
            </a:r>
            <a:r>
              <a:rPr lang="en-GB" dirty="0" err="1"/>
              <a:t>th</a:t>
            </a:r>
            <a:r>
              <a:rPr lang="en-GB" dirty="0"/>
              <a:t>&gt;</a:t>
            </a:r>
          </a:p>
          <a:p>
            <a:r>
              <a:rPr lang="en-GB" dirty="0"/>
              <a:t>  &lt;/tr&gt;</a:t>
            </a:r>
          </a:p>
          <a:p>
            <a:r>
              <a:rPr lang="en-GB" dirty="0"/>
              <a:t>  &lt;tr&gt;</a:t>
            </a:r>
          </a:p>
          <a:p>
            <a:r>
              <a:rPr lang="en-GB" dirty="0"/>
              <a:t>    &lt;td&gt;Monday&lt;/td&gt;</a:t>
            </a:r>
          </a:p>
          <a:p>
            <a:r>
              <a:rPr lang="en-GB" dirty="0"/>
              <a:t>    &lt;td&gt;Maths&lt;/td&gt;</a:t>
            </a:r>
          </a:p>
          <a:p>
            <a:r>
              <a:rPr lang="en-GB" dirty="0"/>
              <a:t>  &lt;/tr&gt;</a:t>
            </a:r>
          </a:p>
          <a:p>
            <a:r>
              <a:rPr lang="en-GB" dirty="0"/>
              <a:t>  &lt;tr&gt;</a:t>
            </a:r>
          </a:p>
          <a:p>
            <a:r>
              <a:rPr lang="en-GB" dirty="0"/>
              <a:t>    &lt;td&gt;Tuesday&lt;/td&gt;</a:t>
            </a:r>
          </a:p>
          <a:p>
            <a:r>
              <a:rPr lang="en-GB" dirty="0"/>
              <a:t>    &lt;td&gt;Science&lt;/td&gt;</a:t>
            </a:r>
          </a:p>
          <a:p>
            <a:r>
              <a:rPr lang="en-GB" dirty="0"/>
              <a:t>  &lt;/tr&gt;</a:t>
            </a:r>
          </a:p>
          <a:p>
            <a:r>
              <a:rPr lang="en-GB" dirty="0"/>
              <a:t>&lt;/table&gt;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F8ECFB8-0C03-AE6C-5F36-F84E4595B7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2332" y="2936758"/>
            <a:ext cx="2640388" cy="191052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15470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6C7B2-C5A0-4343-3919-ADF9AF89B0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Attributes and Layout Styling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406D2E1-62F1-11CF-E701-2733155EBF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36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509492-574C-8B00-7487-551D5CFFBCD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9374" y="942659"/>
            <a:ext cx="11487150" cy="4975225"/>
          </a:xfrm>
        </p:spPr>
        <p:txBody>
          <a:bodyPr>
            <a:normAutofit/>
          </a:bodyPr>
          <a:lstStyle/>
          <a:p>
            <a:r>
              <a:rPr lang="en-GB" sz="1800" b="1" dirty="0"/>
              <a:t>Common Table Attributes</a:t>
            </a:r>
          </a:p>
          <a:p>
            <a:endParaRPr lang="en-GB" sz="1800" b="1" dirty="0"/>
          </a:p>
          <a:p>
            <a:endParaRPr lang="en-GB" sz="1800" b="1" dirty="0"/>
          </a:p>
          <a:p>
            <a:endParaRPr lang="en-GB" sz="1800" b="1" dirty="0"/>
          </a:p>
          <a:p>
            <a:endParaRPr lang="en-GB" sz="1800" b="1" dirty="0"/>
          </a:p>
          <a:p>
            <a:endParaRPr lang="en-GB" sz="1800" b="1" dirty="0"/>
          </a:p>
          <a:p>
            <a:r>
              <a:rPr lang="en-GB" sz="1800" b="1" dirty="0"/>
              <a:t>Example with Layout Styling</a:t>
            </a:r>
          </a:p>
          <a:p>
            <a:endParaRPr lang="en-GB" sz="1800" b="1" dirty="0"/>
          </a:p>
          <a:p>
            <a:endParaRPr lang="en-GB" sz="1800" b="1" dirty="0"/>
          </a:p>
          <a:p>
            <a:endParaRPr lang="en-GB" sz="1800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F55296B-467D-989A-2D58-F7719AD047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7129466"/>
              </p:ext>
            </p:extLst>
          </p:nvPr>
        </p:nvGraphicFramePr>
        <p:xfrm>
          <a:off x="3301999" y="940116"/>
          <a:ext cx="6278881" cy="18288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910081">
                  <a:extLst>
                    <a:ext uri="{9D8B030D-6E8A-4147-A177-3AD203B41FA5}">
                      <a16:colId xmlns:a16="http://schemas.microsoft.com/office/drawing/2014/main" val="3598964401"/>
                    </a:ext>
                  </a:extLst>
                </a:gridCol>
                <a:gridCol w="4368800">
                  <a:extLst>
                    <a:ext uri="{9D8B030D-6E8A-4147-A177-3AD203B41FA5}">
                      <a16:colId xmlns:a16="http://schemas.microsoft.com/office/drawing/2014/main" val="14484245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/>
                        <a:t>Attribute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/>
                        <a:t>Purpose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4156839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border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Adds a border to the table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7063186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cellpadding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Adds space inside each cell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1786494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cellspacing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Adds space between cells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8124109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align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Aligns the table (left, centre, right)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5618612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width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Sets table width (</a:t>
                      </a:r>
                      <a:r>
                        <a:rPr lang="en-GB" sz="1400" dirty="0" err="1"/>
                        <a:t>px</a:t>
                      </a:r>
                      <a:r>
                        <a:rPr lang="en-GB" sz="1400" dirty="0"/>
                        <a:t> or %)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31673676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CAC1D477-FBF1-03F0-DCCE-47634F5A8BCF}"/>
              </a:ext>
            </a:extLst>
          </p:cNvPr>
          <p:cNvSpPr txBox="1"/>
          <p:nvPr/>
        </p:nvSpPr>
        <p:spPr>
          <a:xfrm>
            <a:off x="3459480" y="2936758"/>
            <a:ext cx="6121400" cy="310854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1400">
                <a:solidFill>
                  <a:srgbClr val="0070C0"/>
                </a:solidFill>
              </a:defRPr>
            </a:lvl1pPr>
          </a:lstStyle>
          <a:p>
            <a:r>
              <a:rPr lang="en-GB" dirty="0"/>
              <a:t>&lt;table border="1" cellpadding="10" </a:t>
            </a:r>
            <a:r>
              <a:rPr lang="en-GB" dirty="0" err="1"/>
              <a:t>cellspacing</a:t>
            </a:r>
            <a:r>
              <a:rPr lang="en-GB" dirty="0"/>
              <a:t>="5" width="60%" align="</a:t>
            </a:r>
            <a:r>
              <a:rPr lang="en-GB" dirty="0" err="1"/>
              <a:t>center</a:t>
            </a:r>
            <a:r>
              <a:rPr lang="en-GB" dirty="0"/>
              <a:t>"&gt;</a:t>
            </a:r>
          </a:p>
          <a:p>
            <a:r>
              <a:rPr lang="en-GB" dirty="0"/>
              <a:t>  &lt;tr&gt;</a:t>
            </a:r>
          </a:p>
          <a:p>
            <a:r>
              <a:rPr lang="en-GB" dirty="0"/>
              <a:t>    &lt;</a:t>
            </a:r>
            <a:r>
              <a:rPr lang="en-GB" dirty="0" err="1"/>
              <a:t>th</a:t>
            </a:r>
            <a:r>
              <a:rPr lang="en-GB" dirty="0"/>
              <a:t>&gt;Name&lt;/</a:t>
            </a:r>
            <a:r>
              <a:rPr lang="en-GB" dirty="0" err="1"/>
              <a:t>th</a:t>
            </a:r>
            <a:r>
              <a:rPr lang="en-GB" dirty="0"/>
              <a:t>&gt;</a:t>
            </a:r>
          </a:p>
          <a:p>
            <a:r>
              <a:rPr lang="en-GB" dirty="0"/>
              <a:t>    &lt;</a:t>
            </a:r>
            <a:r>
              <a:rPr lang="en-GB" dirty="0" err="1"/>
              <a:t>th</a:t>
            </a:r>
            <a:r>
              <a:rPr lang="en-GB" dirty="0"/>
              <a:t>&gt;Age&lt;/</a:t>
            </a:r>
            <a:r>
              <a:rPr lang="en-GB" dirty="0" err="1"/>
              <a:t>th</a:t>
            </a:r>
            <a:r>
              <a:rPr lang="en-GB" dirty="0"/>
              <a:t>&gt;</a:t>
            </a:r>
          </a:p>
          <a:p>
            <a:r>
              <a:rPr lang="en-GB" dirty="0"/>
              <a:t>  &lt;/tr&gt;</a:t>
            </a:r>
          </a:p>
          <a:p>
            <a:r>
              <a:rPr lang="en-GB" dirty="0"/>
              <a:t>  &lt;tr&gt;</a:t>
            </a:r>
          </a:p>
          <a:p>
            <a:r>
              <a:rPr lang="en-GB" dirty="0"/>
              <a:t>    &lt;td&gt;Alice&lt;/td&gt;</a:t>
            </a:r>
          </a:p>
          <a:p>
            <a:r>
              <a:rPr lang="en-GB" dirty="0"/>
              <a:t>    &lt;td&gt;21&lt;/td&gt;</a:t>
            </a:r>
          </a:p>
          <a:p>
            <a:r>
              <a:rPr lang="en-GB" dirty="0"/>
              <a:t>  &lt;/tr&gt;</a:t>
            </a:r>
          </a:p>
          <a:p>
            <a:r>
              <a:rPr lang="en-GB" dirty="0"/>
              <a:t>  &lt;tr&gt;</a:t>
            </a:r>
          </a:p>
          <a:p>
            <a:r>
              <a:rPr lang="en-GB" dirty="0"/>
              <a:t>    &lt;td&gt;Bob&lt;/td&gt;</a:t>
            </a:r>
          </a:p>
          <a:p>
            <a:r>
              <a:rPr lang="en-GB" dirty="0"/>
              <a:t>    &lt;td&gt;25&lt;/td&gt;</a:t>
            </a:r>
          </a:p>
          <a:p>
            <a:r>
              <a:rPr lang="en-GB" dirty="0"/>
              <a:t>  &lt;/tr&gt;</a:t>
            </a:r>
          </a:p>
          <a:p>
            <a:r>
              <a:rPr lang="en-GB" dirty="0"/>
              <a:t>&lt;/table&gt;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9FD06EE-240D-0928-FB0A-D1B6D24BC5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7268" y="3762467"/>
            <a:ext cx="6278881" cy="1152338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CEDF6EF-0B80-EFF0-EB99-109AC49BEA1B}"/>
              </a:ext>
            </a:extLst>
          </p:cNvPr>
          <p:cNvSpPr txBox="1"/>
          <p:nvPr/>
        </p:nvSpPr>
        <p:spPr>
          <a:xfrm rot="20877761">
            <a:off x="268929" y="4423088"/>
            <a:ext cx="3280998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rgbClr val="C00000"/>
                </a:solidFill>
              </a:rPr>
              <a:t>Note: In modern HTML, it’s recommended to apply styling via CSS rather than directly in the table tag.</a:t>
            </a:r>
          </a:p>
        </p:txBody>
      </p:sp>
    </p:spTree>
    <p:extLst>
      <p:ext uri="{BB962C8B-B14F-4D97-AF65-F5344CB8AC3E}">
        <p14:creationId xmlns:p14="http://schemas.microsoft.com/office/powerpoint/2010/main" val="696208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1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1F230-2028-4B05-2B9C-63F0049089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Headers &amp; Spanning Cells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A9DDD57-01A8-F820-9A46-CC17F5EA2F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37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8F676E-4977-DB6A-EB94-0BAC8C6489C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Table spanning improves layout flexibility by:</a:t>
            </a:r>
          </a:p>
          <a:p>
            <a:pPr lvl="1"/>
            <a:r>
              <a:rPr lang="en-GB" sz="1800" dirty="0"/>
              <a:t>Allowing cells to span multiple columns (</a:t>
            </a:r>
            <a:r>
              <a:rPr lang="en-GB" sz="1800" dirty="0" err="1"/>
              <a:t>colspan</a:t>
            </a:r>
            <a:r>
              <a:rPr lang="en-GB" sz="1800" dirty="0"/>
              <a:t>)</a:t>
            </a:r>
          </a:p>
          <a:p>
            <a:pPr lvl="1"/>
            <a:r>
              <a:rPr lang="en-GB" sz="1800" dirty="0"/>
              <a:t>Allowing cells to span multiple rows (</a:t>
            </a:r>
            <a:r>
              <a:rPr lang="en-GB" sz="1800" dirty="0" err="1"/>
              <a:t>rowspan</a:t>
            </a:r>
            <a:r>
              <a:rPr lang="en-GB" sz="1800" dirty="0"/>
              <a:t>)</a:t>
            </a:r>
          </a:p>
          <a:p>
            <a:pPr lvl="2"/>
            <a:endParaRPr lang="en-GB" sz="1800" dirty="0"/>
          </a:p>
          <a:p>
            <a:r>
              <a:rPr lang="en-GB" sz="2000" dirty="0"/>
              <a:t>Example with </a:t>
            </a:r>
            <a:r>
              <a:rPr lang="en-GB" sz="2000" dirty="0" err="1"/>
              <a:t>colspan</a:t>
            </a:r>
            <a:r>
              <a:rPr lang="en-GB" sz="2000" dirty="0"/>
              <a:t> and </a:t>
            </a:r>
            <a:r>
              <a:rPr lang="en-GB" sz="2000" dirty="0" err="1"/>
              <a:t>rowspan</a:t>
            </a:r>
            <a:endParaRPr lang="en-GB" sz="2000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F5F8970-2880-ADDC-4147-FD3291AC21A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6625314"/>
              </p:ext>
            </p:extLst>
          </p:nvPr>
        </p:nvGraphicFramePr>
        <p:xfrm>
          <a:off x="6330971" y="1397000"/>
          <a:ext cx="5320665" cy="134112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834727">
                  <a:extLst>
                    <a:ext uri="{9D8B030D-6E8A-4147-A177-3AD203B41FA5}">
                      <a16:colId xmlns:a16="http://schemas.microsoft.com/office/drawing/2014/main" val="1120856161"/>
                    </a:ext>
                  </a:extLst>
                </a:gridCol>
                <a:gridCol w="3485938">
                  <a:extLst>
                    <a:ext uri="{9D8B030D-6E8A-4147-A177-3AD203B41FA5}">
                      <a16:colId xmlns:a16="http://schemas.microsoft.com/office/drawing/2014/main" val="11533808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Tag/Attribute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Description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6420400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&lt;th&gt;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Table header (bold and centred)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875855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colspan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Merge cells horizontally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2350056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rowspan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Merge cells vertically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3954386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421DAF6C-7B49-D2E2-AA0D-63A4155612EA}"/>
              </a:ext>
            </a:extLst>
          </p:cNvPr>
          <p:cNvSpPr txBox="1"/>
          <p:nvPr/>
        </p:nvSpPr>
        <p:spPr>
          <a:xfrm>
            <a:off x="6189683" y="1027668"/>
            <a:ext cx="28016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Key Tags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5FC94F4-497B-E26D-294A-2CB45FD7559E}"/>
              </a:ext>
            </a:extLst>
          </p:cNvPr>
          <p:cNvSpPr txBox="1"/>
          <p:nvPr/>
        </p:nvSpPr>
        <p:spPr>
          <a:xfrm>
            <a:off x="449580" y="2865436"/>
            <a:ext cx="6121400" cy="267765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1400">
                <a:solidFill>
                  <a:srgbClr val="0070C0"/>
                </a:solidFill>
              </a:defRPr>
            </a:lvl1pPr>
          </a:lstStyle>
          <a:p>
            <a:r>
              <a:rPr lang="en-GB" dirty="0"/>
              <a:t>&lt;table border="1" cellpadding="8"&gt;</a:t>
            </a:r>
          </a:p>
          <a:p>
            <a:r>
              <a:rPr lang="en-GB" dirty="0"/>
              <a:t>  &lt;tr&gt;</a:t>
            </a:r>
          </a:p>
          <a:p>
            <a:r>
              <a:rPr lang="en-GB" dirty="0"/>
              <a:t>    &lt;</a:t>
            </a:r>
            <a:r>
              <a:rPr lang="en-GB" dirty="0" err="1"/>
              <a:t>th</a:t>
            </a:r>
            <a:r>
              <a:rPr lang="en-GB" dirty="0"/>
              <a:t> </a:t>
            </a:r>
            <a:r>
              <a:rPr lang="en-GB" dirty="0" err="1"/>
              <a:t>colspan</a:t>
            </a:r>
            <a:r>
              <a:rPr lang="en-GB" dirty="0"/>
              <a:t>="2"&gt;Student Info&lt;/</a:t>
            </a:r>
            <a:r>
              <a:rPr lang="en-GB" dirty="0" err="1"/>
              <a:t>th</a:t>
            </a:r>
            <a:r>
              <a:rPr lang="en-GB" dirty="0"/>
              <a:t>&gt;</a:t>
            </a:r>
          </a:p>
          <a:p>
            <a:r>
              <a:rPr lang="en-GB" dirty="0"/>
              <a:t>  &lt;/tr&gt;</a:t>
            </a:r>
          </a:p>
          <a:p>
            <a:r>
              <a:rPr lang="en-GB" dirty="0"/>
              <a:t>  &lt;tr&gt;</a:t>
            </a:r>
          </a:p>
          <a:p>
            <a:r>
              <a:rPr lang="en-GB" dirty="0"/>
              <a:t>    &lt;td </a:t>
            </a:r>
            <a:r>
              <a:rPr lang="en-GB" dirty="0" err="1"/>
              <a:t>rowspan</a:t>
            </a:r>
            <a:r>
              <a:rPr lang="en-GB" dirty="0"/>
              <a:t>="2"&gt;Alice&lt;/td&gt;</a:t>
            </a:r>
          </a:p>
          <a:p>
            <a:r>
              <a:rPr lang="en-GB" dirty="0"/>
              <a:t>    &lt;td&gt;Age: 21&lt;/td&gt;</a:t>
            </a:r>
          </a:p>
          <a:p>
            <a:r>
              <a:rPr lang="en-GB" dirty="0"/>
              <a:t>  &lt;/tr&gt;</a:t>
            </a:r>
          </a:p>
          <a:p>
            <a:r>
              <a:rPr lang="en-GB" dirty="0"/>
              <a:t>  &lt;tr&gt;</a:t>
            </a:r>
          </a:p>
          <a:p>
            <a:r>
              <a:rPr lang="en-GB" dirty="0"/>
              <a:t>    &lt;td&gt;Grade: A&lt;/td&gt;</a:t>
            </a:r>
          </a:p>
          <a:p>
            <a:r>
              <a:rPr lang="en-GB" dirty="0"/>
              <a:t>  &lt;/tr&gt;</a:t>
            </a:r>
          </a:p>
          <a:p>
            <a:r>
              <a:rPr lang="en-GB" dirty="0"/>
              <a:t>&lt;/table&gt;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A9D5E57-3D03-1382-81AE-8D1E5DADE586}"/>
              </a:ext>
            </a:extLst>
          </p:cNvPr>
          <p:cNvSpPr txBox="1"/>
          <p:nvPr/>
        </p:nvSpPr>
        <p:spPr>
          <a:xfrm>
            <a:off x="358774" y="5725894"/>
            <a:ext cx="934402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C00000"/>
                </a:solidFill>
              </a:rPr>
              <a:t>Use spanning attributes to simplify layouts without creating unnecessary rows or columns.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CEF3BDD-6134-9E82-9C62-7C74A0C60D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5572" y="3295968"/>
            <a:ext cx="1781175" cy="1647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964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D5A22-134F-09CC-431F-E125474A9E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71F8E6C-6EB0-6E53-2004-6C9317473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38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CA7257-8EA4-83F0-7039-F0704841FA6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b="1" dirty="0"/>
              <a:t>Key Concepts Covered</a:t>
            </a:r>
          </a:p>
          <a:p>
            <a:r>
              <a:rPr lang="en-GB" sz="2000" dirty="0"/>
              <a:t>HTML Structure</a:t>
            </a:r>
          </a:p>
          <a:p>
            <a:pPr lvl="1"/>
            <a:r>
              <a:rPr lang="en-GB" sz="1800" dirty="0"/>
              <a:t>The foundational layout using &lt;!DOCTYPE&gt;, &lt;html&gt;, &lt;head&gt;, and &lt;body&gt; tags.</a:t>
            </a:r>
          </a:p>
          <a:p>
            <a:r>
              <a:rPr lang="en-GB" sz="2000" dirty="0"/>
              <a:t>HTML Tags</a:t>
            </a:r>
          </a:p>
          <a:p>
            <a:pPr lvl="1"/>
            <a:r>
              <a:rPr lang="en-GB" sz="1800" dirty="0"/>
              <a:t>Predefined instructions like &lt;p&gt;, &lt;h1&gt;, &lt;a&gt;, &lt;</a:t>
            </a:r>
            <a:r>
              <a:rPr lang="en-GB" sz="1800" dirty="0" err="1"/>
              <a:t>img</a:t>
            </a:r>
            <a:r>
              <a:rPr lang="en-GB" sz="1800" dirty="0"/>
              <a:t>&gt;, &lt;table&gt;, used to define content types.</a:t>
            </a:r>
          </a:p>
          <a:p>
            <a:r>
              <a:rPr lang="en-GB" sz="2000" dirty="0"/>
              <a:t>HTML Elements</a:t>
            </a:r>
          </a:p>
          <a:p>
            <a:pPr lvl="1"/>
            <a:r>
              <a:rPr lang="en-GB" sz="1800" dirty="0"/>
              <a:t>A complete set of start tag, content, and end tag (e.g., &lt;p&gt;This is a paragraph&lt;/p&gt;).</a:t>
            </a:r>
          </a:p>
          <a:p>
            <a:r>
              <a:rPr lang="en-GB" sz="2000" dirty="0"/>
              <a:t>Images</a:t>
            </a:r>
          </a:p>
          <a:p>
            <a:pPr lvl="1"/>
            <a:r>
              <a:rPr lang="en-GB" sz="1800" dirty="0"/>
              <a:t>Using &lt;</a:t>
            </a:r>
            <a:r>
              <a:rPr lang="en-GB" sz="1800" dirty="0" err="1"/>
              <a:t>img</a:t>
            </a:r>
            <a:r>
              <a:rPr lang="en-GB" sz="1800" dirty="0"/>
              <a:t>&gt; with attributes like </a:t>
            </a:r>
            <a:r>
              <a:rPr lang="en-GB" sz="1800" dirty="0" err="1"/>
              <a:t>src</a:t>
            </a:r>
            <a:r>
              <a:rPr lang="en-GB" sz="1800" dirty="0"/>
              <a:t>, alt, width, and height to embed visuals.</a:t>
            </a:r>
          </a:p>
          <a:p>
            <a:r>
              <a:rPr lang="en-GB" sz="2000" dirty="0"/>
              <a:t>Hyperlinks</a:t>
            </a:r>
          </a:p>
          <a:p>
            <a:pPr lvl="1"/>
            <a:r>
              <a:rPr lang="en-GB" sz="1800" dirty="0"/>
              <a:t>Creating links using the &lt;a&gt; tag to connect web pages and resources (</a:t>
            </a:r>
            <a:r>
              <a:rPr lang="en-GB" sz="1800" dirty="0" err="1"/>
              <a:t>href</a:t>
            </a:r>
            <a:r>
              <a:rPr lang="en-GB" sz="1800" dirty="0"/>
              <a:t>, target).</a:t>
            </a:r>
          </a:p>
          <a:p>
            <a:r>
              <a:rPr lang="en-GB" sz="2000" dirty="0"/>
              <a:t>Tables</a:t>
            </a:r>
          </a:p>
          <a:p>
            <a:pPr lvl="1"/>
            <a:r>
              <a:rPr lang="en-GB" sz="1800" dirty="0"/>
              <a:t>Organising data using &lt;table&gt;, &lt;tr&gt;, &lt;td&gt;, and styling with attributes or CSS.</a:t>
            </a:r>
          </a:p>
          <a:p>
            <a:pPr lvl="1"/>
            <a:endParaRPr lang="en-GB" sz="1800" dirty="0"/>
          </a:p>
          <a:p>
            <a:r>
              <a:rPr lang="en-GB" sz="2000" dirty="0"/>
              <a:t>Best Practice Reminder:</a:t>
            </a:r>
          </a:p>
          <a:p>
            <a:pPr lvl="1"/>
            <a:r>
              <a:rPr lang="en-GB" sz="1800" dirty="0"/>
              <a:t>Use semantic tags and external CSS for modern, accessible, and maintainable websites.</a:t>
            </a:r>
          </a:p>
        </p:txBody>
      </p:sp>
    </p:spTree>
    <p:extLst>
      <p:ext uri="{BB962C8B-B14F-4D97-AF65-F5344CB8AC3E}">
        <p14:creationId xmlns:p14="http://schemas.microsoft.com/office/powerpoint/2010/main" val="2109697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2BE482-07CC-F5FD-D140-81D62B0754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F3B16-E299-0E7C-B951-1F542AAC16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19" y="164077"/>
            <a:ext cx="11031105" cy="778582"/>
          </a:xfrm>
        </p:spPr>
        <p:txBody>
          <a:bodyPr/>
          <a:lstStyle/>
          <a:p>
            <a:r>
              <a:rPr lang="en-GB" dirty="0"/>
              <a:t>Want to Practice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68AE180-EC30-E0E3-5005-D13A14D9B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pPr/>
              <a:t>39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96D520-2C4A-00E4-083E-C27E5C51830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>
            <a:normAutofit/>
          </a:bodyPr>
          <a:lstStyle/>
          <a:p>
            <a:r>
              <a:rPr lang="en-GB" sz="2000" dirty="0"/>
              <a:t>Visit </a:t>
            </a:r>
            <a:r>
              <a:rPr lang="en-GB" sz="2000" dirty="0">
                <a:hlinkClick r:id="rId2"/>
              </a:rPr>
              <a:t>https://www.w3schools.com/</a:t>
            </a:r>
            <a:endParaRPr lang="en-GB" sz="2000" dirty="0"/>
          </a:p>
          <a:p>
            <a:r>
              <a:rPr lang="en-GB" sz="2000" dirty="0"/>
              <a:t>Visit </a:t>
            </a:r>
            <a:r>
              <a:rPr lang="en-GB" sz="2000" dirty="0">
                <a:hlinkClick r:id="rId3"/>
              </a:rPr>
              <a:t>https://codepen.io/pen</a:t>
            </a: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98754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6B3A389-429F-B793-FAF5-0220769FF8D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34813" y="5689600"/>
            <a:ext cx="357187" cy="355600"/>
          </a:xfrm>
        </p:spPr>
        <p:txBody>
          <a:bodyPr/>
          <a:lstStyle/>
          <a:p>
            <a:fld id="{74D77D2B-B223-4A5F-B2B2-5AE626418F05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19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1_UWTSD Serif 2025_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_2" id="{B6913785-96E4-4712-8393-7C5A02A3851A}" vid="{1865C400-15EC-4F82-9CB3-FF32190DBFC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0B1A72B1727944BA974A8330C49DD1" ma:contentTypeVersion="11" ma:contentTypeDescription="Create a new document." ma:contentTypeScope="" ma:versionID="510c89f2e0abf3c839d7453871649485">
  <xsd:schema xmlns:xsd="http://www.w3.org/2001/XMLSchema" xmlns:xs="http://www.w3.org/2001/XMLSchema" xmlns:p="http://schemas.microsoft.com/office/2006/metadata/properties" xmlns:ns3="ea615e75-cfa6-4777-b3e2-cd5725779d91" targetNamespace="http://schemas.microsoft.com/office/2006/metadata/properties" ma:root="true" ma:fieldsID="a76fa69accdd7a8673ebeaf3f2749192" ns3:_="">
    <xsd:import namespace="ea615e75-cfa6-4777-b3e2-cd5725779d9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a615e75-cfa6-4777-b3e2-cd5725779d9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a615e75-cfa6-4777-b3e2-cd5725779d91" xsi:nil="true"/>
  </documentManagement>
</p:properties>
</file>

<file path=customXml/itemProps1.xml><?xml version="1.0" encoding="utf-8"?>
<ds:datastoreItem xmlns:ds="http://schemas.openxmlformats.org/officeDocument/2006/customXml" ds:itemID="{E524E1B5-B299-493C-9C15-EB7E7BC9752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a615e75-cfa6-4777-b3e2-cd5725779d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38DBD00-D698-4CB1-B4F7-407D93F9C08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C561405-E2E6-411C-93B7-30EAD1011CBA}">
  <ds:schemaRefs>
    <ds:schemaRef ds:uri="http://schemas.microsoft.com/office/infopath/2007/PartnerControls"/>
    <ds:schemaRef ds:uri="http://schemas.microsoft.com/office/2006/documentManagement/types"/>
    <ds:schemaRef ds:uri="http://purl.org/dc/dcmitype/"/>
    <ds:schemaRef ds:uri="ea615e75-cfa6-4777-b3e2-cd5725779d91"/>
    <ds:schemaRef ds:uri="http://www.w3.org/XML/1998/namespace"/>
    <ds:schemaRef ds:uri="http://purl.org/dc/elements/1.1/"/>
    <ds:schemaRef ds:uri="http://purl.org/dc/terms/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QAHE_Serif 2</Template>
  <TotalTime>0</TotalTime>
  <Words>3917</Words>
  <Application>Microsoft Office PowerPoint</Application>
  <PresentationFormat>Widescreen</PresentationFormat>
  <Paragraphs>715</Paragraphs>
  <Slides>40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8" baseType="lpstr">
      <vt:lpstr>Akhbar MT</vt:lpstr>
      <vt:lpstr>Aptos</vt:lpstr>
      <vt:lpstr>Arial</vt:lpstr>
      <vt:lpstr>Calibri</vt:lpstr>
      <vt:lpstr>Calibri Light</vt:lpstr>
      <vt:lpstr>Wingdings</vt:lpstr>
      <vt:lpstr>1_UWTSD Serif 2025_2</vt:lpstr>
      <vt:lpstr>Bitmap Image</vt:lpstr>
      <vt:lpstr>Introduction to Web and Database Concept ACCA4023  Week 7</vt:lpstr>
      <vt:lpstr>Weekly Schedule</vt:lpstr>
      <vt:lpstr>Content </vt:lpstr>
      <vt:lpstr>HTML Principles</vt:lpstr>
      <vt:lpstr>HyperText Markup Language (HTML)</vt:lpstr>
      <vt:lpstr>Cretaing HTML files using Notepad++</vt:lpstr>
      <vt:lpstr>Basic Structure of an HTML Document</vt:lpstr>
      <vt:lpstr>Full HTML Code Example (Integrating Tags, Elements &amp; Empty Tags)</vt:lpstr>
      <vt:lpstr>Basic Structure of an HTML Document</vt:lpstr>
      <vt:lpstr>HTML Tags and Elements</vt:lpstr>
      <vt:lpstr>HTML Attributes</vt:lpstr>
      <vt:lpstr>Nested HTML Elements</vt:lpstr>
      <vt:lpstr>Common HTML Elements and Their Purpose</vt:lpstr>
      <vt:lpstr>Text Formatting in HTML</vt:lpstr>
      <vt:lpstr>Lists in HTML</vt:lpstr>
      <vt:lpstr>Inline vs Block-Level Elements</vt:lpstr>
      <vt:lpstr>HTML Good Practice</vt:lpstr>
      <vt:lpstr>Colours in HTML</vt:lpstr>
      <vt:lpstr>Introduction to Colours in HTML</vt:lpstr>
      <vt:lpstr>Basic Colours Codes</vt:lpstr>
      <vt:lpstr>Setting Background Colour and Text Colour</vt:lpstr>
      <vt:lpstr>Using Background Images</vt:lpstr>
      <vt:lpstr>Building and Formatting Web Page Content in HTML</vt:lpstr>
      <vt:lpstr>Line Breaks &amp; Horizontal Rules </vt:lpstr>
      <vt:lpstr>Text Formatting</vt:lpstr>
      <vt:lpstr>Colour and Font</vt:lpstr>
      <vt:lpstr>Text Alignment</vt:lpstr>
      <vt:lpstr>Special Characters and Symbols in HTML</vt:lpstr>
      <vt:lpstr>HTML Lists – Unordered, Ordered, and Definition Lists</vt:lpstr>
      <vt:lpstr>Enhancing Web Pages with HTML – Images, Links, Maps &amp; Tables</vt:lpstr>
      <vt:lpstr>Adding Images to Web Pages</vt:lpstr>
      <vt:lpstr>Image Tag Attributes in Practice</vt:lpstr>
      <vt:lpstr>Creating Hyperlinks with &lt;a&gt; Tag</vt:lpstr>
      <vt:lpstr>Email Links and Link Colour Styling</vt:lpstr>
      <vt:lpstr>Creating HTML Tables</vt:lpstr>
      <vt:lpstr>Table Attributes and Layout Styling</vt:lpstr>
      <vt:lpstr>Table Headers &amp; Spanning Cells</vt:lpstr>
      <vt:lpstr>Conclusion</vt:lpstr>
      <vt:lpstr>Want to Practice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Salem, Serif</dc:creator>
  <cp:lastModifiedBy>Sadhana Jha</cp:lastModifiedBy>
  <cp:revision>15</cp:revision>
  <dcterms:created xsi:type="dcterms:W3CDTF">2025-03-09T18:49:13Z</dcterms:created>
  <dcterms:modified xsi:type="dcterms:W3CDTF">2025-10-14T07:47:07Z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0x0101003E0B1A72B1727944BA974A8330C49DD1</vt:lpwstr>
  </property>
</Properties>
</file>