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s>
</file>

<file path=ppt/presentation.xml><?xml version="1.0" encoding="utf-8"?>
<p:presentation xmlns:p="http://schemas.openxmlformats.org/presentationml/2006/main" xmlns:r="http://schemas.openxmlformats.org/officeDocument/2006/relationships" xmlns:a="http://schemas.openxmlformats.org/drawingml/2006/main" saveSubsetFonts="1">
  <p:sldMasterIdLst>
    <p:sldMasterId id="2147483648" r:id="rId1"/>
  </p:sldMasterIdLst>
  <p:notesMasterIdLst>
    <p:notesMasterId r:id="rId2"/>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Lst>
  <p:sldSz type="screen16x9" cy="6858000" cx="12192000"/>
  <p:notesSz cx="6858000" cy="9144000"/>
  <p:defaultTextStyle>
    <a:defPPr>
      <a:defRPr lang="en-US"/>
    </a:defPPr>
    <a:lvl1pPr algn="l" defTabSz="457200" eaLnBrk="1" hangingPunct="1" latinLnBrk="0" marL="0" rtl="0">
      <a:defRPr sz="1800" kern="1200">
        <a:solidFill>
          <a:schemeClr val="tx1"/>
        </a:solidFill>
        <a:latin typeface="+mn-lt"/>
        <a:ea typeface="+mn-ea"/>
        <a:cs typeface="+mn-cs"/>
      </a:defRPr>
    </a:lvl1pPr>
    <a:lvl2pPr algn="l" defTabSz="457200" eaLnBrk="1" hangingPunct="1" latinLnBrk="0" marL="457200" rtl="0">
      <a:defRPr sz="1800" kern="1200">
        <a:solidFill>
          <a:schemeClr val="tx1"/>
        </a:solidFill>
        <a:latin typeface="+mn-lt"/>
        <a:ea typeface="+mn-ea"/>
        <a:cs typeface="+mn-cs"/>
      </a:defRPr>
    </a:lvl2pPr>
    <a:lvl3pPr algn="l" defTabSz="457200" eaLnBrk="1" hangingPunct="1" latinLnBrk="0" marL="914400" rtl="0">
      <a:defRPr sz="1800" kern="1200">
        <a:solidFill>
          <a:schemeClr val="tx1"/>
        </a:solidFill>
        <a:latin typeface="+mn-lt"/>
        <a:ea typeface="+mn-ea"/>
        <a:cs typeface="+mn-cs"/>
      </a:defRPr>
    </a:lvl3pPr>
    <a:lvl4pPr algn="l" defTabSz="457200" eaLnBrk="1" hangingPunct="1" latinLnBrk="0" marL="1371600" rtl="0">
      <a:defRPr sz="1800" kern="1200">
        <a:solidFill>
          <a:schemeClr val="tx1"/>
        </a:solidFill>
        <a:latin typeface="+mn-lt"/>
        <a:ea typeface="+mn-ea"/>
        <a:cs typeface="+mn-cs"/>
      </a:defRPr>
    </a:lvl4pPr>
    <a:lvl5pPr algn="l" defTabSz="457200" eaLnBrk="1" hangingPunct="1" latinLnBrk="0" marL="1828800" rtl="0">
      <a:defRPr sz="1800" kern="1200">
        <a:solidFill>
          <a:schemeClr val="tx1"/>
        </a:solidFill>
        <a:latin typeface="+mn-lt"/>
        <a:ea typeface="+mn-ea"/>
        <a:cs typeface="+mn-cs"/>
      </a:defRPr>
    </a:lvl5pPr>
    <a:lvl6pPr algn="l" defTabSz="457200" eaLnBrk="1" hangingPunct="1" latinLnBrk="0" marL="2286000" rtl="0">
      <a:defRPr sz="1800" kern="1200">
        <a:solidFill>
          <a:schemeClr val="tx1"/>
        </a:solidFill>
        <a:latin typeface="+mn-lt"/>
        <a:ea typeface="+mn-ea"/>
        <a:cs typeface="+mn-cs"/>
      </a:defRPr>
    </a:lvl6pPr>
    <a:lvl7pPr algn="l" defTabSz="457200" eaLnBrk="1" hangingPunct="1" latinLnBrk="0" marL="2743200" rtl="0">
      <a:defRPr sz="1800" kern="1200">
        <a:solidFill>
          <a:schemeClr val="tx1"/>
        </a:solidFill>
        <a:latin typeface="+mn-lt"/>
        <a:ea typeface="+mn-ea"/>
        <a:cs typeface="+mn-cs"/>
      </a:defRPr>
    </a:lvl7pPr>
    <a:lvl8pPr algn="l" defTabSz="457200" eaLnBrk="1" hangingPunct="1" latinLnBrk="0" marL="3200400" rtl="0">
      <a:defRPr sz="1800" kern="1200">
        <a:solidFill>
          <a:schemeClr val="tx1"/>
        </a:solidFill>
        <a:latin typeface="+mn-lt"/>
        <a:ea typeface="+mn-ea"/>
        <a:cs typeface="+mn-cs"/>
      </a:defRPr>
    </a:lvl8pPr>
    <a:lvl9pPr algn="l" defTabSz="4572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p="http://schemas.openxmlformats.org/presentationml/2006/main" xmlns:r="http://schemas.openxmlformats.org/officeDocument/2006/relationships" xmlns:a="http://schemas.openxmlformats.org/drawingml/2006/main" lastView="sldThumbnailView">
  <p:normalViewPr horzBarState="maximized">
    <p:restoredLeft sz="14995" autoAdjust="0"/>
    <p:restoredTop sz="94660"/>
  </p:normalViewPr>
  <p:slideViewPr>
    <p:cSldViewPr snapToGrid="0">
      <p:cViewPr varScale="1">
        <p:scale>
          <a:sx n="84" d="100"/>
          <a:sy n="84" d="100"/>
        </p:scale>
        <p:origin x="816" y="90"/>
      </p:cViewPr>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slide" Target="slides/slide16.xml"/><Relationship Id="rId19" Type="http://schemas.openxmlformats.org/officeDocument/2006/relationships/slide" Target="slides/slide17.xml"/><Relationship Id="rId20" Type="http://schemas.openxmlformats.org/officeDocument/2006/relationships/slide" Target="slides/slide18.xml"/><Relationship Id="rId21" Type="http://schemas.openxmlformats.org/officeDocument/2006/relationships/slide" Target="slides/slide19.xml"/><Relationship Id="rId22" Type="http://schemas.openxmlformats.org/officeDocument/2006/relationships/slide" Target="slides/slide20.xml"/><Relationship Id="rId23" Type="http://schemas.openxmlformats.org/officeDocument/2006/relationships/slide" Target="slides/slide21.xml"/><Relationship Id="rId24" Type="http://schemas.openxmlformats.org/officeDocument/2006/relationships/tableStyles" Target="tableStyles.xml"/><Relationship Id="rId25" Type="http://schemas.openxmlformats.org/officeDocument/2006/relationships/presProps" Target="presProps.xml"/><Relationship Id="rId26" Type="http://schemas.openxmlformats.org/officeDocument/2006/relationships/viewProps" Target="viewProps.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p:bgPr>
    </p:bg>
    <p:spTree>
      <p:nvGrpSpPr>
        <p:cNvPr id="67" name=""/>
        <p:cNvGrpSpPr/>
        <p:nvPr/>
      </p:nvGrpSpPr>
      <p:grpSpPr>
        <a:xfrm>
          <a:off x="0" y="0"/>
          <a:ext cx="0" cy="0"/>
          <a:chOff x="0" y="0"/>
          <a:chExt cx="0" cy="0"/>
        </a:xfrm>
      </p:grpSpPr>
      <p:sp>
        <p:nvSpPr>
          <p:cNvPr id="1048688" name="Rectangle 2"/>
          <p:cNvSpPr>
            <a:spLocks noGrp="1" noChangeArrowheads="1"/>
          </p:cNvSpPr>
          <p:nvPr>
            <p:ph type="hdr" sz="quarter"/>
          </p:nvPr>
        </p:nvSpPr>
        <p:spPr bwMode="auto">
          <a:xfrm>
            <a:off x="2"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l">
              <a:defRPr sz="1100"/>
            </a:lvl1pPr>
          </a:lstStyle>
          <a:p>
            <a:endParaRPr lang="en-US"/>
          </a:p>
        </p:txBody>
      </p:sp>
      <p:sp>
        <p:nvSpPr>
          <p:cNvPr id="1048689" name="Rectangle 3"/>
          <p:cNvSpPr>
            <a:spLocks noGrp="1" noChangeArrowheads="1"/>
          </p:cNvSpPr>
          <p:nvPr>
            <p:ph type="dt" idx="1"/>
          </p:nvPr>
        </p:nvSpPr>
        <p:spPr bwMode="auto">
          <a:xfrm>
            <a:off x="4021139"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r">
              <a:defRPr sz="1100"/>
            </a:lvl1pPr>
          </a:lstStyle>
          <a:p>
            <a:endParaRPr lang="en-US"/>
          </a:p>
        </p:txBody>
      </p:sp>
      <p:sp>
        <p:nvSpPr>
          <p:cNvPr id="1048690" name="Rectangle 4"/>
          <p:cNvSpPr>
            <a:spLocks noChangeAspect="1" noRot="1" noGrp="1" noChangeArrowheads="1" noTextEdit="1"/>
          </p:cNvSpPr>
          <p:nvPr>
            <p:ph type="sldImg" idx="2"/>
          </p:nvPr>
        </p:nvSpPr>
        <p:spPr bwMode="auto">
          <a:xfrm>
            <a:off x="990600" y="766763"/>
            <a:ext cx="5118100" cy="3838575"/>
          </a:xfrm>
          <a:prstGeom prst="rect"/>
          <a:noFill/>
          <a:ln w="9525">
            <a:solidFill>
              <a:srgbClr val="000000"/>
            </a:solidFill>
            <a:miter lim="800000"/>
            <a:headEnd/>
            <a:tailEnd/>
          </a:ln>
          <a:effectLst/>
        </p:spPr>
      </p:sp>
      <p:sp>
        <p:nvSpPr>
          <p:cNvPr id="1048691" name="Rectangle 5"/>
          <p:cNvSpPr>
            <a:spLocks noGrp="1" noChangeArrowheads="1"/>
          </p:cNvSpPr>
          <p:nvPr>
            <p:ph type="body" sz="quarter" idx="3"/>
          </p:nvPr>
        </p:nvSpPr>
        <p:spPr bwMode="auto">
          <a:xfrm>
            <a:off x="709614" y="4862514"/>
            <a:ext cx="5680075" cy="4605337"/>
          </a:xfrm>
          <a:prstGeom prst="rect"/>
          <a:noFill/>
          <a:ln w="9525">
            <a:noFill/>
            <a:miter lim="800000"/>
            <a:headEnd/>
            <a:tailEnd/>
          </a:ln>
          <a:effectLst/>
        </p:spPr>
        <p:txBody>
          <a:bodyPr anchor="t" anchorCtr="0" bIns="45745" compatLnSpc="1" lIns="91492" numCol="1" rIns="91492" tIns="45745" vert="horz" wrap="square">
            <a:prstTxWarp prst="textNoShape"/>
          </a:bodyPr>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92" name="Rectangle 6"/>
          <p:cNvSpPr>
            <a:spLocks noGrp="1" noChangeArrowheads="1"/>
          </p:cNvSpPr>
          <p:nvPr>
            <p:ph type="ftr" sz="quarter" idx="4"/>
          </p:nvPr>
        </p:nvSpPr>
        <p:spPr bwMode="auto">
          <a:xfrm>
            <a:off x="2"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l">
              <a:defRPr sz="1100"/>
            </a:lvl1pPr>
          </a:lstStyle>
          <a:p>
            <a:endParaRPr lang="en-US"/>
          </a:p>
        </p:txBody>
      </p:sp>
      <p:sp>
        <p:nvSpPr>
          <p:cNvPr id="1048693" name="Rectangle 7"/>
          <p:cNvSpPr>
            <a:spLocks noGrp="1" noChangeArrowheads="1"/>
          </p:cNvSpPr>
          <p:nvPr>
            <p:ph type="sldNum" sz="quarter" idx="5"/>
          </p:nvPr>
        </p:nvSpPr>
        <p:spPr bwMode="auto">
          <a:xfrm>
            <a:off x="4021139"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r">
              <a:defRPr sz="1100"/>
            </a:lvl1pPr>
          </a:lstStyle>
          <a:p>
            <a:fld id="{A9A0EA98-5831-4853-B862-C702E6EB345C}" type="slidenum">
              <a:rPr lang="en-US"/>
              <a:t>‹#›</a:t>
            </a:fld>
            <a:endParaRPr lang="en-US"/>
          </a:p>
        </p:txBody>
      </p:sp>
    </p:spTree>
  </p:cSld>
  <p:clrMap accent1="accent1" accent2="accent2" accent3="accent3" accent4="accent4" accent5="accent5" accent6="accent6" bg1="lt1" bg2="lt2" tx1="dk1" tx2="dk2" hlink="hlink" folHlink="folHlink"/>
  <p:notesStyle>
    <a:lvl1pPr algn="l" fontAlgn="base" rtl="0">
      <a:spcBef>
        <a:spcPct val="30000"/>
      </a:spcBef>
      <a:spcAft>
        <a:spcPct val="0"/>
      </a:spcAft>
      <a:defRPr sz="1200" kern="1200">
        <a:solidFill>
          <a:schemeClr val="tx1"/>
        </a:solidFill>
        <a:latin typeface="Arial" charset="0"/>
        <a:ea typeface="+mn-ea"/>
        <a:cs typeface="+mn-cs"/>
      </a:defRPr>
    </a:lvl1pPr>
    <a:lvl2pPr algn="l" fontAlgn="base" marL="457200" rtl="0">
      <a:spcBef>
        <a:spcPct val="30000"/>
      </a:spcBef>
      <a:spcAft>
        <a:spcPct val="0"/>
      </a:spcAft>
      <a:defRPr sz="1200" kern="1200">
        <a:solidFill>
          <a:schemeClr val="tx1"/>
        </a:solidFill>
        <a:latin typeface="Arial" charset="0"/>
        <a:ea typeface="+mn-ea"/>
        <a:cs typeface="+mn-cs"/>
      </a:defRPr>
    </a:lvl2pPr>
    <a:lvl3pPr algn="l" fontAlgn="base" marL="914400" rtl="0">
      <a:spcBef>
        <a:spcPct val="30000"/>
      </a:spcBef>
      <a:spcAft>
        <a:spcPct val="0"/>
      </a:spcAft>
      <a:defRPr sz="1200" kern="1200">
        <a:solidFill>
          <a:schemeClr val="tx1"/>
        </a:solidFill>
        <a:latin typeface="Arial" charset="0"/>
        <a:ea typeface="+mn-ea"/>
        <a:cs typeface="+mn-cs"/>
      </a:defRPr>
    </a:lvl3pPr>
    <a:lvl4pPr algn="l" fontAlgn="base" marL="1371600" rtl="0">
      <a:spcBef>
        <a:spcPct val="30000"/>
      </a:spcBef>
      <a:spcAft>
        <a:spcPct val="0"/>
      </a:spcAft>
      <a:defRPr sz="1200" kern="1200">
        <a:solidFill>
          <a:schemeClr val="tx1"/>
        </a:solidFill>
        <a:latin typeface="Arial" charset="0"/>
        <a:ea typeface="+mn-ea"/>
        <a:cs typeface="+mn-cs"/>
      </a:defRPr>
    </a:lvl4pPr>
    <a:lvl5pPr algn="l" fontAlgn="base" marL="1828800" rtl="0">
      <a:spcBef>
        <a:spcPct val="30000"/>
      </a:spcBef>
      <a:spcAft>
        <a:spcPct val="0"/>
      </a:spcAft>
      <a:defRPr sz="1200" kern="1200">
        <a:solidFill>
          <a:schemeClr val="tx1"/>
        </a:solidFill>
        <a:latin typeface="Arial" charset="0"/>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57" name=""/>
        <p:cNvGrpSpPr/>
        <p:nvPr/>
      </p:nvGrpSpPr>
      <p:grpSpPr>
        <a:xfrm>
          <a:off x="0" y="0"/>
          <a:ext cx="0" cy="0"/>
          <a:chOff x="0" y="0"/>
          <a:chExt cx="0" cy="0"/>
        </a:xfrm>
      </p:grpSpPr>
      <p:sp>
        <p:nvSpPr>
          <p:cNvPr id="1048637" name="Rectangle 6"/>
          <p:cNvSpPr>
            <a:spLocks noChangeAspect="1"/>
          </p:cNvSpPr>
          <p:nvPr/>
        </p:nvSpPr>
        <p:spPr>
          <a:xfrm>
            <a:off x="231140" y="243840"/>
            <a:ext cx="11724640" cy="6377939"/>
          </a:xfrm>
          <a:prstGeom prst="rect"/>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1048638" name="Title 1"/>
          <p:cNvSpPr>
            <a:spLocks noGrp="1"/>
          </p:cNvSpPr>
          <p:nvPr>
            <p:ph type="ctrTitle"/>
          </p:nvPr>
        </p:nvSpPr>
        <p:spPr>
          <a:xfrm>
            <a:off x="1109980" y="882376"/>
            <a:ext cx="9966960" cy="2926080"/>
          </a:xfrm>
        </p:spPr>
        <p:txBody>
          <a:bodyPr anchor="b">
            <a:normAutofit/>
          </a:bodyPr>
          <a:lstStyle>
            <a:lvl1pPr algn="ctr">
              <a:lnSpc>
                <a:spcPct val="85000"/>
              </a:lnSpc>
              <a:defRPr baseline="0" b="1" cap="all" dirty="0" sz="7200" i="0" kern="1200" kumimoji="0" lang="en-US" normalizeH="0" spc="0" strike="noStrike" u="none">
                <a:ln w="15875">
                  <a:solidFill>
                    <a:sysClr lastClr="FFFFFF" val="window"/>
                  </a:solidFill>
                </a:ln>
                <a:solidFill>
                  <a:srgbClr val="DF5327"/>
                </a:solidFill>
                <a:effectLst>
                  <a:outerShdw algn="tl" dir="2700000" dist="38100" rotWithShape="0">
                    <a:srgbClr val="DF5327"/>
                  </a:outerShdw>
                </a:effectLst>
                <a:uLnTx/>
                <a:uFillTx/>
                <a:latin typeface="+mj-lt"/>
                <a:ea typeface="+mn-ea"/>
                <a:cs typeface="+mn-cs"/>
              </a:defRPr>
            </a:lvl1pPr>
          </a:lstStyle>
          <a:p>
            <a:r>
              <a:rPr lang="en-US"/>
              <a:t>Click to edit Master title style</a:t>
            </a:r>
            <a:endParaRPr dirty="0" lang="en-US"/>
          </a:p>
        </p:txBody>
      </p:sp>
      <p:sp>
        <p:nvSpPr>
          <p:cNvPr id="1048639" name="Subtitle 2"/>
          <p:cNvSpPr>
            <a:spLocks noGrp="1"/>
          </p:cNvSpPr>
          <p:nvPr>
            <p:ph type="subTitle" idx="1"/>
          </p:nvPr>
        </p:nvSpPr>
        <p:spPr>
          <a:xfrm>
            <a:off x="1709530" y="3869634"/>
            <a:ext cx="8767860" cy="1388165"/>
          </a:xfrm>
        </p:spPr>
        <p:txBody>
          <a:bodyPr>
            <a:normAutofit/>
          </a:bodyPr>
          <a:lstStyle>
            <a:lvl1pPr algn="ctr" indent="0" marL="0">
              <a:buNone/>
              <a:defRPr sz="2200">
                <a:solidFill>
                  <a:schemeClr val="accent1"/>
                </a:solidFill>
              </a:defRPr>
            </a:lvl1pPr>
            <a:lvl2pPr algn="ctr" indent="0" marL="457200">
              <a:buNone/>
              <a:defRPr sz="2200"/>
            </a:lvl2pPr>
            <a:lvl3pPr algn="ctr" indent="0" marL="914400">
              <a:buNone/>
              <a:defRPr sz="2200"/>
            </a:lvl3pPr>
            <a:lvl4pPr algn="ctr" indent="0" marL="1371600">
              <a:buNone/>
              <a:defRPr sz="2000"/>
            </a:lvl4pPr>
            <a:lvl5pPr algn="ctr" indent="0" marL="1828800">
              <a:buNone/>
              <a:defRPr sz="2000"/>
            </a:lvl5pPr>
            <a:lvl6pPr algn="ctr" indent="0" marL="2286000">
              <a:buNone/>
              <a:defRPr sz="2000"/>
            </a:lvl6pPr>
            <a:lvl7pPr algn="ctr" indent="0" marL="2743200">
              <a:buNone/>
              <a:defRPr sz="2000"/>
            </a:lvl7pPr>
            <a:lvl8pPr algn="ctr" indent="0" marL="3200400">
              <a:buNone/>
              <a:defRPr sz="2000"/>
            </a:lvl8pPr>
            <a:lvl9pPr algn="ctr" indent="0" marL="3657600">
              <a:buNone/>
              <a:defRPr sz="2000"/>
            </a:lvl9pPr>
          </a:lstStyle>
          <a:p>
            <a:r>
              <a:rPr lang="en-US"/>
              <a:t>Click to edit Master subtitle style</a:t>
            </a:r>
            <a:endParaRPr dirty="0" lang="en-US"/>
          </a:p>
        </p:txBody>
      </p:sp>
      <p:sp>
        <p:nvSpPr>
          <p:cNvPr id="1048640" name="Date Placeholder 3"/>
          <p:cNvSpPr>
            <a:spLocks noGrp="1"/>
          </p:cNvSpPr>
          <p:nvPr>
            <p:ph type="dt" sz="half" idx="10"/>
          </p:nvPr>
        </p:nvSpPr>
        <p:spPr/>
        <p:txBody>
          <a:bodyPr/>
          <a:lstStyle>
            <a:lvl1pPr>
              <a:defRPr>
                <a:solidFill>
                  <a:schemeClr val="accent1"/>
                </a:solidFill>
              </a:defRPr>
            </a:lvl1pPr>
          </a:lstStyle>
          <a:p>
            <a:fld id="{48AA3244-B721-4569-8E39-F2A315479762}" type="datetimeFigureOut">
              <a:rPr lang="en-US" smtClean="0"/>
              <a:t>8/20/2024</a:t>
            </a:fld>
            <a:endParaRPr lang="en-US"/>
          </a:p>
        </p:txBody>
      </p:sp>
      <p:sp>
        <p:nvSpPr>
          <p:cNvPr id="1048641" name="Footer Placeholder 4"/>
          <p:cNvSpPr>
            <a:spLocks noGrp="1"/>
          </p:cNvSpPr>
          <p:nvPr>
            <p:ph type="ftr" sz="quarter" idx="11"/>
          </p:nvPr>
        </p:nvSpPr>
        <p:spPr/>
        <p:txBody>
          <a:bodyPr/>
          <a:lstStyle>
            <a:lvl1pPr>
              <a:defRPr>
                <a:solidFill>
                  <a:schemeClr val="accent1"/>
                </a:solidFill>
              </a:defRPr>
            </a:lvl1pPr>
          </a:lstStyle>
          <a:p>
            <a:endParaRPr lang="en-US"/>
          </a:p>
        </p:txBody>
      </p:sp>
      <p:sp>
        <p:nvSpPr>
          <p:cNvPr id="1048642" name="Slide Number Placeholder 5"/>
          <p:cNvSpPr>
            <a:spLocks noGrp="1"/>
          </p:cNvSpPr>
          <p:nvPr>
            <p:ph type="sldNum" sz="quarter" idx="12"/>
          </p:nvPr>
        </p:nvSpPr>
        <p:spPr/>
        <p:txBody>
          <a:bodyPr/>
          <a:lstStyle>
            <a:lvl1pPr>
              <a:defRPr>
                <a:solidFill>
                  <a:schemeClr val="accent1"/>
                </a:solidFill>
              </a:defRPr>
            </a:lvl1pPr>
          </a:lstStyle>
          <a:p>
            <a:fld id="{432F9693-9D99-444D-AAF9-2DD36BA56E5E}" type="slidenum">
              <a:rPr lang="en-US" smtClean="0"/>
              <a:t>‹#›</a:t>
            </a:fld>
            <a:endParaRPr lang="en-US"/>
          </a:p>
        </p:txBody>
      </p:sp>
      <p:cxnSp>
        <p:nvCxnSpPr>
          <p:cNvPr id="3145728" name="Straight Connector 7"/>
          <p:cNvCxnSpPr>
            <a:cxnSpLocks/>
          </p:cNvCxnSpPr>
          <p:nvPr/>
        </p:nvCxnSpPr>
        <p:spPr>
          <a:xfrm>
            <a:off x="1978660" y="3733800"/>
            <a:ext cx="8229601" cy="0"/>
          </a:xfrm>
          <a:prstGeom prst="line"/>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39" name=""/>
        <p:cNvGrpSpPr/>
        <p:nvPr/>
      </p:nvGrpSpPr>
      <p:grpSpPr>
        <a:xfrm>
          <a:off x="0" y="0"/>
          <a:ext cx="0" cy="0"/>
          <a:chOff x="0" y="0"/>
          <a:chExt cx="0" cy="0"/>
        </a:xfrm>
      </p:grpSpPr>
      <p:sp>
        <p:nvSpPr>
          <p:cNvPr id="1048594" name="Title 1"/>
          <p:cNvSpPr>
            <a:spLocks noGrp="1"/>
          </p:cNvSpPr>
          <p:nvPr>
            <p:ph type="title"/>
          </p:nvPr>
        </p:nvSpPr>
        <p:spPr/>
        <p:txBody>
          <a:bodyPr/>
          <a:p>
            <a:r>
              <a:rPr lang="en-US"/>
              <a:t>Click to edit Master title style</a:t>
            </a:r>
            <a:endParaRPr dirty="0" lang="en-US"/>
          </a:p>
        </p:txBody>
      </p:sp>
      <p:sp>
        <p:nvSpPr>
          <p:cNvPr id="1048595" name="Content Placeholder 2"/>
          <p:cNvSpPr>
            <a:spLocks noGrp="1"/>
          </p:cNvSpPr>
          <p:nvPr>
            <p:ph idx="1"/>
          </p:nvPr>
        </p:nvSpPr>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596" name="Date Placeholder 3"/>
          <p:cNvSpPr>
            <a:spLocks noGrp="1"/>
          </p:cNvSpPr>
          <p:nvPr>
            <p:ph type="dt" sz="half" idx="10"/>
          </p:nvPr>
        </p:nvSpPr>
        <p:spPr/>
        <p:txBody>
          <a:bodyPr/>
          <a:p>
            <a:fld id="{48AA3244-B721-4569-8E39-F2A315479762}" type="datetimeFigureOut">
              <a:rPr lang="en-US" smtClean="0"/>
              <a:t>8/20/2024</a:t>
            </a:fld>
            <a:endParaRPr lang="en-US"/>
          </a:p>
        </p:txBody>
      </p:sp>
      <p:sp>
        <p:nvSpPr>
          <p:cNvPr id="1048597" name="Footer Placeholder 4"/>
          <p:cNvSpPr>
            <a:spLocks noGrp="1"/>
          </p:cNvSpPr>
          <p:nvPr>
            <p:ph type="ftr" sz="quarter" idx="11"/>
          </p:nvPr>
        </p:nvSpPr>
        <p:spPr/>
        <p:txBody>
          <a:bodyPr/>
          <a:p>
            <a:endParaRPr lang="en-US"/>
          </a:p>
        </p:txBody>
      </p:sp>
      <p:sp>
        <p:nvSpPr>
          <p:cNvPr id="1048598" name="Slide Number Placeholder 5"/>
          <p:cNvSpPr>
            <a:spLocks noGrp="1"/>
          </p:cNvSpPr>
          <p:nvPr>
            <p:ph type="sldNum" sz="quarter" idx="12"/>
          </p:nvPr>
        </p:nvSpPr>
        <p:spPr/>
        <p:txBody>
          <a:bodyPr/>
          <a:p>
            <a:fld id="{432F9693-9D99-444D-AAF9-2DD36BA56E5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62" name=""/>
        <p:cNvGrpSpPr/>
        <p:nvPr/>
      </p:nvGrpSpPr>
      <p:grpSpPr>
        <a:xfrm>
          <a:off x="0" y="0"/>
          <a:ext cx="0" cy="0"/>
          <a:chOff x="0" y="0"/>
          <a:chExt cx="0" cy="0"/>
        </a:xfrm>
      </p:grpSpPr>
      <p:sp>
        <p:nvSpPr>
          <p:cNvPr id="1048663" name="Title 1"/>
          <p:cNvSpPr>
            <a:spLocks noGrp="1"/>
          </p:cNvSpPr>
          <p:nvPr>
            <p:ph type="title"/>
          </p:nvPr>
        </p:nvSpPr>
        <p:spPr>
          <a:xfrm>
            <a:off x="1106424" y="1173575"/>
            <a:ext cx="9966960" cy="2926080"/>
          </a:xfrm>
        </p:spPr>
        <p:txBody>
          <a:bodyPr anchor="b">
            <a:noAutofit/>
          </a:bodyPr>
          <a:lstStyle>
            <a:lvl1pPr algn="ctr" defTabSz="914400" eaLnBrk="1" hangingPunct="1" latinLnBrk="0" marL="0" rtl="0">
              <a:lnSpc>
                <a:spcPct val="85000"/>
              </a:lnSpc>
              <a:spcBef>
                <a:spcPct val="0"/>
              </a:spcBef>
              <a:buNone/>
              <a:defRPr baseline="0" b="1" cap="all" dirty="0" sz="7200" i="0" kern="1200" kumimoji="0" lang="en-US" normalizeH="0" spc="0" strike="noStrike" u="none">
                <a:ln w="15875">
                  <a:solidFill>
                    <a:sysClr lastClr="FFFFFF" val="window"/>
                  </a:solidFill>
                </a:ln>
                <a:solidFill>
                  <a:srgbClr val="DF5327"/>
                </a:solidFill>
                <a:effectLst>
                  <a:outerShdw algn="tl" dir="2700000" dist="38100" rotWithShape="0">
                    <a:srgbClr val="DF5327"/>
                  </a:outerShdw>
                </a:effectLst>
                <a:uLnTx/>
                <a:uFillTx/>
                <a:latin typeface="Corbel" pitchFamily="34" charset="0"/>
                <a:ea typeface="+mn-ea"/>
                <a:cs typeface="+mn-cs"/>
              </a:defRPr>
            </a:lvl1pPr>
          </a:lstStyle>
          <a:p>
            <a:r>
              <a:rPr lang="en-US"/>
              <a:t>Click to edit Master title style</a:t>
            </a:r>
            <a:endParaRPr dirty="0" lang="en-US"/>
          </a:p>
        </p:txBody>
      </p:sp>
      <p:sp>
        <p:nvSpPr>
          <p:cNvPr id="1048664" name="Text Placeholder 2"/>
          <p:cNvSpPr>
            <a:spLocks noGrp="1"/>
          </p:cNvSpPr>
          <p:nvPr>
            <p:ph type="body" idx="1"/>
          </p:nvPr>
        </p:nvSpPr>
        <p:spPr>
          <a:xfrm>
            <a:off x="1709928" y="4154520"/>
            <a:ext cx="8769096" cy="1363806"/>
          </a:xfrm>
        </p:spPr>
        <p:txBody>
          <a:bodyPr anchor="t">
            <a:normAutofit/>
          </a:bodyPr>
          <a:lstStyle>
            <a:lvl1pPr algn="ctr" indent="0" marL="0">
              <a:buNone/>
              <a:defRPr sz="2200">
                <a:solidFill>
                  <a:schemeClr val="accent1"/>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1048665" name="Date Placeholder 3"/>
          <p:cNvSpPr>
            <a:spLocks noGrp="1"/>
          </p:cNvSpPr>
          <p:nvPr>
            <p:ph type="dt" sz="half" idx="10"/>
          </p:nvPr>
        </p:nvSpPr>
        <p:spPr/>
        <p:txBody>
          <a:bodyPr/>
          <a:p>
            <a:fld id="{48AA3244-B721-4569-8E39-F2A315479762}" type="datetimeFigureOut">
              <a:rPr lang="en-US" smtClean="0"/>
              <a:t>8/20/2024</a:t>
            </a:fld>
            <a:endParaRPr lang="en-US"/>
          </a:p>
        </p:txBody>
      </p:sp>
      <p:sp>
        <p:nvSpPr>
          <p:cNvPr id="1048666" name="Footer Placeholder 4"/>
          <p:cNvSpPr>
            <a:spLocks noGrp="1"/>
          </p:cNvSpPr>
          <p:nvPr>
            <p:ph type="ftr" sz="quarter" idx="11"/>
          </p:nvPr>
        </p:nvSpPr>
        <p:spPr/>
        <p:txBody>
          <a:bodyPr/>
          <a:p>
            <a:endParaRPr lang="en-US"/>
          </a:p>
        </p:txBody>
      </p:sp>
      <p:sp>
        <p:nvSpPr>
          <p:cNvPr id="1048667" name="Slide Number Placeholder 5"/>
          <p:cNvSpPr>
            <a:spLocks noGrp="1"/>
          </p:cNvSpPr>
          <p:nvPr>
            <p:ph type="sldNum" sz="quarter" idx="12"/>
          </p:nvPr>
        </p:nvSpPr>
        <p:spPr/>
        <p:txBody>
          <a:bodyPr/>
          <a:p>
            <a:fld id="{432F9693-9D99-444D-AAF9-2DD36BA56E5E}" type="slidenum">
              <a:rPr lang="en-US" smtClean="0"/>
              <a:t>‹#›</a:t>
            </a:fld>
            <a:endParaRPr lang="en-US"/>
          </a:p>
        </p:txBody>
      </p:sp>
      <p:cxnSp>
        <p:nvCxnSpPr>
          <p:cNvPr id="3145729" name="Straight Connector 6"/>
          <p:cNvCxnSpPr>
            <a:cxnSpLocks/>
          </p:cNvCxnSpPr>
          <p:nvPr/>
        </p:nvCxnSpPr>
        <p:spPr>
          <a:xfrm>
            <a:off x="1981200" y="4020408"/>
            <a:ext cx="8229601" cy="0"/>
          </a:xfrm>
          <a:prstGeom prst="line"/>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63" name=""/>
        <p:cNvGrpSpPr/>
        <p:nvPr/>
      </p:nvGrpSpPr>
      <p:grpSpPr>
        <a:xfrm>
          <a:off x="0" y="0"/>
          <a:ext cx="0" cy="0"/>
          <a:chOff x="0" y="0"/>
          <a:chExt cx="0" cy="0"/>
        </a:xfrm>
      </p:grpSpPr>
      <p:sp>
        <p:nvSpPr>
          <p:cNvPr id="1048668" name="Title 7"/>
          <p:cNvSpPr>
            <a:spLocks noGrp="1"/>
          </p:cNvSpPr>
          <p:nvPr>
            <p:ph type="title"/>
          </p:nvPr>
        </p:nvSpPr>
        <p:spPr/>
        <p:txBody>
          <a:bodyPr/>
          <a:p>
            <a:r>
              <a:rPr lang="en-US"/>
              <a:t>Click to edit Master title style</a:t>
            </a:r>
            <a:endParaRPr dirty="0" lang="en-US"/>
          </a:p>
        </p:txBody>
      </p:sp>
      <p:sp>
        <p:nvSpPr>
          <p:cNvPr id="1048669"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70"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71" name="Date Placeholder 4"/>
          <p:cNvSpPr>
            <a:spLocks noGrp="1"/>
          </p:cNvSpPr>
          <p:nvPr>
            <p:ph type="dt" sz="half" idx="10"/>
          </p:nvPr>
        </p:nvSpPr>
        <p:spPr/>
        <p:txBody>
          <a:bodyPr/>
          <a:p>
            <a:fld id="{48AA3244-B721-4569-8E39-F2A315479762}" type="datetimeFigureOut">
              <a:rPr lang="en-US" smtClean="0"/>
              <a:t>8/20/2024</a:t>
            </a:fld>
            <a:endParaRPr lang="en-US"/>
          </a:p>
        </p:txBody>
      </p:sp>
      <p:sp>
        <p:nvSpPr>
          <p:cNvPr id="1048672" name="Footer Placeholder 5"/>
          <p:cNvSpPr>
            <a:spLocks noGrp="1"/>
          </p:cNvSpPr>
          <p:nvPr>
            <p:ph type="ftr" sz="quarter" idx="11"/>
          </p:nvPr>
        </p:nvSpPr>
        <p:spPr/>
        <p:txBody>
          <a:bodyPr/>
          <a:p>
            <a:endParaRPr lang="en-US"/>
          </a:p>
        </p:txBody>
      </p:sp>
      <p:sp>
        <p:nvSpPr>
          <p:cNvPr id="1048673" name="Slide Number Placeholder 6"/>
          <p:cNvSpPr>
            <a:spLocks noGrp="1"/>
          </p:cNvSpPr>
          <p:nvPr>
            <p:ph type="sldNum" sz="quarter" idx="12"/>
          </p:nvPr>
        </p:nvSpPr>
        <p:spPr/>
        <p:txBody>
          <a:bodyPr/>
          <a:p>
            <a:fld id="{432F9693-9D99-444D-AAF9-2DD36BA56E5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64" name=""/>
        <p:cNvGrpSpPr/>
        <p:nvPr/>
      </p:nvGrpSpPr>
      <p:grpSpPr>
        <a:xfrm>
          <a:off x="0" y="0"/>
          <a:ext cx="0" cy="0"/>
          <a:chOff x="0" y="0"/>
          <a:chExt cx="0" cy="0"/>
        </a:xfrm>
      </p:grpSpPr>
      <p:sp>
        <p:nvSpPr>
          <p:cNvPr id="1048674" name="Title 9"/>
          <p:cNvSpPr>
            <a:spLocks noGrp="1"/>
          </p:cNvSpPr>
          <p:nvPr>
            <p:ph type="title"/>
          </p:nvPr>
        </p:nvSpPr>
        <p:spPr/>
        <p:txBody>
          <a:bodyPr/>
          <a:p>
            <a:r>
              <a:rPr lang="en-US"/>
              <a:t>Click to edit Master title style</a:t>
            </a:r>
            <a:endParaRPr dirty="0" lang="en-US"/>
          </a:p>
        </p:txBody>
      </p:sp>
      <p:sp>
        <p:nvSpPr>
          <p:cNvPr id="1048675" name="Text Placeholder 2"/>
          <p:cNvSpPr>
            <a:spLocks noGrp="1"/>
          </p:cNvSpPr>
          <p:nvPr>
            <p:ph type="body" idx="1"/>
          </p:nvPr>
        </p:nvSpPr>
        <p:spPr>
          <a:xfrm>
            <a:off x="1143000" y="2001511"/>
            <a:ext cx="4754880" cy="777240"/>
          </a:xfrm>
        </p:spPr>
        <p:txBody>
          <a:bodyPr anchor="ctr"/>
          <a:lstStyle>
            <a:lvl1pPr indent="0" marL="0">
              <a:spcBef>
                <a:spcPts val="0"/>
              </a:spcBef>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676"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77" name="Text Placeholder 4"/>
          <p:cNvSpPr>
            <a:spLocks noGrp="1"/>
          </p:cNvSpPr>
          <p:nvPr>
            <p:ph type="body" sz="quarter" idx="3"/>
          </p:nvPr>
        </p:nvSpPr>
        <p:spPr>
          <a:xfrm>
            <a:off x="6269173" y="1999032"/>
            <a:ext cx="4754880" cy="777240"/>
          </a:xfrm>
        </p:spPr>
        <p:txBody>
          <a:bodyPr anchor="ctr"/>
          <a:lstStyle>
            <a:lvl1pPr indent="0" marL="0">
              <a:spcBef>
                <a:spcPts val="0"/>
              </a:spcBef>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678"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79" name="Date Placeholder 6"/>
          <p:cNvSpPr>
            <a:spLocks noGrp="1"/>
          </p:cNvSpPr>
          <p:nvPr>
            <p:ph type="dt" sz="half" idx="10"/>
          </p:nvPr>
        </p:nvSpPr>
        <p:spPr/>
        <p:txBody>
          <a:bodyPr/>
          <a:p>
            <a:fld id="{48AA3244-B721-4569-8E39-F2A315479762}" type="datetimeFigureOut">
              <a:rPr lang="en-US" smtClean="0"/>
              <a:t>8/20/2024</a:t>
            </a:fld>
            <a:endParaRPr lang="en-US"/>
          </a:p>
        </p:txBody>
      </p:sp>
      <p:sp>
        <p:nvSpPr>
          <p:cNvPr id="1048680" name="Footer Placeholder 7"/>
          <p:cNvSpPr>
            <a:spLocks noGrp="1"/>
          </p:cNvSpPr>
          <p:nvPr>
            <p:ph type="ftr" sz="quarter" idx="11"/>
          </p:nvPr>
        </p:nvSpPr>
        <p:spPr/>
        <p:txBody>
          <a:bodyPr/>
          <a:p>
            <a:endParaRPr lang="en-US"/>
          </a:p>
        </p:txBody>
      </p:sp>
      <p:sp>
        <p:nvSpPr>
          <p:cNvPr id="1048681" name="Slide Number Placeholder 8"/>
          <p:cNvSpPr>
            <a:spLocks noGrp="1"/>
          </p:cNvSpPr>
          <p:nvPr>
            <p:ph type="sldNum" sz="quarter" idx="12"/>
          </p:nvPr>
        </p:nvSpPr>
        <p:spPr/>
        <p:txBody>
          <a:bodyPr/>
          <a:p>
            <a:fld id="{432F9693-9D99-444D-AAF9-2DD36BA56E5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58" name=""/>
        <p:cNvGrpSpPr/>
        <p:nvPr/>
      </p:nvGrpSpPr>
      <p:grpSpPr>
        <a:xfrm>
          <a:off x="0" y="0"/>
          <a:ext cx="0" cy="0"/>
          <a:chOff x="0" y="0"/>
          <a:chExt cx="0" cy="0"/>
        </a:xfrm>
      </p:grpSpPr>
      <p:sp>
        <p:nvSpPr>
          <p:cNvPr id="1048643" name="Title 1"/>
          <p:cNvSpPr>
            <a:spLocks noGrp="1"/>
          </p:cNvSpPr>
          <p:nvPr>
            <p:ph type="title"/>
          </p:nvPr>
        </p:nvSpPr>
        <p:spPr/>
        <p:txBody>
          <a:bodyPr/>
          <a:p>
            <a:r>
              <a:rPr lang="en-US"/>
              <a:t>Click to edit Master title style</a:t>
            </a:r>
            <a:endParaRPr dirty="0" lang="en-US"/>
          </a:p>
        </p:txBody>
      </p:sp>
      <p:sp>
        <p:nvSpPr>
          <p:cNvPr id="1048644" name="Date Placeholder 2"/>
          <p:cNvSpPr>
            <a:spLocks noGrp="1"/>
          </p:cNvSpPr>
          <p:nvPr>
            <p:ph type="dt" sz="half" idx="10"/>
          </p:nvPr>
        </p:nvSpPr>
        <p:spPr/>
        <p:txBody>
          <a:bodyPr/>
          <a:p>
            <a:fld id="{48AA3244-B721-4569-8E39-F2A315479762}" type="datetimeFigureOut">
              <a:rPr lang="en-US" smtClean="0"/>
              <a:t>8/20/2024</a:t>
            </a:fld>
            <a:endParaRPr lang="en-US"/>
          </a:p>
        </p:txBody>
      </p:sp>
      <p:sp>
        <p:nvSpPr>
          <p:cNvPr id="1048645" name="Footer Placeholder 3"/>
          <p:cNvSpPr>
            <a:spLocks noGrp="1"/>
          </p:cNvSpPr>
          <p:nvPr>
            <p:ph type="ftr" sz="quarter" idx="11"/>
          </p:nvPr>
        </p:nvSpPr>
        <p:spPr/>
        <p:txBody>
          <a:bodyPr/>
          <a:p>
            <a:endParaRPr lang="en-US"/>
          </a:p>
        </p:txBody>
      </p:sp>
      <p:sp>
        <p:nvSpPr>
          <p:cNvPr id="1048646" name="Slide Number Placeholder 4"/>
          <p:cNvSpPr>
            <a:spLocks noGrp="1"/>
          </p:cNvSpPr>
          <p:nvPr>
            <p:ph type="sldNum" sz="quarter" idx="12"/>
          </p:nvPr>
        </p:nvSpPr>
        <p:spPr/>
        <p:txBody>
          <a:bodyPr/>
          <a:p>
            <a:fld id="{432F9693-9D99-444D-AAF9-2DD36BA56E5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23" name=""/>
        <p:cNvGrpSpPr/>
        <p:nvPr/>
      </p:nvGrpSpPr>
      <p:grpSpPr>
        <a:xfrm>
          <a:off x="0" y="0"/>
          <a:ext cx="0" cy="0"/>
          <a:chOff x="0" y="0"/>
          <a:chExt cx="0" cy="0"/>
        </a:xfrm>
      </p:grpSpPr>
      <p:sp>
        <p:nvSpPr>
          <p:cNvPr id="1048582" name="Date Placeholder 1"/>
          <p:cNvSpPr>
            <a:spLocks noGrp="1"/>
          </p:cNvSpPr>
          <p:nvPr>
            <p:ph type="dt" sz="half" idx="10"/>
          </p:nvPr>
        </p:nvSpPr>
        <p:spPr/>
        <p:txBody>
          <a:bodyPr/>
          <a:p>
            <a:fld id="{48AA3244-B721-4569-8E39-F2A315479762}" type="datetimeFigureOut">
              <a:rPr lang="en-US" smtClean="0"/>
              <a:t>8/20/2024</a:t>
            </a:fld>
            <a:endParaRPr lang="en-US"/>
          </a:p>
        </p:txBody>
      </p:sp>
      <p:sp>
        <p:nvSpPr>
          <p:cNvPr id="1048583" name="Footer Placeholder 2"/>
          <p:cNvSpPr>
            <a:spLocks noGrp="1"/>
          </p:cNvSpPr>
          <p:nvPr>
            <p:ph type="ftr" sz="quarter" idx="11"/>
          </p:nvPr>
        </p:nvSpPr>
        <p:spPr/>
        <p:txBody>
          <a:bodyPr/>
          <a:p>
            <a:endParaRPr lang="en-US"/>
          </a:p>
        </p:txBody>
      </p:sp>
      <p:sp>
        <p:nvSpPr>
          <p:cNvPr id="1048584" name="Slide Number Placeholder 3"/>
          <p:cNvSpPr>
            <a:spLocks noGrp="1"/>
          </p:cNvSpPr>
          <p:nvPr>
            <p:ph type="sldNum" sz="quarter" idx="12"/>
          </p:nvPr>
        </p:nvSpPr>
        <p:spPr/>
        <p:txBody>
          <a:bodyPr/>
          <a:p>
            <a:fld id="{432F9693-9D99-444D-AAF9-2DD36BA56E5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65" name=""/>
        <p:cNvGrpSpPr/>
        <p:nvPr/>
      </p:nvGrpSpPr>
      <p:grpSpPr>
        <a:xfrm>
          <a:off x="0" y="0"/>
          <a:ext cx="0" cy="0"/>
          <a:chOff x="0" y="0"/>
          <a:chExt cx="0" cy="0"/>
        </a:xfrm>
      </p:grpSpPr>
      <p:sp>
        <p:nvSpPr>
          <p:cNvPr id="1048682" name="Title 1"/>
          <p:cNvSpPr>
            <a:spLocks noGrp="1"/>
          </p:cNvSpPr>
          <p:nvPr>
            <p:ph type="title"/>
          </p:nvPr>
        </p:nvSpPr>
        <p:spPr>
          <a:xfrm>
            <a:off x="1143000" y="1097280"/>
            <a:ext cx="3931920" cy="1737360"/>
          </a:xfrm>
        </p:spPr>
        <p:txBody>
          <a:bodyPr anchor="b">
            <a:noAutofit/>
          </a:bodyPr>
          <a:lstStyle>
            <a:lvl1pPr>
              <a:lnSpc>
                <a:spcPct val="90000"/>
              </a:lnSpc>
              <a:defRPr b="0" sz="4000"/>
            </a:lvl1pPr>
          </a:lstStyle>
          <a:p>
            <a:r>
              <a:rPr lang="en-US"/>
              <a:t>Click to edit Master title style</a:t>
            </a:r>
            <a:endParaRPr dirty="0" lang="en-US"/>
          </a:p>
        </p:txBody>
      </p:sp>
      <p:sp>
        <p:nvSpPr>
          <p:cNvPr id="104868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84" name="Text Placeholder 3"/>
          <p:cNvSpPr>
            <a:spLocks noGrp="1"/>
          </p:cNvSpPr>
          <p:nvPr>
            <p:ph type="body" sz="half" idx="2"/>
          </p:nvPr>
        </p:nvSpPr>
        <p:spPr>
          <a:xfrm>
            <a:off x="1143000" y="2834640"/>
            <a:ext cx="3931920" cy="3017520"/>
          </a:xfrm>
        </p:spPr>
        <p:txBody>
          <a:bodyPr>
            <a:normAutofit/>
          </a:bodyPr>
          <a:lstStyle>
            <a:lvl1pPr indent="0" marL="0">
              <a:lnSpc>
                <a:spcPct val="100000"/>
              </a:lnSpc>
              <a:spcBef>
                <a:spcPts val="1000"/>
              </a:spcBef>
              <a:buNone/>
              <a:defRPr sz="17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685" name="Date Placeholder 4"/>
          <p:cNvSpPr>
            <a:spLocks noGrp="1"/>
          </p:cNvSpPr>
          <p:nvPr>
            <p:ph type="dt" sz="half" idx="10"/>
          </p:nvPr>
        </p:nvSpPr>
        <p:spPr/>
        <p:txBody>
          <a:bodyPr/>
          <a:p>
            <a:fld id="{48AA3244-B721-4569-8E39-F2A315479762}" type="datetimeFigureOut">
              <a:rPr lang="en-US" smtClean="0"/>
              <a:t>8/20/2024</a:t>
            </a:fld>
            <a:endParaRPr lang="en-US"/>
          </a:p>
        </p:txBody>
      </p:sp>
      <p:sp>
        <p:nvSpPr>
          <p:cNvPr id="1048686" name="Footer Placeholder 5"/>
          <p:cNvSpPr>
            <a:spLocks noGrp="1"/>
          </p:cNvSpPr>
          <p:nvPr>
            <p:ph type="ftr" sz="quarter" idx="11"/>
          </p:nvPr>
        </p:nvSpPr>
        <p:spPr/>
        <p:txBody>
          <a:bodyPr/>
          <a:p>
            <a:endParaRPr lang="en-US"/>
          </a:p>
        </p:txBody>
      </p:sp>
      <p:sp>
        <p:nvSpPr>
          <p:cNvPr id="1048687" name="Slide Number Placeholder 6"/>
          <p:cNvSpPr>
            <a:spLocks noGrp="1"/>
          </p:cNvSpPr>
          <p:nvPr>
            <p:ph type="sldNum" sz="quarter" idx="12"/>
          </p:nvPr>
        </p:nvSpPr>
        <p:spPr/>
        <p:txBody>
          <a:bodyPr/>
          <a:p>
            <a:fld id="{432F9693-9D99-444D-AAF9-2DD36BA56E5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60" name=""/>
        <p:cNvGrpSpPr/>
        <p:nvPr/>
      </p:nvGrpSpPr>
      <p:grpSpPr>
        <a:xfrm>
          <a:off x="0" y="0"/>
          <a:ext cx="0" cy="0"/>
          <a:chOff x="0" y="0"/>
          <a:chExt cx="0" cy="0"/>
        </a:xfrm>
      </p:grpSpPr>
      <p:sp>
        <p:nvSpPr>
          <p:cNvPr id="1048652" name="Title 1"/>
          <p:cNvSpPr>
            <a:spLocks noGrp="1"/>
          </p:cNvSpPr>
          <p:nvPr>
            <p:ph type="title"/>
          </p:nvPr>
        </p:nvSpPr>
        <p:spPr>
          <a:xfrm>
            <a:off x="1143000" y="1097280"/>
            <a:ext cx="3931920" cy="1737360"/>
          </a:xfrm>
        </p:spPr>
        <p:txBody>
          <a:bodyPr anchor="b">
            <a:noAutofit/>
          </a:bodyPr>
          <a:lstStyle>
            <a:lvl1pPr>
              <a:lnSpc>
                <a:spcPct val="90000"/>
              </a:lnSpc>
              <a:defRPr b="0" sz="4000"/>
            </a:lvl1pPr>
          </a:lstStyle>
          <a:p>
            <a:r>
              <a:rPr lang="en-US"/>
              <a:t>Click to edit Master title style</a:t>
            </a:r>
            <a:endParaRPr dirty="0" lang="en-US"/>
          </a:p>
        </p:txBody>
      </p:sp>
      <p:sp>
        <p:nvSpPr>
          <p:cNvPr id="1048653" name="Picture Placeholder 2"/>
          <p:cNvSpPr>
            <a:spLocks noChangeAspect="1" noGrp="1"/>
          </p:cNvSpPr>
          <p:nvPr>
            <p:ph type="pic" idx="1"/>
          </p:nvPr>
        </p:nvSpPr>
        <p:spPr>
          <a:xfrm>
            <a:off x="5413248" y="1069847"/>
            <a:ext cx="6099048" cy="4800600"/>
          </a:xfrm>
        </p:spPr>
        <p:txBody>
          <a:bodyPr anchor="t" lIns="274320" tIns="182880">
            <a:normAutofit/>
          </a:bodyPr>
          <a:lstStyle>
            <a:lvl1pPr indent="0" marL="0">
              <a:buNone/>
              <a:defRPr sz="28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lang="en-US"/>
              <a:t>Click icon to add picture</a:t>
            </a:r>
            <a:endParaRPr dirty="0" lang="en-US"/>
          </a:p>
        </p:txBody>
      </p:sp>
      <p:sp>
        <p:nvSpPr>
          <p:cNvPr id="1048654" name="Text Placeholder 3"/>
          <p:cNvSpPr>
            <a:spLocks noGrp="1"/>
          </p:cNvSpPr>
          <p:nvPr>
            <p:ph type="body" sz="half" idx="2"/>
          </p:nvPr>
        </p:nvSpPr>
        <p:spPr>
          <a:xfrm>
            <a:off x="1143000" y="2834640"/>
            <a:ext cx="3931920" cy="2880360"/>
          </a:xfrm>
        </p:spPr>
        <p:txBody>
          <a:bodyPr>
            <a:normAutofit/>
          </a:bodyPr>
          <a:lstStyle>
            <a:lvl1pPr indent="0" marL="0">
              <a:lnSpc>
                <a:spcPct val="100000"/>
              </a:lnSpc>
              <a:spcBef>
                <a:spcPts val="1000"/>
              </a:spcBef>
              <a:buNone/>
              <a:defRPr sz="17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655" name="Date Placeholder 4"/>
          <p:cNvSpPr>
            <a:spLocks noGrp="1"/>
          </p:cNvSpPr>
          <p:nvPr>
            <p:ph type="dt" sz="half" idx="10"/>
          </p:nvPr>
        </p:nvSpPr>
        <p:spPr/>
        <p:txBody>
          <a:bodyPr/>
          <a:p>
            <a:fld id="{48AA3244-B721-4569-8E39-F2A315479762}" type="datetimeFigureOut">
              <a:rPr lang="en-US" smtClean="0"/>
              <a:t>8/20/2024</a:t>
            </a:fld>
            <a:endParaRPr lang="en-US"/>
          </a:p>
        </p:txBody>
      </p:sp>
      <p:sp>
        <p:nvSpPr>
          <p:cNvPr id="1048656" name="Footer Placeholder 5"/>
          <p:cNvSpPr>
            <a:spLocks noGrp="1"/>
          </p:cNvSpPr>
          <p:nvPr>
            <p:ph type="ftr" sz="quarter" idx="11"/>
          </p:nvPr>
        </p:nvSpPr>
        <p:spPr/>
        <p:txBody>
          <a:bodyPr/>
          <a:p>
            <a:endParaRPr lang="en-US"/>
          </a:p>
        </p:txBody>
      </p:sp>
      <p:sp>
        <p:nvSpPr>
          <p:cNvPr id="1048657" name="Slide Number Placeholder 6"/>
          <p:cNvSpPr>
            <a:spLocks noGrp="1"/>
          </p:cNvSpPr>
          <p:nvPr>
            <p:ph type="sldNum" sz="quarter" idx="12"/>
          </p:nvPr>
        </p:nvSpPr>
        <p:spPr/>
        <p:txBody>
          <a:bodyPr/>
          <a:p>
            <a:fld id="{432F9693-9D99-444D-AAF9-2DD36BA56E5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61" name=""/>
        <p:cNvGrpSpPr/>
        <p:nvPr/>
      </p:nvGrpSpPr>
      <p:grpSpPr>
        <a:xfrm>
          <a:off x="0" y="0"/>
          <a:ext cx="0" cy="0"/>
          <a:chOff x="0" y="0"/>
          <a:chExt cx="0" cy="0"/>
        </a:xfrm>
      </p:grpSpPr>
      <p:sp>
        <p:nvSpPr>
          <p:cNvPr id="1048658" name="Title 1"/>
          <p:cNvSpPr>
            <a:spLocks noGrp="1"/>
          </p:cNvSpPr>
          <p:nvPr>
            <p:ph type="title"/>
          </p:nvPr>
        </p:nvSpPr>
        <p:spPr/>
        <p:txBody>
          <a:bodyPr/>
          <a:p>
            <a:r>
              <a:rPr lang="en-US"/>
              <a:t>Click to edit Master title style</a:t>
            </a:r>
            <a:endParaRPr dirty="0" lang="en-US"/>
          </a:p>
        </p:txBody>
      </p:sp>
      <p:sp>
        <p:nvSpPr>
          <p:cNvPr id="1048659" name="Vertical Text Placeholder 2"/>
          <p:cNvSpPr>
            <a:spLocks noGrp="1"/>
          </p:cNvSpPr>
          <p:nvPr>
            <p:ph type="body" orient="vert" idx="1"/>
          </p:nvPr>
        </p:nvSpPr>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60" name="Date Placeholder 3"/>
          <p:cNvSpPr>
            <a:spLocks noGrp="1"/>
          </p:cNvSpPr>
          <p:nvPr>
            <p:ph type="dt" sz="half" idx="10"/>
          </p:nvPr>
        </p:nvSpPr>
        <p:spPr/>
        <p:txBody>
          <a:bodyPr/>
          <a:p>
            <a:fld id="{48AA3244-B721-4569-8E39-F2A315479762}" type="datetimeFigureOut">
              <a:rPr lang="en-US" smtClean="0"/>
              <a:t>8/20/2024</a:t>
            </a:fld>
            <a:endParaRPr lang="en-US"/>
          </a:p>
        </p:txBody>
      </p:sp>
      <p:sp>
        <p:nvSpPr>
          <p:cNvPr id="1048661" name="Footer Placeholder 4"/>
          <p:cNvSpPr>
            <a:spLocks noGrp="1"/>
          </p:cNvSpPr>
          <p:nvPr>
            <p:ph type="ftr" sz="quarter" idx="11"/>
          </p:nvPr>
        </p:nvSpPr>
        <p:spPr/>
        <p:txBody>
          <a:bodyPr/>
          <a:p>
            <a:endParaRPr lang="en-US"/>
          </a:p>
        </p:txBody>
      </p:sp>
      <p:sp>
        <p:nvSpPr>
          <p:cNvPr id="1048662" name="Slide Number Placeholder 5"/>
          <p:cNvSpPr>
            <a:spLocks noGrp="1"/>
          </p:cNvSpPr>
          <p:nvPr>
            <p:ph type="sldNum" sz="quarter" idx="12"/>
          </p:nvPr>
        </p:nvSpPr>
        <p:spPr/>
        <p:txBody>
          <a:bodyPr/>
          <a:p>
            <a:fld id="{432F9693-9D99-444D-AAF9-2DD36BA56E5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59" name=""/>
        <p:cNvGrpSpPr/>
        <p:nvPr/>
      </p:nvGrpSpPr>
      <p:grpSpPr>
        <a:xfrm>
          <a:off x="0" y="0"/>
          <a:ext cx="0" cy="0"/>
          <a:chOff x="0" y="0"/>
          <a:chExt cx="0" cy="0"/>
        </a:xfrm>
      </p:grpSpPr>
      <p:sp>
        <p:nvSpPr>
          <p:cNvPr id="1048647" name="Vertical Title 1"/>
          <p:cNvSpPr>
            <a:spLocks noGrp="1"/>
          </p:cNvSpPr>
          <p:nvPr>
            <p:ph type="title" orient="vert"/>
          </p:nvPr>
        </p:nvSpPr>
        <p:spPr>
          <a:xfrm>
            <a:off x="8724900" y="762000"/>
            <a:ext cx="2324100" cy="5410200"/>
          </a:xfrm>
        </p:spPr>
        <p:txBody>
          <a:bodyPr vert="eaVert"/>
          <a:p>
            <a:r>
              <a:rPr lang="en-US"/>
              <a:t>Click to edit Master title style</a:t>
            </a:r>
            <a:endParaRPr dirty="0" lang="en-US"/>
          </a:p>
        </p:txBody>
      </p:sp>
      <p:sp>
        <p:nvSpPr>
          <p:cNvPr id="1048648" name="Vertical Text Placeholder 2"/>
          <p:cNvSpPr>
            <a:spLocks noGrp="1"/>
          </p:cNvSpPr>
          <p:nvPr>
            <p:ph type="body" orient="vert" idx="1"/>
          </p:nvPr>
        </p:nvSpPr>
        <p:spPr>
          <a:xfrm>
            <a:off x="1143000" y="762000"/>
            <a:ext cx="7429500" cy="5410200"/>
          </a:xfrm>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49" name="Date Placeholder 3"/>
          <p:cNvSpPr>
            <a:spLocks noGrp="1"/>
          </p:cNvSpPr>
          <p:nvPr>
            <p:ph type="dt" sz="half" idx="10"/>
          </p:nvPr>
        </p:nvSpPr>
        <p:spPr/>
        <p:txBody>
          <a:bodyPr/>
          <a:p>
            <a:fld id="{48AA3244-B721-4569-8E39-F2A315479762}" type="datetimeFigureOut">
              <a:rPr lang="en-US" smtClean="0"/>
              <a:t>8/20/2024</a:t>
            </a:fld>
            <a:endParaRPr lang="en-US"/>
          </a:p>
        </p:txBody>
      </p:sp>
      <p:sp>
        <p:nvSpPr>
          <p:cNvPr id="1048650" name="Footer Placeholder 4"/>
          <p:cNvSpPr>
            <a:spLocks noGrp="1"/>
          </p:cNvSpPr>
          <p:nvPr>
            <p:ph type="ftr" sz="quarter" idx="11"/>
          </p:nvPr>
        </p:nvSpPr>
        <p:spPr/>
        <p:txBody>
          <a:bodyPr/>
          <a:p>
            <a:endParaRPr lang="en-US"/>
          </a:p>
        </p:txBody>
      </p:sp>
      <p:sp>
        <p:nvSpPr>
          <p:cNvPr id="1048651" name="Slide Number Placeholder 5"/>
          <p:cNvSpPr>
            <a:spLocks noGrp="1"/>
          </p:cNvSpPr>
          <p:nvPr>
            <p:ph type="sldNum" sz="quarter" idx="12"/>
          </p:nvPr>
        </p:nvSpPr>
        <p:spPr/>
        <p:txBody>
          <a:bodyPr/>
          <a:p>
            <a:fld id="{432F9693-9D99-444D-AAF9-2DD36BA56E5E}"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p:bgPr>
    </p:bg>
    <p:spTree>
      <p:nvGrpSpPr>
        <p:cNvPr id="11" name=""/>
        <p:cNvGrpSpPr/>
        <p:nvPr/>
      </p:nvGrpSpPr>
      <p:grpSpPr>
        <a:xfrm>
          <a:off x="0" y="0"/>
          <a:ext cx="0" cy="0"/>
          <a:chOff x="0" y="0"/>
          <a:chExt cx="0" cy="0"/>
        </a:xfrm>
      </p:grpSpPr>
      <p:sp>
        <p:nvSpPr>
          <p:cNvPr id="1048576" name="Rectangle 6"/>
          <p:cNvSpPr>
            <a:spLocks noChangeAspect="1"/>
          </p:cNvSpPr>
          <p:nvPr/>
        </p:nvSpPr>
        <p:spPr>
          <a:xfrm>
            <a:off x="231140" y="243840"/>
            <a:ext cx="11724640" cy="6377939"/>
          </a:xfrm>
          <a:prstGeom prst="rect"/>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048577" name="Title Placeholder 1"/>
          <p:cNvSpPr>
            <a:spLocks noGrp="1"/>
          </p:cNvSpPr>
          <p:nvPr>
            <p:ph type="title"/>
          </p:nvPr>
        </p:nvSpPr>
        <p:spPr>
          <a:xfrm>
            <a:off x="1143000" y="609600"/>
            <a:ext cx="9875520" cy="1356360"/>
          </a:xfrm>
          <a:prstGeom prst="rect"/>
        </p:spPr>
        <p:txBody>
          <a:bodyPr anchor="ctr" bIns="45720" lIns="91440" rIns="91440" rtlCol="0" tIns="45720" vert="horz">
            <a:normAutofit/>
          </a:bodyPr>
          <a:p>
            <a:r>
              <a:rPr lang="en-US"/>
              <a:t>Click to edit Master title style</a:t>
            </a:r>
            <a:endParaRPr dirty="0" lang="en-US"/>
          </a:p>
        </p:txBody>
      </p:sp>
      <p:sp>
        <p:nvSpPr>
          <p:cNvPr id="1048578" name="Text Placeholder 2"/>
          <p:cNvSpPr>
            <a:spLocks noGrp="1"/>
          </p:cNvSpPr>
          <p:nvPr>
            <p:ph type="body" idx="1"/>
          </p:nvPr>
        </p:nvSpPr>
        <p:spPr>
          <a:xfrm>
            <a:off x="1143000" y="2057400"/>
            <a:ext cx="9872871" cy="4038600"/>
          </a:xfrm>
          <a:prstGeom prst="rect"/>
        </p:spPr>
        <p:txBody>
          <a:bodyPr bIns="45720" lIns="91440" rIns="91440" rtlCol="0" tIns="45720" vert="horz">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579" name="Date Placeholder 3"/>
          <p:cNvSpPr>
            <a:spLocks noGrp="1"/>
          </p:cNvSpPr>
          <p:nvPr>
            <p:ph type="dt" sz="half" idx="2"/>
          </p:nvPr>
        </p:nvSpPr>
        <p:spPr>
          <a:xfrm>
            <a:off x="1142996" y="6223828"/>
            <a:ext cx="2329074" cy="365125"/>
          </a:xfrm>
          <a:prstGeom prst="rect"/>
        </p:spPr>
        <p:txBody>
          <a:bodyPr anchor="ctr" bIns="45720" lIns="91440" rIns="91440" rtlCol="0" tIns="45720" vert="horz"/>
          <a:lstStyle>
            <a:lvl1pPr algn="l">
              <a:defRPr sz="1200">
                <a:solidFill>
                  <a:schemeClr val="accent1"/>
                </a:solidFill>
              </a:defRPr>
            </a:lvl1pPr>
          </a:lstStyle>
          <a:p>
            <a:fld id="{48AA3244-B721-4569-8E39-F2A315479762}" type="datetimeFigureOut">
              <a:rPr lang="en-US" smtClean="0"/>
              <a:t>8/20/2024</a:t>
            </a:fld>
            <a:endParaRPr lang="en-US"/>
          </a:p>
        </p:txBody>
      </p:sp>
      <p:sp>
        <p:nvSpPr>
          <p:cNvPr id="1048580" name="Footer Placeholder 4"/>
          <p:cNvSpPr>
            <a:spLocks noGrp="1"/>
          </p:cNvSpPr>
          <p:nvPr>
            <p:ph type="ftr" sz="quarter" idx="3"/>
          </p:nvPr>
        </p:nvSpPr>
        <p:spPr>
          <a:xfrm>
            <a:off x="3949148" y="6223828"/>
            <a:ext cx="4717774" cy="365125"/>
          </a:xfrm>
          <a:prstGeom prst="rect"/>
        </p:spPr>
        <p:txBody>
          <a:bodyPr anchor="ctr" bIns="45720" lIns="91440" rIns="91440" rtlCol="0" tIns="45720" vert="horz"/>
          <a:lstStyle>
            <a:lvl1pPr algn="ctr">
              <a:defRPr sz="1200">
                <a:solidFill>
                  <a:schemeClr val="accent1"/>
                </a:solidFill>
              </a:defRPr>
            </a:lvl1pPr>
          </a:lstStyle>
          <a:p>
            <a:endParaRPr lang="en-US"/>
          </a:p>
        </p:txBody>
      </p:sp>
      <p:sp>
        <p:nvSpPr>
          <p:cNvPr id="1048581" name="Slide Number Placeholder 5"/>
          <p:cNvSpPr>
            <a:spLocks noGrp="1"/>
          </p:cNvSpPr>
          <p:nvPr>
            <p:ph type="sldNum" sz="quarter" idx="4"/>
          </p:nvPr>
        </p:nvSpPr>
        <p:spPr>
          <a:xfrm>
            <a:off x="9329530" y="6223828"/>
            <a:ext cx="1706217" cy="365125"/>
          </a:xfrm>
          <a:prstGeom prst="rect"/>
        </p:spPr>
        <p:txBody>
          <a:bodyPr anchor="ctr" bIns="45720" lIns="91440" rIns="91440" rtlCol="0" tIns="45720" vert="horz"/>
          <a:lstStyle>
            <a:lvl1pPr algn="r">
              <a:defRPr sz="1200">
                <a:solidFill>
                  <a:schemeClr val="accent1"/>
                </a:solidFill>
              </a:defRPr>
            </a:lvl1pPr>
          </a:lstStyle>
          <a:p>
            <a:fld id="{432F9693-9D99-444D-AAF9-2DD36BA56E5E}" type="slidenum">
              <a:rPr lang="en-US" smtClean="0"/>
              <a:t>‹#›</a:t>
            </a:fld>
            <a:endParaRPr lang="en-US"/>
          </a:p>
        </p:txBody>
      </p:sp>
    </p:spTree>
  </p:cSld>
  <p:clrMap accent1="accent1" accent2="accent2" accent3="accent3" accent4="accent4" accent5="accent5" accent6="accent6" bg1="lt1" bg2="lt2" tx1="dk1" tx2="dk2"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eaLnBrk="1" hangingPunct="1" latinLnBrk="0" rtl="0">
        <a:lnSpc>
          <a:spcPct val="90000"/>
        </a:lnSpc>
        <a:spcBef>
          <a:spcPct val="0"/>
        </a:spcBef>
        <a:buNone/>
        <a:defRPr sz="4400" kern="1200">
          <a:solidFill>
            <a:schemeClr val="accent1"/>
          </a:solidFill>
          <a:latin typeface="+mj-lt"/>
          <a:ea typeface="+mj-ea"/>
          <a:cs typeface="+mj-cs"/>
        </a:defRPr>
      </a:lvl1pPr>
    </p:titleStyle>
    <p:bodyStyle>
      <a:lvl1pPr algn="l" defTabSz="914400" eaLnBrk="1" hangingPunct="1" indent="-182880" latinLnBrk="0" marL="228600" rtl="0">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algn="l" defTabSz="914400" eaLnBrk="1" hangingPunct="1" indent="-182880" latinLnBrk="0" marL="457200" rtl="0">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algn="l" defTabSz="914400" eaLnBrk="1" hangingPunct="1" indent="-182880" latinLnBrk="0" marL="731520" rtl="0">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algn="l" defTabSz="914400" eaLnBrk="1" hangingPunct="1" indent="-182880" latinLnBrk="0" marL="1005840" rtl="0">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algn="l" defTabSz="914400" eaLnBrk="1" hangingPunct="1" indent="-182880" latinLnBrk="0" marL="1280160" rtl="0">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algn="l" defTabSz="914400" eaLnBrk="1" hangingPunct="1" indent="-228600" latinLnBrk="0" marL="1600000" rtl="0">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algn="l" defTabSz="914400" eaLnBrk="1" hangingPunct="1" indent="-228600" latinLnBrk="0" marL="1900000" rtl="0">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algn="l" defTabSz="914400" eaLnBrk="1" hangingPunct="1" indent="-228600" latinLnBrk="0" marL="2200000" rtl="0">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algn="l" defTabSz="914400" eaLnBrk="1" hangingPunct="1" indent="-228600" latinLnBrk="0" marL="2500000" rtl="0">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hyperlink" Target="%23_Toc174905924" TargetMode="External"/><Relationship Id="rId2" Type="http://schemas.openxmlformats.org/officeDocument/2006/relationships/hyperlink" Target="%23_Toc174905925" TargetMode="External"/><Relationship Id="rId3" Type="http://schemas.openxmlformats.org/officeDocument/2006/relationships/hyperlink" Target="%23_Toc174905926" TargetMode="External"/><Relationship Id="rId4" Type="http://schemas.openxmlformats.org/officeDocument/2006/relationships/hyperlink" Target="%23_Toc174905927" TargetMode="External"/><Relationship Id="rId5" Type="http://schemas.openxmlformats.org/officeDocument/2006/relationships/hyperlink" Target="%23_Toc174905928" TargetMode="External"/><Relationship Id="rId6" Type="http://schemas.openxmlformats.org/officeDocument/2006/relationships/hyperlink" Target="%23_Toc174905930" TargetMode="External"/><Relationship Id="rId7" Type="http://schemas.openxmlformats.org/officeDocument/2006/relationships/hyperlink" Target="%23_Toc174905931" TargetMode="External"/><Relationship Id="rId8" Type="http://schemas.openxmlformats.org/officeDocument/2006/relationships/hyperlink" Target="%23_Toc174905932" TargetMode="External"/><Relationship Id="rId9" Type="http://schemas.openxmlformats.org/officeDocument/2006/relationships/hyperlink" Target="%23_Toc174905933" TargetMode="External"/><Relationship Id="rId10" Type="http://schemas.openxmlformats.org/officeDocument/2006/relationships/hyperlink" Target="%23_Toc174905934" TargetMode="External"/><Relationship Id="rId11" Type="http://schemas.openxmlformats.org/officeDocument/2006/relationships/hyperlink" Target="%23_Toc174905935" TargetMode="External"/><Relationship Id="rId12" Type="http://schemas.openxmlformats.org/officeDocument/2006/relationships/hyperlink" Target="%23_Toc174905936" TargetMode="External"/><Relationship Id="rId13" Type="http://schemas.openxmlformats.org/officeDocument/2006/relationships/hyperlink" Target="%23_Toc174905937" TargetMode="External"/><Relationship Id="rId14"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image" Target="../media/image5.png"/><Relationship Id="rId2" Type="http://schemas.openxmlformats.org/officeDocument/2006/relationships/image" Target="../media/image6.png"/><Relationship Id="rId3" Type="http://schemas.openxmlformats.org/officeDocument/2006/relationships/image" Target="../media/image7.jpeg"/><Relationship Id="rId4"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image" Target="../media/image8.png"/><Relationship Id="rId2" Type="http://schemas.openxmlformats.org/officeDocument/2006/relationships/image" Target="../media/image9.png"/><Relationship Id="rId3"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hyperlink" Target="https://mhanational.org/" TargetMode="External"/><Relationship Id="rId2" Type="http://schemas.openxmlformats.org/officeDocument/2006/relationships/hyperlink" Target="https://ons.gov.uk/" TargetMode="External"/><Relationship Id="rId3"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hyperlink" Target="https://www.ons.gov.uk/employmentandlabourmarket/peopleinwork/employmentandemployeetypes/bulletins/approximatedsocialgradeenglandandwales/census2021" TargetMode="External"/><Relationship Id="rId2"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image" Target="../media/image12.png"/><Relationship Id="rId2"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24" name=""/>
        <p:cNvGrpSpPr/>
        <p:nvPr/>
      </p:nvGrpSpPr>
      <p:grpSpPr>
        <a:xfrm>
          <a:off x="0" y="0"/>
          <a:ext cx="0" cy="0"/>
          <a:chOff x="0" y="0"/>
          <a:chExt cx="0" cy="0"/>
        </a:xfrm>
      </p:grpSpPr>
      <p:sp>
        <p:nvSpPr>
          <p:cNvPr id="1048585" name="TextBox 3"/>
          <p:cNvSpPr txBox="1"/>
          <p:nvPr/>
        </p:nvSpPr>
        <p:spPr>
          <a:xfrm>
            <a:off x="1063784" y="1454966"/>
            <a:ext cx="10064431" cy="4318000"/>
          </a:xfrm>
          <a:prstGeom prst="rect"/>
        </p:spPr>
        <p:txBody>
          <a:bodyPr anchor="t" bIns="0" lIns="0" rIns="0" rtlCol="0" tIns="0">
            <a:spAutoFit/>
          </a:bodyPr>
          <a:p>
            <a:pPr algn="ctr">
              <a:lnSpc>
                <a:spcPct val="150000"/>
              </a:lnSpc>
            </a:pPr>
            <a:r>
              <a:rPr b="1" dirty="0" sz="2800" lang="en-US" spc="4">
                <a:solidFill>
                  <a:srgbClr val="000000"/>
                </a:solidFill>
                <a:latin typeface="Times New Roman" panose="02020603050405020304" pitchFamily="18" charset="0"/>
                <a:cs typeface="Times New Roman" panose="02020603050405020304" pitchFamily="18" charset="0"/>
              </a:rPr>
              <a:t>Investigating the Mental Health of Lower Class in UK following the  Implications of the COVID-19 Pandemic and Strategies for Resilience Building</a:t>
            </a:r>
          </a:p>
          <a:p>
            <a:pPr algn="ctr">
              <a:lnSpc>
                <a:spcPct val="150000"/>
              </a:lnSpc>
            </a:pPr>
            <a:r>
              <a:rPr dirty="0" sz="2243" lang="en-US" spc="-21">
                <a:solidFill>
                  <a:srgbClr val="000000"/>
                </a:solidFill>
                <a:latin typeface="Times New Roman" panose="02020603050405020304" pitchFamily="18" charset="0"/>
                <a:cs typeface="Times New Roman" panose="02020603050405020304" pitchFamily="18" charset="0"/>
              </a:rPr>
              <a:t>Name: </a:t>
            </a:r>
            <a:r>
              <a:rPr dirty="0" sz="2243" lang="en-US" spc="-21" err="1">
                <a:solidFill>
                  <a:srgbClr val="000000"/>
                </a:solidFill>
                <a:latin typeface="Times New Roman" panose="02020603050405020304" pitchFamily="18" charset="0"/>
                <a:cs typeface="Times New Roman" panose="02020603050405020304" pitchFamily="18" charset="0"/>
              </a:rPr>
              <a:t>Odedara</a:t>
            </a:r>
            <a:r>
              <a:rPr dirty="0" sz="2243" lang="en-US" spc="-21">
                <a:solidFill>
                  <a:srgbClr val="000000"/>
                </a:solidFill>
                <a:latin typeface="Times New Roman" panose="02020603050405020304" pitchFamily="18" charset="0"/>
                <a:cs typeface="Times New Roman" panose="02020603050405020304" pitchFamily="18" charset="0"/>
              </a:rPr>
              <a:t> Pratap </a:t>
            </a:r>
            <a:r>
              <a:rPr dirty="0" sz="2243" lang="en-US" spc="-21" err="1">
                <a:solidFill>
                  <a:srgbClr val="000000"/>
                </a:solidFill>
                <a:latin typeface="Times New Roman" panose="02020603050405020304" pitchFamily="18" charset="0"/>
                <a:cs typeface="Times New Roman" panose="02020603050405020304" pitchFamily="18" charset="0"/>
              </a:rPr>
              <a:t>Hameer</a:t>
            </a:r>
            <a:endParaRPr dirty="0" sz="2243" lang="en-US" spc="-21">
              <a:solidFill>
                <a:srgbClr val="000000"/>
              </a:solidFill>
              <a:latin typeface="Times New Roman" panose="02020603050405020304" pitchFamily="18" charset="0"/>
              <a:cs typeface="Times New Roman" panose="02020603050405020304" pitchFamily="18" charset="0"/>
            </a:endParaRPr>
          </a:p>
          <a:p>
            <a:pPr algn="ctr">
              <a:lnSpc>
                <a:spcPct val="150000"/>
              </a:lnSpc>
            </a:pPr>
            <a:r>
              <a:rPr dirty="0" sz="2243" lang="en-US" spc="4">
                <a:solidFill>
                  <a:srgbClr val="000000"/>
                </a:solidFill>
                <a:latin typeface="Times New Roman" panose="02020603050405020304" pitchFamily="18" charset="0"/>
                <a:cs typeface="Times New Roman" panose="02020603050405020304" pitchFamily="18" charset="0"/>
              </a:rPr>
              <a:t>Student ID: 2312858</a:t>
            </a:r>
          </a:p>
          <a:p>
            <a:pPr algn="ctr">
              <a:lnSpc>
                <a:spcPct val="150000"/>
              </a:lnSpc>
            </a:pPr>
            <a:r>
              <a:rPr dirty="0" sz="2243" lang="en-US" spc="-8">
                <a:solidFill>
                  <a:srgbClr val="000000"/>
                </a:solidFill>
                <a:latin typeface="Times New Roman" panose="02020603050405020304" pitchFamily="18" charset="0"/>
                <a:cs typeface="Times New Roman" panose="02020603050405020304" pitchFamily="18" charset="0"/>
              </a:rPr>
              <a:t>Module title/code: LCHS 7001- Practice based Research</a:t>
            </a:r>
          </a:p>
          <a:p>
            <a:pPr algn="ctr">
              <a:lnSpc>
                <a:spcPct val="150000"/>
              </a:lnSpc>
            </a:pPr>
            <a:r>
              <a:rPr dirty="0" sz="2243" lang="en-US" spc="-8">
                <a:solidFill>
                  <a:srgbClr val="000000"/>
                </a:solidFill>
                <a:latin typeface="Times New Roman" panose="02020603050405020304" pitchFamily="18" charset="0"/>
                <a:cs typeface="Times New Roman" panose="02020603050405020304" pitchFamily="18" charset="0"/>
              </a:rPr>
              <a:t>M</a:t>
            </a:r>
            <a:r>
              <a:rPr dirty="0" sz="2243" lang="en-US" spc="-8">
                <a:solidFill>
                  <a:srgbClr val="000000"/>
                </a:solidFill>
                <a:latin typeface="Times New Roman" panose="02020603050405020304" pitchFamily="18" charset="0"/>
                <a:cs typeface="Times New Roman" panose="02020603050405020304" pitchFamily="18" charset="0"/>
              </a:rPr>
              <a:t>o</a:t>
            </a:r>
            <a:r>
              <a:rPr dirty="0" sz="2243" lang="en-US" spc="-8">
                <a:solidFill>
                  <a:srgbClr val="000000"/>
                </a:solidFill>
                <a:latin typeface="Times New Roman" panose="02020603050405020304" pitchFamily="18" charset="0"/>
                <a:cs typeface="Times New Roman" panose="02020603050405020304" pitchFamily="18" charset="0"/>
              </a:rPr>
              <a:t>d</a:t>
            </a:r>
            <a:r>
              <a:rPr dirty="0" sz="2243" lang="en-US" spc="-8">
                <a:solidFill>
                  <a:srgbClr val="000000"/>
                </a:solidFill>
                <a:latin typeface="Times New Roman" panose="02020603050405020304" pitchFamily="18" charset="0"/>
                <a:cs typeface="Times New Roman" panose="02020603050405020304" pitchFamily="18" charset="0"/>
              </a:rPr>
              <a:t>u</a:t>
            </a:r>
            <a:r>
              <a:rPr dirty="0" sz="2243" lang="en-US" spc="-8">
                <a:solidFill>
                  <a:srgbClr val="000000"/>
                </a:solidFill>
                <a:latin typeface="Times New Roman" panose="02020603050405020304" pitchFamily="18" charset="0"/>
                <a:cs typeface="Times New Roman" panose="02020603050405020304" pitchFamily="18" charset="0"/>
              </a:rPr>
              <a:t>l</a:t>
            </a:r>
            <a:r>
              <a:rPr dirty="0" sz="2243" lang="en-US" spc="-8">
                <a:solidFill>
                  <a:srgbClr val="000000"/>
                </a:solidFill>
                <a:latin typeface="Times New Roman" panose="02020603050405020304" pitchFamily="18" charset="0"/>
                <a:cs typeface="Times New Roman" panose="02020603050405020304" pitchFamily="18" charset="0"/>
              </a:rPr>
              <a:t>e</a:t>
            </a:r>
            <a:r>
              <a:rPr dirty="0" sz="2243" lang="en-US" spc="-8">
                <a:solidFill>
                  <a:srgbClr val="000000"/>
                </a:solidFill>
                <a:latin typeface="Times New Roman" panose="02020603050405020304" pitchFamily="18" charset="0"/>
                <a:cs typeface="Times New Roman" panose="02020603050405020304" pitchFamily="18" charset="0"/>
              </a:rPr>
              <a:t> </a:t>
            </a:r>
            <a:r>
              <a:rPr dirty="0" sz="2243" lang="en-US" spc="-8">
                <a:solidFill>
                  <a:srgbClr val="000000"/>
                </a:solidFill>
                <a:latin typeface="Times New Roman" panose="02020603050405020304" pitchFamily="18" charset="0"/>
                <a:cs typeface="Times New Roman" panose="02020603050405020304" pitchFamily="18" charset="0"/>
              </a:rPr>
              <a:t>l</a:t>
            </a:r>
            <a:r>
              <a:rPr dirty="0" sz="2243" lang="en-US" spc="-8">
                <a:solidFill>
                  <a:srgbClr val="000000"/>
                </a:solidFill>
                <a:latin typeface="Times New Roman" panose="02020603050405020304" pitchFamily="18" charset="0"/>
                <a:cs typeface="Times New Roman" panose="02020603050405020304" pitchFamily="18" charset="0"/>
              </a:rPr>
              <a:t>e</a:t>
            </a:r>
            <a:r>
              <a:rPr dirty="0" sz="2243" lang="en-US" spc="-8">
                <a:solidFill>
                  <a:srgbClr val="000000"/>
                </a:solidFill>
                <a:latin typeface="Times New Roman" panose="02020603050405020304" pitchFamily="18" charset="0"/>
                <a:cs typeface="Times New Roman" panose="02020603050405020304" pitchFamily="18" charset="0"/>
              </a:rPr>
              <a:t>a</a:t>
            </a:r>
            <a:r>
              <a:rPr dirty="0" sz="2243" lang="en-US" spc="-8">
                <a:solidFill>
                  <a:srgbClr val="000000"/>
                </a:solidFill>
                <a:latin typeface="Times New Roman" panose="02020603050405020304" pitchFamily="18" charset="0"/>
                <a:cs typeface="Times New Roman" panose="02020603050405020304" pitchFamily="18" charset="0"/>
              </a:rPr>
              <a:t>d</a:t>
            </a:r>
            <a:r>
              <a:rPr dirty="0" sz="2243" lang="en-US" spc="-8">
                <a:solidFill>
                  <a:srgbClr val="000000"/>
                </a:solidFill>
                <a:latin typeface="Times New Roman" panose="02020603050405020304" pitchFamily="18" charset="0"/>
                <a:cs typeface="Times New Roman" panose="02020603050405020304" pitchFamily="18" charset="0"/>
              </a:rPr>
              <a:t>e</a:t>
            </a:r>
            <a:r>
              <a:rPr dirty="0" sz="2243" lang="en-US" spc="-8">
                <a:solidFill>
                  <a:srgbClr val="000000"/>
                </a:solidFill>
                <a:latin typeface="Times New Roman" panose="02020603050405020304" pitchFamily="18" charset="0"/>
                <a:cs typeface="Times New Roman" panose="02020603050405020304" pitchFamily="18" charset="0"/>
              </a:rPr>
              <a:t>r</a:t>
            </a:r>
            <a:r>
              <a:rPr dirty="0" sz="2243" lang="en-US" spc="-8">
                <a:solidFill>
                  <a:srgbClr val="000000"/>
                </a:solidFill>
                <a:latin typeface="Times New Roman" panose="02020603050405020304" pitchFamily="18" charset="0"/>
                <a:cs typeface="Times New Roman" panose="02020603050405020304" pitchFamily="18" charset="0"/>
              </a:rPr>
              <a:t>:</a:t>
            </a:r>
            <a:r>
              <a:rPr dirty="0" sz="2243" lang="en-US" spc="-8">
                <a:solidFill>
                  <a:srgbClr val="000000"/>
                </a:solidFill>
                <a:latin typeface="Times New Roman" panose="02020603050405020304" pitchFamily="18" charset="0"/>
                <a:cs typeface="Times New Roman" panose="02020603050405020304" pitchFamily="18" charset="0"/>
              </a:rPr>
              <a:t> </a:t>
            </a:r>
            <a:r>
              <a:rPr dirty="0" sz="2243" lang="en-US" spc="-8">
                <a:solidFill>
                  <a:srgbClr val="000000"/>
                </a:solidFill>
                <a:latin typeface="Times New Roman" panose="02020603050405020304" pitchFamily="18" charset="0"/>
                <a:cs typeface="Times New Roman" panose="02020603050405020304" pitchFamily="18" charset="0"/>
              </a:rPr>
              <a:t>D</a:t>
            </a:r>
            <a:r>
              <a:rPr dirty="0" sz="2243" lang="en-US" spc="-8">
                <a:solidFill>
                  <a:srgbClr val="000000"/>
                </a:solidFill>
                <a:latin typeface="Times New Roman" panose="02020603050405020304" pitchFamily="18" charset="0"/>
                <a:cs typeface="Times New Roman" panose="02020603050405020304" pitchFamily="18" charset="0"/>
              </a:rPr>
              <a:t>i</a:t>
            </a:r>
            <a:r>
              <a:rPr dirty="0" sz="2243" lang="en-US" spc="-8">
                <a:solidFill>
                  <a:srgbClr val="000000"/>
                </a:solidFill>
                <a:latin typeface="Times New Roman" panose="02020603050405020304" pitchFamily="18" charset="0"/>
                <a:cs typeface="Times New Roman" panose="02020603050405020304" pitchFamily="18" charset="0"/>
              </a:rPr>
              <a:t>o</a:t>
            </a:r>
            <a:r>
              <a:rPr dirty="0" sz="2243" lang="en-US" spc="-8">
                <a:solidFill>
                  <a:srgbClr val="000000"/>
                </a:solidFill>
                <a:latin typeface="Times New Roman" panose="02020603050405020304" pitchFamily="18" charset="0"/>
                <a:cs typeface="Times New Roman" panose="02020603050405020304" pitchFamily="18" charset="0"/>
              </a:rPr>
              <a:t>l</a:t>
            </a:r>
            <a:r>
              <a:rPr dirty="0" sz="2243" lang="en-US" spc="-8">
                <a:solidFill>
                  <a:srgbClr val="000000"/>
                </a:solidFill>
                <a:latin typeface="Times New Roman" panose="02020603050405020304" pitchFamily="18" charset="0"/>
                <a:cs typeface="Times New Roman" panose="02020603050405020304" pitchFamily="18" charset="0"/>
              </a:rPr>
              <a:t>a</a:t>
            </a:r>
            <a:r>
              <a:rPr dirty="0" sz="2243" lang="en-US" spc="-8">
                <a:solidFill>
                  <a:srgbClr val="000000"/>
                </a:solidFill>
                <a:latin typeface="Times New Roman" panose="02020603050405020304" pitchFamily="18" charset="0"/>
                <a:cs typeface="Times New Roman" panose="02020603050405020304" pitchFamily="18" charset="0"/>
              </a:rPr>
              <a:t> </a:t>
            </a:r>
            <a:r>
              <a:rPr dirty="0" sz="2243" lang="en-US" spc="-8">
                <a:solidFill>
                  <a:srgbClr val="000000"/>
                </a:solidFill>
                <a:latin typeface="Times New Roman" panose="02020603050405020304" pitchFamily="18" charset="0"/>
                <a:cs typeface="Times New Roman" panose="02020603050405020304" pitchFamily="18" charset="0"/>
              </a:rPr>
              <a:t>b</a:t>
            </a:r>
            <a:r>
              <a:rPr dirty="0" sz="2243" lang="en-US" spc="-8">
                <a:solidFill>
                  <a:srgbClr val="000000"/>
                </a:solidFill>
                <a:latin typeface="Times New Roman" panose="02020603050405020304" pitchFamily="18" charset="0"/>
                <a:cs typeface="Times New Roman" panose="02020603050405020304" pitchFamily="18" charset="0"/>
              </a:rPr>
              <a:t>i</a:t>
            </a:r>
            <a:r>
              <a:rPr dirty="0" sz="2243" lang="en-US" spc="-8">
                <a:solidFill>
                  <a:srgbClr val="000000"/>
                </a:solidFill>
                <a:latin typeface="Times New Roman" panose="02020603050405020304" pitchFamily="18" charset="0"/>
                <a:cs typeface="Times New Roman" panose="02020603050405020304" pitchFamily="18" charset="0"/>
              </a:rPr>
              <a:t>j</a:t>
            </a:r>
            <a:r>
              <a:rPr dirty="0" sz="2243" lang="en-US" spc="-8">
                <a:solidFill>
                  <a:srgbClr val="000000"/>
                </a:solidFill>
                <a:latin typeface="Times New Roman" panose="02020603050405020304" pitchFamily="18" charset="0"/>
                <a:cs typeface="Times New Roman" panose="02020603050405020304" pitchFamily="18" charset="0"/>
              </a:rPr>
              <a:t>l</a:t>
            </a:r>
            <a:r>
              <a:rPr dirty="0" sz="2243" lang="en-US" spc="-8">
                <a:solidFill>
                  <a:srgbClr val="000000"/>
                </a:solidFill>
                <a:latin typeface="Times New Roman" panose="02020603050405020304" pitchFamily="18" charset="0"/>
                <a:cs typeface="Times New Roman" panose="02020603050405020304" pitchFamily="18" charset="0"/>
              </a:rPr>
              <a:t>h</a:t>
            </a:r>
            <a:r>
              <a:rPr dirty="0" sz="2243" lang="en-US" spc="-8">
                <a:solidFill>
                  <a:srgbClr val="000000"/>
                </a:solidFill>
                <a:latin typeface="Times New Roman" panose="02020603050405020304" pitchFamily="18" charset="0"/>
                <a:cs typeface="Times New Roman" panose="02020603050405020304" pitchFamily="18" charset="0"/>
              </a:rPr>
              <a:t>o</a:t>
            </a:r>
            <a:r>
              <a:rPr dirty="0" sz="2243" lang="en-US" spc="-8">
                <a:solidFill>
                  <a:srgbClr val="000000"/>
                </a:solidFill>
                <a:latin typeface="Times New Roman" panose="02020603050405020304" pitchFamily="18" charset="0"/>
                <a:cs typeface="Times New Roman" panose="02020603050405020304" pitchFamily="18" charset="0"/>
              </a:rPr>
              <a:t>u</a:t>
            </a:r>
            <a:r>
              <a:rPr dirty="0" sz="2243" lang="en-US" spc="-8">
                <a:solidFill>
                  <a:srgbClr val="000000"/>
                </a:solidFill>
                <a:latin typeface="Times New Roman" panose="02020603050405020304" pitchFamily="18" charset="0"/>
                <a:cs typeface="Times New Roman" panose="02020603050405020304" pitchFamily="18" charset="0"/>
              </a:rPr>
              <a:t>t</a:t>
            </a:r>
            <a:r>
              <a:rPr dirty="0" sz="2243" lang="en-US" spc="-8">
                <a:solidFill>
                  <a:srgbClr val="000000"/>
                </a:solidFill>
                <a:latin typeface="Times New Roman" panose="02020603050405020304" pitchFamily="18" charset="0"/>
                <a:cs typeface="Times New Roman" panose="02020603050405020304" pitchFamily="18" charset="0"/>
              </a:rPr>
              <a:t> </a:t>
            </a:r>
            <a:r>
              <a:rPr dirty="0" sz="2243" lang="en-US" spc="-8">
                <a:solidFill>
                  <a:srgbClr val="000000"/>
                </a:solidFill>
                <a:latin typeface="Times New Roman" panose="02020603050405020304" pitchFamily="18" charset="0"/>
                <a:cs typeface="Times New Roman" panose="02020603050405020304" pitchFamily="18" charset="0"/>
              </a:rPr>
              <a:t> </a:t>
            </a:r>
            <a:endParaRPr altLang="en-US" lang="zh-CN"/>
          </a:p>
          <a:p>
            <a:pPr algn="ctr">
              <a:lnSpc>
                <a:spcPct val="150000"/>
              </a:lnSpc>
            </a:pPr>
            <a:r>
              <a:rPr dirty="0" sz="2243" lang="en-US" spc="-8">
                <a:solidFill>
                  <a:srgbClr val="000000"/>
                </a:solidFill>
                <a:latin typeface="Times New Roman" panose="02020603050405020304" pitchFamily="18" charset="0"/>
                <a:cs typeface="Times New Roman" panose="02020603050405020304" pitchFamily="18" charset="0"/>
              </a:rPr>
              <a:t> Date: 20-03-2024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36" name=""/>
        <p:cNvGrpSpPr/>
        <p:nvPr/>
      </p:nvGrpSpPr>
      <p:grpSpPr>
        <a:xfrm>
          <a:off x="0" y="0"/>
          <a:ext cx="0" cy="0"/>
          <a:chOff x="0" y="0"/>
          <a:chExt cx="0" cy="0"/>
        </a:xfrm>
      </p:grpSpPr>
      <p:sp>
        <p:nvSpPr>
          <p:cNvPr id="1048586" name="TextBox 11"/>
          <p:cNvSpPr txBox="1"/>
          <p:nvPr/>
        </p:nvSpPr>
        <p:spPr>
          <a:xfrm>
            <a:off x="558800" y="3518682"/>
            <a:ext cx="7071007" cy="1944865"/>
          </a:xfrm>
          <a:prstGeom prst="rect"/>
        </p:spPr>
        <p:txBody>
          <a:bodyPr anchor="ctr" bIns="33867" lIns="33867" rIns="33867" rtlCol="0" tIns="33867"/>
          <a:p>
            <a:pPr algn="ctr">
              <a:lnSpc>
                <a:spcPts val="1773"/>
              </a:lnSpc>
            </a:pPr>
            <a:endParaRPr sz="1200"/>
          </a:p>
        </p:txBody>
      </p:sp>
      <p:sp>
        <p:nvSpPr>
          <p:cNvPr id="1048587" name="TextBox 13"/>
          <p:cNvSpPr txBox="1"/>
          <p:nvPr/>
        </p:nvSpPr>
        <p:spPr>
          <a:xfrm>
            <a:off x="1082040" y="916099"/>
            <a:ext cx="10027920" cy="436017"/>
          </a:xfrm>
          <a:prstGeom prst="rect"/>
        </p:spPr>
        <p:txBody>
          <a:bodyPr anchor="t" bIns="0" lIns="0" rIns="0" rtlCol="0" tIns="0">
            <a:spAutoFit/>
          </a:bodyPr>
          <a:p>
            <a:pPr>
              <a:lnSpc>
                <a:spcPts val="3360"/>
              </a:lnSpc>
            </a:pPr>
            <a:r>
              <a:rPr b="1" dirty="0" sz="3200" lang="en-US" spc="-62">
                <a:solidFill>
                  <a:srgbClr val="000000"/>
                </a:solidFill>
                <a:latin typeface="Times New Roman" panose="02020603050405020304" pitchFamily="18" charset="0"/>
                <a:cs typeface="Times New Roman" panose="02020603050405020304" pitchFamily="18" charset="0"/>
              </a:rPr>
              <a:t>Table of Contents</a:t>
            </a:r>
          </a:p>
        </p:txBody>
      </p:sp>
      <p:sp>
        <p:nvSpPr>
          <p:cNvPr id="1048588" name="Rectangle 1"/>
          <p:cNvSpPr>
            <a:spLocks noChangeArrowheads="1"/>
          </p:cNvSpPr>
          <p:nvPr/>
        </p:nvSpPr>
        <p:spPr bwMode="auto">
          <a:xfrm>
            <a:off x="1082040" y="1337664"/>
            <a:ext cx="7838936" cy="5247640"/>
          </a:xfrm>
          <a:prstGeom prst="rect"/>
          <a:noFill/>
          <a:ln>
            <a:noFill/>
          </a:ln>
          <a:effectLst/>
        </p:spPr>
        <p:txBody>
          <a:bodyPr anchor="ctr" anchorCtr="0" bIns="45720" compatLnSpc="1" lIns="91440" numCol="1" rIns="91440" tIns="45720" vert="horz" wrap="square">
            <a:prstTxWarp prst="textNoShape"/>
            <a:spAutoFit/>
          </a:bodyPr>
          <a:lstStyle>
            <a:lvl1pPr eaLnBrk="0" fontAlgn="base" hangingPunct="0">
              <a:spcBef>
                <a:spcPct val="0"/>
              </a:spcBef>
              <a:spcAft>
                <a:spcPct val="0"/>
              </a:spcAft>
              <a:tabLst>
                <a:tab algn="r" pos="5724525"/>
              </a:tabLst>
              <a:defRPr>
                <a:solidFill>
                  <a:schemeClr val="tx1"/>
                </a:solidFill>
                <a:latin typeface="Arial" panose="020B0604020202020204" pitchFamily="34" charset="0"/>
              </a:defRPr>
            </a:lvl1pPr>
            <a:lvl2pPr eaLnBrk="0" fontAlgn="base" hangingPunct="0">
              <a:spcBef>
                <a:spcPct val="0"/>
              </a:spcBef>
              <a:spcAft>
                <a:spcPct val="0"/>
              </a:spcAft>
              <a:tabLst>
                <a:tab algn="r" pos="5724525"/>
              </a:tabLst>
              <a:defRPr>
                <a:solidFill>
                  <a:schemeClr val="tx1"/>
                </a:solidFill>
                <a:latin typeface="Arial" panose="020B0604020202020204" pitchFamily="34" charset="0"/>
              </a:defRPr>
            </a:lvl2pPr>
            <a:lvl3pPr eaLnBrk="0" fontAlgn="base" hangingPunct="0">
              <a:spcBef>
                <a:spcPct val="0"/>
              </a:spcBef>
              <a:spcAft>
                <a:spcPct val="0"/>
              </a:spcAft>
              <a:tabLst>
                <a:tab algn="r" pos="5724525"/>
              </a:tabLst>
              <a:defRPr>
                <a:solidFill>
                  <a:schemeClr val="tx1"/>
                </a:solidFill>
                <a:latin typeface="Arial" panose="020B0604020202020204" pitchFamily="34" charset="0"/>
              </a:defRPr>
            </a:lvl3pPr>
            <a:lvl4pPr eaLnBrk="0" fontAlgn="base" hangingPunct="0">
              <a:spcBef>
                <a:spcPct val="0"/>
              </a:spcBef>
              <a:spcAft>
                <a:spcPct val="0"/>
              </a:spcAft>
              <a:tabLst>
                <a:tab algn="r" pos="5724525"/>
              </a:tabLst>
              <a:defRPr>
                <a:solidFill>
                  <a:schemeClr val="tx1"/>
                </a:solidFill>
                <a:latin typeface="Arial" panose="020B0604020202020204" pitchFamily="34" charset="0"/>
              </a:defRPr>
            </a:lvl4pPr>
            <a:lvl5pPr eaLnBrk="0" fontAlgn="base" hangingPunct="0">
              <a:spcBef>
                <a:spcPct val="0"/>
              </a:spcBef>
              <a:spcAft>
                <a:spcPct val="0"/>
              </a:spcAft>
              <a:tabLst>
                <a:tab algn="r" pos="5724525"/>
              </a:tabLst>
              <a:defRPr>
                <a:solidFill>
                  <a:schemeClr val="tx1"/>
                </a:solidFill>
                <a:latin typeface="Arial" panose="020B0604020202020204" pitchFamily="34" charset="0"/>
              </a:defRPr>
            </a:lvl5pPr>
            <a:lvl6pPr eaLnBrk="0" fontAlgn="base" hangingPunct="0">
              <a:spcBef>
                <a:spcPct val="0"/>
              </a:spcBef>
              <a:spcAft>
                <a:spcPct val="0"/>
              </a:spcAft>
              <a:tabLst>
                <a:tab algn="r" pos="5724525"/>
              </a:tabLst>
              <a:defRPr>
                <a:solidFill>
                  <a:schemeClr val="tx1"/>
                </a:solidFill>
                <a:latin typeface="Arial" panose="020B0604020202020204" pitchFamily="34" charset="0"/>
              </a:defRPr>
            </a:lvl6pPr>
            <a:lvl7pPr eaLnBrk="0" fontAlgn="base" hangingPunct="0">
              <a:spcBef>
                <a:spcPct val="0"/>
              </a:spcBef>
              <a:spcAft>
                <a:spcPct val="0"/>
              </a:spcAft>
              <a:tabLst>
                <a:tab algn="r" pos="5724525"/>
              </a:tabLst>
              <a:defRPr>
                <a:solidFill>
                  <a:schemeClr val="tx1"/>
                </a:solidFill>
                <a:latin typeface="Arial" panose="020B0604020202020204" pitchFamily="34" charset="0"/>
              </a:defRPr>
            </a:lvl7pPr>
            <a:lvl8pPr eaLnBrk="0" fontAlgn="base" hangingPunct="0">
              <a:spcBef>
                <a:spcPct val="0"/>
              </a:spcBef>
              <a:spcAft>
                <a:spcPct val="0"/>
              </a:spcAft>
              <a:tabLst>
                <a:tab algn="r" pos="5724525"/>
              </a:tabLst>
              <a:defRPr>
                <a:solidFill>
                  <a:schemeClr val="tx1"/>
                </a:solidFill>
                <a:latin typeface="Arial" panose="020B0604020202020204" pitchFamily="34" charset="0"/>
              </a:defRPr>
            </a:lvl8pPr>
            <a:lvl9pPr eaLnBrk="0" fontAlgn="base" hangingPunct="0">
              <a:spcBef>
                <a:spcPct val="0"/>
              </a:spcBef>
              <a:spcAft>
                <a:spcPct val="0"/>
              </a:spcAft>
              <a:tabLst>
                <a:tab algn="r" pos="5724525"/>
              </a:tabLst>
              <a:defRPr>
                <a:solidFill>
                  <a:schemeClr val="tx1"/>
                </a:solidFill>
                <a:latin typeface="Arial" panose="020B0604020202020204" pitchFamily="34" charset="0"/>
              </a:defRPr>
            </a:lvl9pPr>
          </a:lstStyle>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baseline="0" b="0" cap="none" dirty="0" sz="1600" i="0" kumimoji="0" lang="en-US" normalizeH="0" strike="noStrike" u="sng">
                <a:ln>
                  <a:noFill/>
                </a:ln>
                <a:effectLst/>
                <a:latin typeface="Times New Roman" panose="02020603050405020304" pitchFamily="18" charset="0"/>
                <a:ea typeface="Calibri" panose="020F0502020204030204" pitchFamily="34" charset="0"/>
                <a:cs typeface="Times New Roman" panose="02020603050405020304" pitchFamily="18" charset="0"/>
                <a:hlinkClick r:id="rId1"/>
              </a:rPr>
              <a:t>Introduction</a:t>
            </a:r>
            <a:endParaRPr altLang="en-US" baseline="0" b="0" cap="none" dirty="0" sz="1600" i="0" kumimoji="0" lang="en-US" normalizeH="0" strike="noStrike" u="none">
              <a:ln>
                <a:noFill/>
              </a:ln>
              <a:effectLst/>
              <a:latin typeface="Times New Roman" panose="02020603050405020304" pitchFamily="18" charset="0"/>
              <a:cs typeface="Times New Roman" panose="02020603050405020304" pitchFamily="18" charset="0"/>
            </a:endParaRPr>
          </a:p>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baseline="0" b="0" cap="none" dirty="0" sz="1600" i="0" kumimoji="0" lang="en-US" normalizeH="0" strike="noStrike" u="sng">
                <a:ln>
                  <a:noFill/>
                </a:ln>
                <a:effectLst/>
                <a:latin typeface="Times New Roman" panose="02020603050405020304" pitchFamily="18" charset="0"/>
                <a:ea typeface="Calibri" panose="020F0502020204030204" pitchFamily="34" charset="0"/>
                <a:cs typeface="Times New Roman" panose="02020603050405020304" pitchFamily="18" charset="0"/>
                <a:hlinkClick r:id="rId2"/>
              </a:rPr>
              <a:t>Rationale of study</a:t>
            </a:r>
            <a:endParaRPr altLang="en-US" baseline="0" b="0" cap="none" dirty="0" sz="1600" i="0" kumimoji="0" lang="en-US" normalizeH="0" strike="noStrike" u="none">
              <a:ln>
                <a:noFill/>
              </a:ln>
              <a:effectLst/>
              <a:latin typeface="Times New Roman" panose="02020603050405020304" pitchFamily="18" charset="0"/>
              <a:cs typeface="Times New Roman" panose="02020603050405020304" pitchFamily="18" charset="0"/>
            </a:endParaRPr>
          </a:p>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baseline="0" b="0" cap="none" dirty="0" sz="1600" i="0" kumimoji="0" lang="en-US" normalizeH="0" strike="noStrike" u="sng">
                <a:ln>
                  <a:noFill/>
                </a:ln>
                <a:effectLst/>
                <a:latin typeface="Times New Roman" panose="02020603050405020304" pitchFamily="18" charset="0"/>
                <a:ea typeface="Calibri" panose="020F0502020204030204" pitchFamily="34" charset="0"/>
                <a:cs typeface="Times New Roman" panose="02020603050405020304" pitchFamily="18" charset="0"/>
                <a:hlinkClick r:id="rId3"/>
              </a:rPr>
              <a:t>Literature based Background</a:t>
            </a:r>
            <a:endParaRPr altLang="en-US" baseline="0" b="0" cap="none" dirty="0" sz="1600" i="0" kumimoji="0" lang="en-US" normalizeH="0" strike="noStrike" u="none">
              <a:ln>
                <a:noFill/>
              </a:ln>
              <a:effectLst/>
              <a:latin typeface="Times New Roman" panose="02020603050405020304" pitchFamily="18" charset="0"/>
              <a:cs typeface="Times New Roman" panose="02020603050405020304" pitchFamily="18" charset="0"/>
            </a:endParaRPr>
          </a:p>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baseline="0" b="0" cap="none" dirty="0" sz="1600" i="0" kumimoji="0" lang="en-US" normalizeH="0" strike="noStrike" u="sng">
                <a:ln>
                  <a:noFill/>
                </a:ln>
                <a:effectLst/>
                <a:latin typeface="Times New Roman" panose="02020603050405020304" pitchFamily="18" charset="0"/>
                <a:ea typeface="Calibri" panose="020F0502020204030204" pitchFamily="34" charset="0"/>
                <a:cs typeface="Times New Roman" panose="02020603050405020304" pitchFamily="18" charset="0"/>
                <a:hlinkClick r:id="rId4"/>
              </a:rPr>
              <a:t>Literature based Background</a:t>
            </a:r>
            <a:endParaRPr altLang="en-US" baseline="0" b="0" cap="none" dirty="0" sz="1600" i="0" kumimoji="0" lang="en-US" normalizeH="0" strike="noStrike" u="none">
              <a:ln>
                <a:noFill/>
              </a:ln>
              <a:effectLst/>
              <a:latin typeface="Times New Roman" panose="02020603050405020304" pitchFamily="18" charset="0"/>
              <a:cs typeface="Times New Roman" panose="02020603050405020304" pitchFamily="18" charset="0"/>
            </a:endParaRPr>
          </a:p>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baseline="0" b="0" cap="none" dirty="0" sz="1600" i="0" kumimoji="0" lang="en-US" normalizeH="0" strike="noStrike" u="sng">
                <a:ln>
                  <a:noFill/>
                </a:ln>
                <a:effectLst/>
                <a:latin typeface="Times New Roman" panose="02020603050405020304" pitchFamily="18" charset="0"/>
                <a:ea typeface="Calibri" panose="020F0502020204030204" pitchFamily="34" charset="0"/>
                <a:cs typeface="Times New Roman" panose="02020603050405020304" pitchFamily="18" charset="0"/>
                <a:hlinkClick r:id="rId5"/>
              </a:rPr>
              <a:t>Aim of the Study</a:t>
            </a:r>
            <a:endParaRPr altLang="en-US" baseline="0" b="0" cap="none" dirty="0" sz="1600" i="0" kumimoji="0" lang="en-US" normalizeH="0" strike="noStrike" u="none">
              <a:ln>
                <a:noFill/>
              </a:ln>
              <a:effectLst/>
              <a:latin typeface="Times New Roman" panose="02020603050405020304" pitchFamily="18" charset="0"/>
              <a:cs typeface="Times New Roman" panose="02020603050405020304" pitchFamily="18" charset="0"/>
            </a:endParaRPr>
          </a:p>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dirty="0" sz="1600" lang="en-US" u="sng">
                <a:latin typeface="Times New Roman" panose="02020603050405020304" pitchFamily="18" charset="0"/>
                <a:ea typeface="Calibri" panose="020F0502020204030204" pitchFamily="34" charset="0"/>
                <a:cs typeface="Times New Roman" panose="02020603050405020304" pitchFamily="18" charset="0"/>
              </a:rPr>
              <a:t>Hypothesis of the Study</a:t>
            </a:r>
            <a:endParaRPr altLang="en-US" baseline="0" b="0" cap="none" dirty="0" sz="1600" i="0" kumimoji="0" lang="en-US" normalizeH="0" strike="noStrike" u="none">
              <a:ln>
                <a:noFill/>
              </a:ln>
              <a:effectLst/>
              <a:latin typeface="Times New Roman" panose="02020603050405020304" pitchFamily="18" charset="0"/>
              <a:cs typeface="Times New Roman" panose="02020603050405020304" pitchFamily="18" charset="0"/>
            </a:endParaRPr>
          </a:p>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baseline="0" b="0" cap="none" dirty="0" sz="1600" i="0" kumimoji="0" lang="en-US" normalizeH="0" strike="noStrike" u="sng">
                <a:ln>
                  <a:noFill/>
                </a:ln>
                <a:effectLst/>
                <a:latin typeface="Times New Roman" panose="02020603050405020304" pitchFamily="18" charset="0"/>
                <a:ea typeface="Calibri" panose="020F0502020204030204" pitchFamily="34" charset="0"/>
                <a:cs typeface="Times New Roman" panose="02020603050405020304" pitchFamily="18" charset="0"/>
                <a:hlinkClick r:id="rId6"/>
              </a:rPr>
              <a:t>Research Question</a:t>
            </a:r>
            <a:endParaRPr altLang="en-US" baseline="0" b="0" cap="none" dirty="0" sz="1600" i="0" kumimoji="0" lang="en-US" normalizeH="0" strike="noStrike" u="none">
              <a:ln>
                <a:noFill/>
              </a:ln>
              <a:effectLst/>
              <a:latin typeface="Times New Roman" panose="02020603050405020304" pitchFamily="18" charset="0"/>
              <a:cs typeface="Times New Roman" panose="02020603050405020304" pitchFamily="18" charset="0"/>
            </a:endParaRPr>
          </a:p>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baseline="0" b="0" cap="none" dirty="0" sz="1600" i="0" kumimoji="0" lang="en-US" normalizeH="0" strike="noStrike" u="sng">
                <a:ln>
                  <a:noFill/>
                </a:ln>
                <a:effectLst/>
                <a:latin typeface="Times New Roman" panose="02020603050405020304" pitchFamily="18" charset="0"/>
                <a:ea typeface="Calibri" panose="020F0502020204030204" pitchFamily="34" charset="0"/>
                <a:cs typeface="Times New Roman" panose="02020603050405020304" pitchFamily="18" charset="0"/>
                <a:hlinkClick r:id="rId7"/>
              </a:rPr>
              <a:t>Objectives of study</a:t>
            </a:r>
            <a:endParaRPr altLang="en-US" baseline="0" b="0" cap="none" dirty="0" sz="1600" i="0" kumimoji="0" lang="en-US" normalizeH="0" strike="noStrike" u="none">
              <a:ln>
                <a:noFill/>
              </a:ln>
              <a:effectLst/>
              <a:latin typeface="Times New Roman" panose="02020603050405020304" pitchFamily="18" charset="0"/>
              <a:cs typeface="Times New Roman" panose="02020603050405020304" pitchFamily="18" charset="0"/>
            </a:endParaRPr>
          </a:p>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baseline="0" b="0" cap="none" dirty="0" sz="1600" i="0" kumimoji="0" lang="en-US" normalizeH="0" strike="noStrike" u="sng">
                <a:ln>
                  <a:noFill/>
                </a:ln>
                <a:effectLst/>
                <a:latin typeface="Times New Roman" panose="02020603050405020304" pitchFamily="18" charset="0"/>
                <a:ea typeface="Calibri" panose="020F0502020204030204" pitchFamily="34" charset="0"/>
                <a:cs typeface="Times New Roman" panose="02020603050405020304" pitchFamily="18" charset="0"/>
                <a:hlinkClick r:id="rId8"/>
              </a:rPr>
              <a:t>Research Methodology</a:t>
            </a:r>
            <a:endParaRPr altLang="en-US" baseline="0" b="0" cap="none" dirty="0" sz="1600" i="0" kumimoji="0" lang="en-US" normalizeH="0" strike="noStrike" u="none">
              <a:ln>
                <a:noFill/>
              </a:ln>
              <a:effectLst/>
              <a:latin typeface="Times New Roman" panose="02020603050405020304" pitchFamily="18" charset="0"/>
              <a:cs typeface="Times New Roman" panose="02020603050405020304" pitchFamily="18" charset="0"/>
            </a:endParaRPr>
          </a:p>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baseline="0" b="0" cap="none" dirty="0" sz="1600" i="0" kumimoji="0" lang="en-US" normalizeH="0" strike="noStrike" u="sng">
                <a:ln>
                  <a:noFill/>
                </a:ln>
                <a:effectLst/>
                <a:latin typeface="Times New Roman" panose="02020603050405020304" pitchFamily="18" charset="0"/>
                <a:ea typeface="Calibri" panose="020F0502020204030204" pitchFamily="34" charset="0"/>
                <a:cs typeface="Times New Roman" panose="02020603050405020304" pitchFamily="18" charset="0"/>
                <a:hlinkClick r:id="rId9"/>
              </a:rPr>
              <a:t>Inclusion and Exclusion Criteria</a:t>
            </a:r>
            <a:endParaRPr altLang="en-US" baseline="0" b="0" cap="none" dirty="0" sz="1600" i="0" kumimoji="0" lang="en-US" normalizeH="0" strike="noStrike" u="none">
              <a:ln>
                <a:noFill/>
              </a:ln>
              <a:effectLst/>
              <a:latin typeface="Times New Roman" panose="02020603050405020304" pitchFamily="18" charset="0"/>
              <a:cs typeface="Times New Roman" panose="02020603050405020304" pitchFamily="18" charset="0"/>
            </a:endParaRPr>
          </a:p>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baseline="0" b="0" cap="none" dirty="0" sz="1600" i="0" kumimoji="0" lang="en-US" normalizeH="0" strike="noStrike" u="sng">
                <a:ln>
                  <a:noFill/>
                </a:ln>
                <a:effectLst/>
                <a:latin typeface="Times New Roman" panose="02020603050405020304" pitchFamily="18" charset="0"/>
                <a:ea typeface="Calibri" panose="020F0502020204030204" pitchFamily="34" charset="0"/>
                <a:cs typeface="Times New Roman" panose="02020603050405020304" pitchFamily="18" charset="0"/>
                <a:hlinkClick r:id="rId10"/>
              </a:rPr>
              <a:t>Material/ Data Collection Methods</a:t>
            </a:r>
            <a:endParaRPr altLang="en-US" baseline="0" b="0" cap="none" dirty="0" sz="1600" i="0" kumimoji="0" lang="en-US" normalizeH="0" strike="noStrike" u="none">
              <a:ln>
                <a:noFill/>
              </a:ln>
              <a:effectLst/>
              <a:latin typeface="Times New Roman" panose="02020603050405020304" pitchFamily="18" charset="0"/>
              <a:cs typeface="Times New Roman" panose="02020603050405020304" pitchFamily="18" charset="0"/>
            </a:endParaRPr>
          </a:p>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baseline="0" b="0" cap="none" dirty="0" sz="1600" i="0" kumimoji="0" lang="en-US" normalizeH="0" strike="noStrike" u="sng">
                <a:ln>
                  <a:noFill/>
                </a:ln>
                <a:effectLst/>
                <a:latin typeface="Times New Roman" panose="02020603050405020304" pitchFamily="18" charset="0"/>
                <a:ea typeface="Calibri" panose="020F0502020204030204" pitchFamily="34" charset="0"/>
                <a:cs typeface="Times New Roman" panose="02020603050405020304" pitchFamily="18" charset="0"/>
                <a:hlinkClick r:id="rId11"/>
              </a:rPr>
              <a:t>Data analysis technique</a:t>
            </a:r>
            <a:endParaRPr altLang="en-US" baseline="0" b="0" cap="none" dirty="0" sz="1600" i="0" kumimoji="0" lang="en-US" normalizeH="0" strike="noStrike" u="none">
              <a:ln>
                <a:noFill/>
              </a:ln>
              <a:effectLst/>
              <a:latin typeface="Times New Roman" panose="02020603050405020304" pitchFamily="18" charset="0"/>
              <a:cs typeface="Times New Roman" panose="02020603050405020304" pitchFamily="18" charset="0"/>
            </a:endParaRPr>
          </a:p>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baseline="0" b="0" cap="none" dirty="0" sz="1600" i="0" kumimoji="0" lang="en-US" normalizeH="0" strike="noStrike" u="sng">
                <a:ln>
                  <a:noFill/>
                </a:ln>
                <a:effectLst/>
                <a:latin typeface="Times New Roman" panose="02020603050405020304" pitchFamily="18" charset="0"/>
                <a:ea typeface="Calibri" panose="020F0502020204030204" pitchFamily="34" charset="0"/>
                <a:cs typeface="Times New Roman" panose="02020603050405020304" pitchFamily="18" charset="0"/>
                <a:hlinkClick r:id="rId12"/>
              </a:rPr>
              <a:t>Implication of the study</a:t>
            </a:r>
            <a:endParaRPr altLang="en-US" baseline="0" b="0" cap="none" dirty="0" sz="1600" i="0" kumimoji="0" lang="en-US" normalizeH="0" strike="noStrike" u="none">
              <a:ln>
                <a:noFill/>
              </a:ln>
              <a:effectLst/>
              <a:latin typeface="Times New Roman" panose="02020603050405020304" pitchFamily="18" charset="0"/>
              <a:cs typeface="Times New Roman" panose="02020603050405020304" pitchFamily="18" charset="0"/>
            </a:endParaRPr>
          </a:p>
          <a:p>
            <a:pPr algn="l" defTabSz="914400" eaLnBrk="0" fontAlgn="base" hangingPunct="0" indent="0" latinLnBrk="0" lvl="0" marL="0" marR="0" rtl="0">
              <a:lnSpc>
                <a:spcPct val="150000"/>
              </a:lnSpc>
              <a:spcBef>
                <a:spcPct val="0"/>
              </a:spcBef>
              <a:spcAft>
                <a:spcPct val="0"/>
              </a:spcAft>
              <a:buClrTx/>
              <a:buSzTx/>
              <a:buFontTx/>
              <a:buNone/>
              <a:tabLst>
                <a:tab algn="r" pos="5724525"/>
              </a:tabLst>
            </a:pPr>
            <a:r>
              <a:rPr altLang="en-US" baseline="0" b="0" cap="none" dirty="0" sz="1600" i="0" kumimoji="0" lang="en-US" normalizeH="0" strike="noStrike" u="sng">
                <a:ln>
                  <a:noFill/>
                </a:ln>
                <a:effectLst/>
                <a:latin typeface="Times New Roman" panose="02020603050405020304" pitchFamily="18" charset="0"/>
                <a:ea typeface="Calibri" panose="020F0502020204030204" pitchFamily="34" charset="0"/>
                <a:cs typeface="Times New Roman" panose="02020603050405020304" pitchFamily="18" charset="0"/>
                <a:hlinkClick r:id="rId13"/>
              </a:rPr>
              <a:t>Plan of Work and Time Schedule</a:t>
            </a:r>
            <a:endParaRPr altLang="en-US" baseline="0" b="0" cap="none" dirty="0" sz="1600" i="0" kumimoji="0" lang="en-US" normalizeH="0" strike="noStrike" u="none">
              <a:ln>
                <a:noFill/>
              </a:ln>
              <a:effectLst/>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37" name=""/>
        <p:cNvGrpSpPr/>
        <p:nvPr/>
      </p:nvGrpSpPr>
      <p:grpSpPr>
        <a:xfrm>
          <a:off x="0" y="0"/>
          <a:ext cx="0" cy="0"/>
          <a:chOff x="0" y="0"/>
          <a:chExt cx="0" cy="0"/>
        </a:xfrm>
      </p:grpSpPr>
      <p:sp>
        <p:nvSpPr>
          <p:cNvPr id="1048589" name="TextBox 17"/>
          <p:cNvSpPr txBox="1"/>
          <p:nvPr/>
        </p:nvSpPr>
        <p:spPr>
          <a:xfrm>
            <a:off x="927727" y="1314645"/>
            <a:ext cx="7053914" cy="7683500"/>
          </a:xfrm>
          <a:prstGeom prst="rect"/>
        </p:spPr>
        <p:txBody>
          <a:bodyPr anchor="t" bIns="0" lIns="0" rIns="0" rtlCol="0" tIns="0" wrap="square">
            <a:spAutoFit/>
          </a:bodyPr>
          <a:p>
            <a:pPr algn="just">
              <a:lnSpc>
                <a:spcPct val="150000"/>
              </a:lnSpc>
              <a:spcAft>
                <a:spcPts val="800"/>
              </a:spcAft>
            </a:pPr>
            <a:r>
              <a:rPr b="1" dirty="0" sz="1200" kern="100" lang="en-GB">
                <a:effectLst/>
                <a:latin typeface="Times New Roman" panose="02020603050405020304" pitchFamily="18" charset="0"/>
                <a:ea typeface="Calibri" panose="020F0502020204030204" pitchFamily="34" charset="0"/>
                <a:cs typeface="Times New Roman" panose="02020603050405020304" pitchFamily="18" charset="0"/>
              </a:rPr>
              <a:t>Mental Health Landscape in the UK:</a:t>
            </a:r>
            <a:endParaRPr dirty="0" sz="12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indent="-342900" lvl="0" marL="342900">
              <a:lnSpc>
                <a:spcPct val="150000"/>
              </a:lnSpc>
              <a:buFont typeface="Arial" panose="020B0604020202020204" pitchFamily="34" charset="0"/>
              <a:buChar char="•"/>
              <a:tabLst>
                <a:tab algn="l" pos="457200"/>
              </a:tabLst>
            </a:pPr>
            <a:r>
              <a:rPr dirty="0" sz="1200" kern="0" lang="en-IN">
                <a:effectLst/>
                <a:latin typeface="Times New Roman" panose="02020603050405020304" pitchFamily="18" charset="0"/>
                <a:ea typeface="Times New Roman" panose="02020603050405020304" pitchFamily="18" charset="0"/>
                <a:cs typeface="Times New Roman" panose="02020603050405020304" pitchFamily="18" charset="0"/>
              </a:rPr>
              <a:t>McManus et al. (2019) state pre-pandemic anxiety and sadness were higher.</a:t>
            </a:r>
            <a:endParaRPr dirty="0" sz="12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indent="-342900" lvl="0" marL="342900">
              <a:lnSpc>
                <a:spcPct val="150000"/>
              </a:lnSpc>
              <a:spcAft>
                <a:spcPts val="800"/>
              </a:spcAft>
              <a:buFont typeface="Arial" panose="020B0604020202020204" pitchFamily="34" charset="0"/>
              <a:buChar char="•"/>
              <a:tabLst>
                <a:tab algn="l" pos="457200"/>
              </a:tabLst>
            </a:pPr>
            <a:r>
              <a:rPr dirty="0" sz="1200" kern="0" lang="en-IN">
                <a:effectLst/>
                <a:latin typeface="Times New Roman" panose="02020603050405020304" pitchFamily="18" charset="0"/>
                <a:ea typeface="Times New Roman" panose="02020603050405020304" pitchFamily="18" charset="0"/>
                <a:cs typeface="Times New Roman" panose="02020603050405020304" pitchFamily="18" charset="0"/>
              </a:rPr>
              <a:t>Importance of comprehensive mental health strategies and stress management in healthcare.</a:t>
            </a:r>
            <a:endParaRPr dirty="0" sz="12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b="1" dirty="0" sz="1200" kern="100" lang="en-GB">
                <a:effectLst/>
                <a:latin typeface="Times New Roman" panose="02020603050405020304" pitchFamily="18" charset="0"/>
                <a:ea typeface="Calibri" panose="020F0502020204030204" pitchFamily="34" charset="0"/>
                <a:cs typeface="Times New Roman" panose="02020603050405020304" pitchFamily="18" charset="0"/>
              </a:rPr>
              <a:t>Introduction:</a:t>
            </a:r>
            <a:endParaRPr dirty="0" sz="12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spcAft>
                <a:spcPts val="800"/>
              </a:spcAft>
              <a:buFont typeface="Arial" panose="020B0604020202020204" pitchFamily="34" charset="0"/>
              <a:buChar char="•"/>
              <a:tabLst>
                <a:tab algn="l" pos="457200"/>
              </a:tabLst>
            </a:pPr>
            <a:r>
              <a:rPr b="1" dirty="0" sz="1200" kern="100" lang="en-GB">
                <a:effectLst/>
                <a:latin typeface="Times New Roman" panose="02020603050405020304" pitchFamily="18" charset="0"/>
                <a:ea typeface="Calibri" panose="020F0502020204030204" pitchFamily="34" charset="0"/>
                <a:cs typeface="Times New Roman" panose="02020603050405020304" pitchFamily="18" charset="0"/>
              </a:rPr>
              <a:t>Pandemic’s Impact</a:t>
            </a:r>
            <a:endParaRPr dirty="0" sz="12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1200" kern="0" lang="en-IN">
                <a:effectLst/>
                <a:latin typeface="Times New Roman" panose="02020603050405020304" pitchFamily="18" charset="0"/>
                <a:ea typeface="Times New Roman" panose="02020603050405020304" pitchFamily="18" charset="0"/>
                <a:cs typeface="Times New Roman" panose="02020603050405020304" pitchFamily="18" charset="0"/>
              </a:rPr>
              <a:t>Society has experienced more stress, loneliness, and financial uncertainty.</a:t>
            </a:r>
            <a:endParaRPr dirty="0" sz="12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spcAft>
                <a:spcPts val="800"/>
              </a:spcAft>
              <a:buFont typeface="Arial" panose="020B0604020202020204" pitchFamily="34" charset="0"/>
              <a:buChar char="•"/>
            </a:pPr>
            <a:r>
              <a:rPr dirty="0" sz="1200" kern="0" lang="en-IN">
                <a:effectLst/>
                <a:latin typeface="Times New Roman" panose="02020603050405020304" pitchFamily="18" charset="0"/>
                <a:ea typeface="Times New Roman" panose="02020603050405020304" pitchFamily="18" charset="0"/>
                <a:cs typeface="Times New Roman" panose="02020603050405020304" pitchFamily="18" charset="0"/>
              </a:rPr>
              <a:t>Poorer individuals' mental health has deteriorated (Pierce et al., 2020; Fancourt et al., 2020). </a:t>
            </a:r>
            <a:endParaRPr dirty="0" sz="12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spcAft>
                <a:spcPts val="800"/>
              </a:spcAft>
              <a:buFont typeface="Arial" panose="020B0604020202020204" pitchFamily="34" charset="0"/>
              <a:buChar char="•"/>
              <a:tabLst>
                <a:tab algn="l" pos="457200"/>
              </a:tabLst>
            </a:pPr>
            <a:r>
              <a:rPr b="1" dirty="0" sz="1200" kern="100" lang="en-GB">
                <a:effectLst/>
                <a:latin typeface="Times New Roman" panose="02020603050405020304" pitchFamily="18" charset="0"/>
                <a:ea typeface="Calibri" panose="020F0502020204030204" pitchFamily="34" charset="0"/>
                <a:cs typeface="Times New Roman" panose="02020603050405020304" pitchFamily="18" charset="0"/>
              </a:rPr>
              <a:t>Study Relevance</a:t>
            </a:r>
            <a:endParaRPr dirty="0" sz="12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1200" kern="0" lang="en-IN">
                <a:effectLst/>
                <a:latin typeface="Times New Roman" panose="02020603050405020304" pitchFamily="18" charset="0"/>
                <a:ea typeface="Times New Roman" panose="02020603050405020304" pitchFamily="18" charset="0"/>
                <a:cs typeface="Times New Roman" panose="02020603050405020304" pitchFamily="18" charset="0"/>
              </a:rPr>
              <a:t>It adds to what we already know about how COVID-19 affected the mental health of poor people in the UK.</a:t>
            </a:r>
            <a:endParaRPr dirty="0" sz="12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spcAft>
                <a:spcPts val="800"/>
              </a:spcAft>
              <a:buFont typeface="Arial" panose="020B0604020202020204" pitchFamily="34" charset="0"/>
              <a:buChar char="•"/>
            </a:pPr>
            <a:r>
              <a:rPr dirty="0" sz="1200" kern="0" lang="en-IN">
                <a:effectLst/>
                <a:latin typeface="Times New Roman" panose="02020603050405020304" pitchFamily="18" charset="0"/>
                <a:ea typeface="Times New Roman" panose="02020603050405020304" pitchFamily="18" charset="0"/>
                <a:cs typeface="Times New Roman" panose="02020603050405020304" pitchFamily="18" charset="0"/>
              </a:rPr>
              <a:t>The major subject is some problems and how to solve them.</a:t>
            </a:r>
            <a:endParaRPr dirty="0" sz="12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b="1" dirty="0" sz="1200" kern="100" lang="en-GB">
                <a:effectLst/>
                <a:latin typeface="Times New Roman" panose="02020603050405020304" pitchFamily="18" charset="0"/>
                <a:ea typeface="Calibri" panose="020F0502020204030204" pitchFamily="34" charset="0"/>
                <a:cs typeface="Times New Roman" panose="02020603050405020304" pitchFamily="18" charset="0"/>
              </a:rPr>
              <a:t>Definition of Lower-Class Citizens:</a:t>
            </a:r>
            <a:endParaRPr dirty="0" sz="12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tabLst>
                <a:tab algn="l" pos="457200"/>
              </a:tabLst>
            </a:pPr>
            <a:r>
              <a:rPr dirty="0" sz="1200" kern="0" lang="en-IN">
                <a:effectLst/>
                <a:latin typeface="Times New Roman" panose="02020603050405020304" pitchFamily="18" charset="0"/>
                <a:ea typeface="Times New Roman" panose="02020603050405020304" pitchFamily="18" charset="0"/>
                <a:cs typeface="Times New Roman" panose="02020603050405020304" pitchFamily="18" charset="0"/>
              </a:rPr>
              <a:t>Many low-income families and people don't have the right tools.</a:t>
            </a:r>
            <a:endParaRPr dirty="0" sz="12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tabLst>
                <a:tab algn="l" pos="457200"/>
              </a:tabLst>
            </a:pPr>
            <a:r>
              <a:rPr dirty="0" sz="1200" kern="0" lang="en-IN">
                <a:effectLst/>
                <a:latin typeface="Times New Roman" panose="02020603050405020304" pitchFamily="18" charset="0"/>
                <a:ea typeface="Times New Roman" panose="02020603050405020304" pitchFamily="18" charset="0"/>
                <a:cs typeface="Times New Roman" panose="02020603050405020304" pitchFamily="18" charset="0"/>
              </a:rPr>
              <a:t>Stress from social and economic issues can hurt mental health.</a:t>
            </a:r>
            <a:endParaRPr dirty="0" sz="12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spcAft>
                <a:spcPts val="800"/>
              </a:spcAft>
              <a:buFont typeface="Arial" panose="020B0604020202020204" pitchFamily="34" charset="0"/>
              <a:buChar char="•"/>
              <a:tabLst>
                <a:tab algn="l" pos="457200"/>
              </a:tabLst>
            </a:pPr>
            <a:r>
              <a:rPr dirty="0" sz="1200" kern="0" lang="en-IN">
                <a:effectLst/>
                <a:latin typeface="Times New Roman" panose="02020603050405020304" pitchFamily="18" charset="0"/>
                <a:ea typeface="Times New Roman" panose="02020603050405020304" pitchFamily="18" charset="0"/>
                <a:cs typeface="Times New Roman" panose="02020603050405020304" pitchFamily="18" charset="0"/>
              </a:rPr>
              <a:t>UK Standard has more information on social class (Office for National Statistics, 2021).</a:t>
            </a:r>
            <a:endParaRPr dirty="0" sz="12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dirty="0" sz="1200" kern="100" lang="en-US">
                <a:effectLst/>
                <a:latin typeface="Times New Roman" panose="02020603050405020304" pitchFamily="18" charset="0"/>
                <a:ea typeface="Calibri" panose="020F0502020204030204" pitchFamily="34" charset="0"/>
                <a:cs typeface="Times New Roman" panose="02020603050405020304" pitchFamily="18" charset="0"/>
              </a:rPr>
              <a:t> </a:t>
            </a:r>
            <a:endParaRPr dirty="0" sz="12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buFont typeface="Arial" panose="020B0604020202020204" pitchFamily="34" charset="0"/>
              <a:buChar char="•"/>
            </a:pPr>
            <a:endParaRPr dirty="0" sz="1050" lang="en-US">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endParaRPr dirty="0" sz="1050" lang="en-US">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endParaRPr dirty="0" sz="1050" lang="en-US">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endParaRPr dirty="0" sz="1333" lang="en-US">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endParaRPr dirty="0" sz="1333" lang="en-US">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endParaRPr dirty="0" sz="1333" lang="en-US">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endParaRPr dirty="0" sz="1333" lang="en-US">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endParaRPr dirty="0" sz="1333" lang="en-GB">
              <a:latin typeface="Arial" panose="020B0604020202020204" pitchFamily="34" charset="0"/>
              <a:cs typeface="Arial" panose="020B0604020202020204" pitchFamily="34" charset="0"/>
            </a:endParaRPr>
          </a:p>
          <a:p>
            <a:pPr algn="just">
              <a:lnSpc>
                <a:spcPct val="150000"/>
              </a:lnSpc>
            </a:pPr>
            <a:endParaRPr dirty="0" sz="1333" lang="en-US" spc="-12">
              <a:solidFill>
                <a:srgbClr val="000000"/>
              </a:solidFill>
              <a:latin typeface="Arial" panose="020B0604020202020204" pitchFamily="34" charset="0"/>
              <a:cs typeface="Arial" panose="020B0604020202020204" pitchFamily="34" charset="0"/>
            </a:endParaRPr>
          </a:p>
        </p:txBody>
      </p:sp>
      <p:sp>
        <p:nvSpPr>
          <p:cNvPr id="1048590" name="TextBox 18"/>
          <p:cNvSpPr txBox="1"/>
          <p:nvPr/>
        </p:nvSpPr>
        <p:spPr>
          <a:xfrm>
            <a:off x="4617620" y="442562"/>
            <a:ext cx="3364021" cy="584199"/>
          </a:xfrm>
          <a:prstGeom prst="rect"/>
        </p:spPr>
        <p:txBody>
          <a:bodyPr anchor="t" bIns="0" lIns="0" rIns="0" rtlCol="0" tIns="0">
            <a:spAutoFit/>
          </a:bodyPr>
          <a:p>
            <a:pPr>
              <a:lnSpc>
                <a:spcPts val="4590"/>
              </a:lnSpc>
            </a:pPr>
            <a:r>
              <a:rPr b="1" dirty="0" sz="3200" lang="en-US" spc="-121">
                <a:solidFill>
                  <a:srgbClr val="000000"/>
                </a:solidFill>
                <a:latin typeface="Times New Roman" panose="02020603050405020304" pitchFamily="18" charset="0"/>
                <a:cs typeface="Times New Roman" panose="02020603050405020304" pitchFamily="18" charset="0"/>
              </a:rPr>
              <a:t>Introduction</a:t>
            </a:r>
            <a:endParaRPr b="1" dirty="0" sz="3826" lang="en-US" spc="-121">
              <a:solidFill>
                <a:srgbClr val="000000"/>
              </a:solidFill>
              <a:latin typeface="Times New Roman" panose="02020603050405020304" pitchFamily="18" charset="0"/>
              <a:cs typeface="Times New Roman" panose="02020603050405020304" pitchFamily="18" charset="0"/>
            </a:endParaRPr>
          </a:p>
        </p:txBody>
      </p:sp>
      <p:pic>
        <p:nvPicPr>
          <p:cNvPr id="2097152" name="Picture 2" descr="Mental Health and LD – Learning Disabilities Association of America"/>
          <p:cNvPicPr>
            <a:picLocks noChangeAspect="1" noChangeArrowheads="1"/>
          </p:cNvPicPr>
          <p:nvPr/>
        </p:nvPicPr>
        <p:blipFill>
          <a:blip xmlns:r="http://schemas.openxmlformats.org/officeDocument/2006/relationships" r:embed="rId1"/>
          <a:srcRect/>
          <a:stretch>
            <a:fillRect/>
          </a:stretch>
        </p:blipFill>
        <p:spPr bwMode="auto">
          <a:xfrm>
            <a:off x="7981641" y="1831820"/>
            <a:ext cx="3545738" cy="3711535"/>
          </a:xfrm>
          <a:prstGeom prst="rect"/>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38" name=""/>
        <p:cNvGrpSpPr/>
        <p:nvPr/>
      </p:nvGrpSpPr>
      <p:grpSpPr>
        <a:xfrm>
          <a:off x="0" y="0"/>
          <a:ext cx="0" cy="0"/>
          <a:chOff x="0" y="0"/>
          <a:chExt cx="0" cy="0"/>
        </a:xfrm>
      </p:grpSpPr>
      <p:sp>
        <p:nvSpPr>
          <p:cNvPr id="1048591" name="TextBox 6"/>
          <p:cNvSpPr txBox="1"/>
          <p:nvPr/>
        </p:nvSpPr>
        <p:spPr>
          <a:xfrm>
            <a:off x="990411" y="865841"/>
            <a:ext cx="4252595" cy="447238"/>
          </a:xfrm>
          <a:prstGeom prst="rect"/>
        </p:spPr>
        <p:txBody>
          <a:bodyPr anchor="t" bIns="0" lIns="0" rIns="0" rtlCol="0" tIns="0">
            <a:spAutoFit/>
          </a:bodyPr>
          <a:p>
            <a:pPr>
              <a:lnSpc>
                <a:spcPts val="3360"/>
              </a:lnSpc>
            </a:pPr>
            <a:r>
              <a:rPr b="1" dirty="0" sz="3200" lang="en-US" spc="-112">
                <a:solidFill>
                  <a:srgbClr val="000000"/>
                </a:solidFill>
                <a:latin typeface="Times New Roman" panose="02020603050405020304" pitchFamily="18" charset="0"/>
                <a:cs typeface="Times New Roman" panose="02020603050405020304" pitchFamily="18" charset="0"/>
              </a:rPr>
              <a:t>Rationale of study</a:t>
            </a:r>
          </a:p>
        </p:txBody>
      </p:sp>
      <p:sp>
        <p:nvSpPr>
          <p:cNvPr id="1048592" name="TextBox 10"/>
          <p:cNvSpPr txBox="1"/>
          <p:nvPr/>
        </p:nvSpPr>
        <p:spPr>
          <a:xfrm>
            <a:off x="2798965" y="3843335"/>
            <a:ext cx="2426685" cy="564257"/>
          </a:xfrm>
          <a:prstGeom prst="rect"/>
        </p:spPr>
        <p:txBody>
          <a:bodyPr anchor="t" bIns="0" lIns="0" rIns="0" rtlCol="0" tIns="0">
            <a:spAutoFit/>
          </a:bodyPr>
          <a:p>
            <a:pPr algn="ctr">
              <a:lnSpc>
                <a:spcPts val="4428"/>
              </a:lnSpc>
            </a:pPr>
            <a:r>
              <a:rPr dirty="0" sz="4100" lang="en-US" spc="-33">
                <a:solidFill>
                  <a:srgbClr val="FFFFFF"/>
                </a:solidFill>
                <a:latin typeface="Zen Maru Gothic"/>
              </a:rPr>
              <a:t> </a:t>
            </a:r>
          </a:p>
        </p:txBody>
      </p:sp>
      <p:sp>
        <p:nvSpPr>
          <p:cNvPr id="1048593" name="TextBox 14"/>
          <p:cNvSpPr txBox="1"/>
          <p:nvPr/>
        </p:nvSpPr>
        <p:spPr>
          <a:xfrm>
            <a:off x="990411" y="1600323"/>
            <a:ext cx="10305774" cy="4559300"/>
          </a:xfrm>
          <a:prstGeom prst="rect"/>
        </p:spPr>
        <p:txBody>
          <a:bodyPr anchor="t" bIns="0" lIns="0" rIns="0" rtlCol="0" tIns="0" wrap="square">
            <a:spAutoFit/>
          </a:bodyPr>
          <a:p>
            <a:pPr algn="just">
              <a:lnSpc>
                <a:spcPct val="150000"/>
              </a:lnSpc>
              <a:spcAft>
                <a:spcPts val="800"/>
              </a:spcAft>
            </a:pPr>
            <a:r>
              <a:rPr b="1" dirty="0" sz="1200" kern="100" lang="en-GB">
                <a:effectLst/>
                <a:latin typeface="Times New Roman" panose="02020603050405020304" pitchFamily="18" charset="0"/>
                <a:ea typeface="Calibri" panose="020F0502020204030204" pitchFamily="34" charset="0"/>
                <a:cs typeface="Times New Roman" panose="02020603050405020304" pitchFamily="18" charset="0"/>
              </a:rPr>
              <a:t>Importance of Study</a:t>
            </a:r>
            <a:endParaRPr dirty="0" sz="12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dirty="0" sz="1200" kern="100" lang="en-IN">
                <a:effectLst/>
                <a:latin typeface="Times New Roman" panose="02020603050405020304" pitchFamily="18" charset="0"/>
                <a:ea typeface="Calibri" panose="020F0502020204030204" pitchFamily="34" charset="0"/>
                <a:cs typeface="Times New Roman" panose="02020603050405020304" pitchFamily="18" charset="0"/>
              </a:rPr>
              <a:t>It is very important to know how COVID-19 affects normal people's mental health.</a:t>
            </a:r>
          </a:p>
          <a:p>
            <a:pPr algn="just">
              <a:lnSpc>
                <a:spcPct val="150000"/>
              </a:lnSpc>
              <a:spcAft>
                <a:spcPts val="800"/>
              </a:spcAft>
            </a:pPr>
            <a:r>
              <a:rPr dirty="0" sz="1200" kern="100" lang="en-IN">
                <a:effectLst/>
                <a:latin typeface="Times New Roman" panose="02020603050405020304" pitchFamily="18" charset="0"/>
                <a:ea typeface="Calibri" panose="020F0502020204030204" pitchFamily="34" charset="0"/>
                <a:cs typeface="Times New Roman" panose="02020603050405020304" pitchFamily="18" charset="0"/>
              </a:rPr>
              <a:t>People who work from home or don't know if they'll have a job because of the pandemic may have worse mental health problems (Shevlin et al., 2020).</a:t>
            </a:r>
          </a:p>
          <a:p>
            <a:pPr algn="just">
              <a:lnSpc>
                <a:spcPct val="150000"/>
              </a:lnSpc>
              <a:spcAft>
                <a:spcPts val="800"/>
              </a:spcAft>
            </a:pPr>
            <a:r>
              <a:rPr b="1" dirty="0" sz="1200" kern="100" lang="en-GB">
                <a:effectLst/>
                <a:latin typeface="Times New Roman" panose="02020603050405020304" pitchFamily="18" charset="0"/>
                <a:ea typeface="Calibri" panose="020F0502020204030204" pitchFamily="34" charset="0"/>
                <a:cs typeface="Times New Roman" panose="02020603050405020304" pitchFamily="18" charset="0"/>
              </a:rPr>
              <a:t>Focus on the Lower Class:</a:t>
            </a:r>
            <a:endParaRPr dirty="0" sz="12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dirty="0" sz="1200" kern="100" lang="en-IN">
                <a:effectLst/>
                <a:latin typeface="Times New Roman" panose="02020603050405020304" pitchFamily="18" charset="0"/>
                <a:ea typeface="Calibri" panose="020F0502020204030204" pitchFamily="34" charset="0"/>
                <a:cs typeface="Times New Roman" panose="02020603050405020304" pitchFamily="18" charset="0"/>
              </a:rPr>
              <a:t>People don't talk about their stories enough, but it's important to know how mental health trends change over time. </a:t>
            </a:r>
          </a:p>
          <a:p>
            <a:pPr algn="just">
              <a:lnSpc>
                <a:spcPct val="150000"/>
              </a:lnSpc>
              <a:spcAft>
                <a:spcPts val="800"/>
              </a:spcAft>
            </a:pPr>
            <a:r>
              <a:rPr dirty="0" sz="1200" kern="100" lang="en-IN">
                <a:effectLst/>
                <a:latin typeface="Times New Roman" panose="02020603050405020304" pitchFamily="18" charset="0"/>
                <a:ea typeface="Calibri" panose="020F0502020204030204" pitchFamily="34" charset="0"/>
                <a:cs typeface="Times New Roman" panose="02020603050405020304" pitchFamily="18" charset="0"/>
              </a:rPr>
              <a:t>A must for making plans for public health that work (Pierce et al., 2020). </a:t>
            </a:r>
          </a:p>
          <a:p>
            <a:pPr algn="just">
              <a:lnSpc>
                <a:spcPct val="150000"/>
              </a:lnSpc>
              <a:spcAft>
                <a:spcPts val="800"/>
              </a:spcAft>
            </a:pPr>
            <a:r>
              <a:rPr b="1" dirty="0" sz="1200" kern="100" lang="en-GB">
                <a:effectLst/>
                <a:latin typeface="Times New Roman" panose="02020603050405020304" pitchFamily="18" charset="0"/>
                <a:ea typeface="Calibri" panose="020F0502020204030204" pitchFamily="34" charset="0"/>
                <a:cs typeface="Times New Roman" panose="02020603050405020304" pitchFamily="18" charset="0"/>
              </a:rPr>
              <a:t>Justification for Research</a:t>
            </a:r>
            <a:endParaRPr dirty="0" sz="12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dirty="0" sz="1200" kern="100" lang="en-IN">
                <a:effectLst/>
                <a:latin typeface="Times New Roman" panose="02020603050405020304" pitchFamily="18" charset="0"/>
                <a:ea typeface="Calibri" panose="020F0502020204030204" pitchFamily="34" charset="0"/>
                <a:cs typeface="Times New Roman" panose="02020603050405020304" pitchFamily="18" charset="0"/>
              </a:rPr>
              <a:t>Researchers need to do more work to find out how poor people respond to pandemic restrictions (ONS, 2021).</a:t>
            </a:r>
          </a:p>
          <a:p>
            <a:pPr algn="just">
              <a:lnSpc>
                <a:spcPct val="150000"/>
              </a:lnSpc>
              <a:spcAft>
                <a:spcPts val="800"/>
              </a:spcAft>
            </a:pPr>
            <a:r>
              <a:rPr b="1" dirty="0" sz="1200" kern="100" lang="en-GB">
                <a:effectLst/>
                <a:latin typeface="Times New Roman" panose="02020603050405020304" pitchFamily="18" charset="0"/>
                <a:ea typeface="Calibri" panose="020F0502020204030204" pitchFamily="34" charset="0"/>
                <a:cs typeface="Times New Roman" panose="02020603050405020304" pitchFamily="18" charset="0"/>
              </a:rPr>
              <a:t>Prevalence and Impact</a:t>
            </a:r>
            <a:endParaRPr dirty="0" sz="12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dirty="0" sz="1200" kern="100" lang="en-IN">
                <a:effectLst/>
                <a:latin typeface="Times New Roman" panose="02020603050405020304" pitchFamily="18" charset="0"/>
                <a:ea typeface="Calibri" panose="020F0502020204030204" pitchFamily="34" charset="0"/>
                <a:cs typeface="Times New Roman" panose="02020603050405020304" pitchFamily="18" charset="0"/>
              </a:rPr>
              <a:t>Before the pandemic, 20% of people in the UK, mostly from lower-class backgrounds, had mental health problems. </a:t>
            </a:r>
          </a:p>
          <a:p>
            <a:pPr algn="just">
              <a:lnSpc>
                <a:spcPct val="150000"/>
              </a:lnSpc>
              <a:spcAft>
                <a:spcPts val="800"/>
              </a:spcAft>
            </a:pPr>
            <a:r>
              <a:rPr dirty="0" sz="1200" kern="100" lang="en-IN">
                <a:effectLst/>
                <a:latin typeface="Times New Roman" panose="02020603050405020304" pitchFamily="18" charset="0"/>
                <a:ea typeface="Calibri" panose="020F0502020204030204" pitchFamily="34" charset="0"/>
                <a:cs typeface="Times New Roman" panose="02020603050405020304" pitchFamily="18" charset="0"/>
              </a:rPr>
              <a:t>After the plague, mental sickness in the lower classes goes up. </a:t>
            </a:r>
          </a:p>
          <a:p>
            <a:pPr algn="just">
              <a:lnSpc>
                <a:spcPct val="150000"/>
              </a:lnSpc>
              <a:spcAft>
                <a:spcPts val="800"/>
              </a:spcAft>
            </a:pPr>
            <a:r>
              <a:rPr dirty="0" sz="1200" kern="100" lang="en-IN">
                <a:effectLst/>
                <a:latin typeface="Times New Roman" panose="02020603050405020304" pitchFamily="18" charset="0"/>
                <a:ea typeface="Calibri" panose="020F0502020204030204" pitchFamily="34" charset="0"/>
                <a:cs typeface="Times New Roman" panose="02020603050405020304" pitchFamily="18" charset="0"/>
              </a:rPr>
              <a:t>It has 14 million people, and many of them say their mental health has gotten worse since COVID-19. </a:t>
            </a:r>
          </a:p>
          <a:p>
            <a:pPr algn="just" lvl="1"/>
            <a:endParaRPr dirty="0" sz="1067"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40" name=""/>
        <p:cNvGrpSpPr/>
        <p:nvPr/>
      </p:nvGrpSpPr>
      <p:grpSpPr>
        <a:xfrm>
          <a:off x="0" y="0"/>
          <a:ext cx="0" cy="0"/>
          <a:chOff x="0" y="0"/>
          <a:chExt cx="0" cy="0"/>
        </a:xfrm>
      </p:grpSpPr>
      <p:sp>
        <p:nvSpPr>
          <p:cNvPr id="1048599" name="Title 3"/>
          <p:cNvSpPr>
            <a:spLocks noGrp="1"/>
          </p:cNvSpPr>
          <p:nvPr>
            <p:ph type="title"/>
          </p:nvPr>
        </p:nvSpPr>
        <p:spPr>
          <a:xfrm>
            <a:off x="1097280" y="533401"/>
            <a:ext cx="10058400" cy="1269999"/>
          </a:xfrm>
        </p:spPr>
        <p:txBody>
          <a:bodyPr>
            <a:normAutofit/>
          </a:bodyPr>
          <a:p>
            <a:r>
              <a:rPr b="1" dirty="0" sz="3200" lang="en-IN">
                <a:solidFill>
                  <a:schemeClr val="tx1"/>
                </a:solidFill>
                <a:latin typeface="Times New Roman" panose="02020603050405020304" pitchFamily="18" charset="0"/>
                <a:cs typeface="Times New Roman" panose="02020603050405020304" pitchFamily="18" charset="0"/>
              </a:rPr>
              <a:t>Literature based Background</a:t>
            </a:r>
          </a:p>
        </p:txBody>
      </p:sp>
      <p:sp>
        <p:nvSpPr>
          <p:cNvPr id="1048600" name="Content Placeholder 4"/>
          <p:cNvSpPr>
            <a:spLocks noGrp="1"/>
          </p:cNvSpPr>
          <p:nvPr>
            <p:ph idx="1"/>
          </p:nvPr>
        </p:nvSpPr>
        <p:spPr>
          <a:xfrm>
            <a:off x="1066800" y="1803399"/>
            <a:ext cx="10058400" cy="4380404"/>
          </a:xfrm>
        </p:spPr>
        <p:txBody>
          <a:bodyPr>
            <a:normAutofit/>
          </a:bodyPr>
          <a:p>
            <a:pPr algn="just" indent="-342900" lvl="0" marL="342900">
              <a:lnSpc>
                <a:spcPct val="150000"/>
              </a:lnSpc>
              <a:buFont typeface="Arial" panose="020B0604020202020204" pitchFamily="34" charset="0"/>
              <a:buChar char="•"/>
              <a:tabLst>
                <a:tab algn="l" pos="457200"/>
              </a:tabLst>
            </a:pPr>
            <a:r>
              <a:rPr dirty="0" sz="1800" lang="en-US">
                <a:solidFill>
                  <a:schemeClr val="tx1"/>
                </a:solidFill>
                <a:latin typeface="Arial" panose="020B0604020202020204" pitchFamily="34" charset="0"/>
                <a:cs typeface="Arial" panose="020B0604020202020204" pitchFamily="34" charset="0"/>
              </a:rPr>
              <a:t>The</a:t>
            </a:r>
            <a:r>
              <a:rPr dirty="0" sz="1800" kern="0" lang="en-I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growth of COVID-19 has made it harder for </a:t>
            </a:r>
            <a:r>
              <a:rPr dirty="0" sz="1800" kern="0" lang="en-US">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l</a:t>
            </a:r>
            <a:r>
              <a:rPr dirty="0" sz="1800" kern="0" lang="en-US">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a:t>
            </a:r>
            <a:r>
              <a:rPr dirty="0" sz="1800" kern="0" lang="en-US">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w</a:t>
            </a:r>
            <a:r>
              <a:rPr dirty="0" sz="1800" kern="0" lang="en-US">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a:t>
            </a:r>
            <a:r>
              <a:rPr dirty="0" sz="1800" kern="0" lang="en-US">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a:t>
            </a:r>
            <a:r>
              <a:rPr dirty="0" sz="1800" kern="0" lang="en-US">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dirty="0" sz="1800" kern="0" lang="en-US">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a:t>
            </a:r>
            <a:r>
              <a:rPr dirty="0" sz="1800" kern="0" lang="en-US">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l</a:t>
            </a:r>
            <a:r>
              <a:rPr dirty="0" sz="1800" kern="0" lang="en-US">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a:t>
            </a:r>
            <a:r>
              <a:rPr dirty="0" sz="1800" kern="0" lang="en-US">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a:t>
            </a:r>
            <a:r>
              <a:rPr dirty="0" sz="1800" kern="0" lang="en-US">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a:t>
            </a:r>
            <a:r>
              <a:rPr dirty="0" sz="1800" kern="0" lang="en-I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people in the UK to get help for their mental health woes. This has made things worse between people. A study review from 2022 by </a:t>
            </a:r>
            <a:r>
              <a:rPr dirty="0" sz="1800" kern="0" lang="en-IN"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Siller</a:t>
            </a:r>
            <a:r>
              <a:rPr dirty="0" sz="1800" kern="0" lang="en-I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and Aydin looks at how the pandemic affected the mental health of low-income families in the UK and offers ways to make these groups better.</a:t>
            </a:r>
            <a:endParaRPr dirty="0" sz="18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spcAft>
                <a:spcPts val="800"/>
              </a:spcAft>
              <a:buFont typeface="Arial" panose="020B0604020202020204" pitchFamily="34" charset="0"/>
              <a:buChar char="•"/>
              <a:tabLst>
                <a:tab algn="l" pos="457200"/>
              </a:tabLst>
            </a:pPr>
            <a:r>
              <a:rPr dirty="0" sz="1800" kern="0" lang="en-I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Ethnicity (SES) and mental health are strongly connected, according to experts. Individuals' mental health is affected by this significant finding. Problems like unstable living, unsure economic times, and trouble getting medical care are more common for people in lower social groups. These issues might make you more likely to feel sad and worried (Wee, 2022). </a:t>
            </a:r>
            <a:endParaRPr dirty="0" sz="18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endParaRPr dirty="0" sz="1600" lang="en-US">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41" name=""/>
        <p:cNvGrpSpPr/>
        <p:nvPr/>
      </p:nvGrpSpPr>
      <p:grpSpPr>
        <a:xfrm>
          <a:off x="0" y="0"/>
          <a:ext cx="0" cy="0"/>
          <a:chOff x="0" y="0"/>
          <a:chExt cx="0" cy="0"/>
        </a:xfrm>
      </p:grpSpPr>
      <p:sp>
        <p:nvSpPr>
          <p:cNvPr id="1048601" name="Title 3"/>
          <p:cNvSpPr>
            <a:spLocks noGrp="1"/>
          </p:cNvSpPr>
          <p:nvPr>
            <p:ph type="title"/>
          </p:nvPr>
        </p:nvSpPr>
        <p:spPr>
          <a:xfrm>
            <a:off x="1097280" y="533401"/>
            <a:ext cx="10058400" cy="1269999"/>
          </a:xfrm>
        </p:spPr>
        <p:txBody>
          <a:bodyPr>
            <a:normAutofit/>
          </a:bodyPr>
          <a:p>
            <a:r>
              <a:rPr b="1" dirty="0" sz="3200" lang="en-IN">
                <a:solidFill>
                  <a:schemeClr val="tx1"/>
                </a:solidFill>
                <a:latin typeface="Times New Roman" panose="02020603050405020304" pitchFamily="18" charset="0"/>
                <a:cs typeface="Times New Roman" panose="02020603050405020304" pitchFamily="18" charset="0"/>
              </a:rPr>
              <a:t>Literature based Background</a:t>
            </a:r>
          </a:p>
        </p:txBody>
      </p:sp>
      <p:sp>
        <p:nvSpPr>
          <p:cNvPr id="1048602" name="Content Placeholder 4"/>
          <p:cNvSpPr>
            <a:spLocks noGrp="1"/>
          </p:cNvSpPr>
          <p:nvPr>
            <p:ph idx="1"/>
          </p:nvPr>
        </p:nvSpPr>
        <p:spPr>
          <a:xfrm>
            <a:off x="1066800" y="1905000"/>
            <a:ext cx="10058400" cy="4267200"/>
          </a:xfrm>
        </p:spPr>
        <p:txBody>
          <a:bodyPr>
            <a:noAutofit/>
          </a:bodyPr>
          <a:p>
            <a:pPr algn="just" indent="-342900" lvl="0" marL="342900">
              <a:lnSpc>
                <a:spcPct val="150000"/>
              </a:lnSpc>
              <a:buFont typeface="Arial" panose="020B0604020202020204" pitchFamily="34" charset="0"/>
              <a:buChar char="•"/>
              <a:tabLst>
                <a:tab algn="l" pos="457200"/>
              </a:tabLst>
            </a:pPr>
            <a:r>
              <a:rPr dirty="0" sz="1600" kern="0" lang="en-I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COVID-19 spread has been worse for people from lower socioeconomic groups than for people from higher socioeconomic groups. The spread is bad for mental health. People in this town have had more mental health issues because of lockdowns, losing jobs, and delays in getting important services to people. This has made people tense and scared.</a:t>
            </a:r>
            <a:endParaRPr dirty="0" sz="16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spcAft>
                <a:spcPts val="800"/>
              </a:spcAft>
              <a:buFont typeface="Arial" panose="020B0604020202020204" pitchFamily="34" charset="0"/>
              <a:buChar char="•"/>
              <a:tabLst>
                <a:tab algn="l" pos="457200"/>
              </a:tabLst>
            </a:pPr>
            <a:r>
              <a:rPr dirty="0" sz="1600" kern="0" lang="en-I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Teletherapy and internet provide affordable mental health treatment for those with little income.</a:t>
            </a:r>
            <a:endParaRPr dirty="0" sz="16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indent="0" marL="0">
              <a:lnSpc>
                <a:spcPct val="150000"/>
              </a:lnSpc>
              <a:buNone/>
            </a:pPr>
            <a:endParaRPr dirty="0" sz="1600" lang="en-US">
              <a:solidFill>
                <a:schemeClr val="tx1"/>
              </a:solidFill>
              <a:latin typeface="Arial" panose="020B0604020202020204" pitchFamily="34" charset="0"/>
              <a:cs typeface="Arial" panose="020B0604020202020204" pitchFamily="34" charset="0"/>
            </a:endParaRPr>
          </a:p>
          <a:p>
            <a:pPr algn="just">
              <a:lnSpc>
                <a:spcPct val="150000"/>
              </a:lnSpc>
            </a:pPr>
            <a:endParaRPr dirty="0" sz="1600" lang="en-US">
              <a:latin typeface="Arial" panose="020B0604020202020204" pitchFamily="34" charset="0"/>
              <a:cs typeface="Arial" panose="020B0604020202020204" pitchFamily="34" charset="0"/>
            </a:endParaRPr>
          </a:p>
          <a:p>
            <a:pPr algn="just">
              <a:lnSpc>
                <a:spcPct val="150000"/>
              </a:lnSpc>
            </a:pPr>
            <a:endParaRPr dirty="0" sz="1600" lang="en-US">
              <a:latin typeface="Arial" panose="020B0604020202020204" pitchFamily="34" charset="0"/>
              <a:cs typeface="Arial" panose="020B0604020202020204" pitchFamily="34" charset="0"/>
            </a:endParaRPr>
          </a:p>
          <a:p>
            <a:pPr algn="just">
              <a:lnSpc>
                <a:spcPct val="150000"/>
              </a:lnSpc>
            </a:pPr>
            <a:endParaRPr dirty="0" sz="1600" lang="en-US">
              <a:latin typeface="Arial" panose="020B0604020202020204" pitchFamily="34" charset="0"/>
              <a:cs typeface="Arial" panose="020B0604020202020204" pitchFamily="34" charset="0"/>
            </a:endParaRPr>
          </a:p>
          <a:p>
            <a:pPr algn="just">
              <a:lnSpc>
                <a:spcPct val="150000"/>
              </a:lnSpc>
            </a:pPr>
            <a:endParaRPr dirty="0" sz="1600" lang="en-US">
              <a:latin typeface="Arial" panose="020B0604020202020204" pitchFamily="34" charset="0"/>
              <a:cs typeface="Arial" panose="020B0604020202020204" pitchFamily="34" charset="0"/>
            </a:endParaRPr>
          </a:p>
          <a:p>
            <a:pPr algn="just">
              <a:lnSpc>
                <a:spcPct val="150000"/>
              </a:lnSpc>
            </a:pPr>
            <a:endParaRPr dirty="0" sz="1600" lang="en-US">
              <a:latin typeface="Arial" panose="020B0604020202020204" pitchFamily="34" charset="0"/>
              <a:cs typeface="Arial" panose="020B0604020202020204" pitchFamily="34" charset="0"/>
            </a:endParaRPr>
          </a:p>
          <a:p>
            <a:pPr algn="just" indent="0" marL="0">
              <a:lnSpc>
                <a:spcPct val="150000"/>
              </a:lnSpc>
              <a:buNone/>
            </a:pPr>
            <a:endParaRPr dirty="0" sz="1600" lang="en-US">
              <a:latin typeface="Arial" panose="020B0604020202020204" pitchFamily="34" charset="0"/>
              <a:cs typeface="Arial" panose="020B0604020202020204" pitchFamily="34" charset="0"/>
            </a:endParaRPr>
          </a:p>
        </p:txBody>
      </p:sp>
      <p:pic>
        <p:nvPicPr>
          <p:cNvPr id="2097153" name="Picture 2" descr="Seeking Online Therapy in Ghaziabad"/>
          <p:cNvPicPr>
            <a:picLocks noChangeAspect="1" noChangeArrowheads="1"/>
          </p:cNvPicPr>
          <p:nvPr/>
        </p:nvPicPr>
        <p:blipFill>
          <a:blip xmlns:r="http://schemas.openxmlformats.org/officeDocument/2006/relationships" r:embed="rId1"/>
          <a:srcRect/>
          <a:stretch>
            <a:fillRect/>
          </a:stretch>
        </p:blipFill>
        <p:spPr bwMode="auto">
          <a:xfrm>
            <a:off x="892097" y="3969834"/>
            <a:ext cx="10459843" cy="2499384"/>
          </a:xfrm>
          <a:prstGeom prst="rect"/>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42" name=""/>
        <p:cNvGrpSpPr/>
        <p:nvPr/>
      </p:nvGrpSpPr>
      <p:grpSpPr>
        <a:xfrm>
          <a:off x="0" y="0"/>
          <a:ext cx="0" cy="0"/>
          <a:chOff x="0" y="0"/>
          <a:chExt cx="0" cy="0"/>
        </a:xfrm>
      </p:grpSpPr>
      <p:sp>
        <p:nvSpPr>
          <p:cNvPr id="1048603" name="TextBox 17"/>
          <p:cNvSpPr txBox="1"/>
          <p:nvPr/>
        </p:nvSpPr>
        <p:spPr>
          <a:xfrm>
            <a:off x="801648" y="1752600"/>
            <a:ext cx="9510751" cy="1196738"/>
          </a:xfrm>
          <a:prstGeom prst="rect"/>
        </p:spPr>
        <p:txBody>
          <a:bodyPr anchor="t" bIns="0" lIns="0" rIns="0" rtlCol="0" tIns="0" wrap="square">
            <a:spAutoFit/>
          </a:bodyPr>
          <a:p>
            <a:pPr algn="just" indent="-342900" lvl="0" marL="342900">
              <a:lnSpc>
                <a:spcPct val="150000"/>
              </a:lnSpc>
              <a:spcAft>
                <a:spcPts val="800"/>
              </a:spcAft>
              <a:buFont typeface="Symbol" panose="05050102010706020507" pitchFamily="18" charset="2"/>
              <a:buChar char=""/>
            </a:pPr>
            <a:r>
              <a:rPr dirty="0" sz="1800" kern="0" lang="en-IN">
                <a:effectLst/>
                <a:latin typeface="Times New Roman" panose="02020603050405020304" pitchFamily="18" charset="0"/>
                <a:ea typeface="Times New Roman" panose="02020603050405020304" pitchFamily="18" charset="0"/>
                <a:cs typeface="Times New Roman" panose="02020603050405020304" pitchFamily="18" charset="0"/>
              </a:rPr>
              <a:t>This research aims to examine the impact of the COVID-19 pandemic on the mental health of UK work-class individuals. The pandemic affected this group's mental health. The research intends to discover their stress types and coping methods.</a:t>
            </a:r>
            <a:endParaRPr dirty="0" sz="1800" kern="100" lang="en-IN">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048604" name="TextBox 13"/>
          <p:cNvSpPr txBox="1"/>
          <p:nvPr/>
        </p:nvSpPr>
        <p:spPr>
          <a:xfrm>
            <a:off x="801649" y="716776"/>
            <a:ext cx="8897421" cy="815340"/>
          </a:xfrm>
          <a:prstGeom prst="rect"/>
          <a:noFill/>
        </p:spPr>
        <p:txBody>
          <a:bodyPr rtlCol="0" wrap="square">
            <a:spAutoFit/>
          </a:bodyPr>
          <a:p>
            <a:pPr>
              <a:lnSpc>
                <a:spcPct val="150000"/>
              </a:lnSpc>
            </a:pPr>
            <a:r>
              <a:rPr b="1" dirty="0" sz="3200" lang="en-IN">
                <a:latin typeface="Times New Roman" panose="02020603050405020304" pitchFamily="18" charset="0"/>
                <a:cs typeface="Times New Roman" panose="02020603050405020304" pitchFamily="18" charset="0"/>
              </a:rPr>
              <a:t>Aim of the Study </a:t>
            </a:r>
          </a:p>
        </p:txBody>
      </p:sp>
      <p:pic>
        <p:nvPicPr>
          <p:cNvPr id="2097154" name="Picture 2" descr="Student mental health risk 'linked to chosen areas of study' - BBC News"/>
          <p:cNvPicPr>
            <a:picLocks noChangeAspect="1" noChangeArrowheads="1"/>
          </p:cNvPicPr>
          <p:nvPr/>
        </p:nvPicPr>
        <p:blipFill>
          <a:blip xmlns:r="http://schemas.openxmlformats.org/officeDocument/2006/relationships" r:embed="rId1"/>
          <a:srcRect/>
          <a:stretch>
            <a:fillRect/>
          </a:stretch>
        </p:blipFill>
        <p:spPr bwMode="auto">
          <a:xfrm>
            <a:off x="1423639" y="3086870"/>
            <a:ext cx="9144000" cy="3311912"/>
          </a:xfrm>
          <a:prstGeom prst="rect"/>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43" name=""/>
        <p:cNvGrpSpPr/>
        <p:nvPr/>
      </p:nvGrpSpPr>
      <p:grpSpPr>
        <a:xfrm>
          <a:off x="0" y="0"/>
          <a:ext cx="0" cy="0"/>
          <a:chOff x="0" y="0"/>
          <a:chExt cx="0" cy="0"/>
        </a:xfrm>
      </p:grpSpPr>
      <p:sp>
        <p:nvSpPr>
          <p:cNvPr id="1048605" name="Rectangle 4"/>
          <p:cNvSpPr/>
          <p:nvPr/>
        </p:nvSpPr>
        <p:spPr>
          <a:xfrm>
            <a:off x="660400" y="838200"/>
            <a:ext cx="6487532" cy="660400"/>
          </a:xfrm>
          <a:prstGeom prst="rect"/>
          <a:solidFill>
            <a:schemeClr val="bg1"/>
          </a:solidFill>
        </p:spPr>
        <p:style>
          <a:lnRef idx="2">
            <a:schemeClr val="accent6">
              <a:shade val="50000"/>
            </a:schemeClr>
          </a:lnRef>
          <a:fillRef idx="1">
            <a:schemeClr val="accent6"/>
          </a:fillRef>
          <a:effectRef idx="0">
            <a:schemeClr val="accent6"/>
          </a:effectRef>
          <a:fontRef idx="minor">
            <a:schemeClr val="lt1"/>
          </a:fontRef>
        </p:style>
        <p:txBody>
          <a:bodyPr anchor="ctr" rtlCol="0"/>
          <a:p>
            <a:pPr algn="ctr"/>
            <a:r>
              <a:rPr b="1" dirty="0" sz="3200" lang="en-US">
                <a:solidFill>
                  <a:schemeClr val="tx1"/>
                </a:solidFill>
                <a:latin typeface="Times New Roman" panose="02020603050405020304" pitchFamily="18" charset="0"/>
                <a:cs typeface="Times New Roman" panose="02020603050405020304" pitchFamily="18" charset="0"/>
              </a:rPr>
              <a:t>HYPOTHESIS OF THE STUDY</a:t>
            </a:r>
          </a:p>
        </p:txBody>
      </p:sp>
      <p:sp>
        <p:nvSpPr>
          <p:cNvPr id="1048606" name="TextBox 5"/>
          <p:cNvSpPr txBox="1"/>
          <p:nvPr/>
        </p:nvSpPr>
        <p:spPr>
          <a:xfrm>
            <a:off x="609600" y="1854200"/>
            <a:ext cx="10820400" cy="2758440"/>
          </a:xfrm>
          <a:prstGeom prst="rect"/>
          <a:noFill/>
        </p:spPr>
        <p:txBody>
          <a:bodyPr rtlCol="0" wrap="square">
            <a:spAutoFit/>
          </a:bodyPr>
          <a:p>
            <a:pPr algn="just">
              <a:lnSpc>
                <a:spcPct val="150000"/>
              </a:lnSpc>
              <a:spcAft>
                <a:spcPts val="800"/>
              </a:spcAft>
            </a:pPr>
            <a:r>
              <a:rPr dirty="0" sz="2400" kern="100" lang="en-IN">
                <a:effectLst/>
                <a:latin typeface="Times New Roman" panose="02020603050405020304" pitchFamily="18" charset="0"/>
                <a:ea typeface="Calibri" panose="020F0502020204030204" pitchFamily="34" charset="0"/>
                <a:cs typeface="Times New Roman" panose="02020603050405020304" pitchFamily="18" charset="0"/>
              </a:rPr>
              <a:t>During COVID-19, many impoverished UK residents faced mental health concerns. These concerns are linked to work-life balance issues, money worries, and feeling alone. Although tailored care is available, the research demonstrates that these populations still have serious mental health difficulties.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44" name=""/>
        <p:cNvGrpSpPr/>
        <p:nvPr/>
      </p:nvGrpSpPr>
      <p:grpSpPr>
        <a:xfrm>
          <a:off x="0" y="0"/>
          <a:ext cx="0" cy="0"/>
          <a:chOff x="0" y="0"/>
          <a:chExt cx="0" cy="0"/>
        </a:xfrm>
      </p:grpSpPr>
      <p:sp>
        <p:nvSpPr>
          <p:cNvPr id="1048607" name="TextBox 10"/>
          <p:cNvSpPr txBox="1"/>
          <p:nvPr/>
        </p:nvSpPr>
        <p:spPr>
          <a:xfrm>
            <a:off x="863065" y="809660"/>
            <a:ext cx="10027920" cy="436017"/>
          </a:xfrm>
          <a:prstGeom prst="rect"/>
        </p:spPr>
        <p:txBody>
          <a:bodyPr anchor="t" bIns="0" lIns="0" rIns="0" rtlCol="0" tIns="0">
            <a:spAutoFit/>
          </a:bodyPr>
          <a:p>
            <a:pPr>
              <a:lnSpc>
                <a:spcPts val="3360"/>
              </a:lnSpc>
            </a:pPr>
            <a:r>
              <a:rPr b="1" dirty="0" sz="3200" lang="en-US" spc="-69">
                <a:solidFill>
                  <a:srgbClr val="000000"/>
                </a:solidFill>
                <a:latin typeface="Times New Roman" panose="02020603050405020304" pitchFamily="18" charset="0"/>
                <a:cs typeface="Times New Roman" panose="02020603050405020304" pitchFamily="18" charset="0"/>
              </a:rPr>
              <a:t>Research Question</a:t>
            </a:r>
          </a:p>
        </p:txBody>
      </p:sp>
      <p:sp>
        <p:nvSpPr>
          <p:cNvPr id="1048608" name="TextBox 11"/>
          <p:cNvSpPr txBox="1"/>
          <p:nvPr/>
        </p:nvSpPr>
        <p:spPr>
          <a:xfrm>
            <a:off x="189735" y="1114296"/>
            <a:ext cx="6055992" cy="738664"/>
          </a:xfrm>
          <a:prstGeom prst="rect"/>
        </p:spPr>
        <p:txBody>
          <a:bodyPr anchor="t" bIns="0" lIns="0" rIns="0" rtlCol="0" tIns="0" wrap="square">
            <a:spAutoFit/>
          </a:bodyPr>
          <a:p>
            <a:pPr algn="just">
              <a:lnSpc>
                <a:spcPct val="150000"/>
              </a:lnSpc>
            </a:pPr>
            <a:r>
              <a:rPr dirty="0" sz="1600" lang="en-GB" spc="-15">
                <a:solidFill>
                  <a:srgbClr val="000000"/>
                </a:solidFill>
                <a:latin typeface="Arial" panose="020B0604020202020204" pitchFamily="34" charset="0"/>
                <a:cs typeface="Arial" panose="020B0604020202020204" pitchFamily="34" charset="0"/>
              </a:rPr>
              <a:t>.</a:t>
            </a:r>
            <a:endParaRPr dirty="0" sz="1600" lang="en-US" spc="-15">
              <a:solidFill>
                <a:srgbClr val="000000"/>
              </a:solidFill>
              <a:latin typeface="Arial" panose="020B0604020202020204" pitchFamily="34" charset="0"/>
              <a:cs typeface="Arial" panose="020B0604020202020204" pitchFamily="34" charset="0"/>
            </a:endParaRPr>
          </a:p>
          <a:p>
            <a:pPr algn="just">
              <a:lnSpc>
                <a:spcPct val="150000"/>
              </a:lnSpc>
            </a:pPr>
            <a:r>
              <a:rPr dirty="0" sz="1600" lang="en-US" spc="-15">
                <a:solidFill>
                  <a:srgbClr val="000000"/>
                </a:solidFill>
                <a:latin typeface="Arial" panose="020B0604020202020204" pitchFamily="34" charset="0"/>
                <a:cs typeface="Arial" panose="020B0604020202020204" pitchFamily="34" charset="0"/>
              </a:rPr>
              <a:t>.</a:t>
            </a:r>
          </a:p>
        </p:txBody>
      </p:sp>
      <p:sp>
        <p:nvSpPr>
          <p:cNvPr id="1048609" name="Rectangle 1"/>
          <p:cNvSpPr/>
          <p:nvPr/>
        </p:nvSpPr>
        <p:spPr>
          <a:xfrm>
            <a:off x="863065" y="1652238"/>
            <a:ext cx="6096000" cy="3533139"/>
          </a:xfrm>
          <a:prstGeom prst="rect"/>
        </p:spPr>
        <p:txBody>
          <a:bodyPr>
            <a:spAutoFit/>
          </a:bodyPr>
          <a:p>
            <a:pPr algn="just"/>
            <a:endParaRPr dirty="0" lang="en-US"/>
          </a:p>
          <a:p>
            <a:pPr algn="just">
              <a:lnSpc>
                <a:spcPct val="150000"/>
              </a:lnSpc>
              <a:spcAft>
                <a:spcPts val="800"/>
              </a:spcAft>
            </a:pPr>
            <a:r>
              <a:rPr dirty="0" sz="1800" kern="100" lang="en-IN">
                <a:effectLst/>
                <a:latin typeface="Times New Roman" panose="02020603050405020304" pitchFamily="18" charset="0"/>
                <a:ea typeface="Calibri" panose="020F0502020204030204" pitchFamily="34" charset="0"/>
                <a:cs typeface="Times New Roman" panose="02020603050405020304" pitchFamily="18" charset="0"/>
              </a:rPr>
              <a:t>In the UK, what changes have you seen in mental health because of COVID-19?  How can we make things better? </a:t>
            </a:r>
          </a:p>
          <a:p>
            <a:pPr algn="just">
              <a:lnSpc>
                <a:spcPct val="150000"/>
              </a:lnSpc>
              <a:spcAft>
                <a:spcPts val="800"/>
              </a:spcAft>
            </a:pPr>
            <a:r>
              <a:rPr dirty="0" sz="1800" kern="100" lang="en-IN">
                <a:effectLst/>
                <a:latin typeface="Times New Roman" panose="02020603050405020304" pitchFamily="18" charset="0"/>
                <a:ea typeface="Calibri" panose="020F0502020204030204" pitchFamily="34" charset="0"/>
                <a:cs typeface="Times New Roman" panose="02020603050405020304" pitchFamily="18" charset="0"/>
              </a:rPr>
              <a:t>People are different now because of the virus. There have been problems for the lower class, and people have tried to solve them in different ways. This question is about those problems. </a:t>
            </a:r>
          </a:p>
          <a:p>
            <a:pPr algn="just"/>
            <a:endParaRPr dirty="0" lang="en-US"/>
          </a:p>
          <a:p>
            <a:pPr algn="just"/>
            <a:endParaRPr dirty="0" lang="en-US"/>
          </a:p>
        </p:txBody>
      </p:sp>
      <p:pic>
        <p:nvPicPr>
          <p:cNvPr id="2097155" name="Picture 2" descr="Premium Vector | Psychology and mindset deep mind thinking or mental health  diagnose intelligence brain or depression emotion or cognitive concept  detective man climb up to human brain investigating problem"/>
          <p:cNvPicPr>
            <a:picLocks noChangeAspect="1" noChangeArrowheads="1"/>
          </p:cNvPicPr>
          <p:nvPr/>
        </p:nvPicPr>
        <p:blipFill>
          <a:blip xmlns:r="http://schemas.openxmlformats.org/officeDocument/2006/relationships" r:embed="rId1"/>
          <a:srcRect/>
          <a:stretch>
            <a:fillRect/>
          </a:stretch>
        </p:blipFill>
        <p:spPr bwMode="auto">
          <a:xfrm>
            <a:off x="7159787" y="809661"/>
            <a:ext cx="4292515" cy="5238680"/>
          </a:xfrm>
          <a:prstGeom prst="rect"/>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45" name=""/>
        <p:cNvGrpSpPr/>
        <p:nvPr/>
      </p:nvGrpSpPr>
      <p:grpSpPr>
        <a:xfrm>
          <a:off x="0" y="0"/>
          <a:ext cx="0" cy="0"/>
          <a:chOff x="0" y="0"/>
          <a:chExt cx="0" cy="0"/>
        </a:xfrm>
      </p:grpSpPr>
      <p:sp>
        <p:nvSpPr>
          <p:cNvPr id="1048610" name="Freeform 2"/>
          <p:cNvSpPr/>
          <p:nvPr/>
        </p:nvSpPr>
        <p:spPr>
          <a:xfrm>
            <a:off x="0" y="6333744"/>
            <a:ext cx="12192000" cy="524255"/>
          </a:xfrm>
          <a:custGeom>
            <a:avLst/>
            <a:ahLst/>
            <a:rect l="l" t="t" r="r" b="b"/>
            <a:pathLst>
              <a:path w="18288000" h="786382">
                <a:moveTo>
                  <a:pt x="0" y="0"/>
                </a:moveTo>
                <a:lnTo>
                  <a:pt x="18288000" y="0"/>
                </a:lnTo>
                <a:lnTo>
                  <a:pt x="18288000" y="786382"/>
                </a:lnTo>
                <a:lnTo>
                  <a:pt x="0" y="786382"/>
                </a:lnTo>
                <a:lnTo>
                  <a:pt x="0" y="0"/>
                </a:lnTo>
                <a:close/>
              </a:path>
            </a:pathLst>
          </a:custGeom>
          <a:blipFill>
            <a:blip xmlns:r="http://schemas.openxmlformats.org/officeDocument/2006/relationships" r:embed="rId1"/>
            <a:stretch>
              <a:fillRect/>
            </a:stretch>
          </a:blipFill>
        </p:spPr>
        <p:txBody>
          <a:bodyPr/>
          <a:p>
            <a:endParaRPr sz="1200" lang="en-IN"/>
          </a:p>
        </p:txBody>
      </p:sp>
      <p:sp>
        <p:nvSpPr>
          <p:cNvPr id="1048611" name="TextBox 3"/>
          <p:cNvSpPr txBox="1"/>
          <p:nvPr/>
        </p:nvSpPr>
        <p:spPr>
          <a:xfrm>
            <a:off x="1042639" y="888025"/>
            <a:ext cx="4494530" cy="436017"/>
          </a:xfrm>
          <a:prstGeom prst="rect"/>
        </p:spPr>
        <p:txBody>
          <a:bodyPr anchor="t" bIns="0" lIns="0" rIns="0" rtlCol="0" tIns="0">
            <a:spAutoFit/>
          </a:bodyPr>
          <a:p>
            <a:pPr>
              <a:lnSpc>
                <a:spcPts val="3360"/>
              </a:lnSpc>
            </a:pPr>
            <a:r>
              <a:rPr b="1" dirty="0" sz="3200" lang="en-US" spc="-112">
                <a:solidFill>
                  <a:srgbClr val="000000"/>
                </a:solidFill>
                <a:latin typeface="Times New Roman" panose="02020603050405020304" pitchFamily="18" charset="0"/>
                <a:cs typeface="Times New Roman" panose="02020603050405020304" pitchFamily="18" charset="0"/>
              </a:rPr>
              <a:t>Objectives of study</a:t>
            </a:r>
          </a:p>
        </p:txBody>
      </p:sp>
      <p:sp>
        <p:nvSpPr>
          <p:cNvPr id="1048612" name="Freeform 4"/>
          <p:cNvSpPr/>
          <p:nvPr/>
        </p:nvSpPr>
        <p:spPr>
          <a:xfrm>
            <a:off x="0" y="6333744"/>
            <a:ext cx="12192000" cy="524255"/>
          </a:xfrm>
          <a:custGeom>
            <a:avLst/>
            <a:ahLst/>
            <a:rect l="l" t="t" r="r" b="b"/>
            <a:pathLst>
              <a:path w="18288000" h="786382">
                <a:moveTo>
                  <a:pt x="0" y="0"/>
                </a:moveTo>
                <a:lnTo>
                  <a:pt x="18288000" y="0"/>
                </a:lnTo>
                <a:lnTo>
                  <a:pt x="18288000" y="786382"/>
                </a:lnTo>
                <a:lnTo>
                  <a:pt x="0" y="786382"/>
                </a:lnTo>
                <a:lnTo>
                  <a:pt x="0" y="0"/>
                </a:lnTo>
                <a:close/>
              </a:path>
            </a:pathLst>
          </a:custGeom>
          <a:blipFill>
            <a:blip xmlns:r="http://schemas.openxmlformats.org/officeDocument/2006/relationships" r:embed="rId1"/>
            <a:stretch>
              <a:fillRect/>
            </a:stretch>
          </a:blipFill>
        </p:spPr>
        <p:txBody>
          <a:bodyPr/>
          <a:p>
            <a:endParaRPr sz="1200" lang="en-IN"/>
          </a:p>
        </p:txBody>
      </p:sp>
      <p:sp>
        <p:nvSpPr>
          <p:cNvPr id="1048613" name="TextBox 23"/>
          <p:cNvSpPr txBox="1"/>
          <p:nvPr/>
        </p:nvSpPr>
        <p:spPr>
          <a:xfrm>
            <a:off x="1022775" y="1795097"/>
            <a:ext cx="3218272" cy="2108200"/>
          </a:xfrm>
          <a:prstGeom prst="rect"/>
        </p:spPr>
        <p:txBody>
          <a:bodyPr anchor="t" bIns="0" lIns="0" rIns="0" rtlCol="0" tIns="0">
            <a:spAutoFit/>
          </a:bodyPr>
          <a:p>
            <a:pPr algn="just">
              <a:lnSpc>
                <a:spcPct val="150000"/>
              </a:lnSpc>
            </a:pPr>
            <a:r>
              <a:rPr b="1" dirty="0" sz="1600" lang="en-US" spc="-12">
                <a:solidFill>
                  <a:srgbClr val="000000"/>
                </a:solidFill>
                <a:latin typeface="Times New Roman" panose="02020603050405020304" pitchFamily="18" charset="0"/>
                <a:cs typeface="Times New Roman" panose="02020603050405020304" pitchFamily="18" charset="0"/>
              </a:rPr>
              <a:t>Objective One:</a:t>
            </a:r>
            <a:r>
              <a:rPr dirty="0" sz="1600" lang="en-US" spc="-12">
                <a:solidFill>
                  <a:srgbClr val="000000"/>
                </a:solidFill>
                <a:latin typeface="Times New Roman" panose="02020603050405020304" pitchFamily="18" charset="0"/>
                <a:cs typeface="Times New Roman" panose="02020603050405020304" pitchFamily="18" charset="0"/>
              </a:rPr>
              <a:t>. </a:t>
            </a:r>
            <a:r>
              <a:rPr dirty="0" sz="1600" kern="100" lang="en-IN">
                <a:effectLst/>
                <a:latin typeface="Times New Roman" panose="02020603050405020304" pitchFamily="18" charset="0"/>
                <a:ea typeface="Calibri" panose="020F0502020204030204" pitchFamily="34" charset="0"/>
                <a:cs typeface="Times New Roman" panose="02020603050405020304" pitchFamily="18" charset="0"/>
              </a:rPr>
              <a:t>To find out how common and bad stress, sadness, and worry were among poor people in the UK during the COVID-19 pandemic.</a:t>
            </a:r>
          </a:p>
          <a:p>
            <a:pPr algn="just">
              <a:lnSpc>
                <a:spcPct val="150000"/>
              </a:lnSpc>
            </a:pPr>
            <a:endParaRPr dirty="0" sz="1200" lang="en-US" spc="-12">
              <a:solidFill>
                <a:srgbClr val="000000"/>
              </a:solidFill>
              <a:latin typeface="Arial" panose="020B0604020202020204" pitchFamily="34" charset="0"/>
              <a:cs typeface="Arial" panose="020B0604020202020204" pitchFamily="34" charset="0"/>
            </a:endParaRPr>
          </a:p>
        </p:txBody>
      </p:sp>
      <p:sp>
        <p:nvSpPr>
          <p:cNvPr id="1048614" name="TextBox 24"/>
          <p:cNvSpPr txBox="1"/>
          <p:nvPr/>
        </p:nvSpPr>
        <p:spPr>
          <a:xfrm>
            <a:off x="4160047" y="3710477"/>
            <a:ext cx="3537373" cy="2806700"/>
          </a:xfrm>
          <a:prstGeom prst="rect"/>
        </p:spPr>
        <p:txBody>
          <a:bodyPr anchor="t" bIns="0" lIns="0" rIns="0" rtlCol="0" tIns="0">
            <a:spAutoFit/>
          </a:bodyPr>
          <a:p>
            <a:pPr algn="just">
              <a:lnSpc>
                <a:spcPct val="150000"/>
              </a:lnSpc>
            </a:pPr>
            <a:r>
              <a:rPr b="1" dirty="0" sz="1600" lang="en-US" spc="-12">
                <a:solidFill>
                  <a:srgbClr val="000000"/>
                </a:solidFill>
                <a:latin typeface="Times New Roman" panose="02020603050405020304" pitchFamily="18" charset="0"/>
                <a:cs typeface="Times New Roman" panose="02020603050405020304" pitchFamily="18" charset="0"/>
              </a:rPr>
              <a:t>Objective Two: </a:t>
            </a:r>
            <a:r>
              <a:rPr dirty="0" sz="1600" kern="100" lang="en-IN">
                <a:effectLst/>
                <a:latin typeface="Times New Roman" panose="02020603050405020304" pitchFamily="18" charset="0"/>
                <a:ea typeface="Calibri" panose="020F0502020204030204" pitchFamily="34" charset="0"/>
                <a:cs typeface="Times New Roman" panose="02020603050405020304" pitchFamily="18" charset="0"/>
              </a:rPr>
              <a:t>To look at the main issues and worries that many poor people in the UK are going through because of the COVID-19 outbreak. Having a stable job, working from home, having problems with family, and being alone are a few of these.</a:t>
            </a:r>
          </a:p>
          <a:p>
            <a:pPr algn="just">
              <a:lnSpc>
                <a:spcPts val="1835"/>
              </a:lnSpc>
            </a:pPr>
            <a:endParaRPr dirty="0" sz="1333" lang="en-US" spc="-12">
              <a:solidFill>
                <a:srgbClr val="000000"/>
              </a:solidFill>
              <a:latin typeface="Arial" panose="020B0604020202020204" pitchFamily="34" charset="0"/>
              <a:cs typeface="Arial" panose="020B0604020202020204" pitchFamily="34" charset="0"/>
            </a:endParaRPr>
          </a:p>
        </p:txBody>
      </p:sp>
      <p:sp>
        <p:nvSpPr>
          <p:cNvPr id="1048615" name="TextBox 25"/>
          <p:cNvSpPr txBox="1"/>
          <p:nvPr/>
        </p:nvSpPr>
        <p:spPr>
          <a:xfrm>
            <a:off x="8031954" y="1737389"/>
            <a:ext cx="3537373" cy="2485745"/>
          </a:xfrm>
          <a:prstGeom prst="rect"/>
        </p:spPr>
        <p:txBody>
          <a:bodyPr anchor="t" bIns="0" lIns="0" rIns="0" rtlCol="0" tIns="0">
            <a:spAutoFit/>
          </a:bodyPr>
          <a:p>
            <a:pPr algn="just">
              <a:lnSpc>
                <a:spcPct val="150000"/>
              </a:lnSpc>
            </a:pPr>
            <a:r>
              <a:rPr b="1" dirty="0" sz="1600" lang="en-US" spc="-12">
                <a:solidFill>
                  <a:srgbClr val="000000"/>
                </a:solidFill>
                <a:latin typeface="Times New Roman" panose="02020603050405020304" pitchFamily="18" charset="0"/>
                <a:cs typeface="Times New Roman" panose="02020603050405020304" pitchFamily="18" charset="0"/>
              </a:rPr>
              <a:t>Objective Three: </a:t>
            </a:r>
            <a:r>
              <a:rPr dirty="0" sz="1600" kern="100" lang="en-IN">
                <a:effectLst/>
                <a:latin typeface="Times New Roman" panose="02020603050405020304" pitchFamily="18" charset="0"/>
                <a:ea typeface="Calibri" panose="020F0502020204030204" pitchFamily="34" charset="0"/>
                <a:cs typeface="Times New Roman" panose="02020603050405020304" pitchFamily="18" charset="0"/>
              </a:rPr>
              <a:t>To examine if poor people in the UK had good ways to deal with stress and support systems that worked during the pandemic. It was also meant to find out where help and resources were missing.</a:t>
            </a:r>
          </a:p>
          <a:p>
            <a:pPr algn="just">
              <a:lnSpc>
                <a:spcPct val="150000"/>
              </a:lnSpc>
            </a:pPr>
            <a:endParaRPr dirty="0" sz="1333" lang="en-US" spc="-12">
              <a:solidFill>
                <a:srgbClr val="000000"/>
              </a:solidFill>
              <a:latin typeface="Arial" panose="020B0604020202020204" pitchFamily="34" charset="0"/>
              <a:cs typeface="Arial" panose="020B0604020202020204" pitchFamily="34" charset="0"/>
            </a:endParaRPr>
          </a:p>
        </p:txBody>
      </p:sp>
      <p:pic>
        <p:nvPicPr>
          <p:cNvPr id="2097156" name="Picture 5"/>
          <p:cNvPicPr>
            <a:picLocks noChangeAspect="1"/>
          </p:cNvPicPr>
          <p:nvPr/>
        </p:nvPicPr>
        <p:blipFill>
          <a:blip xmlns:r="http://schemas.openxmlformats.org/officeDocument/2006/relationships" r:embed="rId2"/>
          <a:stretch>
            <a:fillRect/>
          </a:stretch>
        </p:blipFill>
        <p:spPr>
          <a:xfrm>
            <a:off x="1893328" y="3907637"/>
            <a:ext cx="1385130" cy="1665453"/>
          </a:xfrm>
          <a:prstGeom prst="rect"/>
        </p:spPr>
      </p:pic>
      <p:pic>
        <p:nvPicPr>
          <p:cNvPr id="2097157" name="Picture 2" descr="19,600+ Mental Health Logo Stock Illustrations, Royalty-Free Vector  Graphics &amp; Clip Art - iStock"/>
          <p:cNvPicPr>
            <a:picLocks noChangeAspect="1" noChangeArrowheads="1"/>
          </p:cNvPicPr>
          <p:nvPr/>
        </p:nvPicPr>
        <p:blipFill>
          <a:blip xmlns:r="http://schemas.openxmlformats.org/officeDocument/2006/relationships" r:embed="rId3"/>
          <a:srcRect/>
          <a:stretch>
            <a:fillRect/>
          </a:stretch>
        </p:blipFill>
        <p:spPr bwMode="auto">
          <a:xfrm>
            <a:off x="4612146" y="974737"/>
            <a:ext cx="2633173" cy="2633173"/>
          </a:xfrm>
          <a:prstGeom prst="rect"/>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46" name=""/>
        <p:cNvGrpSpPr/>
        <p:nvPr/>
      </p:nvGrpSpPr>
      <p:grpSpPr>
        <a:xfrm>
          <a:off x="0" y="0"/>
          <a:ext cx="0" cy="0"/>
          <a:chOff x="0" y="0"/>
          <a:chExt cx="0" cy="0"/>
        </a:xfrm>
      </p:grpSpPr>
      <p:sp>
        <p:nvSpPr>
          <p:cNvPr id="1048616" name="Title 1"/>
          <p:cNvSpPr>
            <a:spLocks noGrp="1"/>
          </p:cNvSpPr>
          <p:nvPr>
            <p:ph type="title"/>
          </p:nvPr>
        </p:nvSpPr>
        <p:spPr/>
        <p:txBody>
          <a:bodyPr>
            <a:normAutofit/>
          </a:bodyPr>
          <a:p>
            <a:r>
              <a:rPr b="1" dirty="0" sz="3200" lang="en-IN">
                <a:solidFill>
                  <a:schemeClr val="tx1"/>
                </a:solidFill>
                <a:latin typeface="Times New Roman" panose="02020603050405020304" pitchFamily="18" charset="0"/>
                <a:cs typeface="Times New Roman" panose="02020603050405020304" pitchFamily="18" charset="0"/>
              </a:rPr>
              <a:t>Research Methodology </a:t>
            </a:r>
          </a:p>
        </p:txBody>
      </p:sp>
      <p:sp>
        <p:nvSpPr>
          <p:cNvPr id="1048617" name="Content Placeholder 2"/>
          <p:cNvSpPr>
            <a:spLocks noGrp="1"/>
          </p:cNvSpPr>
          <p:nvPr>
            <p:ph idx="1"/>
          </p:nvPr>
        </p:nvSpPr>
        <p:spPr/>
        <p:txBody>
          <a:bodyPr>
            <a:normAutofit fontScale="92498" lnSpcReduction="10000"/>
          </a:bodyPr>
          <a:p>
            <a:pPr algn="just" indent="-342900" lvl="0" marL="342900">
              <a:lnSpc>
                <a:spcPct val="150000"/>
              </a:lnSpc>
              <a:buFont typeface="Symbol" panose="05050102010706020507" pitchFamily="18" charset="2"/>
              <a:buChar char=""/>
            </a:pPr>
            <a:r>
              <a:rPr b="1"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Research Design:</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dirty="0" sz="18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It will look at how COVID-19 affected the mental health of </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dirty="0" sz="18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people in the UK through a thorough study. There will be both detailed and critical secondary studies done. By combining facts and literature in this way, readers will get a full picture of the subject (Moher et al., 2009).</a:t>
            </a:r>
            <a:endParaRPr altLang="en-US" lang="zh-CN"/>
          </a:p>
          <a:p>
            <a:pPr algn="just" indent="-342900" lvl="0" marL="342900">
              <a:lnSpc>
                <a:spcPct val="150000"/>
              </a:lnSpc>
              <a:spcAft>
                <a:spcPts val="800"/>
              </a:spcAft>
              <a:buFont typeface="Symbol" panose="05050102010706020507" pitchFamily="18" charset="2"/>
              <a:buChar char=""/>
            </a:pPr>
            <a:r>
              <a:rPr b="1"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Recruitment, Sampling &amp; Study Participants:</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dirty="0" sz="18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No direct subjects need to be found for this secondary study. These 10 to 12 academic papers will instead be carefully looked at as part of the study. They talk about how the COVID-19 outbreak affected</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t>
            </a:r>
            <a:r>
              <a:rPr dirty="0" sz="18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dirty="0" sz="18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people in the UK. The article will be chosen based on how well it answers the research question, how recently it was released, and how much it talks about a certain group of people (Higgins et al., 2019).</a:t>
            </a:r>
            <a:endParaRPr altLang="en-US" lang="zh-CN"/>
          </a:p>
          <a:p>
            <a:pPr>
              <a:lnSpc>
                <a:spcPct val="150000"/>
              </a:lnSpc>
              <a:buFont typeface="Arial" panose="020B0604020202020204" pitchFamily="34" charset="0"/>
              <a:buChar char="•"/>
            </a:pPr>
            <a:endParaRPr dirty="0" sz="1333" lang="en-IN">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47" name=""/>
        <p:cNvGrpSpPr/>
        <p:nvPr/>
      </p:nvGrpSpPr>
      <p:grpSpPr>
        <a:xfrm>
          <a:off x="0" y="0"/>
          <a:ext cx="0" cy="0"/>
          <a:chOff x="0" y="0"/>
          <a:chExt cx="0" cy="0"/>
        </a:xfrm>
      </p:grpSpPr>
      <p:sp>
        <p:nvSpPr>
          <p:cNvPr id="1048618" name="TextBox 10"/>
          <p:cNvSpPr txBox="1"/>
          <p:nvPr/>
        </p:nvSpPr>
        <p:spPr>
          <a:xfrm>
            <a:off x="693994" y="496230"/>
            <a:ext cx="6837045" cy="450123"/>
          </a:xfrm>
          <a:prstGeom prst="rect"/>
        </p:spPr>
        <p:txBody>
          <a:bodyPr anchor="t" bIns="0" lIns="0" rIns="0" rtlCol="0" tIns="0">
            <a:spAutoFit/>
          </a:bodyPr>
          <a:p>
            <a:pPr defTabSz="609630">
              <a:lnSpc>
                <a:spcPts val="3360"/>
              </a:lnSpc>
            </a:pPr>
            <a:r>
              <a:rPr dirty="0" sz="2800" lang="en-US" spc="-59">
                <a:solidFill>
                  <a:srgbClr val="000000"/>
                </a:solidFill>
                <a:latin typeface="Hind Bold"/>
              </a:rPr>
              <a:t> </a:t>
            </a:r>
            <a:r>
              <a:rPr b="1" dirty="0" sz="3200" lang="en-US" spc="-59">
                <a:latin typeface="Times New Roman" panose="02020603050405020304" pitchFamily="18" charset="0"/>
                <a:cs typeface="Times New Roman" panose="02020603050405020304" pitchFamily="18" charset="0"/>
              </a:rPr>
              <a:t>Inclusion and Exclusion Criteria</a:t>
            </a:r>
            <a:endParaRPr b="1" dirty="0" sz="2800" lang="en-US" spc="-59">
              <a:latin typeface="Times New Roman" panose="02020603050405020304" pitchFamily="18" charset="0"/>
              <a:cs typeface="Times New Roman" panose="02020603050405020304" pitchFamily="18" charset="0"/>
            </a:endParaRPr>
          </a:p>
        </p:txBody>
      </p:sp>
      <p:graphicFrame>
        <p:nvGraphicFramePr>
          <p:cNvPr id="4194304" name="Table 11"/>
          <p:cNvGraphicFramePr>
            <a:graphicFrameLocks noGrp="1"/>
          </p:cNvGraphicFramePr>
          <p:nvPr/>
        </p:nvGraphicFramePr>
        <p:xfrm>
          <a:off x="693994" y="1040161"/>
          <a:ext cx="10736007" cy="5232400"/>
        </p:xfrm>
        <a:graphic>
          <a:graphicData uri="http://schemas.openxmlformats.org/drawingml/2006/table">
            <a:tbl>
              <a:tblPr firstRow="1" firstCol="1" bandRow="1">
                <a:tableStyleId>{E8B1032C-EA38-4F05-BA0D-38AFFFC7BED3}</a:tableStyleId>
              </a:tblPr>
              <a:tblGrid>
                <a:gridCol w="3578669"/>
                <a:gridCol w="3578669"/>
                <a:gridCol w="3578669"/>
              </a:tblGrid>
              <a:tr h="260657">
                <a:tc>
                  <a:txBody>
                    <a:bodyPr/>
                    <a:p>
                      <a:pPr algn="ctr">
                        <a:lnSpc>
                          <a:spcPct val="107000"/>
                        </a:lnSpc>
                        <a:spcAft>
                          <a:spcPts val="800"/>
                        </a:spcAft>
                      </a:pPr>
                      <a:r>
                        <a:rPr sz="1200" lang="en-GB">
                          <a:effectLst/>
                        </a:rPr>
                        <a:t>Criterion</a:t>
                      </a:r>
                      <a:endParaRPr b="1"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c>
                  <a:txBody>
                    <a:bodyPr/>
                    <a:p>
                      <a:pPr algn="ctr">
                        <a:lnSpc>
                          <a:spcPct val="107000"/>
                        </a:lnSpc>
                        <a:spcAft>
                          <a:spcPts val="800"/>
                        </a:spcAft>
                      </a:pPr>
                      <a:r>
                        <a:rPr sz="1200" lang="en-GB">
                          <a:effectLst/>
                        </a:rPr>
                        <a:t>Inclusion Criteria</a:t>
                      </a:r>
                      <a:endParaRPr b="1"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c>
                  <a:txBody>
                    <a:bodyPr/>
                    <a:p>
                      <a:pPr algn="ctr">
                        <a:lnSpc>
                          <a:spcPct val="107000"/>
                        </a:lnSpc>
                        <a:spcAft>
                          <a:spcPts val="800"/>
                        </a:spcAft>
                      </a:pPr>
                      <a:r>
                        <a:rPr sz="1200" lang="en-GB">
                          <a:effectLst/>
                        </a:rPr>
                        <a:t>Exclusion Criteria</a:t>
                      </a:r>
                      <a:endParaRPr b="1"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r>
              <a:tr h="260657">
                <a:tc>
                  <a:txBody>
                    <a:bodyPr/>
                    <a:p>
                      <a:pPr algn="ctr">
                        <a:lnSpc>
                          <a:spcPct val="107000"/>
                        </a:lnSpc>
                        <a:spcAft>
                          <a:spcPts val="800"/>
                        </a:spcAft>
                      </a:pPr>
                      <a:r>
                        <a:rPr sz="1200" lang="en-GB">
                          <a:effectLst/>
                        </a:rPr>
                        <a:t>Geography</a:t>
                      </a:r>
                      <a:endParaRPr b="1"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c>
                  <a:txBody>
                    <a:bodyPr/>
                    <a:p>
                      <a:pPr algn="ctr">
                        <a:lnSpc>
                          <a:spcPct val="107000"/>
                        </a:lnSpc>
                        <a:spcAft>
                          <a:spcPts val="800"/>
                        </a:spcAft>
                      </a:pPr>
                      <a:r>
                        <a:rPr sz="1200" lang="en-GB">
                          <a:effectLst/>
                        </a:rPr>
                        <a:t>Studies conducted in the UK</a:t>
                      </a:r>
                      <a:endParaRPr b="1"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c>
                  <a:txBody>
                    <a:bodyPr/>
                    <a:p>
                      <a:pPr algn="ctr">
                        <a:lnSpc>
                          <a:spcPct val="107000"/>
                        </a:lnSpc>
                        <a:spcAft>
                          <a:spcPts val="800"/>
                        </a:spcAft>
                      </a:pPr>
                      <a:r>
                        <a:rPr sz="1200" lang="en-GB">
                          <a:effectLst/>
                        </a:rPr>
                        <a:t>Studies conducted outside the UK</a:t>
                      </a:r>
                      <a:endParaRPr b="1"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r>
              <a:tr h="514095">
                <a:tc>
                  <a:txBody>
                    <a:bodyPr/>
                    <a:p>
                      <a:pPr algn="ctr">
                        <a:lnSpc>
                          <a:spcPct val="107000"/>
                        </a:lnSpc>
                        <a:spcAft>
                          <a:spcPts val="800"/>
                        </a:spcAft>
                      </a:pPr>
                      <a:r>
                        <a:rPr dirty="0" sz="1200" lang="en-GB">
                          <a:effectLst/>
                        </a:rPr>
                        <a:t>Population</a:t>
                      </a:r>
                      <a:endParaRPr b="1" dirty="0"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c>
                  <a:txBody>
                    <a:bodyPr/>
                    <a:p>
                      <a:pPr algn="ctr">
                        <a:lnSpc>
                          <a:spcPct val="107000"/>
                        </a:lnSpc>
                        <a:spcAft>
                          <a:spcPts val="800"/>
                        </a:spcAft>
                      </a:pPr>
                      <a:r>
                        <a:rPr dirty="0" sz="1200" lang="en-GB">
                          <a:effectLst/>
                        </a:rPr>
                        <a:t>Studies focusing on the lower socioeconomic class</a:t>
                      </a:r>
                      <a:endParaRPr b="1" dirty="0"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c>
                  <a:txBody>
                    <a:bodyPr/>
                    <a:p>
                      <a:pPr algn="ctr">
                        <a:lnSpc>
                          <a:spcPct val="107000"/>
                        </a:lnSpc>
                        <a:spcAft>
                          <a:spcPts val="800"/>
                        </a:spcAft>
                      </a:pPr>
                      <a:r>
                        <a:rPr sz="1200" lang="en-GB">
                          <a:effectLst/>
                        </a:rPr>
                        <a:t>Studies focusing exclusively on upper or middle socioeconomic classes</a:t>
                      </a:r>
                      <a:endParaRPr b="1"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r>
              <a:tr h="677375">
                <a:tc>
                  <a:txBody>
                    <a:bodyPr/>
                    <a:p>
                      <a:pPr algn="ctr">
                        <a:lnSpc>
                          <a:spcPct val="107000"/>
                        </a:lnSpc>
                        <a:spcAft>
                          <a:spcPts val="800"/>
                        </a:spcAft>
                      </a:pPr>
                      <a:r>
                        <a:rPr dirty="0" sz="1200" lang="en-GB">
                          <a:effectLst/>
                        </a:rPr>
                        <a:t>Health Focus</a:t>
                      </a:r>
                      <a:endParaRPr b="1" dirty="0"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c>
                  <a:txBody>
                    <a:bodyPr/>
                    <a:p>
                      <a:pPr algn="ctr">
                        <a:lnSpc>
                          <a:spcPct val="107000"/>
                        </a:lnSpc>
                        <a:spcAft>
                          <a:spcPts val="800"/>
                        </a:spcAft>
                      </a:pPr>
                      <a:r>
                        <a:rPr sz="1200" lang="en-GB">
                          <a:effectLst/>
                        </a:rPr>
                        <a:t>Studies examining mental health issues, including anxiety, depression, and stress</a:t>
                      </a:r>
                      <a:endParaRPr b="1"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c>
                  <a:txBody>
                    <a:bodyPr/>
                    <a:p>
                      <a:pPr algn="ctr">
                        <a:lnSpc>
                          <a:spcPct val="107000"/>
                        </a:lnSpc>
                        <a:spcAft>
                          <a:spcPts val="800"/>
                        </a:spcAft>
                      </a:pPr>
                      <a:r>
                        <a:rPr sz="1200" lang="en-GB">
                          <a:effectLst/>
                        </a:rPr>
                        <a:t>Studies focusing solely on physical health</a:t>
                      </a:r>
                      <a:endParaRPr b="1"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r>
              <a:tr h="514095">
                <a:tc>
                  <a:txBody>
                    <a:bodyPr/>
                    <a:p>
                      <a:pPr algn="ctr">
                        <a:lnSpc>
                          <a:spcPct val="107000"/>
                        </a:lnSpc>
                        <a:spcAft>
                          <a:spcPts val="800"/>
                        </a:spcAft>
                      </a:pPr>
                      <a:r>
                        <a:rPr sz="1200" lang="en-GB">
                          <a:effectLst/>
                        </a:rPr>
                        <a:t>COVID-19 Relevance</a:t>
                      </a:r>
                      <a:endParaRPr b="1"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c>
                  <a:txBody>
                    <a:bodyPr/>
                    <a:p>
                      <a:pPr algn="ctr">
                        <a:lnSpc>
                          <a:spcPct val="107000"/>
                        </a:lnSpc>
                        <a:spcAft>
                          <a:spcPts val="800"/>
                        </a:spcAft>
                      </a:pPr>
                      <a:r>
                        <a:rPr sz="1200" lang="en-GB">
                          <a:effectLst/>
                        </a:rPr>
                        <a:t>Studies specifically addressing the COVID-19 pandemic context</a:t>
                      </a:r>
                      <a:endParaRPr b="1"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c>
                  <a:txBody>
                    <a:bodyPr/>
                    <a:p>
                      <a:pPr algn="ctr">
                        <a:lnSpc>
                          <a:spcPct val="107000"/>
                        </a:lnSpc>
                        <a:spcAft>
                          <a:spcPts val="800"/>
                        </a:spcAft>
                      </a:pPr>
                      <a:r>
                        <a:rPr sz="1200" lang="en-GB">
                          <a:effectLst/>
                        </a:rPr>
                        <a:t>Studies conducted before the COVID-19 pandemic or not relating to it</a:t>
                      </a:r>
                      <a:endParaRPr b="1"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r>
              <a:tr h="677375">
                <a:tc>
                  <a:txBody>
                    <a:bodyPr/>
                    <a:p>
                      <a:pPr algn="ctr">
                        <a:lnSpc>
                          <a:spcPct val="107000"/>
                        </a:lnSpc>
                        <a:spcAft>
                          <a:spcPts val="800"/>
                        </a:spcAft>
                      </a:pPr>
                      <a:r>
                        <a:rPr sz="1200" lang="en-GB">
                          <a:effectLst/>
                        </a:rPr>
                        <a:t>Date of Publication</a:t>
                      </a:r>
                      <a:endParaRPr b="1"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c>
                  <a:txBody>
                    <a:bodyPr/>
                    <a:p>
                      <a:pPr algn="ctr">
                        <a:lnSpc>
                          <a:spcPct val="107000"/>
                        </a:lnSpc>
                        <a:spcAft>
                          <a:spcPts val="800"/>
                        </a:spcAft>
                      </a:pPr>
                      <a:r>
                        <a:rPr dirty="0" sz="1200" lang="en-GB">
                          <a:effectLst/>
                        </a:rPr>
                        <a:t>Studies published between January 2020 and December 2023</a:t>
                      </a:r>
                      <a:endParaRPr b="1" dirty="0"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c>
                  <a:txBody>
                    <a:bodyPr/>
                    <a:p>
                      <a:pPr algn="ctr">
                        <a:lnSpc>
                          <a:spcPct val="107000"/>
                        </a:lnSpc>
                        <a:spcAft>
                          <a:spcPts val="800"/>
                        </a:spcAft>
                      </a:pPr>
                      <a:r>
                        <a:rPr dirty="0" sz="1200" lang="en-GB">
                          <a:effectLst/>
                        </a:rPr>
                        <a:t>Studies published before January 2020 or after December 2023</a:t>
                      </a:r>
                      <a:endParaRPr b="1" dirty="0"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r>
              <a:tr h="514095">
                <a:tc>
                  <a:txBody>
                    <a:bodyPr/>
                    <a:p>
                      <a:pPr algn="ctr">
                        <a:lnSpc>
                          <a:spcPct val="107000"/>
                        </a:lnSpc>
                        <a:spcAft>
                          <a:spcPts val="800"/>
                        </a:spcAft>
                      </a:pPr>
                      <a:r>
                        <a:rPr sz="1200" lang="en-GB">
                          <a:effectLst/>
                        </a:rPr>
                        <a:t>Study Type</a:t>
                      </a:r>
                      <a:endParaRPr b="1"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c>
                  <a:txBody>
                    <a:bodyPr/>
                    <a:p>
                      <a:pPr algn="ctr">
                        <a:lnSpc>
                          <a:spcPct val="107000"/>
                        </a:lnSpc>
                        <a:spcAft>
                          <a:spcPts val="800"/>
                        </a:spcAft>
                      </a:pPr>
                      <a:r>
                        <a:rPr dirty="0" sz="1200" lang="en-GB">
                          <a:effectLst/>
                        </a:rPr>
                        <a:t>Peer-reviewed articles, government reports, and observational studies</a:t>
                      </a:r>
                      <a:endParaRPr b="1" dirty="0"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c>
                  <a:txBody>
                    <a:bodyPr/>
                    <a:p>
                      <a:pPr algn="ctr">
                        <a:lnSpc>
                          <a:spcPct val="107000"/>
                        </a:lnSpc>
                        <a:spcAft>
                          <a:spcPts val="800"/>
                        </a:spcAft>
                      </a:pPr>
                      <a:r>
                        <a:rPr dirty="0" sz="1200" lang="en-GB">
                          <a:effectLst/>
                        </a:rPr>
                        <a:t>Editorials, opinion pieces, and non-peer-reviewed articles</a:t>
                      </a:r>
                      <a:endParaRPr b="1" dirty="0"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r>
              <a:tr h="459301">
                <a:tc>
                  <a:txBody>
                    <a:bodyPr/>
                    <a:p>
                      <a:pPr algn="ctr">
                        <a:lnSpc>
                          <a:spcPct val="107000"/>
                        </a:lnSpc>
                        <a:spcAft>
                          <a:spcPts val="800"/>
                        </a:spcAft>
                      </a:pPr>
                      <a:r>
                        <a:rPr sz="1200" lang="en-GB">
                          <a:effectLst/>
                        </a:rPr>
                        <a:t>Data Type</a:t>
                      </a:r>
                      <a:endParaRPr b="1"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c>
                  <a:txBody>
                    <a:bodyPr/>
                    <a:p>
                      <a:pPr algn="ctr">
                        <a:lnSpc>
                          <a:spcPct val="107000"/>
                        </a:lnSpc>
                        <a:spcAft>
                          <a:spcPts val="800"/>
                        </a:spcAft>
                      </a:pPr>
                      <a:r>
                        <a:rPr dirty="0" sz="1200" lang="en-GB">
                          <a:effectLst/>
                        </a:rPr>
                        <a:t>Both qualitative and quantitative studies</a:t>
                      </a:r>
                      <a:endParaRPr b="1" dirty="0"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c>
                  <a:txBody>
                    <a:bodyPr/>
                    <a:p>
                      <a:pPr algn="ctr">
                        <a:lnSpc>
                          <a:spcPct val="107000"/>
                        </a:lnSpc>
                        <a:spcAft>
                          <a:spcPts val="800"/>
                        </a:spcAft>
                      </a:pPr>
                      <a:r>
                        <a:rPr sz="1200" lang="en-GB">
                          <a:effectLst/>
                        </a:rPr>
                        <a:t>Studies without clear methodology or data analysis</a:t>
                      </a:r>
                      <a:endParaRPr b="1"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r>
              <a:tr h="677375">
                <a:tc>
                  <a:txBody>
                    <a:bodyPr/>
                    <a:p>
                      <a:pPr algn="ctr">
                        <a:lnSpc>
                          <a:spcPct val="107000"/>
                        </a:lnSpc>
                        <a:spcAft>
                          <a:spcPts val="800"/>
                        </a:spcAft>
                      </a:pPr>
                      <a:r>
                        <a:rPr sz="1200" lang="en-GB">
                          <a:effectLst/>
                        </a:rPr>
                        <a:t>Language</a:t>
                      </a:r>
                      <a:endParaRPr b="1"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c>
                  <a:txBody>
                    <a:bodyPr/>
                    <a:p>
                      <a:pPr algn="ctr">
                        <a:lnSpc>
                          <a:spcPct val="107000"/>
                        </a:lnSpc>
                        <a:spcAft>
                          <a:spcPts val="800"/>
                        </a:spcAft>
                      </a:pPr>
                      <a:r>
                        <a:rPr dirty="0" sz="1200" lang="en-GB">
                          <a:effectLst/>
                        </a:rPr>
                        <a:t>Studies published in English</a:t>
                      </a:r>
                      <a:endParaRPr b="1" dirty="0"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c>
                  <a:txBody>
                    <a:bodyPr/>
                    <a:p>
                      <a:pPr algn="ctr">
                        <a:lnSpc>
                          <a:spcPct val="107000"/>
                        </a:lnSpc>
                        <a:spcAft>
                          <a:spcPts val="800"/>
                        </a:spcAft>
                      </a:pPr>
                      <a:r>
                        <a:rPr dirty="0" sz="1200" lang="en-GB">
                          <a:effectLst/>
                        </a:rPr>
                        <a:t>Studies published in languages other than English without available translations</a:t>
                      </a:r>
                      <a:endParaRPr b="1" dirty="0"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r>
              <a:tr h="677375">
                <a:tc>
                  <a:txBody>
                    <a:bodyPr/>
                    <a:p>
                      <a:pPr algn="ctr">
                        <a:lnSpc>
                          <a:spcPct val="107000"/>
                        </a:lnSpc>
                        <a:spcAft>
                          <a:spcPts val="800"/>
                        </a:spcAft>
                      </a:pPr>
                      <a:r>
                        <a:rPr sz="1200" lang="en-GB">
                          <a:effectLst/>
                        </a:rPr>
                        <a:t>Accessibility</a:t>
                      </a:r>
                      <a:endParaRPr b="1"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c>
                  <a:txBody>
                    <a:bodyPr/>
                    <a:p>
                      <a:pPr algn="ctr">
                        <a:lnSpc>
                          <a:spcPct val="107000"/>
                        </a:lnSpc>
                        <a:spcAft>
                          <a:spcPts val="800"/>
                        </a:spcAft>
                      </a:pPr>
                      <a:r>
                        <a:rPr dirty="0" sz="1200" lang="en-GB">
                          <a:effectLst/>
                        </a:rPr>
                        <a:t>Studies that are accessible (full-text availability)</a:t>
                      </a:r>
                      <a:endParaRPr b="1" dirty="0"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c>
                  <a:txBody>
                    <a:bodyPr/>
                    <a:p>
                      <a:pPr algn="ctr">
                        <a:lnSpc>
                          <a:spcPct val="107000"/>
                        </a:lnSpc>
                        <a:spcAft>
                          <a:spcPts val="800"/>
                        </a:spcAft>
                      </a:pPr>
                      <a:r>
                        <a:rPr dirty="0" sz="1200" lang="en-GB">
                          <a:effectLst/>
                        </a:rPr>
                        <a:t>Studies with restricted access (e.g., behind paywalls without any available copies)</a:t>
                      </a:r>
                      <a:endParaRPr b="1" dirty="0" sz="1200" lang="en-GB">
                        <a:effectLst/>
                        <a:latin typeface="Calibri" panose="020F0502020204030204" pitchFamily="34" charset="0"/>
                        <a:ea typeface="Calibri" panose="020F0502020204030204" pitchFamily="34" charset="0"/>
                        <a:cs typeface="Times New Roman" panose="02020603050405020304" pitchFamily="18" charset="0"/>
                      </a:endParaRPr>
                    </a:p>
                  </a:txBody>
                  <a:tcPr marL="6350" marR="6350" marT="6350" marB="6350" anchor="b"/>
                </a:tc>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48" name=""/>
        <p:cNvGrpSpPr/>
        <p:nvPr/>
      </p:nvGrpSpPr>
      <p:grpSpPr>
        <a:xfrm>
          <a:off x="0" y="0"/>
          <a:ext cx="0" cy="0"/>
          <a:chOff x="0" y="0"/>
          <a:chExt cx="0" cy="0"/>
        </a:xfrm>
      </p:grpSpPr>
      <p:sp>
        <p:nvSpPr>
          <p:cNvPr id="1048619" name="Freeform 15"/>
          <p:cNvSpPr/>
          <p:nvPr/>
        </p:nvSpPr>
        <p:spPr>
          <a:xfrm>
            <a:off x="841360" y="996760"/>
            <a:ext cx="414009" cy="451237"/>
          </a:xfrm>
          <a:custGeom>
            <a:avLst/>
            <a:ahLst/>
            <a:rect l="l" t="t" r="r" b="b"/>
            <a:pathLst>
              <a:path w="621014" h="676855">
                <a:moveTo>
                  <a:pt x="0" y="0"/>
                </a:moveTo>
                <a:lnTo>
                  <a:pt x="621014" y="0"/>
                </a:lnTo>
                <a:lnTo>
                  <a:pt x="621014" y="676855"/>
                </a:lnTo>
                <a:lnTo>
                  <a:pt x="0" y="676855"/>
                </a:lnTo>
                <a:lnTo>
                  <a:pt x="0" y="0"/>
                </a:lnTo>
                <a:close/>
              </a:path>
            </a:pathLst>
          </a:custGeom>
          <a:blipFill>
            <a:blip xmlns:r="http://schemas.openxmlformats.org/officeDocument/2006/relationships" r:embed="rId1"/>
            <a:stretch>
              <a:fillRect/>
            </a:stretch>
          </a:blipFill>
        </p:spPr>
        <p:txBody>
          <a:bodyPr/>
          <a:p>
            <a:endParaRPr sz="1200" lang="en-IN"/>
          </a:p>
        </p:txBody>
      </p:sp>
      <p:sp>
        <p:nvSpPr>
          <p:cNvPr id="1048620" name="TextBox 28"/>
          <p:cNvSpPr txBox="1"/>
          <p:nvPr/>
        </p:nvSpPr>
        <p:spPr>
          <a:xfrm>
            <a:off x="685799" y="833757"/>
            <a:ext cx="10027920" cy="436017"/>
          </a:xfrm>
          <a:prstGeom prst="rect"/>
        </p:spPr>
        <p:txBody>
          <a:bodyPr anchor="t" bIns="0" lIns="0" rIns="0" rtlCol="0" tIns="0">
            <a:spAutoFit/>
          </a:bodyPr>
          <a:p>
            <a:pPr>
              <a:lnSpc>
                <a:spcPts val="3360"/>
              </a:lnSpc>
            </a:pPr>
            <a:r>
              <a:rPr b="1" dirty="0" sz="3200" lang="en-US" spc="-79">
                <a:solidFill>
                  <a:srgbClr val="000000"/>
                </a:solidFill>
                <a:latin typeface="Times New Roman" panose="02020603050405020304" pitchFamily="18" charset="0"/>
                <a:cs typeface="Times New Roman" panose="02020603050405020304" pitchFamily="18" charset="0"/>
              </a:rPr>
              <a:t>Material/ Data Collection Methods</a:t>
            </a:r>
          </a:p>
        </p:txBody>
      </p:sp>
      <p:sp>
        <p:nvSpPr>
          <p:cNvPr id="1048621" name="TextBox 31"/>
          <p:cNvSpPr txBox="1"/>
          <p:nvPr/>
        </p:nvSpPr>
        <p:spPr>
          <a:xfrm>
            <a:off x="673870" y="1712604"/>
            <a:ext cx="6438129" cy="5016500"/>
          </a:xfrm>
          <a:prstGeom prst="rect"/>
        </p:spPr>
        <p:txBody>
          <a:bodyPr anchor="t" bIns="0" lIns="0" rIns="0" rtlCol="0" tIns="0" wrap="square">
            <a:spAutoFit/>
          </a:bodyPr>
          <a:p>
            <a:pPr algn="just">
              <a:lnSpc>
                <a:spcPct val="150000"/>
              </a:lnSpc>
              <a:spcAft>
                <a:spcPts val="800"/>
              </a:spcAft>
            </a:pPr>
            <a:r>
              <a:rPr b="1" dirty="0" sz="1600" kern="100" lang="en-US">
                <a:effectLst/>
                <a:latin typeface="Times New Roman" panose="02020603050405020304" pitchFamily="18" charset="0"/>
                <a:ea typeface="Calibri" panose="020F0502020204030204" pitchFamily="34" charset="0"/>
                <a:cs typeface="Times New Roman" panose="02020603050405020304" pitchFamily="18" charset="0"/>
              </a:rPr>
              <a:t>Data Sources:</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 </a:t>
            </a:r>
            <a:r>
              <a:rPr dirty="0" sz="1600" kern="100" lang="en-IN">
                <a:effectLst/>
                <a:latin typeface="Times New Roman" panose="02020603050405020304" pitchFamily="18" charset="0"/>
                <a:ea typeface="Calibri" panose="020F0502020204030204" pitchFamily="34" charset="0"/>
                <a:cs typeface="Times New Roman" panose="02020603050405020304" pitchFamily="18" charset="0"/>
              </a:rPr>
              <a:t>Papers from COVID-19 that talk about </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l</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o</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w</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e</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r</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 </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c</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l</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a</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s</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s</a:t>
            </a:r>
            <a:r>
              <a:rPr dirty="0" sz="1600" kern="100" lang="en-IN">
                <a:effectLst/>
                <a:latin typeface="Times New Roman" panose="02020603050405020304" pitchFamily="18" charset="0"/>
                <a:ea typeface="Calibri" panose="020F0502020204030204" pitchFamily="34" charset="0"/>
                <a:cs typeface="Times New Roman" panose="02020603050405020304" pitchFamily="18" charset="0"/>
              </a:rPr>
              <a:t> people in the UK will be looked at, along with interviews and government reports.</a:t>
            </a:r>
            <a:endParaRPr altLang="en-US" lang="zh-CN"/>
          </a:p>
          <a:p>
            <a:pPr algn="just">
              <a:lnSpc>
                <a:spcPct val="150000"/>
              </a:lnSpc>
              <a:spcAft>
                <a:spcPts val="800"/>
              </a:spcAft>
            </a:pPr>
            <a:r>
              <a:rPr b="1" dirty="0" sz="1600" kern="100" lang="en-US">
                <a:effectLst/>
                <a:latin typeface="Times New Roman" panose="02020603050405020304" pitchFamily="18" charset="0"/>
                <a:ea typeface="Calibri" panose="020F0502020204030204" pitchFamily="34" charset="0"/>
                <a:cs typeface="Times New Roman" panose="02020603050405020304" pitchFamily="18" charset="0"/>
              </a:rPr>
              <a:t>Data Collection Procedures:</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 </a:t>
            </a:r>
            <a:r>
              <a:rPr dirty="0" sz="1600" kern="100" lang="en-IN">
                <a:effectLst/>
                <a:latin typeface="Times New Roman" panose="02020603050405020304" pitchFamily="18" charset="0"/>
                <a:ea typeface="Calibri" panose="020F0502020204030204" pitchFamily="34" charset="0"/>
                <a:cs typeface="Times New Roman" panose="02020603050405020304" pitchFamily="18" charset="0"/>
              </a:rPr>
              <a:t>Search PubMed, Scopus, and Web of Science using COVID-19, mental health, and social status terms. Otherwise. Public health reports from the NHS and ONS will also be helpful.</a:t>
            </a:r>
          </a:p>
          <a:p>
            <a:pPr algn="just">
              <a:lnSpc>
                <a:spcPct val="150000"/>
              </a:lnSpc>
              <a:spcAft>
                <a:spcPts val="800"/>
              </a:spcAft>
            </a:pPr>
            <a:r>
              <a:rPr b="1" dirty="0" sz="1600" kern="100" lang="en-US">
                <a:effectLst/>
                <a:latin typeface="Times New Roman" panose="02020603050405020304" pitchFamily="18" charset="0"/>
                <a:ea typeface="Calibri" panose="020F0502020204030204" pitchFamily="34" charset="0"/>
                <a:cs typeface="Times New Roman" panose="02020603050405020304" pitchFamily="18" charset="0"/>
              </a:rPr>
              <a:t>Analysis Tools</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 </a:t>
            </a:r>
            <a:r>
              <a:rPr dirty="0" sz="1600" kern="100" lang="en-IN">
                <a:effectLst/>
                <a:latin typeface="Times New Roman" panose="02020603050405020304" pitchFamily="18" charset="0"/>
                <a:ea typeface="Calibri" panose="020F0502020204030204" pitchFamily="34" charset="0"/>
                <a:cs typeface="Times New Roman" panose="02020603050405020304" pitchFamily="18" charset="0"/>
              </a:rPr>
              <a:t>The information from qualitative studies will be analysed with theme analysis (Braun &amp; Clarke, 2006). More than one study will be used to look at the data from the quantitative studies. This is called meta-analysis. This will display how being </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l</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o</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w</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e</a:t>
            </a:r>
            <a:r>
              <a:rPr dirty="0" sz="1600" kern="100" lang="en-IN">
                <a:effectLst/>
                <a:latin typeface="Times New Roman" panose="02020603050405020304" pitchFamily="18" charset="0"/>
                <a:ea typeface="Calibri" panose="020F0502020204030204" pitchFamily="34" charset="0"/>
                <a:cs typeface="Times New Roman" panose="02020603050405020304" pitchFamily="18" charset="0"/>
              </a:rPr>
              <a:t>r </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c</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l</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a</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s</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s</a:t>
            </a: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 </a:t>
            </a:r>
            <a:r>
              <a:rPr dirty="0" sz="1600" kern="100" lang="en-IN">
                <a:effectLst/>
                <a:latin typeface="Times New Roman" panose="02020603050405020304" pitchFamily="18" charset="0"/>
                <a:ea typeface="Calibri" panose="020F0502020204030204" pitchFamily="34" charset="0"/>
                <a:cs typeface="Times New Roman" panose="02020603050405020304" pitchFamily="18" charset="0"/>
              </a:rPr>
              <a:t>in the UK impacts society's overall mental health.</a:t>
            </a:r>
            <a:endParaRPr altLang="en-US" lang="zh-CN"/>
          </a:p>
          <a:p>
            <a:pPr algn="just">
              <a:lnSpc>
                <a:spcPct val="150000"/>
              </a:lnSpc>
              <a:spcBef>
                <a:spcPct val="0"/>
              </a:spcBef>
            </a:pPr>
            <a:endParaRPr dirty="0" sz="1333" lang="en-US">
              <a:solidFill>
                <a:srgbClr val="000000"/>
              </a:solidFill>
              <a:latin typeface="Arial" panose="020B0604020202020204" pitchFamily="34" charset="0"/>
              <a:cs typeface="Arial" panose="020B0604020202020204" pitchFamily="34" charset="0"/>
            </a:endParaRPr>
          </a:p>
        </p:txBody>
      </p:sp>
      <p:pic>
        <p:nvPicPr>
          <p:cNvPr id="2097158" name="Picture 2" descr="10 Primary &amp; Secondary Data Collection Methods + Real Examples"/>
          <p:cNvPicPr>
            <a:picLocks noChangeAspect="1" noChangeArrowheads="1"/>
          </p:cNvPicPr>
          <p:nvPr/>
        </p:nvPicPr>
        <p:blipFill>
          <a:blip xmlns:r="http://schemas.openxmlformats.org/officeDocument/2006/relationships" r:embed="rId2"/>
          <a:srcRect/>
          <a:stretch>
            <a:fillRect/>
          </a:stretch>
        </p:blipFill>
        <p:spPr bwMode="auto">
          <a:xfrm>
            <a:off x="7459485" y="833757"/>
            <a:ext cx="3891156" cy="5190486"/>
          </a:xfrm>
          <a:prstGeom prst="rect"/>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49" name=""/>
        <p:cNvGrpSpPr/>
        <p:nvPr/>
      </p:nvGrpSpPr>
      <p:grpSpPr>
        <a:xfrm>
          <a:off x="0" y="0"/>
          <a:ext cx="0" cy="0"/>
          <a:chOff x="0" y="0"/>
          <a:chExt cx="0" cy="0"/>
        </a:xfrm>
      </p:grpSpPr>
      <p:sp>
        <p:nvSpPr>
          <p:cNvPr id="1048622" name="TextBox 10"/>
          <p:cNvSpPr txBox="1"/>
          <p:nvPr/>
        </p:nvSpPr>
        <p:spPr>
          <a:xfrm>
            <a:off x="1131850" y="976145"/>
            <a:ext cx="6837045" cy="436017"/>
          </a:xfrm>
          <a:prstGeom prst="rect"/>
        </p:spPr>
        <p:txBody>
          <a:bodyPr anchor="t" bIns="0" lIns="0" rIns="0" rtlCol="0" tIns="0">
            <a:spAutoFit/>
          </a:bodyPr>
          <a:p>
            <a:pPr>
              <a:lnSpc>
                <a:spcPts val="3360"/>
              </a:lnSpc>
            </a:pPr>
            <a:r>
              <a:rPr b="1" dirty="0" sz="3200" lang="en-US" spc="-59">
                <a:solidFill>
                  <a:srgbClr val="000000"/>
                </a:solidFill>
                <a:latin typeface="Times New Roman" panose="02020603050405020304" pitchFamily="18" charset="0"/>
                <a:cs typeface="Times New Roman" panose="02020603050405020304" pitchFamily="18" charset="0"/>
              </a:rPr>
              <a:t>Data analysis technique</a:t>
            </a:r>
          </a:p>
        </p:txBody>
      </p:sp>
      <p:sp>
        <p:nvSpPr>
          <p:cNvPr id="1048623" name="TextBox 11"/>
          <p:cNvSpPr txBox="1"/>
          <p:nvPr/>
        </p:nvSpPr>
        <p:spPr>
          <a:xfrm>
            <a:off x="953430" y="1912434"/>
            <a:ext cx="5057077" cy="4152900"/>
          </a:xfrm>
          <a:prstGeom prst="rect"/>
        </p:spPr>
        <p:txBody>
          <a:bodyPr anchor="t" bIns="0" lIns="0" rIns="0" rtlCol="0" tIns="0" wrap="square">
            <a:spAutoFit/>
          </a:bodyPr>
          <a:p>
            <a:pPr algn="just" indent="-342900" lvl="0" marL="342900">
              <a:lnSpc>
                <a:spcPct val="150000"/>
              </a:lnSpc>
              <a:buFont typeface="Arial" panose="020B0604020202020204" pitchFamily="34" charset="0"/>
              <a:buChar char="•"/>
              <a:tabLst>
                <a:tab algn="l" pos="457200"/>
              </a:tabLst>
            </a:pPr>
            <a:r>
              <a:rPr b="1" dirty="0" sz="1600" kern="0" lang="en-IN">
                <a:effectLst/>
                <a:latin typeface="Times New Roman" panose="02020603050405020304" pitchFamily="18" charset="0"/>
                <a:ea typeface="Times New Roman" panose="02020603050405020304" pitchFamily="18" charset="0"/>
                <a:cs typeface="Times New Roman" panose="02020603050405020304" pitchFamily="18" charset="0"/>
              </a:rPr>
              <a:t>Approach:</a:t>
            </a:r>
            <a:r>
              <a:rPr dirty="0" sz="1600" kern="0" lang="en-IN">
                <a:effectLst/>
                <a:latin typeface="Times New Roman" panose="02020603050405020304" pitchFamily="18" charset="0"/>
                <a:ea typeface="Times New Roman" panose="02020603050405020304" pitchFamily="18" charset="0"/>
                <a:cs typeface="Times New Roman" panose="02020603050405020304" pitchFamily="18" charset="0"/>
              </a:rPr>
              <a:t> Braun and Clarke (2006) said that the best way to look at qualitative data is to use theme analysis.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tabLst>
                <a:tab algn="l" pos="457200"/>
              </a:tabLst>
            </a:pPr>
            <a:r>
              <a:rPr b="1" dirty="0" sz="1600" kern="0" lang="en-IN">
                <a:effectLst/>
                <a:latin typeface="Times New Roman" panose="02020603050405020304" pitchFamily="18" charset="0"/>
                <a:ea typeface="Times New Roman" panose="02020603050405020304" pitchFamily="18" charset="0"/>
                <a:cs typeface="Times New Roman" panose="02020603050405020304" pitchFamily="18" charset="0"/>
              </a:rPr>
              <a:t>Steps:</a:t>
            </a:r>
            <a:r>
              <a:rPr dirty="0" sz="1600" kern="0" lang="en-IN">
                <a:effectLst/>
                <a:latin typeface="Times New Roman" panose="02020603050405020304" pitchFamily="18" charset="0"/>
                <a:ea typeface="Times New Roman" panose="02020603050405020304" pitchFamily="18" charset="0"/>
                <a:cs typeface="Times New Roman" panose="02020603050405020304" pitchFamily="18" charset="0"/>
              </a:rPr>
              <a:t> It's important to know how to code, understand the data, and look for trends that can be turned into themes.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spcAft>
                <a:spcPts val="800"/>
              </a:spcAft>
              <a:buFont typeface="Arial" panose="020B0604020202020204" pitchFamily="34" charset="0"/>
              <a:buChar char="•"/>
              <a:tabLst>
                <a:tab algn="l" pos="457200"/>
              </a:tabLst>
            </a:pPr>
            <a:r>
              <a:rPr b="1" dirty="0" sz="1600" kern="0" lang="en-IN">
                <a:effectLst/>
                <a:latin typeface="Times New Roman" panose="02020603050405020304" pitchFamily="18" charset="0"/>
                <a:ea typeface="Times New Roman" panose="02020603050405020304" pitchFamily="18" charset="0"/>
                <a:cs typeface="Times New Roman" panose="02020603050405020304" pitchFamily="18" charset="0"/>
              </a:rPr>
              <a:t>Tools: </a:t>
            </a:r>
            <a:r>
              <a:rPr dirty="0" sz="1600" kern="0" lang="en-IN">
                <a:effectLst/>
                <a:latin typeface="Times New Roman" panose="02020603050405020304" pitchFamily="18" charset="0"/>
                <a:ea typeface="Times New Roman" panose="02020603050405020304" pitchFamily="18" charset="0"/>
                <a:cs typeface="Times New Roman" panose="02020603050405020304" pitchFamily="18" charset="0"/>
              </a:rPr>
              <a:t>The Vivo program will make it much easier to organise, code, and spot trends. </a:t>
            </a:r>
            <a:endParaRPr dirty="0" sz="1600" kern="100" lang="en-IN">
              <a:latin typeface="Times New Roman" panose="02020603050405020304" pitchFamily="18" charset="0"/>
              <a:ea typeface="Calibri" panose="020F0502020204030204" pitchFamily="34" charset="0"/>
              <a:cs typeface="Times New Roman" panose="02020603050405020304" pitchFamily="18" charset="0"/>
            </a:endParaRPr>
          </a:p>
          <a:p>
            <a:pPr algn="just" indent="-342900" lvl="0" marL="342900">
              <a:lnSpc>
                <a:spcPct val="150000"/>
              </a:lnSpc>
              <a:spcAft>
                <a:spcPts val="800"/>
              </a:spcAft>
              <a:buFont typeface="Arial" panose="020B0604020202020204" pitchFamily="34" charset="0"/>
              <a:buChar char="•"/>
              <a:tabLst>
                <a:tab algn="l" pos="457200"/>
              </a:tabLst>
            </a:pPr>
            <a:r>
              <a:rPr b="1" dirty="0" sz="1600" lang="en-GB">
                <a:effectLst/>
                <a:latin typeface="Times New Roman" panose="02020603050405020304" pitchFamily="18" charset="0"/>
                <a:ea typeface="Calibri" panose="020F0502020204030204" pitchFamily="34" charset="0"/>
              </a:rPr>
              <a:t>Rationale:</a:t>
            </a:r>
            <a:r>
              <a:rPr dirty="0" sz="1600" lang="en-GB">
                <a:effectLst/>
                <a:latin typeface="Times New Roman" panose="02020603050405020304" pitchFamily="18" charset="0"/>
                <a:ea typeface="Calibri" panose="020F0502020204030204" pitchFamily="34" charset="0"/>
              </a:rPr>
              <a:t> </a:t>
            </a:r>
            <a:r>
              <a:rPr dirty="0" sz="1600" lang="en-IN">
                <a:effectLst/>
                <a:latin typeface="Times New Roman" panose="02020603050405020304" pitchFamily="18" charset="0"/>
                <a:ea typeface="Calibri" panose="020F0502020204030204" pitchFamily="34" charset="0"/>
              </a:rPr>
              <a:t>This is a great tool for researching the stories of people from lower-class groups during the COVID-19 spread because it is flexible and in-depth. </a:t>
            </a:r>
            <a:endParaRPr dirty="0" lang="en-US">
              <a:solidFill>
                <a:srgbClr val="000000"/>
              </a:solidFill>
              <a:latin typeface="Arial" panose="020B0604020202020204" pitchFamily="34" charset="0"/>
              <a:cs typeface="Arial" panose="020B0604020202020204" pitchFamily="34" charset="0"/>
            </a:endParaRPr>
          </a:p>
        </p:txBody>
      </p:sp>
      <p:pic>
        <p:nvPicPr>
          <p:cNvPr id="2097159" name="Picture 2" descr="Top 4 Data Analysis Techniques | Maryville Online"/>
          <p:cNvPicPr>
            <a:picLocks noChangeAspect="1" noChangeArrowheads="1"/>
          </p:cNvPicPr>
          <p:nvPr/>
        </p:nvPicPr>
        <p:blipFill>
          <a:blip xmlns:r="http://schemas.openxmlformats.org/officeDocument/2006/relationships" r:embed="rId1"/>
          <a:srcRect/>
          <a:stretch>
            <a:fillRect/>
          </a:stretch>
        </p:blipFill>
        <p:spPr bwMode="auto">
          <a:xfrm>
            <a:off x="6289288" y="438150"/>
            <a:ext cx="5521712" cy="5981700"/>
          </a:xfrm>
          <a:prstGeom prst="rect"/>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50" name=""/>
        <p:cNvGrpSpPr/>
        <p:nvPr/>
      </p:nvGrpSpPr>
      <p:grpSpPr>
        <a:xfrm>
          <a:off x="0" y="0"/>
          <a:ext cx="0" cy="0"/>
          <a:chOff x="0" y="0"/>
          <a:chExt cx="0" cy="0"/>
        </a:xfrm>
      </p:grpSpPr>
      <p:sp>
        <p:nvSpPr>
          <p:cNvPr id="1048624" name="TextBox 6"/>
          <p:cNvSpPr txBox="1"/>
          <p:nvPr/>
        </p:nvSpPr>
        <p:spPr>
          <a:xfrm>
            <a:off x="907976" y="851511"/>
            <a:ext cx="10027920" cy="436017"/>
          </a:xfrm>
          <a:prstGeom prst="rect"/>
        </p:spPr>
        <p:txBody>
          <a:bodyPr anchor="t" bIns="0" lIns="0" rIns="0" rtlCol="0" tIns="0">
            <a:spAutoFit/>
          </a:bodyPr>
          <a:p>
            <a:pPr>
              <a:lnSpc>
                <a:spcPts val="3360"/>
              </a:lnSpc>
            </a:pPr>
            <a:r>
              <a:rPr b="1" dirty="0" sz="3200" lang="en-US" spc="-83">
                <a:solidFill>
                  <a:srgbClr val="000000"/>
                </a:solidFill>
                <a:latin typeface="Times New Roman" panose="02020603050405020304" pitchFamily="18" charset="0"/>
                <a:cs typeface="Times New Roman" panose="02020603050405020304" pitchFamily="18" charset="0"/>
              </a:rPr>
              <a:t>Implication of the study</a:t>
            </a:r>
          </a:p>
        </p:txBody>
      </p:sp>
      <p:sp>
        <p:nvSpPr>
          <p:cNvPr id="1048625" name="TextBox 10"/>
          <p:cNvSpPr txBox="1"/>
          <p:nvPr/>
        </p:nvSpPr>
        <p:spPr>
          <a:xfrm>
            <a:off x="907976" y="1665749"/>
            <a:ext cx="9949861" cy="5588000"/>
          </a:xfrm>
          <a:prstGeom prst="rect"/>
        </p:spPr>
        <p:txBody>
          <a:bodyPr anchor="t" bIns="0" lIns="0" rIns="0" rtlCol="0" tIns="0" wrap="square">
            <a:spAutoFit/>
          </a:bodyPr>
          <a:p>
            <a:pPr algn="just">
              <a:lnSpc>
                <a:spcPct val="150000"/>
              </a:lnSpc>
              <a:spcAft>
                <a:spcPts val="800"/>
              </a:spcAft>
            </a:pPr>
            <a:r>
              <a:rPr dirty="0" sz="1800" kern="100" lang="en-IN">
                <a:effectLst/>
                <a:latin typeface="Times New Roman" panose="02020603050405020304" pitchFamily="18" charset="0"/>
                <a:ea typeface="Calibri" panose="020F0502020204030204" pitchFamily="34" charset="0"/>
                <a:cs typeface="Times New Roman" panose="02020603050405020304" pitchFamily="18" charset="0"/>
              </a:rPr>
              <a:t>McGivney et al.'s 2020 project seeks to examine how the epidemic has affected the mental health of the poorest. </a:t>
            </a:r>
          </a:p>
          <a:p>
            <a:pPr algn="just">
              <a:lnSpc>
                <a:spcPct val="150000"/>
              </a:lnSpc>
              <a:spcAft>
                <a:spcPts val="800"/>
              </a:spcAft>
            </a:pPr>
            <a:r>
              <a:rPr dirty="0" sz="1800" kern="100" lang="en-IN">
                <a:effectLst/>
                <a:latin typeface="Times New Roman" panose="02020603050405020304" pitchFamily="18" charset="0"/>
                <a:ea typeface="Calibri" panose="020F0502020204030204" pitchFamily="34" charset="0"/>
                <a:cs typeface="Times New Roman" panose="02020603050405020304" pitchFamily="18" charset="0"/>
              </a:rPr>
              <a:t>Policy changes may help create mental health-specific solutions, according to Pierce et al. (2020). </a:t>
            </a:r>
            <a:br>
              <a:rPr dirty="0" sz="1800" kern="100" lang="en-IN">
                <a:effectLst/>
                <a:latin typeface="Times New Roman" panose="02020603050405020304" pitchFamily="18" charset="0"/>
                <a:ea typeface="Calibri" panose="020F0502020204030204" pitchFamily="34" charset="0"/>
                <a:cs typeface="Times New Roman" panose="02020603050405020304" pitchFamily="18" charset="0"/>
              </a:rPr>
            </a:br>
            <a:r>
              <a:rPr dirty="0" sz="1800" kern="100" lang="en-IN">
                <a:effectLst/>
                <a:latin typeface="Times New Roman" panose="02020603050405020304" pitchFamily="18" charset="0"/>
                <a:ea typeface="Calibri" panose="020F0502020204030204" pitchFamily="34" charset="0"/>
                <a:cs typeface="Times New Roman" panose="02020603050405020304" pitchFamily="18" charset="0"/>
              </a:rPr>
              <a:t>Fancourt and colleagues' 2020 study shows this might help design support networks that better serve low-income people. </a:t>
            </a:r>
          </a:p>
          <a:p>
            <a:pPr algn="just">
              <a:lnSpc>
                <a:spcPct val="150000"/>
              </a:lnSpc>
              <a:spcAft>
                <a:spcPts val="800"/>
              </a:spcAft>
            </a:pPr>
            <a:r>
              <a:rPr dirty="0" sz="1800" kern="100" lang="en-IN">
                <a:effectLst/>
                <a:latin typeface="Times New Roman" panose="02020603050405020304" pitchFamily="18" charset="0"/>
                <a:ea typeface="Calibri" panose="020F0502020204030204" pitchFamily="34" charset="0"/>
                <a:cs typeface="Times New Roman" panose="02020603050405020304" pitchFamily="18" charset="0"/>
              </a:rPr>
              <a:t>The following are permanent effects: According to </a:t>
            </a:r>
            <a:r>
              <a:rPr dirty="0" sz="1800" kern="100" lang="en-IN" err="1">
                <a:effectLst/>
                <a:latin typeface="Times New Roman" panose="02020603050405020304" pitchFamily="18" charset="0"/>
                <a:ea typeface="Calibri" panose="020F0502020204030204" pitchFamily="34" charset="0"/>
                <a:cs typeface="Times New Roman" panose="02020603050405020304" pitchFamily="18" charset="0"/>
              </a:rPr>
              <a:t>Kawachi</a:t>
            </a:r>
            <a:r>
              <a:rPr dirty="0" sz="1800" kern="100" lang="en-IN">
                <a:effectLst/>
                <a:latin typeface="Times New Roman" panose="02020603050405020304" pitchFamily="18" charset="0"/>
                <a:ea typeface="Calibri" panose="020F0502020204030204" pitchFamily="34" charset="0"/>
                <a:cs typeface="Times New Roman" panose="02020603050405020304" pitchFamily="18" charset="0"/>
              </a:rPr>
              <a:t> and Berkman (2001), this article proposes long-term public health strategies and mental health support initiatives. Additionally, this page offers policy and program suggestions.</a:t>
            </a:r>
          </a:p>
          <a:p>
            <a:pPr algn="just">
              <a:lnSpc>
                <a:spcPct val="150000"/>
              </a:lnSpc>
              <a:spcAft>
                <a:spcPts val="800"/>
              </a:spcAft>
            </a:pPr>
            <a:r>
              <a:rPr dirty="0" sz="1800" kern="100" lang="en-IN">
                <a:effectLst/>
                <a:latin typeface="Times New Roman" panose="02020603050405020304" pitchFamily="18" charset="0"/>
                <a:ea typeface="Calibri" panose="020F0502020204030204" pitchFamily="34" charset="0"/>
                <a:cs typeface="Times New Roman" panose="02020603050405020304" pitchFamily="18" charset="0"/>
              </a:rPr>
              <a:t> Holmes et al. (2020) suggest further study on </a:t>
            </a:r>
            <a:r>
              <a:rPr dirty="0" sz="1800" lang="en-US">
                <a:solidFill>
                  <a:srgbClr val="000000"/>
                </a:solidFill>
                <a:latin typeface="Times New Roman" panose="02020603050405020304" pitchFamily="18" charset="0"/>
                <a:cs typeface="Times New Roman" panose="02020603050405020304" pitchFamily="18" charset="0"/>
              </a:rPr>
              <a:t>the subject of investigating how people recover from a pandemic.</a:t>
            </a:r>
          </a:p>
          <a:p>
            <a:pPr algn="just">
              <a:lnSpc>
                <a:spcPct val="150000"/>
              </a:lnSpc>
              <a:spcAft>
                <a:spcPts val="800"/>
              </a:spcAft>
            </a:pPr>
            <a:r>
              <a:rPr dirty="0" sz="1800" kern="100" lang="en-IN">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Bef>
                <a:spcPct val="0"/>
              </a:spcBef>
            </a:pPr>
            <a:endParaRPr dirty="0" sz="1400" lang="en-US">
              <a:solidFill>
                <a:srgbClr val="000000"/>
              </a:solidFill>
              <a:latin typeface="Arial" panose="020B0604020202020204" pitchFamily="34" charset="0"/>
              <a:cs typeface="Arial" panose="020B0604020202020204" pitchFamily="34" charset="0"/>
            </a:endParaRPr>
          </a:p>
          <a:p>
            <a:pPr algn="just">
              <a:lnSpc>
                <a:spcPct val="150000"/>
              </a:lnSpc>
              <a:spcBef>
                <a:spcPct val="0"/>
              </a:spcBef>
            </a:pPr>
            <a:endParaRPr dirty="0" sz="1400" lang="en-US">
              <a:solidFill>
                <a:srgbClr val="000000"/>
              </a:solidFill>
              <a:latin typeface="Arial" panose="020B0604020202020204" pitchFamily="34" charset="0"/>
              <a:cs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51" name=""/>
        <p:cNvGrpSpPr/>
        <p:nvPr/>
      </p:nvGrpSpPr>
      <p:grpSpPr>
        <a:xfrm>
          <a:off x="0" y="0"/>
          <a:ext cx="0" cy="0"/>
          <a:chOff x="0" y="0"/>
          <a:chExt cx="0" cy="0"/>
        </a:xfrm>
      </p:grpSpPr>
      <p:sp>
        <p:nvSpPr>
          <p:cNvPr id="1048626" name="TextBox 4"/>
          <p:cNvSpPr txBox="1"/>
          <p:nvPr/>
        </p:nvSpPr>
        <p:spPr>
          <a:xfrm>
            <a:off x="615627" y="453453"/>
            <a:ext cx="9280525" cy="436017"/>
          </a:xfrm>
          <a:prstGeom prst="rect"/>
        </p:spPr>
        <p:txBody>
          <a:bodyPr anchor="t" bIns="0" lIns="0" rIns="0" rtlCol="0" tIns="0">
            <a:spAutoFit/>
          </a:bodyPr>
          <a:p>
            <a:pPr>
              <a:lnSpc>
                <a:spcPts val="3360"/>
              </a:lnSpc>
            </a:pPr>
            <a:r>
              <a:rPr b="1" dirty="0" sz="3200" lang="en-US" spc="-33">
                <a:solidFill>
                  <a:srgbClr val="000000"/>
                </a:solidFill>
                <a:latin typeface="Times New Roman" panose="02020603050405020304" pitchFamily="18" charset="0"/>
                <a:cs typeface="Times New Roman" panose="02020603050405020304" pitchFamily="18" charset="0"/>
              </a:rPr>
              <a:t>Plan of Work and Time Schedule</a:t>
            </a:r>
          </a:p>
        </p:txBody>
      </p:sp>
      <p:graphicFrame>
        <p:nvGraphicFramePr>
          <p:cNvPr id="4194305" name="Table 11"/>
          <p:cNvGraphicFramePr>
            <a:graphicFrameLocks noGrp="1"/>
          </p:cNvGraphicFramePr>
          <p:nvPr/>
        </p:nvGraphicFramePr>
        <p:xfrm>
          <a:off x="398508" y="980911"/>
          <a:ext cx="11362970" cy="5397010"/>
        </p:xfrm>
        <a:graphic>
          <a:graphicData uri="http://schemas.openxmlformats.org/drawingml/2006/table">
            <a:tbl>
              <a:tblPr firstRow="1" firstCol="1" bandRow="1">
                <a:tableStyleId>{5C22544A-7EE6-4342-B048-85BDC9FD1C3A}</a:tableStyleId>
              </a:tblPr>
              <a:tblGrid>
                <a:gridCol w="668602"/>
                <a:gridCol w="667786"/>
                <a:gridCol w="667786"/>
                <a:gridCol w="667786"/>
                <a:gridCol w="667786"/>
                <a:gridCol w="668602"/>
                <a:gridCol w="668602"/>
                <a:gridCol w="668602"/>
                <a:gridCol w="668602"/>
                <a:gridCol w="668602"/>
                <a:gridCol w="668602"/>
                <a:gridCol w="668602"/>
                <a:gridCol w="668602"/>
                <a:gridCol w="668602"/>
                <a:gridCol w="668602"/>
                <a:gridCol w="668602"/>
                <a:gridCol w="668602"/>
              </a:tblGrid>
              <a:tr h="210978">
                <a:tc>
                  <a:txBody>
                    <a:bodyPr/>
                    <a:p>
                      <a:pPr algn="just">
                        <a:lnSpc>
                          <a:spcPct val="150000"/>
                        </a:lnSpc>
                        <a:spcAft>
                          <a:spcPts val="800"/>
                        </a:spcAft>
                      </a:pPr>
                      <a:r>
                        <a:rPr dirty="0" sz="1200" kern="100" lang="en-IN" err="1">
                          <a:solidFill>
                            <a:schemeClr val="tx1"/>
                          </a:solidFill>
                          <a:effectLst/>
                          <a:latin typeface="Times New Roman" panose="02020603050405020304" pitchFamily="18" charset="0"/>
                          <a:cs typeface="Times New Roman" panose="02020603050405020304" pitchFamily="18" charset="0"/>
                        </a:rPr>
                        <a:t>Taskw</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IN">
                          <a:solidFill>
                            <a:schemeClr val="tx1"/>
                          </a:solidFill>
                          <a:effectLst/>
                          <a:latin typeface="Times New Roman" panose="02020603050405020304" pitchFamily="18" charset="0"/>
                          <a:cs typeface="Times New Roman" panose="02020603050405020304" pitchFamily="18" charset="0"/>
                        </a:rPr>
                        <a:t>Week 1</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IN">
                          <a:solidFill>
                            <a:schemeClr val="tx1"/>
                          </a:solidFill>
                          <a:effectLst/>
                          <a:latin typeface="Times New Roman" panose="02020603050405020304" pitchFamily="18" charset="0"/>
                          <a:cs typeface="Times New Roman" panose="02020603050405020304" pitchFamily="18" charset="0"/>
                        </a:rPr>
                        <a:t>Week 2</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IN">
                          <a:solidFill>
                            <a:schemeClr val="tx1"/>
                          </a:solidFill>
                          <a:effectLst/>
                          <a:latin typeface="Times New Roman" panose="02020603050405020304" pitchFamily="18" charset="0"/>
                          <a:cs typeface="Times New Roman" panose="02020603050405020304" pitchFamily="18" charset="0"/>
                        </a:rPr>
                        <a:t>Week 3</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IN">
                          <a:solidFill>
                            <a:schemeClr val="tx1"/>
                          </a:solidFill>
                          <a:effectLst/>
                          <a:latin typeface="Times New Roman" panose="02020603050405020304" pitchFamily="18" charset="0"/>
                          <a:cs typeface="Times New Roman" panose="02020603050405020304" pitchFamily="18" charset="0"/>
                        </a:rPr>
                        <a:t>Week 4</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IN">
                          <a:solidFill>
                            <a:schemeClr val="tx1"/>
                          </a:solidFill>
                          <a:effectLst/>
                          <a:latin typeface="Times New Roman" panose="02020603050405020304" pitchFamily="18" charset="0"/>
                          <a:cs typeface="Times New Roman" panose="02020603050405020304" pitchFamily="18" charset="0"/>
                        </a:rPr>
                        <a:t>Week 5</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IN">
                          <a:solidFill>
                            <a:schemeClr val="tx1"/>
                          </a:solidFill>
                          <a:effectLst/>
                          <a:latin typeface="Times New Roman" panose="02020603050405020304" pitchFamily="18" charset="0"/>
                          <a:cs typeface="Times New Roman" panose="02020603050405020304" pitchFamily="18" charset="0"/>
                        </a:rPr>
                        <a:t>Week 6</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IN">
                          <a:solidFill>
                            <a:schemeClr val="tx1"/>
                          </a:solidFill>
                          <a:effectLst/>
                          <a:latin typeface="Times New Roman" panose="02020603050405020304" pitchFamily="18" charset="0"/>
                          <a:cs typeface="Times New Roman" panose="02020603050405020304" pitchFamily="18" charset="0"/>
                        </a:rPr>
                        <a:t>Week 7</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IN">
                          <a:solidFill>
                            <a:schemeClr val="tx1"/>
                          </a:solidFill>
                          <a:effectLst/>
                          <a:latin typeface="Times New Roman" panose="02020603050405020304" pitchFamily="18" charset="0"/>
                          <a:cs typeface="Times New Roman" panose="02020603050405020304" pitchFamily="18" charset="0"/>
                        </a:rPr>
                        <a:t>Week 8</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IN">
                          <a:solidFill>
                            <a:schemeClr val="tx1"/>
                          </a:solidFill>
                          <a:effectLst/>
                          <a:latin typeface="Times New Roman" panose="02020603050405020304" pitchFamily="18" charset="0"/>
                          <a:cs typeface="Times New Roman" panose="02020603050405020304" pitchFamily="18" charset="0"/>
                        </a:rPr>
                        <a:t>Week 9</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Week 10</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Week 11</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Week 12</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Week 13</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Week 14</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US">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Week 15</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200" kern="100" lang="en-IN">
                          <a:solidFill>
                            <a:schemeClr val="tx1"/>
                          </a:solidFill>
                          <a:effectLst/>
                          <a:latin typeface="Times New Roman" panose="02020603050405020304" pitchFamily="18" charset="0"/>
                          <a:cs typeface="Times New Roman" panose="02020603050405020304" pitchFamily="18" charset="0"/>
                        </a:rPr>
                        <a:t>Week 16</a:t>
                      </a:r>
                      <a:endParaRPr dirty="0" sz="12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r>
              <a:tr h="375621">
                <a:tc>
                  <a:txBody>
                    <a:bodyPr/>
                    <a:p>
                      <a:pPr algn="just">
                        <a:lnSpc>
                          <a:spcPct val="150000"/>
                        </a:lnSpc>
                        <a:spcAft>
                          <a:spcPts val="800"/>
                        </a:spcAft>
                      </a:pPr>
                      <a:r>
                        <a:rPr dirty="0" sz="1000" kern="100" lang="en-IN">
                          <a:solidFill>
                            <a:schemeClr val="tx1"/>
                          </a:solidFill>
                          <a:effectLst/>
                          <a:latin typeface="Times New Roman" panose="02020603050405020304" pitchFamily="18" charset="0"/>
                          <a:cs typeface="Times New Roman" panose="02020603050405020304" pitchFamily="18" charset="0"/>
                        </a:rPr>
                        <a:t>Literature Review</a:t>
                      </a:r>
                      <a:endParaRPr dirty="0" sz="10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solidFill>
                            <a:schemeClr val="tx1"/>
                          </a:solidFill>
                          <a:effectLst/>
                          <a:latin typeface="Times New Roman" panose="02020603050405020304" pitchFamily="18" charset="0"/>
                          <a:cs typeface="Times New Roman" panose="02020603050405020304" pitchFamily="18" charset="0"/>
                        </a:rPr>
                        <a:t> X</a:t>
                      </a:r>
                      <a:endParaRPr dirty="0" sz="16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solidFill>
                            <a:schemeClr val="tx1"/>
                          </a:solidFill>
                          <a:effectLst/>
                          <a:latin typeface="Times New Roman" panose="02020603050405020304" pitchFamily="18" charset="0"/>
                          <a:cs typeface="Times New Roman" panose="02020603050405020304" pitchFamily="18" charset="0"/>
                        </a:rPr>
                        <a:t> X</a:t>
                      </a:r>
                      <a:endParaRPr dirty="0" sz="16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solidFill>
                            <a:schemeClr val="tx1"/>
                          </a:solidFill>
                          <a:effectLst/>
                          <a:latin typeface="Times New Roman" panose="02020603050405020304" pitchFamily="18" charset="0"/>
                          <a:cs typeface="Times New Roman" panose="02020603050405020304" pitchFamily="18" charset="0"/>
                        </a:rPr>
                        <a:t> </a:t>
                      </a:r>
                      <a:endParaRPr dirty="0" sz="16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r>
              <a:tr h="775159">
                <a:tc>
                  <a:txBody>
                    <a:bodyPr/>
                    <a:p>
                      <a:pPr algn="just">
                        <a:lnSpc>
                          <a:spcPct val="150000"/>
                        </a:lnSpc>
                        <a:spcAft>
                          <a:spcPts val="800"/>
                        </a:spcAft>
                      </a:pPr>
                      <a:r>
                        <a:rPr dirty="0" sz="1000" kern="100" lang="en-IN">
                          <a:solidFill>
                            <a:schemeClr val="tx1"/>
                          </a:solidFill>
                          <a:effectLst/>
                          <a:latin typeface="Times New Roman" panose="02020603050405020304" pitchFamily="18" charset="0"/>
                          <a:cs typeface="Times New Roman" panose="02020603050405020304" pitchFamily="18" charset="0"/>
                        </a:rPr>
                        <a:t>Research Design &amp; Methodology</a:t>
                      </a:r>
                      <a:endParaRPr dirty="0" sz="10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solidFill>
                            <a:srgbClr val="FFC000"/>
                          </a:solidFill>
                          <a:effectLst/>
                          <a:highlight>
                            <a:srgbClr val="FFFF00"/>
                          </a:highlight>
                          <a:latin typeface="Times New Roman" panose="02020603050405020304" pitchFamily="18" charset="0"/>
                          <a:cs typeface="Times New Roman" panose="02020603050405020304" pitchFamily="18" charset="0"/>
                        </a:rPr>
                        <a:t> </a:t>
                      </a:r>
                      <a:endParaRPr dirty="0" sz="1600" kern="100" lang="en-IN">
                        <a:solidFill>
                          <a:srgbClr val="FFC000"/>
                        </a:solidFill>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solidFill>
                            <a:schemeClr val="tx1"/>
                          </a:solidFill>
                          <a:effectLst/>
                          <a:latin typeface="Times New Roman" panose="02020603050405020304" pitchFamily="18" charset="0"/>
                          <a:cs typeface="Times New Roman" panose="02020603050405020304" pitchFamily="18" charset="0"/>
                        </a:rPr>
                        <a:t> </a:t>
                      </a:r>
                      <a:endParaRPr dirty="0" sz="16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solidFill>
                            <a:schemeClr val="tx1"/>
                          </a:solidFill>
                          <a:effectLst/>
                          <a:latin typeface="Times New Roman" panose="02020603050405020304" pitchFamily="18" charset="0"/>
                          <a:cs typeface="Times New Roman" panose="02020603050405020304" pitchFamily="18" charset="0"/>
                        </a:rPr>
                        <a:t> X</a:t>
                      </a:r>
                      <a:endParaRPr dirty="0" sz="16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r>
              <a:tr h="974928">
                <a:tc>
                  <a:txBody>
                    <a:bodyPr/>
                    <a:p>
                      <a:pPr algn="just">
                        <a:lnSpc>
                          <a:spcPct val="150000"/>
                        </a:lnSpc>
                        <a:spcAft>
                          <a:spcPts val="800"/>
                        </a:spcAft>
                      </a:pPr>
                      <a:r>
                        <a:rPr dirty="0" sz="1000" kern="100" lang="en-IN">
                          <a:solidFill>
                            <a:schemeClr val="tx1"/>
                          </a:solidFill>
                          <a:effectLst/>
                          <a:latin typeface="Times New Roman" panose="02020603050405020304" pitchFamily="18" charset="0"/>
                          <a:cs typeface="Times New Roman" panose="02020603050405020304" pitchFamily="18" charset="0"/>
                        </a:rPr>
                        <a:t>Data Collection (Secondary Data Analysis)</a:t>
                      </a:r>
                      <a:endParaRPr dirty="0" sz="10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r>
              <a:tr h="375621">
                <a:tc>
                  <a:txBody>
                    <a:bodyPr/>
                    <a:p>
                      <a:pPr algn="just">
                        <a:lnSpc>
                          <a:spcPct val="150000"/>
                        </a:lnSpc>
                        <a:spcAft>
                          <a:spcPts val="800"/>
                        </a:spcAft>
                      </a:pPr>
                      <a:r>
                        <a:rPr dirty="0" sz="1000" kern="100" lang="en-IN">
                          <a:solidFill>
                            <a:schemeClr val="tx1"/>
                          </a:solidFill>
                          <a:effectLst/>
                          <a:latin typeface="Times New Roman" panose="02020603050405020304" pitchFamily="18" charset="0"/>
                          <a:cs typeface="Times New Roman" panose="02020603050405020304" pitchFamily="18" charset="0"/>
                        </a:rPr>
                        <a:t>Data Analysis</a:t>
                      </a:r>
                      <a:endParaRPr dirty="0" sz="10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r>
              <a:tr h="375621">
                <a:tc>
                  <a:txBody>
                    <a:bodyPr/>
                    <a:p>
                      <a:pPr algn="just">
                        <a:lnSpc>
                          <a:spcPct val="150000"/>
                        </a:lnSpc>
                        <a:spcAft>
                          <a:spcPts val="800"/>
                        </a:spcAft>
                      </a:pPr>
                      <a:r>
                        <a:rPr dirty="0" sz="1000" kern="100" lang="en-IN">
                          <a:solidFill>
                            <a:schemeClr val="tx1"/>
                          </a:solidFill>
                          <a:effectLst/>
                          <a:latin typeface="Times New Roman" panose="02020603050405020304" pitchFamily="18" charset="0"/>
                          <a:cs typeface="Times New Roman" panose="02020603050405020304" pitchFamily="18" charset="0"/>
                        </a:rPr>
                        <a:t>Writing Drafts</a:t>
                      </a:r>
                      <a:endParaRPr dirty="0" sz="10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r>
              <a:tr h="375621">
                <a:tc>
                  <a:txBody>
                    <a:bodyPr/>
                    <a:p>
                      <a:pPr algn="just">
                        <a:lnSpc>
                          <a:spcPct val="150000"/>
                        </a:lnSpc>
                        <a:spcAft>
                          <a:spcPts val="800"/>
                        </a:spcAft>
                      </a:pPr>
                      <a:r>
                        <a:rPr dirty="0" sz="1000" kern="100" lang="en-IN">
                          <a:solidFill>
                            <a:schemeClr val="tx1"/>
                          </a:solidFill>
                          <a:effectLst/>
                          <a:latin typeface="Times New Roman" panose="02020603050405020304" pitchFamily="18" charset="0"/>
                          <a:cs typeface="Times New Roman" panose="02020603050405020304" pitchFamily="18" charset="0"/>
                        </a:rPr>
                        <a:t>Revisions &amp; Edits</a:t>
                      </a:r>
                      <a:endParaRPr dirty="0" sz="10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r>
              <a:tr h="575390">
                <a:tc>
                  <a:txBody>
                    <a:bodyPr/>
                    <a:p>
                      <a:pPr algn="just">
                        <a:lnSpc>
                          <a:spcPct val="150000"/>
                        </a:lnSpc>
                        <a:spcAft>
                          <a:spcPts val="800"/>
                        </a:spcAft>
                      </a:pPr>
                      <a:r>
                        <a:rPr dirty="0" sz="1000" kern="100" lang="en-IN">
                          <a:solidFill>
                            <a:schemeClr val="tx1"/>
                          </a:solidFill>
                          <a:effectLst/>
                          <a:latin typeface="Times New Roman" panose="02020603050405020304" pitchFamily="18" charset="0"/>
                          <a:cs typeface="Times New Roman" panose="02020603050405020304" pitchFamily="18" charset="0"/>
                        </a:rPr>
                        <a:t>Final Report Writing</a:t>
                      </a:r>
                      <a:endParaRPr dirty="0" sz="10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r>
              <a:tr h="775159">
                <a:tc>
                  <a:txBody>
                    <a:bodyPr/>
                    <a:p>
                      <a:pPr algn="just">
                        <a:lnSpc>
                          <a:spcPct val="150000"/>
                        </a:lnSpc>
                        <a:spcAft>
                          <a:spcPts val="800"/>
                        </a:spcAft>
                      </a:pPr>
                      <a:r>
                        <a:rPr dirty="0" sz="1000" kern="100" lang="en-IN">
                          <a:solidFill>
                            <a:schemeClr val="tx1"/>
                          </a:solidFill>
                          <a:effectLst/>
                          <a:latin typeface="Times New Roman" panose="02020603050405020304" pitchFamily="18" charset="0"/>
                          <a:cs typeface="Times New Roman" panose="02020603050405020304" pitchFamily="18" charset="0"/>
                        </a:rPr>
                        <a:t>Final Review &amp; Submission</a:t>
                      </a:r>
                      <a:endParaRPr dirty="0" sz="1000" kern="100" lang="en-I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sz="1600" kern="100" lang="en-IN">
                          <a:effectLst/>
                          <a:latin typeface="Times New Roman" panose="02020603050405020304" pitchFamily="18" charset="0"/>
                          <a:cs typeface="Times New Roman" panose="02020603050405020304" pitchFamily="18" charset="0"/>
                        </a:rPr>
                        <a:t> </a:t>
                      </a:r>
                      <a:endParaRPr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US">
                          <a:effectLst/>
                          <a:latin typeface="Times New Roman" panose="02020603050405020304" pitchFamily="18" charset="0"/>
                          <a:ea typeface="Calibri" panose="020F0502020204030204" pitchFamily="34" charset="0"/>
                          <a:cs typeface="Times New Roman" panose="02020603050405020304" pitchFamily="18" charset="0"/>
                        </a:rPr>
                        <a:t>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c>
                  <a:txBody>
                    <a:bodyPr/>
                    <a:p>
                      <a:pPr algn="just">
                        <a:lnSpc>
                          <a:spcPct val="150000"/>
                        </a:lnSpc>
                        <a:spcAft>
                          <a:spcPts val="800"/>
                        </a:spcAft>
                      </a:pPr>
                      <a:r>
                        <a:rPr dirty="0" sz="1600" kern="100" lang="en-IN">
                          <a:effectLst/>
                          <a:latin typeface="Times New Roman" panose="02020603050405020304" pitchFamily="18" charset="0"/>
                          <a:cs typeface="Times New Roman" panose="02020603050405020304" pitchFamily="18" charset="0"/>
                        </a:rPr>
                        <a:t> X</a:t>
                      </a:r>
                      <a:endParaRPr dirty="0" sz="1600" kern="100" lang="en-IN">
                        <a:effectLst/>
                        <a:latin typeface="Times New Roman" panose="02020603050405020304" pitchFamily="18" charset="0"/>
                        <a:ea typeface="Calibri" panose="020F0502020204030204" pitchFamily="34" charset="0"/>
                        <a:cs typeface="Times New Roman" panose="02020603050405020304" pitchFamily="18" charset="0"/>
                      </a:endParaRPr>
                    </a:p>
                  </a:txBody>
                  <a:tcPr marL="25291" marR="25291" marT="0" marB="0" anchor="ctr"/>
                </a:tc>
              </a:tr>
            </a:tbl>
          </a:graphicData>
        </a:graphic>
      </p:graphicFrame>
      <p:sp>
        <p:nvSpPr>
          <p:cNvPr id="1048627" name="Rectangle 1"/>
          <p:cNvSpPr>
            <a:spLocks noChangeArrowheads="1"/>
          </p:cNvSpPr>
          <p:nvPr/>
        </p:nvSpPr>
        <p:spPr bwMode="auto">
          <a:xfrm>
            <a:off x="-18713620" y="2057400"/>
            <a:ext cx="59345315" cy="457200"/>
          </a:xfrm>
          <a:prstGeom prst="rect"/>
          <a:noFill/>
          <a:ln>
            <a:noFill/>
          </a:ln>
          <a:effectLst/>
        </p:spPr>
        <p:txBody>
          <a:bodyPr anchor="ctr" anchorCtr="0" bIns="45720" compatLnSpc="1" lIns="91440" numCol="1" rIns="91440" tIns="45720" vert="horz" wrap="square">
            <a:prstTxWarp prst="textNoShape"/>
            <a:spAutoFit/>
          </a:bodyPr>
          <a:p>
            <a:endParaRPr lang="en-IN"/>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52" name=""/>
        <p:cNvGrpSpPr/>
        <p:nvPr/>
      </p:nvGrpSpPr>
      <p:grpSpPr>
        <a:xfrm>
          <a:off x="0" y="0"/>
          <a:ext cx="0" cy="0"/>
          <a:chOff x="0" y="0"/>
          <a:chExt cx="0" cy="0"/>
        </a:xfrm>
      </p:grpSpPr>
      <p:sp>
        <p:nvSpPr>
          <p:cNvPr id="1048628" name="TextBox 3"/>
          <p:cNvSpPr txBox="1"/>
          <p:nvPr/>
        </p:nvSpPr>
        <p:spPr>
          <a:xfrm>
            <a:off x="616376" y="517725"/>
            <a:ext cx="10027920" cy="723899"/>
          </a:xfrm>
          <a:prstGeom prst="rect"/>
        </p:spPr>
        <p:txBody>
          <a:bodyPr anchor="t" bIns="0" lIns="0" rIns="0" rtlCol="0" tIns="0">
            <a:spAutoFit/>
          </a:bodyPr>
          <a:p>
            <a:pPr algn="l">
              <a:lnSpc>
                <a:spcPct val="150000"/>
              </a:lnSpc>
            </a:pPr>
            <a:r>
              <a:rPr b="1" dirty="0" sz="3200" lang="en-US" spc="-83">
                <a:solidFill>
                  <a:srgbClr val="000000"/>
                </a:solidFill>
                <a:latin typeface="Times New Roman" panose="02020603050405020304" pitchFamily="18" charset="0"/>
                <a:cs typeface="Times New Roman" panose="02020603050405020304" pitchFamily="18" charset="0"/>
              </a:rPr>
              <a:t>References</a:t>
            </a:r>
          </a:p>
        </p:txBody>
      </p:sp>
      <p:sp>
        <p:nvSpPr>
          <p:cNvPr id="1048629" name="TextBox 4"/>
          <p:cNvSpPr txBox="1"/>
          <p:nvPr/>
        </p:nvSpPr>
        <p:spPr>
          <a:xfrm>
            <a:off x="616376" y="1278480"/>
            <a:ext cx="11168149" cy="5308600"/>
          </a:xfrm>
          <a:prstGeom prst="rect"/>
        </p:spPr>
        <p:txBody>
          <a:bodyPr anchor="t" bIns="0" lIns="0" rIns="0" rtlCol="0" tIns="0" wrap="square">
            <a:spAutoFit/>
          </a:bodyPr>
          <a:p>
            <a:pPr algn="just" indent="-228611" marL="228611">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Braun, V., &amp; Clarke, V. (2006). Using thematic analysis in psychology.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Qualitative Research in Psychology, 3</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(2), 77-101.</a:t>
            </a:r>
          </a:p>
          <a:p>
            <a:pPr algn="just" indent="-228611" marL="228611">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Braun, V., &amp; Clarke, V. (2021).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Thematic Analysis: A Practical Guide</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SAGE.</a:t>
            </a:r>
          </a:p>
          <a:p>
            <a:pPr algn="just" indent="-228611" marL="228611">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McManus, S.,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Bebbington</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P., Jenkins, R., &amp;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Brugha</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T. (2019).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Mental health and wellbeing in England: Adult Psychiatric Morbidity Survey 2014</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NHS Digital.</a:t>
            </a:r>
          </a:p>
          <a:p>
            <a:pPr algn="just" indent="-228611" marL="228611">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Mental Health Foundation. (2020). Mental health statistics: the most common mental health problems. Mental Health Needs in the U.S. Grew Dramatically in 2020. Retrieved from </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hlinkClick r:id="rId1"/>
              </a:rPr>
              <a:t>https://mhanational.org</a:t>
            </a:r>
            <a:endParaRPr dirty="0" sz="1200" lang="en-GB">
              <a:solidFill>
                <a:schemeClr val="tx1">
                  <a:lumMod val="75000"/>
                  <a:lumOff val="25000"/>
                </a:schemeClr>
              </a:solidFill>
              <a:latin typeface="Times New Roman" panose="02020603050405020304" pitchFamily="18" charset="0"/>
              <a:cs typeface="Times New Roman" panose="02020603050405020304" pitchFamily="18" charset="0"/>
            </a:endParaRPr>
          </a:p>
          <a:p>
            <a:pPr algn="just" indent="-228611" marL="228611">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Mental Health Foundation. (2021). Coronavirus: Mental Health in the Pandemic. Retrieved from </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hlinkClick r:id="rId1"/>
              </a:rPr>
              <a:t>https://mhanational.org</a:t>
            </a:r>
            <a:endParaRPr dirty="0" sz="1200" lang="en-GB">
              <a:solidFill>
                <a:schemeClr val="tx1">
                  <a:lumMod val="75000"/>
                  <a:lumOff val="25000"/>
                </a:schemeClr>
              </a:solidFill>
              <a:latin typeface="Times New Roman" panose="02020603050405020304" pitchFamily="18" charset="0"/>
              <a:cs typeface="Times New Roman" panose="02020603050405020304" pitchFamily="18" charset="0"/>
            </a:endParaRPr>
          </a:p>
          <a:p>
            <a:pPr algn="just" indent="-228611" marL="228611">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Office for National Statistics. (2021). Coronavirus and the social impacts on Great Britain. Retrieved from </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hlinkClick r:id="rId2"/>
              </a:rPr>
              <a:t>https://ons.gov.uk</a:t>
            </a:r>
            <a:endParaRPr dirty="0" sz="1200" lang="en-GB">
              <a:solidFill>
                <a:schemeClr val="tx1">
                  <a:lumMod val="75000"/>
                  <a:lumOff val="25000"/>
                </a:schemeClr>
              </a:solidFill>
              <a:latin typeface="Times New Roman" panose="02020603050405020304" pitchFamily="18" charset="0"/>
              <a:cs typeface="Times New Roman" panose="02020603050405020304" pitchFamily="18" charset="0"/>
            </a:endParaRPr>
          </a:p>
          <a:p>
            <a:pPr algn="just" indent="-228611" marL="228611">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Pierce, M., Hope, H., Ford, T., Hatch, S.,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Hotopf</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M., John, A.,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Kontopantelis</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E., Webb, R.,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Wessely</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S., McManus, S., &amp; Abel, K.M. (2020). Mental health before and during the COVID-19 pandemic: a longitudinal probability sample survey of the UK population.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The Lancet Psychiatry</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a:t>
            </a:r>
          </a:p>
          <a:p>
            <a:pPr algn="just" indent="-228611" marL="228611">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Pierce, M., McManus, S., Jessop, C., John, A.,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Hotopf</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M., Ford, T., Hatch, S.,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Wessely</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S., &amp; Abel, K.M. (2020). Mental health responses to the COVID-19 pandemic: a latent class trajectory analysis of a national cohort study.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The Lancet Psychiatry</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a:t>
            </a:r>
          </a:p>
          <a:p>
            <a:pPr algn="just" indent="-228611" marL="228611">
              <a:lnSpc>
                <a:spcPct val="150000"/>
              </a:lnSpc>
              <a:buFont typeface="Arial" panose="020B0604020202020204" pitchFamily="34" charset="0"/>
              <a:buChar char="•"/>
            </a:pP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Shevlin</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M., McBride, O., Murphy, J., Miller, J.G., Hartman, T.K.,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Levita</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L., Mason, L., Martinez, A.P., McKay, R., Stocks, T.V.A., Bennett, K.M., Hyland, P.,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Karatzias</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T., &amp;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Bentall</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R.P. (2020). Anxiety, Depression, Traumatic Stress, and COVID-19 Related Anxiety in the UK General Population During the COVID-19 Pandemic. </a:t>
            </a:r>
            <a:r>
              <a:rPr dirty="0" sz="1200" i="1" lang="en-GB" err="1">
                <a:solidFill>
                  <a:schemeClr val="tx1">
                    <a:lumMod val="75000"/>
                    <a:lumOff val="25000"/>
                  </a:schemeClr>
                </a:solidFill>
                <a:latin typeface="Times New Roman" panose="02020603050405020304" pitchFamily="18" charset="0"/>
                <a:cs typeface="Times New Roman" panose="02020603050405020304" pitchFamily="18" charset="0"/>
              </a:rPr>
              <a:t>BJPsych</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 Open</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a:t>
            </a:r>
          </a:p>
          <a:p>
            <a:pPr algn="just" indent="-190510" marL="190510">
              <a:lnSpc>
                <a:spcPct val="150000"/>
              </a:lnSpc>
              <a:buFont typeface="Arial" panose="020B0604020202020204" pitchFamily="34" charset="0"/>
              <a:buChar char="•"/>
            </a:pP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Siller</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H., &amp; Aydin, N. (2022). Using an intersectional lens on vulnerability and resilience in minority and/or marginalized groups during the COVID-19 pandemic: a narrative review.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Frontiers in Psychology, 13</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894103.</a:t>
            </a:r>
          </a:p>
          <a:p>
            <a:pPr indent="-190510" marL="190510">
              <a:lnSpc>
                <a:spcPct val="150000"/>
              </a:lnSpc>
              <a:buFont typeface="Arial" panose="020B0604020202020204" pitchFamily="34" charset="0"/>
              <a:buChar char="•"/>
            </a:pP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Manchia</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M.,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Gathier</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A.W.,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Yapici-Eser</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H., Schmidt, M.V., de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Quervain</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D., van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Amelsvoort</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T.,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Bisson</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J.I.,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Cryan</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J.F.,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Howes</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O.D., Pinto, L., &amp; Van der Wee, N.J. (2022). The impact of the prolonged COVID-19 pandemic on stress resilience and mental health: A critical review across waves.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European </a:t>
            </a:r>
            <a:r>
              <a:rPr dirty="0" sz="1200" i="1" lang="en-GB" err="1">
                <a:solidFill>
                  <a:schemeClr val="tx1">
                    <a:lumMod val="75000"/>
                    <a:lumOff val="25000"/>
                  </a:schemeClr>
                </a:solidFill>
                <a:latin typeface="Times New Roman" panose="02020603050405020304" pitchFamily="18" charset="0"/>
                <a:cs typeface="Times New Roman" panose="02020603050405020304" pitchFamily="18" charset="0"/>
              </a:rPr>
              <a:t>Neuropsychopharmacology</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 55</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22-83.</a:t>
            </a:r>
          </a:p>
          <a:p>
            <a:pPr algn="just">
              <a:lnSpc>
                <a:spcPts val="1876"/>
              </a:lnSpc>
            </a:pPr>
            <a:endParaRPr dirty="0" sz="1563" lang="en-US" spc="-12">
              <a:solidFill>
                <a:srgbClr val="000000"/>
              </a:solidFill>
              <a:latin typeface="Zen Maru Gothic Bold"/>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53" name=""/>
        <p:cNvGrpSpPr/>
        <p:nvPr/>
      </p:nvGrpSpPr>
      <p:grpSpPr>
        <a:xfrm>
          <a:off x="0" y="0"/>
          <a:ext cx="0" cy="0"/>
          <a:chOff x="0" y="0"/>
          <a:chExt cx="0" cy="0"/>
        </a:xfrm>
      </p:grpSpPr>
      <p:sp>
        <p:nvSpPr>
          <p:cNvPr id="1048630" name="Freeform 2"/>
          <p:cNvSpPr/>
          <p:nvPr/>
        </p:nvSpPr>
        <p:spPr>
          <a:xfrm>
            <a:off x="0" y="6333744"/>
            <a:ext cx="12192507" cy="524255"/>
          </a:xfrm>
          <a:custGeom>
            <a:avLst/>
            <a:ahLst/>
            <a:rect l="l" t="t" r="r" b="b"/>
            <a:pathLst>
              <a:path w="18288760" h="786382">
                <a:moveTo>
                  <a:pt x="0" y="0"/>
                </a:moveTo>
                <a:lnTo>
                  <a:pt x="18288760" y="0"/>
                </a:lnTo>
                <a:lnTo>
                  <a:pt x="18288760" y="786382"/>
                </a:lnTo>
                <a:lnTo>
                  <a:pt x="0" y="786382"/>
                </a:lnTo>
                <a:lnTo>
                  <a:pt x="0" y="0"/>
                </a:lnTo>
                <a:close/>
              </a:path>
            </a:pathLst>
          </a:custGeom>
          <a:blipFill>
            <a:blip xmlns:r="http://schemas.openxmlformats.org/officeDocument/2006/relationships" r:embed="rId1"/>
            <a:stretch>
              <a:fillRect/>
            </a:stretch>
          </a:blipFill>
        </p:spPr>
        <p:txBody>
          <a:bodyPr/>
          <a:p>
            <a:endParaRPr sz="1200" lang="en-IN"/>
          </a:p>
        </p:txBody>
      </p:sp>
      <p:sp>
        <p:nvSpPr>
          <p:cNvPr id="1048631" name="TextBox 3"/>
          <p:cNvSpPr txBox="1"/>
          <p:nvPr/>
        </p:nvSpPr>
        <p:spPr>
          <a:xfrm>
            <a:off x="511925" y="563453"/>
            <a:ext cx="10027920" cy="436017"/>
          </a:xfrm>
          <a:prstGeom prst="rect"/>
        </p:spPr>
        <p:txBody>
          <a:bodyPr anchor="t" bIns="0" lIns="0" rIns="0" rtlCol="0" tIns="0">
            <a:spAutoFit/>
          </a:bodyPr>
          <a:p>
            <a:pPr>
              <a:lnSpc>
                <a:spcPts val="3360"/>
              </a:lnSpc>
            </a:pPr>
            <a:r>
              <a:rPr b="1" dirty="0" sz="3200" lang="en-US" spc="-83">
                <a:solidFill>
                  <a:srgbClr val="000000"/>
                </a:solidFill>
                <a:latin typeface="Times New Roman" panose="02020603050405020304" pitchFamily="18" charset="0"/>
                <a:cs typeface="Times New Roman" panose="02020603050405020304" pitchFamily="18" charset="0"/>
              </a:rPr>
              <a:t>References</a:t>
            </a:r>
          </a:p>
        </p:txBody>
      </p:sp>
      <p:sp>
        <p:nvSpPr>
          <p:cNvPr id="1048632" name="TextBox 4"/>
          <p:cNvSpPr txBox="1"/>
          <p:nvPr/>
        </p:nvSpPr>
        <p:spPr>
          <a:xfrm>
            <a:off x="511925" y="1070388"/>
            <a:ext cx="11168149" cy="5575300"/>
          </a:xfrm>
          <a:prstGeom prst="rect"/>
        </p:spPr>
        <p:txBody>
          <a:bodyPr anchor="t" bIns="0" lIns="0" rIns="0" rtlCol="0" tIns="0" wrap="square">
            <a:spAutoFit/>
          </a:bodyPr>
          <a:p>
            <a:pPr algn="just" indent="-190510" marL="190510">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Suleimany, M.,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Mokhtarzadeh</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S., &amp;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Sharifi</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A. (2022). Community resilience to pandemics: An assessment framework developed based on the review of COVID-19 literature.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International Journal of Disaster Risk Reduction, 80</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103248.</a:t>
            </a:r>
          </a:p>
          <a:p>
            <a:pPr algn="just" indent="-190510" marL="190510">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Zhang, N., Yang, S., &amp;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Jia</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P. (2022). Cultivating resilience during the COVID-19 pandemic: A socioecological perspective.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Annual Review of Psychology, 73</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575-598.</a:t>
            </a:r>
          </a:p>
          <a:p>
            <a:pPr algn="just" indent="-190510" marL="190510">
              <a:lnSpc>
                <a:spcPct val="150000"/>
              </a:lnSpc>
              <a:buFont typeface="Arial" panose="020B0604020202020204" pitchFamily="34" charset="0"/>
              <a:buChar char="•"/>
            </a:pP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Silveira</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S., Hecht, M., Matthaeus, H.,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Adli</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M.,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Voelkle</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M.C., &amp; Singer, T. (2022). Coping with the COVID-19 pandemic: perceived changes in psychological vulnerability, resilience and social cohesion before, during and after lockdown.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International Journal of Environmental Research and Public Health, 19</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(6), 3290.</a:t>
            </a:r>
          </a:p>
          <a:p>
            <a:pPr algn="just" indent="-190510" marL="190510">
              <a:lnSpc>
                <a:spcPct val="150000"/>
              </a:lnSpc>
              <a:buFont typeface="Arial" panose="020B0604020202020204" pitchFamily="34" charset="0"/>
              <a:buChar char="•"/>
            </a:pP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Gustafsson</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P.E., Nilsson, I., &amp; San Sebastian, M. (2022). Venerable vulnerability or remarkable resilience? A prospective study of the impact of the first wave of the COVID-19 pandemic and quarantine measures on loneliness in Swedish older adults with home care.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BMJ Open, 12</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(5), e060209.</a:t>
            </a:r>
          </a:p>
          <a:p>
            <a:pPr algn="just" indent="-190510" marL="190510">
              <a:lnSpc>
                <a:spcPct val="150000"/>
              </a:lnSpc>
              <a:buFont typeface="Arial" panose="020B0604020202020204" pitchFamily="34" charset="0"/>
              <a:buChar char="•"/>
            </a:pP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Jeamjitvibool</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T.,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Duangchan</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C.,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Mousa</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A., &amp;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Mahikul</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W. (2022). The association between resilience and psychological distress during the COVID-19 pandemic: A systematic review and meta-analysis.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International Journal of Environmental Research and Public Health, 19</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(22), 14854.</a:t>
            </a:r>
          </a:p>
          <a:p>
            <a:pPr algn="just" indent="-190510" marL="190510">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Baum, M.K.,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Tamargo</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J.A., Diaz-Martinez, J., Delgado-</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Enciso</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I., Meade, C.S., Kirk, G.D., Mehta, S.H., Moore, R.,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Kipke</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M.D.,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Shoptaw</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S.J., &amp;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Mustanski</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B. (2022). HIV, psychological resilience, and substance misuse during the COVID-19 pandemic: A multi-cohort study.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Drug and Alcohol Dependence, 231</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109230.</a:t>
            </a:r>
          </a:p>
          <a:p>
            <a:pPr algn="just" indent="-190510" marL="190510">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Shi, C., Liao, L., Li, H., &amp; Su, Z. (2022). Which urban communities are susceptible to COVID-19? An empirical study through the lens of community resilience.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BMC Public Health, 22</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(1), 70.</a:t>
            </a:r>
          </a:p>
          <a:p>
            <a:pPr algn="just" indent="-190510" marL="190510">
              <a:lnSpc>
                <a:spcPct val="150000"/>
              </a:lnSpc>
              <a:buFont typeface="Arial" panose="020B0604020202020204" pitchFamily="34" charset="0"/>
              <a:buChar char="•"/>
            </a:pP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Fernández</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R.S.,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Crivelli</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L.,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Guimet</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N.M., Allegri, R.F.,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Picco</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S., &amp;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Pedreira</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M.E. (2022). Psychological distress and mental health trajectories during the COVID-19 pandemic in Argentina: a longitudinal study.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Scientific Reports, 12</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(1), 5632.</a:t>
            </a:r>
          </a:p>
          <a:p>
            <a:pPr algn="just" indent="-190510" marL="190510">
              <a:lnSpc>
                <a:spcPct val="150000"/>
              </a:lnSpc>
              <a:buFont typeface="Arial" panose="020B0604020202020204" pitchFamily="34" charset="0"/>
              <a:buChar char="•"/>
            </a:pP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Forycka</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J.,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Pawłowicz-Szlarska</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E.,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Burczyńska</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A.,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Cegielska</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N.,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Harendarz</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K., &amp;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Nowicki</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M. (2022). Polish medical students facing the pandemic—Assessment of resilience, well-being, and burnout in the COVID-19 era. </a:t>
            </a:r>
            <a:r>
              <a:rPr dirty="0" sz="1200" i="1" lang="en-GB" err="1">
                <a:solidFill>
                  <a:schemeClr val="tx1">
                    <a:lumMod val="75000"/>
                    <a:lumOff val="25000"/>
                  </a:schemeClr>
                </a:solidFill>
                <a:latin typeface="Times New Roman" panose="02020603050405020304" pitchFamily="18" charset="0"/>
                <a:cs typeface="Times New Roman" panose="02020603050405020304" pitchFamily="18" charset="0"/>
              </a:rPr>
              <a:t>PLoS</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 One, 17</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(1), e0261652.</a:t>
            </a:r>
          </a:p>
          <a:p>
            <a:pPr algn="just" indent="-190510" marL="190510">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Kumar, R., Singh, A., &amp;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Pagali</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S. (2022). A review study on the trends of psychological challenges, coping ways, and public support during the COVID-19 pandemic in the vulnerable populations in the United States.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Frontiers in Psychiatry, 13</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920581.</a:t>
            </a:r>
          </a:p>
          <a:p>
            <a:pPr algn="just">
              <a:lnSpc>
                <a:spcPts val="1876"/>
              </a:lnSpc>
            </a:pPr>
            <a:endParaRPr dirty="0" sz="1563" lang="en-US" spc="-12">
              <a:solidFill>
                <a:srgbClr val="000000"/>
              </a:solidFill>
              <a:latin typeface="Zen Maru Gothic Bold"/>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54" name=""/>
        <p:cNvGrpSpPr/>
        <p:nvPr/>
      </p:nvGrpSpPr>
      <p:grpSpPr>
        <a:xfrm>
          <a:off x="0" y="0"/>
          <a:ext cx="0" cy="0"/>
          <a:chOff x="0" y="0"/>
          <a:chExt cx="0" cy="0"/>
        </a:xfrm>
      </p:grpSpPr>
      <p:sp>
        <p:nvSpPr>
          <p:cNvPr id="1048633" name="TextBox 3"/>
          <p:cNvSpPr txBox="1"/>
          <p:nvPr/>
        </p:nvSpPr>
        <p:spPr>
          <a:xfrm>
            <a:off x="527165" y="617107"/>
            <a:ext cx="10027920" cy="436017"/>
          </a:xfrm>
          <a:prstGeom prst="rect"/>
        </p:spPr>
        <p:txBody>
          <a:bodyPr anchor="t" bIns="0" lIns="0" rIns="0" rtlCol="0" tIns="0">
            <a:spAutoFit/>
          </a:bodyPr>
          <a:p>
            <a:pPr>
              <a:lnSpc>
                <a:spcPts val="3360"/>
              </a:lnSpc>
            </a:pPr>
            <a:r>
              <a:rPr b="1" dirty="0" sz="3200" lang="en-US" spc="-83">
                <a:solidFill>
                  <a:srgbClr val="000000"/>
                </a:solidFill>
                <a:latin typeface="Times New Roman" panose="02020603050405020304" pitchFamily="18" charset="0"/>
                <a:cs typeface="Times New Roman" panose="02020603050405020304" pitchFamily="18" charset="0"/>
              </a:rPr>
              <a:t>References</a:t>
            </a:r>
          </a:p>
        </p:txBody>
      </p:sp>
      <p:sp>
        <p:nvSpPr>
          <p:cNvPr id="1048634" name="TextBox 4"/>
          <p:cNvSpPr txBox="1"/>
          <p:nvPr/>
        </p:nvSpPr>
        <p:spPr>
          <a:xfrm>
            <a:off x="511926" y="1193800"/>
            <a:ext cx="11168149" cy="5041900"/>
          </a:xfrm>
          <a:prstGeom prst="rect"/>
        </p:spPr>
        <p:txBody>
          <a:bodyPr anchor="t" bIns="0" lIns="0" rIns="0" rtlCol="0" tIns="0" wrap="square">
            <a:spAutoFit/>
          </a:bodyPr>
          <a:p>
            <a:pPr algn="just" indent="-190510" marL="190510">
              <a:lnSpc>
                <a:spcPct val="150000"/>
              </a:lnSpc>
              <a:buFont typeface="Arial" panose="020B0604020202020204" pitchFamily="34" charset="0"/>
              <a:buChar char="•"/>
            </a:pP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Penninx</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B.W.,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Benros</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M.E., Klein, R.S., &amp;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Vinkers</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C.H. (2022). How COVID-19 shaped mental health: from infection to pandemic effects.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Nature Medicine, 28</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(10), 2027-2037.</a:t>
            </a:r>
          </a:p>
          <a:p>
            <a:pPr algn="just" indent="-190510" marL="190510">
              <a:lnSpc>
                <a:spcPct val="150000"/>
              </a:lnSpc>
              <a:buFont typeface="Arial" panose="020B0604020202020204" pitchFamily="34" charset="0"/>
              <a:buChar char="•"/>
            </a:pP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Belitski</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M., Guenther, C.,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Kritikos</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A.S., &amp;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Thurik</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R. (2022). Economic effects of the COVID-19 pandemic on entrepreneurship and small businesses.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Small Business Economics</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a:t>
            </a:r>
          </a:p>
          <a:p>
            <a:pPr algn="just" indent="-190510" marL="190510">
              <a:lnSpc>
                <a:spcPct val="150000"/>
              </a:lnSpc>
              <a:buFont typeface="Arial" panose="020B0604020202020204" pitchFamily="34" charset="0"/>
              <a:buChar char="•"/>
            </a:pPr>
            <a:r>
              <a:rPr dirty="0" sz="1200" lang="lt-LT">
                <a:solidFill>
                  <a:schemeClr val="tx1">
                    <a:lumMod val="75000"/>
                    <a:lumOff val="25000"/>
                  </a:schemeClr>
                </a:solidFill>
                <a:latin typeface="Times New Roman" panose="02020603050405020304" pitchFamily="18" charset="0"/>
                <a:cs typeface="Times New Roman" panose="02020603050405020304" pitchFamily="18" charset="0"/>
              </a:rPr>
              <a:t>Zubizarreta, D., Trinh, M.H., &amp; Reisner, S.L. (2022). COVID-19 risk and resilience among US transgender and gender diverse populations. </a:t>
            </a:r>
            <a:r>
              <a:rPr dirty="0" sz="1200" i="1" lang="lt-LT">
                <a:solidFill>
                  <a:schemeClr val="tx1">
                    <a:lumMod val="75000"/>
                    <a:lumOff val="25000"/>
                  </a:schemeClr>
                </a:solidFill>
                <a:latin typeface="Times New Roman" panose="02020603050405020304" pitchFamily="18" charset="0"/>
                <a:cs typeface="Times New Roman" panose="02020603050405020304" pitchFamily="18" charset="0"/>
              </a:rPr>
              <a:t>American Journal of Preventive Medicine, 62</a:t>
            </a:r>
            <a:r>
              <a:rPr dirty="0" sz="1200" lang="lt-LT">
                <a:solidFill>
                  <a:schemeClr val="tx1">
                    <a:lumMod val="75000"/>
                    <a:lumOff val="25000"/>
                  </a:schemeClr>
                </a:solidFill>
                <a:latin typeface="Times New Roman" panose="02020603050405020304" pitchFamily="18" charset="0"/>
                <a:cs typeface="Times New Roman" panose="02020603050405020304" pitchFamily="18" charset="0"/>
              </a:rPr>
              <a:t>(2), 299-303.</a:t>
            </a:r>
          </a:p>
          <a:p>
            <a:pPr algn="just" indent="-190510" marL="190510">
              <a:lnSpc>
                <a:spcPct val="150000"/>
              </a:lnSpc>
              <a:buFont typeface="Arial" panose="020B0604020202020204" pitchFamily="34" charset="0"/>
              <a:buChar char="•"/>
            </a:pPr>
            <a:r>
              <a:rPr dirty="0" sz="1200" lang="lt-LT">
                <a:solidFill>
                  <a:schemeClr val="tx1">
                    <a:lumMod val="75000"/>
                    <a:lumOff val="25000"/>
                  </a:schemeClr>
                </a:solidFill>
                <a:latin typeface="Times New Roman" panose="02020603050405020304" pitchFamily="18" charset="0"/>
                <a:cs typeface="Times New Roman" panose="02020603050405020304" pitchFamily="18" charset="0"/>
              </a:rPr>
              <a:t>Štreimikienė, D., Baležentis, T., Volkov, A., Ribašauskienė, E., Morkūnas, M., &amp; Žičkienė, A. (2022). Negative effects of COVID-19 pandemic on agriculture: systematic literature review in the frameworks of vulnerability, resilience, and risks involved. </a:t>
            </a:r>
            <a:r>
              <a:rPr dirty="0" sz="1200" i="1" lang="lt-LT">
                <a:solidFill>
                  <a:schemeClr val="tx1">
                    <a:lumMod val="75000"/>
                    <a:lumOff val="25000"/>
                  </a:schemeClr>
                </a:solidFill>
                <a:latin typeface="Times New Roman" panose="02020603050405020304" pitchFamily="18" charset="0"/>
                <a:cs typeface="Times New Roman" panose="02020603050405020304" pitchFamily="18" charset="0"/>
              </a:rPr>
              <a:t>Economic Research-Ekonomska Istraživanja, 35</a:t>
            </a:r>
            <a:r>
              <a:rPr dirty="0" sz="1200" lang="lt-LT">
                <a:solidFill>
                  <a:schemeClr val="tx1">
                    <a:lumMod val="75000"/>
                    <a:lumOff val="25000"/>
                  </a:schemeClr>
                </a:solidFill>
                <a:latin typeface="Times New Roman" panose="02020603050405020304" pitchFamily="18" charset="0"/>
                <a:cs typeface="Times New Roman" panose="02020603050405020304" pitchFamily="18" charset="0"/>
              </a:rPr>
              <a:t>(1), 529-545.</a:t>
            </a:r>
          </a:p>
          <a:p>
            <a:pPr algn="just" indent="-190510" marL="190510">
              <a:lnSpc>
                <a:spcPct val="150000"/>
              </a:lnSpc>
              <a:buFont typeface="Arial" panose="020B0604020202020204" pitchFamily="34" charset="0"/>
              <a:buChar char="•"/>
            </a:pPr>
            <a:r>
              <a:rPr dirty="0" sz="1200" lang="lt-LT">
                <a:solidFill>
                  <a:schemeClr val="tx1">
                    <a:lumMod val="75000"/>
                    <a:lumOff val="25000"/>
                  </a:schemeClr>
                </a:solidFill>
                <a:latin typeface="Times New Roman" panose="02020603050405020304" pitchFamily="18" charset="0"/>
                <a:cs typeface="Times New Roman" panose="02020603050405020304" pitchFamily="18" charset="0"/>
              </a:rPr>
              <a:t>Kuzior, A., Krawczyk, D., Brożek, P., Pakhnenko, O., Vasylieva, T., &amp; Lyeonov, S. (2022). Resilience of Smart Cities to the Consequences of the COVID-19 Pandemic in the Context of Sustainable Development. </a:t>
            </a:r>
            <a:r>
              <a:rPr dirty="0" sz="1200" i="1" lang="lt-LT">
                <a:solidFill>
                  <a:schemeClr val="tx1">
                    <a:lumMod val="75000"/>
                    <a:lumOff val="25000"/>
                  </a:schemeClr>
                </a:solidFill>
                <a:latin typeface="Times New Roman" panose="02020603050405020304" pitchFamily="18" charset="0"/>
                <a:cs typeface="Times New Roman" panose="02020603050405020304" pitchFamily="18" charset="0"/>
              </a:rPr>
              <a:t>Sustainability, 14</a:t>
            </a:r>
            <a:r>
              <a:rPr dirty="0" sz="1200" lang="lt-LT">
                <a:solidFill>
                  <a:schemeClr val="tx1">
                    <a:lumMod val="75000"/>
                    <a:lumOff val="25000"/>
                  </a:schemeClr>
                </a:solidFill>
                <a:latin typeface="Times New Roman" panose="02020603050405020304" pitchFamily="18" charset="0"/>
                <a:cs typeface="Times New Roman" panose="02020603050405020304" pitchFamily="18" charset="0"/>
              </a:rPr>
              <a:t>(19), 12645.</a:t>
            </a:r>
          </a:p>
          <a:p>
            <a:pPr algn="just" indent="-190510" marL="190510">
              <a:lnSpc>
                <a:spcPct val="150000"/>
              </a:lnSpc>
              <a:buFont typeface="Arial" panose="020B0604020202020204" pitchFamily="34" charset="0"/>
              <a:buChar char="•"/>
            </a:pPr>
            <a:r>
              <a:rPr dirty="0" sz="1200" lang="lt-LT">
                <a:solidFill>
                  <a:schemeClr val="tx1">
                    <a:lumMod val="75000"/>
                    <a:lumOff val="25000"/>
                  </a:schemeClr>
                </a:solidFill>
                <a:latin typeface="Times New Roman" panose="02020603050405020304" pitchFamily="18" charset="0"/>
                <a:cs typeface="Times New Roman" panose="02020603050405020304" pitchFamily="18" charset="0"/>
              </a:rPr>
              <a:t>Lee, K., Hyun, K., Mitchell, J., Saha, T., Oran Gibson, N., &amp; Krejci, C. (2022). Exploring factors enhancing resilience among marginalized older adults during the COVID-19 pandemic. </a:t>
            </a:r>
            <a:r>
              <a:rPr dirty="0" sz="1200" i="1" lang="lt-LT">
                <a:solidFill>
                  <a:schemeClr val="tx1">
                    <a:lumMod val="75000"/>
                    <a:lumOff val="25000"/>
                  </a:schemeClr>
                </a:solidFill>
                <a:latin typeface="Times New Roman" panose="02020603050405020304" pitchFamily="18" charset="0"/>
                <a:cs typeface="Times New Roman" panose="02020603050405020304" pitchFamily="18" charset="0"/>
              </a:rPr>
              <a:t>Journal of Applied Gerontology, 41</a:t>
            </a:r>
            <a:r>
              <a:rPr dirty="0" sz="1200" lang="lt-LT">
                <a:solidFill>
                  <a:schemeClr val="tx1">
                    <a:lumMod val="75000"/>
                    <a:lumOff val="25000"/>
                  </a:schemeClr>
                </a:solidFill>
                <a:latin typeface="Times New Roman" panose="02020603050405020304" pitchFamily="18" charset="0"/>
                <a:cs typeface="Times New Roman" panose="02020603050405020304" pitchFamily="18" charset="0"/>
              </a:rPr>
              <a:t>(3), 610-618.</a:t>
            </a:r>
            <a:endParaRPr dirty="0" sz="1200" lang="en-GB">
              <a:solidFill>
                <a:schemeClr val="tx1">
                  <a:lumMod val="75000"/>
                  <a:lumOff val="25000"/>
                </a:schemeClr>
              </a:solidFill>
              <a:latin typeface="Times New Roman" panose="02020603050405020304" pitchFamily="18" charset="0"/>
              <a:cs typeface="Times New Roman" panose="02020603050405020304" pitchFamily="18" charset="0"/>
            </a:endParaRPr>
          </a:p>
          <a:p>
            <a:pPr algn="just" indent="-190510" marL="190510">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Burgess, R. A.,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Kanu</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N., Matthews, T.,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Mukotekwa</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O., Smith-Gul, A., Yusuf, I., ... &amp; Gul, M. (2022). Exploring experiences and impact of the COVID-19 pandemic on young racially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minoritised</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people in the United Kingdom: A qualitative study. </a:t>
            </a:r>
            <a:r>
              <a:rPr dirty="0" sz="1200" i="1" lang="en-GB" err="1">
                <a:solidFill>
                  <a:schemeClr val="tx1">
                    <a:lumMod val="75000"/>
                    <a:lumOff val="25000"/>
                  </a:schemeClr>
                </a:solidFill>
                <a:latin typeface="Times New Roman" panose="02020603050405020304" pitchFamily="18" charset="0"/>
                <a:cs typeface="Times New Roman" panose="02020603050405020304" pitchFamily="18" charset="0"/>
              </a:rPr>
              <a:t>PLoS</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 One</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17</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(5), e0266504.</a:t>
            </a:r>
          </a:p>
          <a:p>
            <a:pPr algn="just" indent="-190510" marL="190510">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Lombardo, C.,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Guo</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L., Solomon, S.,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Crepaz-Keay</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D., McDaid, S., Thorpe, L., ... &amp; Van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Bortel</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T. (2023). Inequalities and mental health during the Coronavirus pandemic in the UK: a mixed-methods exploration.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BMC Public Health</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23</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(1), 1830.</a:t>
            </a:r>
          </a:p>
          <a:p>
            <a:pPr algn="just" indent="-190510" marL="190510">
              <a:lnSpc>
                <a:spcPct val="150000"/>
              </a:lnSpc>
              <a:buFont typeface="Arial" panose="020B0604020202020204" pitchFamily="34" charset="0"/>
              <a:buChar char="•"/>
            </a:pP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Halliday, Emma C., Vivien Holt, </a:t>
            </a:r>
            <a:r>
              <a:rPr dirty="0" sz="1200" lang="en-GB" err="1">
                <a:solidFill>
                  <a:schemeClr val="tx1">
                    <a:lumMod val="75000"/>
                    <a:lumOff val="25000"/>
                  </a:schemeClr>
                </a:solidFill>
                <a:latin typeface="Times New Roman" panose="02020603050405020304" pitchFamily="18" charset="0"/>
                <a:cs typeface="Times New Roman" panose="02020603050405020304" pitchFamily="18" charset="0"/>
              </a:rPr>
              <a:t>Koser</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Khan, Fiona Ward, Paula Wheeler, and Gill Sadler. "‘A lot of small things make a difference’. Mental health and strategies of coping during the COVID‐19 pandemic." </a:t>
            </a:r>
            <a:r>
              <a:rPr dirty="0" sz="1200" i="1" lang="en-GB">
                <a:solidFill>
                  <a:schemeClr val="tx1">
                    <a:lumMod val="75000"/>
                    <a:lumOff val="25000"/>
                  </a:schemeClr>
                </a:solidFill>
                <a:latin typeface="Times New Roman" panose="02020603050405020304" pitchFamily="18" charset="0"/>
                <a:cs typeface="Times New Roman" panose="02020603050405020304" pitchFamily="18" charset="0"/>
              </a:rPr>
              <a:t>Health Expectations</a:t>
            </a:r>
            <a:r>
              <a:rPr dirty="0" sz="1200" lang="en-GB">
                <a:solidFill>
                  <a:schemeClr val="tx1">
                    <a:lumMod val="75000"/>
                    <a:lumOff val="25000"/>
                  </a:schemeClr>
                </a:solidFill>
                <a:latin typeface="Times New Roman" panose="02020603050405020304" pitchFamily="18" charset="0"/>
                <a:cs typeface="Times New Roman" panose="02020603050405020304" pitchFamily="18" charset="0"/>
              </a:rPr>
              <a:t> 25, no. 2 (2022): 532-540.</a:t>
            </a:r>
            <a:endParaRPr dirty="0" sz="1200" lang="lt-LT">
              <a:solidFill>
                <a:schemeClr val="tx1">
                  <a:lumMod val="75000"/>
                  <a:lumOff val="25000"/>
                </a:schemeClr>
              </a:solidFill>
              <a:latin typeface="Times New Roman" panose="02020603050405020304" pitchFamily="18" charset="0"/>
              <a:cs typeface="Times New Roman" panose="02020603050405020304" pitchFamily="18" charset="0"/>
            </a:endParaRPr>
          </a:p>
          <a:p>
            <a:pPr algn="just">
              <a:lnSpc>
                <a:spcPts val="1876"/>
              </a:lnSpc>
            </a:pPr>
            <a:endParaRPr dirty="0" sz="1563" lang="en-US" spc="-12">
              <a:solidFill>
                <a:srgbClr val="000000"/>
              </a:solidFill>
              <a:latin typeface="Zen Maru Gothic Bold"/>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55" name=""/>
        <p:cNvGrpSpPr/>
        <p:nvPr/>
      </p:nvGrpSpPr>
      <p:grpSpPr>
        <a:xfrm>
          <a:off x="0" y="0"/>
          <a:ext cx="0" cy="0"/>
          <a:chOff x="0" y="0"/>
          <a:chExt cx="0" cy="0"/>
        </a:xfrm>
      </p:grpSpPr>
      <p:sp>
        <p:nvSpPr>
          <p:cNvPr id="1048635" name="TextBox 3"/>
          <p:cNvSpPr txBox="1"/>
          <p:nvPr/>
        </p:nvSpPr>
        <p:spPr>
          <a:xfrm>
            <a:off x="527165" y="617107"/>
            <a:ext cx="10027920" cy="436017"/>
          </a:xfrm>
          <a:prstGeom prst="rect"/>
        </p:spPr>
        <p:txBody>
          <a:bodyPr anchor="t" bIns="0" lIns="0" rIns="0" rtlCol="0" tIns="0">
            <a:spAutoFit/>
          </a:bodyPr>
          <a:p>
            <a:pPr>
              <a:lnSpc>
                <a:spcPts val="3360"/>
              </a:lnSpc>
            </a:pPr>
            <a:r>
              <a:rPr b="1" dirty="0" sz="3200" lang="en-US" spc="-83">
                <a:solidFill>
                  <a:srgbClr val="000000"/>
                </a:solidFill>
                <a:latin typeface="Times New Roman" panose="02020603050405020304" pitchFamily="18" charset="0"/>
                <a:cs typeface="Times New Roman" panose="02020603050405020304" pitchFamily="18" charset="0"/>
              </a:rPr>
              <a:t>References</a:t>
            </a:r>
          </a:p>
        </p:txBody>
      </p:sp>
      <p:sp>
        <p:nvSpPr>
          <p:cNvPr id="1048636" name="TextBox 4"/>
          <p:cNvSpPr txBox="1"/>
          <p:nvPr/>
        </p:nvSpPr>
        <p:spPr>
          <a:xfrm>
            <a:off x="511926" y="1193801"/>
            <a:ext cx="11168149" cy="5160131"/>
          </a:xfrm>
          <a:prstGeom prst="rect"/>
        </p:spPr>
        <p:txBody>
          <a:bodyPr anchor="t" bIns="0" lIns="0" rIns="0" rtlCol="0" tIns="0" wrap="square">
            <a:spAutoFit/>
          </a:bodyPr>
          <a:p>
            <a:pPr algn="just" indent="-285750" marL="285750">
              <a:lnSpc>
                <a:spcPct val="150000"/>
              </a:lnSpc>
              <a:buFont typeface="Arial" panose="020B0604020202020204" pitchFamily="34" charset="0"/>
              <a:buChar char="•"/>
            </a:pPr>
            <a:r>
              <a:rPr dirty="0" sz="1600" lang="en-GB">
                <a:latin typeface="Times New Roman" panose="02020603050405020304" pitchFamily="18" charset="0"/>
                <a:cs typeface="Times New Roman" panose="02020603050405020304" pitchFamily="18" charset="0"/>
              </a:rPr>
              <a:t>McManus, S., Bebbington, P., Jenkins, R. &amp; </a:t>
            </a:r>
            <a:r>
              <a:rPr dirty="0" sz="1600" lang="en-GB" err="1">
                <a:latin typeface="Times New Roman" panose="02020603050405020304" pitchFamily="18" charset="0"/>
                <a:cs typeface="Times New Roman" panose="02020603050405020304" pitchFamily="18" charset="0"/>
              </a:rPr>
              <a:t>Brugha</a:t>
            </a:r>
            <a:r>
              <a:rPr dirty="0" sz="1600" lang="en-GB">
                <a:latin typeface="Times New Roman" panose="02020603050405020304" pitchFamily="18" charset="0"/>
                <a:cs typeface="Times New Roman" panose="02020603050405020304" pitchFamily="18" charset="0"/>
              </a:rPr>
              <a:t>, T., 2019. Mental health and wellbeing in England: Adult Psychiatric Morbidity Survey 2014. </a:t>
            </a:r>
            <a:r>
              <a:rPr dirty="0" sz="1600" i="1" lang="en-GB">
                <a:latin typeface="Times New Roman" panose="02020603050405020304" pitchFamily="18" charset="0"/>
                <a:cs typeface="Times New Roman" panose="02020603050405020304" pitchFamily="18" charset="0"/>
              </a:rPr>
              <a:t>Leeds: NHS Digital</a:t>
            </a:r>
            <a:r>
              <a:rPr dirty="0" sz="1600" lang="en-GB">
                <a:latin typeface="Times New Roman" panose="02020603050405020304" pitchFamily="18" charset="0"/>
                <a:cs typeface="Times New Roman" panose="02020603050405020304" pitchFamily="18" charset="0"/>
              </a:rPr>
              <a:t>.</a:t>
            </a:r>
          </a:p>
          <a:p>
            <a:pPr algn="just" indent="-285750" marL="285750">
              <a:lnSpc>
                <a:spcPct val="150000"/>
              </a:lnSpc>
              <a:buFont typeface="Arial" panose="020B0604020202020204" pitchFamily="34" charset="0"/>
              <a:buChar char="•"/>
            </a:pPr>
            <a:r>
              <a:rPr dirty="0" sz="1600" lang="en-GB">
                <a:latin typeface="Times New Roman" panose="02020603050405020304" pitchFamily="18" charset="0"/>
                <a:cs typeface="Times New Roman" panose="02020603050405020304" pitchFamily="18" charset="0"/>
              </a:rPr>
              <a:t>Office for National Statistics (ONS), 2021. Measuring the data: Social class. [online] Available at: </a:t>
            </a:r>
            <a:r>
              <a:rPr dirty="0" sz="1600" lang="en-GB">
                <a:latin typeface="Times New Roman" panose="02020603050405020304" pitchFamily="18" charset="0"/>
                <a:cs typeface="Times New Roman" panose="02020603050405020304" pitchFamily="18" charset="0"/>
                <a:hlinkClick r:id="rId1"/>
              </a:rPr>
              <a:t>https://www.ons.gov.uk/employmentandlabourmarket/peopleinwork/employmentandemployeetypes/bulletins/approximatedsocialgradeenglandandwales/census2021</a:t>
            </a:r>
            <a:r>
              <a:rPr dirty="0" sz="1600" lang="en-GB">
                <a:latin typeface="Times New Roman" panose="02020603050405020304" pitchFamily="18" charset="0"/>
                <a:cs typeface="Times New Roman" panose="02020603050405020304" pitchFamily="18" charset="0"/>
              </a:rPr>
              <a:t> </a:t>
            </a:r>
          </a:p>
          <a:p>
            <a:pPr algn="just" indent="-285750" marL="285750">
              <a:lnSpc>
                <a:spcPct val="150000"/>
              </a:lnSpc>
              <a:buFont typeface="Arial" panose="020B0604020202020204" pitchFamily="34" charset="0"/>
              <a:buChar char="•"/>
            </a:pPr>
            <a:r>
              <a:rPr dirty="0" sz="1600" lang="en-GB" err="1">
                <a:latin typeface="Times New Roman" panose="02020603050405020304" pitchFamily="18" charset="0"/>
                <a:cs typeface="Times New Roman" panose="02020603050405020304" pitchFamily="18" charset="0"/>
              </a:rPr>
              <a:t>Kawachi</a:t>
            </a:r>
            <a:r>
              <a:rPr dirty="0" sz="1600" lang="en-GB">
                <a:latin typeface="Times New Roman" panose="02020603050405020304" pitchFamily="18" charset="0"/>
                <a:cs typeface="Times New Roman" panose="02020603050405020304" pitchFamily="18" charset="0"/>
              </a:rPr>
              <a:t>, I. &amp; Berkman, L.F., 2001. Social ties and mental health. </a:t>
            </a:r>
            <a:r>
              <a:rPr dirty="0" sz="1600" i="1" lang="en-GB">
                <a:latin typeface="Times New Roman" panose="02020603050405020304" pitchFamily="18" charset="0"/>
                <a:cs typeface="Times New Roman" panose="02020603050405020304" pitchFamily="18" charset="0"/>
              </a:rPr>
              <a:t>Journal of Urban Health</a:t>
            </a:r>
            <a:r>
              <a:rPr dirty="0" sz="1600" lang="en-GB">
                <a:latin typeface="Times New Roman" panose="02020603050405020304" pitchFamily="18" charset="0"/>
                <a:cs typeface="Times New Roman" panose="02020603050405020304" pitchFamily="18" charset="0"/>
              </a:rPr>
              <a:t>, 78(3), pp.458-467.</a:t>
            </a:r>
          </a:p>
          <a:p>
            <a:pPr algn="just" indent="-285750" marL="285750">
              <a:lnSpc>
                <a:spcPct val="150000"/>
              </a:lnSpc>
              <a:buFont typeface="Arial" panose="020B0604020202020204" pitchFamily="34" charset="0"/>
              <a:buChar char="•"/>
            </a:pPr>
            <a:r>
              <a:rPr dirty="0" sz="1600" lang="en-GB">
                <a:latin typeface="Times New Roman" panose="02020603050405020304" pitchFamily="18" charset="0"/>
                <a:cs typeface="Times New Roman" panose="02020603050405020304" pitchFamily="18" charset="0"/>
              </a:rPr>
              <a:t>McGinty, E.E., </a:t>
            </a:r>
            <a:r>
              <a:rPr dirty="0" sz="1600" lang="en-GB" err="1">
                <a:latin typeface="Times New Roman" panose="02020603050405020304" pitchFamily="18" charset="0"/>
                <a:cs typeface="Times New Roman" panose="02020603050405020304" pitchFamily="18" charset="0"/>
              </a:rPr>
              <a:t>Presskreischer</a:t>
            </a:r>
            <a:r>
              <a:rPr dirty="0" sz="1600" lang="en-GB">
                <a:latin typeface="Times New Roman" panose="02020603050405020304" pitchFamily="18" charset="0"/>
                <a:cs typeface="Times New Roman" panose="02020603050405020304" pitchFamily="18" charset="0"/>
              </a:rPr>
              <a:t>, R., Han, H. &amp; Barry, C.L., 2020. Psychological distress and loneliness reported by US adults in 2018 and April 2020. </a:t>
            </a:r>
            <a:r>
              <a:rPr dirty="0" sz="1600" i="1" lang="en-GB">
                <a:latin typeface="Times New Roman" panose="02020603050405020304" pitchFamily="18" charset="0"/>
                <a:cs typeface="Times New Roman" panose="02020603050405020304" pitchFamily="18" charset="0"/>
              </a:rPr>
              <a:t>JAMA</a:t>
            </a:r>
            <a:r>
              <a:rPr dirty="0" sz="1600" lang="en-GB">
                <a:latin typeface="Times New Roman" panose="02020603050405020304" pitchFamily="18" charset="0"/>
                <a:cs typeface="Times New Roman" panose="02020603050405020304" pitchFamily="18" charset="0"/>
              </a:rPr>
              <a:t>, 324(1), pp.93-94</a:t>
            </a:r>
          </a:p>
          <a:p>
            <a:pPr algn="just" indent="-285750" marL="285750">
              <a:lnSpc>
                <a:spcPct val="150000"/>
              </a:lnSpc>
              <a:buFont typeface="Arial" panose="020B0604020202020204" pitchFamily="34" charset="0"/>
              <a:buChar char="•"/>
            </a:pPr>
            <a:r>
              <a:rPr dirty="0" sz="1600" lang="en-GB" err="1">
                <a:latin typeface="Times New Roman" panose="02020603050405020304" pitchFamily="18" charset="0"/>
                <a:cs typeface="Times New Roman" panose="02020603050405020304" pitchFamily="18" charset="0"/>
              </a:rPr>
              <a:t>Picco</a:t>
            </a:r>
            <a:r>
              <a:rPr dirty="0" sz="1600" lang="en-GB">
                <a:latin typeface="Times New Roman" panose="02020603050405020304" pitchFamily="18" charset="0"/>
                <a:cs typeface="Times New Roman" panose="02020603050405020304" pitchFamily="18" charset="0"/>
              </a:rPr>
              <a:t>, L. &amp; </a:t>
            </a:r>
            <a:r>
              <a:rPr dirty="0" sz="1600" lang="en-GB" err="1">
                <a:latin typeface="Times New Roman" panose="02020603050405020304" pitchFamily="18" charset="0"/>
                <a:cs typeface="Times New Roman" panose="02020603050405020304" pitchFamily="18" charset="0"/>
              </a:rPr>
              <a:t>Pedreira</a:t>
            </a:r>
            <a:r>
              <a:rPr dirty="0" sz="1600" lang="en-GB">
                <a:latin typeface="Times New Roman" panose="02020603050405020304" pitchFamily="18" charset="0"/>
                <a:cs typeface="Times New Roman" panose="02020603050405020304" pitchFamily="18" charset="0"/>
              </a:rPr>
              <a:t>, M., 2022. Teletherapy adoption and continuation among psychotherapists in Argentina during the COVID-19 pandemic: An observational study. </a:t>
            </a:r>
            <a:r>
              <a:rPr dirty="0" sz="1600" i="1" lang="en-GB">
                <a:latin typeface="Times New Roman" panose="02020603050405020304" pitchFamily="18" charset="0"/>
                <a:cs typeface="Times New Roman" panose="02020603050405020304" pitchFamily="18" charset="0"/>
              </a:rPr>
              <a:t>Journal of Medical Internet Research</a:t>
            </a:r>
            <a:r>
              <a:rPr dirty="0" sz="1600" lang="en-GB">
                <a:latin typeface="Times New Roman" panose="02020603050405020304" pitchFamily="18" charset="0"/>
                <a:cs typeface="Times New Roman" panose="02020603050405020304" pitchFamily="18" charset="0"/>
              </a:rPr>
              <a:t>.</a:t>
            </a:r>
          </a:p>
          <a:p>
            <a:pPr algn="just" indent="-285750" marL="285750">
              <a:lnSpc>
                <a:spcPct val="150000"/>
              </a:lnSpc>
              <a:buFont typeface="Arial" panose="020B0604020202020204" pitchFamily="34" charset="0"/>
              <a:buChar char="•"/>
            </a:pPr>
            <a:r>
              <a:rPr dirty="0" sz="1600" lang="en-GB">
                <a:latin typeface="Times New Roman" panose="02020603050405020304" pitchFamily="18" charset="0"/>
                <a:cs typeface="Times New Roman" panose="02020603050405020304" pitchFamily="18" charset="0"/>
              </a:rPr>
              <a:t>Moher, D., </a:t>
            </a:r>
            <a:r>
              <a:rPr dirty="0" sz="1600" lang="en-GB" err="1">
                <a:latin typeface="Times New Roman" panose="02020603050405020304" pitchFamily="18" charset="0"/>
                <a:cs typeface="Times New Roman" panose="02020603050405020304" pitchFamily="18" charset="0"/>
              </a:rPr>
              <a:t>Liberati</a:t>
            </a:r>
            <a:r>
              <a:rPr dirty="0" sz="1600" lang="en-GB">
                <a:latin typeface="Times New Roman" panose="02020603050405020304" pitchFamily="18" charset="0"/>
                <a:cs typeface="Times New Roman" panose="02020603050405020304" pitchFamily="18" charset="0"/>
              </a:rPr>
              <a:t>, A., </a:t>
            </a:r>
            <a:r>
              <a:rPr dirty="0" sz="1600" lang="en-GB" err="1">
                <a:latin typeface="Times New Roman" panose="02020603050405020304" pitchFamily="18" charset="0"/>
                <a:cs typeface="Times New Roman" panose="02020603050405020304" pitchFamily="18" charset="0"/>
              </a:rPr>
              <a:t>Tetzlaff</a:t>
            </a:r>
            <a:r>
              <a:rPr dirty="0" sz="1600" lang="en-GB">
                <a:latin typeface="Times New Roman" panose="02020603050405020304" pitchFamily="18" charset="0"/>
                <a:cs typeface="Times New Roman" panose="02020603050405020304" pitchFamily="18" charset="0"/>
              </a:rPr>
              <a:t>, J. &amp; Altman, D.G., 2009. Preferred reporting items for systematic reviews and meta-analyses: the PRISMA statement. </a:t>
            </a:r>
            <a:r>
              <a:rPr dirty="0" sz="1600" i="1" lang="en-GB" err="1">
                <a:latin typeface="Times New Roman" panose="02020603050405020304" pitchFamily="18" charset="0"/>
                <a:cs typeface="Times New Roman" panose="02020603050405020304" pitchFamily="18" charset="0"/>
              </a:rPr>
              <a:t>PLoS</a:t>
            </a:r>
            <a:r>
              <a:rPr dirty="0" sz="1600" i="1" lang="en-GB">
                <a:latin typeface="Times New Roman" panose="02020603050405020304" pitchFamily="18" charset="0"/>
                <a:cs typeface="Times New Roman" panose="02020603050405020304" pitchFamily="18" charset="0"/>
              </a:rPr>
              <a:t> Med</a:t>
            </a:r>
            <a:r>
              <a:rPr dirty="0" sz="1600" lang="en-GB">
                <a:latin typeface="Times New Roman" panose="02020603050405020304" pitchFamily="18" charset="0"/>
                <a:cs typeface="Times New Roman" panose="02020603050405020304" pitchFamily="18" charset="0"/>
              </a:rPr>
              <a:t>, 6(7), e1000097.</a:t>
            </a:r>
          </a:p>
          <a:p>
            <a:pPr algn="just"/>
            <a:endParaRPr dirty="0" sz="1600" lang="en-GB">
              <a:latin typeface="Arial" panose="020B0604020202020204" pitchFamily="34" charset="0"/>
              <a:cs typeface="Arial" panose="020B0604020202020204" pitchFamily="34" charset="0"/>
            </a:endParaRPr>
          </a:p>
          <a:p>
            <a:pPr algn="just"/>
            <a:endParaRPr dirty="0" sz="1600" lang="en-GB">
              <a:latin typeface="Söhne"/>
            </a:endParaRPr>
          </a:p>
          <a:p>
            <a:pPr algn="just">
              <a:lnSpc>
                <a:spcPts val="1876"/>
              </a:lnSpc>
            </a:pPr>
            <a:endParaRPr dirty="0" sz="1563" lang="en-US" spc="-12">
              <a:solidFill>
                <a:srgbClr val="000000"/>
              </a:solidFill>
              <a:latin typeface="Zen Maru Gothic Bold"/>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56" name=""/>
        <p:cNvGrpSpPr/>
        <p:nvPr/>
      </p:nvGrpSpPr>
      <p:grpSpPr>
        <a:xfrm>
          <a:off x="0" y="0"/>
          <a:ext cx="0" cy="0"/>
          <a:chOff x="0" y="0"/>
          <a:chExt cx="0" cy="0"/>
        </a:xfrm>
      </p:grpSpPr>
      <p:pic>
        <p:nvPicPr>
          <p:cNvPr id="2097160" name="Picture 2" descr="Orange Thank You Gif, HD Png Download , Transparent Png Image - PNGitem"/>
          <p:cNvPicPr>
            <a:picLocks noChangeAspect="1" noChangeArrowheads="1"/>
          </p:cNvPicPr>
          <p:nvPr/>
        </p:nvPicPr>
        <p:blipFill>
          <a:blip xmlns:r="http://schemas.openxmlformats.org/officeDocument/2006/relationships" r:embed="rId1"/>
          <a:srcRect/>
          <a:stretch>
            <a:fillRect/>
          </a:stretch>
        </p:blipFill>
        <p:spPr bwMode="auto">
          <a:xfrm>
            <a:off x="606347" y="1784194"/>
            <a:ext cx="10708888" cy="2988527"/>
          </a:xfrm>
          <a:prstGeom prst="rect"/>
          <a:noFill/>
        </p:spPr>
      </p:pic>
    </p:spTree>
  </p:cSld>
  <p:clrMapOvr>
    <a:masterClrMapping/>
  </p:clrMapOvr>
</p:sld>
</file>

<file path=ppt/theme/theme1.xml><?xml version="1.0" encoding="utf-8"?>
<a:theme xmlns:a="http://schemas.openxmlformats.org/drawingml/2006/main" name="Basis">
  <a:themeElements>
    <a:clrScheme name="Basis">
      <a:dk1>
        <a:sysClr lastClr="000000" val="windowText"/>
      </a:dk1>
      <a:lt1>
        <a:sysClr lastClr="FFFFFF" val="window"/>
      </a:lt1>
      <a:dk2>
        <a:srgbClr val="505046"/>
      </a:dk2>
      <a:lt2>
        <a:srgbClr val="EEECE1"/>
      </a:lt2>
      <a:accent1>
        <a:srgbClr val="DF5327"/>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63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r="5400000" dist="25400" rotWithShape="0">
              <a:srgbClr val="000000">
                <a:alpha val="45000"/>
              </a:srgbClr>
            </a:outerShdw>
          </a:effectLst>
        </a:effectStyle>
        <a:effectStyle>
          <a:effectLst>
            <a:outerShdw blurRad="38100" dir="5400000" dist="25400" rotWithShape="0">
              <a:srgbClr val="000000">
                <a:alpha val="45000"/>
              </a:srgbClr>
            </a:outerShdw>
          </a:effectLst>
          <a:scene3d>
            <a:camera prst="orthographicFront">
              <a:rot lat="0" lon="0" rev="0"/>
            </a:camera>
            <a:lightRig dir="t" rig="brightRoom"/>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theme>
</file>

<file path=ppt/theme/theme2.xml><?xml version="1.0" encoding="utf-8"?>
<a:theme xmlns:a="http://schemas.openxmlformats.org/drawingml/2006/main" name="Office 主题">
  <a:themeElements>
    <a:clrScheme name="Office">
      <a:dk1>
        <a:sysClr lastClr="000000" val="windowText"/>
      </a:dk1>
      <a:lt1>
        <a:sysClr lastClr="FFFFFF" val="window"/>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http://schemas.openxmlformats.org/officeDocument/2006/extended-properties">
  <Application>Microsoft Office PowerPoint</Application>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creator>RMX2040</dc:creator>
  <cp:lastModifiedBy>Muskan Jaiswal</cp:lastModifiedBy>
  <dcterms:created xsi:type="dcterms:W3CDTF">2024-08-13T08:40:25Z</dcterms:created>
  <dcterms:modified xsi:type="dcterms:W3CDTF">2024-08-20T12:46:53Z</dcterms:modified>
</cp:coreProperties>
</file>