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85" d="100"/>
          <a:sy n="85" d="100"/>
        </p:scale>
        <p:origin x="1406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1E2A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1965960"/>
            <a:ext cx="3291840" cy="13716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">
    <p:bg>
      <p:bgPr>
        <a:solidFill>
          <a:srgbClr val="1E2A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731520" y="1554480"/>
            <a:ext cx="7680960" cy="18288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ECED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_IMGR">
    <p:bg>
      <p:bgPr>
        <a:solidFill>
          <a:srgbClr val="ECED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5394960" cy="6858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_IMGL">
    <p:bg>
      <p:bgPr>
        <a:solidFill>
          <a:srgbClr val="ECED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3520440" y="475488"/>
            <a:ext cx="5120640" cy="6858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68251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34E70-9E73-4D8E-FF0C-ECC4FB6B18A5}"/>
              </a:ext>
            </a:extLst>
          </p:cNvPr>
          <p:cNvSpPr>
            <a:spLocks noGrp="1"/>
          </p:cNvSpPr>
          <p:nvPr>
            <p:ph type="title" idx="100"/>
          </p:nvPr>
        </p:nvSpPr>
        <p:spPr>
          <a:xfrm>
            <a:off x="548640" y="475487"/>
            <a:ext cx="2848984" cy="1164437"/>
          </a:xfrm>
        </p:spPr>
        <p:txBody>
          <a:bodyPr/>
          <a:lstStyle/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824127-3431-8EA0-DB1D-BA94DE64FB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614159" cy="3407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205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021A7-C729-5ABA-CCD2-2BA92411EA19}"/>
              </a:ext>
            </a:extLst>
          </p:cNvPr>
          <p:cNvSpPr>
            <a:spLocks noGrp="1"/>
          </p:cNvSpPr>
          <p:nvPr>
            <p:ph type="title" idx="100"/>
          </p:nvPr>
        </p:nvSpPr>
        <p:spPr>
          <a:xfrm>
            <a:off x="548640" y="475488"/>
            <a:ext cx="8046720" cy="4508888"/>
          </a:xfrm>
        </p:spPr>
        <p:txBody>
          <a:bodyPr/>
          <a:lstStyle/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Mohamed Othman Shaban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Elshredi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2512526.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Certificate of Higher Education Skills for the Workplace (Health and Social Care)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LCHS4009 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Professional Development within Health and Social Care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Self-Awareness Presentation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Sivan Sadiq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8879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care worker in navy scrubs listening attentively to an elderly resident in a care home."/>
          <p:cNvPicPr>
            <a:picLocks noChangeAspect="1"/>
          </p:cNvPicPr>
          <p:nvPr/>
        </p:nvPicPr>
        <p:blipFill>
          <a:blip r:embed="rId3"/>
          <a:srcRect t="7813" b="7813"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itle scrim panel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297680" cy="5143500"/>
          </a:xfrm>
          <a:prstGeom prst="rect">
            <a:avLst/>
          </a:prstGeom>
          <a:solidFill>
            <a:srgbClr val="1E2A44">
              <a:alpha val="9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amber edge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297680" y="0"/>
            <a:ext cx="54864" cy="514350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48640" y="1371600"/>
            <a:ext cx="3474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300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&amp; SOCIAL CARE</a:t>
            </a:r>
            <a:endParaRPr lang="en-US" sz="1200" dirty="0"/>
          </a:p>
        </p:txBody>
      </p:sp>
      <p:sp>
        <p:nvSpPr>
          <p:cNvPr id="6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1965960"/>
            <a:ext cx="32918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46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Critical</a:t>
            </a:r>
            <a:endParaRPr lang="en-US" sz="4600" dirty="0"/>
          </a:p>
          <a:p>
            <a:pPr marL="0" indent="0" algn="l">
              <a:buNone/>
            </a:pPr>
            <a:r>
              <a:rPr lang="en-US" sz="46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Thinking</a:t>
            </a:r>
            <a:endParaRPr lang="en-US" sz="4600" dirty="0"/>
          </a:p>
        </p:txBody>
      </p:sp>
      <p:sp>
        <p:nvSpPr>
          <p:cNvPr id="7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6928" y="3401568"/>
            <a:ext cx="822960" cy="36576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548640" y="3566160"/>
            <a:ext cx="3566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400" i="1" dirty="0">
                <a:solidFill>
                  <a:srgbClr val="E7E9E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skill behind safe, thoughtful,</a:t>
            </a:r>
            <a:endParaRPr lang="en-US" sz="14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1400" i="1" dirty="0">
                <a:solidFill>
                  <a:srgbClr val="E7E9E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person-centred care.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548640" y="448056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7CB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Presented by a Health &amp; Social Care student  •  July 2026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About this presentation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29844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a health and social care student preparing for practice, I have chosen to present critical thinking — a skill I use, and continue to develop, across placements and everyday care.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548640" y="2084832"/>
            <a:ext cx="8046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3341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 will cover</a:t>
            </a:r>
            <a:endParaRPr lang="en-US" sz="1200" dirty="0"/>
          </a:p>
        </p:txBody>
      </p:sp>
      <p:sp>
        <p:nvSpPr>
          <p:cNvPr id="7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487168"/>
            <a:ext cx="1536192" cy="196596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card 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487168"/>
            <a:ext cx="1536192" cy="73152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58368" y="2670048"/>
            <a:ext cx="131673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3000" dirty="0"/>
          </a:p>
        </p:txBody>
      </p:sp>
      <p:sp>
        <p:nvSpPr>
          <p:cNvPr id="10" name="Text 8"/>
          <p:cNvSpPr/>
          <p:nvPr/>
        </p:nvSpPr>
        <p:spPr>
          <a:xfrm>
            <a:off x="676656" y="323697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Define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676656" y="35295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3000"/>
              </a:lnSpc>
              <a:buNone/>
            </a:pPr>
            <a:r>
              <a:rPr lang="en-US" sz="9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critical thinking means and how it looks in everyday practice</a:t>
            </a:r>
            <a:endParaRPr lang="en-US" sz="980" dirty="0"/>
          </a:p>
        </p:txBody>
      </p:sp>
      <p:sp>
        <p:nvSpPr>
          <p:cNvPr id="12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67128" y="2487168"/>
            <a:ext cx="1536192" cy="196596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card 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67128" y="2487168"/>
            <a:ext cx="1536192" cy="73152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276856" y="2670048"/>
            <a:ext cx="131673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3000" dirty="0"/>
          </a:p>
        </p:txBody>
      </p:sp>
      <p:sp>
        <p:nvSpPr>
          <p:cNvPr id="15" name="Text 13"/>
          <p:cNvSpPr/>
          <p:nvPr/>
        </p:nvSpPr>
        <p:spPr>
          <a:xfrm>
            <a:off x="2295144" y="323697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Explain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2295144" y="35295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3000"/>
              </a:lnSpc>
              <a:buNone/>
            </a:pPr>
            <a:r>
              <a:rPr lang="en-US" sz="9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is essential for safe, effective and person-centred care</a:t>
            </a:r>
            <a:endParaRPr lang="en-US" sz="980" dirty="0"/>
          </a:p>
        </p:txBody>
      </p:sp>
      <p:sp>
        <p:nvSpPr>
          <p:cNvPr id="17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85616" y="2487168"/>
            <a:ext cx="1536192" cy="196596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card 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85616" y="2487168"/>
            <a:ext cx="1536192" cy="73152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895344" y="2670048"/>
            <a:ext cx="131673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3000" dirty="0"/>
          </a:p>
        </p:txBody>
      </p:sp>
      <p:sp>
        <p:nvSpPr>
          <p:cNvPr id="20" name="Text 18"/>
          <p:cNvSpPr/>
          <p:nvPr/>
        </p:nvSpPr>
        <p:spPr>
          <a:xfrm>
            <a:off x="3913632" y="323697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Introduce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3913632" y="35295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3000"/>
              </a:lnSpc>
              <a:buNone/>
            </a:pPr>
            <a:r>
              <a:rPr lang="en-US" sz="9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supporting framework — the Fishbone (Ishikawa) Diagram</a:t>
            </a:r>
            <a:endParaRPr lang="en-US" sz="980" dirty="0"/>
          </a:p>
        </p:txBody>
      </p:sp>
      <p:sp>
        <p:nvSpPr>
          <p:cNvPr id="22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04104" y="2487168"/>
            <a:ext cx="1536192" cy="196596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card 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04104" y="2487168"/>
            <a:ext cx="1536192" cy="73152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513832" y="2670048"/>
            <a:ext cx="131673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3000" dirty="0"/>
          </a:p>
        </p:txBody>
      </p:sp>
      <p:sp>
        <p:nvSpPr>
          <p:cNvPr id="25" name="Text 23"/>
          <p:cNvSpPr/>
          <p:nvPr/>
        </p:nvSpPr>
        <p:spPr>
          <a:xfrm>
            <a:off x="5532120" y="323697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</a:t>
            </a:r>
            <a:endParaRPr lang="en-US" sz="1250" dirty="0"/>
          </a:p>
        </p:txBody>
      </p:sp>
      <p:sp>
        <p:nvSpPr>
          <p:cNvPr id="26" name="Text 24"/>
          <p:cNvSpPr/>
          <p:nvPr/>
        </p:nvSpPr>
        <p:spPr>
          <a:xfrm>
            <a:off x="5532120" y="35295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3000"/>
              </a:lnSpc>
              <a:buNone/>
            </a:pPr>
            <a:r>
              <a:rPr lang="en-US" sz="9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skill through a real example in a care setting</a:t>
            </a:r>
            <a:endParaRPr lang="en-US" sz="980" dirty="0"/>
          </a:p>
        </p:txBody>
      </p:sp>
      <p:sp>
        <p:nvSpPr>
          <p:cNvPr id="27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22592" y="2487168"/>
            <a:ext cx="1536192" cy="196596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card 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22592" y="2487168"/>
            <a:ext cx="1536192" cy="73152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7132320" y="2670048"/>
            <a:ext cx="131673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3000" dirty="0"/>
          </a:p>
        </p:txBody>
      </p:sp>
      <p:sp>
        <p:nvSpPr>
          <p:cNvPr id="30" name="Text 28"/>
          <p:cNvSpPr/>
          <p:nvPr/>
        </p:nvSpPr>
        <p:spPr>
          <a:xfrm>
            <a:off x="7150608" y="323697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</a:t>
            </a:r>
            <a:endParaRPr lang="en-US" sz="1250" dirty="0"/>
          </a:p>
        </p:txBody>
      </p:sp>
      <p:sp>
        <p:nvSpPr>
          <p:cNvPr id="31" name="Text 29"/>
          <p:cNvSpPr/>
          <p:nvPr/>
        </p:nvSpPr>
        <p:spPr>
          <a:xfrm>
            <a:off x="7150608" y="35295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3000"/>
              </a:lnSpc>
              <a:buNone/>
            </a:pPr>
            <a:r>
              <a:rPr lang="en-US" sz="9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how it strengthens my future career in the sector</a:t>
            </a:r>
            <a:endParaRPr lang="en-US" sz="980" dirty="0"/>
          </a:p>
        </p:txBody>
      </p:sp>
      <p:sp>
        <p:nvSpPr>
          <p:cNvPr id="32" name="Text 30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nurse in navy uniform pauses to think while reviewing a patient chart on a hospital ward."/>
          <p:cNvPicPr>
            <a:picLocks noChangeAspect="1"/>
          </p:cNvPicPr>
          <p:nvPr/>
        </p:nvPicPr>
        <p:blipFill>
          <a:blip r:embed="rId3"/>
          <a:srcRect l="6000" r="6000"/>
          <a:stretch/>
        </p:blipFill>
        <p:spPr>
          <a:xfrm>
            <a:off x="6126480" y="0"/>
            <a:ext cx="3017520" cy="5143500"/>
          </a:xfrm>
          <a:prstGeom prst="rect">
            <a:avLst/>
          </a:prstGeom>
        </p:spPr>
      </p:pic>
      <p:sp>
        <p:nvSpPr>
          <p:cNvPr id="3" name="edge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26480" y="0"/>
            <a:ext cx="54864" cy="514350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SKILL</a:t>
            </a:r>
            <a:endParaRPr lang="en-US" sz="1100" dirty="0"/>
          </a:p>
        </p:txBody>
      </p:sp>
      <p:sp>
        <p:nvSpPr>
          <p:cNvPr id="5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5394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is critical thinking?</a:t>
            </a:r>
            <a:endParaRPr lang="en-US" sz="3000" dirty="0"/>
          </a:p>
        </p:txBody>
      </p:sp>
      <p:sp>
        <p:nvSpPr>
          <p:cNvPr id="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definition panel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280160"/>
            <a:ext cx="5394960" cy="1024128"/>
          </a:xfrm>
          <a:prstGeom prst="rect">
            <a:avLst/>
          </a:prstGeom>
          <a:solidFill>
            <a:srgbClr val="1E2A44"/>
          </a:solidFill>
          <a:ln/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280160"/>
            <a:ext cx="73152" cy="102412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77240" y="1371600"/>
            <a:ext cx="502920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6000"/>
              </a:lnSpc>
              <a:buNone/>
            </a:pPr>
            <a:r>
              <a:rPr lang="en-US" sz="105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   </a:t>
            </a: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Actively analysing information, questioning assumptions and weighing evidence to make reasoned judgements — rather than accepting things at face value.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548640" y="2395728"/>
            <a:ext cx="5394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1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plain terms:  </a:t>
            </a: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pausing to ask “what is really going on here — and what is the safest, best thing to do?” before acting.</a:t>
            </a:r>
            <a:endParaRPr lang="en-US" sz="1150" dirty="0"/>
          </a:p>
        </p:txBody>
      </p:sp>
      <p:sp>
        <p:nvSpPr>
          <p:cNvPr id="11" name="Text 8"/>
          <p:cNvSpPr/>
          <p:nvPr/>
        </p:nvSpPr>
        <p:spPr>
          <a:xfrm>
            <a:off x="548640" y="2962656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3341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everyday practice it means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566928" y="3236976"/>
            <a:ext cx="5394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177800" indent="-1778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Noticing subtle changes in a person’s condition or mood</a:t>
            </a:r>
            <a:endParaRPr lang="en-US" sz="1100" dirty="0"/>
          </a:p>
          <a:p>
            <a:pPr marL="177800" indent="-1778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Questioning whether the information in front of me adds up</a:t>
            </a:r>
            <a:endParaRPr lang="en-US" sz="1100" dirty="0"/>
          </a:p>
          <a:p>
            <a:pPr marL="177800" indent="-1778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Weighing options and evidence before deciding how to act</a:t>
            </a:r>
            <a:endParaRPr lang="en-US" sz="1100" dirty="0"/>
          </a:p>
          <a:p>
            <a:pPr marL="177800" indent="-1778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Reflecting afterwards to improve care next time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MATTERS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Essential for safe, effective care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25880"/>
            <a:ext cx="3931920" cy="169164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25880"/>
            <a:ext cx="73152" cy="169164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04672" y="1527048"/>
            <a:ext cx="3474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Safe &amp; effective care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04672" y="1984248"/>
            <a:ext cx="3474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1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helps professionals spot risks early, question what they see and avoid errors. It underpins the NMC Code themes of “practise effectively” and “preserve safety.”</a:t>
            </a:r>
            <a:endParaRPr lang="en-US" sz="1150" dirty="0"/>
          </a:p>
        </p:txBody>
      </p:sp>
      <p:sp>
        <p:nvSpPr>
          <p:cNvPr id="9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63440" y="1325880"/>
            <a:ext cx="3931920" cy="169164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63440" y="1325880"/>
            <a:ext cx="73152" cy="169164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19472" y="1527048"/>
            <a:ext cx="3474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Better outcomes for service users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919472" y="1984248"/>
            <a:ext cx="3474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1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Reasoned, individualised decisions mean care is genuinely person-centred — the right action, for the right person, at the right time.</a:t>
            </a:r>
            <a:endParaRPr lang="en-US" sz="1150" dirty="0"/>
          </a:p>
        </p:txBody>
      </p:sp>
      <p:sp>
        <p:nvSpPr>
          <p:cNvPr id="13" name="stat ban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3310128"/>
            <a:ext cx="8046720" cy="1097280"/>
          </a:xfrm>
          <a:prstGeom prst="rect">
            <a:avLst/>
          </a:prstGeom>
          <a:solidFill>
            <a:srgbClr val="1E2A44"/>
          </a:solidFill>
          <a:ln/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77240" y="3456432"/>
            <a:ext cx="21031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E0A6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 in 10</a:t>
            </a:r>
            <a:endParaRPr lang="en-US" sz="4000" dirty="0"/>
          </a:p>
        </p:txBody>
      </p:sp>
      <p:sp>
        <p:nvSpPr>
          <p:cNvPr id="15" name="divid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971800" y="3511296"/>
            <a:ext cx="18288" cy="694944"/>
          </a:xfrm>
          <a:prstGeom prst="rect">
            <a:avLst/>
          </a:prstGeom>
          <a:solidFill>
            <a:srgbClr val="3341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200400" y="3456432"/>
            <a:ext cx="51206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patients is harmed in healthcare — and over half of that harm is preventable.</a:t>
            </a:r>
            <a:endParaRPr lang="en-US" sz="125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C7CB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Sound clinical reasoning and critical thinking are central to preventing it.  (WHO, 2023)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IMPACT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Who benefits from this skill?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25880"/>
            <a:ext cx="2587752" cy="306324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card head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25880"/>
            <a:ext cx="2587752" cy="640080"/>
          </a:xfrm>
          <a:prstGeom prst="rect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965960"/>
            <a:ext cx="2587752" cy="4572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85800" y="1325880"/>
            <a:ext cx="231343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Service users &amp; patients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749808" y="2167128"/>
            <a:ext cx="2203704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Safer care with fewer avoidable errors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Decisions tailored to their individual needs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Dignity, trust and person-centred support</a:t>
            </a:r>
            <a:endParaRPr lang="en-US" sz="1120" dirty="0"/>
          </a:p>
        </p:txBody>
      </p:sp>
      <p:sp>
        <p:nvSpPr>
          <p:cNvPr id="10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73552" y="1325880"/>
            <a:ext cx="2587752" cy="306324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card head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73552" y="1325880"/>
            <a:ext cx="2587752" cy="640080"/>
          </a:xfrm>
          <a:prstGeom prst="rect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73552" y="1965960"/>
            <a:ext cx="2587752" cy="4572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410712" y="1325880"/>
            <a:ext cx="231343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Staff &amp; colleagues</a:t>
            </a:r>
            <a:endParaRPr lang="en-US" sz="1450" dirty="0"/>
          </a:p>
        </p:txBody>
      </p:sp>
      <p:sp>
        <p:nvSpPr>
          <p:cNvPr id="14" name="Text 12"/>
          <p:cNvSpPr/>
          <p:nvPr/>
        </p:nvSpPr>
        <p:spPr>
          <a:xfrm>
            <a:off x="3474720" y="2167128"/>
            <a:ext cx="2203704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Stronger teamwork and communication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Shared, confident decision-making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Fewer mistakes to notice and correct</a:t>
            </a:r>
            <a:endParaRPr lang="en-US" sz="1120" dirty="0"/>
          </a:p>
        </p:txBody>
      </p:sp>
      <p:sp>
        <p:nvSpPr>
          <p:cNvPr id="15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998464" y="1325880"/>
            <a:ext cx="2587752" cy="306324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card head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998464" y="1325880"/>
            <a:ext cx="2587752" cy="640080"/>
          </a:xfrm>
          <a:prstGeom prst="rect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998464" y="1965960"/>
            <a:ext cx="2587752" cy="4572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135624" y="1325880"/>
            <a:ext cx="231343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organisation</a:t>
            </a:r>
            <a:endParaRPr lang="en-US" sz="1450" dirty="0"/>
          </a:p>
        </p:txBody>
      </p:sp>
      <p:sp>
        <p:nvSpPr>
          <p:cNvPr id="19" name="Text 17"/>
          <p:cNvSpPr/>
          <p:nvPr/>
        </p:nvSpPr>
        <p:spPr>
          <a:xfrm>
            <a:off x="6199632" y="2167128"/>
            <a:ext cx="2203704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Higher quality and safety standards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Fewer incidents, complaints and costs</a:t>
            </a:r>
            <a:endParaRPr lang="en-US" sz="1120" dirty="0"/>
          </a:p>
          <a:p>
            <a:pPr marL="177800" indent="-177800">
              <a:spcAft>
                <a:spcPts val="900"/>
              </a:spcAft>
              <a:buSzPct val="100000"/>
              <a:buChar char="•"/>
            </a:pPr>
            <a:r>
              <a:rPr lang="en-US" sz="112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positive, continuous-learning culture</a:t>
            </a:r>
            <a:endParaRPr lang="en-US" sz="1120" dirty="0"/>
          </a:p>
        </p:txBody>
      </p:sp>
      <p:sp>
        <p:nvSpPr>
          <p:cNvPr id="20" name="Text 18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RISK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happens when it is missing?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280160"/>
            <a:ext cx="8046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Without critical thinking, care becomes routine and reactive — and avoidable harm becomes far more likely.</a:t>
            </a:r>
            <a:endParaRPr lang="en-US" sz="1250" dirty="0"/>
          </a:p>
        </p:txBody>
      </p:sp>
      <p:sp>
        <p:nvSpPr>
          <p:cNvPr id="6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828800"/>
            <a:ext cx="1947672" cy="2331720"/>
          </a:xfrm>
          <a:prstGeom prst="rect">
            <a:avLst/>
          </a:prstGeom>
          <a:solidFill>
            <a:srgbClr val="F4F2EC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828800"/>
            <a:ext cx="1947672" cy="82296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94944" y="2011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C6871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!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694944" y="2542032"/>
            <a:ext cx="165506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safety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694944" y="3054096"/>
            <a:ext cx="16550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2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Missed warning signs, medication and diagnostic errors, and avoidable harm.</a:t>
            </a:r>
            <a:endParaRPr lang="en-US" sz="1020" dirty="0"/>
          </a:p>
        </p:txBody>
      </p:sp>
      <p:sp>
        <p:nvSpPr>
          <p:cNvPr id="11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78608" y="1828800"/>
            <a:ext cx="1947672" cy="2331720"/>
          </a:xfrm>
          <a:prstGeom prst="rect">
            <a:avLst/>
          </a:prstGeom>
          <a:solidFill>
            <a:srgbClr val="F4F2EC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78608" y="1828800"/>
            <a:ext cx="1947672" cy="82296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724912" y="2011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C6871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!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2724912" y="2542032"/>
            <a:ext cx="165506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errors</a:t>
            </a: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2724912" y="3054096"/>
            <a:ext cx="16550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2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Assumptions and rushed handovers pass on wrong or incomplete information.</a:t>
            </a:r>
            <a:endParaRPr lang="en-US" sz="1020" dirty="0"/>
          </a:p>
        </p:txBody>
      </p:sp>
      <p:sp>
        <p:nvSpPr>
          <p:cNvPr id="16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08576" y="1828800"/>
            <a:ext cx="1947672" cy="2331720"/>
          </a:xfrm>
          <a:prstGeom prst="rect">
            <a:avLst/>
          </a:prstGeom>
          <a:solidFill>
            <a:srgbClr val="F4F2EC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08576" y="1828800"/>
            <a:ext cx="1947672" cy="82296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754880" y="2011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C6871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!</a:t>
            </a:r>
            <a:endParaRPr lang="en-US" sz="2600" dirty="0"/>
          </a:p>
        </p:txBody>
      </p:sp>
      <p:sp>
        <p:nvSpPr>
          <p:cNvPr id="19" name="Text 17"/>
          <p:cNvSpPr/>
          <p:nvPr/>
        </p:nvSpPr>
        <p:spPr>
          <a:xfrm>
            <a:off x="4754880" y="2542032"/>
            <a:ext cx="165506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Quality of care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4754880" y="3054096"/>
            <a:ext cx="16550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2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becomes task-focused rather than person-centred, and outcomes suffer.</a:t>
            </a:r>
            <a:endParaRPr lang="en-US" sz="1020" dirty="0"/>
          </a:p>
        </p:txBody>
      </p:sp>
      <p:sp>
        <p:nvSpPr>
          <p:cNvPr id="21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38544" y="1828800"/>
            <a:ext cx="1947672" cy="2331720"/>
          </a:xfrm>
          <a:prstGeom prst="rect">
            <a:avLst/>
          </a:prstGeom>
          <a:solidFill>
            <a:srgbClr val="F4F2EC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op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38544" y="1828800"/>
            <a:ext cx="1947672" cy="82296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784848" y="2011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C6871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!</a:t>
            </a:r>
            <a:endParaRPr lang="en-US" sz="2600" dirty="0"/>
          </a:p>
        </p:txBody>
      </p:sp>
      <p:sp>
        <p:nvSpPr>
          <p:cNvPr id="24" name="Text 22"/>
          <p:cNvSpPr/>
          <p:nvPr/>
        </p:nvSpPr>
        <p:spPr>
          <a:xfrm>
            <a:off x="6784848" y="2542032"/>
            <a:ext cx="165506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&amp; trust</a:t>
            </a:r>
            <a:endParaRPr lang="en-US" sz="1250" dirty="0"/>
          </a:p>
        </p:txBody>
      </p:sp>
      <p:sp>
        <p:nvSpPr>
          <p:cNvPr id="25" name="Text 23"/>
          <p:cNvSpPr/>
          <p:nvPr/>
        </p:nvSpPr>
        <p:spPr>
          <a:xfrm>
            <a:off x="6784848" y="3054096"/>
            <a:ext cx="16550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2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Confidence drops, mistakes repeat, and a blame culture can take hold.</a:t>
            </a:r>
            <a:endParaRPr lang="en-US" sz="1020" dirty="0"/>
          </a:p>
        </p:txBody>
      </p:sp>
      <p:sp>
        <p:nvSpPr>
          <p:cNvPr id="26" name="Text 24"/>
          <p:cNvSpPr/>
          <p:nvPr/>
        </p:nvSpPr>
        <p:spPr>
          <a:xfrm>
            <a:off x="548640" y="4279392"/>
            <a:ext cx="8046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avoidable events include medication errors, diagnostic errors and patient falls (WHO, 2023).</a:t>
            </a:r>
            <a:endParaRPr lang="en-US" sz="950" dirty="0"/>
          </a:p>
        </p:txBody>
      </p:sp>
      <p:sp>
        <p:nvSpPr>
          <p:cNvPr id="27" name="Text 25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op ban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9144000" cy="10972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31520" y="86868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300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SUPPORTING FRAMEWORK</a:t>
            </a:r>
            <a:endParaRPr lang="en-US" sz="1300" dirty="0"/>
          </a:p>
        </p:txBody>
      </p:sp>
      <p:sp>
        <p:nvSpPr>
          <p:cNvPr id="4" name="Text 0"/>
          <p:cNvSpPr>
            <a:spLocks noGrp="1"/>
          </p:cNvSpPr>
          <p:nvPr>
            <p:ph type="title" idx="100" hasCustomPrompt="1"/>
          </p:nvPr>
        </p:nvSpPr>
        <p:spPr>
          <a:xfrm>
            <a:off x="731520" y="1554480"/>
            <a:ext cx="76809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400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Fishbone (Ishikawa) Diagram</a:t>
            </a:r>
            <a:endParaRPr lang="en-US" sz="3400" dirty="0"/>
          </a:p>
        </p:txBody>
      </p:sp>
      <p:sp>
        <p:nvSpPr>
          <p:cNvPr id="5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9808" y="2286000"/>
            <a:ext cx="914400" cy="4572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1520" y="2560320"/>
            <a:ext cx="2587752" cy="1965960"/>
          </a:xfrm>
          <a:prstGeom prst="rect">
            <a:avLst/>
          </a:prstGeom>
          <a:solidFill>
            <a:srgbClr val="3341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1520" y="2560320"/>
            <a:ext cx="2587752" cy="6400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14400" y="2743200"/>
            <a:ext cx="22219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it is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914400" y="3291840"/>
            <a:ext cx="2221992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E7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cause-and-effect diagram that helps a team look past the symptom of a problem to find its underlying root causes.</a:t>
            </a:r>
            <a:endParaRPr lang="en-US" sz="1080" dirty="0"/>
          </a:p>
        </p:txBody>
      </p:sp>
      <p:sp>
        <p:nvSpPr>
          <p:cNvPr id="10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56432" y="2560320"/>
            <a:ext cx="2587752" cy="1965960"/>
          </a:xfrm>
          <a:prstGeom prst="rect">
            <a:avLst/>
          </a:prstGeom>
          <a:solidFill>
            <a:srgbClr val="3341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56432" y="2560320"/>
            <a:ext cx="2587752" cy="6400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639312" y="2743200"/>
            <a:ext cx="22219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it comes from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3639312" y="3291840"/>
            <a:ext cx="2221992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E7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Created by Kaoru Ishikawa and popularised in the 1960s; one of the seven basic tools of quality, now widely used in healthcare root-cause analysis.</a:t>
            </a:r>
            <a:endParaRPr lang="en-US" sz="1080" dirty="0"/>
          </a:p>
        </p:txBody>
      </p:sp>
      <p:sp>
        <p:nvSpPr>
          <p:cNvPr id="14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81344" y="2560320"/>
            <a:ext cx="2587752" cy="1965960"/>
          </a:xfrm>
          <a:prstGeom prst="rect">
            <a:avLst/>
          </a:prstGeom>
          <a:solidFill>
            <a:srgbClr val="33415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81344" y="2560320"/>
            <a:ext cx="2587752" cy="6400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364224" y="2743200"/>
            <a:ext cx="222199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supports critical thinking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6364224" y="3291840"/>
            <a:ext cx="2221992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E7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forces structured questioning — “why is this happening?” — across many categories, instead of jumping to the first conclusion.</a:t>
            </a:r>
            <a:endParaRPr lang="en-US" sz="10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FRAMEWORK IN ACTION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Finding the real cause, not the symptom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pi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0080" y="2907792"/>
            <a:ext cx="6858000" cy="0"/>
          </a:xfrm>
          <a:prstGeom prst="line">
            <a:avLst/>
          </a:prstGeom>
          <a:noFill/>
          <a:ln w="38100">
            <a:solidFill>
              <a:srgbClr val="1E2A44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6" name="effect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98080" y="2432304"/>
            <a:ext cx="1417320" cy="950976"/>
          </a:xfrm>
          <a:prstGeom prst="rect">
            <a:avLst/>
          </a:prstGeom>
          <a:solidFill>
            <a:srgbClr val="1E2A44"/>
          </a:solidFill>
          <a:ln/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98080" y="2432304"/>
            <a:ext cx="1417320" cy="6400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552944" y="2450592"/>
            <a:ext cx="130759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850" b="1" kern="0" spc="200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EFFECT</a:t>
            </a:r>
            <a:endParaRPr lang="en-US" sz="85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fall on the ward</a:t>
            </a:r>
            <a:endParaRPr lang="en-US" sz="850" dirty="0"/>
          </a:p>
        </p:txBody>
      </p:sp>
      <p:sp>
        <p:nvSpPr>
          <p:cNvPr id="9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25880" y="2011680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2920" y="1371600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2920" y="1371600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57784" y="1463040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&amp; staff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557784" y="1737360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Staffing levels • training</a:t>
            </a:r>
            <a:endParaRPr lang="en-US" sz="800" dirty="0"/>
          </a:p>
        </p:txBody>
      </p:sp>
      <p:sp>
        <p:nvSpPr>
          <p:cNvPr id="14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46120" y="2011680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23160" y="1371600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23160" y="1371600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478024" y="1463040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2478024" y="1737360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Lighting • wet floor • clutter</a:t>
            </a:r>
            <a:endParaRPr lang="en-US" sz="800" dirty="0"/>
          </a:p>
        </p:txBody>
      </p:sp>
      <p:sp>
        <p:nvSpPr>
          <p:cNvPr id="19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66360" y="2011680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43400" y="1371600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43400" y="1371600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398264" y="1463040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Procedures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4398264" y="1737360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assessment missed</a:t>
            </a:r>
            <a:endParaRPr lang="en-US" sz="800" dirty="0"/>
          </a:p>
        </p:txBody>
      </p:sp>
      <p:sp>
        <p:nvSpPr>
          <p:cNvPr id="24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1325880" y="2907792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2920" y="3803904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2920" y="3803904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57784" y="3895344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factors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557784" y="4169664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Mobility • medication • confusion</a:t>
            </a:r>
            <a:endParaRPr lang="en-US" sz="800" dirty="0"/>
          </a:p>
        </p:txBody>
      </p:sp>
      <p:sp>
        <p:nvSpPr>
          <p:cNvPr id="29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3246120" y="2907792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23160" y="3803904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423160" y="3803904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2478024" y="3895344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Equipment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2478024" y="4169664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bell • bed rails</a:t>
            </a:r>
            <a:endParaRPr lang="en-US" sz="800" dirty="0"/>
          </a:p>
        </p:txBody>
      </p:sp>
      <p:sp>
        <p:nvSpPr>
          <p:cNvPr id="34" name="bon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5166360" y="2907792"/>
            <a:ext cx="960120" cy="896112"/>
          </a:xfrm>
          <a:prstGeom prst="line">
            <a:avLst/>
          </a:prstGeom>
          <a:noFill/>
          <a:ln w="22225">
            <a:solidFill>
              <a:srgbClr val="3341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category box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43400" y="3803904"/>
            <a:ext cx="1645920" cy="640080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43400" y="3803904"/>
            <a:ext cx="1645920" cy="54864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4398264" y="3895344"/>
            <a:ext cx="153619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4398264" y="4169664"/>
            <a:ext cx="153619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Gaps at handover</a:t>
            </a:r>
            <a:endParaRPr lang="en-US" sz="800" dirty="0"/>
          </a:p>
        </p:txBody>
      </p:sp>
      <p:sp>
        <p:nvSpPr>
          <p:cNvPr id="39" name="Text 37"/>
          <p:cNvSpPr/>
          <p:nvPr/>
        </p:nvSpPr>
        <p:spPr>
          <a:xfrm>
            <a:off x="548640" y="4590288"/>
            <a:ext cx="8046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through each “bone” pushes the team to think critically about every possible cause — so they fix the real problem, not just the symptom.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care assistant gently supports an older man to walk safely along a care home corridor."/>
          <p:cNvPicPr>
            <a:picLocks noChangeAspect="1"/>
          </p:cNvPicPr>
          <p:nvPr/>
        </p:nvPicPr>
        <p:blipFill>
          <a:blip r:embed="rId3"/>
          <a:srcRect l="6000" r="6000"/>
          <a:stretch/>
        </p:blipFill>
        <p:spPr>
          <a:xfrm>
            <a:off x="0" y="0"/>
            <a:ext cx="3017520" cy="5143500"/>
          </a:xfrm>
          <a:prstGeom prst="rect">
            <a:avLst/>
          </a:prstGeom>
        </p:spPr>
      </p:pic>
      <p:sp>
        <p:nvSpPr>
          <p:cNvPr id="3" name="edge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962656" y="0"/>
            <a:ext cx="54864" cy="514350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35204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PRACTICE</a:t>
            </a:r>
            <a:endParaRPr lang="en-US" sz="1100" dirty="0"/>
          </a:p>
        </p:txBody>
      </p:sp>
      <p:sp>
        <p:nvSpPr>
          <p:cNvPr id="5" name="Text 0"/>
          <p:cNvSpPr>
            <a:spLocks noGrp="1"/>
          </p:cNvSpPr>
          <p:nvPr>
            <p:ph type="title" idx="100" hasCustomPrompt="1"/>
          </p:nvPr>
        </p:nvSpPr>
        <p:spPr>
          <a:xfrm>
            <a:off x="3520440" y="475488"/>
            <a:ext cx="51206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Applying it in a care setting</a:t>
            </a:r>
            <a:endParaRPr lang="en-US" sz="3000" dirty="0"/>
          </a:p>
        </p:txBody>
      </p:sp>
      <p:sp>
        <p:nvSpPr>
          <p:cNvPr id="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3520440" y="1280160"/>
            <a:ext cx="5120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1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Setting &amp; role:  </a:t>
            </a: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student nurse / care assistant on a hospital ward or in a care home.</a:t>
            </a:r>
            <a:endParaRPr lang="en-US" sz="1150" dirty="0"/>
          </a:p>
        </p:txBody>
      </p:sp>
      <p:sp>
        <p:nvSpPr>
          <p:cNvPr id="8" name="scenario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1755648"/>
            <a:ext cx="5074920" cy="566928"/>
          </a:xfrm>
          <a:prstGeom prst="rect">
            <a:avLst/>
          </a:prstGeom>
          <a:solidFill>
            <a:srgbClr val="F4F2EC"/>
          </a:solidFill>
          <a:ln w="9525">
            <a:solidFill>
              <a:srgbClr val="D4D7D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1755648"/>
            <a:ext cx="64008" cy="56692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3703320" y="1792224"/>
            <a:ext cx="480060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10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Scenario:  </a:t>
            </a:r>
            <a:r>
              <a:rPr lang="en-US" sz="10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older patient seems more drowsy and confused than usual. Rather than assuming it is “just tiredness,” I stop and think.</a:t>
            </a:r>
            <a:endParaRPr lang="en-US" sz="1050" dirty="0"/>
          </a:p>
        </p:txBody>
      </p:sp>
      <p:sp>
        <p:nvSpPr>
          <p:cNvPr id="11" name="step do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2514600"/>
            <a:ext cx="310896" cy="310896"/>
          </a:xfrm>
          <a:prstGeom prst="ellipse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520440" y="251460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3950208" y="2487168"/>
            <a:ext cx="46634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Gather:  </a:t>
            </a:r>
            <a:r>
              <a:rPr lang="en-US" sz="10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 observations, notes and recent medication; ask the patient</a:t>
            </a:r>
            <a:endParaRPr lang="en-US" sz="1080" dirty="0"/>
          </a:p>
        </p:txBody>
      </p:sp>
      <p:sp>
        <p:nvSpPr>
          <p:cNvPr id="14" name="step do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2971800"/>
            <a:ext cx="310896" cy="310896"/>
          </a:xfrm>
          <a:prstGeom prst="ellipse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3520440" y="297180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16" name="Text 13"/>
          <p:cNvSpPr/>
          <p:nvPr/>
        </p:nvSpPr>
        <p:spPr>
          <a:xfrm>
            <a:off x="3950208" y="2944368"/>
            <a:ext cx="46634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Question:  </a:t>
            </a:r>
            <a:r>
              <a:rPr lang="en-US" sz="10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this be dehydration, an infection or a medication effect?</a:t>
            </a:r>
            <a:endParaRPr lang="en-US" sz="1080" dirty="0"/>
          </a:p>
        </p:txBody>
      </p:sp>
      <p:sp>
        <p:nvSpPr>
          <p:cNvPr id="17" name="step do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3429000"/>
            <a:ext cx="310896" cy="310896"/>
          </a:xfrm>
          <a:prstGeom prst="ellipse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3520440" y="342900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9" name="Text 16"/>
          <p:cNvSpPr/>
          <p:nvPr/>
        </p:nvSpPr>
        <p:spPr>
          <a:xfrm>
            <a:off x="3950208" y="3401568"/>
            <a:ext cx="46634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Act:  </a:t>
            </a:r>
            <a:r>
              <a:rPr lang="en-US" sz="10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escalate clearly to the nurse using structured handover (SBAR)</a:t>
            </a:r>
            <a:endParaRPr lang="en-US" sz="1080" dirty="0"/>
          </a:p>
        </p:txBody>
      </p:sp>
      <p:sp>
        <p:nvSpPr>
          <p:cNvPr id="20" name="step do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3886200"/>
            <a:ext cx="310896" cy="310896"/>
          </a:xfrm>
          <a:prstGeom prst="ellipse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3520440" y="388620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22" name="Text 19"/>
          <p:cNvSpPr/>
          <p:nvPr/>
        </p:nvSpPr>
        <p:spPr>
          <a:xfrm>
            <a:off x="3950208" y="3858768"/>
            <a:ext cx="46634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Reflect:  </a:t>
            </a:r>
            <a:r>
              <a:rPr lang="en-US" sz="108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what happened to improve care next time</a:t>
            </a:r>
            <a:endParaRPr lang="en-US" sz="1080" dirty="0"/>
          </a:p>
        </p:txBody>
      </p:sp>
      <p:sp>
        <p:nvSpPr>
          <p:cNvPr id="23" name="impact bann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4261104"/>
            <a:ext cx="5074920" cy="548640"/>
          </a:xfrm>
          <a:prstGeom prst="rect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520440" y="4261104"/>
            <a:ext cx="64008" cy="54864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3703320" y="4261104"/>
            <a:ext cx="4800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103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on care:  </a:t>
            </a: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earlier detection, a safer outcome, and a person who feels listened to.</a:t>
            </a:r>
            <a:endParaRPr lang="en-US" sz="10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 smiling young health and social care student in navy uniform on a ward."/>
          <p:cNvPicPr>
            <a:picLocks noChangeAspect="1"/>
          </p:cNvPicPr>
          <p:nvPr/>
        </p:nvPicPr>
        <p:blipFill>
          <a:blip r:embed="rId3"/>
          <a:srcRect l="6000" r="6000"/>
          <a:stretch/>
        </p:blipFill>
        <p:spPr>
          <a:xfrm>
            <a:off x="6126480" y="0"/>
            <a:ext cx="3017520" cy="5143500"/>
          </a:xfrm>
          <a:prstGeom prst="rect">
            <a:avLst/>
          </a:prstGeom>
        </p:spPr>
      </p:pic>
      <p:sp>
        <p:nvSpPr>
          <p:cNvPr id="3" name="edge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126480" y="0"/>
            <a:ext cx="54864" cy="514350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LOOKING AHEAD</a:t>
            </a:r>
            <a:endParaRPr lang="en-US" sz="1100" dirty="0"/>
          </a:p>
        </p:txBody>
      </p:sp>
      <p:sp>
        <p:nvSpPr>
          <p:cNvPr id="5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5394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Supporting my future career</a:t>
            </a:r>
            <a:endParaRPr lang="en-US" sz="3000" dirty="0"/>
          </a:p>
        </p:txBody>
      </p:sp>
      <p:sp>
        <p:nvSpPr>
          <p:cNvPr id="6" name="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298448"/>
            <a:ext cx="5394960" cy="932688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298448"/>
            <a:ext cx="73152" cy="93268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77240" y="1408176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Employability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777240" y="1700784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4000"/>
              </a:lnSpc>
              <a:buNone/>
            </a:pPr>
            <a:r>
              <a:rPr lang="en-US" sz="10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Employers value the ability to analyse information, question assumptions and make reasoned decisions — a core, transferable skill in health and social care.</a:t>
            </a:r>
            <a:endParaRPr lang="en-US" sz="1050" dirty="0"/>
          </a:p>
        </p:txBody>
      </p:sp>
      <p:sp>
        <p:nvSpPr>
          <p:cNvPr id="11" name="car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359152"/>
            <a:ext cx="5394960" cy="932688"/>
          </a:xfrm>
          <a:prstGeom prst="rect">
            <a:avLst/>
          </a:prstGeom>
          <a:solidFill>
            <a:srgbClr val="FFFFFF"/>
          </a:solidFill>
          <a:ln w="9525">
            <a:solidFill>
              <a:srgbClr val="D4D7DE"/>
            </a:solidFill>
            <a:prstDash val="solid"/>
          </a:ln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359152"/>
            <a:ext cx="73152" cy="93268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77240" y="2468880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My future role</a:t>
            </a:r>
            <a:endParaRPr lang="en-US" sz="1400" dirty="0"/>
          </a:p>
        </p:txBody>
      </p:sp>
      <p:sp>
        <p:nvSpPr>
          <p:cNvPr id="14" name="Text 11"/>
          <p:cNvSpPr/>
          <p:nvPr/>
        </p:nvSpPr>
        <p:spPr>
          <a:xfrm>
            <a:off x="777240" y="2761488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4000"/>
              </a:lnSpc>
              <a:buNone/>
            </a:pPr>
            <a:r>
              <a:rPr lang="en-US" sz="10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essential for progressing into registered and senior roles, and for safe, confident, autonomous practice.</a:t>
            </a:r>
            <a:endParaRPr lang="en-US" sz="1050" dirty="0"/>
          </a:p>
        </p:txBody>
      </p:sp>
      <p:sp>
        <p:nvSpPr>
          <p:cNvPr id="15" name="reflection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3419856"/>
            <a:ext cx="5394960" cy="1005840"/>
          </a:xfrm>
          <a:prstGeom prst="rect">
            <a:avLst/>
          </a:prstGeom>
          <a:solidFill>
            <a:srgbClr val="1E2A44"/>
          </a:solidFill>
          <a:ln/>
          <a:effectLst>
            <a:outerShdw blurRad="88900" dist="38100" dir="8100000" algn="bl" rotWithShape="0">
              <a:srgbClr val="000000">
                <a:alpha val="16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49808" y="3529584"/>
            <a:ext cx="4937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0A64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honest reflection</a:t>
            </a:r>
            <a:endParaRPr lang="en-US" sz="1100" dirty="0"/>
          </a:p>
        </p:txBody>
      </p:sp>
      <p:sp>
        <p:nvSpPr>
          <p:cNvPr id="17" name="Text 14"/>
          <p:cNvSpPr/>
          <p:nvPr/>
        </p:nvSpPr>
        <p:spPr>
          <a:xfrm>
            <a:off x="749808" y="3803904"/>
            <a:ext cx="5029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Strength:  </a:t>
            </a:r>
            <a:r>
              <a:rPr lang="en-US" sz="1030" dirty="0">
                <a:solidFill>
                  <a:srgbClr val="D8DB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notice changes and ask questions with confidence.</a:t>
            </a:r>
            <a:endParaRPr lang="en-US" sz="103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develop:  </a:t>
            </a:r>
            <a:r>
              <a:rPr lang="en-US" sz="1030" dirty="0">
                <a:solidFill>
                  <a:srgbClr val="D8DB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structuring my reasoning and escalating decisions under pressure.</a:t>
            </a:r>
            <a:endParaRPr lang="en-US" sz="1030" dirty="0"/>
          </a:p>
        </p:txBody>
      </p:sp>
      <p:sp>
        <p:nvSpPr>
          <p:cNvPr id="18" name="Text 15"/>
          <p:cNvSpPr/>
          <p:nvPr/>
        </p:nvSpPr>
        <p:spPr>
          <a:xfrm>
            <a:off x="548640" y="4498848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outcomes: readiness for practice, personal development &amp; career planning.</a:t>
            </a:r>
            <a:endParaRPr lang="en-US" sz="900" dirty="0"/>
          </a:p>
        </p:txBody>
      </p:sp>
      <p:sp>
        <p:nvSpPr>
          <p:cNvPr id="19" name="Text 16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SUMMARY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389888"/>
            <a:ext cx="329184" cy="329184"/>
          </a:xfrm>
          <a:prstGeom prst="ellipse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1389888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24128" y="1371600"/>
            <a:ext cx="754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clear definition  —  </a:t>
            </a:r>
            <a:r>
              <a:rPr lang="en-US" sz="12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means analysing, questioning and reasoning to make safe, person-centred decisions.</a:t>
            </a:r>
            <a:endParaRPr lang="en-US" sz="1200" dirty="0"/>
          </a:p>
        </p:txBody>
      </p:sp>
      <p:sp>
        <p:nvSpPr>
          <p:cNvPr id="8" name="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901952"/>
            <a:ext cx="329184" cy="329184"/>
          </a:xfrm>
          <a:prstGeom prst="ellipse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1901952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024128" y="1883664"/>
            <a:ext cx="754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Essential to care  —  </a:t>
            </a:r>
            <a:r>
              <a:rPr lang="en-US" sz="12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supports safe, effective care and better outcomes — benefiting service users, staff and organisations.</a:t>
            </a:r>
            <a:endParaRPr lang="en-US" sz="1200" dirty="0"/>
          </a:p>
        </p:txBody>
      </p:sp>
      <p:sp>
        <p:nvSpPr>
          <p:cNvPr id="11" name="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414016"/>
            <a:ext cx="329184" cy="329184"/>
          </a:xfrm>
          <a:prstGeom prst="ellipse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8640" y="2414016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24128" y="2395728"/>
            <a:ext cx="754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framework to guide it  —  </a:t>
            </a:r>
            <a:r>
              <a:rPr lang="en-US" sz="12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Fishbone Diagram gives me a structured way to think critically about root causes.</a:t>
            </a:r>
            <a:endParaRPr lang="en-US" sz="1200" dirty="0"/>
          </a:p>
        </p:txBody>
      </p:sp>
      <p:sp>
        <p:nvSpPr>
          <p:cNvPr id="14" name="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2926080"/>
            <a:ext cx="329184" cy="329184"/>
          </a:xfrm>
          <a:prstGeom prst="ellipse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2926080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1024128" y="2907792"/>
            <a:ext cx="754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 in practice  —  </a:t>
            </a:r>
            <a:r>
              <a:rPr lang="en-US" sz="12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helps me notice, question, act and reflect in everyday care.</a:t>
            </a:r>
            <a:endParaRPr lang="en-US" sz="1200" dirty="0"/>
          </a:p>
        </p:txBody>
      </p:sp>
      <p:sp>
        <p:nvSpPr>
          <p:cNvPr id="17" name="marker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3438144"/>
            <a:ext cx="329184" cy="329184"/>
          </a:xfrm>
          <a:prstGeom prst="ellipse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48640" y="3438144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1024128" y="3419856"/>
            <a:ext cx="7543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to my future  —  </a:t>
            </a:r>
            <a:r>
              <a:rPr lang="en-US" sz="120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key to my employability and growth in health and social care.</a:t>
            </a:r>
            <a:endParaRPr lang="en-US" sz="1200" dirty="0"/>
          </a:p>
        </p:txBody>
      </p:sp>
      <p:sp>
        <p:nvSpPr>
          <p:cNvPr id="20" name="closing band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4160520"/>
            <a:ext cx="8046720" cy="548640"/>
          </a:xfrm>
          <a:prstGeom prst="rect">
            <a:avLst/>
          </a:prstGeom>
          <a:solidFill>
            <a:srgbClr val="1E2A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accent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4160520"/>
            <a:ext cx="73152" cy="548640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77240" y="4160520"/>
            <a:ext cx="7680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Critical thinking turns everyday care into safe, thoughtful, person-centred practice.</a:t>
            </a:r>
            <a:endParaRPr lang="en-US" sz="1350" dirty="0"/>
          </a:p>
        </p:txBody>
      </p:sp>
      <p:sp>
        <p:nvSpPr>
          <p:cNvPr id="23" name="Text 21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6304"/>
            <a:ext cx="5486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100" b="1" kern="0" spc="300" dirty="0">
                <a:solidFill>
                  <a:srgbClr val="C687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HARVARD STYLE</a:t>
            </a:r>
            <a:endParaRPr lang="en-US" sz="11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75488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dirty="0">
                <a:solidFill>
                  <a:srgbClr val="1E2A4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4" name="accent rule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8640" y="1115568"/>
            <a:ext cx="548640" cy="41148"/>
          </a:xfrm>
          <a:prstGeom prst="rect">
            <a:avLst/>
          </a:prstGeom>
          <a:solidFill>
            <a:srgbClr val="C687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58588" y="1271016"/>
            <a:ext cx="8236772" cy="33969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5000"/>
              </a:lnSpc>
              <a:spcAft>
                <a:spcPts val="1200"/>
              </a:spcAft>
            </a:pP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Nurses Association (2024) Critical thinking in nursing: developing effective skills. Available at: https://www.nursingworld.org (Accessed: 18 July 2026).</a:t>
            </a:r>
            <a:endParaRPr lang="en-US" sz="1150" dirty="0"/>
          </a:p>
          <a:p>
            <a:pPr>
              <a:lnSpc>
                <a:spcPct val="105000"/>
              </a:lnSpc>
              <a:spcAft>
                <a:spcPts val="1200"/>
              </a:spcAft>
            </a:pP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Kumah, A., Nwogu, C.N., Issah, A.-R., Obot, E., </a:t>
            </a:r>
            <a:r>
              <a:rPr lang="en-US" sz="1150" dirty="0" err="1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Kanamitie</a:t>
            </a: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D.T., Sifa, J.S. and Aidoo, L.A. (2024) </a:t>
            </a:r>
            <a:r>
              <a:rPr lang="en-US" sz="1150" dirty="0" err="1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‘Cause</a:t>
            </a: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-and-Effect (Fishbone) Diagram: A Tool for Generating and Organizing Quality Improvement Ideas’, Global Journal on Quality and Safety in Healthcare, 7(2), pp. 85–87.</a:t>
            </a:r>
            <a:endParaRPr lang="en-US" sz="1150" dirty="0"/>
          </a:p>
          <a:p>
            <a:pPr>
              <a:lnSpc>
                <a:spcPct val="105000"/>
              </a:lnSpc>
              <a:spcAft>
                <a:spcPts val="1200"/>
              </a:spcAft>
            </a:pP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Open University (2024) Skills you can develop: Health and Social Care. Available at: https://help.open.ac.uk/health-social-care-careers/skills-you-can-develop (Accessed: 18 July 2026).</a:t>
            </a:r>
          </a:p>
          <a:p>
            <a:pPr marL="0" indent="0">
              <a:lnSpc>
                <a:spcPct val="105000"/>
              </a:lnSpc>
              <a:spcAft>
                <a:spcPts val="1200"/>
              </a:spcAft>
              <a:buNone/>
            </a:pP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Nursing and Midwifery Council (2018) The Code: Professional standards of practice and behaviour for nurses, midwives and nursing associates. London: NMC. Available at: https://www.nmc.org.uk/standards/code/ (Accessed: 18 July 2026).</a:t>
            </a:r>
            <a:endParaRPr lang="en-US" sz="1150" dirty="0"/>
          </a:p>
          <a:p>
            <a:pPr marL="0" indent="0">
              <a:lnSpc>
                <a:spcPct val="105000"/>
              </a:lnSpc>
              <a:spcAft>
                <a:spcPts val="1200"/>
              </a:spcAft>
              <a:buNone/>
            </a:pPr>
            <a:r>
              <a:rPr lang="en-US" sz="1150" dirty="0">
                <a:solidFill>
                  <a:srgbClr val="2326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(2023) Patient safety. Geneva: WHO. Available at: https://www.who.int/news-room/fact-sheets/detail/patient-safety (Accessed: 18 July 2026).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548640" y="4828032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5C62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Thinking in Health &amp; Social Care</a:t>
            </a:r>
            <a:r>
              <a:rPr lang="en-US" sz="850" dirty="0">
                <a:solidFill>
                  <a:srgbClr val="D4D7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  •    </a:t>
            </a:r>
            <a:r>
              <a:rPr lang="en-US" sz="850" b="1" dirty="0">
                <a:solidFill>
                  <a:srgbClr val="1E2A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1411</Words>
  <Application>Microsoft Office PowerPoint</Application>
  <PresentationFormat>On-screen Show (16:9)</PresentationFormat>
  <Paragraphs>162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Georgia</vt:lpstr>
      <vt:lpstr>Office Theme</vt:lpstr>
      <vt:lpstr>PowerPoint Presentation</vt:lpstr>
      <vt:lpstr>Name: Mohamed Othman Shaban Elshredi Student ID: 2512526. Programme: Certificate of Higher Education Skills for the Workplace (Health and Social Care) Module Code: LCHS4009  Module: Professional Development within Health and Social Care Assignment Title: Component 1: Self-Awareness Presentation Lecturer: Sivan Sadiq </vt:lpstr>
      <vt:lpstr>Critical Thinking</vt:lpstr>
      <vt:lpstr>About this presentation</vt:lpstr>
      <vt:lpstr>What is critical thinking?</vt:lpstr>
      <vt:lpstr>Essential for safe, effective care</vt:lpstr>
      <vt:lpstr>Who benefits from this skill?</vt:lpstr>
      <vt:lpstr>What happens when it is missing?</vt:lpstr>
      <vt:lpstr>The Fishbone (Ishikawa) Diagram</vt:lpstr>
      <vt:lpstr>Finding the real cause, not the symptom</vt:lpstr>
      <vt:lpstr>Applying it in a care setting</vt:lpstr>
      <vt:lpstr>Supporting my future career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Elsheredi</dc:creator>
  <cp:lastModifiedBy>Mohammed Elsheredi</cp:lastModifiedBy>
  <cp:revision>1</cp:revision>
  <dcterms:created xsi:type="dcterms:W3CDTF">2026-07-18T14:38:37Z</dcterms:created>
  <dcterms:modified xsi:type="dcterms:W3CDTF">2026-07-18T14:52:59Z</dcterms:modified>
</cp:coreProperties>
</file>