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6" r:id="rId2"/>
    <p:sldId id="257" r:id="rId3"/>
    <p:sldId id="258" r:id="rId4"/>
  </p:sldIdLst>
  <p:sldSz cx="10691813" cy="755967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6283" autoAdjust="0"/>
  </p:normalViewPr>
  <p:slideViewPr>
    <p:cSldViewPr snapToGrid="0">
      <p:cViewPr varScale="1">
        <p:scale>
          <a:sx n="101" d="100"/>
          <a:sy n="101" d="100"/>
        </p:scale>
        <p:origin x="146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C3B7D-3B3E-4606-8117-11716374628E}" type="datetimeFigureOut">
              <a:rPr lang="en-IN" smtClean="0"/>
              <a:t>16-03-2026</a:t>
            </a:fld>
            <a:endParaRPr lang="en-IN"/>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163CE8-393C-4C93-B3AA-F610CC4732F2}" type="slidenum">
              <a:rPr lang="en-IN" smtClean="0"/>
              <a:t>‹#›</a:t>
            </a:fld>
            <a:endParaRPr lang="en-IN"/>
          </a:p>
        </p:txBody>
      </p:sp>
    </p:spTree>
    <p:extLst>
      <p:ext uri="{BB962C8B-B14F-4D97-AF65-F5344CB8AC3E}">
        <p14:creationId xmlns:p14="http://schemas.microsoft.com/office/powerpoint/2010/main" val="2250816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a:t>
            </a:r>
            <a:r>
              <a:rPr lang="en-IN" sz="1200" b="1" kern="1200" baseline="0" dirty="0">
                <a:solidFill>
                  <a:schemeClr val="tx1"/>
                </a:solidFill>
                <a:effectLst/>
                <a:latin typeface="+mn-lt"/>
                <a:ea typeface="+mn-ea"/>
                <a:cs typeface="+mn-cs"/>
              </a:rPr>
              <a:t> notes: </a:t>
            </a:r>
            <a:endParaRPr lang="en-IN"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poster is developed on the critical discussion on a person's emotions that impact emotional intelligence. The analysis highlights self awareness and emotional intelligence as an essential role that shapes student wellbeing and academic performance. It can be demonstrated that emotional intelligence supports the students in identifying their emotional situations and supports them to respond appropriately considering social and personal situations. The psychologist Daniel Goldman discussed emotional intelligence (</a:t>
            </a:r>
            <a:r>
              <a:rPr lang="en-IN" sz="1200" kern="1200" dirty="0" err="1">
                <a:solidFill>
                  <a:schemeClr val="tx1"/>
                </a:solidFill>
                <a:effectLst/>
                <a:latin typeface="+mn-lt"/>
                <a:ea typeface="+mn-ea"/>
                <a:cs typeface="+mn-cs"/>
              </a:rPr>
              <a:t>Riaz</a:t>
            </a:r>
            <a:r>
              <a:rPr lang="en-IN" sz="1200" kern="1200" dirty="0">
                <a:solidFill>
                  <a:schemeClr val="tx1"/>
                </a:solidFill>
                <a:effectLst/>
                <a:latin typeface="+mn-lt"/>
                <a:ea typeface="+mn-ea"/>
                <a:cs typeface="+mn-cs"/>
              </a:rPr>
              <a:t>, 2024). Here, he has mentioned about self awareness which forms the foundation of emotional intelligence as a person needs to understand their own emotions first then they can interpret or manage the other's emotions. Considering the academic context, emotional intelligence has the ability that supports the students to handle different pressures like financial concerns, examinations completing assignments and me to the expectation of their academic performance. </a:t>
            </a:r>
          </a:p>
          <a:p>
            <a:r>
              <a:rPr lang="en-IN" sz="1200" kern="1200" dirty="0">
                <a:solidFill>
                  <a:schemeClr val="tx1"/>
                </a:solidFill>
                <a:effectLst/>
                <a:latin typeface="+mn-lt"/>
                <a:ea typeface="+mn-ea"/>
                <a:cs typeface="+mn-cs"/>
              </a:rPr>
              <a:t>To complete the findings the secondary research method is applied. The database like Google scholar is considered to identify the appropriate articles and journals for the study. The articles, books and journals related to emotional intelligence, student motivation and self awareness are mentioned. </a:t>
            </a:r>
          </a:p>
          <a:p>
            <a:r>
              <a:rPr lang="en-IN" sz="1200" kern="1200" dirty="0">
                <a:solidFill>
                  <a:schemeClr val="tx1"/>
                </a:solidFill>
                <a:effectLst/>
                <a:latin typeface="+mn-lt"/>
                <a:ea typeface="+mn-ea"/>
                <a:cs typeface="+mn-cs"/>
              </a:rPr>
              <a:t>The findings of emotional intelligence indicated that it needs continuous practice of emotional regulation, emotional awareness, social skills, empathy and motivation. The competencies support the learners to maintain concentration, manage stress and sustain positive relationships with mentors and peers (Psychology Today. 2025). Self regulation strategy like the predating time management and cognitive reframing can minimise the impact of anxiety during the academic challenges. The individual learners who are able to regulate emotions can maintain product activity and also make rational decisions. </a:t>
            </a:r>
          </a:p>
          <a:p>
            <a:r>
              <a:rPr lang="en-IN" sz="1200" kern="1200" dirty="0">
                <a:solidFill>
                  <a:schemeClr val="tx1"/>
                </a:solidFill>
                <a:effectLst/>
                <a:latin typeface="+mn-lt"/>
                <a:ea typeface="+mn-ea"/>
                <a:cs typeface="+mn-cs"/>
              </a:rPr>
              <a:t>The personal experience is reflected in the discussion. Here, it has been demonstrated the significance of emotional regulation and mindfulness practice in the learning method. I have focused on breathing exercises and meditation which help me to stay aware of my emotional reactions. I also paid attention to my emotions and thoughts to maintain a balanced mental condition. It has also stopped me from making impulsive decisions and immediate judgements. Proper mindfulness practice contributed to reduced stress, enhanced concentration and developed academic engagement. Reflective learning also encourages individuals to identify emotional responses and behaviours that support long term emotional growth. </a:t>
            </a:r>
          </a:p>
          <a:p>
            <a:r>
              <a:rPr lang="en-IN" sz="1200" kern="1200" dirty="0">
                <a:solidFill>
                  <a:schemeClr val="tx1"/>
                </a:solidFill>
                <a:effectLst/>
                <a:latin typeface="+mn-lt"/>
                <a:ea typeface="+mn-ea"/>
                <a:cs typeface="+mn-cs"/>
              </a:rPr>
              <a:t>There are several factors to develop emotional intelligence among the students. Self discipline, emotional resilience, emotional awareness and stress management in collaborative learning influences performance of a learner. A student needs to have emotional resilience which supports them to recover from setbacks and challenging situations. Here, it has been mentioned that with proper emotional intelligence I have recovered from the set back while I received lower grades than expected. </a:t>
            </a:r>
          </a:p>
          <a:p>
            <a:r>
              <a:rPr lang="en-IN" sz="1200" kern="1200" dirty="0">
                <a:solidFill>
                  <a:schemeClr val="tx1"/>
                </a:solidFill>
                <a:effectLst/>
                <a:latin typeface="+mn-lt"/>
                <a:ea typeface="+mn-ea"/>
                <a:cs typeface="+mn-cs"/>
              </a:rPr>
              <a:t>It can be also analysed that self discipline makes sure to prevent procrastination and provide a consistent habit of learning. EI promotes conflict resolution and effective communication in the group work that is an essential scale for a learner to have professional growth and academic development. The challenges like low confidence anxiety and emotional stress are identified to be addressed by emotional intelligence (</a:t>
            </a:r>
            <a:r>
              <a:rPr lang="en-IN" sz="1200" kern="1200" dirty="0" err="1">
                <a:solidFill>
                  <a:schemeClr val="tx1"/>
                </a:solidFill>
                <a:effectLst/>
                <a:latin typeface="+mn-lt"/>
                <a:ea typeface="+mn-ea"/>
                <a:cs typeface="+mn-cs"/>
              </a:rPr>
              <a:t>Martínez</a:t>
            </a:r>
            <a:r>
              <a:rPr lang="en-IN" sz="1200" kern="1200" dirty="0">
                <a:solidFill>
                  <a:schemeClr val="tx1"/>
                </a:solidFill>
                <a:effectLst/>
                <a:latin typeface="+mn-lt"/>
                <a:ea typeface="+mn-ea"/>
                <a:cs typeface="+mn-cs"/>
              </a:rPr>
              <a:t>-Rodríguez and Ferreira, 2025).. </a:t>
            </a:r>
          </a:p>
          <a:p>
            <a:r>
              <a:rPr lang="en-IN" sz="1200" kern="1200" dirty="0">
                <a:solidFill>
                  <a:schemeClr val="tx1"/>
                </a:solidFill>
                <a:effectLst/>
                <a:latin typeface="+mn-lt"/>
                <a:ea typeface="+mn-ea"/>
                <a:cs typeface="+mn-cs"/>
              </a:rPr>
              <a:t>Another effective factor that contributes to academic growth and addresses the challenges of EI is stress management (</a:t>
            </a:r>
            <a:r>
              <a:rPr lang="en-IN" sz="1200" kern="1200" dirty="0" err="1">
                <a:solidFill>
                  <a:schemeClr val="tx1"/>
                </a:solidFill>
                <a:effectLst/>
                <a:latin typeface="+mn-lt"/>
                <a:ea typeface="+mn-ea"/>
                <a:cs typeface="+mn-cs"/>
              </a:rPr>
              <a:t>McKown</a:t>
            </a:r>
            <a:r>
              <a:rPr lang="en-IN" sz="1200" kern="1200" dirty="0">
                <a:solidFill>
                  <a:schemeClr val="tx1"/>
                </a:solidFill>
                <a:effectLst/>
                <a:latin typeface="+mn-lt"/>
                <a:ea typeface="+mn-ea"/>
                <a:cs typeface="+mn-cs"/>
              </a:rPr>
              <a:t>, 2025). It can be discussed that excessive stress can minimise concentration negatively impact mental health and impair memory. Sufficient sleep, regular exercise, balanced schedules of study relaxation techniques are the effective strategies of stress management. </a:t>
            </a:r>
          </a:p>
          <a:p>
            <a:r>
              <a:rPr lang="en-IN" sz="1200" kern="1200" dirty="0">
                <a:solidFill>
                  <a:schemeClr val="tx1"/>
                </a:solidFill>
                <a:effectLst/>
                <a:latin typeface="+mn-lt"/>
                <a:ea typeface="+mn-ea"/>
                <a:cs typeface="+mn-cs"/>
              </a:rPr>
              <a:t>There are several support systems like peer network, wellbeing workshop, counselling services and mentorship can provide emotional assurance and guidance to the learner. Mindfulness technique and reflective </a:t>
            </a:r>
            <a:r>
              <a:rPr lang="en-IN" sz="1200" kern="1200" dirty="0" err="1">
                <a:solidFill>
                  <a:schemeClr val="tx1"/>
                </a:solidFill>
                <a:effectLst/>
                <a:latin typeface="+mn-lt"/>
                <a:ea typeface="+mn-ea"/>
                <a:cs typeface="+mn-cs"/>
              </a:rPr>
              <a:t>journalling</a:t>
            </a:r>
            <a:r>
              <a:rPr lang="en-IN" sz="1200" kern="1200" dirty="0">
                <a:solidFill>
                  <a:schemeClr val="tx1"/>
                </a:solidFill>
                <a:effectLst/>
                <a:latin typeface="+mn-lt"/>
                <a:ea typeface="+mn-ea"/>
                <a:cs typeface="+mn-cs"/>
              </a:rPr>
              <a:t> are also effective skills that can support a student to enhance emotional awareness and control emotions. </a:t>
            </a:r>
          </a:p>
          <a:p>
            <a:endParaRPr lang="en-IN" dirty="0"/>
          </a:p>
        </p:txBody>
      </p:sp>
      <p:sp>
        <p:nvSpPr>
          <p:cNvPr id="4" name="Slide Number Placeholder 3"/>
          <p:cNvSpPr>
            <a:spLocks noGrp="1"/>
          </p:cNvSpPr>
          <p:nvPr>
            <p:ph type="sldNum" sz="quarter" idx="10"/>
          </p:nvPr>
        </p:nvSpPr>
        <p:spPr/>
        <p:txBody>
          <a:bodyPr/>
          <a:lstStyle/>
          <a:p>
            <a:fld id="{7B163CE8-393C-4C93-B3AA-F610CC4732F2}" type="slidenum">
              <a:rPr lang="en-IN" smtClean="0"/>
              <a:t>2</a:t>
            </a:fld>
            <a:endParaRPr lang="en-IN"/>
          </a:p>
        </p:txBody>
      </p:sp>
    </p:spTree>
    <p:extLst>
      <p:ext uri="{BB962C8B-B14F-4D97-AF65-F5344CB8AC3E}">
        <p14:creationId xmlns:p14="http://schemas.microsoft.com/office/powerpoint/2010/main" val="3129920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1237197"/>
            <a:ext cx="9088041" cy="2631887"/>
          </a:xfrm>
        </p:spPr>
        <p:txBody>
          <a:bodyPr anchor="b"/>
          <a:lstStyle>
            <a:lvl1pPr algn="ctr">
              <a:defRPr sz="6614"/>
            </a:lvl1pPr>
          </a:lstStyle>
          <a:p>
            <a:r>
              <a:rPr lang="en-US"/>
              <a:t>Click to edit Master title style</a:t>
            </a:r>
            <a:endParaRPr lang="en-US" dirty="0"/>
          </a:p>
        </p:txBody>
      </p:sp>
      <p:sp>
        <p:nvSpPr>
          <p:cNvPr id="3" name="Subtitle 2"/>
          <p:cNvSpPr>
            <a:spLocks noGrp="1"/>
          </p:cNvSpPr>
          <p:nvPr>
            <p:ph type="subTitle" idx="1"/>
          </p:nvPr>
        </p:nvSpPr>
        <p:spPr>
          <a:xfrm>
            <a:off x="1336477" y="3970580"/>
            <a:ext cx="8018860" cy="1825171"/>
          </a:xfrm>
        </p:spPr>
        <p:txBody>
          <a:bodyPr/>
          <a:lstStyle>
            <a:lvl1pPr marL="0" indent="0" algn="ctr">
              <a:buNone/>
              <a:defRPr sz="2646"/>
            </a:lvl1pPr>
            <a:lvl2pPr marL="503972" indent="0" algn="ctr">
              <a:buNone/>
              <a:defRPr sz="2205"/>
            </a:lvl2pPr>
            <a:lvl3pPr marL="1007943" indent="0" algn="ctr">
              <a:buNone/>
              <a:defRPr sz="1984"/>
            </a:lvl3pPr>
            <a:lvl4pPr marL="1511915" indent="0" algn="ctr">
              <a:buNone/>
              <a:defRPr sz="1764"/>
            </a:lvl4pPr>
            <a:lvl5pPr marL="2015886" indent="0" algn="ctr">
              <a:buNone/>
              <a:defRPr sz="1764"/>
            </a:lvl5pPr>
            <a:lvl6pPr marL="2519858" indent="0" algn="ctr">
              <a:buNone/>
              <a:defRPr sz="1764"/>
            </a:lvl6pPr>
            <a:lvl7pPr marL="3023829" indent="0" algn="ctr">
              <a:buNone/>
              <a:defRPr sz="1764"/>
            </a:lvl7pPr>
            <a:lvl8pPr marL="3527801" indent="0" algn="ctr">
              <a:buNone/>
              <a:defRPr sz="1764"/>
            </a:lvl8pPr>
            <a:lvl9pPr marL="4031772" indent="0" algn="ctr">
              <a:buNone/>
              <a:defRPr sz="176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5F1FE1-6322-40B5-BA04-939FC770FE36}"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1549983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F1FE1-6322-40B5-BA04-939FC770FE36}"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675532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1884671"/>
            <a:ext cx="9221689" cy="3144614"/>
          </a:xfrm>
        </p:spPr>
        <p:txBody>
          <a:bodyPr anchor="b"/>
          <a:lstStyle>
            <a:lvl1pPr>
              <a:defRPr sz="6614"/>
            </a:lvl1pPr>
          </a:lstStyle>
          <a:p>
            <a:r>
              <a:rPr lang="en-US"/>
              <a:t>Click to edit Master title style</a:t>
            </a:r>
            <a:endParaRPr lang="en-US" dirty="0"/>
          </a:p>
        </p:txBody>
      </p:sp>
      <p:sp>
        <p:nvSpPr>
          <p:cNvPr id="3" name="Text Placeholder 2"/>
          <p:cNvSpPr>
            <a:spLocks noGrp="1"/>
          </p:cNvSpPr>
          <p:nvPr>
            <p:ph type="body" idx="1"/>
          </p:nvPr>
        </p:nvSpPr>
        <p:spPr>
          <a:xfrm>
            <a:off x="729494" y="5059035"/>
            <a:ext cx="9221689" cy="1653678"/>
          </a:xfrm>
        </p:spPr>
        <p:txBody>
          <a:bodyPr/>
          <a:lstStyle>
            <a:lvl1pPr marL="0" indent="0">
              <a:buNone/>
              <a:defRPr sz="2646">
                <a:solidFill>
                  <a:schemeClr val="tx1"/>
                </a:solidFill>
              </a:defRPr>
            </a:lvl1pPr>
            <a:lvl2pPr marL="503972" indent="0">
              <a:buNone/>
              <a:defRPr sz="2205">
                <a:solidFill>
                  <a:schemeClr val="tx1">
                    <a:tint val="75000"/>
                  </a:schemeClr>
                </a:solidFill>
              </a:defRPr>
            </a:lvl2pPr>
            <a:lvl3pPr marL="1007943" indent="0">
              <a:buNone/>
              <a:defRPr sz="1984">
                <a:solidFill>
                  <a:schemeClr val="tx1">
                    <a:tint val="75000"/>
                  </a:schemeClr>
                </a:solidFill>
              </a:defRPr>
            </a:lvl3pPr>
            <a:lvl4pPr marL="1511915" indent="0">
              <a:buNone/>
              <a:defRPr sz="1764">
                <a:solidFill>
                  <a:schemeClr val="tx1">
                    <a:tint val="75000"/>
                  </a:schemeClr>
                </a:solidFill>
              </a:defRPr>
            </a:lvl4pPr>
            <a:lvl5pPr marL="2015886" indent="0">
              <a:buNone/>
              <a:defRPr sz="1764">
                <a:solidFill>
                  <a:schemeClr val="tx1">
                    <a:tint val="75000"/>
                  </a:schemeClr>
                </a:solidFill>
              </a:defRPr>
            </a:lvl5pPr>
            <a:lvl6pPr marL="2519858" indent="0">
              <a:buNone/>
              <a:defRPr sz="1764">
                <a:solidFill>
                  <a:schemeClr val="tx1">
                    <a:tint val="75000"/>
                  </a:schemeClr>
                </a:solidFill>
              </a:defRPr>
            </a:lvl6pPr>
            <a:lvl7pPr marL="3023829" indent="0">
              <a:buNone/>
              <a:defRPr sz="1764">
                <a:solidFill>
                  <a:schemeClr val="tx1">
                    <a:tint val="75000"/>
                  </a:schemeClr>
                </a:solidFill>
              </a:defRPr>
            </a:lvl7pPr>
            <a:lvl8pPr marL="3527801" indent="0">
              <a:buNone/>
              <a:defRPr sz="1764">
                <a:solidFill>
                  <a:schemeClr val="tx1">
                    <a:tint val="75000"/>
                  </a:schemeClr>
                </a:solidFill>
              </a:defRPr>
            </a:lvl8pPr>
            <a:lvl9pPr marL="4031772" indent="0">
              <a:buNone/>
              <a:defRPr sz="176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F1FE1-6322-40B5-BA04-939FC770FE36}"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396930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2012414"/>
            <a:ext cx="4544021" cy="479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2012414"/>
            <a:ext cx="4544021" cy="479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5F1FE1-6322-40B5-BA04-939FC770FE36}"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2389874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402484"/>
            <a:ext cx="9221689" cy="14611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1853171"/>
            <a:ext cx="4523137" cy="908210"/>
          </a:xfrm>
        </p:spPr>
        <p:txBody>
          <a:bodyPr anchor="b"/>
          <a:lstStyle>
            <a:lvl1pPr marL="0" indent="0">
              <a:buNone/>
              <a:defRPr sz="2646" b="1"/>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4" name="Content Placeholder 3"/>
          <p:cNvSpPr>
            <a:spLocks noGrp="1"/>
          </p:cNvSpPr>
          <p:nvPr>
            <p:ph sz="half" idx="2"/>
          </p:nvPr>
        </p:nvSpPr>
        <p:spPr>
          <a:xfrm>
            <a:off x="736456" y="2761381"/>
            <a:ext cx="4523137" cy="4061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1853171"/>
            <a:ext cx="4545413" cy="908210"/>
          </a:xfrm>
        </p:spPr>
        <p:txBody>
          <a:bodyPr anchor="b"/>
          <a:lstStyle>
            <a:lvl1pPr marL="0" indent="0">
              <a:buNone/>
              <a:defRPr sz="2646" b="1"/>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6" name="Content Placeholder 5"/>
          <p:cNvSpPr>
            <a:spLocks noGrp="1"/>
          </p:cNvSpPr>
          <p:nvPr>
            <p:ph sz="quarter" idx="4"/>
          </p:nvPr>
        </p:nvSpPr>
        <p:spPr>
          <a:xfrm>
            <a:off x="5412731" y="2761381"/>
            <a:ext cx="4545413" cy="4061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5F1FE1-6322-40B5-BA04-939FC770FE36}" type="datetimeFigureOut">
              <a:rPr lang="en-IN" smtClean="0"/>
              <a:t>16-03-2026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2184413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5F1FE1-6322-40B5-BA04-939FC770FE36}" type="datetimeFigureOut">
              <a:rPr lang="en-IN" smtClean="0"/>
              <a:t>16-03-2026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1087216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F1FE1-6322-40B5-BA04-939FC770FE36}" type="datetimeFigureOut">
              <a:rPr lang="en-IN" smtClean="0"/>
              <a:t>16-03-2026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3780732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503978"/>
            <a:ext cx="3448388" cy="1763924"/>
          </a:xfrm>
        </p:spPr>
        <p:txBody>
          <a:bodyPr anchor="b"/>
          <a:lstStyle>
            <a:lvl1pPr>
              <a:defRPr sz="3527"/>
            </a:lvl1pPr>
          </a:lstStyle>
          <a:p>
            <a:r>
              <a:rPr lang="en-US"/>
              <a:t>Click to edit Master title style</a:t>
            </a:r>
            <a:endParaRPr lang="en-US" dirty="0"/>
          </a:p>
        </p:txBody>
      </p:sp>
      <p:sp>
        <p:nvSpPr>
          <p:cNvPr id="3" name="Content Placeholder 2"/>
          <p:cNvSpPr>
            <a:spLocks noGrp="1"/>
          </p:cNvSpPr>
          <p:nvPr>
            <p:ph idx="1"/>
          </p:nvPr>
        </p:nvSpPr>
        <p:spPr>
          <a:xfrm>
            <a:off x="4545413" y="1088455"/>
            <a:ext cx="5412730" cy="5372269"/>
          </a:xfrm>
        </p:spPr>
        <p:txBody>
          <a:bodyPr/>
          <a:lstStyle>
            <a:lvl1pPr>
              <a:defRPr sz="3527"/>
            </a:lvl1pPr>
            <a:lvl2pPr>
              <a:defRPr sz="3086"/>
            </a:lvl2pPr>
            <a:lvl3pPr>
              <a:defRPr sz="2646"/>
            </a:lvl3pPr>
            <a:lvl4pPr>
              <a:defRPr sz="2205"/>
            </a:lvl4pPr>
            <a:lvl5pPr>
              <a:defRPr sz="2205"/>
            </a:lvl5pPr>
            <a:lvl6pPr>
              <a:defRPr sz="2205"/>
            </a:lvl6pPr>
            <a:lvl7pPr>
              <a:defRPr sz="2205"/>
            </a:lvl7pPr>
            <a:lvl8pPr>
              <a:defRPr sz="2205"/>
            </a:lvl8pPr>
            <a:lvl9pPr>
              <a:defRPr sz="220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2267902"/>
            <a:ext cx="3448388" cy="4201570"/>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4"/>
          <p:cNvSpPr>
            <a:spLocks noGrp="1"/>
          </p:cNvSpPr>
          <p:nvPr>
            <p:ph type="dt" sz="half" idx="10"/>
          </p:nvPr>
        </p:nvSpPr>
        <p:spPr/>
        <p:txBody>
          <a:bodyPr/>
          <a:lstStyle/>
          <a:p>
            <a:fld id="{3B5F1FE1-6322-40B5-BA04-939FC770FE36}"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2297395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503978"/>
            <a:ext cx="3448388" cy="1763924"/>
          </a:xfrm>
        </p:spPr>
        <p:txBody>
          <a:bodyPr anchor="b"/>
          <a:lstStyle>
            <a:lvl1pPr>
              <a:defRPr sz="3527"/>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1088455"/>
            <a:ext cx="5412730" cy="5372269"/>
          </a:xfrm>
        </p:spPr>
        <p:txBody>
          <a:bodyPr anchor="t"/>
          <a:lstStyle>
            <a:lvl1pPr marL="0" indent="0">
              <a:buNone/>
              <a:defRPr sz="3527"/>
            </a:lvl1pPr>
            <a:lvl2pPr marL="503972" indent="0">
              <a:buNone/>
              <a:defRPr sz="3086"/>
            </a:lvl2pPr>
            <a:lvl3pPr marL="1007943" indent="0">
              <a:buNone/>
              <a:defRPr sz="2646"/>
            </a:lvl3pPr>
            <a:lvl4pPr marL="1511915" indent="0">
              <a:buNone/>
              <a:defRPr sz="2205"/>
            </a:lvl4pPr>
            <a:lvl5pPr marL="2015886" indent="0">
              <a:buNone/>
              <a:defRPr sz="2205"/>
            </a:lvl5pPr>
            <a:lvl6pPr marL="2519858" indent="0">
              <a:buNone/>
              <a:defRPr sz="2205"/>
            </a:lvl6pPr>
            <a:lvl7pPr marL="3023829" indent="0">
              <a:buNone/>
              <a:defRPr sz="2205"/>
            </a:lvl7pPr>
            <a:lvl8pPr marL="3527801" indent="0">
              <a:buNone/>
              <a:defRPr sz="2205"/>
            </a:lvl8pPr>
            <a:lvl9pPr marL="4031772" indent="0">
              <a:buNone/>
              <a:defRPr sz="2205"/>
            </a:lvl9pPr>
          </a:lstStyle>
          <a:p>
            <a:r>
              <a:rPr lang="en-US"/>
              <a:t>Click icon to add picture</a:t>
            </a:r>
            <a:endParaRPr lang="en-US" dirty="0"/>
          </a:p>
        </p:txBody>
      </p:sp>
      <p:sp>
        <p:nvSpPr>
          <p:cNvPr id="4" name="Text Placeholder 3"/>
          <p:cNvSpPr>
            <a:spLocks noGrp="1"/>
          </p:cNvSpPr>
          <p:nvPr>
            <p:ph type="body" sz="half" idx="2"/>
          </p:nvPr>
        </p:nvSpPr>
        <p:spPr>
          <a:xfrm>
            <a:off x="736455" y="2267902"/>
            <a:ext cx="3448388" cy="4201570"/>
          </a:xfrm>
        </p:spPr>
        <p:txBody>
          <a:bodyPr/>
          <a:lstStyle>
            <a:lvl1pPr marL="0" indent="0">
              <a:buNone/>
              <a:defRPr sz="1764"/>
            </a:lvl1pPr>
            <a:lvl2pPr marL="503972" indent="0">
              <a:buNone/>
              <a:defRPr sz="1543"/>
            </a:lvl2pPr>
            <a:lvl3pPr marL="1007943" indent="0">
              <a:buNone/>
              <a:defRPr sz="1323"/>
            </a:lvl3pPr>
            <a:lvl4pPr marL="1511915" indent="0">
              <a:buNone/>
              <a:defRPr sz="1102"/>
            </a:lvl4pPr>
            <a:lvl5pPr marL="2015886" indent="0">
              <a:buNone/>
              <a:defRPr sz="1102"/>
            </a:lvl5pPr>
            <a:lvl6pPr marL="2519858" indent="0">
              <a:buNone/>
              <a:defRPr sz="1102"/>
            </a:lvl6pPr>
            <a:lvl7pPr marL="3023829" indent="0">
              <a:buNone/>
              <a:defRPr sz="1102"/>
            </a:lvl7pPr>
            <a:lvl8pPr marL="3527801" indent="0">
              <a:buNone/>
              <a:defRPr sz="1102"/>
            </a:lvl8pPr>
            <a:lvl9pPr marL="4031772" indent="0">
              <a:buNone/>
              <a:defRPr sz="1102"/>
            </a:lvl9pPr>
          </a:lstStyle>
          <a:p>
            <a:pPr lvl="0"/>
            <a:r>
              <a:rPr lang="en-US"/>
              <a:t>Click to edit Master text styles</a:t>
            </a:r>
          </a:p>
        </p:txBody>
      </p:sp>
      <p:sp>
        <p:nvSpPr>
          <p:cNvPr id="5" name="Date Placeholder 4"/>
          <p:cNvSpPr>
            <a:spLocks noGrp="1"/>
          </p:cNvSpPr>
          <p:nvPr>
            <p:ph type="dt" sz="half" idx="10"/>
          </p:nvPr>
        </p:nvSpPr>
        <p:spPr/>
        <p:txBody>
          <a:bodyPr/>
          <a:lstStyle/>
          <a:p>
            <a:fld id="{3B5F1FE1-6322-40B5-BA04-939FC770FE36}"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2384961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F1FE1-6322-40B5-BA04-939FC770FE36}"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393489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402483"/>
            <a:ext cx="2305422" cy="640647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402483"/>
            <a:ext cx="6782619" cy="6406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F1FE1-6322-40B5-BA04-939FC770FE36}"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114356-60A7-4E79-9FE2-C3E0AEDE83A9}" type="slidenum">
              <a:rPr lang="en-IN" smtClean="0"/>
              <a:t>‹#›</a:t>
            </a:fld>
            <a:endParaRPr lang="en-IN"/>
          </a:p>
        </p:txBody>
      </p:sp>
    </p:spTree>
    <p:extLst>
      <p:ext uri="{BB962C8B-B14F-4D97-AF65-F5344CB8AC3E}">
        <p14:creationId xmlns:p14="http://schemas.microsoft.com/office/powerpoint/2010/main" val="3096171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000">
              <a:schemeClr val="accent2">
                <a:lumMod val="20000"/>
                <a:lumOff val="80000"/>
              </a:schemeClr>
            </a:gs>
            <a:gs pos="39000">
              <a:schemeClr val="accent4">
                <a:lumMod val="40000"/>
                <a:lumOff val="60000"/>
              </a:schemeClr>
            </a:gs>
            <a:gs pos="70000">
              <a:schemeClr val="accent6">
                <a:lumMod val="40000"/>
                <a:lumOff val="6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402484"/>
            <a:ext cx="9221689" cy="14611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2012414"/>
            <a:ext cx="9221689" cy="47965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7006700"/>
            <a:ext cx="2405658" cy="402483"/>
          </a:xfrm>
          <a:prstGeom prst="rect">
            <a:avLst/>
          </a:prstGeom>
        </p:spPr>
        <p:txBody>
          <a:bodyPr vert="horz" lIns="91440" tIns="45720" rIns="91440" bIns="45720" rtlCol="0" anchor="ctr"/>
          <a:lstStyle>
            <a:lvl1pPr algn="l">
              <a:defRPr sz="1323">
                <a:solidFill>
                  <a:schemeClr val="tx1">
                    <a:tint val="75000"/>
                  </a:schemeClr>
                </a:solidFill>
              </a:defRPr>
            </a:lvl1pPr>
          </a:lstStyle>
          <a:p>
            <a:fld id="{3B5F1FE1-6322-40B5-BA04-939FC770FE36}" type="datetimeFigureOut">
              <a:rPr lang="en-IN" smtClean="0"/>
              <a:t>16-03-2026</a:t>
            </a:fld>
            <a:endParaRPr lang="en-IN"/>
          </a:p>
        </p:txBody>
      </p:sp>
      <p:sp>
        <p:nvSpPr>
          <p:cNvPr id="5" name="Footer Placeholder 4"/>
          <p:cNvSpPr>
            <a:spLocks noGrp="1"/>
          </p:cNvSpPr>
          <p:nvPr>
            <p:ph type="ftr" sz="quarter" idx="3"/>
          </p:nvPr>
        </p:nvSpPr>
        <p:spPr>
          <a:xfrm>
            <a:off x="3541663" y="7006700"/>
            <a:ext cx="3608487" cy="402483"/>
          </a:xfrm>
          <a:prstGeom prst="rect">
            <a:avLst/>
          </a:prstGeom>
        </p:spPr>
        <p:txBody>
          <a:bodyPr vert="horz" lIns="91440" tIns="45720" rIns="91440" bIns="45720" rtlCol="0" anchor="ctr"/>
          <a:lstStyle>
            <a:lvl1pPr algn="ctr">
              <a:defRPr sz="132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7551093" y="7006700"/>
            <a:ext cx="2405658" cy="402483"/>
          </a:xfrm>
          <a:prstGeom prst="rect">
            <a:avLst/>
          </a:prstGeom>
        </p:spPr>
        <p:txBody>
          <a:bodyPr vert="horz" lIns="91440" tIns="45720" rIns="91440" bIns="45720" rtlCol="0" anchor="ctr"/>
          <a:lstStyle>
            <a:lvl1pPr algn="r">
              <a:defRPr sz="1323">
                <a:solidFill>
                  <a:schemeClr val="tx1">
                    <a:tint val="75000"/>
                  </a:schemeClr>
                </a:solidFill>
              </a:defRPr>
            </a:lvl1pPr>
          </a:lstStyle>
          <a:p>
            <a:fld id="{1E114356-60A7-4E79-9FE2-C3E0AEDE83A9}" type="slidenum">
              <a:rPr lang="en-IN" smtClean="0"/>
              <a:t>‹#›</a:t>
            </a:fld>
            <a:endParaRPr lang="en-IN"/>
          </a:p>
        </p:txBody>
      </p:sp>
    </p:spTree>
    <p:extLst>
      <p:ext uri="{BB962C8B-B14F-4D97-AF65-F5344CB8AC3E}">
        <p14:creationId xmlns:p14="http://schemas.microsoft.com/office/powerpoint/2010/main" val="4743306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07943" rtl="0" eaLnBrk="1" latinLnBrk="0" hangingPunct="1">
        <a:lnSpc>
          <a:spcPct val="90000"/>
        </a:lnSpc>
        <a:spcBef>
          <a:spcPct val="0"/>
        </a:spcBef>
        <a:buNone/>
        <a:defRPr sz="4850" kern="1200">
          <a:solidFill>
            <a:schemeClr val="tx1"/>
          </a:solidFill>
          <a:latin typeface="+mj-lt"/>
          <a:ea typeface="+mj-ea"/>
          <a:cs typeface="+mj-cs"/>
        </a:defRPr>
      </a:lvl1pPr>
    </p:titleStyle>
    <p:bodyStyle>
      <a:lvl1pPr marL="251986" indent="-251986" algn="l" defTabSz="1007943" rtl="0" eaLnBrk="1" latinLnBrk="0" hangingPunct="1">
        <a:lnSpc>
          <a:spcPct val="90000"/>
        </a:lnSpc>
        <a:spcBef>
          <a:spcPts val="1102"/>
        </a:spcBef>
        <a:buFont typeface="Arial" panose="020B0604020202020204" pitchFamily="34" charset="0"/>
        <a:buChar char="•"/>
        <a:defRPr sz="3086" kern="1200">
          <a:solidFill>
            <a:schemeClr val="tx1"/>
          </a:solidFill>
          <a:latin typeface="+mn-lt"/>
          <a:ea typeface="+mn-ea"/>
          <a:cs typeface="+mn-cs"/>
        </a:defRPr>
      </a:lvl1pPr>
      <a:lvl2pPr marL="755957" indent="-251986" algn="l" defTabSz="1007943" rtl="0" eaLnBrk="1" latinLnBrk="0" hangingPunct="1">
        <a:lnSpc>
          <a:spcPct val="90000"/>
        </a:lnSpc>
        <a:spcBef>
          <a:spcPts val="551"/>
        </a:spcBef>
        <a:buFont typeface="Arial" panose="020B0604020202020204" pitchFamily="34" charset="0"/>
        <a:buChar char="•"/>
        <a:defRPr sz="2646" kern="1200">
          <a:solidFill>
            <a:schemeClr val="tx1"/>
          </a:solidFill>
          <a:latin typeface="+mn-lt"/>
          <a:ea typeface="+mn-ea"/>
          <a:cs typeface="+mn-cs"/>
        </a:defRPr>
      </a:lvl2pPr>
      <a:lvl3pPr marL="1259929" indent="-251986" algn="l" defTabSz="1007943" rtl="0" eaLnBrk="1" latinLnBrk="0" hangingPunct="1">
        <a:lnSpc>
          <a:spcPct val="90000"/>
        </a:lnSpc>
        <a:spcBef>
          <a:spcPts val="551"/>
        </a:spcBef>
        <a:buFont typeface="Arial" panose="020B0604020202020204" pitchFamily="34" charset="0"/>
        <a:buChar char="•"/>
        <a:defRPr sz="2205" kern="1200">
          <a:solidFill>
            <a:schemeClr val="tx1"/>
          </a:solidFill>
          <a:latin typeface="+mn-lt"/>
          <a:ea typeface="+mn-ea"/>
          <a:cs typeface="+mn-cs"/>
        </a:defRPr>
      </a:lvl3pPr>
      <a:lvl4pPr marL="1763900"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4pPr>
      <a:lvl5pPr marL="2267872"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5pPr>
      <a:lvl6pPr marL="2771844"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815"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787"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758"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p:bodyStyle>
    <p:otherStyle>
      <a:defPPr>
        <a:defRPr lang="en-US"/>
      </a:defPPr>
      <a:lvl1pPr marL="0" algn="l" defTabSz="1007943" rtl="0" eaLnBrk="1" latinLnBrk="0" hangingPunct="1">
        <a:defRPr sz="1984" kern="1200">
          <a:solidFill>
            <a:schemeClr val="tx1"/>
          </a:solidFill>
          <a:latin typeface="+mn-lt"/>
          <a:ea typeface="+mn-ea"/>
          <a:cs typeface="+mn-cs"/>
        </a:defRPr>
      </a:lvl1pPr>
      <a:lvl2pPr marL="503972" algn="l" defTabSz="1007943" rtl="0" eaLnBrk="1" latinLnBrk="0" hangingPunct="1">
        <a:defRPr sz="1984" kern="1200">
          <a:solidFill>
            <a:schemeClr val="tx1"/>
          </a:solidFill>
          <a:latin typeface="+mn-lt"/>
          <a:ea typeface="+mn-ea"/>
          <a:cs typeface="+mn-cs"/>
        </a:defRPr>
      </a:lvl2pPr>
      <a:lvl3pPr marL="1007943" algn="l" defTabSz="1007943" rtl="0" eaLnBrk="1" latinLnBrk="0" hangingPunct="1">
        <a:defRPr sz="1984" kern="1200">
          <a:solidFill>
            <a:schemeClr val="tx1"/>
          </a:solidFill>
          <a:latin typeface="+mn-lt"/>
          <a:ea typeface="+mn-ea"/>
          <a:cs typeface="+mn-cs"/>
        </a:defRPr>
      </a:lvl3pPr>
      <a:lvl4pPr marL="1511915" algn="l" defTabSz="1007943" rtl="0" eaLnBrk="1" latinLnBrk="0" hangingPunct="1">
        <a:defRPr sz="1984" kern="1200">
          <a:solidFill>
            <a:schemeClr val="tx1"/>
          </a:solidFill>
          <a:latin typeface="+mn-lt"/>
          <a:ea typeface="+mn-ea"/>
          <a:cs typeface="+mn-cs"/>
        </a:defRPr>
      </a:lvl4pPr>
      <a:lvl5pPr marL="2015886" algn="l" defTabSz="1007943" rtl="0" eaLnBrk="1" latinLnBrk="0" hangingPunct="1">
        <a:defRPr sz="1984" kern="1200">
          <a:solidFill>
            <a:schemeClr val="tx1"/>
          </a:solidFill>
          <a:latin typeface="+mn-lt"/>
          <a:ea typeface="+mn-ea"/>
          <a:cs typeface="+mn-cs"/>
        </a:defRPr>
      </a:lvl5pPr>
      <a:lvl6pPr marL="2519858" algn="l" defTabSz="1007943" rtl="0" eaLnBrk="1" latinLnBrk="0" hangingPunct="1">
        <a:defRPr sz="1984" kern="1200">
          <a:solidFill>
            <a:schemeClr val="tx1"/>
          </a:solidFill>
          <a:latin typeface="+mn-lt"/>
          <a:ea typeface="+mn-ea"/>
          <a:cs typeface="+mn-cs"/>
        </a:defRPr>
      </a:lvl6pPr>
      <a:lvl7pPr marL="3023829" algn="l" defTabSz="1007943" rtl="0" eaLnBrk="1" latinLnBrk="0" hangingPunct="1">
        <a:defRPr sz="1984" kern="1200">
          <a:solidFill>
            <a:schemeClr val="tx1"/>
          </a:solidFill>
          <a:latin typeface="+mn-lt"/>
          <a:ea typeface="+mn-ea"/>
          <a:cs typeface="+mn-cs"/>
        </a:defRPr>
      </a:lvl7pPr>
      <a:lvl8pPr marL="3527801" algn="l" defTabSz="1007943" rtl="0" eaLnBrk="1" latinLnBrk="0" hangingPunct="1">
        <a:defRPr sz="1984" kern="1200">
          <a:solidFill>
            <a:schemeClr val="tx1"/>
          </a:solidFill>
          <a:latin typeface="+mn-lt"/>
          <a:ea typeface="+mn-ea"/>
          <a:cs typeface="+mn-cs"/>
        </a:defRPr>
      </a:lvl8pPr>
      <a:lvl9pPr marL="4031772" algn="l" defTabSz="1007943"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3412" y="1940582"/>
            <a:ext cx="9088041" cy="2631887"/>
          </a:xfrm>
        </p:spPr>
        <p:txBody>
          <a:bodyPr>
            <a:normAutofit fontScale="90000"/>
          </a:bodyPr>
          <a:lstStyle/>
          <a:p>
            <a:r>
              <a:rPr lang="en-IN" dirty="0">
                <a:latin typeface="Times New Roman" panose="02020603050405020304" pitchFamily="18" charset="0"/>
                <a:cs typeface="Times New Roman" panose="02020603050405020304" pitchFamily="18" charset="0"/>
              </a:rPr>
              <a:t>LCLM 5006 </a:t>
            </a:r>
            <a:br>
              <a:rPr lang="en-IN"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Developing Emotional Intelligence Skills </a:t>
            </a:r>
            <a:br>
              <a:rPr lang="en-IN"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C1- Individual Poster Presentation</a:t>
            </a:r>
          </a:p>
        </p:txBody>
      </p:sp>
      <p:sp>
        <p:nvSpPr>
          <p:cNvPr id="3" name="Subtitle 2"/>
          <p:cNvSpPr>
            <a:spLocks noGrp="1"/>
          </p:cNvSpPr>
          <p:nvPr>
            <p:ph type="subTitle" idx="1"/>
          </p:nvPr>
        </p:nvSpPr>
        <p:spPr>
          <a:xfrm>
            <a:off x="1336477" y="5208537"/>
            <a:ext cx="8018860" cy="1825171"/>
          </a:xfrm>
        </p:spPr>
        <p:txBody>
          <a:bodyPr/>
          <a:lstStyle/>
          <a:p>
            <a:r>
              <a:rPr lang="en-US" dirty="0">
                <a:latin typeface="Times New Roman" panose="02020603050405020304" pitchFamily="18" charset="0"/>
                <a:cs typeface="Times New Roman" panose="02020603050405020304" pitchFamily="18" charset="0"/>
              </a:rPr>
              <a:t>Elvis Lazar</a:t>
            </a:r>
          </a:p>
          <a:p>
            <a:r>
              <a:rPr lang="en-US" dirty="0">
                <a:latin typeface="Times New Roman" panose="02020603050405020304" pitchFamily="18" charset="0"/>
                <a:cs typeface="Times New Roman" panose="02020603050405020304" pitchFamily="18" charset="0"/>
              </a:rPr>
              <a:t>2247597</a:t>
            </a:r>
          </a:p>
          <a:p>
            <a:r>
              <a:rPr lang="en-US" dirty="0">
                <a:latin typeface="Times New Roman" panose="02020603050405020304" pitchFamily="18" charset="0"/>
                <a:cs typeface="Times New Roman" panose="02020603050405020304" pitchFamily="18" charset="0"/>
              </a:rPr>
              <a:t>Lecturer’s name: Kazeem Oseni</a:t>
            </a:r>
          </a:p>
          <a:p>
            <a:endParaRPr lang="en-IN" dirty="0"/>
          </a:p>
        </p:txBody>
      </p:sp>
    </p:spTree>
    <p:extLst>
      <p:ext uri="{BB962C8B-B14F-4D97-AF65-F5344CB8AC3E}">
        <p14:creationId xmlns:p14="http://schemas.microsoft.com/office/powerpoint/2010/main" val="306879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97" y="0"/>
            <a:ext cx="9959926" cy="523220"/>
          </a:xfrm>
          <a:prstGeom prst="rect">
            <a:avLst/>
          </a:prstGeom>
          <a:solidFill>
            <a:srgbClr val="92D050"/>
          </a:solidFill>
        </p:spPr>
        <p:txBody>
          <a:bodyPr wrap="square">
            <a:spAutoFit/>
          </a:bodyPr>
          <a:lstStyle/>
          <a:p>
            <a:pPr algn="just">
              <a:spcAft>
                <a:spcPts val="0"/>
              </a:spcAft>
            </a:pPr>
            <a:r>
              <a:rPr lang="en-IN" sz="2800" b="1" dirty="0">
                <a:effectLst/>
                <a:latin typeface="Times New Roman" panose="02020603050405020304" pitchFamily="18" charset="0"/>
                <a:ea typeface="Times New Roman" panose="02020603050405020304" pitchFamily="18" charset="0"/>
              </a:rPr>
              <a:t>Emotional intelligence and self awareness the academic success </a:t>
            </a:r>
            <a:endParaRPr lang="en-IN" sz="2800" dirty="0">
              <a:effectLst/>
              <a:latin typeface="Times New Roman" panose="02020603050405020304" pitchFamily="18" charset="0"/>
              <a:ea typeface="Times New Roman" panose="02020603050405020304" pitchFamily="18" charset="0"/>
            </a:endParaRPr>
          </a:p>
        </p:txBody>
      </p:sp>
      <p:sp>
        <p:nvSpPr>
          <p:cNvPr id="3" name="Rectangle 2"/>
          <p:cNvSpPr/>
          <p:nvPr/>
        </p:nvSpPr>
        <p:spPr>
          <a:xfrm>
            <a:off x="0" y="523220"/>
            <a:ext cx="3398665" cy="2308324"/>
          </a:xfrm>
          <a:prstGeom prst="rect">
            <a:avLst/>
          </a:prstGeom>
        </p:spPr>
        <p:txBody>
          <a:bodyPr wrap="square">
            <a:spAutoFit/>
          </a:bodyPr>
          <a:lstStyle/>
          <a:p>
            <a:pPr algn="ctr">
              <a:spcAft>
                <a:spcPts val="0"/>
              </a:spcAft>
            </a:pPr>
            <a:r>
              <a:rPr lang="en-IN" sz="1100" b="1" dirty="0">
                <a:effectLst/>
                <a:latin typeface="Times New Roman" panose="02020603050405020304" pitchFamily="18" charset="0"/>
                <a:ea typeface="Times New Roman" panose="02020603050405020304" pitchFamily="18" charset="0"/>
              </a:rPr>
              <a:t>Introduction </a:t>
            </a:r>
            <a:endParaRPr lang="en-IN" sz="1100" dirty="0">
              <a:effectLst/>
              <a:latin typeface="Times New Roman" panose="02020603050405020304" pitchFamily="18" charset="0"/>
              <a:ea typeface="Times New Roman" panose="02020603050405020304" pitchFamily="18" charset="0"/>
            </a:endParaRPr>
          </a:p>
          <a:p>
            <a:pPr algn="just">
              <a:spcAft>
                <a:spcPts val="0"/>
              </a:spcAft>
            </a:pPr>
            <a:r>
              <a:rPr lang="en-IN" sz="700" dirty="0">
                <a:effectLst/>
                <a:latin typeface="Times New Roman" panose="02020603050405020304" pitchFamily="18" charset="0"/>
                <a:ea typeface="Times New Roman" panose="02020603050405020304" pitchFamily="18" charset="0"/>
              </a:rPr>
              <a:t>Emotional intelligence (EI) is defined as the ability to manage and identify a person's emotions and also the emotion of individuals. It also has the ability to interpret, perceive, control, demonstrate and evaluate emotions (6seconds. 2026). </a:t>
            </a:r>
          </a:p>
          <a:p>
            <a:pPr algn="just">
              <a:spcAft>
                <a:spcPts val="0"/>
              </a:spcAft>
            </a:pPr>
            <a:r>
              <a:rPr lang="en-IN" sz="700" dirty="0">
                <a:effectLst/>
                <a:latin typeface="Times New Roman" panose="02020603050405020304" pitchFamily="18" charset="0"/>
                <a:ea typeface="Times New Roman" panose="02020603050405020304" pitchFamily="18" charset="0"/>
              </a:rPr>
              <a:t>Daniel Goldman discusses emotional awareness to be important for leadership interpersonal relationships and decision making. </a:t>
            </a:r>
            <a:r>
              <a:rPr lang="en-IN" sz="700" i="1" dirty="0">
                <a:effectLst/>
                <a:latin typeface="Times New Roman" panose="02020603050405020304" pitchFamily="18" charset="0"/>
                <a:ea typeface="Times New Roman" panose="02020603050405020304" pitchFamily="18" charset="0"/>
              </a:rPr>
              <a:t>"If you are tuned out of your own emotions, you will be poor at reading them in other people." </a:t>
            </a:r>
            <a:r>
              <a:rPr lang="en-IN" sz="700" dirty="0">
                <a:effectLst/>
                <a:latin typeface="Times New Roman" panose="02020603050405020304" pitchFamily="18" charset="0"/>
                <a:ea typeface="Times New Roman" panose="02020603050405020304" pitchFamily="18" charset="0"/>
              </a:rPr>
              <a:t>- this quote by a psychologist highlights the role of self awareness in EI (</a:t>
            </a:r>
            <a:r>
              <a:rPr lang="en-IN" sz="700" dirty="0" err="1">
                <a:effectLst/>
                <a:latin typeface="Times New Roman" panose="02020603050405020304" pitchFamily="18" charset="0"/>
                <a:ea typeface="Times New Roman" panose="02020603050405020304" pitchFamily="18" charset="0"/>
              </a:rPr>
              <a:t>Riaz</a:t>
            </a:r>
            <a:r>
              <a:rPr lang="en-IN" sz="700" dirty="0">
                <a:effectLst/>
                <a:latin typeface="Times New Roman" panose="02020603050405020304" pitchFamily="18" charset="0"/>
                <a:ea typeface="Times New Roman" panose="02020603050405020304" pitchFamily="18" charset="0"/>
              </a:rPr>
              <a:t>, 2024). </a:t>
            </a:r>
          </a:p>
          <a:p>
            <a:pPr algn="just">
              <a:spcAft>
                <a:spcPts val="0"/>
              </a:spcAft>
            </a:pPr>
            <a:r>
              <a:rPr lang="en-IN" sz="700" dirty="0">
                <a:effectLst/>
                <a:latin typeface="Times New Roman" panose="02020603050405020304" pitchFamily="18" charset="0"/>
                <a:ea typeface="Times New Roman" panose="02020603050405020304" pitchFamily="18" charset="0"/>
              </a:rPr>
              <a:t>It has been also identified that emotional intelligence provides the ability to feel and pink in making optimal decisions which is important for driving in the complex world. </a:t>
            </a:r>
          </a:p>
          <a:p>
            <a:pPr algn="just">
              <a:spcAft>
                <a:spcPts val="0"/>
              </a:spcAft>
            </a:pPr>
            <a:r>
              <a:rPr lang="en-IN" sz="700" dirty="0">
                <a:effectLst/>
                <a:latin typeface="Times New Roman" panose="02020603050405020304" pitchFamily="18" charset="0"/>
                <a:ea typeface="Times New Roman" panose="02020603050405020304" pitchFamily="18" charset="0"/>
              </a:rPr>
              <a:t>The students within the academic organisation face emotional pressures like financial concerns, examinations, academic workload, social adjustments and deadlines. The pressure can influence concentration, motivation and wellbeing (Psychology Today. 2025). </a:t>
            </a:r>
          </a:p>
          <a:p>
            <a:pPr algn="just">
              <a:spcAft>
                <a:spcPts val="0"/>
              </a:spcAft>
            </a:pPr>
            <a:r>
              <a:rPr lang="en-IN" sz="700" dirty="0">
                <a:effectLst/>
                <a:latin typeface="Times New Roman" panose="02020603050405020304" pitchFamily="18" charset="0"/>
                <a:ea typeface="Times New Roman" panose="02020603050405020304" pitchFamily="18" charset="0"/>
              </a:rPr>
              <a:t>If a student fails to identify the emotional state they can face stress, frustration and anxiety. </a:t>
            </a:r>
          </a:p>
          <a:p>
            <a:pPr algn="just">
              <a:spcAft>
                <a:spcPts val="0"/>
              </a:spcAft>
            </a:pPr>
            <a:r>
              <a:rPr lang="en-IN" sz="700" dirty="0">
                <a:effectLst/>
                <a:latin typeface="Times New Roman" panose="02020603050405020304" pitchFamily="18" charset="0"/>
                <a:ea typeface="Times New Roman" panose="02020603050405020304" pitchFamily="18" charset="0"/>
              </a:rPr>
              <a:t>The students might struggle to communicate effectively to their mentors and peers, struggle to regulate behaviour and maintain the study habits. Individuals possess emotional intelligence, can manage stress, identify emotional triggers and respond to challenges. </a:t>
            </a:r>
          </a:p>
        </p:txBody>
      </p:sp>
      <p:sp>
        <p:nvSpPr>
          <p:cNvPr id="4" name="Rectangle 3"/>
          <p:cNvSpPr/>
          <p:nvPr/>
        </p:nvSpPr>
        <p:spPr>
          <a:xfrm>
            <a:off x="0" y="3956417"/>
            <a:ext cx="3398665" cy="3662541"/>
          </a:xfrm>
          <a:prstGeom prst="rect">
            <a:avLst/>
          </a:prstGeom>
        </p:spPr>
        <p:txBody>
          <a:bodyPr wrap="square">
            <a:spAutoFit/>
          </a:bodyPr>
          <a:lstStyle/>
          <a:p>
            <a:pPr algn="ctr">
              <a:spcAft>
                <a:spcPts val="0"/>
              </a:spcAft>
            </a:pPr>
            <a:r>
              <a:rPr lang="en-IN" sz="800" b="1" dirty="0">
                <a:effectLst/>
                <a:latin typeface="Times New Roman" panose="02020603050405020304" pitchFamily="18" charset="0"/>
                <a:ea typeface="Times New Roman" panose="02020603050405020304" pitchFamily="18" charset="0"/>
              </a:rPr>
              <a:t>Method </a:t>
            </a:r>
            <a:endParaRPr lang="en-IN" sz="800" dirty="0">
              <a:effectLst/>
              <a:latin typeface="Times New Roman" panose="02020603050405020304" pitchFamily="18" charset="0"/>
              <a:ea typeface="Times New Roman" panose="02020603050405020304" pitchFamily="18" charset="0"/>
            </a:endParaRPr>
          </a:p>
          <a:p>
            <a:pPr algn="just">
              <a:spcAft>
                <a:spcPts val="0"/>
              </a:spcAft>
            </a:pPr>
            <a:r>
              <a:rPr lang="en-IN" sz="800" dirty="0">
                <a:effectLst/>
                <a:latin typeface="Times New Roman" panose="02020603050405020304" pitchFamily="18" charset="0"/>
                <a:ea typeface="Times New Roman" panose="02020603050405020304" pitchFamily="18" charset="0"/>
              </a:rPr>
              <a:t>The study utilizes secondary research that combines with reflective discussion (Cheong </a:t>
            </a:r>
            <a:r>
              <a:rPr lang="en-IN" sz="800" i="1" dirty="0">
                <a:effectLst/>
                <a:latin typeface="Times New Roman" panose="02020603050405020304" pitchFamily="18" charset="0"/>
                <a:ea typeface="Times New Roman" panose="02020603050405020304" pitchFamily="18" charset="0"/>
              </a:rPr>
              <a:t>et al.,</a:t>
            </a:r>
            <a:r>
              <a:rPr lang="en-IN" sz="800" dirty="0">
                <a:effectLst/>
                <a:latin typeface="Times New Roman" panose="02020603050405020304" pitchFamily="18" charset="0"/>
                <a:ea typeface="Times New Roman" panose="02020603050405020304" pitchFamily="18" charset="0"/>
              </a:rPr>
              <a:t> 2023). The academic literature that is selected relates two student wellbeing, mindfulness and emotional intelligence. The studies support understanding the application of emotional intelligence in education with the help of theoretical foundations (</a:t>
            </a:r>
            <a:r>
              <a:rPr lang="en-IN" sz="800" dirty="0" err="1">
                <a:effectLst/>
                <a:latin typeface="Times New Roman" panose="02020603050405020304" pitchFamily="18" charset="0"/>
                <a:ea typeface="Times New Roman" panose="02020603050405020304" pitchFamily="18" charset="0"/>
              </a:rPr>
              <a:t>Sudatha</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et al.,</a:t>
            </a:r>
            <a:r>
              <a:rPr lang="en-IN" sz="800" dirty="0">
                <a:effectLst/>
                <a:latin typeface="Times New Roman" panose="02020603050405020304" pitchFamily="18" charset="0"/>
                <a:ea typeface="Times New Roman" panose="02020603050405020304" pitchFamily="18" charset="0"/>
              </a:rPr>
              <a:t> 2025). </a:t>
            </a:r>
          </a:p>
          <a:p>
            <a:pPr algn="just">
              <a:spcAft>
                <a:spcPts val="0"/>
              </a:spcAft>
            </a:pPr>
            <a:r>
              <a:rPr lang="en-IN" sz="800" dirty="0">
                <a:effectLst/>
                <a:latin typeface="Times New Roman" panose="02020603050405020304" pitchFamily="18" charset="0"/>
                <a:ea typeface="Times New Roman" panose="02020603050405020304" pitchFamily="18" charset="0"/>
              </a:rPr>
              <a:t>To develop the research on emotional intelligence among the learners the scholarly articles journals online discussions and textbooks are considered. The academic database like Google scholar has also been considered for getting the relevant and accurate references. </a:t>
            </a:r>
          </a:p>
          <a:p>
            <a:pPr algn="just">
              <a:spcAft>
                <a:spcPts val="0"/>
              </a:spcAft>
            </a:pPr>
            <a:r>
              <a:rPr lang="en-IN" sz="800" dirty="0">
                <a:effectLst/>
                <a:latin typeface="Times New Roman" panose="02020603050405020304" pitchFamily="18" charset="0"/>
                <a:ea typeface="Times New Roman" panose="02020603050405020304" pitchFamily="18" charset="0"/>
              </a:rPr>
              <a:t>In this discussion the theoretical framework utilised is the emotional intelligence model which explores the core component of emotional intelligence. Daniel Goldman developed the learning model which includes social skills, empathy, Social awareness, motivation and regulation (</a:t>
            </a:r>
            <a:r>
              <a:rPr lang="en-IN" sz="800" dirty="0" err="1">
                <a:effectLst/>
                <a:latin typeface="Times New Roman" panose="02020603050405020304" pitchFamily="18" charset="0"/>
                <a:ea typeface="Times New Roman" panose="02020603050405020304" pitchFamily="18" charset="0"/>
              </a:rPr>
              <a:t>Riaz</a:t>
            </a:r>
            <a:r>
              <a:rPr lang="en-IN" sz="800" dirty="0">
                <a:effectLst/>
                <a:latin typeface="Times New Roman" panose="02020603050405020304" pitchFamily="18" charset="0"/>
                <a:ea typeface="Times New Roman" panose="02020603050405020304" pitchFamily="18" charset="0"/>
              </a:rPr>
              <a:t>, 2024). </a:t>
            </a:r>
          </a:p>
          <a:p>
            <a:pPr algn="just">
              <a:spcAft>
                <a:spcPts val="0"/>
              </a:spcAft>
            </a:pPr>
            <a:r>
              <a:rPr lang="en-IN" sz="800" dirty="0">
                <a:effectLst/>
                <a:latin typeface="Times New Roman" panose="02020603050405020304" pitchFamily="18" charset="0"/>
                <a:ea typeface="Times New Roman" panose="02020603050405020304" pitchFamily="18" charset="0"/>
              </a:rPr>
              <a:t>A reflective learning model is also applied for analysing the personal experience as a learner. Individual reflections support the analysis to their emotional responses to identify strategies for improvement and academic challenges (</a:t>
            </a:r>
            <a:r>
              <a:rPr lang="en-IN" sz="800" dirty="0" err="1">
                <a:effectLst/>
                <a:latin typeface="Times New Roman" panose="02020603050405020304" pitchFamily="18" charset="0"/>
                <a:ea typeface="Times New Roman" panose="02020603050405020304" pitchFamily="18" charset="0"/>
              </a:rPr>
              <a:t>Almomani</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et al.,</a:t>
            </a:r>
            <a:r>
              <a:rPr lang="en-IN" sz="800" dirty="0">
                <a:effectLst/>
                <a:latin typeface="Times New Roman" panose="02020603050405020304" pitchFamily="18" charset="0"/>
                <a:ea typeface="Times New Roman" panose="02020603050405020304" pitchFamily="18" charset="0"/>
              </a:rPr>
              <a:t> 2025). </a:t>
            </a:r>
          </a:p>
          <a:p>
            <a:pPr algn="just">
              <a:spcAft>
                <a:spcPts val="0"/>
              </a:spcAft>
            </a:pPr>
            <a:r>
              <a:rPr lang="en-IN" sz="800" dirty="0">
                <a:effectLst/>
                <a:latin typeface="Times New Roman" panose="02020603050405020304" pitchFamily="18" charset="0"/>
                <a:ea typeface="Times New Roman" panose="02020603050405020304" pitchFamily="18" charset="0"/>
              </a:rPr>
              <a:t>It can also be demonstrated that reflective thinking is an effective tool which is recognised to increase emotional intelligence among the individuals. It supports the learners to understand behavioural patterns and emotional triggers. </a:t>
            </a:r>
          </a:p>
          <a:p>
            <a:pPr algn="just">
              <a:spcAft>
                <a:spcPts val="0"/>
              </a:spcAft>
            </a:pPr>
            <a:r>
              <a:rPr lang="en-IN" sz="800" dirty="0">
                <a:effectLst/>
                <a:latin typeface="Times New Roman" panose="02020603050405020304" pitchFamily="18" charset="0"/>
                <a:ea typeface="Times New Roman" panose="02020603050405020304" pitchFamily="18" charset="0"/>
              </a:rPr>
              <a:t>Within the discussion of the research method the reflective analysis and academic literature review supported the study. The combination of both analyses provides a comprehensive understanding of emotional intelligence in the growth of academics. </a:t>
            </a:r>
            <a:r>
              <a:rPr lang="en-IN" sz="800" dirty="0">
                <a:latin typeface="Times New Roman" panose="02020603050405020304" pitchFamily="18" charset="0"/>
                <a:ea typeface="Times New Roman" panose="02020603050405020304" pitchFamily="18" charset="0"/>
              </a:rPr>
              <a:t>T</a:t>
            </a:r>
            <a:r>
              <a:rPr lang="en-IN" sz="800" dirty="0">
                <a:effectLst/>
                <a:latin typeface="Times New Roman" panose="02020603050405020304" pitchFamily="18" charset="0"/>
                <a:ea typeface="Times New Roman" panose="02020603050405020304" pitchFamily="18" charset="0"/>
              </a:rPr>
              <a:t>he integration of the theoretical approach can also strengthen the student's emotional intelligence to apply practical strategies in their learning method. </a:t>
            </a:r>
          </a:p>
        </p:txBody>
      </p:sp>
      <p:sp>
        <p:nvSpPr>
          <p:cNvPr id="5" name="Rectangle 4"/>
          <p:cNvSpPr/>
          <p:nvPr/>
        </p:nvSpPr>
        <p:spPr>
          <a:xfrm>
            <a:off x="3398665" y="563224"/>
            <a:ext cx="1939689" cy="2231380"/>
          </a:xfrm>
          <a:prstGeom prst="rect">
            <a:avLst/>
          </a:prstGeom>
        </p:spPr>
        <p:txBody>
          <a:bodyPr wrap="square">
            <a:spAutoFit/>
          </a:bodyPr>
          <a:lstStyle/>
          <a:p>
            <a:pPr algn="ctr">
              <a:spcAft>
                <a:spcPts val="0"/>
              </a:spcAft>
            </a:pPr>
            <a:r>
              <a:rPr lang="en-IN" sz="1000" b="1" dirty="0">
                <a:effectLst/>
                <a:latin typeface="Times New Roman" panose="02020603050405020304" pitchFamily="18" charset="0"/>
                <a:ea typeface="Times New Roman" panose="02020603050405020304" pitchFamily="18" charset="0"/>
              </a:rPr>
              <a:t>Developing emotional intelligence </a:t>
            </a:r>
            <a:endParaRPr lang="en-IN" sz="1000" dirty="0">
              <a:effectLst/>
              <a:latin typeface="Times New Roman" panose="02020603050405020304" pitchFamily="18" charset="0"/>
              <a:ea typeface="Times New Roman" panose="02020603050405020304" pitchFamily="18" charset="0"/>
            </a:endParaRPr>
          </a:p>
          <a:p>
            <a:pPr marL="171450" indent="-171450" algn="just">
              <a:spcAft>
                <a:spcPts val="0"/>
              </a:spcAft>
              <a:buFont typeface="Arial" panose="020B0604020202020204" pitchFamily="34" charset="0"/>
              <a:buChar char="•"/>
            </a:pPr>
            <a:r>
              <a:rPr lang="en-IN" sz="700" dirty="0">
                <a:effectLst/>
                <a:latin typeface="Times New Roman" panose="02020603050405020304" pitchFamily="18" charset="0"/>
                <a:ea typeface="Times New Roman" panose="02020603050405020304" pitchFamily="18" charset="0"/>
              </a:rPr>
              <a:t>Development of emotional intelligence found to be important for personal growth and academic development. Students can develop their abilities to maintain psychological balance and cope with the academic standards by cultivating emotional regulation, self awareness, mindfulness and empathy. </a:t>
            </a:r>
          </a:p>
          <a:p>
            <a:pPr marL="171450" indent="-171450" algn="just">
              <a:spcAft>
                <a:spcPts val="0"/>
              </a:spcAft>
              <a:buFont typeface="Arial" panose="020B0604020202020204" pitchFamily="34" charset="0"/>
              <a:buChar char="•"/>
            </a:pPr>
            <a:r>
              <a:rPr lang="en-IN" sz="700" dirty="0">
                <a:effectLst/>
                <a:latin typeface="Times New Roman" panose="02020603050405020304" pitchFamily="18" charset="0"/>
                <a:ea typeface="Times New Roman" panose="02020603050405020304" pitchFamily="18" charset="0"/>
              </a:rPr>
              <a:t>It demonstrates how individuals can reflect on the strategies to control emotions, develop emotional intelligence and  identify key factors to contribute academic success and cultivate mindfulness as learners. </a:t>
            </a:r>
          </a:p>
          <a:p>
            <a:pPr marL="171450" indent="-171450" algn="just">
              <a:buFont typeface="Arial" panose="020B0604020202020204" pitchFamily="34" charset="0"/>
              <a:buChar char="•"/>
            </a:pPr>
            <a:r>
              <a:rPr lang="en-IN" sz="700" dirty="0">
                <a:effectLst/>
                <a:latin typeface="Times New Roman" panose="02020603050405020304" pitchFamily="18" charset="0"/>
                <a:ea typeface="Times New Roman" panose="02020603050405020304" pitchFamily="18" charset="0"/>
              </a:rPr>
              <a:t>Emotional intelligence can be developed by a person enhancing the ability to understand, recognise and manage emotions. </a:t>
            </a:r>
            <a:endParaRPr lang="en-IN" sz="700" dirty="0"/>
          </a:p>
        </p:txBody>
      </p:sp>
      <p:sp>
        <p:nvSpPr>
          <p:cNvPr id="6" name="Rectangle 5"/>
          <p:cNvSpPr/>
          <p:nvPr/>
        </p:nvSpPr>
        <p:spPr>
          <a:xfrm>
            <a:off x="3388335" y="2789138"/>
            <a:ext cx="3653815" cy="3754874"/>
          </a:xfrm>
          <a:prstGeom prst="rect">
            <a:avLst/>
          </a:prstGeom>
        </p:spPr>
        <p:txBody>
          <a:bodyPr wrap="square">
            <a:spAutoFit/>
          </a:bodyPr>
          <a:lstStyle/>
          <a:p>
            <a:pPr algn="just">
              <a:spcAft>
                <a:spcPts val="0"/>
              </a:spcAft>
            </a:pPr>
            <a:r>
              <a:rPr lang="en-IN" sz="700" dirty="0">
                <a:effectLst/>
                <a:latin typeface="Times New Roman" panose="02020603050405020304" pitchFamily="18" charset="0"/>
                <a:ea typeface="Times New Roman" panose="02020603050405020304" pitchFamily="18" charset="0"/>
              </a:rPr>
              <a:t>There are five core components discussed by Daniel Goldman are: </a:t>
            </a:r>
          </a:p>
          <a:p>
            <a:pPr algn="just">
              <a:spcAft>
                <a:spcPts val="0"/>
              </a:spcAft>
            </a:pPr>
            <a:r>
              <a:rPr lang="en-IN" sz="700" b="1" u="sng" dirty="0">
                <a:effectLst/>
                <a:latin typeface="Times New Roman" panose="02020603050405020304" pitchFamily="18" charset="0"/>
                <a:ea typeface="Times New Roman" panose="02020603050405020304" pitchFamily="18" charset="0"/>
              </a:rPr>
              <a:t>Self awareness</a:t>
            </a:r>
            <a:r>
              <a:rPr lang="en-IN" sz="700" b="1" dirty="0">
                <a:effectLst/>
                <a:latin typeface="Times New Roman" panose="02020603050405020304" pitchFamily="18" charset="0"/>
                <a:ea typeface="Times New Roman" panose="02020603050405020304" pitchFamily="18" charset="0"/>
              </a:rPr>
              <a:t> </a:t>
            </a:r>
          </a:p>
          <a:p>
            <a:pPr algn="just">
              <a:spcAft>
                <a:spcPts val="0"/>
              </a:spcAft>
            </a:pPr>
            <a:r>
              <a:rPr lang="en-IN" sz="700" dirty="0">
                <a:effectLst/>
                <a:latin typeface="Times New Roman" panose="02020603050405020304" pitchFamily="18" charset="0"/>
                <a:ea typeface="Times New Roman" panose="02020603050405020304" pitchFamily="18" charset="0"/>
              </a:rPr>
              <a:t>To increase emotional intelligence, self awareness is an essential factor to be present in a person. It can be discussed that individuals need to have the ability to recognise emotions, acknowledge how they influence behaviour and thoughts and understand the causes. People need to be self aware to respond thoughtfully and identify the emotional triggers. Individuals having self awareness do not react impulsively. (Liang, 2024). </a:t>
            </a:r>
          </a:p>
          <a:p>
            <a:pPr algn="just">
              <a:spcAft>
                <a:spcPts val="0"/>
              </a:spcAft>
            </a:pPr>
            <a:r>
              <a:rPr lang="en-IN" sz="700" b="1" u="sng" dirty="0">
                <a:effectLst/>
                <a:latin typeface="Times New Roman" panose="02020603050405020304" pitchFamily="18" charset="0"/>
                <a:ea typeface="Times New Roman" panose="02020603050405020304" pitchFamily="18" charset="0"/>
              </a:rPr>
              <a:t>Motivation</a:t>
            </a:r>
            <a:r>
              <a:rPr lang="en-IN" sz="700" u="sng" dirty="0">
                <a:effectLst/>
                <a:latin typeface="Times New Roman" panose="02020603050405020304" pitchFamily="18" charset="0"/>
                <a:ea typeface="Times New Roman" panose="02020603050405020304" pitchFamily="18" charset="0"/>
              </a:rPr>
              <a:t> </a:t>
            </a:r>
            <a:endParaRPr lang="en-IN" sz="700" dirty="0">
              <a:effectLst/>
              <a:latin typeface="Times New Roman" panose="02020603050405020304" pitchFamily="18" charset="0"/>
              <a:ea typeface="Times New Roman" panose="02020603050405020304" pitchFamily="18" charset="0"/>
            </a:endParaRPr>
          </a:p>
          <a:p>
            <a:pPr algn="just">
              <a:spcAft>
                <a:spcPts val="0"/>
              </a:spcAft>
            </a:pPr>
            <a:r>
              <a:rPr lang="en-IN" sz="700" dirty="0">
                <a:effectLst/>
                <a:latin typeface="Times New Roman" panose="02020603050405020304" pitchFamily="18" charset="0"/>
                <a:ea typeface="Times New Roman" panose="02020603050405020304" pitchFamily="18" charset="0"/>
              </a:rPr>
              <a:t>A person needs to have strong intrinsic motivation to develop emotional intelligence. A person can have self improvement, curiosity and personal goals to achieve the objectives of life. Although, few individuals only depend on external rewards like grades. In this situation a student with a positive mind set realistic academic goals can have effective emotional intelligence</a:t>
            </a:r>
            <a:r>
              <a:rPr lang="en-IN" sz="700" dirty="0">
                <a:latin typeface="Times New Roman" panose="02020603050405020304" pitchFamily="18" charset="0"/>
                <a:ea typeface="Times New Roman" panose="02020603050405020304" pitchFamily="18" charset="0"/>
              </a:rPr>
              <a:t> </a:t>
            </a:r>
            <a:r>
              <a:rPr lang="en-IN" sz="700" dirty="0">
                <a:effectLst/>
                <a:latin typeface="Times New Roman" panose="02020603050405020304" pitchFamily="18" charset="0"/>
                <a:ea typeface="Times New Roman" panose="02020603050405020304" pitchFamily="18" charset="0"/>
              </a:rPr>
              <a:t>(Thao </a:t>
            </a:r>
            <a:r>
              <a:rPr lang="en-IN" sz="700" i="1" dirty="0">
                <a:effectLst/>
                <a:latin typeface="Times New Roman" panose="02020603050405020304" pitchFamily="18" charset="0"/>
                <a:ea typeface="Times New Roman" panose="02020603050405020304" pitchFamily="18" charset="0"/>
              </a:rPr>
              <a:t>et al.</a:t>
            </a:r>
            <a:r>
              <a:rPr lang="en-IN" sz="700" dirty="0">
                <a:effectLst/>
                <a:latin typeface="Times New Roman" panose="02020603050405020304" pitchFamily="18" charset="0"/>
                <a:ea typeface="Times New Roman" panose="02020603050405020304" pitchFamily="18" charset="0"/>
              </a:rPr>
              <a:t>, 2023). </a:t>
            </a:r>
          </a:p>
          <a:p>
            <a:pPr algn="just">
              <a:spcAft>
                <a:spcPts val="0"/>
              </a:spcAft>
            </a:pPr>
            <a:r>
              <a:rPr lang="en-IN" sz="700" b="1" u="sng" dirty="0">
                <a:effectLst/>
                <a:latin typeface="Times New Roman" panose="02020603050405020304" pitchFamily="18" charset="0"/>
                <a:ea typeface="Times New Roman" panose="02020603050405020304" pitchFamily="18" charset="0"/>
              </a:rPr>
              <a:t>Self regulation</a:t>
            </a:r>
            <a:endParaRPr lang="en-IN" sz="700" b="1" dirty="0">
              <a:effectLst/>
              <a:latin typeface="Times New Roman" panose="02020603050405020304" pitchFamily="18" charset="0"/>
              <a:ea typeface="Times New Roman" panose="02020603050405020304" pitchFamily="18" charset="0"/>
            </a:endParaRPr>
          </a:p>
          <a:p>
            <a:pPr algn="just">
              <a:spcAft>
                <a:spcPts val="0"/>
              </a:spcAft>
            </a:pPr>
            <a:r>
              <a:rPr lang="en-IN" sz="700" dirty="0">
                <a:effectLst/>
                <a:latin typeface="Times New Roman" panose="02020603050405020304" pitchFamily="18" charset="0"/>
                <a:ea typeface="Times New Roman" panose="02020603050405020304" pitchFamily="18" charset="0"/>
              </a:rPr>
              <a:t>Maintaining control of a stressful situation and also handling emotional reactions includes self regulation. The learners sometimes experience anxiety or frustration to deal with the academic challenges. Therefore, enhancing emotional regulation strategies can prevent the negative emotion from the person. A student can have cognitive reframing, deep breathing and time management skills which can support them to </a:t>
            </a:r>
            <a:r>
              <a:rPr lang="en-IN" sz="700" dirty="0" err="1">
                <a:effectLst/>
                <a:latin typeface="Times New Roman" panose="02020603050405020304" pitchFamily="18" charset="0"/>
                <a:ea typeface="Times New Roman" panose="02020603050405020304" pitchFamily="18" charset="0"/>
              </a:rPr>
              <a:t>fulfill</a:t>
            </a:r>
            <a:r>
              <a:rPr lang="en-IN" sz="700" dirty="0">
                <a:effectLst/>
                <a:latin typeface="Times New Roman" panose="02020603050405020304" pitchFamily="18" charset="0"/>
                <a:ea typeface="Times New Roman" panose="02020603050405020304" pitchFamily="18" charset="0"/>
              </a:rPr>
              <a:t> their performance (Liang, 2024). </a:t>
            </a:r>
          </a:p>
          <a:p>
            <a:pPr algn="just">
              <a:spcAft>
                <a:spcPts val="0"/>
              </a:spcAft>
            </a:pPr>
            <a:r>
              <a:rPr lang="en-IN" sz="700" b="1" u="sng" dirty="0">
                <a:effectLst/>
                <a:latin typeface="Times New Roman" panose="02020603050405020304" pitchFamily="18" charset="0"/>
                <a:ea typeface="Times New Roman" panose="02020603050405020304" pitchFamily="18" charset="0"/>
              </a:rPr>
              <a:t>Social skills </a:t>
            </a:r>
            <a:endParaRPr lang="en-IN" sz="700" b="1" dirty="0">
              <a:effectLst/>
              <a:latin typeface="Times New Roman" panose="02020603050405020304" pitchFamily="18" charset="0"/>
              <a:ea typeface="Times New Roman" panose="02020603050405020304" pitchFamily="18" charset="0"/>
            </a:endParaRPr>
          </a:p>
          <a:p>
            <a:pPr algn="just">
              <a:spcAft>
                <a:spcPts val="0"/>
              </a:spcAft>
            </a:pPr>
            <a:r>
              <a:rPr lang="en-IN" sz="700" dirty="0">
                <a:effectLst/>
                <a:latin typeface="Times New Roman" panose="02020603050405020304" pitchFamily="18" charset="0"/>
                <a:ea typeface="Times New Roman" panose="02020603050405020304" pitchFamily="18" charset="0"/>
              </a:rPr>
              <a:t>Conflict resolution communication and cooperation are the important skills in both professional and academic environments. These social skills are found to be impactful to develop emotional intelligence in a person. The learners can also incorporate the mentioned abilities to engage in the collaborative discussion, have active participation in the learning process and practice respectful communication. </a:t>
            </a:r>
          </a:p>
          <a:p>
            <a:pPr algn="just">
              <a:spcAft>
                <a:spcPts val="0"/>
              </a:spcAft>
            </a:pPr>
            <a:r>
              <a:rPr lang="en-IN" sz="700" b="1" u="sng" dirty="0">
                <a:effectLst/>
                <a:latin typeface="Times New Roman" panose="02020603050405020304" pitchFamily="18" charset="0"/>
                <a:ea typeface="Times New Roman" panose="02020603050405020304" pitchFamily="18" charset="0"/>
              </a:rPr>
              <a:t>Empathy</a:t>
            </a:r>
            <a:endParaRPr lang="en-IN" sz="700" b="1" dirty="0">
              <a:effectLst/>
              <a:latin typeface="Times New Roman" panose="02020603050405020304" pitchFamily="18" charset="0"/>
              <a:ea typeface="Times New Roman" panose="02020603050405020304" pitchFamily="18" charset="0"/>
            </a:endParaRPr>
          </a:p>
          <a:p>
            <a:pPr algn="just">
              <a:spcAft>
                <a:spcPts val="0"/>
              </a:spcAft>
            </a:pPr>
            <a:r>
              <a:rPr lang="en-IN" sz="700" dirty="0">
                <a:effectLst/>
                <a:latin typeface="Times New Roman" panose="02020603050405020304" pitchFamily="18" charset="0"/>
                <a:ea typeface="Times New Roman" panose="02020603050405020304" pitchFamily="18" charset="0"/>
              </a:rPr>
              <a:t>Empathy is referred to as the capability of a person's understanding and emotions which is ranked as top leadership skills. According to the research the leaders having proper listening and responding skills with empathy can perform 40% higher in decision making planning and coaching). It is also believed that active listening to the staff and taking time to understand the necessity can also boost trust engagement and coach them during challenging situations. Although within the academic situation empathy has an effective role in group projects, teamwork and peer collaboration. The learners can also include empathy to resolve conflict communicatively and develop a supportive learning technique.</a:t>
            </a:r>
          </a:p>
        </p:txBody>
      </p:sp>
      <p:sp>
        <p:nvSpPr>
          <p:cNvPr id="7" name="Rectangle 6"/>
          <p:cNvSpPr/>
          <p:nvPr/>
        </p:nvSpPr>
        <p:spPr>
          <a:xfrm>
            <a:off x="7042150" y="523220"/>
            <a:ext cx="3649663" cy="3046988"/>
          </a:xfrm>
          <a:prstGeom prst="rect">
            <a:avLst/>
          </a:prstGeom>
        </p:spPr>
        <p:txBody>
          <a:bodyPr wrap="square">
            <a:spAutoFit/>
          </a:bodyPr>
          <a:lstStyle/>
          <a:p>
            <a:pPr algn="ctr">
              <a:spcAft>
                <a:spcPts val="0"/>
              </a:spcAft>
            </a:pPr>
            <a:r>
              <a:rPr lang="en-IN" sz="800" b="1" dirty="0">
                <a:effectLst/>
                <a:latin typeface="Times New Roman" panose="02020603050405020304" pitchFamily="18" charset="0"/>
                <a:ea typeface="Times New Roman" panose="02020603050405020304" pitchFamily="18" charset="0"/>
              </a:rPr>
              <a:t>Reflecting on personal experience </a:t>
            </a:r>
            <a:endParaRPr lang="en-IN" sz="800" dirty="0">
              <a:effectLst/>
              <a:latin typeface="Times New Roman" panose="02020603050405020304" pitchFamily="18" charset="0"/>
              <a:ea typeface="Times New Roman" panose="02020603050405020304" pitchFamily="18" charset="0"/>
            </a:endParaRPr>
          </a:p>
          <a:p>
            <a:pPr algn="just">
              <a:spcAft>
                <a:spcPts val="0"/>
              </a:spcAft>
            </a:pPr>
            <a:r>
              <a:rPr lang="en-IN" sz="800" dirty="0">
                <a:effectLst/>
                <a:latin typeface="Times New Roman" panose="02020603050405020304" pitchFamily="18" charset="0"/>
                <a:ea typeface="Times New Roman" panose="02020603050405020304" pitchFamily="18" charset="0"/>
              </a:rPr>
              <a:t>Controlling emotions is an essential skill that supports maintaining personal well being and having academic focus. As a student in the university, I have focused on the academic life that involves examinations, assignment deadlines and expectation in the performance that lead to anxiety and stress. </a:t>
            </a:r>
          </a:p>
          <a:p>
            <a:pPr algn="just">
              <a:spcAft>
                <a:spcPts val="0"/>
              </a:spcAft>
            </a:pPr>
            <a:r>
              <a:rPr lang="en-IN" sz="800" dirty="0">
                <a:effectLst/>
                <a:latin typeface="Times New Roman" panose="02020603050405020304" pitchFamily="18" charset="0"/>
                <a:ea typeface="Times New Roman" panose="02020603050405020304" pitchFamily="18" charset="0"/>
              </a:rPr>
              <a:t>It can be discussed that identifying the emotional triggers is an essential step to control emotion and </a:t>
            </a:r>
            <a:r>
              <a:rPr lang="en-IN" sz="800" dirty="0" err="1">
                <a:effectLst/>
                <a:latin typeface="Times New Roman" panose="02020603050405020304" pitchFamily="18" charset="0"/>
                <a:ea typeface="Times New Roman" panose="02020603050405020304" pitchFamily="18" charset="0"/>
              </a:rPr>
              <a:t>developmentfulness</a:t>
            </a:r>
            <a:r>
              <a:rPr lang="en-IN" sz="800" dirty="0">
                <a:effectLst/>
                <a:latin typeface="Times New Roman" panose="02020603050405020304" pitchFamily="18" charset="0"/>
                <a:ea typeface="Times New Roman" panose="02020603050405020304" pitchFamily="18" charset="0"/>
              </a:rPr>
              <a:t>. For instance, I have faced the deadlines of my achievement that has created a feeling of pressure. I have also found that practicing mindfulness also includes paying attention to the present situation without judgement. Mindfulness practicing supports a person to become more. I have also practiced mindfulness through breathing exercise, meditation and taking short breaks during my study sessions. These techniques supported me to enhance concentration in study and reduce anxiety. </a:t>
            </a:r>
          </a:p>
          <a:p>
            <a:pPr algn="just">
              <a:spcAft>
                <a:spcPts val="0"/>
              </a:spcAft>
            </a:pPr>
            <a:r>
              <a:rPr lang="en-IN" sz="800" dirty="0">
                <a:effectLst/>
                <a:latin typeface="Times New Roman" panose="02020603050405020304" pitchFamily="18" charset="0"/>
                <a:ea typeface="Times New Roman" panose="02020603050405020304" pitchFamily="18" charset="0"/>
              </a:rPr>
              <a:t>It has been identified that proper time management and organisation skills can also support the student to control the emotions and develop mindfulness (Ramlan </a:t>
            </a:r>
            <a:r>
              <a:rPr lang="en-IN" sz="800" i="1" dirty="0">
                <a:effectLst/>
                <a:latin typeface="Times New Roman" panose="02020603050405020304" pitchFamily="18" charset="0"/>
                <a:ea typeface="Times New Roman" panose="02020603050405020304" pitchFamily="18" charset="0"/>
              </a:rPr>
              <a:t>et al.,</a:t>
            </a:r>
            <a:r>
              <a:rPr lang="en-IN" sz="800" dirty="0">
                <a:effectLst/>
                <a:latin typeface="Times New Roman" panose="02020603050405020304" pitchFamily="18" charset="0"/>
                <a:ea typeface="Times New Roman" panose="02020603050405020304" pitchFamily="18" charset="0"/>
              </a:rPr>
              <a:t> 2024)</a:t>
            </a:r>
          </a:p>
          <a:p>
            <a:pPr algn="just">
              <a:spcAft>
                <a:spcPts val="0"/>
              </a:spcAft>
            </a:pPr>
            <a:r>
              <a:rPr lang="en-IN" sz="800" dirty="0">
                <a:effectLst/>
                <a:latin typeface="Times New Roman" panose="02020603050405020304" pitchFamily="18" charset="0"/>
                <a:ea typeface="Times New Roman" panose="02020603050405020304" pitchFamily="18" charset="0"/>
              </a:rPr>
              <a:t>I have identified that emotional regulation from family members, mentors and peers is important. Communicating the academic concerns can also have alternative perspectives. In this case, the social support helped me to cope with academic challenges and enhance emotional resilience. </a:t>
            </a:r>
          </a:p>
          <a:p>
            <a:pPr algn="just">
              <a:spcAft>
                <a:spcPts val="0"/>
              </a:spcAft>
            </a:pPr>
            <a:r>
              <a:rPr lang="en-IN" sz="800" dirty="0">
                <a:effectLst/>
                <a:latin typeface="Times New Roman" panose="02020603050405020304" pitchFamily="18" charset="0"/>
                <a:ea typeface="Times New Roman" panose="02020603050405020304" pitchFamily="18" charset="0"/>
              </a:rPr>
              <a:t>I sometimes felt that positive self-talk also supported me in facing difficult situations. Past achievements, reminding one self of strength has built confidence in me while I will in the examinations. It has minimised my negative thoughts and developed positive emotional responses. </a:t>
            </a:r>
          </a:p>
        </p:txBody>
      </p:sp>
      <p:sp>
        <p:nvSpPr>
          <p:cNvPr id="8" name="Rectangle 7"/>
          <p:cNvSpPr/>
          <p:nvPr/>
        </p:nvSpPr>
        <p:spPr>
          <a:xfrm>
            <a:off x="7139770" y="3497024"/>
            <a:ext cx="3434739" cy="2677656"/>
          </a:xfrm>
          <a:prstGeom prst="rect">
            <a:avLst/>
          </a:prstGeom>
        </p:spPr>
        <p:txBody>
          <a:bodyPr wrap="square">
            <a:spAutoFit/>
          </a:bodyPr>
          <a:lstStyle/>
          <a:p>
            <a:pPr algn="ctr">
              <a:spcAft>
                <a:spcPts val="0"/>
              </a:spcAft>
            </a:pPr>
            <a:r>
              <a:rPr lang="en-IN" sz="800" b="1" dirty="0">
                <a:effectLst/>
                <a:latin typeface="Times New Roman" panose="02020603050405020304" pitchFamily="18" charset="0"/>
                <a:ea typeface="Times New Roman" panose="02020603050405020304" pitchFamily="18" charset="0"/>
              </a:rPr>
              <a:t>Factors contributing to academic success to address which challenges in emotional intelligence </a:t>
            </a:r>
            <a:endParaRPr lang="en-IN" sz="800" dirty="0">
              <a:effectLst/>
              <a:latin typeface="Times New Roman" panose="02020603050405020304" pitchFamily="18" charset="0"/>
              <a:ea typeface="Times New Roman" panose="02020603050405020304" pitchFamily="18" charset="0"/>
            </a:endParaRPr>
          </a:p>
          <a:p>
            <a:pPr algn="just">
              <a:spcAft>
                <a:spcPts val="0"/>
              </a:spcAft>
            </a:pPr>
            <a:r>
              <a:rPr lang="en-IN" sz="800" dirty="0">
                <a:effectLst/>
                <a:latin typeface="Times New Roman" panose="02020603050405020304" pitchFamily="18" charset="0"/>
                <a:ea typeface="Times New Roman" panose="02020603050405020304" pitchFamily="18" charset="0"/>
              </a:rPr>
              <a:t>Learners managing their emotions are more likely to stay motivated, maintain their focus and overcome the challenges in their academics. </a:t>
            </a:r>
          </a:p>
          <a:p>
            <a:pPr algn="just">
              <a:spcAft>
                <a:spcPts val="0"/>
              </a:spcAft>
            </a:pPr>
            <a:r>
              <a:rPr lang="en-IN" sz="800" dirty="0">
                <a:effectLst/>
                <a:latin typeface="Times New Roman" panose="02020603050405020304" pitchFamily="18" charset="0"/>
                <a:ea typeface="Times New Roman" panose="02020603050405020304" pitchFamily="18" charset="0"/>
              </a:rPr>
              <a:t>It has been found that emotional resilience has the ability to adapt to challenging situations and recover from setbacks. Sometimes academic life involves disappointment and failure. As a student, I have also received lower grades in my previous assignment then expected. In this situation the emotional resilience has supported me to recover from the setback and face the situation. Therefore, enhancement of emotional  resilience among the students to maintain  positive growth </a:t>
            </a:r>
            <a:r>
              <a:rPr lang="en-IN" sz="800" dirty="0" err="1">
                <a:effectLst/>
                <a:latin typeface="Times New Roman" panose="02020603050405020304" pitchFamily="18" charset="0"/>
                <a:ea typeface="Times New Roman" panose="02020603050405020304" pitchFamily="18" charset="0"/>
              </a:rPr>
              <a:t>mindsets</a:t>
            </a:r>
            <a:r>
              <a:rPr lang="en-IN" sz="800" dirty="0">
                <a:effectLst/>
                <a:latin typeface="Times New Roman" panose="02020603050405020304" pitchFamily="18" charset="0"/>
                <a:ea typeface="Times New Roman" panose="02020603050405020304" pitchFamily="18" charset="0"/>
              </a:rPr>
              <a:t>, continuous growth in academics and accepting constructive feedback from mentors and peers (</a:t>
            </a:r>
            <a:r>
              <a:rPr lang="en-IN" sz="800" dirty="0" err="1">
                <a:effectLst/>
                <a:latin typeface="Times New Roman" panose="02020603050405020304" pitchFamily="18" charset="0"/>
                <a:ea typeface="Times New Roman" panose="02020603050405020304" pitchFamily="18" charset="0"/>
              </a:rPr>
              <a:t>Martínez</a:t>
            </a:r>
            <a:r>
              <a:rPr lang="en-IN" sz="800" dirty="0">
                <a:effectLst/>
                <a:latin typeface="Times New Roman" panose="02020603050405020304" pitchFamily="18" charset="0"/>
                <a:ea typeface="Times New Roman" panose="02020603050405020304" pitchFamily="18" charset="0"/>
              </a:rPr>
              <a:t>-Rodríguez and Ferreira, 2025). </a:t>
            </a:r>
          </a:p>
          <a:p>
            <a:pPr algn="just">
              <a:spcAft>
                <a:spcPts val="0"/>
              </a:spcAft>
            </a:pPr>
            <a:r>
              <a:rPr lang="en-IN" sz="800" dirty="0">
                <a:effectLst/>
                <a:latin typeface="Times New Roman" panose="02020603050405020304" pitchFamily="18" charset="0"/>
                <a:ea typeface="Times New Roman" panose="02020603050405020304" pitchFamily="18" charset="0"/>
              </a:rPr>
              <a:t> </a:t>
            </a:r>
          </a:p>
          <a:p>
            <a:pPr algn="just">
              <a:spcAft>
                <a:spcPts val="0"/>
              </a:spcAft>
            </a:pPr>
            <a:r>
              <a:rPr lang="en-IN" sz="800" dirty="0">
                <a:effectLst/>
                <a:latin typeface="Times New Roman" panose="02020603050405020304" pitchFamily="18" charset="0"/>
                <a:ea typeface="Times New Roman" panose="02020603050405020304" pitchFamily="18" charset="0"/>
              </a:rPr>
              <a:t>Maintaining study habits needs self discipline. The learners that can also regulate emotions are less likely to procrastinate the assignments or study. </a:t>
            </a:r>
          </a:p>
          <a:p>
            <a:pPr algn="just">
              <a:spcAft>
                <a:spcPts val="0"/>
              </a:spcAft>
            </a:pPr>
            <a:r>
              <a:rPr lang="en-IN" sz="800" dirty="0">
                <a:effectLst/>
                <a:latin typeface="Times New Roman" panose="02020603050405020304" pitchFamily="18" charset="0"/>
                <a:ea typeface="Times New Roman" panose="02020603050405020304" pitchFamily="18" charset="0"/>
              </a:rPr>
              <a:t>Another factor is emotional awareness that increases the ability to group work. The learners within the collaborative assignments show different working styles and have perspectives. Emotional intelligence supports a learner to maintain productive communication and navigate the disagreements (</a:t>
            </a:r>
            <a:r>
              <a:rPr lang="en-IN" sz="800" dirty="0" err="1">
                <a:effectLst/>
                <a:latin typeface="Times New Roman" panose="02020603050405020304" pitchFamily="18" charset="0"/>
                <a:ea typeface="Times New Roman" panose="02020603050405020304" pitchFamily="18" charset="0"/>
              </a:rPr>
              <a:t>Martínez</a:t>
            </a:r>
            <a:r>
              <a:rPr lang="en-IN" sz="800" dirty="0">
                <a:effectLst/>
                <a:latin typeface="Times New Roman" panose="02020603050405020304" pitchFamily="18" charset="0"/>
                <a:ea typeface="Times New Roman" panose="02020603050405020304" pitchFamily="18" charset="0"/>
              </a:rPr>
              <a:t>-Rodríguez and Ferreira, 2025). </a:t>
            </a:r>
          </a:p>
        </p:txBody>
      </p:sp>
      <p:sp>
        <p:nvSpPr>
          <p:cNvPr id="9" name="Rectangle 8"/>
          <p:cNvSpPr/>
          <p:nvPr/>
        </p:nvSpPr>
        <p:spPr>
          <a:xfrm>
            <a:off x="7139770" y="6174680"/>
            <a:ext cx="3545865" cy="1323439"/>
          </a:xfrm>
          <a:prstGeom prst="rect">
            <a:avLst/>
          </a:prstGeom>
        </p:spPr>
        <p:txBody>
          <a:bodyPr wrap="square">
            <a:spAutoFit/>
          </a:bodyPr>
          <a:lstStyle/>
          <a:p>
            <a:pPr algn="ctr">
              <a:spcAft>
                <a:spcPts val="0"/>
              </a:spcAft>
            </a:pPr>
            <a:r>
              <a:rPr lang="en-IN" sz="800" b="1" dirty="0">
                <a:effectLst/>
                <a:latin typeface="Times New Roman" panose="02020603050405020304" pitchFamily="18" charset="0"/>
                <a:ea typeface="Times New Roman" panose="02020603050405020304" pitchFamily="18" charset="0"/>
              </a:rPr>
              <a:t>Addressing emotional challenges </a:t>
            </a:r>
            <a:endParaRPr lang="en-IN" sz="800" dirty="0">
              <a:effectLst/>
              <a:latin typeface="Times New Roman" panose="02020603050405020304" pitchFamily="18" charset="0"/>
              <a:ea typeface="Times New Roman" panose="02020603050405020304" pitchFamily="18" charset="0"/>
            </a:endParaRPr>
          </a:p>
          <a:p>
            <a:pPr algn="just">
              <a:spcAft>
                <a:spcPts val="0"/>
              </a:spcAft>
            </a:pPr>
            <a:r>
              <a:rPr lang="en-IN" sz="800" dirty="0">
                <a:effectLst/>
                <a:latin typeface="Times New Roman" panose="02020603050405020304" pitchFamily="18" charset="0"/>
                <a:ea typeface="Times New Roman" panose="02020603050405020304" pitchFamily="18" charset="0"/>
              </a:rPr>
              <a:t>A learner might face challenges like low confidence, anxiety and stress in their learning process (</a:t>
            </a:r>
            <a:r>
              <a:rPr lang="en-IN" sz="800" dirty="0" err="1">
                <a:effectLst/>
                <a:latin typeface="Times New Roman" panose="02020603050405020304" pitchFamily="18" charset="0"/>
                <a:ea typeface="Times New Roman" panose="02020603050405020304" pitchFamily="18" charset="0"/>
              </a:rPr>
              <a:t>McKown</a:t>
            </a:r>
            <a:r>
              <a:rPr lang="en-IN" sz="800" dirty="0">
                <a:effectLst/>
                <a:latin typeface="Times New Roman" panose="02020603050405020304" pitchFamily="18" charset="0"/>
                <a:ea typeface="Times New Roman" panose="02020603050405020304" pitchFamily="18" charset="0"/>
              </a:rPr>
              <a:t>, 2025). Therefore different emotional intelligence challenges need to be addressed therefore the learner can incorporate the following: </a:t>
            </a:r>
          </a:p>
          <a:p>
            <a:pPr marL="171450" indent="-171450" algn="just">
              <a:spcAft>
                <a:spcPts val="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Practice relaxation and mindful technique </a:t>
            </a:r>
          </a:p>
          <a:p>
            <a:pPr marL="171450" indent="-171450" algn="just">
              <a:spcAft>
                <a:spcPts val="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Participate in well being and emotional intelligence workshops </a:t>
            </a:r>
          </a:p>
          <a:p>
            <a:pPr marL="171450" indent="-171450" algn="just">
              <a:spcAft>
                <a:spcPts val="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Seek mentorship and counselling </a:t>
            </a:r>
          </a:p>
          <a:p>
            <a:pPr marL="171450" indent="-171450" algn="just">
              <a:spcAft>
                <a:spcPts val="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Develop supportive peer network </a:t>
            </a:r>
          </a:p>
          <a:p>
            <a:pPr marL="171450" indent="-171450" algn="just">
              <a:spcAft>
                <a:spcPts val="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Work on reflective </a:t>
            </a:r>
            <a:r>
              <a:rPr lang="en-IN" sz="800" dirty="0" err="1">
                <a:effectLst/>
                <a:latin typeface="Times New Roman" panose="02020603050405020304" pitchFamily="18" charset="0"/>
                <a:ea typeface="Times New Roman" panose="02020603050405020304" pitchFamily="18" charset="0"/>
              </a:rPr>
              <a:t>journalling</a:t>
            </a:r>
            <a:endParaRPr lang="en-IN" sz="800" dirty="0">
              <a:effectLst/>
              <a:latin typeface="Times New Roman" panose="02020603050405020304" pitchFamily="18" charset="0"/>
              <a:ea typeface="Times New Roman" panose="02020603050405020304" pitchFamily="18" charset="0"/>
            </a:endParaRPr>
          </a:p>
        </p:txBody>
      </p:sp>
      <p:sp>
        <p:nvSpPr>
          <p:cNvPr id="10" name="Rectangle 9"/>
          <p:cNvSpPr/>
          <p:nvPr/>
        </p:nvSpPr>
        <p:spPr>
          <a:xfrm>
            <a:off x="3496285" y="6544012"/>
            <a:ext cx="3545865" cy="923330"/>
          </a:xfrm>
          <a:prstGeom prst="rect">
            <a:avLst/>
          </a:prstGeom>
        </p:spPr>
        <p:txBody>
          <a:bodyPr wrap="square">
            <a:spAutoFit/>
          </a:bodyPr>
          <a:lstStyle/>
          <a:p>
            <a:pPr algn="ctr">
              <a:spcAft>
                <a:spcPts val="0"/>
              </a:spcAft>
            </a:pPr>
            <a:r>
              <a:rPr lang="en-IN" sz="900" b="1" dirty="0">
                <a:effectLst/>
                <a:latin typeface="Times New Roman" panose="02020603050405020304" pitchFamily="18" charset="0"/>
                <a:ea typeface="Times New Roman" panose="02020603050405020304" pitchFamily="18" charset="0"/>
              </a:rPr>
              <a:t>Conclusion </a:t>
            </a:r>
          </a:p>
          <a:p>
            <a:pPr algn="just">
              <a:spcAft>
                <a:spcPts val="0"/>
              </a:spcAft>
            </a:pPr>
            <a:r>
              <a:rPr lang="en-IN" sz="900" dirty="0">
                <a:effectLst/>
                <a:latin typeface="Times New Roman" panose="02020603050405020304" pitchFamily="18" charset="0"/>
                <a:ea typeface="Times New Roman" panose="02020603050405020304" pitchFamily="18" charset="0"/>
              </a:rPr>
              <a:t>Reflection on mindfulness and personal emotions can develop the ability of the learner to respond in a constructive way and manage stress. </a:t>
            </a:r>
          </a:p>
          <a:p>
            <a:pPr algn="just">
              <a:spcAft>
                <a:spcPts val="0"/>
              </a:spcAft>
            </a:pPr>
            <a:r>
              <a:rPr lang="en-IN" sz="900" dirty="0">
                <a:effectLst/>
                <a:latin typeface="Times New Roman" panose="02020603050405020304" pitchFamily="18" charset="0"/>
                <a:ea typeface="Times New Roman" panose="02020603050405020304" pitchFamily="18" charset="0"/>
              </a:rPr>
              <a:t>Emotional regulation, self awareness, effective communication and empathy support learners to maintain motivation, manage challenges and develop relations in the University. </a:t>
            </a:r>
          </a:p>
        </p:txBody>
      </p:sp>
      <p:pic>
        <p:nvPicPr>
          <p:cNvPr id="1026" name="Picture 2" descr="Emotional Quotient (EQ), its effects and strategies for enhanc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42" y="2766449"/>
            <a:ext cx="1421453" cy="56562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ssociation between emotional intelligence and academic success among  undergraduates: A cross-sectional study in KUST, Pakistan | PLOS On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1" y="3125105"/>
            <a:ext cx="2101938" cy="8313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oleman's 5 EQ components for leadership and growth | Emotional  Intelligence :) posted on the topic | LinkedI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91309" y="624342"/>
            <a:ext cx="1761171" cy="206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649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6721" y="356839"/>
            <a:ext cx="5486400" cy="584775"/>
          </a:xfrm>
          <a:prstGeom prst="rect">
            <a:avLst/>
          </a:prstGeom>
          <a:solidFill>
            <a:srgbClr val="92D050"/>
          </a:solid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Reference list</a:t>
            </a:r>
            <a:endParaRPr lang="en-IN" sz="3200" b="1" dirty="0">
              <a:latin typeface="Times New Roman" panose="02020603050405020304" pitchFamily="18" charset="0"/>
              <a:cs typeface="Times New Roman" panose="02020603050405020304" pitchFamily="18" charset="0"/>
            </a:endParaRPr>
          </a:p>
        </p:txBody>
      </p:sp>
      <p:sp>
        <p:nvSpPr>
          <p:cNvPr id="3" name="Rectangle 2"/>
          <p:cNvSpPr/>
          <p:nvPr/>
        </p:nvSpPr>
        <p:spPr>
          <a:xfrm>
            <a:off x="379141" y="1149917"/>
            <a:ext cx="9701561" cy="6231193"/>
          </a:xfrm>
          <a:prstGeom prst="rect">
            <a:avLst/>
          </a:prstGeom>
        </p:spPr>
        <p:txBody>
          <a:bodyPr wrap="square">
            <a:spAutoFit/>
          </a:bodyPr>
          <a:lstStyle/>
          <a:p>
            <a:pPr marL="285750" indent="-285750" algn="just">
              <a:lnSpc>
                <a:spcPts val="1800"/>
              </a:lnSpc>
              <a:spcAft>
                <a:spcPts val="1200"/>
              </a:spcAft>
              <a:buFont typeface="Arial" panose="020B0604020202020204" pitchFamily="34" charset="0"/>
              <a:buChar char="•"/>
            </a:pP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6seconds. (2026). </a:t>
            </a:r>
            <a:r>
              <a:rPr lang="en-IN" sz="12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Emotional Intelligence: What Is EQ? Definition and How to Develop Yours</a:t>
            </a: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https://www.6seconds.org/emotional-intelligence/ [Accessed 12 Mar. 2026].</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Almomani</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Tobin, J.,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Fernandes</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Sullivan, J.,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Saadeh</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Mustafa, E., ... and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Alinier</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(2025). A reflective learning conversation debriefing model for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interprofessional</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simulation based education.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BMC Medical Education</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(1), 1-13.</a:t>
            </a:r>
          </a:p>
          <a:p>
            <a:pPr marL="171450" indent="-171450" algn="just">
              <a:buFont typeface="Arial" panose="020B0604020202020204" pitchFamily="34" charset="0"/>
              <a:buChar char="•"/>
            </a:pP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Cheong, H. I., Lyons, A., Houghton, R., and </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Majumdar</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 (2023). Secondary qualitative research methodology using online data within the context of social sciences.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Qualitative Methods</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22</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16094069231180160.</a:t>
            </a: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Finck</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Avila, A., Jiménez-Leal, W.,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Botero</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P.,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Shambo</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Hernandez, S., ... and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Andonova</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(2023). A multisensory mindfulness experience: Exploring the promotion of sensory awareness as a mindfulness practice.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14</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1230832.</a:t>
            </a:r>
          </a:p>
          <a:p>
            <a:pPr marL="171450" indent="-171450" algn="just">
              <a:lnSpc>
                <a:spcPct val="107000"/>
              </a:lnSpc>
              <a:spcAft>
                <a:spcPts val="800"/>
              </a:spcAft>
              <a:buFont typeface="Arial" panose="020B0604020202020204" pitchFamily="34" charset="0"/>
              <a:buChar char="•"/>
            </a:pP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Liang, J. (2024). Developing emotional intelligence in a static and interactive music learning environment.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15</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1279530.</a:t>
            </a: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Martínez</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-Rodríguez, A., and Ferreira, C. (2025). Factors influencing the development of emotional intelligence in university students.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European Journal of Psychology of Education</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40</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(2), 60.</a:t>
            </a: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McKown</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(2025). Challenges and opportunities in the applied assessment of student social and emotional learning.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Social and Emotional Learning</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84-101.</a:t>
            </a:r>
          </a:p>
          <a:p>
            <a:pPr marL="285750" indent="-285750" algn="just">
              <a:lnSpc>
                <a:spcPts val="1800"/>
              </a:lnSpc>
              <a:spcAft>
                <a:spcPts val="1200"/>
              </a:spcAft>
              <a:buFont typeface="Arial" panose="020B0604020202020204" pitchFamily="34" charset="0"/>
              <a:buChar char="•"/>
            </a:pP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Psychology Today. (2025). </a:t>
            </a:r>
            <a:r>
              <a:rPr lang="en-IN" sz="12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Emotional Intelligence</a:t>
            </a: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https://www.psychologytoday.com/us/basics/emotional-intelligence [Accessed 12 Mar. 2026].</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Ramlan</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Rahim, N. C. A.,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Saffinee</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 and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Najid</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H. M. (2024). The Study on Motivation and Emotion Management Among University Students for Time Management Balance. In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Business Sustainability with Artificial Intelligence (AI): Challenges and Opportunities: Volume 1</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(pp. 523-531). Cham: Springer Nature Switzerland.</a:t>
            </a:r>
          </a:p>
          <a:p>
            <a:pPr marL="171450" indent="-171450" algn="just">
              <a:lnSpc>
                <a:spcPts val="1800"/>
              </a:lnSpc>
              <a:spcAft>
                <a:spcPts val="1200"/>
              </a:spcAft>
              <a:buFont typeface="Arial" panose="020B0604020202020204" pitchFamily="34" charset="0"/>
              <a:buChar char="•"/>
            </a:pP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Riaz</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R. (2024). Exploring the influence of emotional intelligence in leaders decision-making within Company A: a qualitative analysis of Daniel </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Goleman’s</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theory.</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Sudatha</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 G. W., </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Suartama</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 K., and </a:t>
            </a:r>
            <a:r>
              <a:rPr lang="en-IN" sz="1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Santosa</a:t>
            </a:r>
            <a:r>
              <a:rPr lang="en-IN"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 H. (2025). Emotional Intelligence in Education: A Systematic Literature Review of its Influence on Student Performance and Well-Being. </a:t>
            </a:r>
            <a:r>
              <a:rPr lang="en-IN" sz="1200" i="1" dirty="0" err="1">
                <a:effectLst/>
                <a:latin typeface="Times New Roman" panose="02020603050405020304" pitchFamily="18" charset="0"/>
                <a:ea typeface="Times New Roman" panose="02020603050405020304" pitchFamily="18" charset="0"/>
                <a:cs typeface="Times New Roman" panose="02020603050405020304" pitchFamily="18" charset="0"/>
              </a:rPr>
              <a:t>Jurnal</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i="1" dirty="0" err="1">
                <a:effectLst/>
                <a:latin typeface="Times New Roman" panose="02020603050405020304" pitchFamily="18" charset="0"/>
                <a:ea typeface="Times New Roman" panose="02020603050405020304" pitchFamily="18" charset="0"/>
                <a:cs typeface="Times New Roman" panose="02020603050405020304" pitchFamily="18" charset="0"/>
              </a:rPr>
              <a:t>Penelitian</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 Pendidikan IPA</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11</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(7), 25-36.</a:t>
            </a:r>
          </a:p>
          <a:p>
            <a:pPr marL="285750" indent="-285750" algn="just">
              <a:buFont typeface="Arial" panose="020B0604020202020204" pitchFamily="34" charset="0"/>
              <a:buChar char="•"/>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lnSpc>
                <a:spcPct val="107000"/>
              </a:lnSpc>
              <a:spcAft>
                <a:spcPts val="800"/>
              </a:spcAft>
              <a:buFont typeface="Arial" panose="020B0604020202020204" pitchFamily="34" charset="0"/>
              <a:buChar char="•"/>
            </a:pP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Thao</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T.,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Thuy</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T.,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Thi</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 Yen, P. H., Thu, H. T. A., and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H. (2023). Impacts of emotional intelligence on second language acquisition: English-major students’ perspectives.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Sage Open</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(4), 21582440231212065.</a:t>
            </a:r>
          </a:p>
        </p:txBody>
      </p:sp>
    </p:spTree>
    <p:extLst>
      <p:ext uri="{BB962C8B-B14F-4D97-AF65-F5344CB8AC3E}">
        <p14:creationId xmlns:p14="http://schemas.microsoft.com/office/powerpoint/2010/main" val="497299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609</TotalTime>
  <Words>2810</Words>
  <Application>Microsoft Office PowerPoint</Application>
  <PresentationFormat>Custom</PresentationFormat>
  <Paragraphs>80</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LCLM 5006  Developing Emotional Intelligence Skills  C1- Individual Poster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Elvis Lazar (2247597)</dc:creator>
  <cp:lastModifiedBy>Elvis Lazar (2247597)</cp:lastModifiedBy>
  <cp:revision>6</cp:revision>
  <dcterms:created xsi:type="dcterms:W3CDTF">2026-03-12T05:21:46Z</dcterms:created>
  <dcterms:modified xsi:type="dcterms:W3CDTF">2026-03-16T12:51:19Z</dcterms:modified>
</cp:coreProperties>
</file>