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52" d="100"/>
          <a:sy n="152" d="100"/>
        </p:scale>
        <p:origin x="60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131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5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052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00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361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0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516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426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147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899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520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264A327-8E39-478F-928E-BCEF8C2EC566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E8B6E64-38AB-42D9-BE75-439476CFB07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8956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6220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8828C8-8AD3-8053-CDF8-51DF0CB776A4}"/>
              </a:ext>
            </a:extLst>
          </p:cNvPr>
          <p:cNvSpPr txBox="1"/>
          <p:nvPr/>
        </p:nvSpPr>
        <p:spPr>
          <a:xfrm>
            <a:off x="164983" y="1587429"/>
            <a:ext cx="1186203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Supporting Amira’s Development in the Nursery: Applying Bowlby’s Attachment Theory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1924AF-0C4C-EE10-4DB8-2EF39216D264}"/>
              </a:ext>
            </a:extLst>
          </p:cNvPr>
          <p:cNvSpPr txBox="1"/>
          <p:nvPr/>
        </p:nvSpPr>
        <p:spPr>
          <a:xfrm>
            <a:off x="3639774" y="3059668"/>
            <a:ext cx="60285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 Lifespan Perspective for Early Years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411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F344554-9076-2B34-CC9E-749973C1D50E}"/>
              </a:ext>
            </a:extLst>
          </p:cNvPr>
          <p:cNvSpPr txBox="1"/>
          <p:nvPr/>
        </p:nvSpPr>
        <p:spPr>
          <a:xfrm>
            <a:off x="1044430" y="2194575"/>
            <a:ext cx="1064143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Case Summary – Amira’s Situation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Meet Amira (Age 3) – Presenting Difficulties in the Nursery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Age: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3 years old (Early childhood – key period for attachment, language, and social play)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Recent change: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Newly joined the nursery setting.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Observed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Anxiety when left by her carers (e.g., crying, clinging, distress at drop-off).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Limited verbal communication (few words, little two-way conversation).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Difficulty engaging in group play (watches others, stays alone, may become upset).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 known medical diagnosis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needs developmental support through early years interventions.</a:t>
            </a:r>
          </a:p>
        </p:txBody>
      </p:sp>
    </p:spTree>
    <p:extLst>
      <p:ext uri="{BB962C8B-B14F-4D97-AF65-F5344CB8AC3E}">
        <p14:creationId xmlns:p14="http://schemas.microsoft.com/office/powerpoint/2010/main" val="2217781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3EEDA2C-3254-BD1B-1C86-98FF2FF83857}"/>
              </a:ext>
            </a:extLst>
          </p:cNvPr>
          <p:cNvGraphicFramePr>
            <a:graphicFrameLocks noGrp="1"/>
          </p:cNvGraphicFramePr>
          <p:nvPr/>
        </p:nvGraphicFramePr>
        <p:xfrm>
          <a:off x="1706493" y="1825625"/>
          <a:ext cx="8779014" cy="4351339"/>
        </p:xfrm>
        <a:graphic>
          <a:graphicData uri="http://schemas.openxmlformats.org/drawingml/2006/table">
            <a:tbl>
              <a:tblPr/>
              <a:tblGrid>
                <a:gridCol w="2926338">
                  <a:extLst>
                    <a:ext uri="{9D8B030D-6E8A-4147-A177-3AD203B41FA5}">
                      <a16:colId xmlns:a16="http://schemas.microsoft.com/office/drawing/2014/main" val="1084214033"/>
                    </a:ext>
                  </a:extLst>
                </a:gridCol>
                <a:gridCol w="2926338">
                  <a:extLst>
                    <a:ext uri="{9D8B030D-6E8A-4147-A177-3AD203B41FA5}">
                      <a16:colId xmlns:a16="http://schemas.microsoft.com/office/drawing/2014/main" val="2715618198"/>
                    </a:ext>
                  </a:extLst>
                </a:gridCol>
                <a:gridCol w="2926338">
                  <a:extLst>
                    <a:ext uri="{9D8B030D-6E8A-4147-A177-3AD203B41FA5}">
                      <a16:colId xmlns:a16="http://schemas.microsoft.com/office/drawing/2014/main" val="1755787751"/>
                    </a:ext>
                  </a:extLst>
                </a:gridCol>
              </a:tblGrid>
              <a:tr h="3053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Concept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Definition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Relevance to Amira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4116875"/>
                  </a:ext>
                </a:extLst>
              </a:tr>
              <a:tr h="7633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Attachment</a:t>
                      </a:r>
                      <a:endParaRPr lang="en-GB" sz="1500"/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/>
                        <a:t>An enduring emotional bond between child and primary caregiver.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/>
                        <a:t>Amira’s distress on separation suggests a strong, possibly anxious, attachment.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3437902"/>
                  </a:ext>
                </a:extLst>
              </a:tr>
              <a:tr h="7633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Secure Base</a:t>
                      </a:r>
                      <a:endParaRPr lang="en-GB" sz="1500"/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/>
                        <a:t>A caregiver who provides safety, enabling exploration.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/>
                        <a:t>If Amira lacks a secure base at nursery, she cannot explore or play.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3622906"/>
                  </a:ext>
                </a:extLst>
              </a:tr>
              <a:tr h="9924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Separation Anxiety</a:t>
                      </a:r>
                      <a:endParaRPr lang="en-GB" sz="1500"/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/>
                        <a:t>Normal protest when separated from attachment figure; peaks around 9-18 months but can persist.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/>
                        <a:t>Her anxiety at drop-off may be an exaggerated or poorly resolved separation response.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0237757"/>
                  </a:ext>
                </a:extLst>
              </a:tr>
              <a:tr h="7633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Internal Working Model (IWM)</a:t>
                      </a:r>
                      <a:endParaRPr lang="en-GB" sz="1500"/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/>
                        <a:t>A mental template of self and others based on early care.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dirty="0"/>
                        <a:t>Amira may have developed an IWM that “people leave” or “the world is unsafe.”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3799657"/>
                  </a:ext>
                </a:extLst>
              </a:tr>
              <a:tr h="7633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Sensitive Period</a:t>
                      </a:r>
                      <a:endParaRPr lang="en-GB" sz="1500"/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dirty="0"/>
                        <a:t>First 2-3 years are critical for attachment formation.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dirty="0"/>
                        <a:t>Amira is still within this period – intervention can be highly effective.</a:t>
                      </a:r>
                    </a:p>
                  </a:txBody>
                  <a:tcPr marL="76339" marR="76339" marT="38170" marB="381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8895015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0C33DF32-2736-6140-1741-4F38BFA9E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9653" y="452436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Chosen Theoretical Framework – Bowlby’s Attachment Theory (1958, 1969, 1973)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Title: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Bowlby’s Attachment Theory – Key Concepts for Early Years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9311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247B928-92EA-4600-0E02-F38620A06280}"/>
              </a:ext>
            </a:extLst>
          </p:cNvPr>
          <p:cNvGraphicFramePr>
            <a:graphicFrameLocks noGrp="1"/>
          </p:cNvGraphicFramePr>
          <p:nvPr/>
        </p:nvGraphicFramePr>
        <p:xfrm>
          <a:off x="1782174" y="1793846"/>
          <a:ext cx="8627652" cy="4414896"/>
        </p:xfrm>
        <a:graphic>
          <a:graphicData uri="http://schemas.openxmlformats.org/drawingml/2006/table">
            <a:tbl>
              <a:tblPr/>
              <a:tblGrid>
                <a:gridCol w="4313826">
                  <a:extLst>
                    <a:ext uri="{9D8B030D-6E8A-4147-A177-3AD203B41FA5}">
                      <a16:colId xmlns:a16="http://schemas.microsoft.com/office/drawing/2014/main" val="679728957"/>
                    </a:ext>
                  </a:extLst>
                </a:gridCol>
                <a:gridCol w="4313826">
                  <a:extLst>
                    <a:ext uri="{9D8B030D-6E8A-4147-A177-3AD203B41FA5}">
                      <a16:colId xmlns:a16="http://schemas.microsoft.com/office/drawing/2014/main" val="1869249027"/>
                    </a:ext>
                  </a:extLst>
                </a:gridCol>
              </a:tblGrid>
              <a:tr h="3000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Observed Behaviour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Attachment Theory Explanation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4282290"/>
                  </a:ext>
                </a:extLst>
              </a:tr>
              <a:tr h="14254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dirty="0"/>
                        <a:t>Anxiety when left by carers</a:t>
                      </a:r>
                      <a:endParaRPr lang="en-US" sz="1500" dirty="0"/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/>
                        <a:t>Amira’s attachment system is activated. She perceives separation as a threat. If her primary attachment figure is unpredictable or emotionally unavailable at home, she may have developed an </a:t>
                      </a:r>
                      <a:r>
                        <a:rPr lang="en-US" sz="1500" b="1"/>
                        <a:t>anxious-resistant</a:t>
                      </a:r>
                      <a:r>
                        <a:rPr lang="en-US" sz="1500"/>
                        <a:t> attachment pattern (Ainsworth, 1978).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2870277"/>
                  </a:ext>
                </a:extLst>
              </a:tr>
              <a:tr h="14254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Limited verbal communication</a:t>
                      </a:r>
                      <a:endParaRPr lang="en-GB" sz="1500"/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/>
                        <a:t>A child who is hyper-vigilant to a caregiver’s availability may have fewer cognitive resources for language development. Secure attachment facilitates joint attention and turn-taking, which are foundations of speech (Tomasello &amp; Carpenter, 2007).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3095727"/>
                  </a:ext>
                </a:extLst>
              </a:tr>
              <a:tr h="12003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/>
                        <a:t>Difficulty engaging in group play</a:t>
                      </a:r>
                      <a:endParaRPr lang="en-US" sz="1500"/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dirty="0"/>
                        <a:t>Exploration (including peer play) only occurs from a </a:t>
                      </a:r>
                      <a:r>
                        <a:rPr lang="en-US" sz="1500" b="1" dirty="0"/>
                        <a:t>secure base</a:t>
                      </a:r>
                      <a:r>
                        <a:rPr lang="en-US" sz="1500" dirty="0"/>
                        <a:t>. If Amira has no secure base in the nursery, she cannot risk the vulnerability of social interaction. She may be in a chronic “proximity-seeking” mode.</a:t>
                      </a:r>
                    </a:p>
                  </a:txBody>
                  <a:tcPr marL="75023" marR="75023" marT="37512" marB="375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8997424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FC025110-A456-326B-6773-9517AEADCA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3795" y="500609"/>
            <a:ext cx="790077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Applying the Theory – Why Is Amira Behaving This Way?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Title: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Understanding Amira’s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Through Bowlby’s Lens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007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E6D1F2-9CE5-63E7-13BD-375A2DD91B3B}"/>
              </a:ext>
            </a:extLst>
          </p:cNvPr>
          <p:cNvSpPr txBox="1"/>
          <p:nvPr/>
        </p:nvSpPr>
        <p:spPr>
          <a:xfrm>
            <a:off x="599813" y="751344"/>
            <a:ext cx="10893105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 in Amira’s Development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Nature &amp; Nurture – Shaping Attachment and Social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Nature (Biological Influences):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Innate attachment system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All humans are born with a genetic predisposition to seek proximity to caregivers (Bowlby, 1969).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Temperament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Some children are biologically more reactive (e.g., highly sensitive, easily distressed). This is not a disorder but a heritable trait (Kagan, 1997).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Neurodevelopmental factors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Language delay may have a biological component, but environment powerfully influences outcomes.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Nurture (Environmental Influences):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Caregiver sensitivity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Consistent, warm, responsive care builds secure attachment. Inconsistent or unavailable care (e.g., due to parental depression, work stress, or multiple carers) can produce anxiety.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Transitions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Moving to nursery is a major environmental change. Without a gradual, sensitive transition, a child’s attachment system is overwhelmed.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Opportunities for peer interaction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Limited prior experience with group play will affect social skills.</a:t>
            </a:r>
          </a:p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Interaction: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biologically sensitive child (nature) placed in an unpredictable or unresponsive care environment (nurture) is at highest risk for anxious attachment and developmental delay – the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diathesis-stress model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88842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EE5F088-DD8E-9C2D-62AA-1A73C1B4A3E0}"/>
              </a:ext>
            </a:extLst>
          </p:cNvPr>
          <p:cNvSpPr txBox="1"/>
          <p:nvPr/>
        </p:nvSpPr>
        <p:spPr>
          <a:xfrm>
            <a:off x="1384184" y="1233549"/>
            <a:ext cx="920691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Current Developmental Needs – What Does Amira Require Now?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Identifying Amira’s Needs Through an Attachment Lens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Primary Need: A Consistent Key Person as a New Secure Base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Someone who is reliably present, emotionally available, and responds sensitively to Amira’s cues.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Need 2: Gradual Separation Process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Not abrupt drop-offs. A planned, gentle transition where the key person builds trust before parent leaves.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Need 3: Predictable Routines &amp; Transition Objects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Predictability reduces attachment system activation. A comfort object (e.g., a soft toy from home or nursery) can act as a transitional attachment figure (Winnicott, 1971).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Need 4: Scaffolded Social Play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Amira cannot join group play directly. She needs one-to-one supported play with the key person, then dyadic play with one peer, then small groups.</a:t>
            </a:r>
          </a:p>
        </p:txBody>
      </p:sp>
    </p:spTree>
    <p:extLst>
      <p:ext uri="{BB962C8B-B14F-4D97-AF65-F5344CB8AC3E}">
        <p14:creationId xmlns:p14="http://schemas.microsoft.com/office/powerpoint/2010/main" val="26852449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CDEFC5A-958C-B331-8240-DA0E30FBFA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0079920"/>
              </p:ext>
            </p:extLst>
          </p:nvPr>
        </p:nvGraphicFramePr>
        <p:xfrm>
          <a:off x="1023457" y="1459684"/>
          <a:ext cx="10465266" cy="4881449"/>
        </p:xfrm>
        <a:graphic>
          <a:graphicData uri="http://schemas.openxmlformats.org/drawingml/2006/table">
            <a:tbl>
              <a:tblPr/>
              <a:tblGrid>
                <a:gridCol w="3488422">
                  <a:extLst>
                    <a:ext uri="{9D8B030D-6E8A-4147-A177-3AD203B41FA5}">
                      <a16:colId xmlns:a16="http://schemas.microsoft.com/office/drawing/2014/main" val="1828607775"/>
                    </a:ext>
                  </a:extLst>
                </a:gridCol>
                <a:gridCol w="3488422">
                  <a:extLst>
                    <a:ext uri="{9D8B030D-6E8A-4147-A177-3AD203B41FA5}">
                      <a16:colId xmlns:a16="http://schemas.microsoft.com/office/drawing/2014/main" val="2820417414"/>
                    </a:ext>
                  </a:extLst>
                </a:gridCol>
                <a:gridCol w="3488422">
                  <a:extLst>
                    <a:ext uri="{9D8B030D-6E8A-4147-A177-3AD203B41FA5}">
                      <a16:colId xmlns:a16="http://schemas.microsoft.com/office/drawing/2014/main" val="2191944375"/>
                    </a:ext>
                  </a:extLst>
                </a:gridCol>
              </a:tblGrid>
              <a:tr h="3990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Strategy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It Works (Bowlby’s Concepts)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Implementation in Nursery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6414036"/>
                  </a:ext>
                </a:extLst>
              </a:tr>
              <a:tr h="57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Person System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key person becomes the </a:t>
                      </a:r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base</a:t>
                      </a: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at nursery. Consistency builds trust.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Same adult greets Amira daily, cares for her, and says goodbye. No staff rotation.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3980507"/>
                  </a:ext>
                </a:extLst>
              </a:tr>
              <a:tr h="6416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Gradual Separation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Prevents overwhelming activation of the attachment system.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Parent stays for 30 mins for first 3 days, then waits in another room, then leaves for short periods.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6356863"/>
                  </a:ext>
                </a:extLst>
              </a:tr>
              <a:tr h="8483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Transitional Object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Acts as a </a:t>
                      </a:r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symbolic attachment figure</a:t>
                      </a: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provides comfort when key person is briefly absent.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 Amira to bring a photo or soft toy from home. Provide a nursery “comfort blanket” that smells of the key person.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3653305"/>
                  </a:ext>
                </a:extLst>
              </a:tr>
              <a:tr h="8305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Sensitive Response to Distress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Validates the child’s feelings and repairs rupture.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Amira cries, key person says: “I see you miss Mummy. I’m here. We’ll play and then Mummy comes back.” No ignoring or distracting away the feeling.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0909445"/>
                  </a:ext>
                </a:extLst>
              </a:tr>
              <a:tr h="7410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One-to-One Play Before Group Play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Exploration requires a secure base. First, attachment, then peer play.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person plays with Amira alone for 10 mins daily, then invites one calm peer to join, then small group.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0721717"/>
                  </a:ext>
                </a:extLst>
              </a:tr>
              <a:tr h="71940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Visual Timetable &amp; Predictable Routine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Reduces uncertainty – lowers hyper-vigilance.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photos: “First snack, then play, then story, then Mummy.” Repeat same order daily.</a:t>
                      </a:r>
                    </a:p>
                  </a:txBody>
                  <a:tcPr marL="55080" marR="55080" marT="27540" marB="275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2401647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B117AC55-3AA6-1F4B-C878-DF54E95368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88316" y="362937"/>
            <a:ext cx="7793566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Practical Strategies – Attachment-Based Interventions in the Nursery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Title: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 Theory-Informed Support Plan for Amira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7258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40606A3-B718-FF93-EB8A-1B0E481232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0674092"/>
              </p:ext>
            </p:extLst>
          </p:nvPr>
        </p:nvGraphicFramePr>
        <p:xfrm>
          <a:off x="1091961" y="1825625"/>
          <a:ext cx="10008078" cy="4351339"/>
        </p:xfrm>
        <a:graphic>
          <a:graphicData uri="http://schemas.openxmlformats.org/drawingml/2006/table">
            <a:tbl>
              <a:tblPr/>
              <a:tblGrid>
                <a:gridCol w="5004039">
                  <a:extLst>
                    <a:ext uri="{9D8B030D-6E8A-4147-A177-3AD203B41FA5}">
                      <a16:colId xmlns:a16="http://schemas.microsoft.com/office/drawing/2014/main" val="4164422625"/>
                    </a:ext>
                  </a:extLst>
                </a:gridCol>
                <a:gridCol w="5004039">
                  <a:extLst>
                    <a:ext uri="{9D8B030D-6E8A-4147-A177-3AD203B41FA5}">
                      <a16:colId xmlns:a16="http://schemas.microsoft.com/office/drawing/2014/main" val="1494320682"/>
                    </a:ext>
                  </a:extLst>
                </a:gridCol>
              </a:tblGrid>
              <a:tr h="34810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/>
                        <a:t>Usefulness</a:t>
                      </a:r>
                      <a:endParaRPr lang="en-GB" sz="1700"/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/>
                        <a:t>Limitations</a:t>
                      </a:r>
                      <a:endParaRPr lang="en-GB" sz="1700"/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9315347"/>
                  </a:ext>
                </a:extLst>
              </a:tr>
              <a:tr h="8702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700" dirty="0"/>
                        <a:t> Explains </a:t>
                      </a:r>
                      <a:r>
                        <a:rPr lang="en-US" sz="1700" b="1" dirty="0"/>
                        <a:t>why</a:t>
                      </a:r>
                      <a:r>
                        <a:rPr lang="en-US" sz="1700" dirty="0"/>
                        <a:t> </a:t>
                      </a:r>
                      <a:r>
                        <a:rPr lang="en-US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separation</a:t>
                      </a:r>
                      <a:r>
                        <a:rPr lang="en-US" sz="1700" dirty="0"/>
                        <a:t> anxiety occurs – not as “bad </a:t>
                      </a:r>
                      <a:r>
                        <a:rPr lang="en-US" sz="1700" dirty="0" err="1"/>
                        <a:t>behaviour</a:t>
                      </a:r>
                      <a:r>
                        <a:rPr lang="en-US" sz="1700" dirty="0"/>
                        <a:t>” but as a biological survival system.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700" dirty="0"/>
                        <a:t> </a:t>
                      </a:r>
                      <a:r>
                        <a:rPr lang="en-US" sz="1700" b="1" dirty="0"/>
                        <a:t>Deterministic</a:t>
                      </a:r>
                      <a:r>
                        <a:rPr lang="en-US" sz="1700" dirty="0"/>
                        <a:t> – may lead practitioners to label Amira as “insecurely attached” without seeing her resilience or capacity for change.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3469412"/>
                  </a:ext>
                </a:extLst>
              </a:tr>
              <a:tr h="11313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700" dirty="0"/>
                        <a:t> Provides a </a:t>
                      </a:r>
                      <a:r>
                        <a:rPr lang="en-US" sz="1700" b="1" dirty="0"/>
                        <a:t>clear, actionable framework</a:t>
                      </a:r>
                      <a:r>
                        <a:rPr lang="en-US" sz="1700" dirty="0"/>
                        <a:t> – key person, gradual separation, sensitive responses are evidence-based (Sylva et al., 2004; EPPE project).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dirty="0"/>
                        <a:t> </a:t>
                      </a:r>
                      <a:r>
                        <a:rPr lang="en-GB" sz="1700" b="1" dirty="0"/>
                        <a:t>Underplays cognitive factors</a:t>
                      </a:r>
                      <a:r>
                        <a:rPr lang="en-GB" sz="1700" dirty="0"/>
                        <a:t> – Amira’s limited verbal communication may also involve specific language delay unrelated to attachment (e.g., hearing, neurological).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1095814"/>
                  </a:ext>
                </a:extLst>
              </a:tr>
              <a:tr h="11313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700" dirty="0"/>
                        <a:t>Highlights the </a:t>
                      </a:r>
                      <a:r>
                        <a:rPr lang="en-US" sz="1700" b="1" dirty="0"/>
                        <a:t>role of the nursery as a corrective environment</a:t>
                      </a:r>
                      <a:r>
                        <a:rPr lang="en-US" sz="1700" dirty="0"/>
                        <a:t> – not just a childcare setting but a potential therapeutic one.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700" dirty="0"/>
                        <a:t> </a:t>
                      </a:r>
                      <a:r>
                        <a:rPr lang="en-US" sz="1700" b="1" dirty="0"/>
                        <a:t>Cultural bias</a:t>
                      </a:r>
                      <a:r>
                        <a:rPr lang="en-US" sz="1700" dirty="0"/>
                        <a:t> – Bowlby’s “monotropy” (one primary attachment) may not reflect collectivist cultures where multiple carers are the norm (Keller, 2018).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7684909"/>
                  </a:ext>
                </a:extLst>
              </a:tr>
              <a:tr h="8702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700" dirty="0"/>
                        <a:t> Supported by longitudinal research (e.g., Minnesota Study – Sroufe et al., 2005) showing early attachment predicts later social competence.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700" dirty="0"/>
                        <a:t> </a:t>
                      </a:r>
                      <a:r>
                        <a:rPr lang="en-US" sz="1700" b="1" dirty="0"/>
                        <a:t>Can inadvertently blame parents</a:t>
                      </a:r>
                      <a:r>
                        <a:rPr lang="en-US" sz="1700" dirty="0"/>
                        <a:t> – Amira’s anxiety might be due to temperament or life events (e.g., </a:t>
                      </a:r>
                      <a:r>
                        <a:rPr lang="en-US" sz="1700" dirty="0" err="1"/>
                        <a:t>hospitalisation</a:t>
                      </a:r>
                      <a:r>
                        <a:rPr lang="en-US" sz="1700" dirty="0"/>
                        <a:t>) not poor parenting.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3787242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E8F0AEC8-6AB2-1B03-269A-D4E3956854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8948" y="506186"/>
            <a:ext cx="907525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Critical Evaluation – Usefulness &amp; Limitations of Bowlby’s Theory in Early Years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Title: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Strengths and Weaknesses of Attachment Theory for Nursery Practice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076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06EAC4-8FCE-800E-70A2-CD95310D4E14}"/>
              </a:ext>
            </a:extLst>
          </p:cNvPr>
          <p:cNvSpPr txBox="1"/>
          <p:nvPr/>
        </p:nvSpPr>
        <p:spPr>
          <a:xfrm>
            <a:off x="939567" y="1187491"/>
            <a:ext cx="9970316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 – An Attachment-Informed Plan for Amira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Summary &amp; Recommendations for Amira’s Well-being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Understanding: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Amira’s separation anxiety, limited speech, and difficulty with group play can be understood through Bowlby’s Attachment Theory as an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activated attachment system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 the absence of a secure base.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Need: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consistent, sensitive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person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to become her new secure base at nursery.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Actions: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Gradual separation process (parent stays, then waits, then leaves).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Transitional object (comfort item).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One-to-one play before peer play.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Predictable visual routines.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Nature &amp; Nurture: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Amira’s biology (temperament, attachment system) interacts with her care environment. Nursery can provide a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corrective attachment experience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Critical Approach: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Use theory to inform, not determine. Combine with speech therapy referral and family cultural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4107576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A1188C-81D4-BCCB-3669-BE73C9367FC3}"/>
              </a:ext>
            </a:extLst>
          </p:cNvPr>
          <p:cNvSpPr txBox="1"/>
          <p:nvPr/>
        </p:nvSpPr>
        <p:spPr>
          <a:xfrm>
            <a:off x="617989" y="1207896"/>
            <a:ext cx="1095602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References</a:t>
            </a:r>
            <a:endParaRPr lang="en-US" dirty="0"/>
          </a:p>
          <a:p>
            <a:pPr>
              <a:buNone/>
            </a:pPr>
            <a:r>
              <a:rPr lang="en-US" b="1" dirty="0"/>
              <a:t>Title:</a:t>
            </a:r>
            <a:r>
              <a:rPr lang="en-US" dirty="0"/>
              <a:t> Reference List (Harvard Style)</a:t>
            </a:r>
          </a:p>
          <a:p>
            <a:pPr>
              <a:buFont typeface="+mj-lt"/>
              <a:buAutoNum type="arabicPeriod"/>
            </a:pPr>
            <a:r>
              <a:rPr lang="en-US" dirty="0"/>
              <a:t>Ainsworth, M.D.S. (1978) </a:t>
            </a:r>
            <a:r>
              <a:rPr lang="en-US" i="1" dirty="0"/>
              <a:t>Patterns of Attachment: A Psychological Study of the Strange Situation</a:t>
            </a:r>
            <a:r>
              <a:rPr lang="en-US" dirty="0"/>
              <a:t>. Hillsdale, NJ: Lawrence Erlbaum.</a:t>
            </a:r>
          </a:p>
          <a:p>
            <a:pPr>
              <a:buFont typeface="+mj-lt"/>
              <a:buAutoNum type="arabicPeriod"/>
            </a:pPr>
            <a:r>
              <a:rPr lang="en-US" dirty="0"/>
              <a:t>Bowlby, J. (1969) </a:t>
            </a:r>
            <a:r>
              <a:rPr lang="en-US" i="1" dirty="0"/>
              <a:t>Attachment and Loss, Vol. 1: Attachment</a:t>
            </a:r>
            <a:r>
              <a:rPr lang="en-US" dirty="0"/>
              <a:t>. London: Hogarth Press.</a:t>
            </a:r>
          </a:p>
          <a:p>
            <a:pPr>
              <a:buFont typeface="+mj-lt"/>
              <a:buAutoNum type="arabicPeriod"/>
            </a:pPr>
            <a:r>
              <a:rPr lang="en-US" dirty="0"/>
              <a:t>Bowlby, J. (1973) </a:t>
            </a:r>
            <a:r>
              <a:rPr lang="en-US" i="1" dirty="0"/>
              <a:t>Attachment and Loss, Vol. 2: Separation</a:t>
            </a:r>
            <a:r>
              <a:rPr lang="en-US" dirty="0"/>
              <a:t>. New York: Basic Books.</a:t>
            </a:r>
          </a:p>
          <a:p>
            <a:pPr>
              <a:buFont typeface="+mj-lt"/>
              <a:buAutoNum type="arabicPeriod"/>
            </a:pPr>
            <a:r>
              <a:rPr lang="en-US" dirty="0"/>
              <a:t>Kagan, J. (1997) ‘Temperament and the reactions to unfamiliarity’, </a:t>
            </a:r>
            <a:r>
              <a:rPr lang="en-US" i="1" dirty="0"/>
              <a:t>Child Development</a:t>
            </a:r>
            <a:r>
              <a:rPr lang="en-US" dirty="0"/>
              <a:t>, 68(1), pp. 139-143.</a:t>
            </a:r>
          </a:p>
          <a:p>
            <a:pPr>
              <a:buFont typeface="+mj-lt"/>
              <a:buAutoNum type="arabicPeriod"/>
            </a:pPr>
            <a:r>
              <a:rPr lang="en-US" dirty="0"/>
              <a:t>Keller, H. (2018) ‘Universality claim of attachment theory: Children’s socioemotional development across cultures’, </a:t>
            </a:r>
            <a:r>
              <a:rPr lang="en-US" i="1" dirty="0"/>
              <a:t>Proceedings of the National Academy of Sciences</a:t>
            </a:r>
            <a:r>
              <a:rPr lang="en-US" dirty="0"/>
              <a:t>, 115(45), pp. 11414-11419.</a:t>
            </a:r>
          </a:p>
          <a:p>
            <a:pPr>
              <a:buFont typeface="+mj-lt"/>
              <a:buAutoNum type="arabicPeriod"/>
            </a:pPr>
            <a:r>
              <a:rPr lang="en-US" dirty="0"/>
              <a:t>Sroufe, L.A., Egeland, B., Carlson, E.A. and Collins, W.A. (2005) </a:t>
            </a:r>
            <a:r>
              <a:rPr lang="en-US" i="1" dirty="0"/>
              <a:t>The Development of the Person: The Minnesota Study of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  <a:r>
              <a:rPr lang="en-US" i="1" dirty="0"/>
              <a:t> and Adaptation from Birth to Adulthood</a:t>
            </a:r>
            <a:r>
              <a:rPr lang="en-US" dirty="0"/>
              <a:t>. New York: Guilford Press.</a:t>
            </a:r>
          </a:p>
          <a:p>
            <a:pPr>
              <a:buFont typeface="+mj-lt"/>
              <a:buAutoNum type="arabicPeriod"/>
            </a:pPr>
            <a:r>
              <a:rPr lang="en-US" dirty="0"/>
              <a:t>Sylva, K., Melhuish, E., Sammons, P., Siraj-Blatchford, I. and Taggart, B. (2004) </a:t>
            </a:r>
            <a:r>
              <a:rPr lang="en-US" i="1" dirty="0"/>
              <a:t>The Effective Provision of Pre-School Education (EPPE) Project: Final Report</a:t>
            </a:r>
            <a:r>
              <a:rPr lang="en-US" dirty="0"/>
              <a:t>. London: DfES / Institute of Education, University of London.</a:t>
            </a:r>
          </a:p>
          <a:p>
            <a:pPr>
              <a:buFont typeface="+mj-lt"/>
              <a:buAutoNum type="arabicPeriod"/>
            </a:pPr>
            <a:r>
              <a:rPr lang="en-US" dirty="0"/>
              <a:t>Tomasello, M. and Carpenter, M. (2007) ‘Shared intentionality’, </a:t>
            </a:r>
            <a:r>
              <a:rPr lang="en-US" i="1" dirty="0"/>
              <a:t>Developmental Science</a:t>
            </a:r>
            <a:r>
              <a:rPr lang="en-US" dirty="0"/>
              <a:t>, 10(1), pp. 121-125.</a:t>
            </a:r>
          </a:p>
          <a:p>
            <a:pPr>
              <a:buFont typeface="+mj-lt"/>
              <a:buAutoNum type="arabicPeriod"/>
            </a:pPr>
            <a:r>
              <a:rPr lang="en-US" dirty="0"/>
              <a:t>Winnicott, D.W. (1971) </a:t>
            </a:r>
            <a:r>
              <a:rPr lang="en-US" i="1" dirty="0"/>
              <a:t>Playing and Reality</a:t>
            </a:r>
            <a:r>
              <a:rPr lang="en-US" dirty="0"/>
              <a:t>. London: Tavistock Publications.</a:t>
            </a:r>
          </a:p>
        </p:txBody>
      </p:sp>
    </p:spTree>
    <p:extLst>
      <p:ext uri="{BB962C8B-B14F-4D97-AF65-F5344CB8AC3E}">
        <p14:creationId xmlns:p14="http://schemas.microsoft.com/office/powerpoint/2010/main" val="186203072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12</TotalTime>
  <Words>1735</Words>
  <Application>Microsoft Office PowerPoint</Application>
  <PresentationFormat>Widescreen</PresentationFormat>
  <Paragraphs>120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Retrospect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Reshad</dc:creator>
  <cp:lastModifiedBy>Reshad</cp:lastModifiedBy>
  <cp:revision>1</cp:revision>
  <dcterms:created xsi:type="dcterms:W3CDTF">2026-04-16T17:42:58Z</dcterms:created>
  <dcterms:modified xsi:type="dcterms:W3CDTF">2026-04-16T17:55:26Z</dcterms:modified>
</cp:coreProperties>
</file>