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5"/>
  </p:notesMasterIdLst>
  <p:sldIdLst>
    <p:sldId id="256" r:id="rId2"/>
    <p:sldId id="257" r:id="rId3"/>
    <p:sldId id="268" r:id="rId4"/>
    <p:sldId id="269" r:id="rId5"/>
    <p:sldId id="270" r:id="rId6"/>
    <p:sldId id="271" r:id="rId7"/>
    <p:sldId id="272" r:id="rId8"/>
    <p:sldId id="273" r:id="rId9"/>
    <p:sldId id="274" r:id="rId10"/>
    <p:sldId id="275" r:id="rId11"/>
    <p:sldId id="266" r:id="rId12"/>
    <p:sldId id="267" r:id="rId13"/>
    <p:sldId id="27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846" autoAdjust="0"/>
  </p:normalViewPr>
  <p:slideViewPr>
    <p:cSldViewPr snapToGrid="0">
      <p:cViewPr varScale="1">
        <p:scale>
          <a:sx n="52" d="100"/>
          <a:sy n="52" d="100"/>
        </p:scale>
        <p:origin x="122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77558C-3739-443F-86B0-019CFE649D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123DC27-049D-42D3-965A-BC035A861D6D}">
      <dgm:prSet/>
      <dgm:spPr/>
      <dgm:t>
        <a:bodyPr/>
        <a:lstStyle/>
        <a:p>
          <a:r>
            <a:rPr lang="en-US"/>
            <a:t>A virtual ward is a safe way to care for the right patient in the right place under daily clinical supervision at home rather than in a hospital bed (Norman et al., 2023).</a:t>
          </a:r>
        </a:p>
      </dgm:t>
    </dgm:pt>
    <dgm:pt modelId="{1970A0D4-F1C5-4FA3-A4FF-3B9C9BEAAE63}" type="parTrans" cxnId="{6D53950D-0E30-4ED2-88D0-17C27E4CE97C}">
      <dgm:prSet/>
      <dgm:spPr/>
      <dgm:t>
        <a:bodyPr/>
        <a:lstStyle/>
        <a:p>
          <a:endParaRPr lang="en-US"/>
        </a:p>
      </dgm:t>
    </dgm:pt>
    <dgm:pt modelId="{370CEC38-6E21-483C-9F81-0AF83BC09391}" type="sibTrans" cxnId="{6D53950D-0E30-4ED2-88D0-17C27E4CE97C}">
      <dgm:prSet/>
      <dgm:spPr/>
      <dgm:t>
        <a:bodyPr/>
        <a:lstStyle/>
        <a:p>
          <a:endParaRPr lang="en-US"/>
        </a:p>
      </dgm:t>
    </dgm:pt>
    <dgm:pt modelId="{A5DFE768-8036-46E1-8A8E-34F62EFF4FCC}">
      <dgm:prSet/>
      <dgm:spPr/>
      <dgm:t>
        <a:bodyPr/>
        <a:lstStyle/>
        <a:p>
          <a:r>
            <a:rPr lang="en-US"/>
            <a:t>National Health Service organisations have used remote monitoring devices, video contact, and home visits to deliver this care since 2022 (McGowan et al., 2024).</a:t>
          </a:r>
        </a:p>
      </dgm:t>
    </dgm:pt>
    <dgm:pt modelId="{2495D0FA-19DB-45FD-8025-3D60D2354B16}" type="parTrans" cxnId="{C41734E2-8EE6-443A-8F5B-172E766865F4}">
      <dgm:prSet/>
      <dgm:spPr/>
      <dgm:t>
        <a:bodyPr/>
        <a:lstStyle/>
        <a:p>
          <a:endParaRPr lang="en-US"/>
        </a:p>
      </dgm:t>
    </dgm:pt>
    <dgm:pt modelId="{7AD84201-B99E-4B2C-A214-0CD352B44CC5}" type="sibTrans" cxnId="{C41734E2-8EE6-443A-8F5B-172E766865F4}">
      <dgm:prSet/>
      <dgm:spPr/>
      <dgm:t>
        <a:bodyPr/>
        <a:lstStyle/>
        <a:p>
          <a:endParaRPr lang="en-US"/>
        </a:p>
      </dgm:t>
    </dgm:pt>
    <dgm:pt modelId="{C73EB8FA-DE9D-4DF1-85BE-78201E5295E9}">
      <dgm:prSet/>
      <dgm:spPr/>
      <dgm:t>
        <a:bodyPr/>
        <a:lstStyle/>
        <a:p>
          <a:r>
            <a:rPr lang="en-US"/>
            <a:t>The model promises fewer inpatient days, quicker recovery in familiar surroundings, and better use of scarce beds and staff time (Jalilian et al., 2024).</a:t>
          </a:r>
        </a:p>
      </dgm:t>
    </dgm:pt>
    <dgm:pt modelId="{8A3864C6-4133-42A5-997A-F209E9EAFD23}" type="parTrans" cxnId="{0012A7A5-1E5D-432A-BCC8-143E80A33BB5}">
      <dgm:prSet/>
      <dgm:spPr/>
      <dgm:t>
        <a:bodyPr/>
        <a:lstStyle/>
        <a:p>
          <a:endParaRPr lang="en-US"/>
        </a:p>
      </dgm:t>
    </dgm:pt>
    <dgm:pt modelId="{7FD72EFA-89A9-486A-84E8-F43B69B80123}" type="sibTrans" cxnId="{0012A7A5-1E5D-432A-BCC8-143E80A33BB5}">
      <dgm:prSet/>
      <dgm:spPr/>
      <dgm:t>
        <a:bodyPr/>
        <a:lstStyle/>
        <a:p>
          <a:endParaRPr lang="en-US"/>
        </a:p>
      </dgm:t>
    </dgm:pt>
    <dgm:pt modelId="{F31ABFBD-6FE4-43C6-B375-7A2DEA77BA27}">
      <dgm:prSet/>
      <dgm:spPr/>
      <dgm:t>
        <a:bodyPr/>
        <a:lstStyle/>
        <a:p>
          <a:r>
            <a:rPr lang="en-US"/>
            <a:t>Important questions include how roles change, what training is needed, and how safety, information sharing, and escalation are handled (Wilson-Aggarwal et al., 2022).</a:t>
          </a:r>
        </a:p>
      </dgm:t>
    </dgm:pt>
    <dgm:pt modelId="{A0073B90-EBC5-4CE8-9AF7-0CEE6072560F}" type="parTrans" cxnId="{190686BD-A04B-4E81-A580-9DEC55610576}">
      <dgm:prSet/>
      <dgm:spPr/>
      <dgm:t>
        <a:bodyPr/>
        <a:lstStyle/>
        <a:p>
          <a:endParaRPr lang="en-US"/>
        </a:p>
      </dgm:t>
    </dgm:pt>
    <dgm:pt modelId="{2587B347-213B-4E76-B5DF-DA56E99989B6}" type="sibTrans" cxnId="{190686BD-A04B-4E81-A580-9DEC55610576}">
      <dgm:prSet/>
      <dgm:spPr/>
      <dgm:t>
        <a:bodyPr/>
        <a:lstStyle/>
        <a:p>
          <a:endParaRPr lang="en-US"/>
        </a:p>
      </dgm:t>
    </dgm:pt>
    <dgm:pt modelId="{72D61CF5-397E-4045-8A28-AB7D42E32B84}">
      <dgm:prSet/>
      <dgm:spPr/>
      <dgm:t>
        <a:bodyPr/>
        <a:lstStyle/>
        <a:p>
          <a:r>
            <a:rPr lang="en-US"/>
            <a:t>This presentation follows the module template and weighs benefits and risks using evidence from recent United Kingdom practice (Litchfield et al., 2025).</a:t>
          </a:r>
        </a:p>
      </dgm:t>
    </dgm:pt>
    <dgm:pt modelId="{3CE89C5E-572E-4C8C-AFC2-9624D6BB7D04}" type="parTrans" cxnId="{D1AD5D7F-D347-43CC-8BCD-39AC508AD1F8}">
      <dgm:prSet/>
      <dgm:spPr/>
      <dgm:t>
        <a:bodyPr/>
        <a:lstStyle/>
        <a:p>
          <a:endParaRPr lang="en-US"/>
        </a:p>
      </dgm:t>
    </dgm:pt>
    <dgm:pt modelId="{258C6C79-CC39-47AC-B1C8-0C41E0823638}" type="sibTrans" cxnId="{D1AD5D7F-D347-43CC-8BCD-39AC508AD1F8}">
      <dgm:prSet/>
      <dgm:spPr/>
      <dgm:t>
        <a:bodyPr/>
        <a:lstStyle/>
        <a:p>
          <a:endParaRPr lang="en-US"/>
        </a:p>
      </dgm:t>
    </dgm:pt>
    <dgm:pt modelId="{D23F1D94-6C26-493E-8321-69EFA2529336}" type="pres">
      <dgm:prSet presAssocID="{6477558C-3739-443F-86B0-019CFE649D38}" presName="linear" presStyleCnt="0">
        <dgm:presLayoutVars>
          <dgm:animLvl val="lvl"/>
          <dgm:resizeHandles val="exact"/>
        </dgm:presLayoutVars>
      </dgm:prSet>
      <dgm:spPr/>
    </dgm:pt>
    <dgm:pt modelId="{4A5DF0AD-27CC-4CB0-BA4F-75159BEDF667}" type="pres">
      <dgm:prSet presAssocID="{B123DC27-049D-42D3-965A-BC035A861D6D}" presName="parentText" presStyleLbl="node1" presStyleIdx="0" presStyleCnt="5">
        <dgm:presLayoutVars>
          <dgm:chMax val="0"/>
          <dgm:bulletEnabled val="1"/>
        </dgm:presLayoutVars>
      </dgm:prSet>
      <dgm:spPr/>
    </dgm:pt>
    <dgm:pt modelId="{B3E2CAB9-7038-4B88-8D73-AE862B5A4DAC}" type="pres">
      <dgm:prSet presAssocID="{370CEC38-6E21-483C-9F81-0AF83BC09391}" presName="spacer" presStyleCnt="0"/>
      <dgm:spPr/>
    </dgm:pt>
    <dgm:pt modelId="{FAF75304-9023-4E15-B93E-0F0C2E5245F0}" type="pres">
      <dgm:prSet presAssocID="{A5DFE768-8036-46E1-8A8E-34F62EFF4FCC}" presName="parentText" presStyleLbl="node1" presStyleIdx="1" presStyleCnt="5">
        <dgm:presLayoutVars>
          <dgm:chMax val="0"/>
          <dgm:bulletEnabled val="1"/>
        </dgm:presLayoutVars>
      </dgm:prSet>
      <dgm:spPr/>
    </dgm:pt>
    <dgm:pt modelId="{85821924-2441-4F9B-B5D8-8F298FE60B48}" type="pres">
      <dgm:prSet presAssocID="{7AD84201-B99E-4B2C-A214-0CD352B44CC5}" presName="spacer" presStyleCnt="0"/>
      <dgm:spPr/>
    </dgm:pt>
    <dgm:pt modelId="{EBCA552E-E9F2-4AE7-B66D-B6AC26BD9E0A}" type="pres">
      <dgm:prSet presAssocID="{C73EB8FA-DE9D-4DF1-85BE-78201E5295E9}" presName="parentText" presStyleLbl="node1" presStyleIdx="2" presStyleCnt="5">
        <dgm:presLayoutVars>
          <dgm:chMax val="0"/>
          <dgm:bulletEnabled val="1"/>
        </dgm:presLayoutVars>
      </dgm:prSet>
      <dgm:spPr/>
    </dgm:pt>
    <dgm:pt modelId="{B9846377-EA6B-4313-A39B-A1079D33485C}" type="pres">
      <dgm:prSet presAssocID="{7FD72EFA-89A9-486A-84E8-F43B69B80123}" presName="spacer" presStyleCnt="0"/>
      <dgm:spPr/>
    </dgm:pt>
    <dgm:pt modelId="{85ADD7C2-C2C1-4B91-9D6A-5F85E6EA764A}" type="pres">
      <dgm:prSet presAssocID="{F31ABFBD-6FE4-43C6-B375-7A2DEA77BA27}" presName="parentText" presStyleLbl="node1" presStyleIdx="3" presStyleCnt="5">
        <dgm:presLayoutVars>
          <dgm:chMax val="0"/>
          <dgm:bulletEnabled val="1"/>
        </dgm:presLayoutVars>
      </dgm:prSet>
      <dgm:spPr/>
    </dgm:pt>
    <dgm:pt modelId="{1406ED66-C031-4545-8126-AE5DECD8DBFD}" type="pres">
      <dgm:prSet presAssocID="{2587B347-213B-4E76-B5DF-DA56E99989B6}" presName="spacer" presStyleCnt="0"/>
      <dgm:spPr/>
    </dgm:pt>
    <dgm:pt modelId="{3FDABE12-6C71-46CB-A8FF-76723E3CEF91}" type="pres">
      <dgm:prSet presAssocID="{72D61CF5-397E-4045-8A28-AB7D42E32B84}" presName="parentText" presStyleLbl="node1" presStyleIdx="4" presStyleCnt="5">
        <dgm:presLayoutVars>
          <dgm:chMax val="0"/>
          <dgm:bulletEnabled val="1"/>
        </dgm:presLayoutVars>
      </dgm:prSet>
      <dgm:spPr/>
    </dgm:pt>
  </dgm:ptLst>
  <dgm:cxnLst>
    <dgm:cxn modelId="{6D53950D-0E30-4ED2-88D0-17C27E4CE97C}" srcId="{6477558C-3739-443F-86B0-019CFE649D38}" destId="{B123DC27-049D-42D3-965A-BC035A861D6D}" srcOrd="0" destOrd="0" parTransId="{1970A0D4-F1C5-4FA3-A4FF-3B9C9BEAAE63}" sibTransId="{370CEC38-6E21-483C-9F81-0AF83BC09391}"/>
    <dgm:cxn modelId="{4A307F37-F13D-4959-B38E-67A85FA688C1}" type="presOf" srcId="{B123DC27-049D-42D3-965A-BC035A861D6D}" destId="{4A5DF0AD-27CC-4CB0-BA4F-75159BEDF667}" srcOrd="0" destOrd="0" presId="urn:microsoft.com/office/officeart/2005/8/layout/vList2"/>
    <dgm:cxn modelId="{60E02464-6623-4FE2-BAD9-FCBAC9AE73B4}" type="presOf" srcId="{F31ABFBD-6FE4-43C6-B375-7A2DEA77BA27}" destId="{85ADD7C2-C2C1-4B91-9D6A-5F85E6EA764A}" srcOrd="0" destOrd="0" presId="urn:microsoft.com/office/officeart/2005/8/layout/vList2"/>
    <dgm:cxn modelId="{380B5066-413F-4E7F-9381-EDCA9F7D1171}" type="presOf" srcId="{72D61CF5-397E-4045-8A28-AB7D42E32B84}" destId="{3FDABE12-6C71-46CB-A8FF-76723E3CEF91}" srcOrd="0" destOrd="0" presId="urn:microsoft.com/office/officeart/2005/8/layout/vList2"/>
    <dgm:cxn modelId="{D1AD5D7F-D347-43CC-8BCD-39AC508AD1F8}" srcId="{6477558C-3739-443F-86B0-019CFE649D38}" destId="{72D61CF5-397E-4045-8A28-AB7D42E32B84}" srcOrd="4" destOrd="0" parTransId="{3CE89C5E-572E-4C8C-AFC2-9624D6BB7D04}" sibTransId="{258C6C79-CC39-47AC-B1C8-0C41E0823638}"/>
    <dgm:cxn modelId="{0012A7A5-1E5D-432A-BCC8-143E80A33BB5}" srcId="{6477558C-3739-443F-86B0-019CFE649D38}" destId="{C73EB8FA-DE9D-4DF1-85BE-78201E5295E9}" srcOrd="2" destOrd="0" parTransId="{8A3864C6-4133-42A5-997A-F209E9EAFD23}" sibTransId="{7FD72EFA-89A9-486A-84E8-F43B69B80123}"/>
    <dgm:cxn modelId="{AC1AF8B3-2AF8-4DA2-A0D6-4481A113CDD9}" type="presOf" srcId="{6477558C-3739-443F-86B0-019CFE649D38}" destId="{D23F1D94-6C26-493E-8321-69EFA2529336}" srcOrd="0" destOrd="0" presId="urn:microsoft.com/office/officeart/2005/8/layout/vList2"/>
    <dgm:cxn modelId="{3ABA28BD-81F0-4CB3-8019-5637E73C5C83}" type="presOf" srcId="{C73EB8FA-DE9D-4DF1-85BE-78201E5295E9}" destId="{EBCA552E-E9F2-4AE7-B66D-B6AC26BD9E0A}" srcOrd="0" destOrd="0" presId="urn:microsoft.com/office/officeart/2005/8/layout/vList2"/>
    <dgm:cxn modelId="{190686BD-A04B-4E81-A580-9DEC55610576}" srcId="{6477558C-3739-443F-86B0-019CFE649D38}" destId="{F31ABFBD-6FE4-43C6-B375-7A2DEA77BA27}" srcOrd="3" destOrd="0" parTransId="{A0073B90-EBC5-4CE8-9AF7-0CEE6072560F}" sibTransId="{2587B347-213B-4E76-B5DF-DA56E99989B6}"/>
    <dgm:cxn modelId="{C41734E2-8EE6-443A-8F5B-172E766865F4}" srcId="{6477558C-3739-443F-86B0-019CFE649D38}" destId="{A5DFE768-8036-46E1-8A8E-34F62EFF4FCC}" srcOrd="1" destOrd="0" parTransId="{2495D0FA-19DB-45FD-8025-3D60D2354B16}" sibTransId="{7AD84201-B99E-4B2C-A214-0CD352B44CC5}"/>
    <dgm:cxn modelId="{27C31BE9-74D3-4F29-8B00-38F4032637CC}" type="presOf" srcId="{A5DFE768-8036-46E1-8A8E-34F62EFF4FCC}" destId="{FAF75304-9023-4E15-B93E-0F0C2E5245F0}" srcOrd="0" destOrd="0" presId="urn:microsoft.com/office/officeart/2005/8/layout/vList2"/>
    <dgm:cxn modelId="{ACC894A0-45F5-4FD2-B804-02544135F4C4}" type="presParOf" srcId="{D23F1D94-6C26-493E-8321-69EFA2529336}" destId="{4A5DF0AD-27CC-4CB0-BA4F-75159BEDF667}" srcOrd="0" destOrd="0" presId="urn:microsoft.com/office/officeart/2005/8/layout/vList2"/>
    <dgm:cxn modelId="{7997A73F-0F3F-4FD8-A6C9-7472C7518A20}" type="presParOf" srcId="{D23F1D94-6C26-493E-8321-69EFA2529336}" destId="{B3E2CAB9-7038-4B88-8D73-AE862B5A4DAC}" srcOrd="1" destOrd="0" presId="urn:microsoft.com/office/officeart/2005/8/layout/vList2"/>
    <dgm:cxn modelId="{2142CA7D-F920-4714-88EE-B04539B90E6D}" type="presParOf" srcId="{D23F1D94-6C26-493E-8321-69EFA2529336}" destId="{FAF75304-9023-4E15-B93E-0F0C2E5245F0}" srcOrd="2" destOrd="0" presId="urn:microsoft.com/office/officeart/2005/8/layout/vList2"/>
    <dgm:cxn modelId="{987FB134-24F5-43A1-972B-FABFB8E01F42}" type="presParOf" srcId="{D23F1D94-6C26-493E-8321-69EFA2529336}" destId="{85821924-2441-4F9B-B5D8-8F298FE60B48}" srcOrd="3" destOrd="0" presId="urn:microsoft.com/office/officeart/2005/8/layout/vList2"/>
    <dgm:cxn modelId="{5F66F658-AD84-4122-8B15-337F08AF4F9E}" type="presParOf" srcId="{D23F1D94-6C26-493E-8321-69EFA2529336}" destId="{EBCA552E-E9F2-4AE7-B66D-B6AC26BD9E0A}" srcOrd="4" destOrd="0" presId="urn:microsoft.com/office/officeart/2005/8/layout/vList2"/>
    <dgm:cxn modelId="{51665248-40D4-480A-AFF7-1B614A9F7B45}" type="presParOf" srcId="{D23F1D94-6C26-493E-8321-69EFA2529336}" destId="{B9846377-EA6B-4313-A39B-A1079D33485C}" srcOrd="5" destOrd="0" presId="urn:microsoft.com/office/officeart/2005/8/layout/vList2"/>
    <dgm:cxn modelId="{C2D4E899-6246-4990-9A9B-D4CC83B61B2A}" type="presParOf" srcId="{D23F1D94-6C26-493E-8321-69EFA2529336}" destId="{85ADD7C2-C2C1-4B91-9D6A-5F85E6EA764A}" srcOrd="6" destOrd="0" presId="urn:microsoft.com/office/officeart/2005/8/layout/vList2"/>
    <dgm:cxn modelId="{1BFE9AB7-7BCD-490B-8F9F-D0A795B54E22}" type="presParOf" srcId="{D23F1D94-6C26-493E-8321-69EFA2529336}" destId="{1406ED66-C031-4545-8126-AE5DECD8DBFD}" srcOrd="7" destOrd="0" presId="urn:microsoft.com/office/officeart/2005/8/layout/vList2"/>
    <dgm:cxn modelId="{484DEB69-5FEA-4DCD-BA4D-F08ECD96C1B7}" type="presParOf" srcId="{D23F1D94-6C26-493E-8321-69EFA2529336}" destId="{3FDABE12-6C71-46CB-A8FF-76723E3CEF9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C9655D-F5D7-401E-9077-9994BA0F33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0A088F9-0442-4BD3-B136-09B524C9D81B}">
      <dgm:prSet/>
      <dgm:spPr/>
      <dgm:t>
        <a:bodyPr/>
        <a:lstStyle/>
        <a:p>
          <a:r>
            <a:rPr lang="en-US"/>
            <a:t>Many organisations run a “hub and spoke” model with a clinical hub monitoring dashboards and community teams delivering care in patients’ homes (Bradby, 2022).</a:t>
          </a:r>
        </a:p>
      </dgm:t>
    </dgm:pt>
    <dgm:pt modelId="{CF719E2B-EFCC-4932-820A-D1C542AD7038}" type="parTrans" cxnId="{E981245C-BB1B-454A-B327-94A27105FF97}">
      <dgm:prSet/>
      <dgm:spPr/>
      <dgm:t>
        <a:bodyPr/>
        <a:lstStyle/>
        <a:p>
          <a:endParaRPr lang="en-US"/>
        </a:p>
      </dgm:t>
    </dgm:pt>
    <dgm:pt modelId="{29B3AC0A-1D1E-4338-9630-411682A0F969}" type="sibTrans" cxnId="{E981245C-BB1B-454A-B327-94A27105FF97}">
      <dgm:prSet/>
      <dgm:spPr/>
      <dgm:t>
        <a:bodyPr/>
        <a:lstStyle/>
        <a:p>
          <a:endParaRPr lang="en-US"/>
        </a:p>
      </dgm:t>
    </dgm:pt>
    <dgm:pt modelId="{7EA0811E-2A39-4458-A14C-2C22C3E0B9DE}">
      <dgm:prSet/>
      <dgm:spPr/>
      <dgm:t>
        <a:bodyPr/>
        <a:lstStyle/>
        <a:p>
          <a:r>
            <a:rPr lang="en-US"/>
            <a:t>The virtual ward team completes daily remote rounds and uses agreed thresholds to trigger calls, visits, or rapid assessment (Norman et al., 2023).</a:t>
          </a:r>
        </a:p>
      </dgm:t>
    </dgm:pt>
    <dgm:pt modelId="{18BB78CE-B7D9-4BE2-B529-2832C80501A8}" type="parTrans" cxnId="{FFF62803-8D06-43D7-94EF-858CF0A4C824}">
      <dgm:prSet/>
      <dgm:spPr/>
      <dgm:t>
        <a:bodyPr/>
        <a:lstStyle/>
        <a:p>
          <a:endParaRPr lang="en-US"/>
        </a:p>
      </dgm:t>
    </dgm:pt>
    <dgm:pt modelId="{8A0E7B73-BC61-4730-9F50-346A6A1D5C11}" type="sibTrans" cxnId="{FFF62803-8D06-43D7-94EF-858CF0A4C824}">
      <dgm:prSet/>
      <dgm:spPr/>
      <dgm:t>
        <a:bodyPr/>
        <a:lstStyle/>
        <a:p>
          <a:endParaRPr lang="en-US"/>
        </a:p>
      </dgm:t>
    </dgm:pt>
    <dgm:pt modelId="{DC2B9251-7B9C-431C-8C6B-E05C85769FDE}">
      <dgm:prSet/>
      <dgm:spPr/>
      <dgm:t>
        <a:bodyPr/>
        <a:lstStyle/>
        <a:p>
          <a:r>
            <a:rPr lang="en-US"/>
            <a:t>Evidence from real services shows virtual wards can be designed for frailty, respiratory illness, heart failure, and post-operative recovery with pathway-specific measures (Pugmire et al., 2025).</a:t>
          </a:r>
        </a:p>
      </dgm:t>
    </dgm:pt>
    <dgm:pt modelId="{72F1D74D-C5F5-4F20-B915-598DED177C39}" type="parTrans" cxnId="{55B9CF5B-BB77-48E8-8DA2-A966E3317299}">
      <dgm:prSet/>
      <dgm:spPr/>
      <dgm:t>
        <a:bodyPr/>
        <a:lstStyle/>
        <a:p>
          <a:endParaRPr lang="en-US"/>
        </a:p>
      </dgm:t>
    </dgm:pt>
    <dgm:pt modelId="{FB4EAF35-8523-4C99-A91F-D76103BB78E9}" type="sibTrans" cxnId="{55B9CF5B-BB77-48E8-8DA2-A966E3317299}">
      <dgm:prSet/>
      <dgm:spPr/>
      <dgm:t>
        <a:bodyPr/>
        <a:lstStyle/>
        <a:p>
          <a:endParaRPr lang="en-US"/>
        </a:p>
      </dgm:t>
    </dgm:pt>
    <dgm:pt modelId="{48B511BF-3268-4A19-868E-4E90831DD537}">
      <dgm:prSet/>
      <dgm:spPr/>
      <dgm:t>
        <a:bodyPr/>
        <a:lstStyle/>
        <a:p>
          <a:r>
            <a:rPr lang="en-US"/>
            <a:t>Capacity planning tools help decide safe caseloads and staffing so that demand, travel time, and response targets are realistic (Grange et al., 2024).</a:t>
          </a:r>
        </a:p>
      </dgm:t>
    </dgm:pt>
    <dgm:pt modelId="{C9A68137-8F7B-4F06-BCDA-59BB7137AB14}" type="parTrans" cxnId="{8A7CF3D4-306B-46E8-8A28-B8D6656FB955}">
      <dgm:prSet/>
      <dgm:spPr/>
      <dgm:t>
        <a:bodyPr/>
        <a:lstStyle/>
        <a:p>
          <a:endParaRPr lang="en-US"/>
        </a:p>
      </dgm:t>
    </dgm:pt>
    <dgm:pt modelId="{B572FD2E-6877-4C6B-A61C-32CAE019A556}" type="sibTrans" cxnId="{8A7CF3D4-306B-46E8-8A28-B8D6656FB955}">
      <dgm:prSet/>
      <dgm:spPr/>
      <dgm:t>
        <a:bodyPr/>
        <a:lstStyle/>
        <a:p>
          <a:endParaRPr lang="en-US"/>
        </a:p>
      </dgm:t>
    </dgm:pt>
    <dgm:pt modelId="{911C67C3-4165-46C1-B91B-0BB33060841E}">
      <dgm:prSet/>
      <dgm:spPr/>
      <dgm:t>
        <a:bodyPr/>
        <a:lstStyle/>
        <a:p>
          <a:r>
            <a:rPr lang="en-US"/>
            <a:t>Economic studies suggest start-up costs are real but medium-term value improves when pathways are focused and outcomes are tracked (Jalilian et al., 2024).</a:t>
          </a:r>
        </a:p>
      </dgm:t>
    </dgm:pt>
    <dgm:pt modelId="{F5BDDE97-F9BF-4F83-A935-92CD5E8255F3}" type="parTrans" cxnId="{C13E14FF-398B-41C1-A415-A7D89B3AA274}">
      <dgm:prSet/>
      <dgm:spPr/>
      <dgm:t>
        <a:bodyPr/>
        <a:lstStyle/>
        <a:p>
          <a:endParaRPr lang="en-US"/>
        </a:p>
      </dgm:t>
    </dgm:pt>
    <dgm:pt modelId="{1D2AAD07-77D9-42E5-9233-F9D7817EB443}" type="sibTrans" cxnId="{C13E14FF-398B-41C1-A415-A7D89B3AA274}">
      <dgm:prSet/>
      <dgm:spPr/>
      <dgm:t>
        <a:bodyPr/>
        <a:lstStyle/>
        <a:p>
          <a:endParaRPr lang="en-US"/>
        </a:p>
      </dgm:t>
    </dgm:pt>
    <dgm:pt modelId="{2B9839BC-031B-4D08-9FF1-934120463F15}" type="pres">
      <dgm:prSet presAssocID="{A8C9655D-F5D7-401E-9077-9994BA0F3367}" presName="linear" presStyleCnt="0">
        <dgm:presLayoutVars>
          <dgm:animLvl val="lvl"/>
          <dgm:resizeHandles val="exact"/>
        </dgm:presLayoutVars>
      </dgm:prSet>
      <dgm:spPr/>
    </dgm:pt>
    <dgm:pt modelId="{CC4C6685-4E08-4315-BFC8-579B910698CC}" type="pres">
      <dgm:prSet presAssocID="{10A088F9-0442-4BD3-B136-09B524C9D81B}" presName="parentText" presStyleLbl="node1" presStyleIdx="0" presStyleCnt="5">
        <dgm:presLayoutVars>
          <dgm:chMax val="0"/>
          <dgm:bulletEnabled val="1"/>
        </dgm:presLayoutVars>
      </dgm:prSet>
      <dgm:spPr/>
    </dgm:pt>
    <dgm:pt modelId="{72E1779E-DDA2-4B0A-986A-94A4ACCCA67E}" type="pres">
      <dgm:prSet presAssocID="{29B3AC0A-1D1E-4338-9630-411682A0F969}" presName="spacer" presStyleCnt="0"/>
      <dgm:spPr/>
    </dgm:pt>
    <dgm:pt modelId="{2BF38F8E-8D3B-4B47-B0AF-DDC7E255AF90}" type="pres">
      <dgm:prSet presAssocID="{7EA0811E-2A39-4458-A14C-2C22C3E0B9DE}" presName="parentText" presStyleLbl="node1" presStyleIdx="1" presStyleCnt="5">
        <dgm:presLayoutVars>
          <dgm:chMax val="0"/>
          <dgm:bulletEnabled val="1"/>
        </dgm:presLayoutVars>
      </dgm:prSet>
      <dgm:spPr/>
    </dgm:pt>
    <dgm:pt modelId="{D2D9DB1C-5B12-498A-8309-771792549A94}" type="pres">
      <dgm:prSet presAssocID="{8A0E7B73-BC61-4730-9F50-346A6A1D5C11}" presName="spacer" presStyleCnt="0"/>
      <dgm:spPr/>
    </dgm:pt>
    <dgm:pt modelId="{51142D18-9D9B-4F5C-9912-AD110AEAD2B6}" type="pres">
      <dgm:prSet presAssocID="{DC2B9251-7B9C-431C-8C6B-E05C85769FDE}" presName="parentText" presStyleLbl="node1" presStyleIdx="2" presStyleCnt="5">
        <dgm:presLayoutVars>
          <dgm:chMax val="0"/>
          <dgm:bulletEnabled val="1"/>
        </dgm:presLayoutVars>
      </dgm:prSet>
      <dgm:spPr/>
    </dgm:pt>
    <dgm:pt modelId="{3B5835F4-5E9A-4F32-BC7D-E13DDB79BE2C}" type="pres">
      <dgm:prSet presAssocID="{FB4EAF35-8523-4C99-A91F-D76103BB78E9}" presName="spacer" presStyleCnt="0"/>
      <dgm:spPr/>
    </dgm:pt>
    <dgm:pt modelId="{BC223644-6889-4BC6-8B18-D83736FB4492}" type="pres">
      <dgm:prSet presAssocID="{48B511BF-3268-4A19-868E-4E90831DD537}" presName="parentText" presStyleLbl="node1" presStyleIdx="3" presStyleCnt="5">
        <dgm:presLayoutVars>
          <dgm:chMax val="0"/>
          <dgm:bulletEnabled val="1"/>
        </dgm:presLayoutVars>
      </dgm:prSet>
      <dgm:spPr/>
    </dgm:pt>
    <dgm:pt modelId="{0FA465B1-F15A-4299-85DB-01FAB8046C46}" type="pres">
      <dgm:prSet presAssocID="{B572FD2E-6877-4C6B-A61C-32CAE019A556}" presName="spacer" presStyleCnt="0"/>
      <dgm:spPr/>
    </dgm:pt>
    <dgm:pt modelId="{C608B562-9C91-4F6A-ABA5-90AD496A9029}" type="pres">
      <dgm:prSet presAssocID="{911C67C3-4165-46C1-B91B-0BB33060841E}" presName="parentText" presStyleLbl="node1" presStyleIdx="4" presStyleCnt="5">
        <dgm:presLayoutVars>
          <dgm:chMax val="0"/>
          <dgm:bulletEnabled val="1"/>
        </dgm:presLayoutVars>
      </dgm:prSet>
      <dgm:spPr/>
    </dgm:pt>
  </dgm:ptLst>
  <dgm:cxnLst>
    <dgm:cxn modelId="{FFF62803-8D06-43D7-94EF-858CF0A4C824}" srcId="{A8C9655D-F5D7-401E-9077-9994BA0F3367}" destId="{7EA0811E-2A39-4458-A14C-2C22C3E0B9DE}" srcOrd="1" destOrd="0" parTransId="{18BB78CE-B7D9-4BE2-B529-2832C80501A8}" sibTransId="{8A0E7B73-BC61-4730-9F50-346A6A1D5C11}"/>
    <dgm:cxn modelId="{55B9CF5B-BB77-48E8-8DA2-A966E3317299}" srcId="{A8C9655D-F5D7-401E-9077-9994BA0F3367}" destId="{DC2B9251-7B9C-431C-8C6B-E05C85769FDE}" srcOrd="2" destOrd="0" parTransId="{72F1D74D-C5F5-4F20-B915-598DED177C39}" sibTransId="{FB4EAF35-8523-4C99-A91F-D76103BB78E9}"/>
    <dgm:cxn modelId="{E981245C-BB1B-454A-B327-94A27105FF97}" srcId="{A8C9655D-F5D7-401E-9077-9994BA0F3367}" destId="{10A088F9-0442-4BD3-B136-09B524C9D81B}" srcOrd="0" destOrd="0" parTransId="{CF719E2B-EFCC-4932-820A-D1C542AD7038}" sibTransId="{29B3AC0A-1D1E-4338-9630-411682A0F969}"/>
    <dgm:cxn modelId="{2BA05E48-2469-4A5C-A024-006A06AB225E}" type="presOf" srcId="{7EA0811E-2A39-4458-A14C-2C22C3E0B9DE}" destId="{2BF38F8E-8D3B-4B47-B0AF-DDC7E255AF90}" srcOrd="0" destOrd="0" presId="urn:microsoft.com/office/officeart/2005/8/layout/vList2"/>
    <dgm:cxn modelId="{E2473B70-C6E0-458B-9980-E251EBF7C839}" type="presOf" srcId="{A8C9655D-F5D7-401E-9077-9994BA0F3367}" destId="{2B9839BC-031B-4D08-9FF1-934120463F15}" srcOrd="0" destOrd="0" presId="urn:microsoft.com/office/officeart/2005/8/layout/vList2"/>
    <dgm:cxn modelId="{206FF67B-52E7-4324-864B-5E4ECD2DD8C7}" type="presOf" srcId="{48B511BF-3268-4A19-868E-4E90831DD537}" destId="{BC223644-6889-4BC6-8B18-D83736FB4492}" srcOrd="0" destOrd="0" presId="urn:microsoft.com/office/officeart/2005/8/layout/vList2"/>
    <dgm:cxn modelId="{8480B883-7B66-44D0-BE98-A49AD3EFFC38}" type="presOf" srcId="{911C67C3-4165-46C1-B91B-0BB33060841E}" destId="{C608B562-9C91-4F6A-ABA5-90AD496A9029}" srcOrd="0" destOrd="0" presId="urn:microsoft.com/office/officeart/2005/8/layout/vList2"/>
    <dgm:cxn modelId="{87FEE699-825C-48B9-8279-19E1EE43F45D}" type="presOf" srcId="{DC2B9251-7B9C-431C-8C6B-E05C85769FDE}" destId="{51142D18-9D9B-4F5C-9912-AD110AEAD2B6}" srcOrd="0" destOrd="0" presId="urn:microsoft.com/office/officeart/2005/8/layout/vList2"/>
    <dgm:cxn modelId="{36BBD4C8-1D57-4E7E-A7A7-B05C87C892A5}" type="presOf" srcId="{10A088F9-0442-4BD3-B136-09B524C9D81B}" destId="{CC4C6685-4E08-4315-BFC8-579B910698CC}" srcOrd="0" destOrd="0" presId="urn:microsoft.com/office/officeart/2005/8/layout/vList2"/>
    <dgm:cxn modelId="{8A7CF3D4-306B-46E8-8A28-B8D6656FB955}" srcId="{A8C9655D-F5D7-401E-9077-9994BA0F3367}" destId="{48B511BF-3268-4A19-868E-4E90831DD537}" srcOrd="3" destOrd="0" parTransId="{C9A68137-8F7B-4F06-BCDA-59BB7137AB14}" sibTransId="{B572FD2E-6877-4C6B-A61C-32CAE019A556}"/>
    <dgm:cxn modelId="{C13E14FF-398B-41C1-A415-A7D89B3AA274}" srcId="{A8C9655D-F5D7-401E-9077-9994BA0F3367}" destId="{911C67C3-4165-46C1-B91B-0BB33060841E}" srcOrd="4" destOrd="0" parTransId="{F5BDDE97-F9BF-4F83-A935-92CD5E8255F3}" sibTransId="{1D2AAD07-77D9-42E5-9233-F9D7817EB443}"/>
    <dgm:cxn modelId="{7E96C4D3-635D-46B0-90C3-38A3930641E6}" type="presParOf" srcId="{2B9839BC-031B-4D08-9FF1-934120463F15}" destId="{CC4C6685-4E08-4315-BFC8-579B910698CC}" srcOrd="0" destOrd="0" presId="urn:microsoft.com/office/officeart/2005/8/layout/vList2"/>
    <dgm:cxn modelId="{BF7389CD-3BB2-4908-8422-E40B07E5E58E}" type="presParOf" srcId="{2B9839BC-031B-4D08-9FF1-934120463F15}" destId="{72E1779E-DDA2-4B0A-986A-94A4ACCCA67E}" srcOrd="1" destOrd="0" presId="urn:microsoft.com/office/officeart/2005/8/layout/vList2"/>
    <dgm:cxn modelId="{EE6F9292-0232-4F7F-A991-1BE4EC08F5F9}" type="presParOf" srcId="{2B9839BC-031B-4D08-9FF1-934120463F15}" destId="{2BF38F8E-8D3B-4B47-B0AF-DDC7E255AF90}" srcOrd="2" destOrd="0" presId="urn:microsoft.com/office/officeart/2005/8/layout/vList2"/>
    <dgm:cxn modelId="{7A6A062B-9E07-41F5-9052-F553DDE314EE}" type="presParOf" srcId="{2B9839BC-031B-4D08-9FF1-934120463F15}" destId="{D2D9DB1C-5B12-498A-8309-771792549A94}" srcOrd="3" destOrd="0" presId="urn:microsoft.com/office/officeart/2005/8/layout/vList2"/>
    <dgm:cxn modelId="{1597E9DC-14C2-48E5-8AB5-222F2F55BCAD}" type="presParOf" srcId="{2B9839BC-031B-4D08-9FF1-934120463F15}" destId="{51142D18-9D9B-4F5C-9912-AD110AEAD2B6}" srcOrd="4" destOrd="0" presId="urn:microsoft.com/office/officeart/2005/8/layout/vList2"/>
    <dgm:cxn modelId="{748052C1-2B38-42D6-BE3A-E3C86B0CB8D3}" type="presParOf" srcId="{2B9839BC-031B-4D08-9FF1-934120463F15}" destId="{3B5835F4-5E9A-4F32-BC7D-E13DDB79BE2C}" srcOrd="5" destOrd="0" presId="urn:microsoft.com/office/officeart/2005/8/layout/vList2"/>
    <dgm:cxn modelId="{692329B2-520D-4E04-ADBB-7B434567F23E}" type="presParOf" srcId="{2B9839BC-031B-4D08-9FF1-934120463F15}" destId="{BC223644-6889-4BC6-8B18-D83736FB4492}" srcOrd="6" destOrd="0" presId="urn:microsoft.com/office/officeart/2005/8/layout/vList2"/>
    <dgm:cxn modelId="{2B11E13D-AA65-473C-B44B-A05910F705BF}" type="presParOf" srcId="{2B9839BC-031B-4D08-9FF1-934120463F15}" destId="{0FA465B1-F15A-4299-85DB-01FAB8046C46}" srcOrd="7" destOrd="0" presId="urn:microsoft.com/office/officeart/2005/8/layout/vList2"/>
    <dgm:cxn modelId="{9B66D3B9-2F51-4145-A131-573D6839D58A}" type="presParOf" srcId="{2B9839BC-031B-4D08-9FF1-934120463F15}" destId="{C608B562-9C91-4F6A-ABA5-90AD496A902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AC5150-D453-42A3-8D30-83D8D6DE176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49C225C-FC51-41BC-9290-8B0A4877C100}">
      <dgm:prSet/>
      <dgm:spPr/>
      <dgm:t>
        <a:bodyPr/>
        <a:lstStyle/>
        <a:p>
          <a:r>
            <a:rPr lang="en-US"/>
            <a:t>Safety protocols with red, amber, and green thresholds and 24-hour contact lines support timely escalation back to hospital when needed (Norman et al., 2023).</a:t>
          </a:r>
        </a:p>
      </dgm:t>
    </dgm:pt>
    <dgm:pt modelId="{84B76D06-BA5E-40DD-847B-07462EBE0AB0}" type="parTrans" cxnId="{ED269891-CA1A-4997-8B02-92E932EF5351}">
      <dgm:prSet/>
      <dgm:spPr/>
      <dgm:t>
        <a:bodyPr/>
        <a:lstStyle/>
        <a:p>
          <a:endParaRPr lang="en-US"/>
        </a:p>
      </dgm:t>
    </dgm:pt>
    <dgm:pt modelId="{EFFB3925-B647-4394-A168-9DFEA4166C44}" type="sibTrans" cxnId="{ED269891-CA1A-4997-8B02-92E932EF5351}">
      <dgm:prSet/>
      <dgm:spPr/>
      <dgm:t>
        <a:bodyPr/>
        <a:lstStyle/>
        <a:p>
          <a:endParaRPr lang="en-US"/>
        </a:p>
      </dgm:t>
    </dgm:pt>
    <dgm:pt modelId="{9D653BA4-AC3A-4006-8FE2-31432A1F800B}">
      <dgm:prSet/>
      <dgm:spPr/>
      <dgm:t>
        <a:bodyPr/>
        <a:lstStyle/>
        <a:p>
          <a:r>
            <a:rPr lang="en-US"/>
            <a:t>Information must flow across electronic patient records, monitoring platforms, and community records to avoid duplication and errors (Bailey et al., 2020).</a:t>
          </a:r>
        </a:p>
      </dgm:t>
    </dgm:pt>
    <dgm:pt modelId="{B62FFAD7-F250-4225-A8BD-2F915DDCD56C}" type="parTrans" cxnId="{B6A835CA-B649-4D13-9AA5-3E2DE0413369}">
      <dgm:prSet/>
      <dgm:spPr/>
      <dgm:t>
        <a:bodyPr/>
        <a:lstStyle/>
        <a:p>
          <a:endParaRPr lang="en-US"/>
        </a:p>
      </dgm:t>
    </dgm:pt>
    <dgm:pt modelId="{288BB3D5-2FBD-4941-B57A-7D93F9340446}" type="sibTrans" cxnId="{B6A835CA-B649-4D13-9AA5-3E2DE0413369}">
      <dgm:prSet/>
      <dgm:spPr/>
      <dgm:t>
        <a:bodyPr/>
        <a:lstStyle/>
        <a:p>
          <a:endParaRPr lang="en-US"/>
        </a:p>
      </dgm:t>
    </dgm:pt>
    <dgm:pt modelId="{CD71319B-8C3C-49FB-BB21-45F58EF774F2}">
      <dgm:prSet/>
      <dgm:spPr/>
      <dgm:t>
        <a:bodyPr/>
        <a:lstStyle/>
        <a:p>
          <a:r>
            <a:rPr lang="en-US"/>
            <a:t>Equipment logistics need clear processes because kits can be lost, batteries fail, and deliveries must be tracked and replaced quickly (Bailey et al., 2020).</a:t>
          </a:r>
        </a:p>
      </dgm:t>
    </dgm:pt>
    <dgm:pt modelId="{4203DF8E-7FE5-42AD-89A8-22BC8CDE46AE}" type="parTrans" cxnId="{C2826EE4-52C0-42B0-83F9-F48D262CBB52}">
      <dgm:prSet/>
      <dgm:spPr/>
      <dgm:t>
        <a:bodyPr/>
        <a:lstStyle/>
        <a:p>
          <a:endParaRPr lang="en-US"/>
        </a:p>
      </dgm:t>
    </dgm:pt>
    <dgm:pt modelId="{BDCB9CE2-E0A6-4D8A-83BE-F8E8DE6EEE3D}" type="sibTrans" cxnId="{C2826EE4-52C0-42B0-83F9-F48D262CBB52}">
      <dgm:prSet/>
      <dgm:spPr/>
      <dgm:t>
        <a:bodyPr/>
        <a:lstStyle/>
        <a:p>
          <a:endParaRPr lang="en-US"/>
        </a:p>
      </dgm:t>
    </dgm:pt>
    <dgm:pt modelId="{3E95BF9E-D6A4-4456-9CE7-EFB9E8C300A5}">
      <dgm:prSet/>
      <dgm:spPr/>
      <dgm:t>
        <a:bodyPr/>
        <a:lstStyle/>
        <a:p>
          <a:r>
            <a:rPr lang="en-US"/>
            <a:t>Culture and communication shape success, and teams gain confidence when governance is visible and escalation works smoothly (Litchfield et al., 2025).</a:t>
          </a:r>
        </a:p>
      </dgm:t>
    </dgm:pt>
    <dgm:pt modelId="{083C878A-738B-40DF-948C-837B2F4A24B6}" type="parTrans" cxnId="{EE07D265-2B81-4646-8608-10CBE5D012E4}">
      <dgm:prSet/>
      <dgm:spPr/>
      <dgm:t>
        <a:bodyPr/>
        <a:lstStyle/>
        <a:p>
          <a:endParaRPr lang="en-US"/>
        </a:p>
      </dgm:t>
    </dgm:pt>
    <dgm:pt modelId="{FA75441F-1319-4938-86A3-1481CDDFA63A}" type="sibTrans" cxnId="{EE07D265-2B81-4646-8608-10CBE5D012E4}">
      <dgm:prSet/>
      <dgm:spPr/>
      <dgm:t>
        <a:bodyPr/>
        <a:lstStyle/>
        <a:p>
          <a:endParaRPr lang="en-US"/>
        </a:p>
      </dgm:t>
    </dgm:pt>
    <dgm:pt modelId="{954837E3-A721-4811-B8E5-A00A1D08FA8A}">
      <dgm:prSet/>
      <dgm:spPr/>
      <dgm:t>
        <a:bodyPr/>
        <a:lstStyle/>
        <a:p>
          <a:r>
            <a:rPr lang="en-US"/>
            <a:t>Rural realities such as weak connectivity and long drive times require practical workarounds and local partnerships to keep care safe (Westby et al., 2024).</a:t>
          </a:r>
        </a:p>
      </dgm:t>
    </dgm:pt>
    <dgm:pt modelId="{FF970DAC-EBB6-40C4-A3A3-4134EF90FE89}" type="parTrans" cxnId="{5505F423-CF32-433E-AFC8-FA2097CBDD54}">
      <dgm:prSet/>
      <dgm:spPr/>
      <dgm:t>
        <a:bodyPr/>
        <a:lstStyle/>
        <a:p>
          <a:endParaRPr lang="en-US"/>
        </a:p>
      </dgm:t>
    </dgm:pt>
    <dgm:pt modelId="{F140725C-C0A0-47C0-B4ED-D42DE74D82DC}" type="sibTrans" cxnId="{5505F423-CF32-433E-AFC8-FA2097CBDD54}">
      <dgm:prSet/>
      <dgm:spPr/>
      <dgm:t>
        <a:bodyPr/>
        <a:lstStyle/>
        <a:p>
          <a:endParaRPr lang="en-US"/>
        </a:p>
      </dgm:t>
    </dgm:pt>
    <dgm:pt modelId="{1175D67D-DAE5-4C0D-9828-EBDBEA4635D2}" type="pres">
      <dgm:prSet presAssocID="{20AC5150-D453-42A3-8D30-83D8D6DE176C}" presName="linear" presStyleCnt="0">
        <dgm:presLayoutVars>
          <dgm:animLvl val="lvl"/>
          <dgm:resizeHandles val="exact"/>
        </dgm:presLayoutVars>
      </dgm:prSet>
      <dgm:spPr/>
    </dgm:pt>
    <dgm:pt modelId="{D4785D63-3322-4CA9-A2D2-11284E357F4A}" type="pres">
      <dgm:prSet presAssocID="{A49C225C-FC51-41BC-9290-8B0A4877C100}" presName="parentText" presStyleLbl="node1" presStyleIdx="0" presStyleCnt="5">
        <dgm:presLayoutVars>
          <dgm:chMax val="0"/>
          <dgm:bulletEnabled val="1"/>
        </dgm:presLayoutVars>
      </dgm:prSet>
      <dgm:spPr/>
    </dgm:pt>
    <dgm:pt modelId="{E7E9C26F-53AA-4DC4-AAEB-8A0C8917B745}" type="pres">
      <dgm:prSet presAssocID="{EFFB3925-B647-4394-A168-9DFEA4166C44}" presName="spacer" presStyleCnt="0"/>
      <dgm:spPr/>
    </dgm:pt>
    <dgm:pt modelId="{49FFE3F9-1D10-4C61-8277-A301E34BF321}" type="pres">
      <dgm:prSet presAssocID="{9D653BA4-AC3A-4006-8FE2-31432A1F800B}" presName="parentText" presStyleLbl="node1" presStyleIdx="1" presStyleCnt="5">
        <dgm:presLayoutVars>
          <dgm:chMax val="0"/>
          <dgm:bulletEnabled val="1"/>
        </dgm:presLayoutVars>
      </dgm:prSet>
      <dgm:spPr/>
    </dgm:pt>
    <dgm:pt modelId="{DADBAF3B-87C7-43B2-834A-0FF19837427E}" type="pres">
      <dgm:prSet presAssocID="{288BB3D5-2FBD-4941-B57A-7D93F9340446}" presName="spacer" presStyleCnt="0"/>
      <dgm:spPr/>
    </dgm:pt>
    <dgm:pt modelId="{0D63CA87-4D5A-4AD5-BA2E-206081EBA2F1}" type="pres">
      <dgm:prSet presAssocID="{CD71319B-8C3C-49FB-BB21-45F58EF774F2}" presName="parentText" presStyleLbl="node1" presStyleIdx="2" presStyleCnt="5">
        <dgm:presLayoutVars>
          <dgm:chMax val="0"/>
          <dgm:bulletEnabled val="1"/>
        </dgm:presLayoutVars>
      </dgm:prSet>
      <dgm:spPr/>
    </dgm:pt>
    <dgm:pt modelId="{D039703C-6974-495E-9D93-6C36AA9FD8C5}" type="pres">
      <dgm:prSet presAssocID="{BDCB9CE2-E0A6-4D8A-83BE-F8E8DE6EEE3D}" presName="spacer" presStyleCnt="0"/>
      <dgm:spPr/>
    </dgm:pt>
    <dgm:pt modelId="{7AA0B763-137A-48E3-A004-1766D18E6D7E}" type="pres">
      <dgm:prSet presAssocID="{3E95BF9E-D6A4-4456-9CE7-EFB9E8C300A5}" presName="parentText" presStyleLbl="node1" presStyleIdx="3" presStyleCnt="5">
        <dgm:presLayoutVars>
          <dgm:chMax val="0"/>
          <dgm:bulletEnabled val="1"/>
        </dgm:presLayoutVars>
      </dgm:prSet>
      <dgm:spPr/>
    </dgm:pt>
    <dgm:pt modelId="{1EA8992A-E9C9-4CA5-8A72-3A1CEFAA43F4}" type="pres">
      <dgm:prSet presAssocID="{FA75441F-1319-4938-86A3-1481CDDFA63A}" presName="spacer" presStyleCnt="0"/>
      <dgm:spPr/>
    </dgm:pt>
    <dgm:pt modelId="{60E6153F-7454-4DC6-96CF-2BD312226F53}" type="pres">
      <dgm:prSet presAssocID="{954837E3-A721-4811-B8E5-A00A1D08FA8A}" presName="parentText" presStyleLbl="node1" presStyleIdx="4" presStyleCnt="5">
        <dgm:presLayoutVars>
          <dgm:chMax val="0"/>
          <dgm:bulletEnabled val="1"/>
        </dgm:presLayoutVars>
      </dgm:prSet>
      <dgm:spPr/>
    </dgm:pt>
  </dgm:ptLst>
  <dgm:cxnLst>
    <dgm:cxn modelId="{5505F423-CF32-433E-AFC8-FA2097CBDD54}" srcId="{20AC5150-D453-42A3-8D30-83D8D6DE176C}" destId="{954837E3-A721-4811-B8E5-A00A1D08FA8A}" srcOrd="4" destOrd="0" parTransId="{FF970DAC-EBB6-40C4-A3A3-4134EF90FE89}" sibTransId="{F140725C-C0A0-47C0-B4ED-D42DE74D82DC}"/>
    <dgm:cxn modelId="{83250034-8F36-4E68-A9BE-4B2EC8BF17D1}" type="presOf" srcId="{20AC5150-D453-42A3-8D30-83D8D6DE176C}" destId="{1175D67D-DAE5-4C0D-9828-EBDBEA4635D2}" srcOrd="0" destOrd="0" presId="urn:microsoft.com/office/officeart/2005/8/layout/vList2"/>
    <dgm:cxn modelId="{EE07D265-2B81-4646-8608-10CBE5D012E4}" srcId="{20AC5150-D453-42A3-8D30-83D8D6DE176C}" destId="{3E95BF9E-D6A4-4456-9CE7-EFB9E8C300A5}" srcOrd="3" destOrd="0" parTransId="{083C878A-738B-40DF-948C-837B2F4A24B6}" sibTransId="{FA75441F-1319-4938-86A3-1481CDDFA63A}"/>
    <dgm:cxn modelId="{FCDCBA73-E01C-4E27-BB5C-44307BACAD5E}" type="presOf" srcId="{954837E3-A721-4811-B8E5-A00A1D08FA8A}" destId="{60E6153F-7454-4DC6-96CF-2BD312226F53}" srcOrd="0" destOrd="0" presId="urn:microsoft.com/office/officeart/2005/8/layout/vList2"/>
    <dgm:cxn modelId="{ED269891-CA1A-4997-8B02-92E932EF5351}" srcId="{20AC5150-D453-42A3-8D30-83D8D6DE176C}" destId="{A49C225C-FC51-41BC-9290-8B0A4877C100}" srcOrd="0" destOrd="0" parTransId="{84B76D06-BA5E-40DD-847B-07462EBE0AB0}" sibTransId="{EFFB3925-B647-4394-A168-9DFEA4166C44}"/>
    <dgm:cxn modelId="{90D77AAA-CB8A-4B61-B7F6-43B7595B0742}" type="presOf" srcId="{A49C225C-FC51-41BC-9290-8B0A4877C100}" destId="{D4785D63-3322-4CA9-A2D2-11284E357F4A}" srcOrd="0" destOrd="0" presId="urn:microsoft.com/office/officeart/2005/8/layout/vList2"/>
    <dgm:cxn modelId="{437448C2-63AB-4411-935F-A6D347D61965}" type="presOf" srcId="{CD71319B-8C3C-49FB-BB21-45F58EF774F2}" destId="{0D63CA87-4D5A-4AD5-BA2E-206081EBA2F1}" srcOrd="0" destOrd="0" presId="urn:microsoft.com/office/officeart/2005/8/layout/vList2"/>
    <dgm:cxn modelId="{B6A835CA-B649-4D13-9AA5-3E2DE0413369}" srcId="{20AC5150-D453-42A3-8D30-83D8D6DE176C}" destId="{9D653BA4-AC3A-4006-8FE2-31432A1F800B}" srcOrd="1" destOrd="0" parTransId="{B62FFAD7-F250-4225-A8BD-2F915DDCD56C}" sibTransId="{288BB3D5-2FBD-4941-B57A-7D93F9340446}"/>
    <dgm:cxn modelId="{6D4AD2D7-8DB1-4999-8BA0-FD404A874809}" type="presOf" srcId="{9D653BA4-AC3A-4006-8FE2-31432A1F800B}" destId="{49FFE3F9-1D10-4C61-8277-A301E34BF321}" srcOrd="0" destOrd="0" presId="urn:microsoft.com/office/officeart/2005/8/layout/vList2"/>
    <dgm:cxn modelId="{853BBEE0-3B44-448A-9D37-BE6E75B53D60}" type="presOf" srcId="{3E95BF9E-D6A4-4456-9CE7-EFB9E8C300A5}" destId="{7AA0B763-137A-48E3-A004-1766D18E6D7E}" srcOrd="0" destOrd="0" presId="urn:microsoft.com/office/officeart/2005/8/layout/vList2"/>
    <dgm:cxn modelId="{C2826EE4-52C0-42B0-83F9-F48D262CBB52}" srcId="{20AC5150-D453-42A3-8D30-83D8D6DE176C}" destId="{CD71319B-8C3C-49FB-BB21-45F58EF774F2}" srcOrd="2" destOrd="0" parTransId="{4203DF8E-7FE5-42AD-89A8-22BC8CDE46AE}" sibTransId="{BDCB9CE2-E0A6-4D8A-83BE-F8E8DE6EEE3D}"/>
    <dgm:cxn modelId="{406FCA70-170D-4200-844A-48AC27778D30}" type="presParOf" srcId="{1175D67D-DAE5-4C0D-9828-EBDBEA4635D2}" destId="{D4785D63-3322-4CA9-A2D2-11284E357F4A}" srcOrd="0" destOrd="0" presId="urn:microsoft.com/office/officeart/2005/8/layout/vList2"/>
    <dgm:cxn modelId="{10AF9C2B-18A0-4129-B41F-9CE5CDD8203C}" type="presParOf" srcId="{1175D67D-DAE5-4C0D-9828-EBDBEA4635D2}" destId="{E7E9C26F-53AA-4DC4-AAEB-8A0C8917B745}" srcOrd="1" destOrd="0" presId="urn:microsoft.com/office/officeart/2005/8/layout/vList2"/>
    <dgm:cxn modelId="{89AEA3E2-5DD8-477C-B443-3EC62A0E9B12}" type="presParOf" srcId="{1175D67D-DAE5-4C0D-9828-EBDBEA4635D2}" destId="{49FFE3F9-1D10-4C61-8277-A301E34BF321}" srcOrd="2" destOrd="0" presId="urn:microsoft.com/office/officeart/2005/8/layout/vList2"/>
    <dgm:cxn modelId="{2052C2C3-CF3A-42A3-9D3B-A80FE6D65437}" type="presParOf" srcId="{1175D67D-DAE5-4C0D-9828-EBDBEA4635D2}" destId="{DADBAF3B-87C7-43B2-834A-0FF19837427E}" srcOrd="3" destOrd="0" presId="urn:microsoft.com/office/officeart/2005/8/layout/vList2"/>
    <dgm:cxn modelId="{384AA56F-5E7C-4806-9044-4C2D6DCCB26D}" type="presParOf" srcId="{1175D67D-DAE5-4C0D-9828-EBDBEA4635D2}" destId="{0D63CA87-4D5A-4AD5-BA2E-206081EBA2F1}" srcOrd="4" destOrd="0" presId="urn:microsoft.com/office/officeart/2005/8/layout/vList2"/>
    <dgm:cxn modelId="{8423A79D-3AF6-47C0-A6C8-C7FA46CDD030}" type="presParOf" srcId="{1175D67D-DAE5-4C0D-9828-EBDBEA4635D2}" destId="{D039703C-6974-495E-9D93-6C36AA9FD8C5}" srcOrd="5" destOrd="0" presId="urn:microsoft.com/office/officeart/2005/8/layout/vList2"/>
    <dgm:cxn modelId="{6070581B-77B0-48BD-B205-DFF43453651D}" type="presParOf" srcId="{1175D67D-DAE5-4C0D-9828-EBDBEA4635D2}" destId="{7AA0B763-137A-48E3-A004-1766D18E6D7E}" srcOrd="6" destOrd="0" presId="urn:microsoft.com/office/officeart/2005/8/layout/vList2"/>
    <dgm:cxn modelId="{5DD66520-148A-48D6-BDB9-D6EEB07378D4}" type="presParOf" srcId="{1175D67D-DAE5-4C0D-9828-EBDBEA4635D2}" destId="{1EA8992A-E9C9-4CA5-8A72-3A1CEFAA43F4}" srcOrd="7" destOrd="0" presId="urn:microsoft.com/office/officeart/2005/8/layout/vList2"/>
    <dgm:cxn modelId="{9622EF70-8000-4E83-855A-082DE5B1EF46}" type="presParOf" srcId="{1175D67D-DAE5-4C0D-9828-EBDBEA4635D2}" destId="{60E6153F-7454-4DC6-96CF-2BD312226F5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2DBC5C-9C3D-4B89-ACDC-48CDD685653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7E9F312-702E-4874-A6EA-807F646920C6}">
      <dgm:prSet/>
      <dgm:spPr/>
      <dgm:t>
        <a:bodyPr/>
        <a:lstStyle/>
        <a:p>
          <a:r>
            <a:rPr lang="en-US"/>
            <a:t>Roles extend beyond the ward as clinicians supervise at a distance while community teams deliver hands-on care in homes (Bradby, 2022).</a:t>
          </a:r>
        </a:p>
      </dgm:t>
    </dgm:pt>
    <dgm:pt modelId="{6C277216-E1D0-4F78-9814-48DA3A455B36}" type="parTrans" cxnId="{110363D9-7188-40BA-9B67-6EF0C34BE116}">
      <dgm:prSet/>
      <dgm:spPr/>
      <dgm:t>
        <a:bodyPr/>
        <a:lstStyle/>
        <a:p>
          <a:endParaRPr lang="en-US"/>
        </a:p>
      </dgm:t>
    </dgm:pt>
    <dgm:pt modelId="{3033ECDB-8991-4052-98AF-98418C8BEC5B}" type="sibTrans" cxnId="{110363D9-7188-40BA-9B67-6EF0C34BE116}">
      <dgm:prSet/>
      <dgm:spPr/>
      <dgm:t>
        <a:bodyPr/>
        <a:lstStyle/>
        <a:p>
          <a:endParaRPr lang="en-US"/>
        </a:p>
      </dgm:t>
    </dgm:pt>
    <dgm:pt modelId="{6BD5CB2B-2BA6-4279-A642-D8D4B60CC795}">
      <dgm:prSet/>
      <dgm:spPr/>
      <dgm:t>
        <a:bodyPr/>
        <a:lstStyle/>
        <a:p>
          <a:r>
            <a:rPr lang="en-US"/>
            <a:t>Staff learn to use remote platforms, pair devices, triage alerts, and safety-net confidently without always seeing the patient face to face (McGowan et al., 2024).</a:t>
          </a:r>
        </a:p>
      </dgm:t>
    </dgm:pt>
    <dgm:pt modelId="{6D7C0801-624D-47E3-A3A0-CEFADCDEB740}" type="parTrans" cxnId="{7820769D-037E-4562-891A-14D0B43F6C6D}">
      <dgm:prSet/>
      <dgm:spPr/>
      <dgm:t>
        <a:bodyPr/>
        <a:lstStyle/>
        <a:p>
          <a:endParaRPr lang="en-US"/>
        </a:p>
      </dgm:t>
    </dgm:pt>
    <dgm:pt modelId="{6FCD0AE4-F8FA-4E4A-A534-52C204F45EEB}" type="sibTrans" cxnId="{7820769D-037E-4562-891A-14D0B43F6C6D}">
      <dgm:prSet/>
      <dgm:spPr/>
      <dgm:t>
        <a:bodyPr/>
        <a:lstStyle/>
        <a:p>
          <a:endParaRPr lang="en-US"/>
        </a:p>
      </dgm:t>
    </dgm:pt>
    <dgm:pt modelId="{7508723B-2C42-42ED-8A65-D574726DED3C}">
      <dgm:prSet/>
      <dgm:spPr/>
      <dgm:t>
        <a:bodyPr/>
        <a:lstStyle/>
        <a:p>
          <a:r>
            <a:rPr lang="en-US"/>
            <a:t>Many professionals report better use of time with fewer routine in-hospital observations and more focused decision-making across wider caseloads (Kanyimo, 2022).</a:t>
          </a:r>
        </a:p>
      </dgm:t>
    </dgm:pt>
    <dgm:pt modelId="{F29024E9-CF62-4F91-9B2A-9918F6C94E5A}" type="parTrans" cxnId="{92EEFF1F-B2B6-4CFA-BD14-15B7F453760F}">
      <dgm:prSet/>
      <dgm:spPr/>
      <dgm:t>
        <a:bodyPr/>
        <a:lstStyle/>
        <a:p>
          <a:endParaRPr lang="en-US"/>
        </a:p>
      </dgm:t>
    </dgm:pt>
    <dgm:pt modelId="{7DE16AFA-E8A7-4405-98C0-8364AF1A08CC}" type="sibTrans" cxnId="{92EEFF1F-B2B6-4CFA-BD14-15B7F453760F}">
      <dgm:prSet/>
      <dgm:spPr/>
      <dgm:t>
        <a:bodyPr/>
        <a:lstStyle/>
        <a:p>
          <a:endParaRPr lang="en-US"/>
        </a:p>
      </dgm:t>
    </dgm:pt>
    <dgm:pt modelId="{9BAF843A-6E1D-4A31-8C68-32E0C5104779}">
      <dgm:prSet/>
      <dgm:spPr/>
      <dgm:t>
        <a:bodyPr/>
        <a:lstStyle/>
        <a:p>
          <a:r>
            <a:rPr lang="en-US"/>
            <a:t>Pressure points include alert fatigue, poor connectivity, and anxiety about responsibility during deterioration when the patient is not in sight (Wilson-Aggarwal et al., 2022).</a:t>
          </a:r>
        </a:p>
      </dgm:t>
    </dgm:pt>
    <dgm:pt modelId="{D8C2BDDB-2C2C-4241-811A-8C12C6B3EE79}" type="parTrans" cxnId="{52313A19-3DA2-4622-97E7-FBA9DFE14F19}">
      <dgm:prSet/>
      <dgm:spPr/>
      <dgm:t>
        <a:bodyPr/>
        <a:lstStyle/>
        <a:p>
          <a:endParaRPr lang="en-US"/>
        </a:p>
      </dgm:t>
    </dgm:pt>
    <dgm:pt modelId="{58C8E3D3-3681-4A8D-8490-0DCFB2C6D42E}" type="sibTrans" cxnId="{52313A19-3DA2-4622-97E7-FBA9DFE14F19}">
      <dgm:prSet/>
      <dgm:spPr/>
      <dgm:t>
        <a:bodyPr/>
        <a:lstStyle/>
        <a:p>
          <a:endParaRPr lang="en-US"/>
        </a:p>
      </dgm:t>
    </dgm:pt>
    <dgm:pt modelId="{E878E461-0ED9-4C3A-A559-10C78292CB52}">
      <dgm:prSet/>
      <dgm:spPr/>
      <dgm:t>
        <a:bodyPr/>
        <a:lstStyle/>
        <a:p>
          <a:r>
            <a:rPr lang="en-US"/>
            <a:t>Culture improves when training, fair rotas, senior cover, and working technology are in place and when staff see added capacity rather than risk dumping (Litchfield et al., 2025).</a:t>
          </a:r>
        </a:p>
      </dgm:t>
    </dgm:pt>
    <dgm:pt modelId="{19BCB4CC-A964-44B9-88C7-13DE76898AF8}" type="parTrans" cxnId="{DA6AF0C8-D15E-4D0B-BB42-53864A2D4CE9}">
      <dgm:prSet/>
      <dgm:spPr/>
      <dgm:t>
        <a:bodyPr/>
        <a:lstStyle/>
        <a:p>
          <a:endParaRPr lang="en-US"/>
        </a:p>
      </dgm:t>
    </dgm:pt>
    <dgm:pt modelId="{E6DE2DB2-6490-4951-916F-63D50D24A1EC}" type="sibTrans" cxnId="{DA6AF0C8-D15E-4D0B-BB42-53864A2D4CE9}">
      <dgm:prSet/>
      <dgm:spPr/>
      <dgm:t>
        <a:bodyPr/>
        <a:lstStyle/>
        <a:p>
          <a:endParaRPr lang="en-US"/>
        </a:p>
      </dgm:t>
    </dgm:pt>
    <dgm:pt modelId="{D1DBE3EF-470C-420D-948D-659ED8AD71B9}" type="pres">
      <dgm:prSet presAssocID="{B12DBC5C-9C3D-4B89-ACDC-48CDD6856533}" presName="linear" presStyleCnt="0">
        <dgm:presLayoutVars>
          <dgm:animLvl val="lvl"/>
          <dgm:resizeHandles val="exact"/>
        </dgm:presLayoutVars>
      </dgm:prSet>
      <dgm:spPr/>
    </dgm:pt>
    <dgm:pt modelId="{0542BD4A-CF88-496B-8DBD-C16FB2BCD88B}" type="pres">
      <dgm:prSet presAssocID="{87E9F312-702E-4874-A6EA-807F646920C6}" presName="parentText" presStyleLbl="node1" presStyleIdx="0" presStyleCnt="5">
        <dgm:presLayoutVars>
          <dgm:chMax val="0"/>
          <dgm:bulletEnabled val="1"/>
        </dgm:presLayoutVars>
      </dgm:prSet>
      <dgm:spPr/>
    </dgm:pt>
    <dgm:pt modelId="{CB4FB713-5A77-4FC6-9C0E-579910FE9A7E}" type="pres">
      <dgm:prSet presAssocID="{3033ECDB-8991-4052-98AF-98418C8BEC5B}" presName="spacer" presStyleCnt="0"/>
      <dgm:spPr/>
    </dgm:pt>
    <dgm:pt modelId="{0DA36094-27B0-4CC8-8BB6-DC8D15F34AF6}" type="pres">
      <dgm:prSet presAssocID="{6BD5CB2B-2BA6-4279-A642-D8D4B60CC795}" presName="parentText" presStyleLbl="node1" presStyleIdx="1" presStyleCnt="5">
        <dgm:presLayoutVars>
          <dgm:chMax val="0"/>
          <dgm:bulletEnabled val="1"/>
        </dgm:presLayoutVars>
      </dgm:prSet>
      <dgm:spPr/>
    </dgm:pt>
    <dgm:pt modelId="{10C694E5-A4A4-4C26-8966-596F2AF5B94D}" type="pres">
      <dgm:prSet presAssocID="{6FCD0AE4-F8FA-4E4A-A534-52C204F45EEB}" presName="spacer" presStyleCnt="0"/>
      <dgm:spPr/>
    </dgm:pt>
    <dgm:pt modelId="{E534412C-22D9-41B6-A2B5-DAAAFECD1522}" type="pres">
      <dgm:prSet presAssocID="{7508723B-2C42-42ED-8A65-D574726DED3C}" presName="parentText" presStyleLbl="node1" presStyleIdx="2" presStyleCnt="5">
        <dgm:presLayoutVars>
          <dgm:chMax val="0"/>
          <dgm:bulletEnabled val="1"/>
        </dgm:presLayoutVars>
      </dgm:prSet>
      <dgm:spPr/>
    </dgm:pt>
    <dgm:pt modelId="{99AF2DB9-437B-4DB3-B9B2-005583820653}" type="pres">
      <dgm:prSet presAssocID="{7DE16AFA-E8A7-4405-98C0-8364AF1A08CC}" presName="spacer" presStyleCnt="0"/>
      <dgm:spPr/>
    </dgm:pt>
    <dgm:pt modelId="{DC1EFB9F-EDB4-4155-A561-89C2E968FF77}" type="pres">
      <dgm:prSet presAssocID="{9BAF843A-6E1D-4A31-8C68-32E0C5104779}" presName="parentText" presStyleLbl="node1" presStyleIdx="3" presStyleCnt="5">
        <dgm:presLayoutVars>
          <dgm:chMax val="0"/>
          <dgm:bulletEnabled val="1"/>
        </dgm:presLayoutVars>
      </dgm:prSet>
      <dgm:spPr/>
    </dgm:pt>
    <dgm:pt modelId="{1646E0DF-3773-4C98-A996-0CFC0313D664}" type="pres">
      <dgm:prSet presAssocID="{58C8E3D3-3681-4A8D-8490-0DCFB2C6D42E}" presName="spacer" presStyleCnt="0"/>
      <dgm:spPr/>
    </dgm:pt>
    <dgm:pt modelId="{8BC356C5-2454-445D-89EF-A70D5C2557AF}" type="pres">
      <dgm:prSet presAssocID="{E878E461-0ED9-4C3A-A559-10C78292CB52}" presName="parentText" presStyleLbl="node1" presStyleIdx="4" presStyleCnt="5">
        <dgm:presLayoutVars>
          <dgm:chMax val="0"/>
          <dgm:bulletEnabled val="1"/>
        </dgm:presLayoutVars>
      </dgm:prSet>
      <dgm:spPr/>
    </dgm:pt>
  </dgm:ptLst>
  <dgm:cxnLst>
    <dgm:cxn modelId="{52313A19-3DA2-4622-97E7-FBA9DFE14F19}" srcId="{B12DBC5C-9C3D-4B89-ACDC-48CDD6856533}" destId="{9BAF843A-6E1D-4A31-8C68-32E0C5104779}" srcOrd="3" destOrd="0" parTransId="{D8C2BDDB-2C2C-4241-811A-8C12C6B3EE79}" sibTransId="{58C8E3D3-3681-4A8D-8490-0DCFB2C6D42E}"/>
    <dgm:cxn modelId="{92EEFF1F-B2B6-4CFA-BD14-15B7F453760F}" srcId="{B12DBC5C-9C3D-4B89-ACDC-48CDD6856533}" destId="{7508723B-2C42-42ED-8A65-D574726DED3C}" srcOrd="2" destOrd="0" parTransId="{F29024E9-CF62-4F91-9B2A-9918F6C94E5A}" sibTransId="{7DE16AFA-E8A7-4405-98C0-8364AF1A08CC}"/>
    <dgm:cxn modelId="{483E5145-0A25-4D88-8E78-C708278A0284}" type="presOf" srcId="{E878E461-0ED9-4C3A-A559-10C78292CB52}" destId="{8BC356C5-2454-445D-89EF-A70D5C2557AF}" srcOrd="0" destOrd="0" presId="urn:microsoft.com/office/officeart/2005/8/layout/vList2"/>
    <dgm:cxn modelId="{C9991090-7668-49FE-BD40-225EA1FA92BC}" type="presOf" srcId="{6BD5CB2B-2BA6-4279-A642-D8D4B60CC795}" destId="{0DA36094-27B0-4CC8-8BB6-DC8D15F34AF6}" srcOrd="0" destOrd="0" presId="urn:microsoft.com/office/officeart/2005/8/layout/vList2"/>
    <dgm:cxn modelId="{7820769D-037E-4562-891A-14D0B43F6C6D}" srcId="{B12DBC5C-9C3D-4B89-ACDC-48CDD6856533}" destId="{6BD5CB2B-2BA6-4279-A642-D8D4B60CC795}" srcOrd="1" destOrd="0" parTransId="{6D7C0801-624D-47E3-A3A0-CEFADCDEB740}" sibTransId="{6FCD0AE4-F8FA-4E4A-A534-52C204F45EEB}"/>
    <dgm:cxn modelId="{DA6AF0C8-D15E-4D0B-BB42-53864A2D4CE9}" srcId="{B12DBC5C-9C3D-4B89-ACDC-48CDD6856533}" destId="{E878E461-0ED9-4C3A-A559-10C78292CB52}" srcOrd="4" destOrd="0" parTransId="{19BCB4CC-A964-44B9-88C7-13DE76898AF8}" sibTransId="{E6DE2DB2-6490-4951-916F-63D50D24A1EC}"/>
    <dgm:cxn modelId="{884097D3-18A5-4181-B948-B2217B73CD04}" type="presOf" srcId="{7508723B-2C42-42ED-8A65-D574726DED3C}" destId="{E534412C-22D9-41B6-A2B5-DAAAFECD1522}" srcOrd="0" destOrd="0" presId="urn:microsoft.com/office/officeart/2005/8/layout/vList2"/>
    <dgm:cxn modelId="{110363D9-7188-40BA-9B67-6EF0C34BE116}" srcId="{B12DBC5C-9C3D-4B89-ACDC-48CDD6856533}" destId="{87E9F312-702E-4874-A6EA-807F646920C6}" srcOrd="0" destOrd="0" parTransId="{6C277216-E1D0-4F78-9814-48DA3A455B36}" sibTransId="{3033ECDB-8991-4052-98AF-98418C8BEC5B}"/>
    <dgm:cxn modelId="{6A6CDCE4-F740-4F6C-89FA-31D1F25E2978}" type="presOf" srcId="{9BAF843A-6E1D-4A31-8C68-32E0C5104779}" destId="{DC1EFB9F-EDB4-4155-A561-89C2E968FF77}" srcOrd="0" destOrd="0" presId="urn:microsoft.com/office/officeart/2005/8/layout/vList2"/>
    <dgm:cxn modelId="{EA3BCAEA-56A7-497F-A473-3149F7033C82}" type="presOf" srcId="{87E9F312-702E-4874-A6EA-807F646920C6}" destId="{0542BD4A-CF88-496B-8DBD-C16FB2BCD88B}" srcOrd="0" destOrd="0" presId="urn:microsoft.com/office/officeart/2005/8/layout/vList2"/>
    <dgm:cxn modelId="{E96543ED-EA88-457C-B3CF-6E4F022D2DA3}" type="presOf" srcId="{B12DBC5C-9C3D-4B89-ACDC-48CDD6856533}" destId="{D1DBE3EF-470C-420D-948D-659ED8AD71B9}" srcOrd="0" destOrd="0" presId="urn:microsoft.com/office/officeart/2005/8/layout/vList2"/>
    <dgm:cxn modelId="{1D27E59E-DECB-47DA-9B8C-B3A0E0E0A9E4}" type="presParOf" srcId="{D1DBE3EF-470C-420D-948D-659ED8AD71B9}" destId="{0542BD4A-CF88-496B-8DBD-C16FB2BCD88B}" srcOrd="0" destOrd="0" presId="urn:microsoft.com/office/officeart/2005/8/layout/vList2"/>
    <dgm:cxn modelId="{EE09ABBC-86BC-4D14-B05D-B46F72FD968E}" type="presParOf" srcId="{D1DBE3EF-470C-420D-948D-659ED8AD71B9}" destId="{CB4FB713-5A77-4FC6-9C0E-579910FE9A7E}" srcOrd="1" destOrd="0" presId="urn:microsoft.com/office/officeart/2005/8/layout/vList2"/>
    <dgm:cxn modelId="{104F647D-1743-4C9D-B226-22BC60D2EE61}" type="presParOf" srcId="{D1DBE3EF-470C-420D-948D-659ED8AD71B9}" destId="{0DA36094-27B0-4CC8-8BB6-DC8D15F34AF6}" srcOrd="2" destOrd="0" presId="urn:microsoft.com/office/officeart/2005/8/layout/vList2"/>
    <dgm:cxn modelId="{BACC7237-3D51-4F68-9170-A76DD1622586}" type="presParOf" srcId="{D1DBE3EF-470C-420D-948D-659ED8AD71B9}" destId="{10C694E5-A4A4-4C26-8966-596F2AF5B94D}" srcOrd="3" destOrd="0" presId="urn:microsoft.com/office/officeart/2005/8/layout/vList2"/>
    <dgm:cxn modelId="{B8F542C1-99F2-4D07-BD01-D6267856E74D}" type="presParOf" srcId="{D1DBE3EF-470C-420D-948D-659ED8AD71B9}" destId="{E534412C-22D9-41B6-A2B5-DAAAFECD1522}" srcOrd="4" destOrd="0" presId="urn:microsoft.com/office/officeart/2005/8/layout/vList2"/>
    <dgm:cxn modelId="{BBD0895C-116E-4E2E-BC51-964C27ED852D}" type="presParOf" srcId="{D1DBE3EF-470C-420D-948D-659ED8AD71B9}" destId="{99AF2DB9-437B-4DB3-B9B2-005583820653}" srcOrd="5" destOrd="0" presId="urn:microsoft.com/office/officeart/2005/8/layout/vList2"/>
    <dgm:cxn modelId="{2F382303-EDBB-4E15-9AD1-CDBB623126E1}" type="presParOf" srcId="{D1DBE3EF-470C-420D-948D-659ED8AD71B9}" destId="{DC1EFB9F-EDB4-4155-A561-89C2E968FF77}" srcOrd="6" destOrd="0" presId="urn:microsoft.com/office/officeart/2005/8/layout/vList2"/>
    <dgm:cxn modelId="{8B0F7BCA-2BF6-4C3D-985C-6B14EDEA7CAB}" type="presParOf" srcId="{D1DBE3EF-470C-420D-948D-659ED8AD71B9}" destId="{1646E0DF-3773-4C98-A996-0CFC0313D664}" srcOrd="7" destOrd="0" presId="urn:microsoft.com/office/officeart/2005/8/layout/vList2"/>
    <dgm:cxn modelId="{92E8DF1A-E050-4CAF-845A-8167CCD01B37}" type="presParOf" srcId="{D1DBE3EF-470C-420D-948D-659ED8AD71B9}" destId="{8BC356C5-2454-445D-89EF-A70D5C2557A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87360F-E625-421A-A37A-16889ABCCF5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FADC079-6B95-4ED1-8727-5270B9286C46}">
      <dgm:prSet/>
      <dgm:spPr/>
      <dgm:t>
        <a:bodyPr/>
        <a:lstStyle/>
        <a:p>
          <a:r>
            <a:rPr lang="en-US"/>
            <a:t>Flow changes as suitable patients step down early from hospital or step up from home to avoid admission with clear criteria and daily plans (Pugmire et al., 2025).</a:t>
          </a:r>
        </a:p>
      </dgm:t>
    </dgm:pt>
    <dgm:pt modelId="{61CFA2D9-9708-4F46-A7E5-3413F62A79A9}" type="parTrans" cxnId="{C5907D21-0DEB-4699-862A-E1A7B0CD9B23}">
      <dgm:prSet/>
      <dgm:spPr/>
      <dgm:t>
        <a:bodyPr/>
        <a:lstStyle/>
        <a:p>
          <a:endParaRPr lang="en-US"/>
        </a:p>
      </dgm:t>
    </dgm:pt>
    <dgm:pt modelId="{B56EBB82-C89F-4798-BAE5-E2AC4EFD3B5E}" type="sibTrans" cxnId="{C5907D21-0DEB-4699-862A-E1A7B0CD9B23}">
      <dgm:prSet/>
      <dgm:spPr/>
      <dgm:t>
        <a:bodyPr/>
        <a:lstStyle/>
        <a:p>
          <a:endParaRPr lang="en-US"/>
        </a:p>
      </dgm:t>
    </dgm:pt>
    <dgm:pt modelId="{A6ECA326-6B94-48FB-96F6-6E5EF4A25485}">
      <dgm:prSet/>
      <dgm:spPr/>
      <dgm:t>
        <a:bodyPr/>
        <a:lstStyle/>
        <a:p>
          <a:r>
            <a:rPr lang="en-US"/>
            <a:t>Hospitals can use beds better and reduce harms such as deconditioning and delirium when people are safely at home (Brennan, 2021).</a:t>
          </a:r>
        </a:p>
      </dgm:t>
    </dgm:pt>
    <dgm:pt modelId="{11297676-FE3B-418F-8047-D6F436366E57}" type="parTrans" cxnId="{E6160D2D-18F6-4627-AE35-04C0F4DC4534}">
      <dgm:prSet/>
      <dgm:spPr/>
      <dgm:t>
        <a:bodyPr/>
        <a:lstStyle/>
        <a:p>
          <a:endParaRPr lang="en-US"/>
        </a:p>
      </dgm:t>
    </dgm:pt>
    <dgm:pt modelId="{0150D1DD-9A09-4BE3-A661-02069CC7C399}" type="sibTrans" cxnId="{E6160D2D-18F6-4627-AE35-04C0F4DC4534}">
      <dgm:prSet/>
      <dgm:spPr/>
      <dgm:t>
        <a:bodyPr/>
        <a:lstStyle/>
        <a:p>
          <a:endParaRPr lang="en-US"/>
        </a:p>
      </dgm:t>
    </dgm:pt>
    <dgm:pt modelId="{3316B194-830F-48ED-AEF0-2FBDB18A04F9}">
      <dgm:prSet/>
      <dgm:spPr/>
      <dgm:t>
        <a:bodyPr/>
        <a:lstStyle/>
        <a:p>
          <a:r>
            <a:rPr lang="en-US"/>
            <a:t>Integrated huddles and shared protocols improve communication across hospital and community teams and enable same-day responses (Grange et al., 2024).</a:t>
          </a:r>
        </a:p>
      </dgm:t>
    </dgm:pt>
    <dgm:pt modelId="{D1C08F2A-6A74-4415-BFF8-8A4F8F80DA1F}" type="parTrans" cxnId="{D3F42D91-CC43-4558-AD62-2A2C1C8E5888}">
      <dgm:prSet/>
      <dgm:spPr/>
      <dgm:t>
        <a:bodyPr/>
        <a:lstStyle/>
        <a:p>
          <a:endParaRPr lang="en-US"/>
        </a:p>
      </dgm:t>
    </dgm:pt>
    <dgm:pt modelId="{D70A39DB-7C9E-4FB1-8175-A65BD83BF611}" type="sibTrans" cxnId="{D3F42D91-CC43-4558-AD62-2A2C1C8E5888}">
      <dgm:prSet/>
      <dgm:spPr/>
      <dgm:t>
        <a:bodyPr/>
        <a:lstStyle/>
        <a:p>
          <a:endParaRPr lang="en-US"/>
        </a:p>
      </dgm:t>
    </dgm:pt>
    <dgm:pt modelId="{4F14E226-EBA3-48A4-80ED-C9105CB80BFD}">
      <dgm:prSet/>
      <dgm:spPr/>
      <dgm:t>
        <a:bodyPr/>
        <a:lstStyle/>
        <a:p>
          <a:r>
            <a:rPr lang="en-US"/>
            <a:t>Operational risks include fragmented information systems, complex equipment logistics, and dependence on timely pharmacy and courier support (Bailey et al., 2020).</a:t>
          </a:r>
        </a:p>
      </dgm:t>
    </dgm:pt>
    <dgm:pt modelId="{FE9422A7-6E7F-4171-BE97-27B4BD149840}" type="parTrans" cxnId="{1C5F5BFE-A0F8-41FE-81B6-E53C7216D672}">
      <dgm:prSet/>
      <dgm:spPr/>
      <dgm:t>
        <a:bodyPr/>
        <a:lstStyle/>
        <a:p>
          <a:endParaRPr lang="en-US"/>
        </a:p>
      </dgm:t>
    </dgm:pt>
    <dgm:pt modelId="{C912609B-EFB4-47A5-94F2-0FC5F9745C31}" type="sibTrans" cxnId="{1C5F5BFE-A0F8-41FE-81B6-E53C7216D672}">
      <dgm:prSet/>
      <dgm:spPr/>
      <dgm:t>
        <a:bodyPr/>
        <a:lstStyle/>
        <a:p>
          <a:endParaRPr lang="en-US"/>
        </a:p>
      </dgm:t>
    </dgm:pt>
    <dgm:pt modelId="{E1AF9B97-C321-4F9E-94E8-3B6257CF7613}">
      <dgm:prSet/>
      <dgm:spPr/>
      <dgm:t>
        <a:bodyPr/>
        <a:lstStyle/>
        <a:p>
          <a:r>
            <a:rPr lang="en-US"/>
            <a:t>Short-term costs are significant, but medium-term value rises when pathways are focused and outcomes are measured and reported (Jalilian et al., 2024).</a:t>
          </a:r>
        </a:p>
      </dgm:t>
    </dgm:pt>
    <dgm:pt modelId="{23030598-46D5-451D-8414-D30F6F2D5DE4}" type="parTrans" cxnId="{385E14CA-2C4A-4EF7-9AF5-529B1DDFB312}">
      <dgm:prSet/>
      <dgm:spPr/>
      <dgm:t>
        <a:bodyPr/>
        <a:lstStyle/>
        <a:p>
          <a:endParaRPr lang="en-US"/>
        </a:p>
      </dgm:t>
    </dgm:pt>
    <dgm:pt modelId="{4DD80613-926B-4DAA-BE4B-8BC11694DB7E}" type="sibTrans" cxnId="{385E14CA-2C4A-4EF7-9AF5-529B1DDFB312}">
      <dgm:prSet/>
      <dgm:spPr/>
      <dgm:t>
        <a:bodyPr/>
        <a:lstStyle/>
        <a:p>
          <a:endParaRPr lang="en-US"/>
        </a:p>
      </dgm:t>
    </dgm:pt>
    <dgm:pt modelId="{17A9AD4F-4C6F-431C-93BA-866671CD1545}" type="pres">
      <dgm:prSet presAssocID="{6887360F-E625-421A-A37A-16889ABCCF52}" presName="linear" presStyleCnt="0">
        <dgm:presLayoutVars>
          <dgm:animLvl val="lvl"/>
          <dgm:resizeHandles val="exact"/>
        </dgm:presLayoutVars>
      </dgm:prSet>
      <dgm:spPr/>
    </dgm:pt>
    <dgm:pt modelId="{A5B7738A-0B84-4177-9B70-FDD10D3FE9CF}" type="pres">
      <dgm:prSet presAssocID="{2FADC079-6B95-4ED1-8727-5270B9286C46}" presName="parentText" presStyleLbl="node1" presStyleIdx="0" presStyleCnt="5">
        <dgm:presLayoutVars>
          <dgm:chMax val="0"/>
          <dgm:bulletEnabled val="1"/>
        </dgm:presLayoutVars>
      </dgm:prSet>
      <dgm:spPr/>
    </dgm:pt>
    <dgm:pt modelId="{FD5D39E0-A1B4-4F52-BA6D-73E40CA158B1}" type="pres">
      <dgm:prSet presAssocID="{B56EBB82-C89F-4798-BAE5-E2AC4EFD3B5E}" presName="spacer" presStyleCnt="0"/>
      <dgm:spPr/>
    </dgm:pt>
    <dgm:pt modelId="{D8F4FEE9-2318-49D4-93DC-73AFA4530144}" type="pres">
      <dgm:prSet presAssocID="{A6ECA326-6B94-48FB-96F6-6E5EF4A25485}" presName="parentText" presStyleLbl="node1" presStyleIdx="1" presStyleCnt="5">
        <dgm:presLayoutVars>
          <dgm:chMax val="0"/>
          <dgm:bulletEnabled val="1"/>
        </dgm:presLayoutVars>
      </dgm:prSet>
      <dgm:spPr/>
    </dgm:pt>
    <dgm:pt modelId="{8E573D39-11C8-423F-9568-0BA0E09806FB}" type="pres">
      <dgm:prSet presAssocID="{0150D1DD-9A09-4BE3-A661-02069CC7C399}" presName="spacer" presStyleCnt="0"/>
      <dgm:spPr/>
    </dgm:pt>
    <dgm:pt modelId="{D067527B-7242-4BF6-973A-63799A4E0507}" type="pres">
      <dgm:prSet presAssocID="{3316B194-830F-48ED-AEF0-2FBDB18A04F9}" presName="parentText" presStyleLbl="node1" presStyleIdx="2" presStyleCnt="5">
        <dgm:presLayoutVars>
          <dgm:chMax val="0"/>
          <dgm:bulletEnabled val="1"/>
        </dgm:presLayoutVars>
      </dgm:prSet>
      <dgm:spPr/>
    </dgm:pt>
    <dgm:pt modelId="{77699E25-1409-491B-BE6E-9CCBAD6F980A}" type="pres">
      <dgm:prSet presAssocID="{D70A39DB-7C9E-4FB1-8175-A65BD83BF611}" presName="spacer" presStyleCnt="0"/>
      <dgm:spPr/>
    </dgm:pt>
    <dgm:pt modelId="{5B8AD61F-BDE9-4D6E-8155-5CCA43B9BB88}" type="pres">
      <dgm:prSet presAssocID="{4F14E226-EBA3-48A4-80ED-C9105CB80BFD}" presName="parentText" presStyleLbl="node1" presStyleIdx="3" presStyleCnt="5">
        <dgm:presLayoutVars>
          <dgm:chMax val="0"/>
          <dgm:bulletEnabled val="1"/>
        </dgm:presLayoutVars>
      </dgm:prSet>
      <dgm:spPr/>
    </dgm:pt>
    <dgm:pt modelId="{ACFA18B0-0BFE-4902-8387-07C9AC3A54E2}" type="pres">
      <dgm:prSet presAssocID="{C912609B-EFB4-47A5-94F2-0FC5F9745C31}" presName="spacer" presStyleCnt="0"/>
      <dgm:spPr/>
    </dgm:pt>
    <dgm:pt modelId="{0203E63D-419A-4968-AAAE-44F539E996F0}" type="pres">
      <dgm:prSet presAssocID="{E1AF9B97-C321-4F9E-94E8-3B6257CF7613}" presName="parentText" presStyleLbl="node1" presStyleIdx="4" presStyleCnt="5">
        <dgm:presLayoutVars>
          <dgm:chMax val="0"/>
          <dgm:bulletEnabled val="1"/>
        </dgm:presLayoutVars>
      </dgm:prSet>
      <dgm:spPr/>
    </dgm:pt>
  </dgm:ptLst>
  <dgm:cxnLst>
    <dgm:cxn modelId="{091E0E0E-B103-49B4-9D59-FF58FC97C8FA}" type="presOf" srcId="{4F14E226-EBA3-48A4-80ED-C9105CB80BFD}" destId="{5B8AD61F-BDE9-4D6E-8155-5CCA43B9BB88}" srcOrd="0" destOrd="0" presId="urn:microsoft.com/office/officeart/2005/8/layout/vList2"/>
    <dgm:cxn modelId="{C5907D21-0DEB-4699-862A-E1A7B0CD9B23}" srcId="{6887360F-E625-421A-A37A-16889ABCCF52}" destId="{2FADC079-6B95-4ED1-8727-5270B9286C46}" srcOrd="0" destOrd="0" parTransId="{61CFA2D9-9708-4F46-A7E5-3413F62A79A9}" sibTransId="{B56EBB82-C89F-4798-BAE5-E2AC4EFD3B5E}"/>
    <dgm:cxn modelId="{E6160D2D-18F6-4627-AE35-04C0F4DC4534}" srcId="{6887360F-E625-421A-A37A-16889ABCCF52}" destId="{A6ECA326-6B94-48FB-96F6-6E5EF4A25485}" srcOrd="1" destOrd="0" parTransId="{11297676-FE3B-418F-8047-D6F436366E57}" sibTransId="{0150D1DD-9A09-4BE3-A661-02069CC7C399}"/>
    <dgm:cxn modelId="{D5B79752-7EC2-4647-84EA-377789534067}" type="presOf" srcId="{A6ECA326-6B94-48FB-96F6-6E5EF4A25485}" destId="{D8F4FEE9-2318-49D4-93DC-73AFA4530144}" srcOrd="0" destOrd="0" presId="urn:microsoft.com/office/officeart/2005/8/layout/vList2"/>
    <dgm:cxn modelId="{0F20E07F-FD22-45B8-985E-7CFBD28D44CD}" type="presOf" srcId="{3316B194-830F-48ED-AEF0-2FBDB18A04F9}" destId="{D067527B-7242-4BF6-973A-63799A4E0507}" srcOrd="0" destOrd="0" presId="urn:microsoft.com/office/officeart/2005/8/layout/vList2"/>
    <dgm:cxn modelId="{D3F42D91-CC43-4558-AD62-2A2C1C8E5888}" srcId="{6887360F-E625-421A-A37A-16889ABCCF52}" destId="{3316B194-830F-48ED-AEF0-2FBDB18A04F9}" srcOrd="2" destOrd="0" parTransId="{D1C08F2A-6A74-4415-BFF8-8A4F8F80DA1F}" sibTransId="{D70A39DB-7C9E-4FB1-8175-A65BD83BF611}"/>
    <dgm:cxn modelId="{9C723F96-BF66-4018-BECD-D42FF33503C2}" type="presOf" srcId="{2FADC079-6B95-4ED1-8727-5270B9286C46}" destId="{A5B7738A-0B84-4177-9B70-FDD10D3FE9CF}" srcOrd="0" destOrd="0" presId="urn:microsoft.com/office/officeart/2005/8/layout/vList2"/>
    <dgm:cxn modelId="{03B4E899-4EEB-4A42-B11A-A8EE8F850162}" type="presOf" srcId="{E1AF9B97-C321-4F9E-94E8-3B6257CF7613}" destId="{0203E63D-419A-4968-AAAE-44F539E996F0}" srcOrd="0" destOrd="0" presId="urn:microsoft.com/office/officeart/2005/8/layout/vList2"/>
    <dgm:cxn modelId="{B2B5BEA6-29E4-4772-8F08-48BD858B896D}" type="presOf" srcId="{6887360F-E625-421A-A37A-16889ABCCF52}" destId="{17A9AD4F-4C6F-431C-93BA-866671CD1545}" srcOrd="0" destOrd="0" presId="urn:microsoft.com/office/officeart/2005/8/layout/vList2"/>
    <dgm:cxn modelId="{385E14CA-2C4A-4EF7-9AF5-529B1DDFB312}" srcId="{6887360F-E625-421A-A37A-16889ABCCF52}" destId="{E1AF9B97-C321-4F9E-94E8-3B6257CF7613}" srcOrd="4" destOrd="0" parTransId="{23030598-46D5-451D-8414-D30F6F2D5DE4}" sibTransId="{4DD80613-926B-4DAA-BE4B-8BC11694DB7E}"/>
    <dgm:cxn modelId="{1C5F5BFE-A0F8-41FE-81B6-E53C7216D672}" srcId="{6887360F-E625-421A-A37A-16889ABCCF52}" destId="{4F14E226-EBA3-48A4-80ED-C9105CB80BFD}" srcOrd="3" destOrd="0" parTransId="{FE9422A7-6E7F-4171-BE97-27B4BD149840}" sibTransId="{C912609B-EFB4-47A5-94F2-0FC5F9745C31}"/>
    <dgm:cxn modelId="{DCFA00FB-41C2-40D1-AA90-B7D3A105356D}" type="presParOf" srcId="{17A9AD4F-4C6F-431C-93BA-866671CD1545}" destId="{A5B7738A-0B84-4177-9B70-FDD10D3FE9CF}" srcOrd="0" destOrd="0" presId="urn:microsoft.com/office/officeart/2005/8/layout/vList2"/>
    <dgm:cxn modelId="{647CDB9B-357E-4E49-88C3-4C33360FE99B}" type="presParOf" srcId="{17A9AD4F-4C6F-431C-93BA-866671CD1545}" destId="{FD5D39E0-A1B4-4F52-BA6D-73E40CA158B1}" srcOrd="1" destOrd="0" presId="urn:microsoft.com/office/officeart/2005/8/layout/vList2"/>
    <dgm:cxn modelId="{DFBE78E0-9443-4237-989C-59BF082750D1}" type="presParOf" srcId="{17A9AD4F-4C6F-431C-93BA-866671CD1545}" destId="{D8F4FEE9-2318-49D4-93DC-73AFA4530144}" srcOrd="2" destOrd="0" presId="urn:microsoft.com/office/officeart/2005/8/layout/vList2"/>
    <dgm:cxn modelId="{BF1085BD-3EC4-4767-A6BC-DBAF0A861BBE}" type="presParOf" srcId="{17A9AD4F-4C6F-431C-93BA-866671CD1545}" destId="{8E573D39-11C8-423F-9568-0BA0E09806FB}" srcOrd="3" destOrd="0" presId="urn:microsoft.com/office/officeart/2005/8/layout/vList2"/>
    <dgm:cxn modelId="{B0018BAE-F460-43CD-BD10-8CA15EB2043E}" type="presParOf" srcId="{17A9AD4F-4C6F-431C-93BA-866671CD1545}" destId="{D067527B-7242-4BF6-973A-63799A4E0507}" srcOrd="4" destOrd="0" presId="urn:microsoft.com/office/officeart/2005/8/layout/vList2"/>
    <dgm:cxn modelId="{807D553A-F1CF-42C8-B703-FC96E1C84C83}" type="presParOf" srcId="{17A9AD4F-4C6F-431C-93BA-866671CD1545}" destId="{77699E25-1409-491B-BE6E-9CCBAD6F980A}" srcOrd="5" destOrd="0" presId="urn:microsoft.com/office/officeart/2005/8/layout/vList2"/>
    <dgm:cxn modelId="{E7A661ED-A45B-4F5E-8D9E-9C2E374EAEC6}" type="presParOf" srcId="{17A9AD4F-4C6F-431C-93BA-866671CD1545}" destId="{5B8AD61F-BDE9-4D6E-8155-5CCA43B9BB88}" srcOrd="6" destOrd="0" presId="urn:microsoft.com/office/officeart/2005/8/layout/vList2"/>
    <dgm:cxn modelId="{A868FA51-EF6A-4AA1-B8AE-B49976BA6ECA}" type="presParOf" srcId="{17A9AD4F-4C6F-431C-93BA-866671CD1545}" destId="{ACFA18B0-0BFE-4902-8387-07C9AC3A54E2}" srcOrd="7" destOrd="0" presId="urn:microsoft.com/office/officeart/2005/8/layout/vList2"/>
    <dgm:cxn modelId="{D0C9E05D-3874-4D49-BEAF-47D6C07278C0}" type="presParOf" srcId="{17A9AD4F-4C6F-431C-93BA-866671CD1545}" destId="{0203E63D-419A-4968-AAAE-44F539E996F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A39652-5FEC-45DE-A636-C29B13EC15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5E28393-6538-4C88-BD2C-F8E06133F72E}">
      <dgm:prSet/>
      <dgm:spPr/>
      <dgm:t>
        <a:bodyPr/>
        <a:lstStyle/>
        <a:p>
          <a:r>
            <a:rPr lang="en-US"/>
            <a:t>Many people feel better at home where they sleep well, eat familiar food, move more, and see family and pets, which supports mood and recovery (Norman et al., 2023).</a:t>
          </a:r>
        </a:p>
      </dgm:t>
    </dgm:pt>
    <dgm:pt modelId="{6AD28C9A-DB68-4C6E-B2AC-C54996C75152}" type="parTrans" cxnId="{E64DF569-D967-407F-9CDC-27F8FB6A5610}">
      <dgm:prSet/>
      <dgm:spPr/>
      <dgm:t>
        <a:bodyPr/>
        <a:lstStyle/>
        <a:p>
          <a:endParaRPr lang="en-US"/>
        </a:p>
      </dgm:t>
    </dgm:pt>
    <dgm:pt modelId="{68017E1F-95D0-4B4D-915D-06AC5A44B298}" type="sibTrans" cxnId="{E64DF569-D967-407F-9CDC-27F8FB6A5610}">
      <dgm:prSet/>
      <dgm:spPr/>
      <dgm:t>
        <a:bodyPr/>
        <a:lstStyle/>
        <a:p>
          <a:endParaRPr lang="en-US"/>
        </a:p>
      </dgm:t>
    </dgm:pt>
    <dgm:pt modelId="{DB842313-EC56-4987-8A87-FEA943EFD0D3}">
      <dgm:prSet/>
      <dgm:spPr/>
      <dgm:t>
        <a:bodyPr/>
        <a:lstStyle/>
        <a:p>
          <a:r>
            <a:rPr lang="en-US"/>
            <a:t>Home monitoring gives people more control because they can see numbers, ask questions, and learn how actions change symptoms and plans (Kanyimo, 2022).</a:t>
          </a:r>
        </a:p>
      </dgm:t>
    </dgm:pt>
    <dgm:pt modelId="{2DFB11E3-66D6-49E3-8EDB-A9BD9F9354E1}" type="parTrans" cxnId="{2347C00C-6DA4-448E-8AA8-9D488943F4F3}">
      <dgm:prSet/>
      <dgm:spPr/>
      <dgm:t>
        <a:bodyPr/>
        <a:lstStyle/>
        <a:p>
          <a:endParaRPr lang="en-US"/>
        </a:p>
      </dgm:t>
    </dgm:pt>
    <dgm:pt modelId="{CB0DA4CA-32D1-4925-808C-0AB909F9D333}" type="sibTrans" cxnId="{2347C00C-6DA4-448E-8AA8-9D488943F4F3}">
      <dgm:prSet/>
      <dgm:spPr/>
      <dgm:t>
        <a:bodyPr/>
        <a:lstStyle/>
        <a:p>
          <a:endParaRPr lang="en-US"/>
        </a:p>
      </dgm:t>
    </dgm:pt>
    <dgm:pt modelId="{C689E7E3-C19F-4157-B091-F495AC776D26}">
      <dgm:prSet/>
      <dgm:spPr/>
      <dgm:t>
        <a:bodyPr/>
        <a:lstStyle/>
        <a:p>
          <a:r>
            <a:rPr lang="en-US"/>
            <a:t>Real risks exist when people are alone, have low vision or painful hands, or dislike technology, and carers may feel pressure to manage devices and readings (Vera San Juan et al., 2021).</a:t>
          </a:r>
        </a:p>
      </dgm:t>
    </dgm:pt>
    <dgm:pt modelId="{82C0CD5F-8B0D-4A37-AB1B-33D3DCBA370B}" type="parTrans" cxnId="{B89D9126-C602-400A-B3C0-81EC228D927F}">
      <dgm:prSet/>
      <dgm:spPr/>
      <dgm:t>
        <a:bodyPr/>
        <a:lstStyle/>
        <a:p>
          <a:endParaRPr lang="en-US"/>
        </a:p>
      </dgm:t>
    </dgm:pt>
    <dgm:pt modelId="{3A4F5AE9-A9F8-478F-A57C-D93ABB45FF8A}" type="sibTrans" cxnId="{B89D9126-C602-400A-B3C0-81EC228D927F}">
      <dgm:prSet/>
      <dgm:spPr/>
      <dgm:t>
        <a:bodyPr/>
        <a:lstStyle/>
        <a:p>
          <a:endParaRPr lang="en-US"/>
        </a:p>
      </dgm:t>
    </dgm:pt>
    <dgm:pt modelId="{9362BAF0-C9E5-4BCA-BF72-90FC2919EB37}">
      <dgm:prSet/>
      <dgm:spPr/>
      <dgm:t>
        <a:bodyPr/>
        <a:lstStyle/>
        <a:p>
          <a:r>
            <a:rPr lang="en-US"/>
            <a:t>Fair access needs options such as telephone-only pathways, large-print guides, translated material, and carer-led monitoring with supported set-up (Norman et al., 2023).</a:t>
          </a:r>
        </a:p>
      </dgm:t>
    </dgm:pt>
    <dgm:pt modelId="{995FF282-2E88-444C-BEED-9629F4DA5F78}" type="parTrans" cxnId="{A1688541-66FB-4295-B56D-D31345523568}">
      <dgm:prSet/>
      <dgm:spPr/>
      <dgm:t>
        <a:bodyPr/>
        <a:lstStyle/>
        <a:p>
          <a:endParaRPr lang="en-US"/>
        </a:p>
      </dgm:t>
    </dgm:pt>
    <dgm:pt modelId="{D288B510-76ED-4D1B-A436-B6D6BB8F2633}" type="sibTrans" cxnId="{A1688541-66FB-4295-B56D-D31345523568}">
      <dgm:prSet/>
      <dgm:spPr/>
      <dgm:t>
        <a:bodyPr/>
        <a:lstStyle/>
        <a:p>
          <a:endParaRPr lang="en-US"/>
        </a:p>
      </dgm:t>
    </dgm:pt>
    <dgm:pt modelId="{CDCD6BCE-7726-4632-A025-16C318E07C45}">
      <dgm:prSet/>
      <dgm:spPr/>
      <dgm:t>
        <a:bodyPr/>
        <a:lstStyle/>
        <a:p>
          <a:r>
            <a:rPr lang="en-US"/>
            <a:t>Reassurance grows when early escalations work well and when nurses visit promptly or arrange same-day tests after concerning changes (Kanyimo, 2022).</a:t>
          </a:r>
        </a:p>
      </dgm:t>
    </dgm:pt>
    <dgm:pt modelId="{ED69A824-8A4D-4378-85BD-BE25C096E3A7}" type="parTrans" cxnId="{C5B60534-AC0D-4703-8FAC-437649305B39}">
      <dgm:prSet/>
      <dgm:spPr/>
      <dgm:t>
        <a:bodyPr/>
        <a:lstStyle/>
        <a:p>
          <a:endParaRPr lang="en-US"/>
        </a:p>
      </dgm:t>
    </dgm:pt>
    <dgm:pt modelId="{2D72CE9B-7E84-436D-A2A9-B6A343F52A70}" type="sibTrans" cxnId="{C5B60534-AC0D-4703-8FAC-437649305B39}">
      <dgm:prSet/>
      <dgm:spPr/>
      <dgm:t>
        <a:bodyPr/>
        <a:lstStyle/>
        <a:p>
          <a:endParaRPr lang="en-US"/>
        </a:p>
      </dgm:t>
    </dgm:pt>
    <dgm:pt modelId="{CE8DAF47-9460-4E71-BDD3-BD6E59D96395}" type="pres">
      <dgm:prSet presAssocID="{BDA39652-5FEC-45DE-A636-C29B13EC1514}" presName="linear" presStyleCnt="0">
        <dgm:presLayoutVars>
          <dgm:animLvl val="lvl"/>
          <dgm:resizeHandles val="exact"/>
        </dgm:presLayoutVars>
      </dgm:prSet>
      <dgm:spPr/>
    </dgm:pt>
    <dgm:pt modelId="{8598B964-3E08-40CF-A98E-B93AF6E7F0EA}" type="pres">
      <dgm:prSet presAssocID="{05E28393-6538-4C88-BD2C-F8E06133F72E}" presName="parentText" presStyleLbl="node1" presStyleIdx="0" presStyleCnt="5">
        <dgm:presLayoutVars>
          <dgm:chMax val="0"/>
          <dgm:bulletEnabled val="1"/>
        </dgm:presLayoutVars>
      </dgm:prSet>
      <dgm:spPr/>
    </dgm:pt>
    <dgm:pt modelId="{A26317FB-BC11-4A22-982A-D278AF35CD73}" type="pres">
      <dgm:prSet presAssocID="{68017E1F-95D0-4B4D-915D-06AC5A44B298}" presName="spacer" presStyleCnt="0"/>
      <dgm:spPr/>
    </dgm:pt>
    <dgm:pt modelId="{C3BAA60A-FBEC-438E-82FE-5E6B1F32173C}" type="pres">
      <dgm:prSet presAssocID="{DB842313-EC56-4987-8A87-FEA943EFD0D3}" presName="parentText" presStyleLbl="node1" presStyleIdx="1" presStyleCnt="5">
        <dgm:presLayoutVars>
          <dgm:chMax val="0"/>
          <dgm:bulletEnabled val="1"/>
        </dgm:presLayoutVars>
      </dgm:prSet>
      <dgm:spPr/>
    </dgm:pt>
    <dgm:pt modelId="{FBAAFD69-527D-49BD-A9AB-DBF90F0C399A}" type="pres">
      <dgm:prSet presAssocID="{CB0DA4CA-32D1-4925-808C-0AB909F9D333}" presName="spacer" presStyleCnt="0"/>
      <dgm:spPr/>
    </dgm:pt>
    <dgm:pt modelId="{2757A530-56D0-4A94-A64E-E2EA78A9880A}" type="pres">
      <dgm:prSet presAssocID="{C689E7E3-C19F-4157-B091-F495AC776D26}" presName="parentText" presStyleLbl="node1" presStyleIdx="2" presStyleCnt="5">
        <dgm:presLayoutVars>
          <dgm:chMax val="0"/>
          <dgm:bulletEnabled val="1"/>
        </dgm:presLayoutVars>
      </dgm:prSet>
      <dgm:spPr/>
    </dgm:pt>
    <dgm:pt modelId="{DCD07644-278C-4264-BFBE-836FB7BEBED3}" type="pres">
      <dgm:prSet presAssocID="{3A4F5AE9-A9F8-478F-A57C-D93ABB45FF8A}" presName="spacer" presStyleCnt="0"/>
      <dgm:spPr/>
    </dgm:pt>
    <dgm:pt modelId="{8C929686-E7EA-4D63-9F7C-60376604C883}" type="pres">
      <dgm:prSet presAssocID="{9362BAF0-C9E5-4BCA-BF72-90FC2919EB37}" presName="parentText" presStyleLbl="node1" presStyleIdx="3" presStyleCnt="5">
        <dgm:presLayoutVars>
          <dgm:chMax val="0"/>
          <dgm:bulletEnabled val="1"/>
        </dgm:presLayoutVars>
      </dgm:prSet>
      <dgm:spPr/>
    </dgm:pt>
    <dgm:pt modelId="{CCDF3438-68F3-4404-A3DD-B21D3E1ADC13}" type="pres">
      <dgm:prSet presAssocID="{D288B510-76ED-4D1B-A436-B6D6BB8F2633}" presName="spacer" presStyleCnt="0"/>
      <dgm:spPr/>
    </dgm:pt>
    <dgm:pt modelId="{09EC745A-FF23-45F3-A979-0CA0356040C5}" type="pres">
      <dgm:prSet presAssocID="{CDCD6BCE-7726-4632-A025-16C318E07C45}" presName="parentText" presStyleLbl="node1" presStyleIdx="4" presStyleCnt="5">
        <dgm:presLayoutVars>
          <dgm:chMax val="0"/>
          <dgm:bulletEnabled val="1"/>
        </dgm:presLayoutVars>
      </dgm:prSet>
      <dgm:spPr/>
    </dgm:pt>
  </dgm:ptLst>
  <dgm:cxnLst>
    <dgm:cxn modelId="{CCBDAB0C-068A-4D14-B72D-0A2B13F7C947}" type="presOf" srcId="{BDA39652-5FEC-45DE-A636-C29B13EC1514}" destId="{CE8DAF47-9460-4E71-BDD3-BD6E59D96395}" srcOrd="0" destOrd="0" presId="urn:microsoft.com/office/officeart/2005/8/layout/vList2"/>
    <dgm:cxn modelId="{2347C00C-6DA4-448E-8AA8-9D488943F4F3}" srcId="{BDA39652-5FEC-45DE-A636-C29B13EC1514}" destId="{DB842313-EC56-4987-8A87-FEA943EFD0D3}" srcOrd="1" destOrd="0" parTransId="{2DFB11E3-66D6-49E3-8EDB-A9BD9F9354E1}" sibTransId="{CB0DA4CA-32D1-4925-808C-0AB909F9D333}"/>
    <dgm:cxn modelId="{92833F0F-08CA-4A72-B592-C4EE96AA33A8}" type="presOf" srcId="{05E28393-6538-4C88-BD2C-F8E06133F72E}" destId="{8598B964-3E08-40CF-A98E-B93AF6E7F0EA}" srcOrd="0" destOrd="0" presId="urn:microsoft.com/office/officeart/2005/8/layout/vList2"/>
    <dgm:cxn modelId="{B89D9126-C602-400A-B3C0-81EC228D927F}" srcId="{BDA39652-5FEC-45DE-A636-C29B13EC1514}" destId="{C689E7E3-C19F-4157-B091-F495AC776D26}" srcOrd="2" destOrd="0" parTransId="{82C0CD5F-8B0D-4A37-AB1B-33D3DCBA370B}" sibTransId="{3A4F5AE9-A9F8-478F-A57C-D93ABB45FF8A}"/>
    <dgm:cxn modelId="{C5B60534-AC0D-4703-8FAC-437649305B39}" srcId="{BDA39652-5FEC-45DE-A636-C29B13EC1514}" destId="{CDCD6BCE-7726-4632-A025-16C318E07C45}" srcOrd="4" destOrd="0" parTransId="{ED69A824-8A4D-4378-85BD-BE25C096E3A7}" sibTransId="{2D72CE9B-7E84-436D-A2A9-B6A343F52A70}"/>
    <dgm:cxn modelId="{A1688541-66FB-4295-B56D-D31345523568}" srcId="{BDA39652-5FEC-45DE-A636-C29B13EC1514}" destId="{9362BAF0-C9E5-4BCA-BF72-90FC2919EB37}" srcOrd="3" destOrd="0" parTransId="{995FF282-2E88-444C-BEED-9629F4DA5F78}" sibTransId="{D288B510-76ED-4D1B-A436-B6D6BB8F2633}"/>
    <dgm:cxn modelId="{3EA32D48-B10E-4379-B78A-61ACCD415521}" type="presOf" srcId="{C689E7E3-C19F-4157-B091-F495AC776D26}" destId="{2757A530-56D0-4A94-A64E-E2EA78A9880A}" srcOrd="0" destOrd="0" presId="urn:microsoft.com/office/officeart/2005/8/layout/vList2"/>
    <dgm:cxn modelId="{E64DF569-D967-407F-9CDC-27F8FB6A5610}" srcId="{BDA39652-5FEC-45DE-A636-C29B13EC1514}" destId="{05E28393-6538-4C88-BD2C-F8E06133F72E}" srcOrd="0" destOrd="0" parTransId="{6AD28C9A-DB68-4C6E-B2AC-C54996C75152}" sibTransId="{68017E1F-95D0-4B4D-915D-06AC5A44B298}"/>
    <dgm:cxn modelId="{E60FFA7F-D570-4B65-AA6F-9FDA9794A3D6}" type="presOf" srcId="{DB842313-EC56-4987-8A87-FEA943EFD0D3}" destId="{C3BAA60A-FBEC-438E-82FE-5E6B1F32173C}" srcOrd="0" destOrd="0" presId="urn:microsoft.com/office/officeart/2005/8/layout/vList2"/>
    <dgm:cxn modelId="{9A3EAAC7-0C05-4436-AA3D-F2458A87A872}" type="presOf" srcId="{9362BAF0-C9E5-4BCA-BF72-90FC2919EB37}" destId="{8C929686-E7EA-4D63-9F7C-60376604C883}" srcOrd="0" destOrd="0" presId="urn:microsoft.com/office/officeart/2005/8/layout/vList2"/>
    <dgm:cxn modelId="{481F47D7-F10F-4351-A4D2-2D25DCC85196}" type="presOf" srcId="{CDCD6BCE-7726-4632-A025-16C318E07C45}" destId="{09EC745A-FF23-45F3-A979-0CA0356040C5}" srcOrd="0" destOrd="0" presId="urn:microsoft.com/office/officeart/2005/8/layout/vList2"/>
    <dgm:cxn modelId="{F78BDAA5-773D-4B4F-A0E6-99C7BD868B64}" type="presParOf" srcId="{CE8DAF47-9460-4E71-BDD3-BD6E59D96395}" destId="{8598B964-3E08-40CF-A98E-B93AF6E7F0EA}" srcOrd="0" destOrd="0" presId="urn:microsoft.com/office/officeart/2005/8/layout/vList2"/>
    <dgm:cxn modelId="{B70B70AE-CA50-4220-A1B7-E9C114C999D1}" type="presParOf" srcId="{CE8DAF47-9460-4E71-BDD3-BD6E59D96395}" destId="{A26317FB-BC11-4A22-982A-D278AF35CD73}" srcOrd="1" destOrd="0" presId="urn:microsoft.com/office/officeart/2005/8/layout/vList2"/>
    <dgm:cxn modelId="{2BD2C59E-F35B-41C6-AD28-383E71286C04}" type="presParOf" srcId="{CE8DAF47-9460-4E71-BDD3-BD6E59D96395}" destId="{C3BAA60A-FBEC-438E-82FE-5E6B1F32173C}" srcOrd="2" destOrd="0" presId="urn:microsoft.com/office/officeart/2005/8/layout/vList2"/>
    <dgm:cxn modelId="{38321BCC-6DAC-47BD-82A0-4F5390936220}" type="presParOf" srcId="{CE8DAF47-9460-4E71-BDD3-BD6E59D96395}" destId="{FBAAFD69-527D-49BD-A9AB-DBF90F0C399A}" srcOrd="3" destOrd="0" presId="urn:microsoft.com/office/officeart/2005/8/layout/vList2"/>
    <dgm:cxn modelId="{9BF4356D-88E3-4E96-AADA-9A84F20D2CB5}" type="presParOf" srcId="{CE8DAF47-9460-4E71-BDD3-BD6E59D96395}" destId="{2757A530-56D0-4A94-A64E-E2EA78A9880A}" srcOrd="4" destOrd="0" presId="urn:microsoft.com/office/officeart/2005/8/layout/vList2"/>
    <dgm:cxn modelId="{1FF82BC6-8BA5-48C7-9B39-9411E422A7D8}" type="presParOf" srcId="{CE8DAF47-9460-4E71-BDD3-BD6E59D96395}" destId="{DCD07644-278C-4264-BFBE-836FB7BEBED3}" srcOrd="5" destOrd="0" presId="urn:microsoft.com/office/officeart/2005/8/layout/vList2"/>
    <dgm:cxn modelId="{224631AF-A663-47AF-B544-1EB054311AEE}" type="presParOf" srcId="{CE8DAF47-9460-4E71-BDD3-BD6E59D96395}" destId="{8C929686-E7EA-4D63-9F7C-60376604C883}" srcOrd="6" destOrd="0" presId="urn:microsoft.com/office/officeart/2005/8/layout/vList2"/>
    <dgm:cxn modelId="{CDFDA8F9-E3CA-4FD4-BF09-7BF37AFC127C}" type="presParOf" srcId="{CE8DAF47-9460-4E71-BDD3-BD6E59D96395}" destId="{CCDF3438-68F3-4404-A3DD-B21D3E1ADC13}" srcOrd="7" destOrd="0" presId="urn:microsoft.com/office/officeart/2005/8/layout/vList2"/>
    <dgm:cxn modelId="{0F5DCC64-DDC3-4A1A-A242-7ED7C06030B1}" type="presParOf" srcId="{CE8DAF47-9460-4E71-BDD3-BD6E59D96395}" destId="{09EC745A-FF23-45F3-A979-0CA0356040C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4F0474B-9979-42FF-87BB-A168147E225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D2240D3-E163-42C1-9E01-DA7A3A0887C8}">
      <dgm:prSet/>
      <dgm:spPr/>
      <dgm:t>
        <a:bodyPr/>
        <a:lstStyle/>
        <a:p>
          <a:r>
            <a:rPr lang="en-US"/>
            <a:t>Virtual wards bring hospital-level expertise into neighbourhoods and reduce travel time for families and carers, which can ease daily life (Westby et al., 2024).</a:t>
          </a:r>
        </a:p>
      </dgm:t>
    </dgm:pt>
    <dgm:pt modelId="{3BA1271F-8092-4F2A-96AF-F55040B68BF9}" type="parTrans" cxnId="{17DD9702-ABBD-4458-BF48-2EC005335B1A}">
      <dgm:prSet/>
      <dgm:spPr/>
      <dgm:t>
        <a:bodyPr/>
        <a:lstStyle/>
        <a:p>
          <a:endParaRPr lang="en-US"/>
        </a:p>
      </dgm:t>
    </dgm:pt>
    <dgm:pt modelId="{A6A4E661-E477-48A4-9FB6-E5A4EEF19832}" type="sibTrans" cxnId="{17DD9702-ABBD-4458-BF48-2EC005335B1A}">
      <dgm:prSet/>
      <dgm:spPr/>
      <dgm:t>
        <a:bodyPr/>
        <a:lstStyle/>
        <a:p>
          <a:endParaRPr lang="en-US"/>
        </a:p>
      </dgm:t>
    </dgm:pt>
    <dgm:pt modelId="{A6723821-F3D6-4710-995B-616905515754}">
      <dgm:prSet/>
      <dgm:spPr/>
      <dgm:t>
        <a:bodyPr/>
        <a:lstStyle/>
        <a:p>
          <a:r>
            <a:rPr lang="en-US"/>
            <a:t>Rural and underserved areas benefit when scheduling, connectivity options, and local partnerships make home care practical and safe (Westby et al., 2024).</a:t>
          </a:r>
        </a:p>
      </dgm:t>
    </dgm:pt>
    <dgm:pt modelId="{D691AB5E-E292-4D1A-B9AA-6AAD1770D56D}" type="parTrans" cxnId="{29BAC74B-D082-4B8C-9332-FACFE59C8A61}">
      <dgm:prSet/>
      <dgm:spPr/>
      <dgm:t>
        <a:bodyPr/>
        <a:lstStyle/>
        <a:p>
          <a:endParaRPr lang="en-US"/>
        </a:p>
      </dgm:t>
    </dgm:pt>
    <dgm:pt modelId="{49B4642E-E24B-4D68-8AD9-30FADFD56BD8}" type="sibTrans" cxnId="{29BAC74B-D082-4B8C-9332-FACFE59C8A61}">
      <dgm:prSet/>
      <dgm:spPr/>
      <dgm:t>
        <a:bodyPr/>
        <a:lstStyle/>
        <a:p>
          <a:endParaRPr lang="en-US"/>
        </a:p>
      </dgm:t>
    </dgm:pt>
    <dgm:pt modelId="{093EAB34-74B2-4F4E-AAF7-9F175288262E}">
      <dgm:prSet/>
      <dgm:spPr/>
      <dgm:t>
        <a:bodyPr/>
        <a:lstStyle/>
        <a:p>
          <a:r>
            <a:rPr lang="en-US"/>
            <a:t>Keeping suitable patients at home can reduce crowding and infection risk in hospitals and speed up planned care for others (Litchfield et al., 2025).</a:t>
          </a:r>
        </a:p>
      </dgm:t>
    </dgm:pt>
    <dgm:pt modelId="{5BA61A32-B978-4C14-AE60-3A94B80D1C51}" type="parTrans" cxnId="{4A77BAD7-ED86-49E7-A2D8-8D7E34B6489F}">
      <dgm:prSet/>
      <dgm:spPr/>
      <dgm:t>
        <a:bodyPr/>
        <a:lstStyle/>
        <a:p>
          <a:endParaRPr lang="en-US"/>
        </a:p>
      </dgm:t>
    </dgm:pt>
    <dgm:pt modelId="{1DB9912D-900A-4836-8CB1-DF1B734E8944}" type="sibTrans" cxnId="{4A77BAD7-ED86-49E7-A2D8-8D7E34B6489F}">
      <dgm:prSet/>
      <dgm:spPr/>
      <dgm:t>
        <a:bodyPr/>
        <a:lstStyle/>
        <a:p>
          <a:endParaRPr lang="en-US"/>
        </a:p>
      </dgm:t>
    </dgm:pt>
    <dgm:pt modelId="{680E19FE-6196-435D-ABD6-BDF909125EB1}">
      <dgm:prSet/>
      <dgm:spPr/>
      <dgm:t>
        <a:bodyPr/>
        <a:lstStyle/>
        <a:p>
          <a:r>
            <a:rPr lang="en-US"/>
            <a:t>Co-production with patients and carers builds trust and ensures plans respect culture, language, work patterns, and family life (Norman et al., 2023).</a:t>
          </a:r>
        </a:p>
      </dgm:t>
    </dgm:pt>
    <dgm:pt modelId="{FAC6DBBC-E2DB-40F0-AF44-385D50B153B9}" type="parTrans" cxnId="{8B2E9BD4-384B-459B-9FFD-654117DF349F}">
      <dgm:prSet/>
      <dgm:spPr/>
      <dgm:t>
        <a:bodyPr/>
        <a:lstStyle/>
        <a:p>
          <a:endParaRPr lang="en-US"/>
        </a:p>
      </dgm:t>
    </dgm:pt>
    <dgm:pt modelId="{74350725-B85B-419E-B06D-E3CA0D1A1B0A}" type="sibTrans" cxnId="{8B2E9BD4-384B-459B-9FFD-654117DF349F}">
      <dgm:prSet/>
      <dgm:spPr/>
      <dgm:t>
        <a:bodyPr/>
        <a:lstStyle/>
        <a:p>
          <a:endParaRPr lang="en-US"/>
        </a:p>
      </dgm:t>
    </dgm:pt>
    <dgm:pt modelId="{DE0271B2-5604-4920-A782-D29C70216F54}">
      <dgm:prSet/>
      <dgm:spPr/>
      <dgm:t>
        <a:bodyPr/>
        <a:lstStyle/>
        <a:p>
          <a:r>
            <a:rPr lang="en-US"/>
            <a:t>Equity must be protected because overcrowded homes, weak trust, or limited time can block engagement without tailored non-digital options and local support (Pahirden et al., 2025).</a:t>
          </a:r>
        </a:p>
      </dgm:t>
    </dgm:pt>
    <dgm:pt modelId="{7FEE4E1A-D5D8-4C00-AF36-16ABE0491E4F}" type="parTrans" cxnId="{1284A36A-B27B-4A68-89B3-B51D11097F45}">
      <dgm:prSet/>
      <dgm:spPr/>
      <dgm:t>
        <a:bodyPr/>
        <a:lstStyle/>
        <a:p>
          <a:endParaRPr lang="en-US"/>
        </a:p>
      </dgm:t>
    </dgm:pt>
    <dgm:pt modelId="{D6CF5B54-A2ED-417B-8DB6-916FC3FBD156}" type="sibTrans" cxnId="{1284A36A-B27B-4A68-89B3-B51D11097F45}">
      <dgm:prSet/>
      <dgm:spPr/>
      <dgm:t>
        <a:bodyPr/>
        <a:lstStyle/>
        <a:p>
          <a:endParaRPr lang="en-US"/>
        </a:p>
      </dgm:t>
    </dgm:pt>
    <dgm:pt modelId="{D115AF1D-A2A3-44C6-B4CB-602A4186988D}" type="pres">
      <dgm:prSet presAssocID="{74F0474B-9979-42FF-87BB-A168147E225E}" presName="linear" presStyleCnt="0">
        <dgm:presLayoutVars>
          <dgm:animLvl val="lvl"/>
          <dgm:resizeHandles val="exact"/>
        </dgm:presLayoutVars>
      </dgm:prSet>
      <dgm:spPr/>
    </dgm:pt>
    <dgm:pt modelId="{7C790EEC-BE52-47DC-B635-6D9AEE256049}" type="pres">
      <dgm:prSet presAssocID="{DD2240D3-E163-42C1-9E01-DA7A3A0887C8}" presName="parentText" presStyleLbl="node1" presStyleIdx="0" presStyleCnt="5">
        <dgm:presLayoutVars>
          <dgm:chMax val="0"/>
          <dgm:bulletEnabled val="1"/>
        </dgm:presLayoutVars>
      </dgm:prSet>
      <dgm:spPr/>
    </dgm:pt>
    <dgm:pt modelId="{9EC6F324-D74A-420E-8698-8783E32CC7D6}" type="pres">
      <dgm:prSet presAssocID="{A6A4E661-E477-48A4-9FB6-E5A4EEF19832}" presName="spacer" presStyleCnt="0"/>
      <dgm:spPr/>
    </dgm:pt>
    <dgm:pt modelId="{BCA9F5E2-017F-4E01-863F-FD02792C7B63}" type="pres">
      <dgm:prSet presAssocID="{A6723821-F3D6-4710-995B-616905515754}" presName="parentText" presStyleLbl="node1" presStyleIdx="1" presStyleCnt="5">
        <dgm:presLayoutVars>
          <dgm:chMax val="0"/>
          <dgm:bulletEnabled val="1"/>
        </dgm:presLayoutVars>
      </dgm:prSet>
      <dgm:spPr/>
    </dgm:pt>
    <dgm:pt modelId="{C360DEF4-8886-4A12-90D5-7F25C6338E13}" type="pres">
      <dgm:prSet presAssocID="{49B4642E-E24B-4D68-8AD9-30FADFD56BD8}" presName="spacer" presStyleCnt="0"/>
      <dgm:spPr/>
    </dgm:pt>
    <dgm:pt modelId="{99A15AAF-4124-4634-B3C2-776568CAFAB8}" type="pres">
      <dgm:prSet presAssocID="{093EAB34-74B2-4F4E-AAF7-9F175288262E}" presName="parentText" presStyleLbl="node1" presStyleIdx="2" presStyleCnt="5">
        <dgm:presLayoutVars>
          <dgm:chMax val="0"/>
          <dgm:bulletEnabled val="1"/>
        </dgm:presLayoutVars>
      </dgm:prSet>
      <dgm:spPr/>
    </dgm:pt>
    <dgm:pt modelId="{BFA87CD3-A78F-4D63-9DD5-C4A29ADFE878}" type="pres">
      <dgm:prSet presAssocID="{1DB9912D-900A-4836-8CB1-DF1B734E8944}" presName="spacer" presStyleCnt="0"/>
      <dgm:spPr/>
    </dgm:pt>
    <dgm:pt modelId="{4AF7E7EA-1DF0-44F0-8BD1-EC5F9E51F455}" type="pres">
      <dgm:prSet presAssocID="{680E19FE-6196-435D-ABD6-BDF909125EB1}" presName="parentText" presStyleLbl="node1" presStyleIdx="3" presStyleCnt="5">
        <dgm:presLayoutVars>
          <dgm:chMax val="0"/>
          <dgm:bulletEnabled val="1"/>
        </dgm:presLayoutVars>
      </dgm:prSet>
      <dgm:spPr/>
    </dgm:pt>
    <dgm:pt modelId="{88141768-3571-4C73-AFAF-18651C5B4509}" type="pres">
      <dgm:prSet presAssocID="{74350725-B85B-419E-B06D-E3CA0D1A1B0A}" presName="spacer" presStyleCnt="0"/>
      <dgm:spPr/>
    </dgm:pt>
    <dgm:pt modelId="{19743673-F39C-42EF-8A46-40336D0E7D70}" type="pres">
      <dgm:prSet presAssocID="{DE0271B2-5604-4920-A782-D29C70216F54}" presName="parentText" presStyleLbl="node1" presStyleIdx="4" presStyleCnt="5">
        <dgm:presLayoutVars>
          <dgm:chMax val="0"/>
          <dgm:bulletEnabled val="1"/>
        </dgm:presLayoutVars>
      </dgm:prSet>
      <dgm:spPr/>
    </dgm:pt>
  </dgm:ptLst>
  <dgm:cxnLst>
    <dgm:cxn modelId="{F9AD1A00-DFBC-4125-9A27-7CC37A026D0B}" type="presOf" srcId="{74F0474B-9979-42FF-87BB-A168147E225E}" destId="{D115AF1D-A2A3-44C6-B4CB-602A4186988D}" srcOrd="0" destOrd="0" presId="urn:microsoft.com/office/officeart/2005/8/layout/vList2"/>
    <dgm:cxn modelId="{17DD9702-ABBD-4458-BF48-2EC005335B1A}" srcId="{74F0474B-9979-42FF-87BB-A168147E225E}" destId="{DD2240D3-E163-42C1-9E01-DA7A3A0887C8}" srcOrd="0" destOrd="0" parTransId="{3BA1271F-8092-4F2A-96AF-F55040B68BF9}" sibTransId="{A6A4E661-E477-48A4-9FB6-E5A4EEF19832}"/>
    <dgm:cxn modelId="{D211FE1F-875F-4792-9FEB-3668C82DE25C}" type="presOf" srcId="{DE0271B2-5604-4920-A782-D29C70216F54}" destId="{19743673-F39C-42EF-8A46-40336D0E7D70}" srcOrd="0" destOrd="0" presId="urn:microsoft.com/office/officeart/2005/8/layout/vList2"/>
    <dgm:cxn modelId="{1284A36A-B27B-4A68-89B3-B51D11097F45}" srcId="{74F0474B-9979-42FF-87BB-A168147E225E}" destId="{DE0271B2-5604-4920-A782-D29C70216F54}" srcOrd="4" destOrd="0" parTransId="{7FEE4E1A-D5D8-4C00-AF36-16ABE0491E4F}" sibTransId="{D6CF5B54-A2ED-417B-8DB6-916FC3FBD156}"/>
    <dgm:cxn modelId="{29BAC74B-D082-4B8C-9332-FACFE59C8A61}" srcId="{74F0474B-9979-42FF-87BB-A168147E225E}" destId="{A6723821-F3D6-4710-995B-616905515754}" srcOrd="1" destOrd="0" parTransId="{D691AB5E-E292-4D1A-B9AA-6AAD1770D56D}" sibTransId="{49B4642E-E24B-4D68-8AD9-30FADFD56BD8}"/>
    <dgm:cxn modelId="{F81763B1-147E-4C73-9C77-34C8937F347B}" type="presOf" srcId="{093EAB34-74B2-4F4E-AAF7-9F175288262E}" destId="{99A15AAF-4124-4634-B3C2-776568CAFAB8}" srcOrd="0" destOrd="0" presId="urn:microsoft.com/office/officeart/2005/8/layout/vList2"/>
    <dgm:cxn modelId="{8B2E9BD4-384B-459B-9FFD-654117DF349F}" srcId="{74F0474B-9979-42FF-87BB-A168147E225E}" destId="{680E19FE-6196-435D-ABD6-BDF909125EB1}" srcOrd="3" destOrd="0" parTransId="{FAC6DBBC-E2DB-40F0-AF44-385D50B153B9}" sibTransId="{74350725-B85B-419E-B06D-E3CA0D1A1B0A}"/>
    <dgm:cxn modelId="{4A77BAD7-ED86-49E7-A2D8-8D7E34B6489F}" srcId="{74F0474B-9979-42FF-87BB-A168147E225E}" destId="{093EAB34-74B2-4F4E-AAF7-9F175288262E}" srcOrd="2" destOrd="0" parTransId="{5BA61A32-B978-4C14-AE60-3A94B80D1C51}" sibTransId="{1DB9912D-900A-4836-8CB1-DF1B734E8944}"/>
    <dgm:cxn modelId="{71D5C2D8-EE8C-44EE-9925-5DA51DB8FA88}" type="presOf" srcId="{A6723821-F3D6-4710-995B-616905515754}" destId="{BCA9F5E2-017F-4E01-863F-FD02792C7B63}" srcOrd="0" destOrd="0" presId="urn:microsoft.com/office/officeart/2005/8/layout/vList2"/>
    <dgm:cxn modelId="{02BA42E0-F8F4-46BD-8EC0-94EA950ADBC4}" type="presOf" srcId="{DD2240D3-E163-42C1-9E01-DA7A3A0887C8}" destId="{7C790EEC-BE52-47DC-B635-6D9AEE256049}" srcOrd="0" destOrd="0" presId="urn:microsoft.com/office/officeart/2005/8/layout/vList2"/>
    <dgm:cxn modelId="{98A614FF-3E0F-45FC-9820-B642868A4166}" type="presOf" srcId="{680E19FE-6196-435D-ABD6-BDF909125EB1}" destId="{4AF7E7EA-1DF0-44F0-8BD1-EC5F9E51F455}" srcOrd="0" destOrd="0" presId="urn:microsoft.com/office/officeart/2005/8/layout/vList2"/>
    <dgm:cxn modelId="{9113C21E-E8AF-4828-8297-84B643AE084B}" type="presParOf" srcId="{D115AF1D-A2A3-44C6-B4CB-602A4186988D}" destId="{7C790EEC-BE52-47DC-B635-6D9AEE256049}" srcOrd="0" destOrd="0" presId="urn:microsoft.com/office/officeart/2005/8/layout/vList2"/>
    <dgm:cxn modelId="{AC713C4C-E1A2-4873-B19B-856972BFA070}" type="presParOf" srcId="{D115AF1D-A2A3-44C6-B4CB-602A4186988D}" destId="{9EC6F324-D74A-420E-8698-8783E32CC7D6}" srcOrd="1" destOrd="0" presId="urn:microsoft.com/office/officeart/2005/8/layout/vList2"/>
    <dgm:cxn modelId="{7A6BF65F-6891-4064-BC0B-2657C4456A2E}" type="presParOf" srcId="{D115AF1D-A2A3-44C6-B4CB-602A4186988D}" destId="{BCA9F5E2-017F-4E01-863F-FD02792C7B63}" srcOrd="2" destOrd="0" presId="urn:microsoft.com/office/officeart/2005/8/layout/vList2"/>
    <dgm:cxn modelId="{34302E8A-4C5E-409C-AA60-C84DE29D7192}" type="presParOf" srcId="{D115AF1D-A2A3-44C6-B4CB-602A4186988D}" destId="{C360DEF4-8886-4A12-90D5-7F25C6338E13}" srcOrd="3" destOrd="0" presId="urn:microsoft.com/office/officeart/2005/8/layout/vList2"/>
    <dgm:cxn modelId="{990991F7-5C34-40B5-9BC3-26B041EE6BD9}" type="presParOf" srcId="{D115AF1D-A2A3-44C6-B4CB-602A4186988D}" destId="{99A15AAF-4124-4634-B3C2-776568CAFAB8}" srcOrd="4" destOrd="0" presId="urn:microsoft.com/office/officeart/2005/8/layout/vList2"/>
    <dgm:cxn modelId="{A4A18DED-43F9-4636-9ADF-10ADD417F753}" type="presParOf" srcId="{D115AF1D-A2A3-44C6-B4CB-602A4186988D}" destId="{BFA87CD3-A78F-4D63-9DD5-C4A29ADFE878}" srcOrd="5" destOrd="0" presId="urn:microsoft.com/office/officeart/2005/8/layout/vList2"/>
    <dgm:cxn modelId="{EEAFF1F5-4B73-4E40-84C0-5D048951F85C}" type="presParOf" srcId="{D115AF1D-A2A3-44C6-B4CB-602A4186988D}" destId="{4AF7E7EA-1DF0-44F0-8BD1-EC5F9E51F455}" srcOrd="6" destOrd="0" presId="urn:microsoft.com/office/officeart/2005/8/layout/vList2"/>
    <dgm:cxn modelId="{054E3F1F-007B-432B-B3B7-D8DA5C68A15A}" type="presParOf" srcId="{D115AF1D-A2A3-44C6-B4CB-602A4186988D}" destId="{88141768-3571-4C73-AFAF-18651C5B4509}" srcOrd="7" destOrd="0" presId="urn:microsoft.com/office/officeart/2005/8/layout/vList2"/>
    <dgm:cxn modelId="{DEAD493C-23D0-4D03-BC8A-25838BE6CC2A}" type="presParOf" srcId="{D115AF1D-A2A3-44C6-B4CB-602A4186988D}" destId="{19743673-F39C-42EF-8A46-40336D0E7D7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0C40B80-9800-444C-92B7-0833673EF12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79E881F-F220-4BAD-ADDF-3E60C8C841E0}">
      <dgm:prSet/>
      <dgm:spPr/>
      <dgm:t>
        <a:bodyPr/>
        <a:lstStyle/>
        <a:p>
          <a:r>
            <a:rPr lang="en-US"/>
            <a:t>Workload can shift rather than vanish, so teams need realistic caseloads, fair rotas, and reliable technology to avoid hidden pressure (Litchfield et al., 2025).</a:t>
          </a:r>
        </a:p>
      </dgm:t>
    </dgm:pt>
    <dgm:pt modelId="{1A35A767-84F1-42A4-87C0-98F907CFFFDA}" type="parTrans" cxnId="{A6317789-4EF2-4AAC-922B-38D516996B26}">
      <dgm:prSet/>
      <dgm:spPr/>
      <dgm:t>
        <a:bodyPr/>
        <a:lstStyle/>
        <a:p>
          <a:endParaRPr lang="en-US"/>
        </a:p>
      </dgm:t>
    </dgm:pt>
    <dgm:pt modelId="{135AABDA-22CA-47BA-9A38-7139957B4222}" type="sibTrans" cxnId="{A6317789-4EF2-4AAC-922B-38D516996B26}">
      <dgm:prSet/>
      <dgm:spPr/>
      <dgm:t>
        <a:bodyPr/>
        <a:lstStyle/>
        <a:p>
          <a:endParaRPr lang="en-US"/>
        </a:p>
      </dgm:t>
    </dgm:pt>
    <dgm:pt modelId="{206F6E0A-990D-408C-85AA-A76F58375926}">
      <dgm:prSet/>
      <dgm:spPr/>
      <dgm:t>
        <a:bodyPr/>
        <a:lstStyle/>
        <a:p>
          <a:r>
            <a:rPr lang="en-US"/>
            <a:t>Training should cover device use, remote triage, clear documentation, and confident escalation to urgent care or back to hospital (McGowan et al., 2024).</a:t>
          </a:r>
        </a:p>
      </dgm:t>
    </dgm:pt>
    <dgm:pt modelId="{E3A554DB-CB98-4DAE-9FD5-62DE57075C20}" type="parTrans" cxnId="{FD6FB8D7-03BC-4D6A-8536-BB3550ED1CBD}">
      <dgm:prSet/>
      <dgm:spPr/>
      <dgm:t>
        <a:bodyPr/>
        <a:lstStyle/>
        <a:p>
          <a:endParaRPr lang="en-US"/>
        </a:p>
      </dgm:t>
    </dgm:pt>
    <dgm:pt modelId="{7E25E18E-C884-4A38-B5C8-21E08315E400}" type="sibTrans" cxnId="{FD6FB8D7-03BC-4D6A-8536-BB3550ED1CBD}">
      <dgm:prSet/>
      <dgm:spPr/>
      <dgm:t>
        <a:bodyPr/>
        <a:lstStyle/>
        <a:p>
          <a:endParaRPr lang="en-US"/>
        </a:p>
      </dgm:t>
    </dgm:pt>
    <dgm:pt modelId="{C58AB4EF-173B-4DE8-AE14-5BA18284ED87}">
      <dgm:prSet/>
      <dgm:spPr/>
      <dgm:t>
        <a:bodyPr/>
        <a:lstStyle/>
        <a:p>
          <a:r>
            <a:rPr lang="en-US"/>
            <a:t>Inclusion criteria should be tight and clinically led so that pathways start small, deliver value, and scale safely (Norman et al., 2023).</a:t>
          </a:r>
        </a:p>
      </dgm:t>
    </dgm:pt>
    <dgm:pt modelId="{AD1027EA-3EEC-47E0-A166-B1D60F8ECE7F}" type="parTrans" cxnId="{F87789FB-2A15-4900-822D-A7D73AE9886D}">
      <dgm:prSet/>
      <dgm:spPr/>
      <dgm:t>
        <a:bodyPr/>
        <a:lstStyle/>
        <a:p>
          <a:endParaRPr lang="en-US"/>
        </a:p>
      </dgm:t>
    </dgm:pt>
    <dgm:pt modelId="{7AAEFF47-6FFF-47DC-8629-C6AD9DF24348}" type="sibTrans" cxnId="{F87789FB-2A15-4900-822D-A7D73AE9886D}">
      <dgm:prSet/>
      <dgm:spPr/>
      <dgm:t>
        <a:bodyPr/>
        <a:lstStyle/>
        <a:p>
          <a:endParaRPr lang="en-US"/>
        </a:p>
      </dgm:t>
    </dgm:pt>
    <dgm:pt modelId="{E65B9C4B-43D7-4BC2-89CA-73C607F8AB70}">
      <dgm:prSet/>
      <dgm:spPr/>
      <dgm:t>
        <a:bodyPr/>
        <a:lstStyle/>
        <a:p>
          <a:r>
            <a:rPr lang="en-US"/>
            <a:t>Integration should include single sign-on, electronic patient record links, and strong logistics for equipment, medicines, and transport (Bailey et al., 2020).</a:t>
          </a:r>
        </a:p>
      </dgm:t>
    </dgm:pt>
    <dgm:pt modelId="{D380E24D-6C99-4ED7-A26C-63096494C281}" type="parTrans" cxnId="{89B56087-2490-40C2-B229-7483058D083D}">
      <dgm:prSet/>
      <dgm:spPr/>
      <dgm:t>
        <a:bodyPr/>
        <a:lstStyle/>
        <a:p>
          <a:endParaRPr lang="en-US"/>
        </a:p>
      </dgm:t>
    </dgm:pt>
    <dgm:pt modelId="{D2B4CCFC-DB76-4E9F-B47F-7F538D3E48DF}" type="sibTrans" cxnId="{89B56087-2490-40C2-B229-7483058D083D}">
      <dgm:prSet/>
      <dgm:spPr/>
      <dgm:t>
        <a:bodyPr/>
        <a:lstStyle/>
        <a:p>
          <a:endParaRPr lang="en-US"/>
        </a:p>
      </dgm:t>
    </dgm:pt>
    <dgm:pt modelId="{C9F13426-B653-4D99-8BF7-30AC809D83E9}">
      <dgm:prSet/>
      <dgm:spPr/>
      <dgm:t>
        <a:bodyPr/>
        <a:lstStyle/>
        <a:p>
          <a:r>
            <a:rPr lang="en-US"/>
            <a:t>Equity should be protected through telephone or paper options, interpreters, large-print materials, and loaned connectivity with routine measurement of access gaps (Pahirden et al., 2025).</a:t>
          </a:r>
        </a:p>
      </dgm:t>
    </dgm:pt>
    <dgm:pt modelId="{A7023AAC-37DE-4272-8A9A-45F72F2E55B7}" type="parTrans" cxnId="{D85E1F58-708B-4493-B091-5DC62F1A0CF5}">
      <dgm:prSet/>
      <dgm:spPr/>
      <dgm:t>
        <a:bodyPr/>
        <a:lstStyle/>
        <a:p>
          <a:endParaRPr lang="en-US"/>
        </a:p>
      </dgm:t>
    </dgm:pt>
    <dgm:pt modelId="{DE67E032-E9AB-48DA-ABDE-FE20943D589C}" type="sibTrans" cxnId="{D85E1F58-708B-4493-B091-5DC62F1A0CF5}">
      <dgm:prSet/>
      <dgm:spPr/>
      <dgm:t>
        <a:bodyPr/>
        <a:lstStyle/>
        <a:p>
          <a:endParaRPr lang="en-US"/>
        </a:p>
      </dgm:t>
    </dgm:pt>
    <dgm:pt modelId="{EC8DDF6A-DAAA-4766-BC8D-535285CB544F}" type="pres">
      <dgm:prSet presAssocID="{F0C40B80-9800-444C-92B7-0833673EF122}" presName="linear" presStyleCnt="0">
        <dgm:presLayoutVars>
          <dgm:animLvl val="lvl"/>
          <dgm:resizeHandles val="exact"/>
        </dgm:presLayoutVars>
      </dgm:prSet>
      <dgm:spPr/>
    </dgm:pt>
    <dgm:pt modelId="{503B0937-3311-460E-9323-5CC4D678A7CC}" type="pres">
      <dgm:prSet presAssocID="{A79E881F-F220-4BAD-ADDF-3E60C8C841E0}" presName="parentText" presStyleLbl="node1" presStyleIdx="0" presStyleCnt="5">
        <dgm:presLayoutVars>
          <dgm:chMax val="0"/>
          <dgm:bulletEnabled val="1"/>
        </dgm:presLayoutVars>
      </dgm:prSet>
      <dgm:spPr/>
    </dgm:pt>
    <dgm:pt modelId="{77F04FE2-A985-4ABB-ACE2-8C21AEFAF586}" type="pres">
      <dgm:prSet presAssocID="{135AABDA-22CA-47BA-9A38-7139957B4222}" presName="spacer" presStyleCnt="0"/>
      <dgm:spPr/>
    </dgm:pt>
    <dgm:pt modelId="{4CFF41F4-625E-4729-A350-D5B9C8ABE6E0}" type="pres">
      <dgm:prSet presAssocID="{206F6E0A-990D-408C-85AA-A76F58375926}" presName="parentText" presStyleLbl="node1" presStyleIdx="1" presStyleCnt="5">
        <dgm:presLayoutVars>
          <dgm:chMax val="0"/>
          <dgm:bulletEnabled val="1"/>
        </dgm:presLayoutVars>
      </dgm:prSet>
      <dgm:spPr/>
    </dgm:pt>
    <dgm:pt modelId="{40A1A00E-A84C-4E51-86D4-E82A2E9B9FE2}" type="pres">
      <dgm:prSet presAssocID="{7E25E18E-C884-4A38-B5C8-21E08315E400}" presName="spacer" presStyleCnt="0"/>
      <dgm:spPr/>
    </dgm:pt>
    <dgm:pt modelId="{72807402-3D82-4D12-B2D3-75E2A1C8C029}" type="pres">
      <dgm:prSet presAssocID="{C58AB4EF-173B-4DE8-AE14-5BA18284ED87}" presName="parentText" presStyleLbl="node1" presStyleIdx="2" presStyleCnt="5">
        <dgm:presLayoutVars>
          <dgm:chMax val="0"/>
          <dgm:bulletEnabled val="1"/>
        </dgm:presLayoutVars>
      </dgm:prSet>
      <dgm:spPr/>
    </dgm:pt>
    <dgm:pt modelId="{7F3012D1-D270-45FE-ABA6-F8130D6F4D76}" type="pres">
      <dgm:prSet presAssocID="{7AAEFF47-6FFF-47DC-8629-C6AD9DF24348}" presName="spacer" presStyleCnt="0"/>
      <dgm:spPr/>
    </dgm:pt>
    <dgm:pt modelId="{27CEBC5B-84E7-4609-B13C-25E9C59A24C2}" type="pres">
      <dgm:prSet presAssocID="{E65B9C4B-43D7-4BC2-89CA-73C607F8AB70}" presName="parentText" presStyleLbl="node1" presStyleIdx="3" presStyleCnt="5">
        <dgm:presLayoutVars>
          <dgm:chMax val="0"/>
          <dgm:bulletEnabled val="1"/>
        </dgm:presLayoutVars>
      </dgm:prSet>
      <dgm:spPr/>
    </dgm:pt>
    <dgm:pt modelId="{E036D6C3-B41B-4111-8395-14BE6A6096C2}" type="pres">
      <dgm:prSet presAssocID="{D2B4CCFC-DB76-4E9F-B47F-7F538D3E48DF}" presName="spacer" presStyleCnt="0"/>
      <dgm:spPr/>
    </dgm:pt>
    <dgm:pt modelId="{B9CB1A57-A5F6-4770-82CF-98C31D8D3177}" type="pres">
      <dgm:prSet presAssocID="{C9F13426-B653-4D99-8BF7-30AC809D83E9}" presName="parentText" presStyleLbl="node1" presStyleIdx="4" presStyleCnt="5">
        <dgm:presLayoutVars>
          <dgm:chMax val="0"/>
          <dgm:bulletEnabled val="1"/>
        </dgm:presLayoutVars>
      </dgm:prSet>
      <dgm:spPr/>
    </dgm:pt>
  </dgm:ptLst>
  <dgm:cxnLst>
    <dgm:cxn modelId="{6D1E020C-04F7-4DCE-91E4-88F83A0C249C}" type="presOf" srcId="{206F6E0A-990D-408C-85AA-A76F58375926}" destId="{4CFF41F4-625E-4729-A350-D5B9C8ABE6E0}" srcOrd="0" destOrd="0" presId="urn:microsoft.com/office/officeart/2005/8/layout/vList2"/>
    <dgm:cxn modelId="{34D89863-AC59-4C48-8F6C-445D62E88C92}" type="presOf" srcId="{E65B9C4B-43D7-4BC2-89CA-73C607F8AB70}" destId="{27CEBC5B-84E7-4609-B13C-25E9C59A24C2}" srcOrd="0" destOrd="0" presId="urn:microsoft.com/office/officeart/2005/8/layout/vList2"/>
    <dgm:cxn modelId="{99F6EE57-2AF8-4CB3-8FB3-ADF31C8DF9F7}" type="presOf" srcId="{C58AB4EF-173B-4DE8-AE14-5BA18284ED87}" destId="{72807402-3D82-4D12-B2D3-75E2A1C8C029}" srcOrd="0" destOrd="0" presId="urn:microsoft.com/office/officeart/2005/8/layout/vList2"/>
    <dgm:cxn modelId="{D85E1F58-708B-4493-B091-5DC62F1A0CF5}" srcId="{F0C40B80-9800-444C-92B7-0833673EF122}" destId="{C9F13426-B653-4D99-8BF7-30AC809D83E9}" srcOrd="4" destOrd="0" parTransId="{A7023AAC-37DE-4272-8A9A-45F72F2E55B7}" sibTransId="{DE67E032-E9AB-48DA-ABDE-FE20943D589C}"/>
    <dgm:cxn modelId="{89B56087-2490-40C2-B229-7483058D083D}" srcId="{F0C40B80-9800-444C-92B7-0833673EF122}" destId="{E65B9C4B-43D7-4BC2-89CA-73C607F8AB70}" srcOrd="3" destOrd="0" parTransId="{D380E24D-6C99-4ED7-A26C-63096494C281}" sibTransId="{D2B4CCFC-DB76-4E9F-B47F-7F538D3E48DF}"/>
    <dgm:cxn modelId="{A6317789-4EF2-4AAC-922B-38D516996B26}" srcId="{F0C40B80-9800-444C-92B7-0833673EF122}" destId="{A79E881F-F220-4BAD-ADDF-3E60C8C841E0}" srcOrd="0" destOrd="0" parTransId="{1A35A767-84F1-42A4-87C0-98F907CFFFDA}" sibTransId="{135AABDA-22CA-47BA-9A38-7139957B4222}"/>
    <dgm:cxn modelId="{FA6DDFA5-84F7-42C8-BA97-489060179F19}" type="presOf" srcId="{C9F13426-B653-4D99-8BF7-30AC809D83E9}" destId="{B9CB1A57-A5F6-4770-82CF-98C31D8D3177}" srcOrd="0" destOrd="0" presId="urn:microsoft.com/office/officeart/2005/8/layout/vList2"/>
    <dgm:cxn modelId="{FD6FB8D7-03BC-4D6A-8536-BB3550ED1CBD}" srcId="{F0C40B80-9800-444C-92B7-0833673EF122}" destId="{206F6E0A-990D-408C-85AA-A76F58375926}" srcOrd="1" destOrd="0" parTransId="{E3A554DB-CB98-4DAE-9FD5-62DE57075C20}" sibTransId="{7E25E18E-C884-4A38-B5C8-21E08315E400}"/>
    <dgm:cxn modelId="{F87789FB-2A15-4900-822D-A7D73AE9886D}" srcId="{F0C40B80-9800-444C-92B7-0833673EF122}" destId="{C58AB4EF-173B-4DE8-AE14-5BA18284ED87}" srcOrd="2" destOrd="0" parTransId="{AD1027EA-3EEC-47E0-A166-B1D60F8ECE7F}" sibTransId="{7AAEFF47-6FFF-47DC-8629-C6AD9DF24348}"/>
    <dgm:cxn modelId="{990E75FC-7F2E-477F-92DE-7B2E929854F8}" type="presOf" srcId="{F0C40B80-9800-444C-92B7-0833673EF122}" destId="{EC8DDF6A-DAAA-4766-BC8D-535285CB544F}" srcOrd="0" destOrd="0" presId="urn:microsoft.com/office/officeart/2005/8/layout/vList2"/>
    <dgm:cxn modelId="{7DDB67FF-13D8-4820-9201-441E58B1152C}" type="presOf" srcId="{A79E881F-F220-4BAD-ADDF-3E60C8C841E0}" destId="{503B0937-3311-460E-9323-5CC4D678A7CC}" srcOrd="0" destOrd="0" presId="urn:microsoft.com/office/officeart/2005/8/layout/vList2"/>
    <dgm:cxn modelId="{F7AB03F3-A119-4242-997B-1F871933A572}" type="presParOf" srcId="{EC8DDF6A-DAAA-4766-BC8D-535285CB544F}" destId="{503B0937-3311-460E-9323-5CC4D678A7CC}" srcOrd="0" destOrd="0" presId="urn:microsoft.com/office/officeart/2005/8/layout/vList2"/>
    <dgm:cxn modelId="{67F36C17-2DD0-4458-8B25-4C542EFCA396}" type="presParOf" srcId="{EC8DDF6A-DAAA-4766-BC8D-535285CB544F}" destId="{77F04FE2-A985-4ABB-ACE2-8C21AEFAF586}" srcOrd="1" destOrd="0" presId="urn:microsoft.com/office/officeart/2005/8/layout/vList2"/>
    <dgm:cxn modelId="{1350D981-2182-4658-9E41-B1FF0E50EC89}" type="presParOf" srcId="{EC8DDF6A-DAAA-4766-BC8D-535285CB544F}" destId="{4CFF41F4-625E-4729-A350-D5B9C8ABE6E0}" srcOrd="2" destOrd="0" presId="urn:microsoft.com/office/officeart/2005/8/layout/vList2"/>
    <dgm:cxn modelId="{3615FF57-440F-4557-ADDB-89D57BED8C46}" type="presParOf" srcId="{EC8DDF6A-DAAA-4766-BC8D-535285CB544F}" destId="{40A1A00E-A84C-4E51-86D4-E82A2E9B9FE2}" srcOrd="3" destOrd="0" presId="urn:microsoft.com/office/officeart/2005/8/layout/vList2"/>
    <dgm:cxn modelId="{43B97D60-236B-4C06-AAC9-803440273A68}" type="presParOf" srcId="{EC8DDF6A-DAAA-4766-BC8D-535285CB544F}" destId="{72807402-3D82-4D12-B2D3-75E2A1C8C029}" srcOrd="4" destOrd="0" presId="urn:microsoft.com/office/officeart/2005/8/layout/vList2"/>
    <dgm:cxn modelId="{384C70D2-FDF2-481D-9E04-5A82AD05830A}" type="presParOf" srcId="{EC8DDF6A-DAAA-4766-BC8D-535285CB544F}" destId="{7F3012D1-D270-45FE-ABA6-F8130D6F4D76}" srcOrd="5" destOrd="0" presId="urn:microsoft.com/office/officeart/2005/8/layout/vList2"/>
    <dgm:cxn modelId="{CDAE552A-F802-4E3C-B681-8ED2FB597337}" type="presParOf" srcId="{EC8DDF6A-DAAA-4766-BC8D-535285CB544F}" destId="{27CEBC5B-84E7-4609-B13C-25E9C59A24C2}" srcOrd="6" destOrd="0" presId="urn:microsoft.com/office/officeart/2005/8/layout/vList2"/>
    <dgm:cxn modelId="{9FD114FE-28BE-4604-9465-40ADCFC47E58}" type="presParOf" srcId="{EC8DDF6A-DAAA-4766-BC8D-535285CB544F}" destId="{E036D6C3-B41B-4111-8395-14BE6A6096C2}" srcOrd="7" destOrd="0" presId="urn:microsoft.com/office/officeart/2005/8/layout/vList2"/>
    <dgm:cxn modelId="{79D25D15-AE28-4A1A-880B-27B4D97D4FCB}" type="presParOf" srcId="{EC8DDF6A-DAAA-4766-BC8D-535285CB544F}" destId="{B9CB1A57-A5F6-4770-82CF-98C31D8D317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DB2AE4B-D9B5-4340-94B2-8A6209A3C8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4D6169F-0CFD-48A9-B3D0-EEA335DF5EFB}">
      <dgm:prSet/>
      <dgm:spPr/>
      <dgm:t>
        <a:bodyPr/>
        <a:lstStyle/>
        <a:p>
          <a:r>
            <a:rPr lang="en-US"/>
            <a:t>Since 2022 National Health Service virtual wards have enabled the right patients to receive safe daily clinical supervision at home (Norman et al., 2023).</a:t>
          </a:r>
        </a:p>
      </dgm:t>
    </dgm:pt>
    <dgm:pt modelId="{536F1C13-231E-43A5-9028-512CD23584BA}" type="parTrans" cxnId="{1A58A216-5F83-4254-B352-923420D7D616}">
      <dgm:prSet/>
      <dgm:spPr/>
      <dgm:t>
        <a:bodyPr/>
        <a:lstStyle/>
        <a:p>
          <a:endParaRPr lang="en-US"/>
        </a:p>
      </dgm:t>
    </dgm:pt>
    <dgm:pt modelId="{599E135E-DBC1-4E51-A071-A2A371937AE7}" type="sibTrans" cxnId="{1A58A216-5F83-4254-B352-923420D7D616}">
      <dgm:prSet/>
      <dgm:spPr/>
      <dgm:t>
        <a:bodyPr/>
        <a:lstStyle/>
        <a:p>
          <a:endParaRPr lang="en-US"/>
        </a:p>
      </dgm:t>
    </dgm:pt>
    <dgm:pt modelId="{13D24550-216E-4007-B086-D6BA77A0C4E1}">
      <dgm:prSet/>
      <dgm:spPr/>
      <dgm:t>
        <a:bodyPr/>
        <a:lstStyle/>
        <a:p>
          <a:r>
            <a:rPr lang="en-US"/>
            <a:t>Workforce roles have expanded and become more connected across hospital and community with new skills and clear protocols (Litchfield et al., 2025).</a:t>
          </a:r>
        </a:p>
      </dgm:t>
    </dgm:pt>
    <dgm:pt modelId="{5A44366D-F8E1-482A-83E5-DDB085067A2A}" type="parTrans" cxnId="{093372FD-0CD1-4518-AE65-31BD7046BF24}">
      <dgm:prSet/>
      <dgm:spPr/>
      <dgm:t>
        <a:bodyPr/>
        <a:lstStyle/>
        <a:p>
          <a:endParaRPr lang="en-US"/>
        </a:p>
      </dgm:t>
    </dgm:pt>
    <dgm:pt modelId="{5174103E-DCD2-409E-B406-00AC13E6A83E}" type="sibTrans" cxnId="{093372FD-0CD1-4518-AE65-31BD7046BF24}">
      <dgm:prSet/>
      <dgm:spPr/>
      <dgm:t>
        <a:bodyPr/>
        <a:lstStyle/>
        <a:p>
          <a:endParaRPr lang="en-US"/>
        </a:p>
      </dgm:t>
    </dgm:pt>
    <dgm:pt modelId="{4492FD87-3874-4A30-B8C0-218F5E8C00DD}">
      <dgm:prSet/>
      <dgm:spPr/>
      <dgm:t>
        <a:bodyPr/>
        <a:lstStyle/>
        <a:p>
          <a:r>
            <a:rPr lang="en-US"/>
            <a:t>Service delivery gains include better bed use and faster flow, but value depends on joined-up systems and dependable logistics (Jalilian et al., 2024).</a:t>
          </a:r>
        </a:p>
      </dgm:t>
    </dgm:pt>
    <dgm:pt modelId="{0C5F35A8-60F6-4818-BA13-250A8E46A55B}" type="parTrans" cxnId="{4AACCADC-57A1-4CED-BA7C-71559E0925B5}">
      <dgm:prSet/>
      <dgm:spPr/>
      <dgm:t>
        <a:bodyPr/>
        <a:lstStyle/>
        <a:p>
          <a:endParaRPr lang="en-US"/>
        </a:p>
      </dgm:t>
    </dgm:pt>
    <dgm:pt modelId="{8A345760-6125-4DF3-B728-D79C705B3055}" type="sibTrans" cxnId="{4AACCADC-57A1-4CED-BA7C-71559E0925B5}">
      <dgm:prSet/>
      <dgm:spPr/>
      <dgm:t>
        <a:bodyPr/>
        <a:lstStyle/>
        <a:p>
          <a:endParaRPr lang="en-US"/>
        </a:p>
      </dgm:t>
    </dgm:pt>
    <dgm:pt modelId="{D601005C-606D-4B1D-A22C-14DF8C23C7F7}">
      <dgm:prSet/>
      <dgm:spPr/>
      <dgm:t>
        <a:bodyPr/>
        <a:lstStyle/>
        <a:p>
          <a:r>
            <a:rPr lang="en-US"/>
            <a:t>Patients often feel more comfortable and in control, but services must offer choice and strong safety-netting to prevent harm (Grange et al., 2024).</a:t>
          </a:r>
        </a:p>
      </dgm:t>
    </dgm:pt>
    <dgm:pt modelId="{F5B4C47A-8556-46FD-B430-12AB91D9325A}" type="parTrans" cxnId="{AFBDE94E-0A91-49E6-BEE1-CBEDD7C45092}">
      <dgm:prSet/>
      <dgm:spPr/>
      <dgm:t>
        <a:bodyPr/>
        <a:lstStyle/>
        <a:p>
          <a:endParaRPr lang="en-US"/>
        </a:p>
      </dgm:t>
    </dgm:pt>
    <dgm:pt modelId="{9AB39B93-0077-4DCA-B579-387EF5A33093}" type="sibTrans" cxnId="{AFBDE94E-0A91-49E6-BEE1-CBEDD7C45092}">
      <dgm:prSet/>
      <dgm:spPr/>
      <dgm:t>
        <a:bodyPr/>
        <a:lstStyle/>
        <a:p>
          <a:endParaRPr lang="en-US"/>
        </a:p>
      </dgm:t>
    </dgm:pt>
    <dgm:pt modelId="{CE89B047-1231-4660-9487-29009A1B575A}">
      <dgm:prSet/>
      <dgm:spPr/>
      <dgm:t>
        <a:bodyPr/>
        <a:lstStyle/>
        <a:p>
          <a:r>
            <a:rPr lang="en-US"/>
            <a:t>Communities benefit when inclusion is planned from the start and when success does not create hidden pressure elsewhere in the system (Westby et al., 2024).</a:t>
          </a:r>
        </a:p>
      </dgm:t>
    </dgm:pt>
    <dgm:pt modelId="{DC621F55-3D50-43E1-B74B-46C51D52947C}" type="parTrans" cxnId="{DFA42FA1-FB14-4BD9-B09D-08735F0B0DD9}">
      <dgm:prSet/>
      <dgm:spPr/>
      <dgm:t>
        <a:bodyPr/>
        <a:lstStyle/>
        <a:p>
          <a:endParaRPr lang="en-US"/>
        </a:p>
      </dgm:t>
    </dgm:pt>
    <dgm:pt modelId="{A2967BE6-FC49-4B36-A273-C3F422E9DDB3}" type="sibTrans" cxnId="{DFA42FA1-FB14-4BD9-B09D-08735F0B0DD9}">
      <dgm:prSet/>
      <dgm:spPr/>
      <dgm:t>
        <a:bodyPr/>
        <a:lstStyle/>
        <a:p>
          <a:endParaRPr lang="en-US"/>
        </a:p>
      </dgm:t>
    </dgm:pt>
    <dgm:pt modelId="{88594A3D-D684-4866-93D6-D323A0A16E35}" type="pres">
      <dgm:prSet presAssocID="{2DB2AE4B-D9B5-4340-94B2-8A6209A3C865}" presName="linear" presStyleCnt="0">
        <dgm:presLayoutVars>
          <dgm:animLvl val="lvl"/>
          <dgm:resizeHandles val="exact"/>
        </dgm:presLayoutVars>
      </dgm:prSet>
      <dgm:spPr/>
    </dgm:pt>
    <dgm:pt modelId="{435B685B-A78D-4F6E-8A8B-9EBFEADE74A2}" type="pres">
      <dgm:prSet presAssocID="{54D6169F-0CFD-48A9-B3D0-EEA335DF5EFB}" presName="parentText" presStyleLbl="node1" presStyleIdx="0" presStyleCnt="5">
        <dgm:presLayoutVars>
          <dgm:chMax val="0"/>
          <dgm:bulletEnabled val="1"/>
        </dgm:presLayoutVars>
      </dgm:prSet>
      <dgm:spPr/>
    </dgm:pt>
    <dgm:pt modelId="{BE80AA62-A23D-4838-B9C8-3B02824CF709}" type="pres">
      <dgm:prSet presAssocID="{599E135E-DBC1-4E51-A071-A2A371937AE7}" presName="spacer" presStyleCnt="0"/>
      <dgm:spPr/>
    </dgm:pt>
    <dgm:pt modelId="{A87D1648-DE76-471A-AC96-093A8F6BD944}" type="pres">
      <dgm:prSet presAssocID="{13D24550-216E-4007-B086-D6BA77A0C4E1}" presName="parentText" presStyleLbl="node1" presStyleIdx="1" presStyleCnt="5">
        <dgm:presLayoutVars>
          <dgm:chMax val="0"/>
          <dgm:bulletEnabled val="1"/>
        </dgm:presLayoutVars>
      </dgm:prSet>
      <dgm:spPr/>
    </dgm:pt>
    <dgm:pt modelId="{40FE956B-ED5C-4E41-A600-1E7C65CFBFED}" type="pres">
      <dgm:prSet presAssocID="{5174103E-DCD2-409E-B406-00AC13E6A83E}" presName="spacer" presStyleCnt="0"/>
      <dgm:spPr/>
    </dgm:pt>
    <dgm:pt modelId="{1498BDDE-6649-463E-B795-EE295FC6F1F1}" type="pres">
      <dgm:prSet presAssocID="{4492FD87-3874-4A30-B8C0-218F5E8C00DD}" presName="parentText" presStyleLbl="node1" presStyleIdx="2" presStyleCnt="5">
        <dgm:presLayoutVars>
          <dgm:chMax val="0"/>
          <dgm:bulletEnabled val="1"/>
        </dgm:presLayoutVars>
      </dgm:prSet>
      <dgm:spPr/>
    </dgm:pt>
    <dgm:pt modelId="{3E843C22-FA92-404B-BC7F-8C6C4ECB2CA3}" type="pres">
      <dgm:prSet presAssocID="{8A345760-6125-4DF3-B728-D79C705B3055}" presName="spacer" presStyleCnt="0"/>
      <dgm:spPr/>
    </dgm:pt>
    <dgm:pt modelId="{8813501F-7F6C-4DED-A8A0-0FC2F48677BF}" type="pres">
      <dgm:prSet presAssocID="{D601005C-606D-4B1D-A22C-14DF8C23C7F7}" presName="parentText" presStyleLbl="node1" presStyleIdx="3" presStyleCnt="5">
        <dgm:presLayoutVars>
          <dgm:chMax val="0"/>
          <dgm:bulletEnabled val="1"/>
        </dgm:presLayoutVars>
      </dgm:prSet>
      <dgm:spPr/>
    </dgm:pt>
    <dgm:pt modelId="{ADD0B3DF-E352-4464-A72D-966A05F611E3}" type="pres">
      <dgm:prSet presAssocID="{9AB39B93-0077-4DCA-B579-387EF5A33093}" presName="spacer" presStyleCnt="0"/>
      <dgm:spPr/>
    </dgm:pt>
    <dgm:pt modelId="{BB8B585B-B30E-49FC-A7FA-E55612967F87}" type="pres">
      <dgm:prSet presAssocID="{CE89B047-1231-4660-9487-29009A1B575A}" presName="parentText" presStyleLbl="node1" presStyleIdx="4" presStyleCnt="5">
        <dgm:presLayoutVars>
          <dgm:chMax val="0"/>
          <dgm:bulletEnabled val="1"/>
        </dgm:presLayoutVars>
      </dgm:prSet>
      <dgm:spPr/>
    </dgm:pt>
  </dgm:ptLst>
  <dgm:cxnLst>
    <dgm:cxn modelId="{1A58A216-5F83-4254-B352-923420D7D616}" srcId="{2DB2AE4B-D9B5-4340-94B2-8A6209A3C865}" destId="{54D6169F-0CFD-48A9-B3D0-EEA335DF5EFB}" srcOrd="0" destOrd="0" parTransId="{536F1C13-231E-43A5-9028-512CD23584BA}" sibTransId="{599E135E-DBC1-4E51-A071-A2A371937AE7}"/>
    <dgm:cxn modelId="{5D881E2A-59CE-4384-B407-81CBF211AEDE}" type="presOf" srcId="{D601005C-606D-4B1D-A22C-14DF8C23C7F7}" destId="{8813501F-7F6C-4DED-A8A0-0FC2F48677BF}" srcOrd="0" destOrd="0" presId="urn:microsoft.com/office/officeart/2005/8/layout/vList2"/>
    <dgm:cxn modelId="{2B76863E-F613-46B3-A1AB-F8087D09DF77}" type="presOf" srcId="{13D24550-216E-4007-B086-D6BA77A0C4E1}" destId="{A87D1648-DE76-471A-AC96-093A8F6BD944}" srcOrd="0" destOrd="0" presId="urn:microsoft.com/office/officeart/2005/8/layout/vList2"/>
    <dgm:cxn modelId="{AFBDE94E-0A91-49E6-BEE1-CBEDD7C45092}" srcId="{2DB2AE4B-D9B5-4340-94B2-8A6209A3C865}" destId="{D601005C-606D-4B1D-A22C-14DF8C23C7F7}" srcOrd="3" destOrd="0" parTransId="{F5B4C47A-8556-46FD-B430-12AB91D9325A}" sibTransId="{9AB39B93-0077-4DCA-B579-387EF5A33093}"/>
    <dgm:cxn modelId="{47AA2A75-1E9A-49ED-B20A-86EB7C250088}" type="presOf" srcId="{CE89B047-1231-4660-9487-29009A1B575A}" destId="{BB8B585B-B30E-49FC-A7FA-E55612967F87}" srcOrd="0" destOrd="0" presId="urn:microsoft.com/office/officeart/2005/8/layout/vList2"/>
    <dgm:cxn modelId="{DFA42FA1-FB14-4BD9-B09D-08735F0B0DD9}" srcId="{2DB2AE4B-D9B5-4340-94B2-8A6209A3C865}" destId="{CE89B047-1231-4660-9487-29009A1B575A}" srcOrd="4" destOrd="0" parTransId="{DC621F55-3D50-43E1-B74B-46C51D52947C}" sibTransId="{A2967BE6-FC49-4B36-A273-C3F422E9DDB3}"/>
    <dgm:cxn modelId="{8373CDAC-7C9A-421B-BEEA-CFEB380B5A0B}" type="presOf" srcId="{54D6169F-0CFD-48A9-B3D0-EEA335DF5EFB}" destId="{435B685B-A78D-4F6E-8A8B-9EBFEADE74A2}" srcOrd="0" destOrd="0" presId="urn:microsoft.com/office/officeart/2005/8/layout/vList2"/>
    <dgm:cxn modelId="{A52F43BA-40F4-4D8A-97C4-7708F53D462B}" type="presOf" srcId="{4492FD87-3874-4A30-B8C0-218F5E8C00DD}" destId="{1498BDDE-6649-463E-B795-EE295FC6F1F1}" srcOrd="0" destOrd="0" presId="urn:microsoft.com/office/officeart/2005/8/layout/vList2"/>
    <dgm:cxn modelId="{4AACCADC-57A1-4CED-BA7C-71559E0925B5}" srcId="{2DB2AE4B-D9B5-4340-94B2-8A6209A3C865}" destId="{4492FD87-3874-4A30-B8C0-218F5E8C00DD}" srcOrd="2" destOrd="0" parTransId="{0C5F35A8-60F6-4818-BA13-250A8E46A55B}" sibTransId="{8A345760-6125-4DF3-B728-D79C705B3055}"/>
    <dgm:cxn modelId="{51A193E3-5B6B-4C6D-9BB3-0BA63C346FCE}" type="presOf" srcId="{2DB2AE4B-D9B5-4340-94B2-8A6209A3C865}" destId="{88594A3D-D684-4866-93D6-D323A0A16E35}" srcOrd="0" destOrd="0" presId="urn:microsoft.com/office/officeart/2005/8/layout/vList2"/>
    <dgm:cxn modelId="{093372FD-0CD1-4518-AE65-31BD7046BF24}" srcId="{2DB2AE4B-D9B5-4340-94B2-8A6209A3C865}" destId="{13D24550-216E-4007-B086-D6BA77A0C4E1}" srcOrd="1" destOrd="0" parTransId="{5A44366D-F8E1-482A-83E5-DDB085067A2A}" sibTransId="{5174103E-DCD2-409E-B406-00AC13E6A83E}"/>
    <dgm:cxn modelId="{44FC5FC0-FAC6-4522-A934-66F26995DB82}" type="presParOf" srcId="{88594A3D-D684-4866-93D6-D323A0A16E35}" destId="{435B685B-A78D-4F6E-8A8B-9EBFEADE74A2}" srcOrd="0" destOrd="0" presId="urn:microsoft.com/office/officeart/2005/8/layout/vList2"/>
    <dgm:cxn modelId="{0BA6EDDF-7790-4FC5-9420-5AF6252B350A}" type="presParOf" srcId="{88594A3D-D684-4866-93D6-D323A0A16E35}" destId="{BE80AA62-A23D-4838-B9C8-3B02824CF709}" srcOrd="1" destOrd="0" presId="urn:microsoft.com/office/officeart/2005/8/layout/vList2"/>
    <dgm:cxn modelId="{6279E598-29CC-4864-8D23-9ADB0886B35A}" type="presParOf" srcId="{88594A3D-D684-4866-93D6-D323A0A16E35}" destId="{A87D1648-DE76-471A-AC96-093A8F6BD944}" srcOrd="2" destOrd="0" presId="urn:microsoft.com/office/officeart/2005/8/layout/vList2"/>
    <dgm:cxn modelId="{62EAE499-76E0-4B46-AA52-7CA67F5C746A}" type="presParOf" srcId="{88594A3D-D684-4866-93D6-D323A0A16E35}" destId="{40FE956B-ED5C-4E41-A600-1E7C65CFBFED}" srcOrd="3" destOrd="0" presId="urn:microsoft.com/office/officeart/2005/8/layout/vList2"/>
    <dgm:cxn modelId="{B1CFA982-42BE-4444-A212-A667CCE35772}" type="presParOf" srcId="{88594A3D-D684-4866-93D6-D323A0A16E35}" destId="{1498BDDE-6649-463E-B795-EE295FC6F1F1}" srcOrd="4" destOrd="0" presId="urn:microsoft.com/office/officeart/2005/8/layout/vList2"/>
    <dgm:cxn modelId="{CDAC8D36-26C1-4E8C-B3E1-BAC83CC717E5}" type="presParOf" srcId="{88594A3D-D684-4866-93D6-D323A0A16E35}" destId="{3E843C22-FA92-404B-BC7F-8C6C4ECB2CA3}" srcOrd="5" destOrd="0" presId="urn:microsoft.com/office/officeart/2005/8/layout/vList2"/>
    <dgm:cxn modelId="{2CC37555-1CCF-4314-86AC-855650DB6BC9}" type="presParOf" srcId="{88594A3D-D684-4866-93D6-D323A0A16E35}" destId="{8813501F-7F6C-4DED-A8A0-0FC2F48677BF}" srcOrd="6" destOrd="0" presId="urn:microsoft.com/office/officeart/2005/8/layout/vList2"/>
    <dgm:cxn modelId="{B6612B7F-2B9F-4082-BFCF-6B262709A490}" type="presParOf" srcId="{88594A3D-D684-4866-93D6-D323A0A16E35}" destId="{ADD0B3DF-E352-4464-A72D-966A05F611E3}" srcOrd="7" destOrd="0" presId="urn:microsoft.com/office/officeart/2005/8/layout/vList2"/>
    <dgm:cxn modelId="{065734BA-1F9E-4700-B895-2E89C647078E}" type="presParOf" srcId="{88594A3D-D684-4866-93D6-D323A0A16E35}" destId="{BB8B585B-B30E-49FC-A7FA-E55612967F8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DF0AD-27CC-4CB0-BA4F-75159BEDF667}">
      <dsp:nvSpPr>
        <dsp:cNvPr id="0" name=""/>
        <dsp:cNvSpPr/>
      </dsp:nvSpPr>
      <dsp:spPr>
        <a:xfrm>
          <a:off x="0" y="645217"/>
          <a:ext cx="7464767"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 virtual ward is a safe way to care for the right patient in the right place under daily clinical supervision at home rather than in a hospital bed (Norman et al., 2023).</a:t>
          </a:r>
        </a:p>
      </dsp:txBody>
      <dsp:txXfrm>
        <a:off x="31070" y="676287"/>
        <a:ext cx="7402627" cy="574340"/>
      </dsp:txXfrm>
    </dsp:sp>
    <dsp:sp modelId="{FAF75304-9023-4E15-B93E-0F0C2E5245F0}">
      <dsp:nvSpPr>
        <dsp:cNvPr id="0" name=""/>
        <dsp:cNvSpPr/>
      </dsp:nvSpPr>
      <dsp:spPr>
        <a:xfrm>
          <a:off x="0" y="1330657"/>
          <a:ext cx="7464767"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National Health Service organisations have used remote monitoring devices, video contact, and home visits to deliver this care since 2022 (McGowan et al., 2024).</a:t>
          </a:r>
        </a:p>
      </dsp:txBody>
      <dsp:txXfrm>
        <a:off x="31070" y="1361727"/>
        <a:ext cx="7402627" cy="574340"/>
      </dsp:txXfrm>
    </dsp:sp>
    <dsp:sp modelId="{EBCA552E-E9F2-4AE7-B66D-B6AC26BD9E0A}">
      <dsp:nvSpPr>
        <dsp:cNvPr id="0" name=""/>
        <dsp:cNvSpPr/>
      </dsp:nvSpPr>
      <dsp:spPr>
        <a:xfrm>
          <a:off x="0" y="2016098"/>
          <a:ext cx="7464767"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model promises fewer inpatient days, quicker recovery in familiar surroundings, and better use of scarce beds and staff time (Jalilian et al., 2024).</a:t>
          </a:r>
        </a:p>
      </dsp:txBody>
      <dsp:txXfrm>
        <a:off x="31070" y="2047168"/>
        <a:ext cx="7402627" cy="574340"/>
      </dsp:txXfrm>
    </dsp:sp>
    <dsp:sp modelId="{85ADD7C2-C2C1-4B91-9D6A-5F85E6EA764A}">
      <dsp:nvSpPr>
        <dsp:cNvPr id="0" name=""/>
        <dsp:cNvSpPr/>
      </dsp:nvSpPr>
      <dsp:spPr>
        <a:xfrm>
          <a:off x="0" y="2701537"/>
          <a:ext cx="7464767"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Important questions include how roles change, what training is needed, and how safety, information sharing, and escalation are handled (Wilson-Aggarwal et al., 2022).</a:t>
          </a:r>
        </a:p>
      </dsp:txBody>
      <dsp:txXfrm>
        <a:off x="31070" y="2732607"/>
        <a:ext cx="7402627" cy="574340"/>
      </dsp:txXfrm>
    </dsp:sp>
    <dsp:sp modelId="{3FDABE12-6C71-46CB-A8FF-76723E3CEF91}">
      <dsp:nvSpPr>
        <dsp:cNvPr id="0" name=""/>
        <dsp:cNvSpPr/>
      </dsp:nvSpPr>
      <dsp:spPr>
        <a:xfrm>
          <a:off x="0" y="3386978"/>
          <a:ext cx="7464767"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This presentation follows the module template and weighs benefits and risks using evidence from recent United Kingdom practice (Litchfield et al., 2025).</a:t>
          </a:r>
        </a:p>
      </dsp:txBody>
      <dsp:txXfrm>
        <a:off x="31070" y="3418048"/>
        <a:ext cx="7402627"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C6685-4E08-4315-BFC8-579B910698CC}">
      <dsp:nvSpPr>
        <dsp:cNvPr id="0" name=""/>
        <dsp:cNvSpPr/>
      </dsp:nvSpPr>
      <dsp:spPr>
        <a:xfrm>
          <a:off x="0" y="86677"/>
          <a:ext cx="7455242"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Many organisations run a “hub and spoke” model with a clinical hub monitoring dashboards and community teams delivering care in patients’ homes (Bradby, 2022).</a:t>
          </a:r>
        </a:p>
      </dsp:txBody>
      <dsp:txXfrm>
        <a:off x="42722" y="129399"/>
        <a:ext cx="7369798" cy="789716"/>
      </dsp:txXfrm>
    </dsp:sp>
    <dsp:sp modelId="{2BF38F8E-8D3B-4B47-B0AF-DDC7E255AF90}">
      <dsp:nvSpPr>
        <dsp:cNvPr id="0" name=""/>
        <dsp:cNvSpPr/>
      </dsp:nvSpPr>
      <dsp:spPr>
        <a:xfrm>
          <a:off x="0" y="1010797"/>
          <a:ext cx="7455242"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virtual ward team completes daily remote rounds and uses agreed thresholds to trigger calls, visits, or rapid assessment (Norman et al., 2023).</a:t>
          </a:r>
        </a:p>
      </dsp:txBody>
      <dsp:txXfrm>
        <a:off x="42722" y="1053519"/>
        <a:ext cx="7369798" cy="789716"/>
      </dsp:txXfrm>
    </dsp:sp>
    <dsp:sp modelId="{51142D18-9D9B-4F5C-9912-AD110AEAD2B6}">
      <dsp:nvSpPr>
        <dsp:cNvPr id="0" name=""/>
        <dsp:cNvSpPr/>
      </dsp:nvSpPr>
      <dsp:spPr>
        <a:xfrm>
          <a:off x="0" y="1934917"/>
          <a:ext cx="7455242"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Evidence from real services shows virtual wards can be designed for frailty, respiratory illness, heart failure, and post-operative recovery with pathway-specific measures (Pugmire et al., 2025).</a:t>
          </a:r>
        </a:p>
      </dsp:txBody>
      <dsp:txXfrm>
        <a:off x="42722" y="1977639"/>
        <a:ext cx="7369798" cy="789716"/>
      </dsp:txXfrm>
    </dsp:sp>
    <dsp:sp modelId="{BC223644-6889-4BC6-8B18-D83736FB4492}">
      <dsp:nvSpPr>
        <dsp:cNvPr id="0" name=""/>
        <dsp:cNvSpPr/>
      </dsp:nvSpPr>
      <dsp:spPr>
        <a:xfrm>
          <a:off x="0" y="2859037"/>
          <a:ext cx="7455242"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Capacity planning tools help decide safe caseloads and staffing so that demand, travel time, and response targets are realistic (Grange et al., 2024).</a:t>
          </a:r>
        </a:p>
      </dsp:txBody>
      <dsp:txXfrm>
        <a:off x="42722" y="2901759"/>
        <a:ext cx="7369798" cy="789716"/>
      </dsp:txXfrm>
    </dsp:sp>
    <dsp:sp modelId="{C608B562-9C91-4F6A-ABA5-90AD496A9029}">
      <dsp:nvSpPr>
        <dsp:cNvPr id="0" name=""/>
        <dsp:cNvSpPr/>
      </dsp:nvSpPr>
      <dsp:spPr>
        <a:xfrm>
          <a:off x="0" y="3783157"/>
          <a:ext cx="7455242"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Economic studies suggest start-up costs are real but medium-term value improves when pathways are focused and outcomes are tracked (Jalilian et al., 2024).</a:t>
          </a:r>
        </a:p>
      </dsp:txBody>
      <dsp:txXfrm>
        <a:off x="42722" y="3825879"/>
        <a:ext cx="7369798" cy="789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85D63-3322-4CA9-A2D2-11284E357F4A}">
      <dsp:nvSpPr>
        <dsp:cNvPr id="0" name=""/>
        <dsp:cNvSpPr/>
      </dsp:nvSpPr>
      <dsp:spPr>
        <a:xfrm>
          <a:off x="0" y="268920"/>
          <a:ext cx="7500550" cy="67392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Safety protocols with red, amber, and green thresholds and 24-hour contact lines support timely escalation back to hospital when needed (Norman et al., 2023).</a:t>
          </a:r>
        </a:p>
      </dsp:txBody>
      <dsp:txXfrm>
        <a:off x="32898" y="301818"/>
        <a:ext cx="7434754" cy="608124"/>
      </dsp:txXfrm>
    </dsp:sp>
    <dsp:sp modelId="{49FFE3F9-1D10-4C61-8277-A301E34BF321}">
      <dsp:nvSpPr>
        <dsp:cNvPr id="0" name=""/>
        <dsp:cNvSpPr/>
      </dsp:nvSpPr>
      <dsp:spPr>
        <a:xfrm>
          <a:off x="0" y="994680"/>
          <a:ext cx="7500550" cy="67392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Information must flow across electronic patient records, monitoring platforms, and community records to avoid duplication and errors (Bailey et al., 2020).</a:t>
          </a:r>
        </a:p>
      </dsp:txBody>
      <dsp:txXfrm>
        <a:off x="32898" y="1027578"/>
        <a:ext cx="7434754" cy="608124"/>
      </dsp:txXfrm>
    </dsp:sp>
    <dsp:sp modelId="{0D63CA87-4D5A-4AD5-BA2E-206081EBA2F1}">
      <dsp:nvSpPr>
        <dsp:cNvPr id="0" name=""/>
        <dsp:cNvSpPr/>
      </dsp:nvSpPr>
      <dsp:spPr>
        <a:xfrm>
          <a:off x="0" y="1720440"/>
          <a:ext cx="7500550" cy="67392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Equipment logistics need clear processes because kits can be lost, batteries fail, and deliveries must be tracked and replaced quickly (Bailey et al., 2020).</a:t>
          </a:r>
        </a:p>
      </dsp:txBody>
      <dsp:txXfrm>
        <a:off x="32898" y="1753338"/>
        <a:ext cx="7434754" cy="608124"/>
      </dsp:txXfrm>
    </dsp:sp>
    <dsp:sp modelId="{7AA0B763-137A-48E3-A004-1766D18E6D7E}">
      <dsp:nvSpPr>
        <dsp:cNvPr id="0" name=""/>
        <dsp:cNvSpPr/>
      </dsp:nvSpPr>
      <dsp:spPr>
        <a:xfrm>
          <a:off x="0" y="2446199"/>
          <a:ext cx="7500550" cy="67392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Culture and communication shape success, and teams gain confidence when governance is visible and escalation works smoothly (Litchfield et al., 2025).</a:t>
          </a:r>
        </a:p>
      </dsp:txBody>
      <dsp:txXfrm>
        <a:off x="32898" y="2479097"/>
        <a:ext cx="7434754" cy="608124"/>
      </dsp:txXfrm>
    </dsp:sp>
    <dsp:sp modelId="{60E6153F-7454-4DC6-96CF-2BD312226F53}">
      <dsp:nvSpPr>
        <dsp:cNvPr id="0" name=""/>
        <dsp:cNvSpPr/>
      </dsp:nvSpPr>
      <dsp:spPr>
        <a:xfrm>
          <a:off x="0" y="3171959"/>
          <a:ext cx="7500550" cy="67392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Rural realities such as weak connectivity and long drive times require practical workarounds and local partnerships to keep care safe (Westby et al., 2024).</a:t>
          </a:r>
        </a:p>
      </dsp:txBody>
      <dsp:txXfrm>
        <a:off x="32898" y="3204857"/>
        <a:ext cx="7434754" cy="6081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2BD4A-CF88-496B-8DBD-C16FB2BCD88B}">
      <dsp:nvSpPr>
        <dsp:cNvPr id="0" name=""/>
        <dsp:cNvSpPr/>
      </dsp:nvSpPr>
      <dsp:spPr>
        <a:xfrm>
          <a:off x="0" y="442926"/>
          <a:ext cx="7532989" cy="5990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Roles extend beyond the ward as clinicians supervise at a distance while community teams deliver hands-on care in homes (Bradby, 2022).</a:t>
          </a:r>
        </a:p>
      </dsp:txBody>
      <dsp:txXfrm>
        <a:off x="29243" y="472169"/>
        <a:ext cx="7474503" cy="540554"/>
      </dsp:txXfrm>
    </dsp:sp>
    <dsp:sp modelId="{0DA36094-27B0-4CC8-8BB6-DC8D15F34AF6}">
      <dsp:nvSpPr>
        <dsp:cNvPr id="0" name=""/>
        <dsp:cNvSpPr/>
      </dsp:nvSpPr>
      <dsp:spPr>
        <a:xfrm>
          <a:off x="0" y="1088046"/>
          <a:ext cx="7532989" cy="5990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Staff learn to use remote platforms, pair devices, triage alerts, and safety-net confidently without always seeing the patient face to face (McGowan et al., 2024).</a:t>
          </a:r>
        </a:p>
      </dsp:txBody>
      <dsp:txXfrm>
        <a:off x="29243" y="1117289"/>
        <a:ext cx="7474503" cy="540554"/>
      </dsp:txXfrm>
    </dsp:sp>
    <dsp:sp modelId="{E534412C-22D9-41B6-A2B5-DAAAFECD1522}">
      <dsp:nvSpPr>
        <dsp:cNvPr id="0" name=""/>
        <dsp:cNvSpPr/>
      </dsp:nvSpPr>
      <dsp:spPr>
        <a:xfrm>
          <a:off x="0" y="1733166"/>
          <a:ext cx="7532989" cy="5990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Many professionals report better use of time with fewer routine in-hospital observations and more focused decision-making across wider caseloads (Kanyimo, 2022).</a:t>
          </a:r>
        </a:p>
      </dsp:txBody>
      <dsp:txXfrm>
        <a:off x="29243" y="1762409"/>
        <a:ext cx="7474503" cy="540554"/>
      </dsp:txXfrm>
    </dsp:sp>
    <dsp:sp modelId="{DC1EFB9F-EDB4-4155-A561-89C2E968FF77}">
      <dsp:nvSpPr>
        <dsp:cNvPr id="0" name=""/>
        <dsp:cNvSpPr/>
      </dsp:nvSpPr>
      <dsp:spPr>
        <a:xfrm>
          <a:off x="0" y="2378286"/>
          <a:ext cx="7532989" cy="5990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Pressure points include alert fatigue, poor connectivity, and anxiety about responsibility during deterioration when the patient is not in sight (Wilson-Aggarwal et al., 2022).</a:t>
          </a:r>
        </a:p>
      </dsp:txBody>
      <dsp:txXfrm>
        <a:off x="29243" y="2407529"/>
        <a:ext cx="7474503" cy="540554"/>
      </dsp:txXfrm>
    </dsp:sp>
    <dsp:sp modelId="{8BC356C5-2454-445D-89EF-A70D5C2557AF}">
      <dsp:nvSpPr>
        <dsp:cNvPr id="0" name=""/>
        <dsp:cNvSpPr/>
      </dsp:nvSpPr>
      <dsp:spPr>
        <a:xfrm>
          <a:off x="0" y="3023406"/>
          <a:ext cx="7532989" cy="5990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Culture improves when training, fair rotas, senior cover, and working technology are in place and when staff see added capacity rather than risk dumping (Litchfield et al., 2025).</a:t>
          </a:r>
        </a:p>
      </dsp:txBody>
      <dsp:txXfrm>
        <a:off x="29243" y="3052649"/>
        <a:ext cx="7474503" cy="5405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7738A-0B84-4177-9B70-FDD10D3FE9CF}">
      <dsp:nvSpPr>
        <dsp:cNvPr id="0" name=""/>
        <dsp:cNvSpPr/>
      </dsp:nvSpPr>
      <dsp:spPr>
        <a:xfrm>
          <a:off x="0" y="584523"/>
          <a:ext cx="7821403"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Flow changes as suitable patients step down early from hospital or step up from home to avoid admission with clear criteria and daily plans (Pugmire et al., 2025).</a:t>
          </a:r>
        </a:p>
      </dsp:txBody>
      <dsp:txXfrm>
        <a:off x="31070" y="615593"/>
        <a:ext cx="7759263" cy="574340"/>
      </dsp:txXfrm>
    </dsp:sp>
    <dsp:sp modelId="{D8F4FEE9-2318-49D4-93DC-73AFA4530144}">
      <dsp:nvSpPr>
        <dsp:cNvPr id="0" name=""/>
        <dsp:cNvSpPr/>
      </dsp:nvSpPr>
      <dsp:spPr>
        <a:xfrm>
          <a:off x="0" y="1269963"/>
          <a:ext cx="7821403"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Hospitals can use beds better and reduce harms such as deconditioning and delirium when people are safely at home (Brennan, 2021).</a:t>
          </a:r>
        </a:p>
      </dsp:txBody>
      <dsp:txXfrm>
        <a:off x="31070" y="1301033"/>
        <a:ext cx="7759263" cy="574340"/>
      </dsp:txXfrm>
    </dsp:sp>
    <dsp:sp modelId="{D067527B-7242-4BF6-973A-63799A4E0507}">
      <dsp:nvSpPr>
        <dsp:cNvPr id="0" name=""/>
        <dsp:cNvSpPr/>
      </dsp:nvSpPr>
      <dsp:spPr>
        <a:xfrm>
          <a:off x="0" y="1955403"/>
          <a:ext cx="7821403"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Integrated huddles and shared protocols improve communication across hospital and community teams and enable same-day responses (Grange et al., 2024).</a:t>
          </a:r>
        </a:p>
      </dsp:txBody>
      <dsp:txXfrm>
        <a:off x="31070" y="1986473"/>
        <a:ext cx="7759263" cy="574340"/>
      </dsp:txXfrm>
    </dsp:sp>
    <dsp:sp modelId="{5B8AD61F-BDE9-4D6E-8155-5CCA43B9BB88}">
      <dsp:nvSpPr>
        <dsp:cNvPr id="0" name=""/>
        <dsp:cNvSpPr/>
      </dsp:nvSpPr>
      <dsp:spPr>
        <a:xfrm>
          <a:off x="0" y="2640843"/>
          <a:ext cx="7821403"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Operational risks include fragmented information systems, complex equipment logistics, and dependence on timely pharmacy and courier support (Bailey et al., 2020).</a:t>
          </a:r>
        </a:p>
      </dsp:txBody>
      <dsp:txXfrm>
        <a:off x="31070" y="2671913"/>
        <a:ext cx="7759263" cy="574340"/>
      </dsp:txXfrm>
    </dsp:sp>
    <dsp:sp modelId="{0203E63D-419A-4968-AAAE-44F539E996F0}">
      <dsp:nvSpPr>
        <dsp:cNvPr id="0" name=""/>
        <dsp:cNvSpPr/>
      </dsp:nvSpPr>
      <dsp:spPr>
        <a:xfrm>
          <a:off x="0" y="3326283"/>
          <a:ext cx="7821403" cy="63648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Short-term costs are significant, but medium-term value rises when pathways are focused and outcomes are measured and reported (Jalilian et al., 2024).</a:t>
          </a:r>
        </a:p>
      </dsp:txBody>
      <dsp:txXfrm>
        <a:off x="31070" y="3357353"/>
        <a:ext cx="7759263" cy="5743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8B964-3E08-40CF-A98E-B93AF6E7F0EA}">
      <dsp:nvSpPr>
        <dsp:cNvPr id="0" name=""/>
        <dsp:cNvSpPr/>
      </dsp:nvSpPr>
      <dsp:spPr>
        <a:xfrm>
          <a:off x="0" y="114640"/>
          <a:ext cx="6779225" cy="772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Many people feel better at home where they sleep well, eat familiar food, move more, and see family and pets, which supports mood and recovery (Norman et al., 2023).</a:t>
          </a:r>
        </a:p>
      </dsp:txBody>
      <dsp:txXfrm>
        <a:off x="37696" y="152336"/>
        <a:ext cx="6703833" cy="696808"/>
      </dsp:txXfrm>
    </dsp:sp>
    <dsp:sp modelId="{C3BAA60A-FBEC-438E-82FE-5E6B1F32173C}">
      <dsp:nvSpPr>
        <dsp:cNvPr id="0" name=""/>
        <dsp:cNvSpPr/>
      </dsp:nvSpPr>
      <dsp:spPr>
        <a:xfrm>
          <a:off x="0" y="930040"/>
          <a:ext cx="6779225" cy="772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Home monitoring gives people more control because they can see numbers, ask questions, and learn how actions change symptoms and plans (Kanyimo, 2022).</a:t>
          </a:r>
        </a:p>
      </dsp:txBody>
      <dsp:txXfrm>
        <a:off x="37696" y="967736"/>
        <a:ext cx="6703833" cy="696808"/>
      </dsp:txXfrm>
    </dsp:sp>
    <dsp:sp modelId="{2757A530-56D0-4A94-A64E-E2EA78A9880A}">
      <dsp:nvSpPr>
        <dsp:cNvPr id="0" name=""/>
        <dsp:cNvSpPr/>
      </dsp:nvSpPr>
      <dsp:spPr>
        <a:xfrm>
          <a:off x="0" y="1745440"/>
          <a:ext cx="6779225" cy="772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Real risks exist when people are alone, have low vision or painful hands, or dislike technology, and carers may feel pressure to manage devices and readings (Vera San Juan et al., 2021).</a:t>
          </a:r>
        </a:p>
      </dsp:txBody>
      <dsp:txXfrm>
        <a:off x="37696" y="1783136"/>
        <a:ext cx="6703833" cy="696808"/>
      </dsp:txXfrm>
    </dsp:sp>
    <dsp:sp modelId="{8C929686-E7EA-4D63-9F7C-60376604C883}">
      <dsp:nvSpPr>
        <dsp:cNvPr id="0" name=""/>
        <dsp:cNvSpPr/>
      </dsp:nvSpPr>
      <dsp:spPr>
        <a:xfrm>
          <a:off x="0" y="2560840"/>
          <a:ext cx="6779225" cy="772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Fair access needs options such as telephone-only pathways, large-print guides, translated material, and carer-led monitoring with supported set-up (Norman et al., 2023).</a:t>
          </a:r>
        </a:p>
      </dsp:txBody>
      <dsp:txXfrm>
        <a:off x="37696" y="2598536"/>
        <a:ext cx="6703833" cy="696808"/>
      </dsp:txXfrm>
    </dsp:sp>
    <dsp:sp modelId="{09EC745A-FF23-45F3-A979-0CA0356040C5}">
      <dsp:nvSpPr>
        <dsp:cNvPr id="0" name=""/>
        <dsp:cNvSpPr/>
      </dsp:nvSpPr>
      <dsp:spPr>
        <a:xfrm>
          <a:off x="0" y="3376240"/>
          <a:ext cx="6779225" cy="772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Reassurance grows when early escalations work well and when nurses visit promptly or arrange same-day tests after concerning changes (Kanyimo, 2022).</a:t>
          </a:r>
        </a:p>
      </dsp:txBody>
      <dsp:txXfrm>
        <a:off x="37696" y="3413936"/>
        <a:ext cx="6703833" cy="6968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90EEC-BE52-47DC-B635-6D9AEE256049}">
      <dsp:nvSpPr>
        <dsp:cNvPr id="0" name=""/>
        <dsp:cNvSpPr/>
      </dsp:nvSpPr>
      <dsp:spPr>
        <a:xfrm>
          <a:off x="0" y="17625"/>
          <a:ext cx="6350948"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Virtual wards bring hospital-level expertise into neighbourhoods and reduce travel time for families and carers, which can ease daily life (Westby et al., 2024).</a:t>
          </a:r>
        </a:p>
      </dsp:txBody>
      <dsp:txXfrm>
        <a:off x="42722" y="60347"/>
        <a:ext cx="6265504" cy="789716"/>
      </dsp:txXfrm>
    </dsp:sp>
    <dsp:sp modelId="{BCA9F5E2-017F-4E01-863F-FD02792C7B63}">
      <dsp:nvSpPr>
        <dsp:cNvPr id="0" name=""/>
        <dsp:cNvSpPr/>
      </dsp:nvSpPr>
      <dsp:spPr>
        <a:xfrm>
          <a:off x="0" y="941745"/>
          <a:ext cx="6350948"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Rural and underserved areas benefit when scheduling, connectivity options, and local partnerships make home care practical and safe (Westby et al., 2024).</a:t>
          </a:r>
        </a:p>
      </dsp:txBody>
      <dsp:txXfrm>
        <a:off x="42722" y="984467"/>
        <a:ext cx="6265504" cy="789716"/>
      </dsp:txXfrm>
    </dsp:sp>
    <dsp:sp modelId="{99A15AAF-4124-4634-B3C2-776568CAFAB8}">
      <dsp:nvSpPr>
        <dsp:cNvPr id="0" name=""/>
        <dsp:cNvSpPr/>
      </dsp:nvSpPr>
      <dsp:spPr>
        <a:xfrm>
          <a:off x="0" y="1865865"/>
          <a:ext cx="6350948"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Keeping suitable patients at home can reduce crowding and infection risk in hospitals and speed up planned care for others (Litchfield et al., 2025).</a:t>
          </a:r>
        </a:p>
      </dsp:txBody>
      <dsp:txXfrm>
        <a:off x="42722" y="1908587"/>
        <a:ext cx="6265504" cy="789716"/>
      </dsp:txXfrm>
    </dsp:sp>
    <dsp:sp modelId="{4AF7E7EA-1DF0-44F0-8BD1-EC5F9E51F455}">
      <dsp:nvSpPr>
        <dsp:cNvPr id="0" name=""/>
        <dsp:cNvSpPr/>
      </dsp:nvSpPr>
      <dsp:spPr>
        <a:xfrm>
          <a:off x="0" y="2789985"/>
          <a:ext cx="6350948"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Co-production with patients and carers builds trust and ensures plans respect culture, language, work patterns, and family life (Norman et al., 2023).</a:t>
          </a:r>
        </a:p>
      </dsp:txBody>
      <dsp:txXfrm>
        <a:off x="42722" y="2832707"/>
        <a:ext cx="6265504" cy="789716"/>
      </dsp:txXfrm>
    </dsp:sp>
    <dsp:sp modelId="{19743673-F39C-42EF-8A46-40336D0E7D70}">
      <dsp:nvSpPr>
        <dsp:cNvPr id="0" name=""/>
        <dsp:cNvSpPr/>
      </dsp:nvSpPr>
      <dsp:spPr>
        <a:xfrm>
          <a:off x="0" y="3714105"/>
          <a:ext cx="6350948"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Equity must be protected because overcrowded homes, weak trust, or limited time can block engagement without tailored non-digital options and local support (Pahirden et al., 2025).</a:t>
          </a:r>
        </a:p>
      </dsp:txBody>
      <dsp:txXfrm>
        <a:off x="42722" y="3756827"/>
        <a:ext cx="6265504" cy="7897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3B0937-3311-460E-9323-5CC4D678A7CC}">
      <dsp:nvSpPr>
        <dsp:cNvPr id="0" name=""/>
        <dsp:cNvSpPr/>
      </dsp:nvSpPr>
      <dsp:spPr>
        <a:xfrm>
          <a:off x="0" y="55784"/>
          <a:ext cx="7216346"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Workload can shift rather than vanish, so teams need realistic caseloads, fair rotas, and reliable technology to avoid hidden pressure (Litchfield et al., 2025).</a:t>
          </a:r>
        </a:p>
      </dsp:txBody>
      <dsp:txXfrm>
        <a:off x="42722" y="98506"/>
        <a:ext cx="7130902" cy="789716"/>
      </dsp:txXfrm>
    </dsp:sp>
    <dsp:sp modelId="{4CFF41F4-625E-4729-A350-D5B9C8ABE6E0}">
      <dsp:nvSpPr>
        <dsp:cNvPr id="0" name=""/>
        <dsp:cNvSpPr/>
      </dsp:nvSpPr>
      <dsp:spPr>
        <a:xfrm>
          <a:off x="0" y="979904"/>
          <a:ext cx="7216346"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Training should cover device use, remote triage, clear documentation, and confident escalation to urgent care or back to hospital (McGowan et al., 2024).</a:t>
          </a:r>
        </a:p>
      </dsp:txBody>
      <dsp:txXfrm>
        <a:off x="42722" y="1022626"/>
        <a:ext cx="7130902" cy="789716"/>
      </dsp:txXfrm>
    </dsp:sp>
    <dsp:sp modelId="{72807402-3D82-4D12-B2D3-75E2A1C8C029}">
      <dsp:nvSpPr>
        <dsp:cNvPr id="0" name=""/>
        <dsp:cNvSpPr/>
      </dsp:nvSpPr>
      <dsp:spPr>
        <a:xfrm>
          <a:off x="0" y="1904024"/>
          <a:ext cx="7216346"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Inclusion criteria should be tight and clinically led so that pathways start small, deliver value, and scale safely (Norman et al., 2023).</a:t>
          </a:r>
        </a:p>
      </dsp:txBody>
      <dsp:txXfrm>
        <a:off x="42722" y="1946746"/>
        <a:ext cx="7130902" cy="789716"/>
      </dsp:txXfrm>
    </dsp:sp>
    <dsp:sp modelId="{27CEBC5B-84E7-4609-B13C-25E9C59A24C2}">
      <dsp:nvSpPr>
        <dsp:cNvPr id="0" name=""/>
        <dsp:cNvSpPr/>
      </dsp:nvSpPr>
      <dsp:spPr>
        <a:xfrm>
          <a:off x="0" y="2828144"/>
          <a:ext cx="7216346"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Integration should include single sign-on, electronic patient record links, and strong logistics for equipment, medicines, and transport (Bailey et al., 2020).</a:t>
          </a:r>
        </a:p>
      </dsp:txBody>
      <dsp:txXfrm>
        <a:off x="42722" y="2870866"/>
        <a:ext cx="7130902" cy="789716"/>
      </dsp:txXfrm>
    </dsp:sp>
    <dsp:sp modelId="{B9CB1A57-A5F6-4770-82CF-98C31D8D3177}">
      <dsp:nvSpPr>
        <dsp:cNvPr id="0" name=""/>
        <dsp:cNvSpPr/>
      </dsp:nvSpPr>
      <dsp:spPr>
        <a:xfrm>
          <a:off x="0" y="3752264"/>
          <a:ext cx="7216346" cy="87516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Equity should be protected through telephone or paper options, interpreters, large-print materials, and loaned connectivity with routine measurement of access gaps (Pahirden et al., 2025).</a:t>
          </a:r>
        </a:p>
      </dsp:txBody>
      <dsp:txXfrm>
        <a:off x="42722" y="3794986"/>
        <a:ext cx="7130902" cy="7897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B685B-A78D-4F6E-8A8B-9EBFEADE74A2}">
      <dsp:nvSpPr>
        <dsp:cNvPr id="0" name=""/>
        <dsp:cNvSpPr/>
      </dsp:nvSpPr>
      <dsp:spPr>
        <a:xfrm>
          <a:off x="0" y="1731"/>
          <a:ext cx="11368216" cy="7862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Since 2022 National Health Service virtual wards have enabled the right patients to receive safe daily clinical supervision at home (Norman et al., 2023).</a:t>
          </a:r>
        </a:p>
      </dsp:txBody>
      <dsp:txXfrm>
        <a:off x="38381" y="40112"/>
        <a:ext cx="11291454" cy="709478"/>
      </dsp:txXfrm>
    </dsp:sp>
    <dsp:sp modelId="{A87D1648-DE76-471A-AC96-093A8F6BD944}">
      <dsp:nvSpPr>
        <dsp:cNvPr id="0" name=""/>
        <dsp:cNvSpPr/>
      </dsp:nvSpPr>
      <dsp:spPr>
        <a:xfrm>
          <a:off x="0" y="848451"/>
          <a:ext cx="11368216" cy="7862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Workforce roles have expanded and become more connected across hospital and community with new skills and clear protocols (Litchfield et al., 2025).</a:t>
          </a:r>
        </a:p>
      </dsp:txBody>
      <dsp:txXfrm>
        <a:off x="38381" y="886832"/>
        <a:ext cx="11291454" cy="709478"/>
      </dsp:txXfrm>
    </dsp:sp>
    <dsp:sp modelId="{1498BDDE-6649-463E-B795-EE295FC6F1F1}">
      <dsp:nvSpPr>
        <dsp:cNvPr id="0" name=""/>
        <dsp:cNvSpPr/>
      </dsp:nvSpPr>
      <dsp:spPr>
        <a:xfrm>
          <a:off x="0" y="1695171"/>
          <a:ext cx="11368216" cy="7862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Service delivery gains include better bed use and faster flow, but value depends on joined-up systems and dependable logistics (Jalilian et al., 2024).</a:t>
          </a:r>
        </a:p>
      </dsp:txBody>
      <dsp:txXfrm>
        <a:off x="38381" y="1733552"/>
        <a:ext cx="11291454" cy="709478"/>
      </dsp:txXfrm>
    </dsp:sp>
    <dsp:sp modelId="{8813501F-7F6C-4DED-A8A0-0FC2F48677BF}">
      <dsp:nvSpPr>
        <dsp:cNvPr id="0" name=""/>
        <dsp:cNvSpPr/>
      </dsp:nvSpPr>
      <dsp:spPr>
        <a:xfrm>
          <a:off x="0" y="2541891"/>
          <a:ext cx="11368216" cy="7862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Patients often feel more comfortable and in control, but services must offer choice and strong safety-netting to prevent harm (Grange et al., 2024).</a:t>
          </a:r>
        </a:p>
      </dsp:txBody>
      <dsp:txXfrm>
        <a:off x="38381" y="2580272"/>
        <a:ext cx="11291454" cy="709478"/>
      </dsp:txXfrm>
    </dsp:sp>
    <dsp:sp modelId="{BB8B585B-B30E-49FC-A7FA-E55612967F87}">
      <dsp:nvSpPr>
        <dsp:cNvPr id="0" name=""/>
        <dsp:cNvSpPr/>
      </dsp:nvSpPr>
      <dsp:spPr>
        <a:xfrm>
          <a:off x="0" y="3388612"/>
          <a:ext cx="11368216" cy="7862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Communities benefit when inclusion is planned from the start and when success does not create hidden pressure elsewhere in the system (Westby et al., 2024).</a:t>
          </a:r>
        </a:p>
      </dsp:txBody>
      <dsp:txXfrm>
        <a:off x="38381" y="3426993"/>
        <a:ext cx="11291454" cy="7094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2E3F5-1B17-46DD-A909-03F03ED34575}" type="datetimeFigureOut">
              <a:rPr lang="en-US" smtClean="0"/>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FFD011-A978-45B4-AD94-3B91F327F8A1}" type="slidenum">
              <a:rPr lang="en-US" smtClean="0"/>
              <a:t>‹#›</a:t>
            </a:fld>
            <a:endParaRPr lang="en-US"/>
          </a:p>
        </p:txBody>
      </p:sp>
    </p:spTree>
    <p:extLst>
      <p:ext uri="{BB962C8B-B14F-4D97-AF65-F5344CB8AC3E}">
        <p14:creationId xmlns:p14="http://schemas.microsoft.com/office/powerpoint/2010/main" val="740211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idea is simple but powerful: patients who meet clear clinical criteria can receive hospital-level observation and treatment at home with daily review and fast escalation if needed (Norman et al., 2023). National Health Service teams use kits such as pulse oximeters and blood pressure monitors linked to dashboards and supported by telephone or video contact and home visits (McGowan et al., 2024). The hoped-for gains are fewer bed days, less deconditioning, and smoother patient flow, but this only works with good governance and logistics (Jalilian et al., 2024). I will now outline how the model works and what it means for staff, services, patients, and communities (Litchfield et al., 2025).</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2</a:t>
            </a:fld>
            <a:endParaRPr lang="en-US"/>
          </a:p>
        </p:txBody>
      </p:sp>
    </p:spTree>
    <p:extLst>
      <p:ext uri="{BB962C8B-B14F-4D97-AF65-F5344CB8AC3E}">
        <p14:creationId xmlns:p14="http://schemas.microsoft.com/office/powerpoint/2010/main" val="1949061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82C48-102D-B7E8-3DAA-F9BDCAB9CE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7334AE-3D6F-80F6-DE7D-E91C21E181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7E522C-1ECD-32AE-5DF0-90E24D52038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b="1" kern="1200" dirty="0">
                <a:solidFill>
                  <a:schemeClr val="tx1"/>
                </a:solidFill>
                <a:effectLst/>
                <a:latin typeface="+mn-lt"/>
                <a:ea typeface="+mn-ea"/>
                <a:cs typeface="+mn-cs"/>
              </a:rPr>
              <a:t>hub</a:t>
            </a:r>
            <a:r>
              <a:rPr lang="en-US" sz="1200" kern="1200" dirty="0">
                <a:solidFill>
                  <a:schemeClr val="tx1"/>
                </a:solidFill>
                <a:effectLst/>
                <a:latin typeface="+mn-lt"/>
                <a:ea typeface="+mn-ea"/>
                <a:cs typeface="+mn-cs"/>
              </a:rPr>
              <a:t> is usually led by a consultant or advanced clinical practitioner who watches alerts, reviews trends, and leads daily virtual rounds, while </a:t>
            </a:r>
            <a:r>
              <a:rPr lang="en-US" sz="1200" b="1" kern="1200" dirty="0">
                <a:solidFill>
                  <a:schemeClr val="tx1"/>
                </a:solidFill>
                <a:effectLst/>
                <a:latin typeface="+mn-lt"/>
                <a:ea typeface="+mn-ea"/>
                <a:cs typeface="+mn-cs"/>
              </a:rPr>
              <a:t>spoke</a:t>
            </a:r>
            <a:r>
              <a:rPr lang="en-US" sz="1200" kern="1200" dirty="0">
                <a:solidFill>
                  <a:schemeClr val="tx1"/>
                </a:solidFill>
                <a:effectLst/>
                <a:latin typeface="+mn-lt"/>
                <a:ea typeface="+mn-ea"/>
                <a:cs typeface="+mn-cs"/>
              </a:rPr>
              <a:t> teams such as community nurses, paramedics, and therapists visit homes to do tests, set up equipment, and adjust care (Bradby, 2022; Norman et al., 2023). Pathways are tailored, for example for frailty or heart failure, and each pathway uses simple outcome measures so teams can learn quickly (Pugmire et al., 2025). Planning tools show how many patients can be supported safely with given staff and travel time (Grange et al., 2024). Finances improve over time when services focus on high-value groups and measure impact (Jalilian et al., 2024).</a:t>
            </a:r>
          </a:p>
          <a:p>
            <a:endParaRPr lang="en-US" dirty="0"/>
          </a:p>
        </p:txBody>
      </p:sp>
      <p:sp>
        <p:nvSpPr>
          <p:cNvPr id="4" name="Slide Number Placeholder 3">
            <a:extLst>
              <a:ext uri="{FF2B5EF4-FFF2-40B4-BE49-F238E27FC236}">
                <a16:creationId xmlns:a16="http://schemas.microsoft.com/office/drawing/2014/main" id="{42BFF215-3416-238E-68F2-DDF8C078D154}"/>
              </a:ext>
            </a:extLst>
          </p:cNvPr>
          <p:cNvSpPr>
            <a:spLocks noGrp="1"/>
          </p:cNvSpPr>
          <p:nvPr>
            <p:ph type="sldNum" sz="quarter" idx="5"/>
          </p:nvPr>
        </p:nvSpPr>
        <p:spPr/>
        <p:txBody>
          <a:bodyPr/>
          <a:lstStyle/>
          <a:p>
            <a:fld id="{B6FFD011-A978-45B4-AD94-3B91F327F8A1}" type="slidenum">
              <a:rPr lang="en-US" smtClean="0"/>
              <a:t>3</a:t>
            </a:fld>
            <a:endParaRPr lang="en-US"/>
          </a:p>
        </p:txBody>
      </p:sp>
    </p:spTree>
    <p:extLst>
      <p:ext uri="{BB962C8B-B14F-4D97-AF65-F5344CB8AC3E}">
        <p14:creationId xmlns:p14="http://schemas.microsoft.com/office/powerpoint/2010/main" val="3871710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B1E71-A8A8-4BA1-8A44-0ED0AC89C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AB7465-7604-933E-8ADD-E26E947AE6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E8A0B8-F3B4-A8D0-2CDC-D6150E19E5B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strong safety net is essential, so services agree simple thresholds, give patients 24-hour contact routes, and maintain fast access back to hospital beds (Norman et al., 2023). Joining up systems across hospital, community, and virtual ward platforms prevents copying and pasting and reduces risk (Bailey et al., 2020). Logistics also matter because devices break or go missing and must be swapped quickly to keep monitoring reliable (Bailey et al., 2020). Staff trust the model when governance is clear and early escalations work in real time (Litchfield et al., 2025). Rural teams solve practical problems through flexible scheduling and community partners who can help on the ground (Westby et al., 2024).</a:t>
            </a:r>
          </a:p>
          <a:p>
            <a:endParaRPr lang="en-US" dirty="0"/>
          </a:p>
        </p:txBody>
      </p:sp>
      <p:sp>
        <p:nvSpPr>
          <p:cNvPr id="4" name="Slide Number Placeholder 3">
            <a:extLst>
              <a:ext uri="{FF2B5EF4-FFF2-40B4-BE49-F238E27FC236}">
                <a16:creationId xmlns:a16="http://schemas.microsoft.com/office/drawing/2014/main" id="{E53B3090-7107-15AB-F7BF-118F903600D7}"/>
              </a:ext>
            </a:extLst>
          </p:cNvPr>
          <p:cNvSpPr>
            <a:spLocks noGrp="1"/>
          </p:cNvSpPr>
          <p:nvPr>
            <p:ph type="sldNum" sz="quarter" idx="5"/>
          </p:nvPr>
        </p:nvSpPr>
        <p:spPr/>
        <p:txBody>
          <a:bodyPr/>
          <a:lstStyle/>
          <a:p>
            <a:fld id="{B6FFD011-A978-45B4-AD94-3B91F327F8A1}" type="slidenum">
              <a:rPr lang="en-US" smtClean="0"/>
              <a:t>4</a:t>
            </a:fld>
            <a:endParaRPr lang="en-US"/>
          </a:p>
        </p:txBody>
      </p:sp>
    </p:spTree>
    <p:extLst>
      <p:ext uri="{BB962C8B-B14F-4D97-AF65-F5344CB8AC3E}">
        <p14:creationId xmlns:p14="http://schemas.microsoft.com/office/powerpoint/2010/main" val="3944058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D7822-4CE4-74CB-D7A7-1D80BA9410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12A7E7-EA4A-5C5A-357B-04E713BA15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16B2DB-3646-E956-AE87-66E37047806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Virtual wards reshape work by moving some tasks from the ward to the home while keeping clinical oversight central (Bradby, 2022). Teams must master new skills such as device pairing, remote assessment, and structured video communication, and they must know when to escalate fast (McGowan et al., 2024). Staff often value the autonomy and focus, especially when home-based pathways such as intravenous treatments are well supported (</a:t>
            </a:r>
            <a:r>
              <a:rPr lang="en-US" sz="1200" kern="1200" dirty="0" err="1">
                <a:solidFill>
                  <a:schemeClr val="tx1"/>
                </a:solidFill>
                <a:effectLst/>
                <a:latin typeface="+mn-lt"/>
                <a:ea typeface="+mn-ea"/>
                <a:cs typeface="+mn-cs"/>
              </a:rPr>
              <a:t>Kanyimo</a:t>
            </a:r>
            <a:r>
              <a:rPr lang="en-US" sz="1200" kern="1200" dirty="0">
                <a:solidFill>
                  <a:schemeClr val="tx1"/>
                </a:solidFill>
                <a:effectLst/>
                <a:latin typeface="+mn-lt"/>
                <a:ea typeface="+mn-ea"/>
                <a:cs typeface="+mn-cs"/>
              </a:rPr>
              <a:t>, 2022). Risks include dashboard overload, weak networks, and worry about accountability when symptoms change quickly (Wilson-Aggarwal et al., 2022). Programmes thrive when there is routine training, supportive </a:t>
            </a:r>
            <a:r>
              <a:rPr lang="en-US" sz="1200" kern="1200" dirty="0" err="1">
                <a:solidFill>
                  <a:schemeClr val="tx1"/>
                </a:solidFill>
                <a:effectLst/>
                <a:latin typeface="+mn-lt"/>
                <a:ea typeface="+mn-ea"/>
                <a:cs typeface="+mn-cs"/>
              </a:rPr>
              <a:t>rotas</a:t>
            </a:r>
            <a:r>
              <a:rPr lang="en-US" sz="1200" kern="1200" dirty="0">
                <a:solidFill>
                  <a:schemeClr val="tx1"/>
                </a:solidFill>
                <a:effectLst/>
                <a:latin typeface="+mn-lt"/>
                <a:ea typeface="+mn-ea"/>
                <a:cs typeface="+mn-cs"/>
              </a:rPr>
              <a:t> with senior cover, and reliable technology that works first time (Litchfield et al., 2025).</a:t>
            </a:r>
          </a:p>
          <a:p>
            <a:endParaRPr lang="en-US" dirty="0"/>
          </a:p>
        </p:txBody>
      </p:sp>
      <p:sp>
        <p:nvSpPr>
          <p:cNvPr id="4" name="Slide Number Placeholder 3">
            <a:extLst>
              <a:ext uri="{FF2B5EF4-FFF2-40B4-BE49-F238E27FC236}">
                <a16:creationId xmlns:a16="http://schemas.microsoft.com/office/drawing/2014/main" id="{08D3686C-5D2E-9F43-9770-BA64476C1815}"/>
              </a:ext>
            </a:extLst>
          </p:cNvPr>
          <p:cNvSpPr>
            <a:spLocks noGrp="1"/>
          </p:cNvSpPr>
          <p:nvPr>
            <p:ph type="sldNum" sz="quarter" idx="5"/>
          </p:nvPr>
        </p:nvSpPr>
        <p:spPr/>
        <p:txBody>
          <a:bodyPr/>
          <a:lstStyle/>
          <a:p>
            <a:fld id="{B6FFD011-A978-45B4-AD94-3B91F327F8A1}" type="slidenum">
              <a:rPr lang="en-US" smtClean="0"/>
              <a:t>5</a:t>
            </a:fld>
            <a:endParaRPr lang="en-US"/>
          </a:p>
        </p:txBody>
      </p:sp>
    </p:spTree>
    <p:extLst>
      <p:ext uri="{BB962C8B-B14F-4D97-AF65-F5344CB8AC3E}">
        <p14:creationId xmlns:p14="http://schemas.microsoft.com/office/powerpoint/2010/main" val="4164400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BDB83-3BF6-31A2-C9BD-4E84E8773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F023A7-347F-5BC5-F949-6048EAFEAF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6F5B33-9DE2-1802-2DC6-39C6BA11433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Service flow is redesigned so that appropriate patients move home earlier or are admitted virtually to avoid travelling to hospital, and each receives a simple daily plan with monitoring and review (Pugmire et al., 2025). This can free beds for planned surgery and reduce hospital-acquired problems, which is especially important for older people (Brennan, 2021). Communication improves when teams meet in daily huddles and share a single view of risk and action (Grange et al., 2024). However, value is lost when systems do not talk, when equipment fails, or when pharmacy support is slow (Bailey et al., 2020). Financial studies show benefits grow as pathways mature and focus (Jalilian et al., 2024).</a:t>
            </a:r>
          </a:p>
          <a:p>
            <a:endParaRPr lang="en-US" dirty="0"/>
          </a:p>
        </p:txBody>
      </p:sp>
      <p:sp>
        <p:nvSpPr>
          <p:cNvPr id="4" name="Slide Number Placeholder 3">
            <a:extLst>
              <a:ext uri="{FF2B5EF4-FFF2-40B4-BE49-F238E27FC236}">
                <a16:creationId xmlns:a16="http://schemas.microsoft.com/office/drawing/2014/main" id="{F2C10F75-57AD-C518-C25A-99A18C809501}"/>
              </a:ext>
            </a:extLst>
          </p:cNvPr>
          <p:cNvSpPr>
            <a:spLocks noGrp="1"/>
          </p:cNvSpPr>
          <p:nvPr>
            <p:ph type="sldNum" sz="quarter" idx="5"/>
          </p:nvPr>
        </p:nvSpPr>
        <p:spPr/>
        <p:txBody>
          <a:bodyPr/>
          <a:lstStyle/>
          <a:p>
            <a:fld id="{B6FFD011-A978-45B4-AD94-3B91F327F8A1}" type="slidenum">
              <a:rPr lang="en-US" smtClean="0"/>
              <a:t>6</a:t>
            </a:fld>
            <a:endParaRPr lang="en-US"/>
          </a:p>
        </p:txBody>
      </p:sp>
    </p:spTree>
    <p:extLst>
      <p:ext uri="{BB962C8B-B14F-4D97-AF65-F5344CB8AC3E}">
        <p14:creationId xmlns:p14="http://schemas.microsoft.com/office/powerpoint/2010/main" val="2977519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7C278-3E2F-A5CE-A793-A1C7B1E3BB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BB584A-5093-27D1-3727-C78C434567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E50EFC-B1AF-5C5B-49A0-CDBA7EF6E78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Patients often prefer home because they keep routines and dignity and avoid night-time noise and queues, and this reduces confusion for many older people (Norman et al., 2023). Monitoring can teach useful skills such as understanding breathlessness scores and fluid balance, which supports self-care and confidence (</a:t>
            </a:r>
            <a:r>
              <a:rPr lang="en-US" sz="1200" kern="1200" dirty="0" err="1">
                <a:solidFill>
                  <a:schemeClr val="tx1"/>
                </a:solidFill>
                <a:effectLst/>
                <a:latin typeface="+mn-lt"/>
                <a:ea typeface="+mn-ea"/>
                <a:cs typeface="+mn-cs"/>
              </a:rPr>
              <a:t>Kanyimo</a:t>
            </a:r>
            <a:r>
              <a:rPr lang="en-US" sz="1200" kern="1200" dirty="0">
                <a:solidFill>
                  <a:schemeClr val="tx1"/>
                </a:solidFill>
                <a:effectLst/>
                <a:latin typeface="+mn-lt"/>
                <a:ea typeface="+mn-ea"/>
                <a:cs typeface="+mn-cs"/>
              </a:rPr>
              <a:t>, 2022). Risks are real for people with limited ability, poor eyesight, or low confidence with technology, and carers can feel burdened if roles are unclear (Vera San Juan et al., 2021). Services should offer alternatives and teach by doing, including first readings together and clear fridge-door plans (Norman et al., 2023). Trust rises when escalation works exactly as promised (</a:t>
            </a:r>
            <a:r>
              <a:rPr lang="en-US" sz="1200" kern="1200" dirty="0" err="1">
                <a:solidFill>
                  <a:schemeClr val="tx1"/>
                </a:solidFill>
                <a:effectLst/>
                <a:latin typeface="+mn-lt"/>
                <a:ea typeface="+mn-ea"/>
                <a:cs typeface="+mn-cs"/>
              </a:rPr>
              <a:t>Kanyimo</a:t>
            </a:r>
            <a:r>
              <a:rPr lang="en-US" sz="1200" kern="1200" dirty="0">
                <a:solidFill>
                  <a:schemeClr val="tx1"/>
                </a:solidFill>
                <a:effectLst/>
                <a:latin typeface="+mn-lt"/>
                <a:ea typeface="+mn-ea"/>
                <a:cs typeface="+mn-cs"/>
              </a:rPr>
              <a:t>, 2022).</a:t>
            </a:r>
          </a:p>
          <a:p>
            <a:endParaRPr lang="en-US" dirty="0"/>
          </a:p>
        </p:txBody>
      </p:sp>
      <p:sp>
        <p:nvSpPr>
          <p:cNvPr id="4" name="Slide Number Placeholder 3">
            <a:extLst>
              <a:ext uri="{FF2B5EF4-FFF2-40B4-BE49-F238E27FC236}">
                <a16:creationId xmlns:a16="http://schemas.microsoft.com/office/drawing/2014/main" id="{0B4DE664-A645-389A-43ED-65D91A922FAC}"/>
              </a:ext>
            </a:extLst>
          </p:cNvPr>
          <p:cNvSpPr>
            <a:spLocks noGrp="1"/>
          </p:cNvSpPr>
          <p:nvPr>
            <p:ph type="sldNum" sz="quarter" idx="5"/>
          </p:nvPr>
        </p:nvSpPr>
        <p:spPr/>
        <p:txBody>
          <a:bodyPr/>
          <a:lstStyle/>
          <a:p>
            <a:fld id="{B6FFD011-A978-45B4-AD94-3B91F327F8A1}" type="slidenum">
              <a:rPr lang="en-US" smtClean="0"/>
              <a:t>7</a:t>
            </a:fld>
            <a:endParaRPr lang="en-US"/>
          </a:p>
        </p:txBody>
      </p:sp>
    </p:spTree>
    <p:extLst>
      <p:ext uri="{BB962C8B-B14F-4D97-AF65-F5344CB8AC3E}">
        <p14:creationId xmlns:p14="http://schemas.microsoft.com/office/powerpoint/2010/main" val="146414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9F255-5D9E-B596-580B-94B7308116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06CE61-CEAE-800A-E21E-53E2296A02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178674-49E6-8FAD-A37F-AE805347C522}"/>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Community impact is broad because families travel less and carers can keep normal routines while still having clinical support nearby (Westby et al., 2024). Rural services need creative scheduling, community links, and sometimes satellite or telephone options when broadband is poor (Westby et al., 2024). Public health benefits include fewer contacts in hospital during winter surges and better flow for elective work (Litchfield et al., 2025). Co-production strengthens safety by shaping plain-English instructions and matching care to real home life and faith or work routines (Norman et al., 2023). Equity must be watched closely so barriers do not leave some groups behind (</a:t>
            </a:r>
            <a:r>
              <a:rPr lang="en-US" sz="1200" kern="1200" dirty="0" err="1">
                <a:solidFill>
                  <a:schemeClr val="tx1"/>
                </a:solidFill>
                <a:effectLst/>
                <a:latin typeface="+mn-lt"/>
                <a:ea typeface="+mn-ea"/>
                <a:cs typeface="+mn-cs"/>
              </a:rPr>
              <a:t>Pahirden</a:t>
            </a:r>
            <a:r>
              <a:rPr lang="en-US" sz="1200" kern="1200" dirty="0">
                <a:solidFill>
                  <a:schemeClr val="tx1"/>
                </a:solidFill>
                <a:effectLst/>
                <a:latin typeface="+mn-lt"/>
                <a:ea typeface="+mn-ea"/>
                <a:cs typeface="+mn-cs"/>
              </a:rPr>
              <a:t> et al., 2025).</a:t>
            </a:r>
          </a:p>
          <a:p>
            <a:r>
              <a:rPr lang="en-US" sz="1200" kern="1200" dirty="0">
                <a:solidFill>
                  <a:schemeClr val="tx1"/>
                </a:solidFill>
                <a:effectLst/>
                <a:latin typeface="+mn-lt"/>
                <a:ea typeface="+mn-ea"/>
                <a:cs typeface="+mn-cs"/>
              </a:rPr>
              <a:t> </a:t>
            </a:r>
          </a:p>
          <a:p>
            <a:endParaRPr lang="en-US" dirty="0"/>
          </a:p>
        </p:txBody>
      </p:sp>
      <p:sp>
        <p:nvSpPr>
          <p:cNvPr id="4" name="Slide Number Placeholder 3">
            <a:extLst>
              <a:ext uri="{FF2B5EF4-FFF2-40B4-BE49-F238E27FC236}">
                <a16:creationId xmlns:a16="http://schemas.microsoft.com/office/drawing/2014/main" id="{3CC0FDDE-CF73-242E-5C66-0A99512B4B85}"/>
              </a:ext>
            </a:extLst>
          </p:cNvPr>
          <p:cNvSpPr>
            <a:spLocks noGrp="1"/>
          </p:cNvSpPr>
          <p:nvPr>
            <p:ph type="sldNum" sz="quarter" idx="5"/>
          </p:nvPr>
        </p:nvSpPr>
        <p:spPr/>
        <p:txBody>
          <a:bodyPr/>
          <a:lstStyle/>
          <a:p>
            <a:fld id="{B6FFD011-A978-45B4-AD94-3B91F327F8A1}" type="slidenum">
              <a:rPr lang="en-US" smtClean="0"/>
              <a:t>8</a:t>
            </a:fld>
            <a:endParaRPr lang="en-US"/>
          </a:p>
        </p:txBody>
      </p:sp>
    </p:spTree>
    <p:extLst>
      <p:ext uri="{BB962C8B-B14F-4D97-AF65-F5344CB8AC3E}">
        <p14:creationId xmlns:p14="http://schemas.microsoft.com/office/powerpoint/2010/main" val="2396098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A0CE28-46DA-FAAB-DF09-4858084C41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3F50D7-273B-B524-6EDA-9A7233282F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D70A8-86FA-AF45-D77F-94B7712CF06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model succeeds when teams </a:t>
            </a:r>
            <a:r>
              <a:rPr lang="en-US" sz="1200" b="1" kern="1200" dirty="0">
                <a:solidFill>
                  <a:schemeClr val="tx1"/>
                </a:solidFill>
                <a:effectLst/>
                <a:latin typeface="+mn-lt"/>
                <a:ea typeface="+mn-ea"/>
                <a:cs typeface="+mn-cs"/>
              </a:rPr>
              <a:t>plan for reality</a:t>
            </a:r>
            <a:r>
              <a:rPr lang="en-US" sz="1200" kern="1200" dirty="0">
                <a:solidFill>
                  <a:schemeClr val="tx1"/>
                </a:solidFill>
                <a:effectLst/>
                <a:latin typeface="+mn-lt"/>
                <a:ea typeface="+mn-ea"/>
                <a:cs typeface="+mn-cs"/>
              </a:rPr>
              <a:t>, including staff cover seven days a week, clear escalation lines, and technology that is simple and dependable (Litchfield et al., 2025). Training must be practical and repeated so that device set-up, remote assessment, documentation, and escalation are second nature (McGowan et al., 2024). Services should keep inclusion criteria tight at first and expand only when stable (Norman et al., 2023). Joining up systems and logistics reduces errors and delay, and it keeps focus on the person rather than the platform (Bailey et al., 2020). Measuring equity and offering non-digital options keeps the service kind and fair (</a:t>
            </a:r>
            <a:r>
              <a:rPr lang="en-US" sz="1200" kern="1200" dirty="0" err="1">
                <a:solidFill>
                  <a:schemeClr val="tx1"/>
                </a:solidFill>
                <a:effectLst/>
                <a:latin typeface="+mn-lt"/>
                <a:ea typeface="+mn-ea"/>
                <a:cs typeface="+mn-cs"/>
              </a:rPr>
              <a:t>Pahirden</a:t>
            </a:r>
            <a:r>
              <a:rPr lang="en-US" sz="1200" kern="1200" dirty="0">
                <a:solidFill>
                  <a:schemeClr val="tx1"/>
                </a:solidFill>
                <a:effectLst/>
                <a:latin typeface="+mn-lt"/>
                <a:ea typeface="+mn-ea"/>
                <a:cs typeface="+mn-cs"/>
              </a:rPr>
              <a:t> et al., 2025).</a:t>
            </a:r>
          </a:p>
          <a:p>
            <a:endParaRPr lang="en-US" dirty="0"/>
          </a:p>
        </p:txBody>
      </p:sp>
      <p:sp>
        <p:nvSpPr>
          <p:cNvPr id="4" name="Slide Number Placeholder 3">
            <a:extLst>
              <a:ext uri="{FF2B5EF4-FFF2-40B4-BE49-F238E27FC236}">
                <a16:creationId xmlns:a16="http://schemas.microsoft.com/office/drawing/2014/main" id="{24A004E1-0428-A982-5E39-5288DC8E05BA}"/>
              </a:ext>
            </a:extLst>
          </p:cNvPr>
          <p:cNvSpPr>
            <a:spLocks noGrp="1"/>
          </p:cNvSpPr>
          <p:nvPr>
            <p:ph type="sldNum" sz="quarter" idx="5"/>
          </p:nvPr>
        </p:nvSpPr>
        <p:spPr/>
        <p:txBody>
          <a:bodyPr/>
          <a:lstStyle/>
          <a:p>
            <a:fld id="{B6FFD011-A978-45B4-AD94-3B91F327F8A1}" type="slidenum">
              <a:rPr lang="en-US" smtClean="0"/>
              <a:t>9</a:t>
            </a:fld>
            <a:endParaRPr lang="en-US"/>
          </a:p>
        </p:txBody>
      </p:sp>
    </p:spTree>
    <p:extLst>
      <p:ext uri="{BB962C8B-B14F-4D97-AF65-F5344CB8AC3E}">
        <p14:creationId xmlns:p14="http://schemas.microsoft.com/office/powerpoint/2010/main" val="553515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68912-11C3-9BC3-CA2F-9EC24F085B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42B369-7B42-AB31-DAE2-5A17DA3A22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2BF293-3B1E-88A2-C64F-8B955DC9358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Virtual wards are a major digital transformation because they combine technology, home visits, and daily clinical review to deliver hospital-level care safely at home (Norman et al., 2023). Staff roles are broader and more connected, and teamwork across boundaries is stronger where governance and training are good (Litchfield et al., 2025). Service flow improves and finances strengthen as pathways mature, provided information and logistics are reliable (Jalilian et al., 2024). People value comfort and control, and services should protect choice and clear escalation to keep the experience safe (Grange et al., 2024). Communities benefit most when inclusion and capacity planning are honest and sustained (Westby et al., 2024).</a:t>
            </a:r>
          </a:p>
          <a:p>
            <a:endParaRPr lang="en-US" dirty="0"/>
          </a:p>
        </p:txBody>
      </p:sp>
      <p:sp>
        <p:nvSpPr>
          <p:cNvPr id="4" name="Slide Number Placeholder 3">
            <a:extLst>
              <a:ext uri="{FF2B5EF4-FFF2-40B4-BE49-F238E27FC236}">
                <a16:creationId xmlns:a16="http://schemas.microsoft.com/office/drawing/2014/main" id="{215C3991-CA60-4DA9-4B2B-62B7E888580F}"/>
              </a:ext>
            </a:extLst>
          </p:cNvPr>
          <p:cNvSpPr>
            <a:spLocks noGrp="1"/>
          </p:cNvSpPr>
          <p:nvPr>
            <p:ph type="sldNum" sz="quarter" idx="5"/>
          </p:nvPr>
        </p:nvSpPr>
        <p:spPr/>
        <p:txBody>
          <a:bodyPr/>
          <a:lstStyle/>
          <a:p>
            <a:fld id="{B6FFD011-A978-45B4-AD94-3B91F327F8A1}" type="slidenum">
              <a:rPr lang="en-US" smtClean="0"/>
              <a:t>10</a:t>
            </a:fld>
            <a:endParaRPr lang="en-US"/>
          </a:p>
        </p:txBody>
      </p:sp>
    </p:spTree>
    <p:extLst>
      <p:ext uri="{BB962C8B-B14F-4D97-AF65-F5344CB8AC3E}">
        <p14:creationId xmlns:p14="http://schemas.microsoft.com/office/powerpoint/2010/main" val="2821292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679E512-42E9-4284-82BF-6D6D163F04A8}" type="slidenum">
              <a:rPr lang="en-US" smtClean="0"/>
              <a:t>‹#›</a:t>
            </a:fld>
            <a:endParaRPr lang="en-US"/>
          </a:p>
        </p:txBody>
      </p:sp>
    </p:spTree>
    <p:extLst>
      <p:ext uri="{BB962C8B-B14F-4D97-AF65-F5344CB8AC3E}">
        <p14:creationId xmlns:p14="http://schemas.microsoft.com/office/powerpoint/2010/main" val="149012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1335478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679E512-42E9-4284-82BF-6D6D163F04A8}" type="slidenum">
              <a:rPr lang="en-US" smtClean="0"/>
              <a:t>‹#›</a:t>
            </a:fld>
            <a:endParaRPr lang="en-US"/>
          </a:p>
        </p:txBody>
      </p:sp>
    </p:spTree>
    <p:extLst>
      <p:ext uri="{BB962C8B-B14F-4D97-AF65-F5344CB8AC3E}">
        <p14:creationId xmlns:p14="http://schemas.microsoft.com/office/powerpoint/2010/main" val="3746629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4148A3-06E1-4FB3-9004-0E2A33D1A7CD}"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966821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4148A3-06E1-4FB3-9004-0E2A33D1A7CD}"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444432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4148A3-06E1-4FB3-9004-0E2A33D1A7CD}"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2424285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4148A3-06E1-4FB3-9004-0E2A33D1A7CD}"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1417653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E4148A3-06E1-4FB3-9004-0E2A33D1A7CD}" type="datetimeFigureOut">
              <a:rPr lang="en-US" smtClean="0"/>
              <a:t>11/8/2025</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679E512-42E9-4284-82BF-6D6D163F04A8}" type="slidenum">
              <a:rPr lang="en-US" smtClean="0"/>
              <a:t>‹#›</a:t>
            </a:fld>
            <a:endParaRPr lang="en-US"/>
          </a:p>
        </p:txBody>
      </p:sp>
    </p:spTree>
    <p:extLst>
      <p:ext uri="{BB962C8B-B14F-4D97-AF65-F5344CB8AC3E}">
        <p14:creationId xmlns:p14="http://schemas.microsoft.com/office/powerpoint/2010/main" val="1930407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4148A3-06E1-4FB3-9004-0E2A33D1A7CD}"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4093251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507618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E4148A3-06E1-4FB3-9004-0E2A33D1A7CD}" type="datetimeFigureOut">
              <a:rPr lang="en-US" smtClean="0"/>
              <a:t>11/8/2025</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679E512-42E9-4284-82BF-6D6D163F04A8}" type="slidenum">
              <a:rPr lang="en-US" smtClean="0"/>
              <a:t>‹#›</a:t>
            </a:fld>
            <a:endParaRPr lang="en-US"/>
          </a:p>
        </p:txBody>
      </p:sp>
    </p:spTree>
    <p:extLst>
      <p:ext uri="{BB962C8B-B14F-4D97-AF65-F5344CB8AC3E}">
        <p14:creationId xmlns:p14="http://schemas.microsoft.com/office/powerpoint/2010/main" val="832184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E4148A3-06E1-4FB3-9004-0E2A33D1A7CD}" type="datetimeFigureOut">
              <a:rPr lang="en-US" smtClean="0"/>
              <a:t>11/8/2025</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679E512-42E9-4284-82BF-6D6D163F04A8}"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9650499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image" Target="../media/image2.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8" Type="http://schemas.openxmlformats.org/officeDocument/2006/relationships/image" Target="../media/image3.jpe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 Id="rId9" Type="http://schemas.openxmlformats.org/officeDocument/2006/relationships/image" Target="../media/image4.png" /></Relationships>
</file>

<file path=ppt/slides/_rels/slide4.xml.rels><?xml version="1.0" encoding="UTF-8" standalone="yes"?>
<Relationships xmlns="http://schemas.openxmlformats.org/package/2006/relationships"><Relationship Id="rId8" Type="http://schemas.openxmlformats.org/officeDocument/2006/relationships/image" Target="../media/image5.jpe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5.xml.rels><?xml version="1.0" encoding="UTF-8" standalone="yes"?>
<Relationships xmlns="http://schemas.openxmlformats.org/package/2006/relationships"><Relationship Id="rId8" Type="http://schemas.openxmlformats.org/officeDocument/2006/relationships/image" Target="../media/image6.jpe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6.xml.rels><?xml version="1.0" encoding="UTF-8" standalone="yes"?>
<Relationships xmlns="http://schemas.openxmlformats.org/package/2006/relationships"><Relationship Id="rId8" Type="http://schemas.openxmlformats.org/officeDocument/2006/relationships/image" Target="../media/image7.jpeg" /><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7.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8.xml.rels><?xml version="1.0" encoding="UTF-8" standalone="yes"?>
<Relationships xmlns="http://schemas.openxmlformats.org/package/2006/relationships"><Relationship Id="rId8" Type="http://schemas.openxmlformats.org/officeDocument/2006/relationships/image" Target="../media/image9.jpeg" /><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9.xml.rels><?xml version="1.0" encoding="UTF-8" standalone="yes"?>
<Relationships xmlns="http://schemas.openxmlformats.org/package/2006/relationships"><Relationship Id="rId8" Type="http://schemas.openxmlformats.org/officeDocument/2006/relationships/image" Target="../media/image10.jpeg" /><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1.xml.rels><?xml version="1.0" encoding="UTF-8" standalone="yes"?>
<Relationships xmlns="http://schemas.openxmlformats.org/package/2006/relationships"><Relationship Id="rId3" Type="http://schemas.openxmlformats.org/officeDocument/2006/relationships/hyperlink" Target="https://books.google.com/books?hl=en&amp;lr=&amp;id=AWp6EAAAQBAJ&amp;oi=fnd&amp;pg=PP13&amp;dq=NHS+Virtual+Wards,+Many+Trusts+run+%E2%80%9Chub+and+spoke%E2%80%9D+models.+A+small+clinical+hub+(often+led+by+a+consultant+or+advanced+clinical+practitioner)+watches+dashboards,+&amp;ots=PkTJj2pMwx&amp;sig=zAcu6L5DO1ETKHFOqN4eImod7Xk" TargetMode="External" /><Relationship Id="rId2" Type="http://schemas.openxmlformats.org/officeDocument/2006/relationships/hyperlink" Target="https://doi.org/10.1177/0011392120907638" TargetMode="External" /><Relationship Id="rId1" Type="http://schemas.openxmlformats.org/officeDocument/2006/relationships/slideLayout" Target="../slideLayouts/slideLayout2.xml" /><Relationship Id="rId6" Type="http://schemas.openxmlformats.org/officeDocument/2006/relationships/hyperlink" Target="https://doi.org/10.1136/bmjopen-2023-081378" TargetMode="External" /><Relationship Id="rId5" Type="http://schemas.openxmlformats.org/officeDocument/2006/relationships/hyperlink" Target="https://doi.org/10.3390/healthcare12050533" TargetMode="External" /><Relationship Id="rId4" Type="http://schemas.openxmlformats.org/officeDocument/2006/relationships/hyperlink" Target="https://publishing.rcseng.ac.uk/doi/pdf/10.1308/ann.2021.103.issue-6#page=6" TargetMode="External" /></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2196/75406" TargetMode="External" /><Relationship Id="rId2" Type="http://schemas.openxmlformats.org/officeDocument/2006/relationships/hyperlink" Target="https://doi.org/10.1136/bmjoq-2022-001952" TargetMode="External" /><Relationship Id="rId1" Type="http://schemas.openxmlformats.org/officeDocument/2006/relationships/slideLayout" Target="../slideLayouts/slideLayout2.xml" /><Relationship Id="rId6" Type="http://schemas.openxmlformats.org/officeDocument/2006/relationships/hyperlink" Target="https://doi.org/10.1108/JICA-03-2025-0018" TargetMode="External" /><Relationship Id="rId5" Type="http://schemas.openxmlformats.org/officeDocument/2006/relationships/hyperlink" Target="https://doi.org/10.1093/ageing/afac319" TargetMode="External" /><Relationship Id="rId4" Type="http://schemas.openxmlformats.org/officeDocument/2006/relationships/hyperlink" Target="https://doi.org/10.2196/56494"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371/journal.pone.0257270" TargetMode="External" /><Relationship Id="rId2" Type="http://schemas.openxmlformats.org/officeDocument/2006/relationships/hyperlink" Target="https://doi.org/10.1177/21501319251326750" TargetMode="External" /><Relationship Id="rId1" Type="http://schemas.openxmlformats.org/officeDocument/2006/relationships/slideLayout" Target="../slideLayouts/slideLayout2.xml" /><Relationship Id="rId5" Type="http://schemas.openxmlformats.org/officeDocument/2006/relationships/hyperlink" Target="https://doi.org/10.1038/s43856-022-00229-x" TargetMode="External" /><Relationship Id="rId4" Type="http://schemas.openxmlformats.org/officeDocument/2006/relationships/hyperlink" Target="https://doi.org/10.1093/ageing/afae039"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2315-E5F6-5719-E8A7-DCF626EE9A80}"/>
              </a:ext>
            </a:extLst>
          </p:cNvPr>
          <p:cNvSpPr>
            <a:spLocks noGrp="1"/>
          </p:cNvSpPr>
          <p:nvPr>
            <p:ph type="ctrTitle"/>
          </p:nvPr>
        </p:nvSpPr>
        <p:spPr>
          <a:xfrm>
            <a:off x="566505" y="642551"/>
            <a:ext cx="11058989" cy="1420326"/>
          </a:xfrm>
        </p:spPr>
        <p:txBody>
          <a:bodyPr>
            <a:noAutofit/>
          </a:bodyPr>
          <a:lstStyle/>
          <a:p>
            <a:pPr algn="ctr">
              <a:lnSpc>
                <a:spcPct val="150000"/>
              </a:lnSpc>
            </a:pPr>
            <a:r>
              <a:rPr lang="en-US" altLang="en-US" sz="3200" b="1" cap="none" dirty="0">
                <a:solidFill>
                  <a:schemeClr val="accent3">
                    <a:lumMod val="50000"/>
                  </a:schemeClr>
                </a:solidFill>
              </a:rPr>
              <a:t>Exploring the change in Workforce roles and patient experience by implementing NHS Virtual Wards since 2022</a:t>
            </a:r>
            <a:endParaRPr lang="en-US" sz="3200" b="1" dirty="0">
              <a:solidFill>
                <a:schemeClr val="accent3">
                  <a:lumMod val="50000"/>
                </a:schemeClr>
              </a:solidFill>
            </a:endParaRPr>
          </a:p>
        </p:txBody>
      </p:sp>
      <p:sp>
        <p:nvSpPr>
          <p:cNvPr id="4" name="Rectangle 1">
            <a:extLst>
              <a:ext uri="{FF2B5EF4-FFF2-40B4-BE49-F238E27FC236}">
                <a16:creationId xmlns:a16="http://schemas.microsoft.com/office/drawing/2014/main" id="{967F2F52-E991-5364-305C-8CE1E4A653D7}"/>
              </a:ext>
            </a:extLst>
          </p:cNvPr>
          <p:cNvSpPr>
            <a:spLocks noGrp="1" noChangeArrowheads="1"/>
          </p:cNvSpPr>
          <p:nvPr>
            <p:ph type="subTitle" idx="1"/>
          </p:nvPr>
        </p:nvSpPr>
        <p:spPr bwMode="auto">
          <a:xfrm>
            <a:off x="2306182" y="2062877"/>
            <a:ext cx="7802055" cy="142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outerShdw blurRad="38100" dist="38100" dir="2700000" algn="tl">
                    <a:srgbClr val="000000">
                      <a:alpha val="43137"/>
                    </a:srgbClr>
                  </a:outerShdw>
                </a:effectLst>
              </a:rPr>
              <a:t>Name: Somia Kausar</a:t>
            </a:r>
          </a:p>
          <a:p>
            <a:pPr marL="0" marR="0" lvl="0" indent="0" algn="ctr"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tx1"/>
                </a:solidFill>
                <a:effectLst>
                  <a:outerShdw blurRad="38100" dist="38100" dir="2700000" algn="tl">
                    <a:srgbClr val="000000">
                      <a:alpha val="43137"/>
                    </a:srgbClr>
                  </a:outerShdw>
                </a:effectLst>
              </a:rPr>
              <a:t>Student id: 2239088</a:t>
            </a:r>
          </a:p>
          <a:p>
            <a:pPr marL="0" marR="0" lvl="0" indent="0" algn="ctr"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bg1"/>
                </a:solidFill>
                <a:effectLst>
                  <a:outerShdw blurRad="38100" dist="38100" dir="2700000" algn="tl">
                    <a:srgbClr val="000000">
                      <a:alpha val="43137"/>
                    </a:srgbClr>
                  </a:outerShdw>
                </a:effectLst>
              </a:rPr>
              <a:t>Module: BMHP6026</a:t>
            </a:r>
            <a:r>
              <a:rPr lang="en-US" altLang="en-US" sz="2000" b="1" dirty="0">
                <a:solidFill>
                  <a:schemeClr val="bg1"/>
                </a:solidFill>
                <a:effectLst>
                  <a:outerShdw blurRad="38100" dist="38100" dir="2700000" algn="tl">
                    <a:srgbClr val="000000">
                      <a:alpha val="43137"/>
                    </a:srgbClr>
                  </a:outerShdw>
                </a:effectLst>
              </a:rPr>
              <a:t> </a:t>
            </a:r>
            <a:r>
              <a:rPr kumimoji="0" lang="en-US" altLang="en-US" sz="2000" b="1" i="0" u="none" strike="noStrike" cap="none" normalizeH="0" baseline="0" dirty="0">
                <a:ln>
                  <a:noFill/>
                </a:ln>
                <a:solidFill>
                  <a:schemeClr val="bg1"/>
                </a:solidFill>
                <a:effectLst>
                  <a:outerShdw blurRad="38100" dist="38100" dir="2700000" algn="tl">
                    <a:srgbClr val="000000">
                      <a:alpha val="43137"/>
                    </a:srgbClr>
                  </a:outerShdw>
                </a:effectLst>
              </a:rPr>
              <a:t>Digital Transformation in Health &amp; Care </a:t>
            </a:r>
          </a:p>
        </p:txBody>
      </p:sp>
      <p:pic>
        <p:nvPicPr>
          <p:cNvPr id="1031" name="Picture 7" descr="Rapid Evaluation of Croydon Virtual Ward Model - Health Innovation Network">
            <a:extLst>
              <a:ext uri="{FF2B5EF4-FFF2-40B4-BE49-F238E27FC236}">
                <a16:creationId xmlns:a16="http://schemas.microsoft.com/office/drawing/2014/main" id="{5F208EAD-9197-9578-7FA4-A62CB746F0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6454" y="3937686"/>
            <a:ext cx="4880919" cy="2440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290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FEBAF-99E7-A143-144B-C73C486AA72E}"/>
              </a:ext>
            </a:extLst>
          </p:cNvPr>
          <p:cNvSpPr>
            <a:spLocks noGrp="1"/>
          </p:cNvSpPr>
          <p:nvPr>
            <p:ph type="title"/>
          </p:nvPr>
        </p:nvSpPr>
        <p:spPr/>
        <p:txBody>
          <a:bodyPr/>
          <a:lstStyle/>
          <a:p>
            <a:r>
              <a:rPr lang="en-US" dirty="0"/>
              <a:t>Introduction</a:t>
            </a:r>
          </a:p>
        </p:txBody>
      </p:sp>
      <p:graphicFrame>
        <p:nvGraphicFramePr>
          <p:cNvPr id="4" name="Content Placeholder 3">
            <a:extLst>
              <a:ext uri="{FF2B5EF4-FFF2-40B4-BE49-F238E27FC236}">
                <a16:creationId xmlns:a16="http://schemas.microsoft.com/office/drawing/2014/main" id="{40A40364-ACEA-A2CF-1316-E5EEF585BF79}"/>
              </a:ext>
            </a:extLst>
          </p:cNvPr>
          <p:cNvGraphicFramePr>
            <a:graphicFrameLocks noGrp="1"/>
          </p:cNvGraphicFramePr>
          <p:nvPr>
            <p:ph idx="1"/>
            <p:extLst>
              <p:ext uri="{D42A27DB-BD31-4B8C-83A1-F6EECF244321}">
                <p14:modId xmlns:p14="http://schemas.microsoft.com/office/powerpoint/2010/main" val="3793626824"/>
              </p:ext>
            </p:extLst>
          </p:nvPr>
        </p:nvGraphicFramePr>
        <p:xfrm>
          <a:off x="400050" y="1979260"/>
          <a:ext cx="7464767" cy="46686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6" name="Picture 8" descr="Why virtual wards? And how do EPRs help? - Altera Digital Health | Canada">
            <a:extLst>
              <a:ext uri="{FF2B5EF4-FFF2-40B4-BE49-F238E27FC236}">
                <a16:creationId xmlns:a16="http://schemas.microsoft.com/office/drawing/2014/main" id="{BD20212B-ADEC-F459-99CA-067182AF32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64818" y="3003296"/>
            <a:ext cx="4050698" cy="2138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9344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EBFB4-33B4-332F-A84B-6107486D37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859BA1-B015-9751-FCD1-3DDC0033713B}"/>
              </a:ext>
            </a:extLst>
          </p:cNvPr>
          <p:cNvSpPr>
            <a:spLocks noGrp="1"/>
          </p:cNvSpPr>
          <p:nvPr>
            <p:ph type="title"/>
          </p:nvPr>
        </p:nvSpPr>
        <p:spPr/>
        <p:txBody>
          <a:bodyPr/>
          <a:lstStyle/>
          <a:p>
            <a:r>
              <a:rPr lang="en-US" dirty="0"/>
              <a:t>Overview of the Innovation</a:t>
            </a:r>
          </a:p>
        </p:txBody>
      </p:sp>
      <p:graphicFrame>
        <p:nvGraphicFramePr>
          <p:cNvPr id="4" name="Content Placeholder 3">
            <a:extLst>
              <a:ext uri="{FF2B5EF4-FFF2-40B4-BE49-F238E27FC236}">
                <a16:creationId xmlns:a16="http://schemas.microsoft.com/office/drawing/2014/main" id="{0D3C6223-7322-7C82-AC41-DCFB88EF9103}"/>
              </a:ext>
            </a:extLst>
          </p:cNvPr>
          <p:cNvGraphicFramePr>
            <a:graphicFrameLocks noGrp="1"/>
          </p:cNvGraphicFramePr>
          <p:nvPr>
            <p:ph idx="1"/>
            <p:extLst>
              <p:ext uri="{D42A27DB-BD31-4B8C-83A1-F6EECF244321}">
                <p14:modId xmlns:p14="http://schemas.microsoft.com/office/powerpoint/2010/main" val="3671660365"/>
              </p:ext>
            </p:extLst>
          </p:nvPr>
        </p:nvGraphicFramePr>
        <p:xfrm>
          <a:off x="453083" y="1878227"/>
          <a:ext cx="7455242" cy="4744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8" name="Picture 4" descr="Virtual wards enabled by technology - elearning for healthcare">
            <a:extLst>
              <a:ext uri="{FF2B5EF4-FFF2-40B4-BE49-F238E27FC236}">
                <a16:creationId xmlns:a16="http://schemas.microsoft.com/office/drawing/2014/main" id="{B6291840-1DCA-E926-8F5A-7B794F899AC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03687" y="2065758"/>
            <a:ext cx="3554822" cy="197490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Croydon's virtual ward: Healthcare in the comfort of your home - South West  London ICS">
            <a:extLst>
              <a:ext uri="{FF2B5EF4-FFF2-40B4-BE49-F238E27FC236}">
                <a16:creationId xmlns:a16="http://schemas.microsoft.com/office/drawing/2014/main" id="{24132668-8760-71A0-6C00-9DFF11830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1318" y="4277222"/>
            <a:ext cx="4012857" cy="215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454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D717E-0AD8-5BA6-BAD3-8E3D496E3E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76B8E6-A90E-68E5-325C-3984F7F7E520}"/>
              </a:ext>
            </a:extLst>
          </p:cNvPr>
          <p:cNvSpPr>
            <a:spLocks noGrp="1"/>
          </p:cNvSpPr>
          <p:nvPr>
            <p:ph type="title"/>
          </p:nvPr>
        </p:nvSpPr>
        <p:spPr/>
        <p:txBody>
          <a:bodyPr/>
          <a:lstStyle/>
          <a:p>
            <a:r>
              <a:rPr lang="en-US" dirty="0"/>
              <a:t>Overview of the Innovation</a:t>
            </a:r>
          </a:p>
        </p:txBody>
      </p:sp>
      <p:graphicFrame>
        <p:nvGraphicFramePr>
          <p:cNvPr id="5" name="Content Placeholder 4">
            <a:extLst>
              <a:ext uri="{FF2B5EF4-FFF2-40B4-BE49-F238E27FC236}">
                <a16:creationId xmlns:a16="http://schemas.microsoft.com/office/drawing/2014/main" id="{CC9C89A1-A35D-635B-EEC0-C8544D1A9D9E}"/>
              </a:ext>
            </a:extLst>
          </p:cNvPr>
          <p:cNvGraphicFramePr>
            <a:graphicFrameLocks noGrp="1"/>
          </p:cNvGraphicFramePr>
          <p:nvPr>
            <p:ph idx="1"/>
            <p:extLst>
              <p:ext uri="{D42A27DB-BD31-4B8C-83A1-F6EECF244321}">
                <p14:modId xmlns:p14="http://schemas.microsoft.com/office/powerpoint/2010/main" val="121819508"/>
              </p:ext>
            </p:extLst>
          </p:nvPr>
        </p:nvGraphicFramePr>
        <p:xfrm>
          <a:off x="390708" y="2347785"/>
          <a:ext cx="750055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4" name="Picture 6" descr="Virtual wards are failing patients and clinicians: we must bridge the gaps  before winter - Hospital Times">
            <a:extLst>
              <a:ext uri="{FF2B5EF4-FFF2-40B4-BE49-F238E27FC236}">
                <a16:creationId xmlns:a16="http://schemas.microsoft.com/office/drawing/2014/main" id="{9ECB2FEA-A0ED-5438-E8B6-97C094ABA7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1018" y="2937369"/>
            <a:ext cx="3882520" cy="2589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9823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89CD7-9BEB-52F4-9751-A2D3F24BD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31C398-6988-F155-1214-5DD3E2E0487F}"/>
              </a:ext>
            </a:extLst>
          </p:cNvPr>
          <p:cNvSpPr>
            <a:spLocks noGrp="1"/>
          </p:cNvSpPr>
          <p:nvPr>
            <p:ph type="title"/>
          </p:nvPr>
        </p:nvSpPr>
        <p:spPr/>
        <p:txBody>
          <a:bodyPr/>
          <a:lstStyle/>
          <a:p>
            <a:r>
              <a:rPr lang="en-US" dirty="0"/>
              <a:t>Impact on Key Areas (Workforce)</a:t>
            </a:r>
          </a:p>
        </p:txBody>
      </p:sp>
      <p:graphicFrame>
        <p:nvGraphicFramePr>
          <p:cNvPr id="5" name="Content Placeholder 4">
            <a:extLst>
              <a:ext uri="{FF2B5EF4-FFF2-40B4-BE49-F238E27FC236}">
                <a16:creationId xmlns:a16="http://schemas.microsoft.com/office/drawing/2014/main" id="{E6F090D9-9100-F5EF-EB6F-E085977ECA8C}"/>
              </a:ext>
            </a:extLst>
          </p:cNvPr>
          <p:cNvGraphicFramePr>
            <a:graphicFrameLocks noGrp="1"/>
          </p:cNvGraphicFramePr>
          <p:nvPr>
            <p:ph idx="1"/>
            <p:extLst>
              <p:ext uri="{D42A27DB-BD31-4B8C-83A1-F6EECF244321}">
                <p14:modId xmlns:p14="http://schemas.microsoft.com/office/powerpoint/2010/main" val="3967718558"/>
              </p:ext>
            </p:extLst>
          </p:nvPr>
        </p:nvGraphicFramePr>
        <p:xfrm>
          <a:off x="449476" y="2090471"/>
          <a:ext cx="7532989" cy="4065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8" name="Picture 6" descr="Would you feel safe being treated on a 'virtual ward' in your home? | Daily  Mail Online">
            <a:extLst>
              <a:ext uri="{FF2B5EF4-FFF2-40B4-BE49-F238E27FC236}">
                <a16:creationId xmlns:a16="http://schemas.microsoft.com/office/drawing/2014/main" id="{37D48093-249E-3756-00C4-5179782E356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14235" y="2973978"/>
            <a:ext cx="3826339" cy="2298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811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1EB73-4D0D-E21A-6476-8600ABCAC1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CD2FF9-595A-4378-3EAE-9E9EFD66B152}"/>
              </a:ext>
            </a:extLst>
          </p:cNvPr>
          <p:cNvSpPr>
            <a:spLocks noGrp="1"/>
          </p:cNvSpPr>
          <p:nvPr>
            <p:ph type="title"/>
          </p:nvPr>
        </p:nvSpPr>
        <p:spPr/>
        <p:txBody>
          <a:bodyPr/>
          <a:lstStyle/>
          <a:p>
            <a:r>
              <a:rPr lang="en-US" dirty="0"/>
              <a:t>Impact on Key Areas (Service Delivery)</a:t>
            </a:r>
          </a:p>
        </p:txBody>
      </p:sp>
      <p:graphicFrame>
        <p:nvGraphicFramePr>
          <p:cNvPr id="4" name="Content Placeholder 3">
            <a:extLst>
              <a:ext uri="{FF2B5EF4-FFF2-40B4-BE49-F238E27FC236}">
                <a16:creationId xmlns:a16="http://schemas.microsoft.com/office/drawing/2014/main" id="{2AF0BA81-9CCF-69FB-632D-F22E3958CA62}"/>
              </a:ext>
            </a:extLst>
          </p:cNvPr>
          <p:cNvGraphicFramePr>
            <a:graphicFrameLocks noGrp="1"/>
          </p:cNvGraphicFramePr>
          <p:nvPr>
            <p:ph idx="1"/>
            <p:extLst>
              <p:ext uri="{D42A27DB-BD31-4B8C-83A1-F6EECF244321}">
                <p14:modId xmlns:p14="http://schemas.microsoft.com/office/powerpoint/2010/main" val="3256404676"/>
              </p:ext>
            </p:extLst>
          </p:nvPr>
        </p:nvGraphicFramePr>
        <p:xfrm>
          <a:off x="581192" y="2113006"/>
          <a:ext cx="7821403" cy="4547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0" name="Picture 4" descr="NHS Virtual Wards Aim to Reduce Waiting Lists">
            <a:extLst>
              <a:ext uri="{FF2B5EF4-FFF2-40B4-BE49-F238E27FC236}">
                <a16:creationId xmlns:a16="http://schemas.microsoft.com/office/drawing/2014/main" id="{9EDDA5FF-0809-F5A3-6CD5-943F4851759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13805" y="2653613"/>
            <a:ext cx="3513438" cy="2635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452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EB866-DC39-C667-C80D-E7462688F7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3220BD-F007-8C33-E9A0-D1BE8962C5AA}"/>
              </a:ext>
            </a:extLst>
          </p:cNvPr>
          <p:cNvSpPr>
            <a:spLocks noGrp="1"/>
          </p:cNvSpPr>
          <p:nvPr>
            <p:ph type="title"/>
          </p:nvPr>
        </p:nvSpPr>
        <p:spPr/>
        <p:txBody>
          <a:bodyPr/>
          <a:lstStyle/>
          <a:p>
            <a:r>
              <a:rPr lang="en-US" dirty="0"/>
              <a:t>Impact on Key Areas (Patients and Service Users)</a:t>
            </a:r>
          </a:p>
        </p:txBody>
      </p:sp>
      <p:graphicFrame>
        <p:nvGraphicFramePr>
          <p:cNvPr id="4" name="Content Placeholder 3">
            <a:extLst>
              <a:ext uri="{FF2B5EF4-FFF2-40B4-BE49-F238E27FC236}">
                <a16:creationId xmlns:a16="http://schemas.microsoft.com/office/drawing/2014/main" id="{3BF8BFFB-B212-F6B5-A23E-0EF68767BCCB}"/>
              </a:ext>
            </a:extLst>
          </p:cNvPr>
          <p:cNvGraphicFramePr>
            <a:graphicFrameLocks noGrp="1"/>
          </p:cNvGraphicFramePr>
          <p:nvPr>
            <p:ph idx="1"/>
            <p:extLst>
              <p:ext uri="{D42A27DB-BD31-4B8C-83A1-F6EECF244321}">
                <p14:modId xmlns:p14="http://schemas.microsoft.com/office/powerpoint/2010/main" val="1948701074"/>
              </p:ext>
            </p:extLst>
          </p:nvPr>
        </p:nvGraphicFramePr>
        <p:xfrm>
          <a:off x="420131" y="2063578"/>
          <a:ext cx="6779225" cy="4263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364" name="Picture 4" descr="Virtual Wards - Essex Partnership University NHS Foundation Trust">
            <a:extLst>
              <a:ext uri="{FF2B5EF4-FFF2-40B4-BE49-F238E27FC236}">
                <a16:creationId xmlns:a16="http://schemas.microsoft.com/office/drawing/2014/main" id="{5DC17F89-D1A7-5E92-140A-1824FB4379F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99356" y="2591572"/>
            <a:ext cx="4762500" cy="2762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1168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929FF-3EFD-DBC4-4ABB-5CD8221FAB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CD37C-D306-5421-F602-F4EF73CF199E}"/>
              </a:ext>
            </a:extLst>
          </p:cNvPr>
          <p:cNvSpPr>
            <a:spLocks noGrp="1"/>
          </p:cNvSpPr>
          <p:nvPr>
            <p:ph type="title"/>
          </p:nvPr>
        </p:nvSpPr>
        <p:spPr/>
        <p:txBody>
          <a:bodyPr/>
          <a:lstStyle/>
          <a:p>
            <a:r>
              <a:rPr lang="en-US" dirty="0"/>
              <a:t>Impact on Key Areas (Community)</a:t>
            </a:r>
          </a:p>
        </p:txBody>
      </p:sp>
      <p:graphicFrame>
        <p:nvGraphicFramePr>
          <p:cNvPr id="4" name="Content Placeholder 3">
            <a:extLst>
              <a:ext uri="{FF2B5EF4-FFF2-40B4-BE49-F238E27FC236}">
                <a16:creationId xmlns:a16="http://schemas.microsoft.com/office/drawing/2014/main" id="{A130D8C9-9F21-189E-8E01-728841B8001D}"/>
              </a:ext>
            </a:extLst>
          </p:cNvPr>
          <p:cNvGraphicFramePr>
            <a:graphicFrameLocks noGrp="1"/>
          </p:cNvGraphicFramePr>
          <p:nvPr>
            <p:ph idx="1"/>
            <p:extLst>
              <p:ext uri="{D42A27DB-BD31-4B8C-83A1-F6EECF244321}">
                <p14:modId xmlns:p14="http://schemas.microsoft.com/office/powerpoint/2010/main" val="2872313997"/>
              </p:ext>
            </p:extLst>
          </p:nvPr>
        </p:nvGraphicFramePr>
        <p:xfrm>
          <a:off x="581192" y="2016331"/>
          <a:ext cx="6350949" cy="4606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90" name="Picture 6" descr="Virtual wards in North Central London | North Central London Integrated  Care System">
            <a:extLst>
              <a:ext uri="{FF2B5EF4-FFF2-40B4-BE49-F238E27FC236}">
                <a16:creationId xmlns:a16="http://schemas.microsoft.com/office/drawing/2014/main" id="{7706FFC4-BC34-B550-CB8E-A787E79BD8E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59827" y="3215460"/>
            <a:ext cx="4863156" cy="2431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359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DB751-D740-70FF-1CED-D4DA7F0DA4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648937-5AC6-A14B-F77E-01920C964976}"/>
              </a:ext>
            </a:extLst>
          </p:cNvPr>
          <p:cNvSpPr>
            <a:spLocks noGrp="1"/>
          </p:cNvSpPr>
          <p:nvPr>
            <p:ph type="title"/>
          </p:nvPr>
        </p:nvSpPr>
        <p:spPr/>
        <p:txBody>
          <a:bodyPr>
            <a:normAutofit/>
          </a:bodyPr>
          <a:lstStyle/>
          <a:p>
            <a:r>
              <a:rPr lang="en-US" sz="2800" dirty="0"/>
              <a:t>Challenges and Recommendations</a:t>
            </a:r>
          </a:p>
        </p:txBody>
      </p:sp>
      <p:graphicFrame>
        <p:nvGraphicFramePr>
          <p:cNvPr id="4" name="Content Placeholder 3">
            <a:extLst>
              <a:ext uri="{FF2B5EF4-FFF2-40B4-BE49-F238E27FC236}">
                <a16:creationId xmlns:a16="http://schemas.microsoft.com/office/drawing/2014/main" id="{930EA493-CFCF-C5E6-91D5-FB16F050487F}"/>
              </a:ext>
            </a:extLst>
          </p:cNvPr>
          <p:cNvGraphicFramePr>
            <a:graphicFrameLocks noGrp="1"/>
          </p:cNvGraphicFramePr>
          <p:nvPr>
            <p:ph idx="1"/>
            <p:extLst>
              <p:ext uri="{D42A27DB-BD31-4B8C-83A1-F6EECF244321}">
                <p14:modId xmlns:p14="http://schemas.microsoft.com/office/powerpoint/2010/main" val="1082593911"/>
              </p:ext>
            </p:extLst>
          </p:nvPr>
        </p:nvGraphicFramePr>
        <p:xfrm>
          <a:off x="444844" y="1902941"/>
          <a:ext cx="7216346" cy="4683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412" name="Picture 4" descr="Care Equipment for Virtual Wards - Vivid Care">
            <a:extLst>
              <a:ext uri="{FF2B5EF4-FFF2-40B4-BE49-F238E27FC236}">
                <a16:creationId xmlns:a16="http://schemas.microsoft.com/office/drawing/2014/main" id="{59F84385-96A2-F68A-D263-222299E2C5F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870" b="8616"/>
          <a:stretch>
            <a:fillRect/>
          </a:stretch>
        </p:blipFill>
        <p:spPr bwMode="auto">
          <a:xfrm>
            <a:off x="7822484" y="2248931"/>
            <a:ext cx="4196522" cy="3756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746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1486F-762C-607F-96BB-BA6F0238C3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65D19D-7E73-C6F3-D5CF-8EBAB6F64E17}"/>
              </a:ext>
            </a:extLst>
          </p:cNvPr>
          <p:cNvSpPr>
            <a:spLocks noGrp="1"/>
          </p:cNvSpPr>
          <p:nvPr>
            <p:ph type="title"/>
          </p:nvPr>
        </p:nvSpPr>
        <p:spPr/>
        <p:txBody>
          <a:bodyPr/>
          <a:lstStyle/>
          <a:p>
            <a:r>
              <a:rPr lang="en-US" dirty="0"/>
              <a:t>Conclusion</a:t>
            </a:r>
          </a:p>
        </p:txBody>
      </p:sp>
      <p:graphicFrame>
        <p:nvGraphicFramePr>
          <p:cNvPr id="4" name="Content Placeholder 3">
            <a:extLst>
              <a:ext uri="{FF2B5EF4-FFF2-40B4-BE49-F238E27FC236}">
                <a16:creationId xmlns:a16="http://schemas.microsoft.com/office/drawing/2014/main" id="{44F6E88B-FB72-004F-D910-ADB2CAA78BFF}"/>
              </a:ext>
            </a:extLst>
          </p:cNvPr>
          <p:cNvGraphicFramePr>
            <a:graphicFrameLocks noGrp="1"/>
          </p:cNvGraphicFramePr>
          <p:nvPr>
            <p:ph idx="1"/>
            <p:extLst>
              <p:ext uri="{D42A27DB-BD31-4B8C-83A1-F6EECF244321}">
                <p14:modId xmlns:p14="http://schemas.microsoft.com/office/powerpoint/2010/main" val="651595107"/>
              </p:ext>
            </p:extLst>
          </p:nvPr>
        </p:nvGraphicFramePr>
        <p:xfrm>
          <a:off x="432487" y="2125363"/>
          <a:ext cx="11368216" cy="417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5393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4F749-6357-76FE-0231-2157F6F759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0428D8-1015-8F8E-1F6B-EDB3875E559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14AD84F-0E15-8B24-4D77-8F0CB4373D02}"/>
              </a:ext>
            </a:extLst>
          </p:cNvPr>
          <p:cNvSpPr>
            <a:spLocks noGrp="1"/>
          </p:cNvSpPr>
          <p:nvPr>
            <p:ph idx="1"/>
          </p:nvPr>
        </p:nvSpPr>
        <p:spPr>
          <a:xfrm>
            <a:off x="581192" y="1854748"/>
            <a:ext cx="11029616" cy="5003252"/>
          </a:xfrm>
        </p:spPr>
        <p:txBody>
          <a:bodyPr>
            <a:normAutofit lnSpcReduction="10000"/>
          </a:bodyPr>
          <a:lstStyle/>
          <a:p>
            <a:r>
              <a:rPr lang="en-US" dirty="0"/>
              <a:t>Bailey, S., </a:t>
            </a:r>
            <a:r>
              <a:rPr lang="en-US" dirty="0" err="1"/>
              <a:t>Pierides</a:t>
            </a:r>
            <a:r>
              <a:rPr lang="en-US" dirty="0"/>
              <a:t>, D., Brisley, A., Weisshaar, C., and Blakeman, T. (2020) Dismembering organisation: The coordination of algorithmic work in healthcare. </a:t>
            </a:r>
            <a:r>
              <a:rPr lang="en-US" i="1" dirty="0"/>
              <a:t>Current Sociology</a:t>
            </a:r>
            <a:r>
              <a:rPr lang="en-US" dirty="0"/>
              <a:t>, </a:t>
            </a:r>
            <a:r>
              <a:rPr lang="en-US" i="1" dirty="0"/>
              <a:t>68</a:t>
            </a:r>
            <a:r>
              <a:rPr lang="en-US" dirty="0"/>
              <a:t>(4), 546-571. </a:t>
            </a:r>
            <a:r>
              <a:rPr lang="en-US" u="sng" dirty="0">
                <a:hlinkClick r:id="rId2"/>
              </a:rPr>
              <a:t>https://doi.org/10.1177/0011392120907638</a:t>
            </a:r>
            <a:endParaRPr lang="en-US" dirty="0"/>
          </a:p>
          <a:p>
            <a:r>
              <a:rPr lang="en-US" dirty="0"/>
              <a:t>Bradby, M. (2022) </a:t>
            </a:r>
            <a:r>
              <a:rPr lang="en-US" i="1" dirty="0"/>
              <a:t>District Nursing at a Glance</a:t>
            </a:r>
            <a:r>
              <a:rPr lang="en-US" dirty="0"/>
              <a:t>. John Wiley and Sons. </a:t>
            </a:r>
            <a:r>
              <a:rPr lang="en-US" u="sng" dirty="0">
                <a:hlinkClick r:id="rId3"/>
              </a:rPr>
              <a:t>https://books.google.com/books?hl=en&amp;lr=&amp;id=AWp6EAAAQBAJ&amp;oi=fnd&amp;pg=PP13&amp;dq=NHS+Virtual+Wards,+Many+Trusts+run+%E2%80%9Chub+and+spoke%E2%80%9D+models.+A+small+clinical+hub+(often+led+by+a+consultant+or+advanced+clinical+practitioner)+watches+dashboards,+&amp;ots=PkTJj2pMwx&amp;sig=zAcu6L5DO1ETKHFOqN4eImod7Xk</a:t>
            </a:r>
            <a:endParaRPr lang="en-US" dirty="0"/>
          </a:p>
          <a:p>
            <a:r>
              <a:rPr lang="en-US" dirty="0"/>
              <a:t>BRENNAN, H. G. B. (2021) The aims of virtual selection. </a:t>
            </a:r>
            <a:r>
              <a:rPr lang="en-US" i="1" dirty="0"/>
              <a:t>CPPCNU</a:t>
            </a:r>
            <a:r>
              <a:rPr lang="en-US" dirty="0"/>
              <a:t>, </a:t>
            </a:r>
            <a:r>
              <a:rPr lang="en-US" i="1" dirty="0"/>
              <a:t>103</a:t>
            </a:r>
            <a:r>
              <a:rPr lang="en-US" dirty="0"/>
              <a:t>, 386. </a:t>
            </a:r>
            <a:r>
              <a:rPr lang="en-US" u="sng" dirty="0">
                <a:hlinkClick r:id="rId4"/>
              </a:rPr>
              <a:t>https://publishing.rcseng.ac.uk/doi/pdf/10.1308/ann.2021.103.issue-6#page=6</a:t>
            </a:r>
            <a:endParaRPr lang="en-US" dirty="0"/>
          </a:p>
          <a:p>
            <a:r>
              <a:rPr lang="en-US" dirty="0"/>
              <a:t>Grange, H., Johns, G., Ahuja, A., Harper, P., Williams, E., and Gartner, D. (2024, February) Capacity planning of virtual wards for frail and elderly patients. In </a:t>
            </a:r>
            <a:r>
              <a:rPr lang="en-US" i="1" dirty="0"/>
              <a:t>Healthcare</a:t>
            </a:r>
            <a:r>
              <a:rPr lang="en-US" dirty="0"/>
              <a:t> (Vol. 12, No. 5, p. 533) MDPI. </a:t>
            </a:r>
            <a:r>
              <a:rPr lang="en-US" u="sng" dirty="0">
                <a:hlinkClick r:id="rId5"/>
              </a:rPr>
              <a:t>https://doi.org/10.3390/healthcare12050533</a:t>
            </a:r>
            <a:endParaRPr lang="en-US" dirty="0"/>
          </a:p>
          <a:p>
            <a:r>
              <a:rPr lang="en-US" dirty="0"/>
              <a:t>Jalilian, A., </a:t>
            </a:r>
            <a:r>
              <a:rPr lang="en-US" dirty="0" err="1"/>
              <a:t>Sedda</a:t>
            </a:r>
            <a:r>
              <a:rPr lang="en-US" dirty="0"/>
              <a:t>, L., Unsworth, A., and Farrier, M. (2024) Length of stay and economic sustainability of virtual ward care in a medium-sized hospital of the UK: a retrospective longitudinal study. </a:t>
            </a:r>
            <a:r>
              <a:rPr lang="en-US" i="1" dirty="0"/>
              <a:t>BMJ open</a:t>
            </a:r>
            <a:r>
              <a:rPr lang="en-US" dirty="0"/>
              <a:t>, </a:t>
            </a:r>
            <a:r>
              <a:rPr lang="en-US" i="1" dirty="0"/>
              <a:t>14</a:t>
            </a:r>
            <a:r>
              <a:rPr lang="en-US" dirty="0"/>
              <a:t>(1), e081378. </a:t>
            </a:r>
            <a:r>
              <a:rPr lang="en-US" u="sng" dirty="0">
                <a:hlinkClick r:id="rId6"/>
              </a:rPr>
              <a:t>https://doi.org/10.1136/bmjopen-2023-081378</a:t>
            </a:r>
            <a:endParaRPr lang="en-US" dirty="0"/>
          </a:p>
        </p:txBody>
      </p:sp>
    </p:spTree>
    <p:extLst>
      <p:ext uri="{BB962C8B-B14F-4D97-AF65-F5344CB8AC3E}">
        <p14:creationId xmlns:p14="http://schemas.microsoft.com/office/powerpoint/2010/main" val="2746003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9509F-4714-DC38-DC8A-57430D756C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419CE5-C47B-ADFE-DD03-D1064DC0665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6C4833C-AB75-7693-15F5-9D2F29AE3A5F}"/>
              </a:ext>
            </a:extLst>
          </p:cNvPr>
          <p:cNvSpPr>
            <a:spLocks noGrp="1"/>
          </p:cNvSpPr>
          <p:nvPr>
            <p:ph idx="1"/>
          </p:nvPr>
        </p:nvSpPr>
        <p:spPr>
          <a:xfrm>
            <a:off x="412432" y="2051222"/>
            <a:ext cx="11367135" cy="4411363"/>
          </a:xfrm>
        </p:spPr>
        <p:txBody>
          <a:bodyPr>
            <a:normAutofit/>
          </a:bodyPr>
          <a:lstStyle/>
          <a:p>
            <a:r>
              <a:rPr lang="en-US" dirty="0" err="1"/>
              <a:t>Kanyimo</a:t>
            </a:r>
            <a:r>
              <a:rPr lang="en-US" dirty="0"/>
              <a:t>, E. (2022) Using virtual wards and long-term conditions management network to improve practice and performance. </a:t>
            </a:r>
            <a:r>
              <a:rPr lang="en-US" i="1" dirty="0"/>
              <a:t>BMJ open quality</a:t>
            </a:r>
            <a:r>
              <a:rPr lang="en-US" dirty="0"/>
              <a:t>, </a:t>
            </a:r>
            <a:r>
              <a:rPr lang="en-US" i="1" dirty="0"/>
              <a:t>11</a:t>
            </a:r>
            <a:r>
              <a:rPr lang="en-US" dirty="0"/>
              <a:t>(4), e001952. </a:t>
            </a:r>
            <a:r>
              <a:rPr lang="en-US" u="sng" dirty="0">
                <a:hlinkClick r:id="rId2"/>
              </a:rPr>
              <a:t>https://doi.org/10.1136/bmjoq-2022-001952</a:t>
            </a:r>
            <a:endParaRPr lang="en-US" dirty="0"/>
          </a:p>
          <a:p>
            <a:r>
              <a:rPr lang="en-US" dirty="0"/>
              <a:t>Litchfield, I., Lewis, R., </a:t>
            </a:r>
            <a:r>
              <a:rPr lang="en-US" dirty="0" err="1"/>
              <a:t>Delanerolle</a:t>
            </a:r>
            <a:r>
              <a:rPr lang="en-US" dirty="0"/>
              <a:t>, G., </a:t>
            </a:r>
            <a:r>
              <a:rPr lang="en-US" dirty="0" err="1"/>
              <a:t>Melyda</a:t>
            </a:r>
            <a:r>
              <a:rPr lang="en-US" dirty="0"/>
              <a:t>, M., and Harper, L. (2025) Factors Influencing the Implementation of a Multispecialty Virtual Ward Program in the United Kingdom: Qualitative Exploration of Staff Experiences and Perspectives. </a:t>
            </a:r>
            <a:r>
              <a:rPr lang="en-US" i="1" dirty="0"/>
              <a:t>Journal of Medical Internet Research</a:t>
            </a:r>
            <a:r>
              <a:rPr lang="en-US" dirty="0"/>
              <a:t>, </a:t>
            </a:r>
            <a:r>
              <a:rPr lang="en-US" i="1" dirty="0"/>
              <a:t>27</a:t>
            </a:r>
            <a:r>
              <a:rPr lang="en-US" dirty="0"/>
              <a:t>, e75406. </a:t>
            </a:r>
            <a:r>
              <a:rPr lang="en-US" u="sng" dirty="0">
                <a:hlinkClick r:id="rId3"/>
              </a:rPr>
              <a:t>https://doi.org/10.2196/75406</a:t>
            </a:r>
            <a:endParaRPr lang="en-US" dirty="0"/>
          </a:p>
          <a:p>
            <a:r>
              <a:rPr lang="en-US" dirty="0"/>
              <a:t>McGowan, L. J., Graham, F., </a:t>
            </a:r>
            <a:r>
              <a:rPr lang="en-US" dirty="0" err="1"/>
              <a:t>Lecouturier</a:t>
            </a:r>
            <a:r>
              <a:rPr lang="en-US" dirty="0"/>
              <a:t>, J., Goffe, L., Echevarria, C., Kelly, M. P., and </a:t>
            </a:r>
            <a:r>
              <a:rPr lang="en-US" dirty="0" err="1"/>
              <a:t>Sniehotta</a:t>
            </a:r>
            <a:r>
              <a:rPr lang="en-US" dirty="0"/>
              <a:t>, F. F. (2024) The views and experiences of integrated care system commissioners about the adoption and implementation of virtual wards in England: Qualitative exploration study. </a:t>
            </a:r>
            <a:r>
              <a:rPr lang="en-US" i="1" dirty="0"/>
              <a:t>Journal of Medical Internet Research</a:t>
            </a:r>
            <a:r>
              <a:rPr lang="en-US" dirty="0"/>
              <a:t>, </a:t>
            </a:r>
            <a:r>
              <a:rPr lang="en-US" i="1" dirty="0"/>
              <a:t>26</a:t>
            </a:r>
            <a:r>
              <a:rPr lang="en-US" dirty="0"/>
              <a:t>, e56494. </a:t>
            </a:r>
            <a:r>
              <a:rPr lang="en-US" u="sng" dirty="0">
                <a:hlinkClick r:id="rId4"/>
              </a:rPr>
              <a:t>https://doi.org/10.2196/56494</a:t>
            </a:r>
            <a:endParaRPr lang="en-US" dirty="0"/>
          </a:p>
          <a:p>
            <a:r>
              <a:rPr lang="en-US" dirty="0"/>
              <a:t>Norman, G., Bennett, P., and Vardy, E. R. (2023) Virtual wards: a rapid evidence synthesis and implications for the care of older people. </a:t>
            </a:r>
            <a:r>
              <a:rPr lang="en-US" i="1" dirty="0"/>
              <a:t>Age and Ageing</a:t>
            </a:r>
            <a:r>
              <a:rPr lang="en-US" dirty="0"/>
              <a:t>, </a:t>
            </a:r>
            <a:r>
              <a:rPr lang="en-US" i="1" dirty="0"/>
              <a:t>52</a:t>
            </a:r>
            <a:r>
              <a:rPr lang="en-US" dirty="0"/>
              <a:t>(1), afac319. </a:t>
            </a:r>
            <a:r>
              <a:rPr lang="en-US" u="sng" dirty="0">
                <a:hlinkClick r:id="rId5"/>
              </a:rPr>
              <a:t>https://doi.org/10.1093/ageing/afac319</a:t>
            </a:r>
            <a:endParaRPr lang="en-US" dirty="0"/>
          </a:p>
          <a:p>
            <a:r>
              <a:rPr lang="en-US" dirty="0" err="1"/>
              <a:t>Pahirden</a:t>
            </a:r>
            <a:r>
              <a:rPr lang="en-US" dirty="0"/>
              <a:t>, G. R., </a:t>
            </a:r>
            <a:r>
              <a:rPr lang="en-US" dirty="0" err="1"/>
              <a:t>Stefler</a:t>
            </a:r>
            <a:r>
              <a:rPr lang="en-US" dirty="0"/>
              <a:t>, D., and </a:t>
            </a:r>
            <a:r>
              <a:rPr lang="en-US" dirty="0" err="1"/>
              <a:t>Jayatunga</a:t>
            </a:r>
            <a:r>
              <a:rPr lang="en-US" dirty="0"/>
              <a:t>, W. (2025) The equity of virtual ward models of care across sociodemographic groups in the United Kingdom–a systematic review. </a:t>
            </a:r>
            <a:r>
              <a:rPr lang="en-US" i="1" dirty="0"/>
              <a:t>Journal of Integrated Care</a:t>
            </a:r>
            <a:r>
              <a:rPr lang="en-US" dirty="0"/>
              <a:t>, 1-17. </a:t>
            </a:r>
            <a:r>
              <a:rPr lang="en-US" u="sng" dirty="0">
                <a:hlinkClick r:id="rId6"/>
              </a:rPr>
              <a:t>https://doi.org/10.1108/JICA-03-2025-0018</a:t>
            </a:r>
            <a:r>
              <a:rPr lang="en-US" dirty="0"/>
              <a:t> </a:t>
            </a:r>
          </a:p>
        </p:txBody>
      </p:sp>
    </p:spTree>
    <p:extLst>
      <p:ext uri="{BB962C8B-B14F-4D97-AF65-F5344CB8AC3E}">
        <p14:creationId xmlns:p14="http://schemas.microsoft.com/office/powerpoint/2010/main" val="3969383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78955-39AA-A51F-25BE-BDA1AAD509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D617E5-049E-3858-D135-F20707E73CC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6A7756D-0306-22F0-3135-80C05FDA60FD}"/>
              </a:ext>
            </a:extLst>
          </p:cNvPr>
          <p:cNvSpPr>
            <a:spLocks noGrp="1"/>
          </p:cNvSpPr>
          <p:nvPr>
            <p:ph idx="1"/>
          </p:nvPr>
        </p:nvSpPr>
        <p:spPr>
          <a:xfrm>
            <a:off x="412432" y="2051222"/>
            <a:ext cx="11367135" cy="4411363"/>
          </a:xfrm>
        </p:spPr>
        <p:txBody>
          <a:bodyPr>
            <a:normAutofit/>
          </a:bodyPr>
          <a:lstStyle/>
          <a:p>
            <a:r>
              <a:rPr lang="en-US" dirty="0"/>
              <a:t>Pugmire, J., Ashish, A., Chadwick, A., Wilkes, M., Meekin, D., </a:t>
            </a:r>
            <a:r>
              <a:rPr lang="en-US" dirty="0" err="1"/>
              <a:t>Zaniello</a:t>
            </a:r>
            <a:r>
              <a:rPr lang="en-US" dirty="0"/>
              <a:t>, B., and Zahradka, N. (2025) A 2-Year Retrospective Clinical Evaluation of a Novel Virtual Ward Model. </a:t>
            </a:r>
            <a:r>
              <a:rPr lang="en-US" i="1" dirty="0"/>
              <a:t>Journal of Primary Care and Community Health</a:t>
            </a:r>
            <a:r>
              <a:rPr lang="en-US" dirty="0"/>
              <a:t>, </a:t>
            </a:r>
            <a:r>
              <a:rPr lang="en-US" i="1" dirty="0"/>
              <a:t>16</a:t>
            </a:r>
            <a:r>
              <a:rPr lang="en-US" dirty="0"/>
              <a:t>, 21501319251326750. </a:t>
            </a:r>
            <a:r>
              <a:rPr lang="en-US" u="sng" dirty="0">
                <a:hlinkClick r:id="rId2"/>
              </a:rPr>
              <a:t>https://doi.org/10.1177/21501319251326750</a:t>
            </a:r>
            <a:endParaRPr lang="en-US" dirty="0"/>
          </a:p>
          <a:p>
            <a:r>
              <a:rPr lang="en-US" dirty="0"/>
              <a:t>Vera San Juan, N., Shah, P., Schlief, M., Appleton, R., </a:t>
            </a:r>
            <a:r>
              <a:rPr lang="en-US" dirty="0" err="1"/>
              <a:t>Nyikavaranda</a:t>
            </a:r>
            <a:r>
              <a:rPr lang="en-US" dirty="0"/>
              <a:t>, P., Birken, M., ... and Johnson, S. (2021) Service user experiences and views regarding telemental health during the COVID-19 pandemic: A co-produced framework analysis. </a:t>
            </a:r>
            <a:r>
              <a:rPr lang="en-US" i="1" dirty="0" err="1"/>
              <a:t>PloS</a:t>
            </a:r>
            <a:r>
              <a:rPr lang="en-US" i="1" dirty="0"/>
              <a:t> one</a:t>
            </a:r>
            <a:r>
              <a:rPr lang="en-US" dirty="0"/>
              <a:t>, </a:t>
            </a:r>
            <a:r>
              <a:rPr lang="en-US" i="1" dirty="0"/>
              <a:t>16</a:t>
            </a:r>
            <a:r>
              <a:rPr lang="en-US" dirty="0"/>
              <a:t>(9), e0257270. </a:t>
            </a:r>
            <a:r>
              <a:rPr lang="en-US" u="sng" dirty="0">
                <a:hlinkClick r:id="rId3"/>
              </a:rPr>
              <a:t>https://doi.org/10.1371/journal.pone.0257270</a:t>
            </a:r>
            <a:endParaRPr lang="en-US" dirty="0"/>
          </a:p>
          <a:p>
            <a:r>
              <a:rPr lang="en-US" dirty="0"/>
              <a:t>Westby, M., Ijaz, S., Savović, J., McLeod, H., Dawson, S., Welsh, T., ... and Bradley, N. (2024) Virtual wards for people with frailty: what works, for whom, how and why—a rapid realist review. </a:t>
            </a:r>
            <a:r>
              <a:rPr lang="en-US" i="1" dirty="0"/>
              <a:t>Age and Ageing</a:t>
            </a:r>
            <a:r>
              <a:rPr lang="en-US" dirty="0"/>
              <a:t>, </a:t>
            </a:r>
            <a:r>
              <a:rPr lang="en-US" i="1" dirty="0"/>
              <a:t>53</a:t>
            </a:r>
            <a:r>
              <a:rPr lang="en-US" dirty="0"/>
              <a:t>(3), afae039. </a:t>
            </a:r>
            <a:r>
              <a:rPr lang="en-US" u="sng" dirty="0">
                <a:hlinkClick r:id="rId4"/>
              </a:rPr>
              <a:t>https://doi.org/10.1093/ageing/afae039</a:t>
            </a:r>
            <a:endParaRPr lang="en-US" dirty="0"/>
          </a:p>
          <a:p>
            <a:r>
              <a:rPr lang="en-US" dirty="0"/>
              <a:t>Wilson-Aggarwal, J. K., Gotts, N., Wong, W. K., Liddington, C., Knight, S., </a:t>
            </a:r>
            <a:r>
              <a:rPr lang="en-US" dirty="0" err="1"/>
              <a:t>Spyer</a:t>
            </a:r>
            <a:r>
              <a:rPr lang="en-US" dirty="0"/>
              <a:t>, M. J., ... and Manley, E. (2022) Investigating healthcare worker mobility and patient contacts within a UK hospital during the COVID-19 pandemic. </a:t>
            </a:r>
            <a:r>
              <a:rPr lang="en-US" i="1" dirty="0"/>
              <a:t>Communications Medicine</a:t>
            </a:r>
            <a:r>
              <a:rPr lang="en-US" dirty="0"/>
              <a:t>, </a:t>
            </a:r>
            <a:r>
              <a:rPr lang="en-US" i="1" dirty="0"/>
              <a:t>2</a:t>
            </a:r>
            <a:r>
              <a:rPr lang="en-US" dirty="0"/>
              <a:t>(1), 165. </a:t>
            </a:r>
            <a:r>
              <a:rPr lang="en-US" u="sng" dirty="0">
                <a:hlinkClick r:id="rId5"/>
              </a:rPr>
              <a:t>https://doi.org/10.1038/s43856-022-00229-x</a:t>
            </a:r>
            <a:endParaRPr lang="en-US" dirty="0"/>
          </a:p>
        </p:txBody>
      </p:sp>
    </p:spTree>
    <p:extLst>
      <p:ext uri="{BB962C8B-B14F-4D97-AF65-F5344CB8AC3E}">
        <p14:creationId xmlns:p14="http://schemas.microsoft.com/office/powerpoint/2010/main" val="77731280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Garamond">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182</TotalTime>
  <Words>3435</Words>
  <Application>Microsoft Office PowerPoint</Application>
  <PresentationFormat>Widescreen</PresentationFormat>
  <Paragraphs>94</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Dividend</vt:lpstr>
      <vt:lpstr>Exploring the change in Workforce roles and patient experience by implementing NHS Virtual Wards since 2022</vt:lpstr>
      <vt:lpstr>Introduction</vt:lpstr>
      <vt:lpstr>Overview of the Innovation</vt:lpstr>
      <vt:lpstr>Overview of the Innovation</vt:lpstr>
      <vt:lpstr>Impact on Key Areas (Workforce)</vt:lpstr>
      <vt:lpstr>Impact on Key Areas (Service Delivery)</vt:lpstr>
      <vt:lpstr>Impact on Key Areas (Patients and Service Users)</vt:lpstr>
      <vt:lpstr>Impact on Key Areas (Community)</vt:lpstr>
      <vt:lpstr>Challenges and Recommendations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change in Workforce roles and patient experience by implementing NHS Virtual Wards since 2022</dc:title>
  <dc:creator>USER</dc:creator>
  <cp:lastModifiedBy>Somia Kausar (2239088)</cp:lastModifiedBy>
  <cp:revision>6</cp:revision>
  <dcterms:created xsi:type="dcterms:W3CDTF">2025-11-06T19:56:46Z</dcterms:created>
  <dcterms:modified xsi:type="dcterms:W3CDTF">2025-11-08T17:18:16Z</dcterms:modified>
</cp:coreProperties>
</file>