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64" r:id="rId2"/>
    <p:sldId id="258" r:id="rId3"/>
    <p:sldId id="265" r:id="rId4"/>
    <p:sldId id="261" r:id="rId5"/>
    <p:sldId id="267" r:id="rId6"/>
    <p:sldId id="262" r:id="rId7"/>
    <p:sldId id="260" r:id="rId8"/>
    <p:sldId id="257" r:id="rId9"/>
    <p:sldId id="266" r:id="rId10"/>
    <p:sldId id="26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9242"/>
    <p:restoredTop sz="95801"/>
  </p:normalViewPr>
  <p:slideViewPr>
    <p:cSldViewPr snapToGrid="0" snapToObjects="1">
      <p:cViewPr varScale="1">
        <p:scale>
          <a:sx n="67" d="100"/>
          <a:sy n="67" d="100"/>
        </p:scale>
        <p:origin x="192" y="14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D622D7-9A07-B74D-A11C-3E3948B632C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683C2E1-4E3D-884B-9DB8-BE96F5871BE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786BD41-D441-5345-A4CB-AB5789D5B4EF}"/>
              </a:ext>
            </a:extLst>
          </p:cNvPr>
          <p:cNvSpPr>
            <a:spLocks noGrp="1"/>
          </p:cNvSpPr>
          <p:nvPr>
            <p:ph type="dt" sz="half" idx="10"/>
          </p:nvPr>
        </p:nvSpPr>
        <p:spPr/>
        <p:txBody>
          <a:bodyPr/>
          <a:lstStyle/>
          <a:p>
            <a:fld id="{0F4AF63C-A82B-A848-A2DF-FD58DF272FC9}" type="datetimeFigureOut">
              <a:rPr lang="en-US" smtClean="0"/>
              <a:t>3/10/21</a:t>
            </a:fld>
            <a:endParaRPr lang="en-US" dirty="0"/>
          </a:p>
        </p:txBody>
      </p:sp>
      <p:sp>
        <p:nvSpPr>
          <p:cNvPr id="5" name="Footer Placeholder 4">
            <a:extLst>
              <a:ext uri="{FF2B5EF4-FFF2-40B4-BE49-F238E27FC236}">
                <a16:creationId xmlns:a16="http://schemas.microsoft.com/office/drawing/2014/main" id="{DFE850C9-3A16-C343-B926-082ADF8EDEB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819711C-7BB1-E445-B747-12798837D65A}"/>
              </a:ext>
            </a:extLst>
          </p:cNvPr>
          <p:cNvSpPr>
            <a:spLocks noGrp="1"/>
          </p:cNvSpPr>
          <p:nvPr>
            <p:ph type="sldNum" sz="quarter" idx="12"/>
          </p:nvPr>
        </p:nvSpPr>
        <p:spPr/>
        <p:txBody>
          <a:bodyPr/>
          <a:lstStyle/>
          <a:p>
            <a:fld id="{897F1DBB-B485-4045-94F0-0784B24FB7AF}" type="slidenum">
              <a:rPr lang="en-US" smtClean="0"/>
              <a:t>‹#›</a:t>
            </a:fld>
            <a:endParaRPr lang="en-US" dirty="0"/>
          </a:p>
        </p:txBody>
      </p:sp>
    </p:spTree>
    <p:extLst>
      <p:ext uri="{BB962C8B-B14F-4D97-AF65-F5344CB8AC3E}">
        <p14:creationId xmlns:p14="http://schemas.microsoft.com/office/powerpoint/2010/main" val="24186387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328E9-27AE-864F-9F27-EA1CFA1C306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A8B0714-DC1C-BD47-B938-AE2568B7DC7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FC9E213-E037-8E43-B12C-4A47B4454F49}"/>
              </a:ext>
            </a:extLst>
          </p:cNvPr>
          <p:cNvSpPr>
            <a:spLocks noGrp="1"/>
          </p:cNvSpPr>
          <p:nvPr>
            <p:ph type="dt" sz="half" idx="10"/>
          </p:nvPr>
        </p:nvSpPr>
        <p:spPr/>
        <p:txBody>
          <a:bodyPr/>
          <a:lstStyle/>
          <a:p>
            <a:fld id="{0F4AF63C-A82B-A848-A2DF-FD58DF272FC9}" type="datetimeFigureOut">
              <a:rPr lang="en-US" smtClean="0"/>
              <a:t>3/10/21</a:t>
            </a:fld>
            <a:endParaRPr lang="en-US" dirty="0"/>
          </a:p>
        </p:txBody>
      </p:sp>
      <p:sp>
        <p:nvSpPr>
          <p:cNvPr id="5" name="Footer Placeholder 4">
            <a:extLst>
              <a:ext uri="{FF2B5EF4-FFF2-40B4-BE49-F238E27FC236}">
                <a16:creationId xmlns:a16="http://schemas.microsoft.com/office/drawing/2014/main" id="{73BE9867-7E3C-CB48-87C9-E4F55D6BA3D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3B0ABB-5189-3A47-BF47-B8CDD20D0033}"/>
              </a:ext>
            </a:extLst>
          </p:cNvPr>
          <p:cNvSpPr>
            <a:spLocks noGrp="1"/>
          </p:cNvSpPr>
          <p:nvPr>
            <p:ph type="sldNum" sz="quarter" idx="12"/>
          </p:nvPr>
        </p:nvSpPr>
        <p:spPr/>
        <p:txBody>
          <a:bodyPr/>
          <a:lstStyle/>
          <a:p>
            <a:fld id="{897F1DBB-B485-4045-94F0-0784B24FB7AF}" type="slidenum">
              <a:rPr lang="en-US" smtClean="0"/>
              <a:t>‹#›</a:t>
            </a:fld>
            <a:endParaRPr lang="en-US" dirty="0"/>
          </a:p>
        </p:txBody>
      </p:sp>
    </p:spTree>
    <p:extLst>
      <p:ext uri="{BB962C8B-B14F-4D97-AF65-F5344CB8AC3E}">
        <p14:creationId xmlns:p14="http://schemas.microsoft.com/office/powerpoint/2010/main" val="25023633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C9FD8-70F8-104C-BB04-2848CCA1239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535C474-FBCA-5042-8473-EE15BA1D91F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5B21696-55E2-ED42-9208-6DDCE5AAFB57}"/>
              </a:ext>
            </a:extLst>
          </p:cNvPr>
          <p:cNvSpPr>
            <a:spLocks noGrp="1"/>
          </p:cNvSpPr>
          <p:nvPr>
            <p:ph type="dt" sz="half" idx="10"/>
          </p:nvPr>
        </p:nvSpPr>
        <p:spPr/>
        <p:txBody>
          <a:bodyPr/>
          <a:lstStyle/>
          <a:p>
            <a:fld id="{0F4AF63C-A82B-A848-A2DF-FD58DF272FC9}" type="datetimeFigureOut">
              <a:rPr lang="en-US" smtClean="0"/>
              <a:t>3/10/21</a:t>
            </a:fld>
            <a:endParaRPr lang="en-US" dirty="0"/>
          </a:p>
        </p:txBody>
      </p:sp>
      <p:sp>
        <p:nvSpPr>
          <p:cNvPr id="5" name="Footer Placeholder 4">
            <a:extLst>
              <a:ext uri="{FF2B5EF4-FFF2-40B4-BE49-F238E27FC236}">
                <a16:creationId xmlns:a16="http://schemas.microsoft.com/office/drawing/2014/main" id="{8279A1E4-0F95-714B-9ACD-BE4D6F671E0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70062F0-A305-7E4C-AC9B-9F4202B4BBB8}"/>
              </a:ext>
            </a:extLst>
          </p:cNvPr>
          <p:cNvSpPr>
            <a:spLocks noGrp="1"/>
          </p:cNvSpPr>
          <p:nvPr>
            <p:ph type="sldNum" sz="quarter" idx="12"/>
          </p:nvPr>
        </p:nvSpPr>
        <p:spPr/>
        <p:txBody>
          <a:bodyPr/>
          <a:lstStyle/>
          <a:p>
            <a:fld id="{897F1DBB-B485-4045-94F0-0784B24FB7AF}" type="slidenum">
              <a:rPr lang="en-US" smtClean="0"/>
              <a:t>‹#›</a:t>
            </a:fld>
            <a:endParaRPr lang="en-US" dirty="0"/>
          </a:p>
        </p:txBody>
      </p:sp>
    </p:spTree>
    <p:extLst>
      <p:ext uri="{BB962C8B-B14F-4D97-AF65-F5344CB8AC3E}">
        <p14:creationId xmlns:p14="http://schemas.microsoft.com/office/powerpoint/2010/main" val="7284504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7A5D1-3649-AF4B-89F3-D2288444138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C13845-4109-444F-83A2-9EAE51CF0D6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894E1C0-19AA-224D-B9F2-966F2B2DDDA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5E9A4B3-DAC3-D749-A805-7092EE9146E3}"/>
              </a:ext>
            </a:extLst>
          </p:cNvPr>
          <p:cNvSpPr>
            <a:spLocks noGrp="1"/>
          </p:cNvSpPr>
          <p:nvPr>
            <p:ph type="dt" sz="half" idx="10"/>
          </p:nvPr>
        </p:nvSpPr>
        <p:spPr/>
        <p:txBody>
          <a:bodyPr/>
          <a:lstStyle/>
          <a:p>
            <a:fld id="{0F4AF63C-A82B-A848-A2DF-FD58DF272FC9}" type="datetimeFigureOut">
              <a:rPr lang="en-US" smtClean="0"/>
              <a:t>3/10/21</a:t>
            </a:fld>
            <a:endParaRPr lang="en-US" dirty="0"/>
          </a:p>
        </p:txBody>
      </p:sp>
      <p:sp>
        <p:nvSpPr>
          <p:cNvPr id="6" name="Footer Placeholder 5">
            <a:extLst>
              <a:ext uri="{FF2B5EF4-FFF2-40B4-BE49-F238E27FC236}">
                <a16:creationId xmlns:a16="http://schemas.microsoft.com/office/drawing/2014/main" id="{80A7B1B8-C05A-0D48-AB26-DDB4CBE8417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D35E9F0-32D2-D443-9258-D88E2DD26447}"/>
              </a:ext>
            </a:extLst>
          </p:cNvPr>
          <p:cNvSpPr>
            <a:spLocks noGrp="1"/>
          </p:cNvSpPr>
          <p:nvPr>
            <p:ph type="sldNum" sz="quarter" idx="12"/>
          </p:nvPr>
        </p:nvSpPr>
        <p:spPr/>
        <p:txBody>
          <a:bodyPr/>
          <a:lstStyle/>
          <a:p>
            <a:fld id="{897F1DBB-B485-4045-94F0-0784B24FB7AF}" type="slidenum">
              <a:rPr lang="en-US" smtClean="0"/>
              <a:t>‹#›</a:t>
            </a:fld>
            <a:endParaRPr lang="en-US" dirty="0"/>
          </a:p>
        </p:txBody>
      </p:sp>
    </p:spTree>
    <p:extLst>
      <p:ext uri="{BB962C8B-B14F-4D97-AF65-F5344CB8AC3E}">
        <p14:creationId xmlns:p14="http://schemas.microsoft.com/office/powerpoint/2010/main" val="13001362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74940-2E3A-254E-9F01-CAB1566A7EF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4F4A550-BB62-C246-9CD8-39990ADDC1B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0F7D74F-A859-524C-A6A5-C8F2366DFBE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9C0099A-3557-A14D-A579-95C82BB46AC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62749CB-CD4C-9B4F-B42D-BB27B110A5B3}"/>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C162D7E-68D2-4B45-A85F-DEDBEFA419CD}"/>
              </a:ext>
            </a:extLst>
          </p:cNvPr>
          <p:cNvSpPr>
            <a:spLocks noGrp="1"/>
          </p:cNvSpPr>
          <p:nvPr>
            <p:ph type="dt" sz="half" idx="10"/>
          </p:nvPr>
        </p:nvSpPr>
        <p:spPr/>
        <p:txBody>
          <a:bodyPr/>
          <a:lstStyle/>
          <a:p>
            <a:fld id="{0F4AF63C-A82B-A848-A2DF-FD58DF272FC9}" type="datetimeFigureOut">
              <a:rPr lang="en-US" smtClean="0"/>
              <a:t>3/10/21</a:t>
            </a:fld>
            <a:endParaRPr lang="en-US" dirty="0"/>
          </a:p>
        </p:txBody>
      </p:sp>
      <p:sp>
        <p:nvSpPr>
          <p:cNvPr id="8" name="Footer Placeholder 7">
            <a:extLst>
              <a:ext uri="{FF2B5EF4-FFF2-40B4-BE49-F238E27FC236}">
                <a16:creationId xmlns:a16="http://schemas.microsoft.com/office/drawing/2014/main" id="{13AD8159-B7A8-EF45-BF92-CADA630A3770}"/>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076CA99-57EB-664C-BFFB-E6113428D88B}"/>
              </a:ext>
            </a:extLst>
          </p:cNvPr>
          <p:cNvSpPr>
            <a:spLocks noGrp="1"/>
          </p:cNvSpPr>
          <p:nvPr>
            <p:ph type="sldNum" sz="quarter" idx="12"/>
          </p:nvPr>
        </p:nvSpPr>
        <p:spPr/>
        <p:txBody>
          <a:bodyPr/>
          <a:lstStyle/>
          <a:p>
            <a:fld id="{897F1DBB-B485-4045-94F0-0784B24FB7AF}" type="slidenum">
              <a:rPr lang="en-US" smtClean="0"/>
              <a:t>‹#›</a:t>
            </a:fld>
            <a:endParaRPr lang="en-US" dirty="0"/>
          </a:p>
        </p:txBody>
      </p:sp>
    </p:spTree>
    <p:extLst>
      <p:ext uri="{BB962C8B-B14F-4D97-AF65-F5344CB8AC3E}">
        <p14:creationId xmlns:p14="http://schemas.microsoft.com/office/powerpoint/2010/main" val="4789842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6293F-AB7D-E94B-A1DC-2810E4F1628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3032D92-0D9E-2840-8762-B288D17819AC}"/>
              </a:ext>
            </a:extLst>
          </p:cNvPr>
          <p:cNvSpPr>
            <a:spLocks noGrp="1"/>
          </p:cNvSpPr>
          <p:nvPr>
            <p:ph type="dt" sz="half" idx="10"/>
          </p:nvPr>
        </p:nvSpPr>
        <p:spPr/>
        <p:txBody>
          <a:bodyPr/>
          <a:lstStyle/>
          <a:p>
            <a:fld id="{0F4AF63C-A82B-A848-A2DF-FD58DF272FC9}" type="datetimeFigureOut">
              <a:rPr lang="en-US" smtClean="0"/>
              <a:t>3/10/21</a:t>
            </a:fld>
            <a:endParaRPr lang="en-US" dirty="0"/>
          </a:p>
        </p:txBody>
      </p:sp>
      <p:sp>
        <p:nvSpPr>
          <p:cNvPr id="4" name="Footer Placeholder 3">
            <a:extLst>
              <a:ext uri="{FF2B5EF4-FFF2-40B4-BE49-F238E27FC236}">
                <a16:creationId xmlns:a16="http://schemas.microsoft.com/office/drawing/2014/main" id="{D3876E14-2E7B-4E40-BC27-7E54CBBE461A}"/>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58FA125E-CE0A-DF43-917E-5CF4BB48CB5C}"/>
              </a:ext>
            </a:extLst>
          </p:cNvPr>
          <p:cNvSpPr>
            <a:spLocks noGrp="1"/>
          </p:cNvSpPr>
          <p:nvPr>
            <p:ph type="sldNum" sz="quarter" idx="12"/>
          </p:nvPr>
        </p:nvSpPr>
        <p:spPr/>
        <p:txBody>
          <a:bodyPr/>
          <a:lstStyle/>
          <a:p>
            <a:fld id="{897F1DBB-B485-4045-94F0-0784B24FB7AF}" type="slidenum">
              <a:rPr lang="en-US" smtClean="0"/>
              <a:t>‹#›</a:t>
            </a:fld>
            <a:endParaRPr lang="en-US" dirty="0"/>
          </a:p>
        </p:txBody>
      </p:sp>
    </p:spTree>
    <p:extLst>
      <p:ext uri="{BB962C8B-B14F-4D97-AF65-F5344CB8AC3E}">
        <p14:creationId xmlns:p14="http://schemas.microsoft.com/office/powerpoint/2010/main" val="29495908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654B83B-1FE9-BC45-BD05-8AF90C52120E}"/>
              </a:ext>
            </a:extLst>
          </p:cNvPr>
          <p:cNvSpPr>
            <a:spLocks noGrp="1"/>
          </p:cNvSpPr>
          <p:nvPr>
            <p:ph type="dt" sz="half" idx="10"/>
          </p:nvPr>
        </p:nvSpPr>
        <p:spPr/>
        <p:txBody>
          <a:bodyPr/>
          <a:lstStyle/>
          <a:p>
            <a:fld id="{0F4AF63C-A82B-A848-A2DF-FD58DF272FC9}" type="datetimeFigureOut">
              <a:rPr lang="en-US" smtClean="0"/>
              <a:t>3/10/21</a:t>
            </a:fld>
            <a:endParaRPr lang="en-US" dirty="0"/>
          </a:p>
        </p:txBody>
      </p:sp>
      <p:sp>
        <p:nvSpPr>
          <p:cNvPr id="3" name="Footer Placeholder 2">
            <a:extLst>
              <a:ext uri="{FF2B5EF4-FFF2-40B4-BE49-F238E27FC236}">
                <a16:creationId xmlns:a16="http://schemas.microsoft.com/office/drawing/2014/main" id="{6FD28E57-6716-3940-9CE4-18ACFF4E0E4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881262BD-A262-D34F-9219-5DA4D5F1B943}"/>
              </a:ext>
            </a:extLst>
          </p:cNvPr>
          <p:cNvSpPr>
            <a:spLocks noGrp="1"/>
          </p:cNvSpPr>
          <p:nvPr>
            <p:ph type="sldNum" sz="quarter" idx="12"/>
          </p:nvPr>
        </p:nvSpPr>
        <p:spPr/>
        <p:txBody>
          <a:bodyPr/>
          <a:lstStyle/>
          <a:p>
            <a:fld id="{897F1DBB-B485-4045-94F0-0784B24FB7AF}" type="slidenum">
              <a:rPr lang="en-US" smtClean="0"/>
              <a:t>‹#›</a:t>
            </a:fld>
            <a:endParaRPr lang="en-US" dirty="0"/>
          </a:p>
        </p:txBody>
      </p:sp>
    </p:spTree>
    <p:extLst>
      <p:ext uri="{BB962C8B-B14F-4D97-AF65-F5344CB8AC3E}">
        <p14:creationId xmlns:p14="http://schemas.microsoft.com/office/powerpoint/2010/main" val="29593210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0ECC1-2397-874D-AD3C-A783C89CFF7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7750265-FF75-2346-BA04-264FFA630D1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8A4D972-7E04-0342-8E52-5CC2A2D555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7C2DE3A-091A-D145-91E3-26B6C18E654F}"/>
              </a:ext>
            </a:extLst>
          </p:cNvPr>
          <p:cNvSpPr>
            <a:spLocks noGrp="1"/>
          </p:cNvSpPr>
          <p:nvPr>
            <p:ph type="dt" sz="half" idx="10"/>
          </p:nvPr>
        </p:nvSpPr>
        <p:spPr/>
        <p:txBody>
          <a:bodyPr/>
          <a:lstStyle/>
          <a:p>
            <a:fld id="{0F4AF63C-A82B-A848-A2DF-FD58DF272FC9}" type="datetimeFigureOut">
              <a:rPr lang="en-US" smtClean="0"/>
              <a:t>3/10/21</a:t>
            </a:fld>
            <a:endParaRPr lang="en-US" dirty="0"/>
          </a:p>
        </p:txBody>
      </p:sp>
      <p:sp>
        <p:nvSpPr>
          <p:cNvPr id="6" name="Footer Placeholder 5">
            <a:extLst>
              <a:ext uri="{FF2B5EF4-FFF2-40B4-BE49-F238E27FC236}">
                <a16:creationId xmlns:a16="http://schemas.microsoft.com/office/drawing/2014/main" id="{50245245-C9C3-E247-A3DE-5EECCB07F5E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3D169E1-F1D5-A04E-9EC4-2E484D77B696}"/>
              </a:ext>
            </a:extLst>
          </p:cNvPr>
          <p:cNvSpPr>
            <a:spLocks noGrp="1"/>
          </p:cNvSpPr>
          <p:nvPr>
            <p:ph type="sldNum" sz="quarter" idx="12"/>
          </p:nvPr>
        </p:nvSpPr>
        <p:spPr/>
        <p:txBody>
          <a:bodyPr/>
          <a:lstStyle/>
          <a:p>
            <a:fld id="{897F1DBB-B485-4045-94F0-0784B24FB7AF}" type="slidenum">
              <a:rPr lang="en-US" smtClean="0"/>
              <a:t>‹#›</a:t>
            </a:fld>
            <a:endParaRPr lang="en-US" dirty="0"/>
          </a:p>
        </p:txBody>
      </p:sp>
    </p:spTree>
    <p:extLst>
      <p:ext uri="{BB962C8B-B14F-4D97-AF65-F5344CB8AC3E}">
        <p14:creationId xmlns:p14="http://schemas.microsoft.com/office/powerpoint/2010/main" val="1235301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CE968D-821C-D545-A36D-66413222621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9838096-CDE9-F14A-9DAB-5D3BC87F4E2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CDFC32A-3AF2-7846-8EBF-7E37296D24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C836EA6-B34B-1D42-A325-24FF818F64ED}"/>
              </a:ext>
            </a:extLst>
          </p:cNvPr>
          <p:cNvSpPr>
            <a:spLocks noGrp="1"/>
          </p:cNvSpPr>
          <p:nvPr>
            <p:ph type="dt" sz="half" idx="10"/>
          </p:nvPr>
        </p:nvSpPr>
        <p:spPr/>
        <p:txBody>
          <a:bodyPr/>
          <a:lstStyle/>
          <a:p>
            <a:fld id="{0F4AF63C-A82B-A848-A2DF-FD58DF272FC9}" type="datetimeFigureOut">
              <a:rPr lang="en-US" smtClean="0"/>
              <a:t>3/10/21</a:t>
            </a:fld>
            <a:endParaRPr lang="en-US" dirty="0"/>
          </a:p>
        </p:txBody>
      </p:sp>
      <p:sp>
        <p:nvSpPr>
          <p:cNvPr id="6" name="Footer Placeholder 5">
            <a:extLst>
              <a:ext uri="{FF2B5EF4-FFF2-40B4-BE49-F238E27FC236}">
                <a16:creationId xmlns:a16="http://schemas.microsoft.com/office/drawing/2014/main" id="{C4F6166B-4DDA-8B47-9858-8466CBC8544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57FBD63-215D-D04B-AD98-42BEF1134CE2}"/>
              </a:ext>
            </a:extLst>
          </p:cNvPr>
          <p:cNvSpPr>
            <a:spLocks noGrp="1"/>
          </p:cNvSpPr>
          <p:nvPr>
            <p:ph type="sldNum" sz="quarter" idx="12"/>
          </p:nvPr>
        </p:nvSpPr>
        <p:spPr/>
        <p:txBody>
          <a:bodyPr/>
          <a:lstStyle/>
          <a:p>
            <a:fld id="{897F1DBB-B485-4045-94F0-0784B24FB7AF}" type="slidenum">
              <a:rPr lang="en-US" smtClean="0"/>
              <a:t>‹#›</a:t>
            </a:fld>
            <a:endParaRPr lang="en-US" dirty="0"/>
          </a:p>
        </p:txBody>
      </p:sp>
    </p:spTree>
    <p:extLst>
      <p:ext uri="{BB962C8B-B14F-4D97-AF65-F5344CB8AC3E}">
        <p14:creationId xmlns:p14="http://schemas.microsoft.com/office/powerpoint/2010/main" val="8999498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E26B0-1344-E343-9B2C-670266C3E68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20B58DD-2913-0642-AC24-BFB522E4DA1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91223FD-088B-6647-9952-F9091AC4B221}"/>
              </a:ext>
            </a:extLst>
          </p:cNvPr>
          <p:cNvSpPr>
            <a:spLocks noGrp="1"/>
          </p:cNvSpPr>
          <p:nvPr>
            <p:ph type="dt" sz="half" idx="10"/>
          </p:nvPr>
        </p:nvSpPr>
        <p:spPr/>
        <p:txBody>
          <a:bodyPr/>
          <a:lstStyle/>
          <a:p>
            <a:fld id="{0F4AF63C-A82B-A848-A2DF-FD58DF272FC9}" type="datetimeFigureOut">
              <a:rPr lang="en-US" smtClean="0"/>
              <a:t>3/10/21</a:t>
            </a:fld>
            <a:endParaRPr lang="en-US" dirty="0"/>
          </a:p>
        </p:txBody>
      </p:sp>
      <p:sp>
        <p:nvSpPr>
          <p:cNvPr id="5" name="Footer Placeholder 4">
            <a:extLst>
              <a:ext uri="{FF2B5EF4-FFF2-40B4-BE49-F238E27FC236}">
                <a16:creationId xmlns:a16="http://schemas.microsoft.com/office/drawing/2014/main" id="{F419280E-CD98-9141-87A2-CFAEE694FA8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7AF22F4-28ED-204C-8B22-48D45C7D7AA8}"/>
              </a:ext>
            </a:extLst>
          </p:cNvPr>
          <p:cNvSpPr>
            <a:spLocks noGrp="1"/>
          </p:cNvSpPr>
          <p:nvPr>
            <p:ph type="sldNum" sz="quarter" idx="12"/>
          </p:nvPr>
        </p:nvSpPr>
        <p:spPr/>
        <p:txBody>
          <a:bodyPr/>
          <a:lstStyle/>
          <a:p>
            <a:fld id="{897F1DBB-B485-4045-94F0-0784B24FB7AF}" type="slidenum">
              <a:rPr lang="en-US" smtClean="0"/>
              <a:t>‹#›</a:t>
            </a:fld>
            <a:endParaRPr lang="en-US" dirty="0"/>
          </a:p>
        </p:txBody>
      </p:sp>
    </p:spTree>
    <p:extLst>
      <p:ext uri="{BB962C8B-B14F-4D97-AF65-F5344CB8AC3E}">
        <p14:creationId xmlns:p14="http://schemas.microsoft.com/office/powerpoint/2010/main" val="6602953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BD656A4-D3E3-0042-87D6-3D8E0C50CBB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8779EB7-F9B2-5F42-9BAC-C2E63B64FD1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920C09E-54D8-764C-8549-14A3E3BAFE5F}"/>
              </a:ext>
            </a:extLst>
          </p:cNvPr>
          <p:cNvSpPr>
            <a:spLocks noGrp="1"/>
          </p:cNvSpPr>
          <p:nvPr>
            <p:ph type="dt" sz="half" idx="10"/>
          </p:nvPr>
        </p:nvSpPr>
        <p:spPr/>
        <p:txBody>
          <a:bodyPr/>
          <a:lstStyle/>
          <a:p>
            <a:fld id="{0F4AF63C-A82B-A848-A2DF-FD58DF272FC9}" type="datetimeFigureOut">
              <a:rPr lang="en-US" smtClean="0"/>
              <a:t>3/10/21</a:t>
            </a:fld>
            <a:endParaRPr lang="en-US" dirty="0"/>
          </a:p>
        </p:txBody>
      </p:sp>
      <p:sp>
        <p:nvSpPr>
          <p:cNvPr id="5" name="Footer Placeholder 4">
            <a:extLst>
              <a:ext uri="{FF2B5EF4-FFF2-40B4-BE49-F238E27FC236}">
                <a16:creationId xmlns:a16="http://schemas.microsoft.com/office/drawing/2014/main" id="{1CB19EB3-9ABA-4540-9FBB-A3E8BAC577D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8BFE0D5-C8C8-444F-9849-77BDDBF9A36B}"/>
              </a:ext>
            </a:extLst>
          </p:cNvPr>
          <p:cNvSpPr>
            <a:spLocks noGrp="1"/>
          </p:cNvSpPr>
          <p:nvPr>
            <p:ph type="sldNum" sz="quarter" idx="12"/>
          </p:nvPr>
        </p:nvSpPr>
        <p:spPr/>
        <p:txBody>
          <a:bodyPr/>
          <a:lstStyle/>
          <a:p>
            <a:fld id="{897F1DBB-B485-4045-94F0-0784B24FB7AF}" type="slidenum">
              <a:rPr lang="en-US" smtClean="0"/>
              <a:t>‹#›</a:t>
            </a:fld>
            <a:endParaRPr lang="en-US" dirty="0"/>
          </a:p>
        </p:txBody>
      </p:sp>
    </p:spTree>
    <p:extLst>
      <p:ext uri="{BB962C8B-B14F-4D97-AF65-F5344CB8AC3E}">
        <p14:creationId xmlns:p14="http://schemas.microsoft.com/office/powerpoint/2010/main" val="7256751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AFBAB7-A4BD-8B4E-8956-A3A87F3624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F515B33-D47C-B941-ADA1-AE71D413FC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14B77A5-C1E6-2449-89DB-9408F46EEDD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F4AF63C-A82B-A848-A2DF-FD58DF272FC9}" type="datetimeFigureOut">
              <a:rPr lang="en-US" smtClean="0"/>
              <a:t>3/10/21</a:t>
            </a:fld>
            <a:endParaRPr lang="en-US" dirty="0"/>
          </a:p>
        </p:txBody>
      </p:sp>
      <p:sp>
        <p:nvSpPr>
          <p:cNvPr id="5" name="Footer Placeholder 4">
            <a:extLst>
              <a:ext uri="{FF2B5EF4-FFF2-40B4-BE49-F238E27FC236}">
                <a16:creationId xmlns:a16="http://schemas.microsoft.com/office/drawing/2014/main" id="{F0669C44-FD07-A140-80C5-79893C7C83F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11138DD6-16FA-C74F-A7E7-BE0CD07203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7F1DBB-B485-4045-94F0-0784B24FB7AF}" type="slidenum">
              <a:rPr lang="en-US" smtClean="0"/>
              <a:t>‹#›</a:t>
            </a:fld>
            <a:endParaRPr lang="en-US" dirty="0"/>
          </a:p>
        </p:txBody>
      </p:sp>
    </p:spTree>
    <p:extLst>
      <p:ext uri="{BB962C8B-B14F-4D97-AF65-F5344CB8AC3E}">
        <p14:creationId xmlns:p14="http://schemas.microsoft.com/office/powerpoint/2010/main" val="102231582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hyperlink" Target="https://www.government.nl/topics/honour-based-violence/question-and-answer/what-forms-of-honour-based-violence-are-there" TargetMode="External"/><Relationship Id="rId3" Type="http://schemas.openxmlformats.org/officeDocument/2006/relationships/hyperlink" Target="https://www.assets.publishing.service.gov.uk/government/uploads/system/uploads/attachment_data/file/268884/h11_introduction_to_definitions.pdf" TargetMode="External"/><Relationship Id="rId7" Type="http://schemas.openxmlformats.org/officeDocument/2006/relationships/hyperlink" Target="https://www.crowdfunder.co.uk/find-a-masters-to-help-end-women-and-child-abuse.%20Accessed%206th%20March%202021" TargetMode="External"/><Relationship Id="rId2" Type="http://schemas.openxmlformats.org/officeDocument/2006/relationships/hyperlink" Target="https://www.besafe-online.co.uk/up-content/uploads/2012/05/internet-safety-v-imp.pdf.%20Accessed%205th%20March%202021" TargetMode="External"/><Relationship Id="rId1" Type="http://schemas.openxmlformats.org/officeDocument/2006/relationships/slideLayout" Target="../slideLayouts/slideLayout2.xml"/><Relationship Id="rId6" Type="http://schemas.openxmlformats.org/officeDocument/2006/relationships/hyperlink" Target="https://www.eyalliance.org.uk/safeguarding-early-years.%20Accessed%205th%20March%202021" TargetMode="External"/><Relationship Id="rId5" Type="http://schemas.openxmlformats.org/officeDocument/2006/relationships/hyperlink" Target="https://www.dreamstime.com/two-woman-s-open-hands-making-protection-gesture-green-background-family-life-insurance-protecting-children-family-life-image126616294" TargetMode="External"/><Relationship Id="rId4" Type="http://schemas.openxmlformats.org/officeDocument/2006/relationships/hyperlink" Target="https://www.childnet.com/parents-and-carers/hot-topics/digital-wellbeing/3-7yearolds"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simplypsychology.org.uk/maslow.html" TargetMode="External"/><Relationship Id="rId7" Type="http://schemas.openxmlformats.org/officeDocument/2006/relationships/hyperlink" Target="https://safesearchengine.com/blogs/why-is-internet-safety-for-children-important" TargetMode="External"/><Relationship Id="rId2" Type="http://schemas.openxmlformats.org/officeDocument/2006/relationships/hyperlink" Target="https://www.ucheck.co.uk/safeguarding-procedures-in-the-workplace-7-ways-improve/" TargetMode="External"/><Relationship Id="rId1" Type="http://schemas.openxmlformats.org/officeDocument/2006/relationships/slideLayout" Target="../slideLayouts/slideLayout1.xml"/><Relationship Id="rId6" Type="http://schemas.openxmlformats.org/officeDocument/2006/relationships/hyperlink" Target="https://www.thetimes.co.uk/article/care-workers-see-150-000-children-over-baby-p-concerns-trjzhk5zp.%20Accessed%2027th%20February%202021" TargetMode="External"/><Relationship Id="rId5" Type="http://schemas.openxmlformats.org/officeDocument/2006/relationships/hyperlink" Target="https://thecpsu.org.uk/help-advice/introduction-to-safeguarding/what-is-safeguarding/" TargetMode="External"/><Relationship Id="rId4" Type="http://schemas.openxmlformats.org/officeDocument/2006/relationships/hyperlink" Target="https://learning.nspcc.org.uk/safeguarding-child-protection"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unicef.org.uk/what-we-do/un-convention-childs-rights/" TargetMode="External"/><Relationship Id="rId2" Type="http://schemas.openxmlformats.org/officeDocument/2006/relationships/hyperlink" Target="https://www.singleton-associates.org/training-courses/care-sector-training/dignity-respect/safeguarding_logo/" TargetMode="External"/><Relationship Id="rId1" Type="http://schemas.openxmlformats.org/officeDocument/2006/relationships/slideLayout" Target="../slideLayouts/slideLayout1.xml"/><Relationship Id="rId6" Type="http://schemas.openxmlformats.org/officeDocument/2006/relationships/hyperlink" Target="https://www.virtualcollege.co.uk/resources/2019/12/serious-case-review-baby-p-(2009)" TargetMode="External"/><Relationship Id="rId5" Type="http://schemas.openxmlformats.org/officeDocument/2006/relationships/hyperlink" Target="https://go4customer.com/blog/customer-care-services/do-s-and-don-ts-internet-safety-tips-for-kids" TargetMode="External"/><Relationship Id="rId4" Type="http://schemas.openxmlformats.org/officeDocument/2006/relationships/hyperlink" Target="https://www.uwtsd.ac.uk/uncr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27">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A picture containing person, green, hand&#10;&#10;Description automatically generated">
            <a:extLst>
              <a:ext uri="{FF2B5EF4-FFF2-40B4-BE49-F238E27FC236}">
                <a16:creationId xmlns:a16="http://schemas.microsoft.com/office/drawing/2014/main" id="{4F73179B-CED7-7942-95BE-05436F7439A0}"/>
              </a:ext>
            </a:extLst>
          </p:cNvPr>
          <p:cNvPicPr>
            <a:picLocks noChangeAspect="1"/>
          </p:cNvPicPr>
          <p:nvPr/>
        </p:nvPicPr>
        <p:blipFill rotWithShape="1">
          <a:blip r:embed="rId2"/>
          <a:srcRect r="21337" b="-1"/>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43" name="Freeform: Shape 29">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useBgFill="1">
        <p:nvSpPr>
          <p:cNvPr id="44" name="Freeform: Shape 31">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42F80759-7815-954B-84DF-7DB39439E170}"/>
              </a:ext>
            </a:extLst>
          </p:cNvPr>
          <p:cNvSpPr txBox="1"/>
          <p:nvPr/>
        </p:nvSpPr>
        <p:spPr>
          <a:xfrm>
            <a:off x="481029" y="905403"/>
            <a:ext cx="4023360" cy="3204134"/>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800" u="sng" dirty="0">
                <a:latin typeface="+mj-lt"/>
                <a:ea typeface="+mj-ea"/>
                <a:cs typeface="+mj-cs"/>
              </a:rPr>
              <a:t>Keeping Children Safe!</a:t>
            </a:r>
          </a:p>
        </p:txBody>
      </p:sp>
      <p:sp>
        <p:nvSpPr>
          <p:cNvPr id="34" name="Rectangle 3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6" name="Rectangle 3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TextBox 4">
            <a:extLst>
              <a:ext uri="{FF2B5EF4-FFF2-40B4-BE49-F238E27FC236}">
                <a16:creationId xmlns:a16="http://schemas.microsoft.com/office/drawing/2014/main" id="{722C66C4-32CC-5948-8C2E-11DD1E5A786A}"/>
              </a:ext>
            </a:extLst>
          </p:cNvPr>
          <p:cNvSpPr txBox="1"/>
          <p:nvPr/>
        </p:nvSpPr>
        <p:spPr>
          <a:xfrm>
            <a:off x="2492709" y="6431677"/>
            <a:ext cx="3371850" cy="369332"/>
          </a:xfrm>
          <a:prstGeom prst="rect">
            <a:avLst/>
          </a:prstGeom>
          <a:noFill/>
        </p:spPr>
        <p:txBody>
          <a:bodyPr wrap="square" rtlCol="0">
            <a:spAutoFit/>
          </a:bodyPr>
          <a:lstStyle/>
          <a:p>
            <a:r>
              <a:rPr lang="en-US" dirty="0"/>
              <a:t>(Colea21,2021)</a:t>
            </a:r>
          </a:p>
        </p:txBody>
      </p:sp>
      <p:sp>
        <p:nvSpPr>
          <p:cNvPr id="6" name="Rectangle 5">
            <a:extLst>
              <a:ext uri="{FF2B5EF4-FFF2-40B4-BE49-F238E27FC236}">
                <a16:creationId xmlns:a16="http://schemas.microsoft.com/office/drawing/2014/main" id="{42EFCA94-BDC6-D74F-9EA3-EC79B1B7B92C}"/>
              </a:ext>
            </a:extLst>
          </p:cNvPr>
          <p:cNvSpPr/>
          <p:nvPr/>
        </p:nvSpPr>
        <p:spPr>
          <a:xfrm>
            <a:off x="342900" y="400050"/>
            <a:ext cx="1114425" cy="50535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Tree>
    <p:extLst>
      <p:ext uri="{BB962C8B-B14F-4D97-AF65-F5344CB8AC3E}">
        <p14:creationId xmlns:p14="http://schemas.microsoft.com/office/powerpoint/2010/main" val="16700075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DAC5B6-20CE-447F-8BA1-F2274AC7A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D1D22B31-BF8F-446B-9009-8A251FB17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dirty="0"/>
          </a:p>
        </p:txBody>
      </p:sp>
      <p:sp>
        <p:nvSpPr>
          <p:cNvPr id="38" name="TextBox 37">
            <a:extLst>
              <a:ext uri="{FF2B5EF4-FFF2-40B4-BE49-F238E27FC236}">
                <a16:creationId xmlns:a16="http://schemas.microsoft.com/office/drawing/2014/main" id="{4CD3BD09-57B8-0742-A876-1B9503FB400A}"/>
              </a:ext>
            </a:extLst>
          </p:cNvPr>
          <p:cNvSpPr txBox="1"/>
          <p:nvPr/>
        </p:nvSpPr>
        <p:spPr>
          <a:xfrm>
            <a:off x="546171" y="152116"/>
            <a:ext cx="11223812" cy="923330"/>
          </a:xfrm>
          <a:prstGeom prst="rect">
            <a:avLst/>
          </a:prstGeom>
          <a:noFill/>
        </p:spPr>
        <p:txBody>
          <a:bodyPr wrap="square" rtlCol="0">
            <a:spAutoFit/>
          </a:bodyPr>
          <a:lstStyle/>
          <a:p>
            <a:pPr algn="ctr"/>
            <a:r>
              <a:rPr lang="en-US" sz="5400" u="sng" dirty="0"/>
              <a:t>What is safeguarding?</a:t>
            </a:r>
          </a:p>
        </p:txBody>
      </p:sp>
      <p:sp>
        <p:nvSpPr>
          <p:cNvPr id="3" name="TextBox 2">
            <a:extLst>
              <a:ext uri="{FF2B5EF4-FFF2-40B4-BE49-F238E27FC236}">
                <a16:creationId xmlns:a16="http://schemas.microsoft.com/office/drawing/2014/main" id="{913A1D94-15ED-C048-963B-4AAEFD81D49F}"/>
              </a:ext>
            </a:extLst>
          </p:cNvPr>
          <p:cNvSpPr txBox="1"/>
          <p:nvPr/>
        </p:nvSpPr>
        <p:spPr>
          <a:xfrm>
            <a:off x="8221686" y="1378201"/>
            <a:ext cx="3823175" cy="1204948"/>
          </a:xfrm>
          <a:custGeom>
            <a:avLst/>
            <a:gdLst>
              <a:gd name="connsiteX0" fmla="*/ 0 w 3823175"/>
              <a:gd name="connsiteY0" fmla="*/ 0 h 1204948"/>
              <a:gd name="connsiteX1" fmla="*/ 622631 w 3823175"/>
              <a:gd name="connsiteY1" fmla="*/ 0 h 1204948"/>
              <a:gd name="connsiteX2" fmla="*/ 1054104 w 3823175"/>
              <a:gd name="connsiteY2" fmla="*/ 0 h 1204948"/>
              <a:gd name="connsiteX3" fmla="*/ 1676735 w 3823175"/>
              <a:gd name="connsiteY3" fmla="*/ 0 h 1204948"/>
              <a:gd name="connsiteX4" fmla="*/ 2108208 w 3823175"/>
              <a:gd name="connsiteY4" fmla="*/ 0 h 1204948"/>
              <a:gd name="connsiteX5" fmla="*/ 2539681 w 3823175"/>
              <a:gd name="connsiteY5" fmla="*/ 0 h 1204948"/>
              <a:gd name="connsiteX6" fmla="*/ 3162312 w 3823175"/>
              <a:gd name="connsiteY6" fmla="*/ 0 h 1204948"/>
              <a:gd name="connsiteX7" fmla="*/ 3823175 w 3823175"/>
              <a:gd name="connsiteY7" fmla="*/ 0 h 1204948"/>
              <a:gd name="connsiteX8" fmla="*/ 3823175 w 3823175"/>
              <a:gd name="connsiteY8" fmla="*/ 389600 h 1204948"/>
              <a:gd name="connsiteX9" fmla="*/ 3823175 w 3823175"/>
              <a:gd name="connsiteY9" fmla="*/ 755101 h 1204948"/>
              <a:gd name="connsiteX10" fmla="*/ 3823175 w 3823175"/>
              <a:gd name="connsiteY10" fmla="*/ 1204948 h 1204948"/>
              <a:gd name="connsiteX11" fmla="*/ 3353471 w 3823175"/>
              <a:gd name="connsiteY11" fmla="*/ 1204948 h 1204948"/>
              <a:gd name="connsiteX12" fmla="*/ 2769071 w 3823175"/>
              <a:gd name="connsiteY12" fmla="*/ 1204948 h 1204948"/>
              <a:gd name="connsiteX13" fmla="*/ 2299367 w 3823175"/>
              <a:gd name="connsiteY13" fmla="*/ 1204948 h 1204948"/>
              <a:gd name="connsiteX14" fmla="*/ 1791431 w 3823175"/>
              <a:gd name="connsiteY14" fmla="*/ 1204948 h 1204948"/>
              <a:gd name="connsiteX15" fmla="*/ 1168799 w 3823175"/>
              <a:gd name="connsiteY15" fmla="*/ 1204948 h 1204948"/>
              <a:gd name="connsiteX16" fmla="*/ 699095 w 3823175"/>
              <a:gd name="connsiteY16" fmla="*/ 1204948 h 1204948"/>
              <a:gd name="connsiteX17" fmla="*/ 0 w 3823175"/>
              <a:gd name="connsiteY17" fmla="*/ 1204948 h 1204948"/>
              <a:gd name="connsiteX18" fmla="*/ 0 w 3823175"/>
              <a:gd name="connsiteY18" fmla="*/ 791249 h 1204948"/>
              <a:gd name="connsiteX19" fmla="*/ 0 w 3823175"/>
              <a:gd name="connsiteY19" fmla="*/ 401649 h 1204948"/>
              <a:gd name="connsiteX20" fmla="*/ 0 w 3823175"/>
              <a:gd name="connsiteY20" fmla="*/ 0 h 1204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823175" h="1204948" extrusionOk="0">
                <a:moveTo>
                  <a:pt x="0" y="0"/>
                </a:moveTo>
                <a:cubicBezTo>
                  <a:pt x="164418" y="-25756"/>
                  <a:pt x="345489" y="26733"/>
                  <a:pt x="622631" y="0"/>
                </a:cubicBezTo>
                <a:cubicBezTo>
                  <a:pt x="899773" y="-26733"/>
                  <a:pt x="903683" y="44821"/>
                  <a:pt x="1054104" y="0"/>
                </a:cubicBezTo>
                <a:cubicBezTo>
                  <a:pt x="1204525" y="-44821"/>
                  <a:pt x="1429849" y="17300"/>
                  <a:pt x="1676735" y="0"/>
                </a:cubicBezTo>
                <a:cubicBezTo>
                  <a:pt x="1923621" y="-17300"/>
                  <a:pt x="1994514" y="26812"/>
                  <a:pt x="2108208" y="0"/>
                </a:cubicBezTo>
                <a:cubicBezTo>
                  <a:pt x="2221902" y="-26812"/>
                  <a:pt x="2414078" y="49314"/>
                  <a:pt x="2539681" y="0"/>
                </a:cubicBezTo>
                <a:cubicBezTo>
                  <a:pt x="2665284" y="-49314"/>
                  <a:pt x="2945204" y="8207"/>
                  <a:pt x="3162312" y="0"/>
                </a:cubicBezTo>
                <a:cubicBezTo>
                  <a:pt x="3379420" y="-8207"/>
                  <a:pt x="3499072" y="65264"/>
                  <a:pt x="3823175" y="0"/>
                </a:cubicBezTo>
                <a:cubicBezTo>
                  <a:pt x="3828389" y="155370"/>
                  <a:pt x="3796888" y="221587"/>
                  <a:pt x="3823175" y="389600"/>
                </a:cubicBezTo>
                <a:cubicBezTo>
                  <a:pt x="3849462" y="557613"/>
                  <a:pt x="3782547" y="616911"/>
                  <a:pt x="3823175" y="755101"/>
                </a:cubicBezTo>
                <a:cubicBezTo>
                  <a:pt x="3863803" y="893291"/>
                  <a:pt x="3770320" y="1014030"/>
                  <a:pt x="3823175" y="1204948"/>
                </a:cubicBezTo>
                <a:cubicBezTo>
                  <a:pt x="3709827" y="1260883"/>
                  <a:pt x="3510574" y="1201270"/>
                  <a:pt x="3353471" y="1204948"/>
                </a:cubicBezTo>
                <a:cubicBezTo>
                  <a:pt x="3196368" y="1208626"/>
                  <a:pt x="2888395" y="1164987"/>
                  <a:pt x="2769071" y="1204948"/>
                </a:cubicBezTo>
                <a:cubicBezTo>
                  <a:pt x="2649747" y="1244909"/>
                  <a:pt x="2514434" y="1177990"/>
                  <a:pt x="2299367" y="1204948"/>
                </a:cubicBezTo>
                <a:cubicBezTo>
                  <a:pt x="2084300" y="1231906"/>
                  <a:pt x="1936318" y="1155443"/>
                  <a:pt x="1791431" y="1204948"/>
                </a:cubicBezTo>
                <a:cubicBezTo>
                  <a:pt x="1646544" y="1254453"/>
                  <a:pt x="1457473" y="1157064"/>
                  <a:pt x="1168799" y="1204948"/>
                </a:cubicBezTo>
                <a:cubicBezTo>
                  <a:pt x="880125" y="1252832"/>
                  <a:pt x="825956" y="1161887"/>
                  <a:pt x="699095" y="1204948"/>
                </a:cubicBezTo>
                <a:cubicBezTo>
                  <a:pt x="572234" y="1248009"/>
                  <a:pt x="191874" y="1189958"/>
                  <a:pt x="0" y="1204948"/>
                </a:cubicBezTo>
                <a:cubicBezTo>
                  <a:pt x="-15080" y="1085841"/>
                  <a:pt x="582" y="952078"/>
                  <a:pt x="0" y="791249"/>
                </a:cubicBezTo>
                <a:cubicBezTo>
                  <a:pt x="-582" y="630420"/>
                  <a:pt x="42712" y="501052"/>
                  <a:pt x="0" y="401649"/>
                </a:cubicBezTo>
                <a:cubicBezTo>
                  <a:pt x="-42712" y="302246"/>
                  <a:pt x="2625" y="133041"/>
                  <a:pt x="0" y="0"/>
                </a:cubicBezTo>
                <a:close/>
              </a:path>
            </a:pathLst>
          </a:custGeom>
          <a:noFill/>
          <a:ln>
            <a:solidFill>
              <a:schemeClr val="bg1">
                <a:lumMod val="50000"/>
              </a:schemeClr>
            </a:solidFill>
            <a:extLst>
              <a:ext uri="{C807C97D-BFC1-408E-A445-0C87EB9F89A2}">
                <ask:lineSketchStyleProps xmlns:ask="http://schemas.microsoft.com/office/drawing/2018/sketchyshapes" sd="2640294349">
                  <a:prstGeom prst="rect">
                    <a:avLst/>
                  </a:prstGeom>
                  <ask:type>
                    <ask:lineSketchScribble/>
                  </ask:type>
                </ask:lineSketchStyleProps>
              </a:ext>
            </a:extLst>
          </a:ln>
        </p:spPr>
        <p:txBody>
          <a:bodyPr wrap="square" rtlCol="0">
            <a:spAutoFit/>
          </a:bodyPr>
          <a:lstStyle/>
          <a:p>
            <a:pPr algn="ctr"/>
            <a:r>
              <a:rPr lang="en-US" dirty="0"/>
              <a:t>Safeguarding  is the process of how to protect children and adults, providing them with safe and effective care (NSPCC,  2021).</a:t>
            </a:r>
          </a:p>
        </p:txBody>
      </p:sp>
      <p:sp>
        <p:nvSpPr>
          <p:cNvPr id="4" name="TextBox 3">
            <a:extLst>
              <a:ext uri="{FF2B5EF4-FFF2-40B4-BE49-F238E27FC236}">
                <a16:creationId xmlns:a16="http://schemas.microsoft.com/office/drawing/2014/main" id="{D238E30B-B2F0-B546-8DAD-A1D6734A62C2}"/>
              </a:ext>
            </a:extLst>
          </p:cNvPr>
          <p:cNvSpPr txBox="1"/>
          <p:nvPr/>
        </p:nvSpPr>
        <p:spPr>
          <a:xfrm>
            <a:off x="315198" y="1227562"/>
            <a:ext cx="3557898" cy="5078313"/>
          </a:xfrm>
          <a:custGeom>
            <a:avLst/>
            <a:gdLst>
              <a:gd name="connsiteX0" fmla="*/ 0 w 3557898"/>
              <a:gd name="connsiteY0" fmla="*/ 0 h 5078313"/>
              <a:gd name="connsiteX1" fmla="*/ 557404 w 3557898"/>
              <a:gd name="connsiteY1" fmla="*/ 0 h 5078313"/>
              <a:gd name="connsiteX2" fmla="*/ 1043650 w 3557898"/>
              <a:gd name="connsiteY2" fmla="*/ 0 h 5078313"/>
              <a:gd name="connsiteX3" fmla="*/ 1707791 w 3557898"/>
              <a:gd name="connsiteY3" fmla="*/ 0 h 5078313"/>
              <a:gd name="connsiteX4" fmla="*/ 2265195 w 3557898"/>
              <a:gd name="connsiteY4" fmla="*/ 0 h 5078313"/>
              <a:gd name="connsiteX5" fmla="*/ 2822599 w 3557898"/>
              <a:gd name="connsiteY5" fmla="*/ 0 h 5078313"/>
              <a:gd name="connsiteX6" fmla="*/ 3557898 w 3557898"/>
              <a:gd name="connsiteY6" fmla="*/ 0 h 5078313"/>
              <a:gd name="connsiteX7" fmla="*/ 3557898 w 3557898"/>
              <a:gd name="connsiteY7" fmla="*/ 462691 h 5078313"/>
              <a:gd name="connsiteX8" fmla="*/ 3557898 w 3557898"/>
              <a:gd name="connsiteY8" fmla="*/ 1026948 h 5078313"/>
              <a:gd name="connsiteX9" fmla="*/ 3557898 w 3557898"/>
              <a:gd name="connsiteY9" fmla="*/ 1489638 h 5078313"/>
              <a:gd name="connsiteX10" fmla="*/ 3557898 w 3557898"/>
              <a:gd name="connsiteY10" fmla="*/ 1952329 h 5078313"/>
              <a:gd name="connsiteX11" fmla="*/ 3557898 w 3557898"/>
              <a:gd name="connsiteY11" fmla="*/ 2516586 h 5078313"/>
              <a:gd name="connsiteX12" fmla="*/ 3557898 w 3557898"/>
              <a:gd name="connsiteY12" fmla="*/ 3131626 h 5078313"/>
              <a:gd name="connsiteX13" fmla="*/ 3557898 w 3557898"/>
              <a:gd name="connsiteY13" fmla="*/ 3543534 h 5078313"/>
              <a:gd name="connsiteX14" fmla="*/ 3557898 w 3557898"/>
              <a:gd name="connsiteY14" fmla="*/ 4107791 h 5078313"/>
              <a:gd name="connsiteX15" fmla="*/ 3557898 w 3557898"/>
              <a:gd name="connsiteY15" fmla="*/ 5078313 h 5078313"/>
              <a:gd name="connsiteX16" fmla="*/ 2964915 w 3557898"/>
              <a:gd name="connsiteY16" fmla="*/ 5078313 h 5078313"/>
              <a:gd name="connsiteX17" fmla="*/ 2300774 w 3557898"/>
              <a:gd name="connsiteY17" fmla="*/ 5078313 h 5078313"/>
              <a:gd name="connsiteX18" fmla="*/ 1707791 w 3557898"/>
              <a:gd name="connsiteY18" fmla="*/ 5078313 h 5078313"/>
              <a:gd name="connsiteX19" fmla="*/ 1221545 w 3557898"/>
              <a:gd name="connsiteY19" fmla="*/ 5078313 h 5078313"/>
              <a:gd name="connsiteX20" fmla="*/ 699720 w 3557898"/>
              <a:gd name="connsiteY20" fmla="*/ 5078313 h 5078313"/>
              <a:gd name="connsiteX21" fmla="*/ 0 w 3557898"/>
              <a:gd name="connsiteY21" fmla="*/ 5078313 h 5078313"/>
              <a:gd name="connsiteX22" fmla="*/ 0 w 3557898"/>
              <a:gd name="connsiteY22" fmla="*/ 4514056 h 5078313"/>
              <a:gd name="connsiteX23" fmla="*/ 0 w 3557898"/>
              <a:gd name="connsiteY23" fmla="*/ 3949799 h 5078313"/>
              <a:gd name="connsiteX24" fmla="*/ 0 w 3557898"/>
              <a:gd name="connsiteY24" fmla="*/ 3436325 h 5078313"/>
              <a:gd name="connsiteX25" fmla="*/ 0 w 3557898"/>
              <a:gd name="connsiteY25" fmla="*/ 3024418 h 5078313"/>
              <a:gd name="connsiteX26" fmla="*/ 0 w 3557898"/>
              <a:gd name="connsiteY26" fmla="*/ 2612510 h 5078313"/>
              <a:gd name="connsiteX27" fmla="*/ 0 w 3557898"/>
              <a:gd name="connsiteY27" fmla="*/ 1997470 h 5078313"/>
              <a:gd name="connsiteX28" fmla="*/ 0 w 3557898"/>
              <a:gd name="connsiteY28" fmla="*/ 1534779 h 5078313"/>
              <a:gd name="connsiteX29" fmla="*/ 0 w 3557898"/>
              <a:gd name="connsiteY29" fmla="*/ 868956 h 5078313"/>
              <a:gd name="connsiteX30" fmla="*/ 0 w 3557898"/>
              <a:gd name="connsiteY30" fmla="*/ 0 h 5078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557898" h="5078313" extrusionOk="0">
                <a:moveTo>
                  <a:pt x="0" y="0"/>
                </a:moveTo>
                <a:cubicBezTo>
                  <a:pt x="215292" y="-35106"/>
                  <a:pt x="415485" y="29809"/>
                  <a:pt x="557404" y="0"/>
                </a:cubicBezTo>
                <a:cubicBezTo>
                  <a:pt x="699323" y="-29809"/>
                  <a:pt x="879208" y="25555"/>
                  <a:pt x="1043650" y="0"/>
                </a:cubicBezTo>
                <a:cubicBezTo>
                  <a:pt x="1208092" y="-25555"/>
                  <a:pt x="1504090" y="31023"/>
                  <a:pt x="1707791" y="0"/>
                </a:cubicBezTo>
                <a:cubicBezTo>
                  <a:pt x="1911492" y="-31023"/>
                  <a:pt x="2066907" y="54545"/>
                  <a:pt x="2265195" y="0"/>
                </a:cubicBezTo>
                <a:cubicBezTo>
                  <a:pt x="2463483" y="-54545"/>
                  <a:pt x="2695442" y="28527"/>
                  <a:pt x="2822599" y="0"/>
                </a:cubicBezTo>
                <a:cubicBezTo>
                  <a:pt x="2949756" y="-28527"/>
                  <a:pt x="3405111" y="65164"/>
                  <a:pt x="3557898" y="0"/>
                </a:cubicBezTo>
                <a:cubicBezTo>
                  <a:pt x="3558109" y="118673"/>
                  <a:pt x="3516349" y="352209"/>
                  <a:pt x="3557898" y="462691"/>
                </a:cubicBezTo>
                <a:cubicBezTo>
                  <a:pt x="3599447" y="573173"/>
                  <a:pt x="3498553" y="908945"/>
                  <a:pt x="3557898" y="1026948"/>
                </a:cubicBezTo>
                <a:cubicBezTo>
                  <a:pt x="3617243" y="1144951"/>
                  <a:pt x="3521927" y="1373384"/>
                  <a:pt x="3557898" y="1489638"/>
                </a:cubicBezTo>
                <a:cubicBezTo>
                  <a:pt x="3593869" y="1605892"/>
                  <a:pt x="3513805" y="1834393"/>
                  <a:pt x="3557898" y="1952329"/>
                </a:cubicBezTo>
                <a:cubicBezTo>
                  <a:pt x="3601991" y="2070265"/>
                  <a:pt x="3512133" y="2371108"/>
                  <a:pt x="3557898" y="2516586"/>
                </a:cubicBezTo>
                <a:cubicBezTo>
                  <a:pt x="3603663" y="2662064"/>
                  <a:pt x="3552388" y="2882782"/>
                  <a:pt x="3557898" y="3131626"/>
                </a:cubicBezTo>
                <a:cubicBezTo>
                  <a:pt x="3563408" y="3380470"/>
                  <a:pt x="3525509" y="3425233"/>
                  <a:pt x="3557898" y="3543534"/>
                </a:cubicBezTo>
                <a:cubicBezTo>
                  <a:pt x="3590287" y="3661835"/>
                  <a:pt x="3515408" y="3978941"/>
                  <a:pt x="3557898" y="4107791"/>
                </a:cubicBezTo>
                <a:cubicBezTo>
                  <a:pt x="3600388" y="4236641"/>
                  <a:pt x="3557023" y="4682391"/>
                  <a:pt x="3557898" y="5078313"/>
                </a:cubicBezTo>
                <a:cubicBezTo>
                  <a:pt x="3347818" y="5120608"/>
                  <a:pt x="3121260" y="5067924"/>
                  <a:pt x="2964915" y="5078313"/>
                </a:cubicBezTo>
                <a:cubicBezTo>
                  <a:pt x="2808570" y="5088702"/>
                  <a:pt x="2593011" y="5043785"/>
                  <a:pt x="2300774" y="5078313"/>
                </a:cubicBezTo>
                <a:cubicBezTo>
                  <a:pt x="2008537" y="5112841"/>
                  <a:pt x="1929579" y="5068165"/>
                  <a:pt x="1707791" y="5078313"/>
                </a:cubicBezTo>
                <a:cubicBezTo>
                  <a:pt x="1486003" y="5088461"/>
                  <a:pt x="1419070" y="5070814"/>
                  <a:pt x="1221545" y="5078313"/>
                </a:cubicBezTo>
                <a:cubicBezTo>
                  <a:pt x="1024020" y="5085812"/>
                  <a:pt x="825623" y="5023970"/>
                  <a:pt x="699720" y="5078313"/>
                </a:cubicBezTo>
                <a:cubicBezTo>
                  <a:pt x="573817" y="5132656"/>
                  <a:pt x="201719" y="5004702"/>
                  <a:pt x="0" y="5078313"/>
                </a:cubicBezTo>
                <a:cubicBezTo>
                  <a:pt x="-15206" y="4852427"/>
                  <a:pt x="10136" y="4666913"/>
                  <a:pt x="0" y="4514056"/>
                </a:cubicBezTo>
                <a:cubicBezTo>
                  <a:pt x="-10136" y="4361199"/>
                  <a:pt x="31549" y="4074694"/>
                  <a:pt x="0" y="3949799"/>
                </a:cubicBezTo>
                <a:cubicBezTo>
                  <a:pt x="-31549" y="3824904"/>
                  <a:pt x="50158" y="3653557"/>
                  <a:pt x="0" y="3436325"/>
                </a:cubicBezTo>
                <a:cubicBezTo>
                  <a:pt x="-50158" y="3219093"/>
                  <a:pt x="40519" y="3135776"/>
                  <a:pt x="0" y="3024418"/>
                </a:cubicBezTo>
                <a:cubicBezTo>
                  <a:pt x="-40519" y="2913060"/>
                  <a:pt x="13503" y="2713524"/>
                  <a:pt x="0" y="2612510"/>
                </a:cubicBezTo>
                <a:cubicBezTo>
                  <a:pt x="-13503" y="2511496"/>
                  <a:pt x="27062" y="2150462"/>
                  <a:pt x="0" y="1997470"/>
                </a:cubicBezTo>
                <a:cubicBezTo>
                  <a:pt x="-27062" y="1844478"/>
                  <a:pt x="4707" y="1751662"/>
                  <a:pt x="0" y="1534779"/>
                </a:cubicBezTo>
                <a:cubicBezTo>
                  <a:pt x="-4707" y="1317896"/>
                  <a:pt x="14025" y="1137987"/>
                  <a:pt x="0" y="868956"/>
                </a:cubicBezTo>
                <a:cubicBezTo>
                  <a:pt x="-14025" y="599925"/>
                  <a:pt x="87604" y="192096"/>
                  <a:pt x="0" y="0"/>
                </a:cubicBezTo>
                <a:close/>
              </a:path>
            </a:pathLst>
          </a:custGeom>
          <a:noFill/>
          <a:ln>
            <a:solidFill>
              <a:schemeClr val="bg1">
                <a:lumMod val="50000"/>
              </a:schemeClr>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rtlCol="0">
            <a:spAutoFit/>
          </a:bodyPr>
          <a:lstStyle/>
          <a:p>
            <a:pPr algn="just"/>
            <a:r>
              <a:rPr lang="en-US" dirty="0"/>
              <a:t>Different ways that safeguarding can be defined:</a:t>
            </a:r>
          </a:p>
          <a:p>
            <a:pPr algn="just"/>
            <a:endParaRPr lang="en-US" dirty="0"/>
          </a:p>
          <a:p>
            <a:pPr algn="just"/>
            <a:r>
              <a:rPr lang="en-US" dirty="0"/>
              <a:t>- Safeguarding is an action that is taken to help to promote welfare which protects children from any harm. </a:t>
            </a:r>
          </a:p>
          <a:p>
            <a:pPr algn="just"/>
            <a:r>
              <a:rPr lang="en-US" dirty="0"/>
              <a:t>- Safeguarding a child could be protecting them from maltreatment and abuse.</a:t>
            </a:r>
          </a:p>
          <a:p>
            <a:pPr algn="just"/>
            <a:r>
              <a:rPr lang="en-US" dirty="0"/>
              <a:t>- Safeguarding can help to prevent any harm that maybe caused to a child’s health and development. </a:t>
            </a:r>
          </a:p>
          <a:p>
            <a:pPr algn="just"/>
            <a:r>
              <a:rPr lang="en-US" dirty="0"/>
              <a:t>- By safeguarding a child and providing them with care that is safe and efficient will enable children to have the best outcome in life (NSPCC Learning, 2021).</a:t>
            </a:r>
          </a:p>
        </p:txBody>
      </p:sp>
      <p:sp>
        <p:nvSpPr>
          <p:cNvPr id="5" name="TextBox 4">
            <a:extLst>
              <a:ext uri="{FF2B5EF4-FFF2-40B4-BE49-F238E27FC236}">
                <a16:creationId xmlns:a16="http://schemas.microsoft.com/office/drawing/2014/main" id="{A3F69FE3-130F-7F48-A8DF-934E4DEE1F29}"/>
              </a:ext>
            </a:extLst>
          </p:cNvPr>
          <p:cNvSpPr txBox="1"/>
          <p:nvPr/>
        </p:nvSpPr>
        <p:spPr>
          <a:xfrm>
            <a:off x="8569941" y="3150914"/>
            <a:ext cx="3126665" cy="3139321"/>
          </a:xfrm>
          <a:custGeom>
            <a:avLst/>
            <a:gdLst>
              <a:gd name="connsiteX0" fmla="*/ 0 w 3126665"/>
              <a:gd name="connsiteY0" fmla="*/ 0 h 3139321"/>
              <a:gd name="connsiteX1" fmla="*/ 427311 w 3126665"/>
              <a:gd name="connsiteY1" fmla="*/ 0 h 3139321"/>
              <a:gd name="connsiteX2" fmla="*/ 948422 w 3126665"/>
              <a:gd name="connsiteY2" fmla="*/ 0 h 3139321"/>
              <a:gd name="connsiteX3" fmla="*/ 1438266 w 3126665"/>
              <a:gd name="connsiteY3" fmla="*/ 0 h 3139321"/>
              <a:gd name="connsiteX4" fmla="*/ 1896843 w 3126665"/>
              <a:gd name="connsiteY4" fmla="*/ 0 h 3139321"/>
              <a:gd name="connsiteX5" fmla="*/ 2355421 w 3126665"/>
              <a:gd name="connsiteY5" fmla="*/ 0 h 3139321"/>
              <a:gd name="connsiteX6" fmla="*/ 3126665 w 3126665"/>
              <a:gd name="connsiteY6" fmla="*/ 0 h 3139321"/>
              <a:gd name="connsiteX7" fmla="*/ 3126665 w 3126665"/>
              <a:gd name="connsiteY7" fmla="*/ 491827 h 3139321"/>
              <a:gd name="connsiteX8" fmla="*/ 3126665 w 3126665"/>
              <a:gd name="connsiteY8" fmla="*/ 1015047 h 3139321"/>
              <a:gd name="connsiteX9" fmla="*/ 3126665 w 3126665"/>
              <a:gd name="connsiteY9" fmla="*/ 1475481 h 3139321"/>
              <a:gd name="connsiteX10" fmla="*/ 3126665 w 3126665"/>
              <a:gd name="connsiteY10" fmla="*/ 2030094 h 3139321"/>
              <a:gd name="connsiteX11" fmla="*/ 3126665 w 3126665"/>
              <a:gd name="connsiteY11" fmla="*/ 2584708 h 3139321"/>
              <a:gd name="connsiteX12" fmla="*/ 3126665 w 3126665"/>
              <a:gd name="connsiteY12" fmla="*/ 3139321 h 3139321"/>
              <a:gd name="connsiteX13" fmla="*/ 2605554 w 3126665"/>
              <a:gd name="connsiteY13" fmla="*/ 3139321 h 3139321"/>
              <a:gd name="connsiteX14" fmla="*/ 2084443 w 3126665"/>
              <a:gd name="connsiteY14" fmla="*/ 3139321 h 3139321"/>
              <a:gd name="connsiteX15" fmla="*/ 1532066 w 3126665"/>
              <a:gd name="connsiteY15" fmla="*/ 3139321 h 3139321"/>
              <a:gd name="connsiteX16" fmla="*/ 948422 w 3126665"/>
              <a:gd name="connsiteY16" fmla="*/ 3139321 h 3139321"/>
              <a:gd name="connsiteX17" fmla="*/ 0 w 3126665"/>
              <a:gd name="connsiteY17" fmla="*/ 3139321 h 3139321"/>
              <a:gd name="connsiteX18" fmla="*/ 0 w 3126665"/>
              <a:gd name="connsiteY18" fmla="*/ 2616101 h 3139321"/>
              <a:gd name="connsiteX19" fmla="*/ 0 w 3126665"/>
              <a:gd name="connsiteY19" fmla="*/ 2030094 h 3139321"/>
              <a:gd name="connsiteX20" fmla="*/ 0 w 3126665"/>
              <a:gd name="connsiteY20" fmla="*/ 1506874 h 3139321"/>
              <a:gd name="connsiteX21" fmla="*/ 0 w 3126665"/>
              <a:gd name="connsiteY21" fmla="*/ 1046440 h 3139321"/>
              <a:gd name="connsiteX22" fmla="*/ 0 w 3126665"/>
              <a:gd name="connsiteY22" fmla="*/ 617400 h 3139321"/>
              <a:gd name="connsiteX23" fmla="*/ 0 w 3126665"/>
              <a:gd name="connsiteY23" fmla="*/ 0 h 313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126665" h="3139321" extrusionOk="0">
                <a:moveTo>
                  <a:pt x="0" y="0"/>
                </a:moveTo>
                <a:cubicBezTo>
                  <a:pt x="188746" y="-50754"/>
                  <a:pt x="217226" y="43313"/>
                  <a:pt x="427311" y="0"/>
                </a:cubicBezTo>
                <a:cubicBezTo>
                  <a:pt x="637396" y="-43313"/>
                  <a:pt x="689869" y="3058"/>
                  <a:pt x="948422" y="0"/>
                </a:cubicBezTo>
                <a:cubicBezTo>
                  <a:pt x="1206975" y="-3058"/>
                  <a:pt x="1319941" y="7694"/>
                  <a:pt x="1438266" y="0"/>
                </a:cubicBezTo>
                <a:cubicBezTo>
                  <a:pt x="1556591" y="-7694"/>
                  <a:pt x="1709755" y="28839"/>
                  <a:pt x="1896843" y="0"/>
                </a:cubicBezTo>
                <a:cubicBezTo>
                  <a:pt x="2083931" y="-28839"/>
                  <a:pt x="2225412" y="22965"/>
                  <a:pt x="2355421" y="0"/>
                </a:cubicBezTo>
                <a:cubicBezTo>
                  <a:pt x="2485430" y="-22965"/>
                  <a:pt x="2773159" y="85828"/>
                  <a:pt x="3126665" y="0"/>
                </a:cubicBezTo>
                <a:cubicBezTo>
                  <a:pt x="3182804" y="100486"/>
                  <a:pt x="3122263" y="374162"/>
                  <a:pt x="3126665" y="491827"/>
                </a:cubicBezTo>
                <a:cubicBezTo>
                  <a:pt x="3131067" y="609492"/>
                  <a:pt x="3096608" y="897127"/>
                  <a:pt x="3126665" y="1015047"/>
                </a:cubicBezTo>
                <a:cubicBezTo>
                  <a:pt x="3156722" y="1132967"/>
                  <a:pt x="3076389" y="1338917"/>
                  <a:pt x="3126665" y="1475481"/>
                </a:cubicBezTo>
                <a:cubicBezTo>
                  <a:pt x="3176941" y="1612045"/>
                  <a:pt x="3095918" y="1873778"/>
                  <a:pt x="3126665" y="2030094"/>
                </a:cubicBezTo>
                <a:cubicBezTo>
                  <a:pt x="3157412" y="2186410"/>
                  <a:pt x="3113365" y="2322428"/>
                  <a:pt x="3126665" y="2584708"/>
                </a:cubicBezTo>
                <a:cubicBezTo>
                  <a:pt x="3139965" y="2846988"/>
                  <a:pt x="3067482" y="3014207"/>
                  <a:pt x="3126665" y="3139321"/>
                </a:cubicBezTo>
                <a:cubicBezTo>
                  <a:pt x="2939742" y="3155002"/>
                  <a:pt x="2845866" y="3115906"/>
                  <a:pt x="2605554" y="3139321"/>
                </a:cubicBezTo>
                <a:cubicBezTo>
                  <a:pt x="2365242" y="3162736"/>
                  <a:pt x="2279428" y="3093650"/>
                  <a:pt x="2084443" y="3139321"/>
                </a:cubicBezTo>
                <a:cubicBezTo>
                  <a:pt x="1889458" y="3184992"/>
                  <a:pt x="1786993" y="3074424"/>
                  <a:pt x="1532066" y="3139321"/>
                </a:cubicBezTo>
                <a:cubicBezTo>
                  <a:pt x="1277139" y="3204218"/>
                  <a:pt x="1141861" y="3110976"/>
                  <a:pt x="948422" y="3139321"/>
                </a:cubicBezTo>
                <a:cubicBezTo>
                  <a:pt x="754983" y="3167666"/>
                  <a:pt x="433815" y="3120112"/>
                  <a:pt x="0" y="3139321"/>
                </a:cubicBezTo>
                <a:cubicBezTo>
                  <a:pt x="-47769" y="2924449"/>
                  <a:pt x="23123" y="2738160"/>
                  <a:pt x="0" y="2616101"/>
                </a:cubicBezTo>
                <a:cubicBezTo>
                  <a:pt x="-23123" y="2494042"/>
                  <a:pt x="29328" y="2190791"/>
                  <a:pt x="0" y="2030094"/>
                </a:cubicBezTo>
                <a:cubicBezTo>
                  <a:pt x="-29328" y="1869397"/>
                  <a:pt x="42158" y="1756985"/>
                  <a:pt x="0" y="1506874"/>
                </a:cubicBezTo>
                <a:cubicBezTo>
                  <a:pt x="-42158" y="1256763"/>
                  <a:pt x="15908" y="1195584"/>
                  <a:pt x="0" y="1046440"/>
                </a:cubicBezTo>
                <a:cubicBezTo>
                  <a:pt x="-15908" y="897296"/>
                  <a:pt x="34467" y="734221"/>
                  <a:pt x="0" y="617400"/>
                </a:cubicBezTo>
                <a:cubicBezTo>
                  <a:pt x="-34467" y="500579"/>
                  <a:pt x="63669" y="244546"/>
                  <a:pt x="0" y="0"/>
                </a:cubicBezTo>
                <a:close/>
              </a:path>
            </a:pathLst>
          </a:custGeom>
          <a:noFill/>
          <a:ln>
            <a:solidFill>
              <a:schemeClr val="bg1">
                <a:lumMod val="50000"/>
              </a:schemeClr>
            </a:solidFill>
            <a:extLst>
              <a:ext uri="{C807C97D-BFC1-408E-A445-0C87EB9F89A2}">
                <ask:lineSketchStyleProps xmlns:ask="http://schemas.microsoft.com/office/drawing/2018/sketchyshapes" sd="1668062365">
                  <a:prstGeom prst="rect">
                    <a:avLst/>
                  </a:prstGeom>
                  <ask:type>
                    <ask:lineSketchScribble/>
                  </ask:type>
                </ask:lineSketchStyleProps>
              </a:ext>
            </a:extLst>
          </a:ln>
        </p:spPr>
        <p:txBody>
          <a:bodyPr wrap="square" rtlCol="0">
            <a:spAutoFit/>
          </a:bodyPr>
          <a:lstStyle/>
          <a:p>
            <a:r>
              <a:rPr lang="en-US" dirty="0"/>
              <a:t>Promoting a child’s welfare and safeguarding children is ultimately a shared responsibility; all members of the community can help to keep children safe by being mindful of their needs and ensuring that they are willing to act if any concerns arise about their welfare (</a:t>
            </a:r>
            <a:r>
              <a:rPr lang="en-US" dirty="0" err="1"/>
              <a:t>Gorin</a:t>
            </a:r>
            <a:r>
              <a:rPr lang="en-US"/>
              <a:t> and Walker, 2009:p1).</a:t>
            </a:r>
          </a:p>
        </p:txBody>
      </p:sp>
      <p:grpSp>
        <p:nvGrpSpPr>
          <p:cNvPr id="9" name="Group 8">
            <a:extLst>
              <a:ext uri="{FF2B5EF4-FFF2-40B4-BE49-F238E27FC236}">
                <a16:creationId xmlns:a16="http://schemas.microsoft.com/office/drawing/2014/main" id="{10D37B0A-E57C-B549-89E2-76BAC2CDCC00}"/>
              </a:ext>
            </a:extLst>
          </p:cNvPr>
          <p:cNvGrpSpPr/>
          <p:nvPr/>
        </p:nvGrpSpPr>
        <p:grpSpPr>
          <a:xfrm>
            <a:off x="4012893" y="1934086"/>
            <a:ext cx="4208793" cy="4054528"/>
            <a:chOff x="4012893" y="1934086"/>
            <a:chExt cx="4208793" cy="4054528"/>
          </a:xfrm>
        </p:grpSpPr>
        <p:pic>
          <p:nvPicPr>
            <p:cNvPr id="7" name="Picture 6" descr="A picture containing logo&#10;&#10;Description automatically generated">
              <a:extLst>
                <a:ext uri="{FF2B5EF4-FFF2-40B4-BE49-F238E27FC236}">
                  <a16:creationId xmlns:a16="http://schemas.microsoft.com/office/drawing/2014/main" id="{ADFCB792-88B9-7B48-A930-9FD8B1CB3A8C}"/>
                </a:ext>
              </a:extLst>
            </p:cNvPr>
            <p:cNvPicPr>
              <a:picLocks noChangeAspect="1"/>
            </p:cNvPicPr>
            <p:nvPr/>
          </p:nvPicPr>
          <p:blipFill>
            <a:blip r:embed="rId2"/>
            <a:stretch>
              <a:fillRect/>
            </a:stretch>
          </p:blipFill>
          <p:spPr>
            <a:xfrm>
              <a:off x="4012893" y="1934086"/>
              <a:ext cx="4208793" cy="4054528"/>
            </a:xfrm>
            <a:prstGeom prst="rect">
              <a:avLst/>
            </a:prstGeom>
          </p:spPr>
        </p:pic>
        <p:sp>
          <p:nvSpPr>
            <p:cNvPr id="8" name="TextBox 7">
              <a:extLst>
                <a:ext uri="{FF2B5EF4-FFF2-40B4-BE49-F238E27FC236}">
                  <a16:creationId xmlns:a16="http://schemas.microsoft.com/office/drawing/2014/main" id="{24DCF16B-8D75-4549-B33D-37AAB34957F4}"/>
                </a:ext>
              </a:extLst>
            </p:cNvPr>
            <p:cNvSpPr txBox="1"/>
            <p:nvPr/>
          </p:nvSpPr>
          <p:spPr>
            <a:xfrm>
              <a:off x="5442066" y="5619282"/>
              <a:ext cx="2632481" cy="369332"/>
            </a:xfrm>
            <a:prstGeom prst="rect">
              <a:avLst/>
            </a:prstGeom>
            <a:noFill/>
          </p:spPr>
          <p:txBody>
            <a:bodyPr wrap="square" rtlCol="0">
              <a:spAutoFit/>
            </a:bodyPr>
            <a:lstStyle/>
            <a:p>
              <a:r>
                <a:rPr lang="en-US"/>
                <a:t>(Safeguarding_logo, 2021)</a:t>
              </a:r>
            </a:p>
          </p:txBody>
        </p:sp>
      </p:grpSp>
    </p:spTree>
    <p:extLst>
      <p:ext uri="{BB962C8B-B14F-4D97-AF65-F5344CB8AC3E}">
        <p14:creationId xmlns:p14="http://schemas.microsoft.com/office/powerpoint/2010/main" val="6125209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DAC5B6-20CE-447F-8BA1-F2274AC7A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1D22B31-BF8F-446B-9009-8A251FB17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5FB2A76F-7B19-E648-9D5D-6078BE44E6A1}"/>
              </a:ext>
            </a:extLst>
          </p:cNvPr>
          <p:cNvSpPr txBox="1"/>
          <p:nvPr/>
        </p:nvSpPr>
        <p:spPr>
          <a:xfrm>
            <a:off x="472966" y="168166"/>
            <a:ext cx="11571890" cy="523220"/>
          </a:xfrm>
          <a:prstGeom prst="rect">
            <a:avLst/>
          </a:prstGeom>
          <a:noFill/>
        </p:spPr>
        <p:txBody>
          <a:bodyPr wrap="square" rtlCol="0">
            <a:spAutoFit/>
          </a:bodyPr>
          <a:lstStyle/>
          <a:p>
            <a:pPr algn="ctr"/>
            <a:r>
              <a:rPr lang="en-US" sz="2800" u="sng"/>
              <a:t>UNCRC – The United Nations Convention on the Rights of the Child</a:t>
            </a:r>
          </a:p>
        </p:txBody>
      </p:sp>
      <p:grpSp>
        <p:nvGrpSpPr>
          <p:cNvPr id="3" name="Group 2">
            <a:extLst>
              <a:ext uri="{FF2B5EF4-FFF2-40B4-BE49-F238E27FC236}">
                <a16:creationId xmlns:a16="http://schemas.microsoft.com/office/drawing/2014/main" id="{61278388-4D47-DF46-83B2-B29CB6AF1512}"/>
              </a:ext>
            </a:extLst>
          </p:cNvPr>
          <p:cNvGrpSpPr/>
          <p:nvPr/>
        </p:nvGrpSpPr>
        <p:grpSpPr>
          <a:xfrm>
            <a:off x="3965574" y="1480543"/>
            <a:ext cx="5689638" cy="2968287"/>
            <a:chOff x="3965574" y="1480543"/>
            <a:chExt cx="5689638" cy="2968287"/>
          </a:xfrm>
        </p:grpSpPr>
        <p:pic>
          <p:nvPicPr>
            <p:cNvPr id="5" name="Picture 4" descr="A picture containing text, map&#10;&#10;Description automatically generated">
              <a:extLst>
                <a:ext uri="{FF2B5EF4-FFF2-40B4-BE49-F238E27FC236}">
                  <a16:creationId xmlns:a16="http://schemas.microsoft.com/office/drawing/2014/main" id="{DF457115-5743-6845-AE10-691484F7C700}"/>
                </a:ext>
              </a:extLst>
            </p:cNvPr>
            <p:cNvPicPr>
              <a:picLocks noChangeAspect="1"/>
            </p:cNvPicPr>
            <p:nvPr/>
          </p:nvPicPr>
          <p:blipFill>
            <a:blip r:embed="rId2"/>
            <a:stretch>
              <a:fillRect/>
            </a:stretch>
          </p:blipFill>
          <p:spPr>
            <a:xfrm>
              <a:off x="3965574" y="1851680"/>
              <a:ext cx="4756227" cy="2597150"/>
            </a:xfrm>
            <a:prstGeom prst="rect">
              <a:avLst/>
            </a:prstGeom>
          </p:spPr>
        </p:pic>
        <p:sp>
          <p:nvSpPr>
            <p:cNvPr id="2" name="TextBox 1">
              <a:extLst>
                <a:ext uri="{FF2B5EF4-FFF2-40B4-BE49-F238E27FC236}">
                  <a16:creationId xmlns:a16="http://schemas.microsoft.com/office/drawing/2014/main" id="{87C51F85-6C40-6548-B9C9-BBA7D7467DFB}"/>
                </a:ext>
              </a:extLst>
            </p:cNvPr>
            <p:cNvSpPr txBox="1"/>
            <p:nvPr/>
          </p:nvSpPr>
          <p:spPr>
            <a:xfrm>
              <a:off x="7029411" y="1480543"/>
              <a:ext cx="2625801" cy="369332"/>
            </a:xfrm>
            <a:prstGeom prst="rect">
              <a:avLst/>
            </a:prstGeom>
            <a:noFill/>
          </p:spPr>
          <p:txBody>
            <a:bodyPr wrap="square" rtlCol="0">
              <a:spAutoFit/>
            </a:bodyPr>
            <a:lstStyle/>
            <a:p>
              <a:r>
                <a:rPr lang="en-US" dirty="0"/>
                <a:t>(UWTSD,2020)</a:t>
              </a:r>
            </a:p>
          </p:txBody>
        </p:sp>
      </p:grpSp>
      <p:cxnSp>
        <p:nvCxnSpPr>
          <p:cNvPr id="7" name="Straight Arrow Connector 6">
            <a:extLst>
              <a:ext uri="{FF2B5EF4-FFF2-40B4-BE49-F238E27FC236}">
                <a16:creationId xmlns:a16="http://schemas.microsoft.com/office/drawing/2014/main" id="{C57473CD-F564-CC41-99FB-48FF98D9570C}"/>
              </a:ext>
            </a:extLst>
          </p:cNvPr>
          <p:cNvCxnSpPr/>
          <p:nvPr/>
        </p:nvCxnSpPr>
        <p:spPr>
          <a:xfrm flipH="1" flipV="1">
            <a:off x="2743200" y="1851680"/>
            <a:ext cx="1222374" cy="681313"/>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6A8BE51B-25EF-BC4F-B0B7-B3DB16A521EA}"/>
              </a:ext>
            </a:extLst>
          </p:cNvPr>
          <p:cNvSpPr txBox="1"/>
          <p:nvPr/>
        </p:nvSpPr>
        <p:spPr>
          <a:xfrm>
            <a:off x="996896" y="1189960"/>
            <a:ext cx="2270234" cy="1323439"/>
          </a:xfrm>
          <a:prstGeom prst="rect">
            <a:avLst/>
          </a:prstGeom>
          <a:noFill/>
        </p:spPr>
        <p:txBody>
          <a:bodyPr wrap="square" rtlCol="0">
            <a:spAutoFit/>
          </a:bodyPr>
          <a:lstStyle/>
          <a:p>
            <a:r>
              <a:rPr lang="en-US" sz="2000"/>
              <a:t>54 articles containing a child’s entitlement to every right.</a:t>
            </a:r>
          </a:p>
        </p:txBody>
      </p:sp>
      <p:cxnSp>
        <p:nvCxnSpPr>
          <p:cNvPr id="11" name="Straight Arrow Connector 10">
            <a:extLst>
              <a:ext uri="{FF2B5EF4-FFF2-40B4-BE49-F238E27FC236}">
                <a16:creationId xmlns:a16="http://schemas.microsoft.com/office/drawing/2014/main" id="{A03A1D8C-E127-DB4F-AB7D-202E9686F2C9}"/>
              </a:ext>
            </a:extLst>
          </p:cNvPr>
          <p:cNvCxnSpPr/>
          <p:nvPr/>
        </p:nvCxnSpPr>
        <p:spPr>
          <a:xfrm flipV="1">
            <a:off x="8721801" y="2000250"/>
            <a:ext cx="679374" cy="532743"/>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E5EF0BF2-7F3B-DD4F-97CB-05FF0F97CA8C}"/>
              </a:ext>
            </a:extLst>
          </p:cNvPr>
          <p:cNvSpPr txBox="1"/>
          <p:nvPr/>
        </p:nvSpPr>
        <p:spPr>
          <a:xfrm>
            <a:off x="9401175" y="1343847"/>
            <a:ext cx="2428875" cy="1015663"/>
          </a:xfrm>
          <a:prstGeom prst="rect">
            <a:avLst/>
          </a:prstGeom>
          <a:noFill/>
        </p:spPr>
        <p:txBody>
          <a:bodyPr wrap="square" rtlCol="0">
            <a:spAutoFit/>
          </a:bodyPr>
          <a:lstStyle/>
          <a:p>
            <a:r>
              <a:rPr lang="en-US" sz="2000"/>
              <a:t>Importance of adults and governments working together.</a:t>
            </a:r>
          </a:p>
        </p:txBody>
      </p:sp>
      <p:cxnSp>
        <p:nvCxnSpPr>
          <p:cNvPr id="15" name="Straight Arrow Connector 14">
            <a:extLst>
              <a:ext uri="{FF2B5EF4-FFF2-40B4-BE49-F238E27FC236}">
                <a16:creationId xmlns:a16="http://schemas.microsoft.com/office/drawing/2014/main" id="{60E7B3C3-B48C-1D4E-818F-A2CDE910E1A5}"/>
              </a:ext>
            </a:extLst>
          </p:cNvPr>
          <p:cNvCxnSpPr>
            <a:cxnSpLocks/>
          </p:cNvCxnSpPr>
          <p:nvPr/>
        </p:nvCxnSpPr>
        <p:spPr>
          <a:xfrm flipH="1">
            <a:off x="3154680" y="3356610"/>
            <a:ext cx="829964" cy="5179"/>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6" name="TextBox 15">
            <a:extLst>
              <a:ext uri="{FF2B5EF4-FFF2-40B4-BE49-F238E27FC236}">
                <a16:creationId xmlns:a16="http://schemas.microsoft.com/office/drawing/2014/main" id="{759CCAAD-8FF5-4949-93AC-DBC974EF1A57}"/>
              </a:ext>
            </a:extLst>
          </p:cNvPr>
          <p:cNvSpPr txBox="1"/>
          <p:nvPr/>
        </p:nvSpPr>
        <p:spPr>
          <a:xfrm>
            <a:off x="170593" y="2967335"/>
            <a:ext cx="2895655" cy="923330"/>
          </a:xfrm>
          <a:prstGeom prst="rect">
            <a:avLst/>
          </a:prstGeom>
          <a:noFill/>
        </p:spPr>
        <p:txBody>
          <a:bodyPr wrap="square" rtlCol="0">
            <a:spAutoFit/>
          </a:bodyPr>
          <a:lstStyle/>
          <a:p>
            <a:r>
              <a:rPr lang="en-US" dirty="0"/>
              <a:t>All rights are linked, and no right is more important than another.</a:t>
            </a:r>
          </a:p>
        </p:txBody>
      </p:sp>
      <p:sp>
        <p:nvSpPr>
          <p:cNvPr id="19" name="TextBox 18">
            <a:extLst>
              <a:ext uri="{FF2B5EF4-FFF2-40B4-BE49-F238E27FC236}">
                <a16:creationId xmlns:a16="http://schemas.microsoft.com/office/drawing/2014/main" id="{65C0CC8D-D21A-AC4B-86C7-714B66BBBBCC}"/>
              </a:ext>
            </a:extLst>
          </p:cNvPr>
          <p:cNvSpPr txBox="1"/>
          <p:nvPr/>
        </p:nvSpPr>
        <p:spPr>
          <a:xfrm>
            <a:off x="3569662" y="5696842"/>
            <a:ext cx="3729031" cy="923330"/>
          </a:xfrm>
          <a:prstGeom prst="rect">
            <a:avLst/>
          </a:prstGeom>
          <a:noFill/>
        </p:spPr>
        <p:txBody>
          <a:bodyPr wrap="square" rtlCol="0">
            <a:spAutoFit/>
          </a:bodyPr>
          <a:lstStyle/>
          <a:p>
            <a:pPr marL="285750" indent="-285750">
              <a:buFontTx/>
              <a:buChar char="-"/>
            </a:pPr>
            <a:r>
              <a:rPr lang="en-US" dirty="0"/>
              <a:t>Non-discrimination (article 2)</a:t>
            </a:r>
          </a:p>
          <a:p>
            <a:pPr marL="285750" indent="-285750">
              <a:buFontTx/>
              <a:buChar char="-"/>
            </a:pPr>
            <a:r>
              <a:rPr lang="en-US" dirty="0"/>
              <a:t>Best interest of the child (article 3)</a:t>
            </a:r>
          </a:p>
          <a:p>
            <a:pPr marL="285750" indent="-285750">
              <a:buFontTx/>
              <a:buChar char="-"/>
            </a:pPr>
            <a:endParaRPr lang="en-US" dirty="0"/>
          </a:p>
        </p:txBody>
      </p:sp>
      <p:sp>
        <p:nvSpPr>
          <p:cNvPr id="20" name="TextBox 19">
            <a:extLst>
              <a:ext uri="{FF2B5EF4-FFF2-40B4-BE49-F238E27FC236}">
                <a16:creationId xmlns:a16="http://schemas.microsoft.com/office/drawing/2014/main" id="{FB19C175-375D-DA4D-90C2-115A909EFD21}"/>
              </a:ext>
            </a:extLst>
          </p:cNvPr>
          <p:cNvSpPr txBox="1"/>
          <p:nvPr/>
        </p:nvSpPr>
        <p:spPr>
          <a:xfrm>
            <a:off x="7126347" y="5701867"/>
            <a:ext cx="5057729" cy="646331"/>
          </a:xfrm>
          <a:prstGeom prst="rect">
            <a:avLst/>
          </a:prstGeom>
          <a:noFill/>
        </p:spPr>
        <p:txBody>
          <a:bodyPr wrap="square" rtlCol="0">
            <a:spAutoFit/>
          </a:bodyPr>
          <a:lstStyle/>
          <a:p>
            <a:pPr marL="285750" indent="-285750">
              <a:buFontTx/>
              <a:buChar char="-"/>
            </a:pPr>
            <a:r>
              <a:rPr lang="en-US" dirty="0"/>
              <a:t>Right to live survival and development (article 6)</a:t>
            </a:r>
          </a:p>
          <a:p>
            <a:pPr marL="285750" indent="-285750">
              <a:buFontTx/>
              <a:buChar char="-"/>
            </a:pPr>
            <a:r>
              <a:rPr lang="en-US" dirty="0"/>
              <a:t>Right to be heard (article 12)</a:t>
            </a:r>
          </a:p>
        </p:txBody>
      </p:sp>
      <p:sp>
        <p:nvSpPr>
          <p:cNvPr id="21" name="TextBox 20">
            <a:extLst>
              <a:ext uri="{FF2B5EF4-FFF2-40B4-BE49-F238E27FC236}">
                <a16:creationId xmlns:a16="http://schemas.microsoft.com/office/drawing/2014/main" id="{F7EEC7CC-D4B6-724A-899E-561ADB07F836}"/>
              </a:ext>
            </a:extLst>
          </p:cNvPr>
          <p:cNvSpPr txBox="1"/>
          <p:nvPr/>
        </p:nvSpPr>
        <p:spPr>
          <a:xfrm>
            <a:off x="6276769" y="5285958"/>
            <a:ext cx="2786062" cy="646331"/>
          </a:xfrm>
          <a:prstGeom prst="rect">
            <a:avLst/>
          </a:prstGeom>
          <a:noFill/>
        </p:spPr>
        <p:txBody>
          <a:bodyPr wrap="square" rtlCol="0">
            <a:spAutoFit/>
          </a:bodyPr>
          <a:lstStyle/>
          <a:p>
            <a:r>
              <a:rPr lang="en-US" dirty="0"/>
              <a:t>General Principles:</a:t>
            </a:r>
          </a:p>
          <a:p>
            <a:endParaRPr lang="en-US" dirty="0"/>
          </a:p>
        </p:txBody>
      </p:sp>
      <p:sp>
        <p:nvSpPr>
          <p:cNvPr id="22" name="TextBox 21">
            <a:extLst>
              <a:ext uri="{FF2B5EF4-FFF2-40B4-BE49-F238E27FC236}">
                <a16:creationId xmlns:a16="http://schemas.microsoft.com/office/drawing/2014/main" id="{F9D774C8-5074-8349-8E46-19AD6F5491E8}"/>
              </a:ext>
            </a:extLst>
          </p:cNvPr>
          <p:cNvSpPr txBox="1"/>
          <p:nvPr/>
        </p:nvSpPr>
        <p:spPr>
          <a:xfrm>
            <a:off x="10688638" y="6462587"/>
            <a:ext cx="2562225" cy="369332"/>
          </a:xfrm>
          <a:prstGeom prst="rect">
            <a:avLst/>
          </a:prstGeom>
          <a:noFill/>
        </p:spPr>
        <p:txBody>
          <a:bodyPr wrap="square" rtlCol="0">
            <a:spAutoFit/>
          </a:bodyPr>
          <a:lstStyle/>
          <a:p>
            <a:r>
              <a:rPr lang="en-US"/>
              <a:t>(Unicef,2021)</a:t>
            </a:r>
          </a:p>
        </p:txBody>
      </p:sp>
      <p:cxnSp>
        <p:nvCxnSpPr>
          <p:cNvPr id="24" name="Straight Arrow Connector 23">
            <a:extLst>
              <a:ext uri="{FF2B5EF4-FFF2-40B4-BE49-F238E27FC236}">
                <a16:creationId xmlns:a16="http://schemas.microsoft.com/office/drawing/2014/main" id="{CA226F4F-C98B-474E-9569-C816B331DD72}"/>
              </a:ext>
            </a:extLst>
          </p:cNvPr>
          <p:cNvCxnSpPr/>
          <p:nvPr/>
        </p:nvCxnSpPr>
        <p:spPr>
          <a:xfrm>
            <a:off x="8721801" y="3914775"/>
            <a:ext cx="679374" cy="0"/>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2849371D-4932-294C-81D6-A876DFB75B6C}"/>
              </a:ext>
            </a:extLst>
          </p:cNvPr>
          <p:cNvSpPr txBox="1"/>
          <p:nvPr/>
        </p:nvSpPr>
        <p:spPr>
          <a:xfrm>
            <a:off x="9401175" y="3429000"/>
            <a:ext cx="2643681" cy="923330"/>
          </a:xfrm>
          <a:prstGeom prst="rect">
            <a:avLst/>
          </a:prstGeom>
          <a:noFill/>
        </p:spPr>
        <p:txBody>
          <a:bodyPr wrap="square" rtlCol="0">
            <a:spAutoFit/>
          </a:bodyPr>
          <a:lstStyle/>
          <a:p>
            <a:r>
              <a:rPr lang="en-US"/>
              <a:t>How to meet child’s basic need and help them to reach full potential.</a:t>
            </a:r>
          </a:p>
        </p:txBody>
      </p:sp>
      <p:cxnSp>
        <p:nvCxnSpPr>
          <p:cNvPr id="26" name="Straight Arrow Connector 25">
            <a:extLst>
              <a:ext uri="{FF2B5EF4-FFF2-40B4-BE49-F238E27FC236}">
                <a16:creationId xmlns:a16="http://schemas.microsoft.com/office/drawing/2014/main" id="{3275B271-4DF2-3F4B-8EB6-71DC42BDEABA}"/>
              </a:ext>
            </a:extLst>
          </p:cNvPr>
          <p:cNvCxnSpPr>
            <a:cxnSpLocks/>
          </p:cNvCxnSpPr>
          <p:nvPr/>
        </p:nvCxnSpPr>
        <p:spPr>
          <a:xfrm>
            <a:off x="7029411" y="4448830"/>
            <a:ext cx="0" cy="826936"/>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30" name="Picture 29" descr="Diagram&#10;&#10;Description automatically generated">
            <a:extLst>
              <a:ext uri="{FF2B5EF4-FFF2-40B4-BE49-F238E27FC236}">
                <a16:creationId xmlns:a16="http://schemas.microsoft.com/office/drawing/2014/main" id="{C2F327A1-69A8-0148-9249-3ECF87E3D41D}"/>
              </a:ext>
            </a:extLst>
          </p:cNvPr>
          <p:cNvPicPr>
            <a:picLocks noChangeAspect="1"/>
          </p:cNvPicPr>
          <p:nvPr/>
        </p:nvPicPr>
        <p:blipFill>
          <a:blip r:embed="rId3"/>
          <a:stretch>
            <a:fillRect/>
          </a:stretch>
        </p:blipFill>
        <p:spPr>
          <a:xfrm>
            <a:off x="358090" y="4035005"/>
            <a:ext cx="3443834" cy="2569630"/>
          </a:xfrm>
          <a:prstGeom prst="rect">
            <a:avLst/>
          </a:prstGeom>
        </p:spPr>
      </p:pic>
      <p:cxnSp>
        <p:nvCxnSpPr>
          <p:cNvPr id="27" name="Straight Arrow Connector 26">
            <a:extLst>
              <a:ext uri="{FF2B5EF4-FFF2-40B4-BE49-F238E27FC236}">
                <a16:creationId xmlns:a16="http://schemas.microsoft.com/office/drawing/2014/main" id="{EB7A198A-03C4-CD48-BA50-97622A28FC05}"/>
              </a:ext>
            </a:extLst>
          </p:cNvPr>
          <p:cNvCxnSpPr>
            <a:cxnSpLocks/>
          </p:cNvCxnSpPr>
          <p:nvPr/>
        </p:nvCxnSpPr>
        <p:spPr>
          <a:xfrm flipH="1">
            <a:off x="3352224" y="4342293"/>
            <a:ext cx="979131" cy="765238"/>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94AC979B-A3E2-814A-8F48-FDCFD302E007}"/>
              </a:ext>
            </a:extLst>
          </p:cNvPr>
          <p:cNvSpPr txBox="1"/>
          <p:nvPr/>
        </p:nvSpPr>
        <p:spPr>
          <a:xfrm>
            <a:off x="170593" y="6462587"/>
            <a:ext cx="3181631" cy="369332"/>
          </a:xfrm>
          <a:prstGeom prst="rect">
            <a:avLst/>
          </a:prstGeom>
          <a:noFill/>
        </p:spPr>
        <p:txBody>
          <a:bodyPr wrap="square" rtlCol="0">
            <a:spAutoFit/>
          </a:bodyPr>
          <a:lstStyle/>
          <a:p>
            <a:r>
              <a:rPr lang="en-US" dirty="0"/>
              <a:t>(</a:t>
            </a:r>
            <a:r>
              <a:rPr lang="en-US" dirty="0" err="1"/>
              <a:t>Mcloed</a:t>
            </a:r>
            <a:r>
              <a:rPr lang="en-US" dirty="0"/>
              <a:t>, 2020)</a:t>
            </a:r>
          </a:p>
        </p:txBody>
      </p:sp>
    </p:spTree>
    <p:extLst>
      <p:ext uri="{BB962C8B-B14F-4D97-AF65-F5344CB8AC3E}">
        <p14:creationId xmlns:p14="http://schemas.microsoft.com/office/powerpoint/2010/main" val="28655043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DAC5B6-20CE-447F-8BA1-F2274AC7A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1D22B31-BF8F-446B-9009-8A251FB17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11" name="TextBox 10">
            <a:extLst>
              <a:ext uri="{FF2B5EF4-FFF2-40B4-BE49-F238E27FC236}">
                <a16:creationId xmlns:a16="http://schemas.microsoft.com/office/drawing/2014/main" id="{CE897E6C-C88C-2247-A6D9-F0EC9CD9A7B8}"/>
              </a:ext>
            </a:extLst>
          </p:cNvPr>
          <p:cNvSpPr txBox="1"/>
          <p:nvPr/>
        </p:nvSpPr>
        <p:spPr>
          <a:xfrm>
            <a:off x="502023" y="179294"/>
            <a:ext cx="11187953" cy="923330"/>
          </a:xfrm>
          <a:prstGeom prst="rect">
            <a:avLst/>
          </a:prstGeom>
          <a:noFill/>
        </p:spPr>
        <p:txBody>
          <a:bodyPr wrap="square" rtlCol="0">
            <a:spAutoFit/>
          </a:bodyPr>
          <a:lstStyle/>
          <a:p>
            <a:pPr algn="ctr"/>
            <a:r>
              <a:rPr lang="en-US" sz="5400" u="sng"/>
              <a:t>Safeguarding Procedures!</a:t>
            </a:r>
          </a:p>
        </p:txBody>
      </p:sp>
      <p:grpSp>
        <p:nvGrpSpPr>
          <p:cNvPr id="13" name="Group 12">
            <a:extLst>
              <a:ext uri="{FF2B5EF4-FFF2-40B4-BE49-F238E27FC236}">
                <a16:creationId xmlns:a16="http://schemas.microsoft.com/office/drawing/2014/main" id="{AABB1B89-2407-8F4D-BAA2-8674994A71E7}"/>
              </a:ext>
            </a:extLst>
          </p:cNvPr>
          <p:cNvGrpSpPr/>
          <p:nvPr/>
        </p:nvGrpSpPr>
        <p:grpSpPr>
          <a:xfrm>
            <a:off x="814198" y="2215578"/>
            <a:ext cx="5715189" cy="3928047"/>
            <a:chOff x="4564903" y="1160895"/>
            <a:chExt cx="4561168" cy="2634751"/>
          </a:xfrm>
        </p:grpSpPr>
        <p:pic>
          <p:nvPicPr>
            <p:cNvPr id="14" name="Picture 13">
              <a:extLst>
                <a:ext uri="{FF2B5EF4-FFF2-40B4-BE49-F238E27FC236}">
                  <a16:creationId xmlns:a16="http://schemas.microsoft.com/office/drawing/2014/main" id="{CAB46A8C-07E1-6E44-B034-0349CB6CA0D0}"/>
                </a:ext>
              </a:extLst>
            </p:cNvPr>
            <p:cNvPicPr>
              <a:picLocks noChangeAspect="1"/>
            </p:cNvPicPr>
            <p:nvPr/>
          </p:nvPicPr>
          <p:blipFill>
            <a:blip r:embed="rId2"/>
            <a:stretch>
              <a:fillRect/>
            </a:stretch>
          </p:blipFill>
          <p:spPr>
            <a:xfrm>
              <a:off x="4564903" y="1160895"/>
              <a:ext cx="3492500" cy="2324100"/>
            </a:xfrm>
            <a:prstGeom prst="rect">
              <a:avLst/>
            </a:prstGeom>
          </p:spPr>
        </p:pic>
        <p:sp>
          <p:nvSpPr>
            <p:cNvPr id="15" name="TextBox 14">
              <a:extLst>
                <a:ext uri="{FF2B5EF4-FFF2-40B4-BE49-F238E27FC236}">
                  <a16:creationId xmlns:a16="http://schemas.microsoft.com/office/drawing/2014/main" id="{2B85D765-F583-9549-8F25-7B907F9C09E8}"/>
                </a:ext>
              </a:extLst>
            </p:cNvPr>
            <p:cNvSpPr txBox="1"/>
            <p:nvPr/>
          </p:nvSpPr>
          <p:spPr>
            <a:xfrm>
              <a:off x="6508376" y="3426314"/>
              <a:ext cx="2617695" cy="369332"/>
            </a:xfrm>
            <a:prstGeom prst="rect">
              <a:avLst/>
            </a:prstGeom>
            <a:noFill/>
          </p:spPr>
          <p:txBody>
            <a:bodyPr wrap="square" rtlCol="0">
              <a:spAutoFit/>
            </a:bodyPr>
            <a:lstStyle/>
            <a:p>
              <a:r>
                <a:rPr lang="en-US"/>
                <a:t>(Griffiths, 2016)</a:t>
              </a:r>
            </a:p>
          </p:txBody>
        </p:sp>
      </p:grpSp>
      <p:sp>
        <p:nvSpPr>
          <p:cNvPr id="3" name="TextBox 2">
            <a:extLst>
              <a:ext uri="{FF2B5EF4-FFF2-40B4-BE49-F238E27FC236}">
                <a16:creationId xmlns:a16="http://schemas.microsoft.com/office/drawing/2014/main" id="{D1859CBA-60CC-3548-8AE6-E5A63F751D97}"/>
              </a:ext>
            </a:extLst>
          </p:cNvPr>
          <p:cNvSpPr txBox="1"/>
          <p:nvPr/>
        </p:nvSpPr>
        <p:spPr>
          <a:xfrm>
            <a:off x="288737" y="1112954"/>
            <a:ext cx="11658600" cy="646331"/>
          </a:xfrm>
          <a:prstGeom prst="rect">
            <a:avLst/>
          </a:prstGeom>
          <a:noFill/>
        </p:spPr>
        <p:txBody>
          <a:bodyPr wrap="square" rtlCol="0">
            <a:spAutoFit/>
          </a:bodyPr>
          <a:lstStyle/>
          <a:p>
            <a:pPr algn="ctr"/>
            <a:r>
              <a:rPr lang="en-US"/>
              <a:t>Policies and procedures are put in place to protect the health and happiness of children and young people and invest in their futures. It also ensures the wellbeing of all in children in a school setting (Early years alliance,2019).</a:t>
            </a:r>
          </a:p>
        </p:txBody>
      </p:sp>
      <p:sp>
        <p:nvSpPr>
          <p:cNvPr id="4" name="TextBox 3">
            <a:extLst>
              <a:ext uri="{FF2B5EF4-FFF2-40B4-BE49-F238E27FC236}">
                <a16:creationId xmlns:a16="http://schemas.microsoft.com/office/drawing/2014/main" id="{9012606E-5016-1D4F-A7AE-4FCE67CFD534}"/>
              </a:ext>
            </a:extLst>
          </p:cNvPr>
          <p:cNvSpPr txBox="1"/>
          <p:nvPr/>
        </p:nvSpPr>
        <p:spPr>
          <a:xfrm>
            <a:off x="5423661" y="2014121"/>
            <a:ext cx="6032126" cy="4524315"/>
          </a:xfrm>
          <a:prstGeom prst="rect">
            <a:avLst/>
          </a:prstGeom>
          <a:noFill/>
        </p:spPr>
        <p:txBody>
          <a:bodyPr wrap="square" rtlCol="0">
            <a:spAutoFit/>
          </a:bodyPr>
          <a:lstStyle/>
          <a:p>
            <a:r>
              <a:rPr lang="en-US" dirty="0"/>
              <a:t>Procedure in my setting:</a:t>
            </a:r>
          </a:p>
          <a:p>
            <a:endParaRPr lang="en-US" dirty="0"/>
          </a:p>
          <a:p>
            <a:r>
              <a:rPr lang="en-US" dirty="0"/>
              <a:t>-    Listen to discloses carefully, do not judge or make      assumptions. </a:t>
            </a:r>
          </a:p>
          <a:p>
            <a:pPr marL="285750" indent="-285750">
              <a:buFontTx/>
              <a:buChar char="-"/>
            </a:pPr>
            <a:r>
              <a:rPr lang="en-US" dirty="0"/>
              <a:t>Report safeguarding issues on my concern.</a:t>
            </a:r>
          </a:p>
          <a:p>
            <a:pPr marL="285750" indent="-285750">
              <a:buFontTx/>
              <a:buChar char="-"/>
            </a:pPr>
            <a:r>
              <a:rPr lang="en-US" dirty="0"/>
              <a:t>Fill in body chart (if applicable)</a:t>
            </a:r>
          </a:p>
          <a:p>
            <a:pPr marL="285750" indent="-285750">
              <a:buFontTx/>
              <a:buChar char="-"/>
            </a:pPr>
            <a:r>
              <a:rPr lang="en-US" dirty="0"/>
              <a:t>Tell class teacher</a:t>
            </a:r>
          </a:p>
          <a:p>
            <a:pPr marL="285750" indent="-285750">
              <a:buFontTx/>
              <a:buChar char="-"/>
            </a:pPr>
            <a:r>
              <a:rPr lang="en-US" dirty="0"/>
              <a:t>Tell Safeguarding officer – Head teacher. (If safeguarding officer is absent tell deputy). </a:t>
            </a:r>
          </a:p>
          <a:p>
            <a:pPr marL="285750" indent="-285750">
              <a:buFontTx/>
              <a:buChar char="-"/>
            </a:pPr>
            <a:r>
              <a:rPr lang="en-US" dirty="0"/>
              <a:t>If safeguarding issue involves the safeguarding officer, then talk to chair of governors. </a:t>
            </a:r>
          </a:p>
          <a:p>
            <a:pPr marL="285750" indent="-285750">
              <a:buFontTx/>
              <a:buChar char="-"/>
            </a:pPr>
            <a:r>
              <a:rPr lang="en-US" dirty="0"/>
              <a:t>If safeguarding issue involves the governors,  then talk to social services.  </a:t>
            </a:r>
          </a:p>
          <a:p>
            <a:pPr marL="285750" indent="-285750">
              <a:buFontTx/>
              <a:buChar char="-"/>
            </a:pPr>
            <a:r>
              <a:rPr lang="en-US" dirty="0"/>
              <a:t>Observe and monitor the issue. </a:t>
            </a:r>
          </a:p>
          <a:p>
            <a:endParaRPr lang="en-US" dirty="0">
              <a:highlight>
                <a:srgbClr val="FFFF00"/>
              </a:highlight>
            </a:endParaRPr>
          </a:p>
          <a:p>
            <a:pPr marL="285750" indent="-285750">
              <a:buFontTx/>
              <a:buChar char="-"/>
            </a:pPr>
            <a:endParaRPr lang="en-US" dirty="0"/>
          </a:p>
        </p:txBody>
      </p:sp>
      <p:sp>
        <p:nvSpPr>
          <p:cNvPr id="5" name="TextBox 4">
            <a:extLst>
              <a:ext uri="{FF2B5EF4-FFF2-40B4-BE49-F238E27FC236}">
                <a16:creationId xmlns:a16="http://schemas.microsoft.com/office/drawing/2014/main" id="{85BAC05F-884F-364A-A0FA-C73A8BD1714E}"/>
              </a:ext>
            </a:extLst>
          </p:cNvPr>
          <p:cNvSpPr txBox="1"/>
          <p:nvPr/>
        </p:nvSpPr>
        <p:spPr>
          <a:xfrm>
            <a:off x="502023" y="6161842"/>
            <a:ext cx="11445314" cy="646331"/>
          </a:xfrm>
          <a:prstGeom prst="rect">
            <a:avLst/>
          </a:prstGeom>
          <a:noFill/>
        </p:spPr>
        <p:txBody>
          <a:bodyPr wrap="square" rtlCol="0">
            <a:spAutoFit/>
          </a:bodyPr>
          <a:lstStyle/>
          <a:p>
            <a:r>
              <a:rPr lang="en-US" dirty="0"/>
              <a:t>All staff that attend the school have mandatory training on safeguarding and are up to date with the most recent policies and procedures in place. Also, posters are in every classroom and around the school to remind them of the procedure. </a:t>
            </a:r>
          </a:p>
        </p:txBody>
      </p:sp>
    </p:spTree>
    <p:extLst>
      <p:ext uri="{BB962C8B-B14F-4D97-AF65-F5344CB8AC3E}">
        <p14:creationId xmlns:p14="http://schemas.microsoft.com/office/powerpoint/2010/main" val="2896700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DAC5B6-20CE-447F-8BA1-F2274AC7A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1D22B31-BF8F-446B-9009-8A251FB17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7B536BF7-D8E0-ED46-8AA7-A54C1C58EA1D}"/>
              </a:ext>
            </a:extLst>
          </p:cNvPr>
          <p:cNvSpPr txBox="1"/>
          <p:nvPr/>
        </p:nvSpPr>
        <p:spPr>
          <a:xfrm>
            <a:off x="770965" y="233082"/>
            <a:ext cx="10919011" cy="923330"/>
          </a:xfrm>
          <a:prstGeom prst="rect">
            <a:avLst/>
          </a:prstGeom>
          <a:noFill/>
        </p:spPr>
        <p:txBody>
          <a:bodyPr wrap="square" rtlCol="0">
            <a:spAutoFit/>
          </a:bodyPr>
          <a:lstStyle/>
          <a:p>
            <a:pPr algn="ctr"/>
            <a:r>
              <a:rPr lang="en-US" sz="5400" u="sng"/>
              <a:t>Internet Safety!</a:t>
            </a:r>
          </a:p>
        </p:txBody>
      </p:sp>
      <p:grpSp>
        <p:nvGrpSpPr>
          <p:cNvPr id="9" name="Group 8">
            <a:extLst>
              <a:ext uri="{FF2B5EF4-FFF2-40B4-BE49-F238E27FC236}">
                <a16:creationId xmlns:a16="http://schemas.microsoft.com/office/drawing/2014/main" id="{7B133F73-13C0-494C-90B6-001C791746B5}"/>
              </a:ext>
            </a:extLst>
          </p:cNvPr>
          <p:cNvGrpSpPr/>
          <p:nvPr/>
        </p:nvGrpSpPr>
        <p:grpSpPr>
          <a:xfrm>
            <a:off x="3853165" y="2212455"/>
            <a:ext cx="8275665" cy="4058819"/>
            <a:chOff x="3501232" y="3950215"/>
            <a:chExt cx="9287179" cy="3079493"/>
          </a:xfrm>
        </p:grpSpPr>
        <p:pic>
          <p:nvPicPr>
            <p:cNvPr id="7" name="Picture 6" descr="Text&#10;&#10;Description automatically generated">
              <a:extLst>
                <a:ext uri="{FF2B5EF4-FFF2-40B4-BE49-F238E27FC236}">
                  <a16:creationId xmlns:a16="http://schemas.microsoft.com/office/drawing/2014/main" id="{C6C2B02B-5FBA-2B4E-ABC1-DD4063E4140B}"/>
                </a:ext>
              </a:extLst>
            </p:cNvPr>
            <p:cNvPicPr>
              <a:picLocks noChangeAspect="1"/>
            </p:cNvPicPr>
            <p:nvPr/>
          </p:nvPicPr>
          <p:blipFill>
            <a:blip r:embed="rId2"/>
            <a:stretch>
              <a:fillRect/>
            </a:stretch>
          </p:blipFill>
          <p:spPr>
            <a:xfrm>
              <a:off x="3501232" y="3950215"/>
              <a:ext cx="5499207" cy="2659994"/>
            </a:xfrm>
            <a:prstGeom prst="rect">
              <a:avLst/>
            </a:prstGeom>
          </p:spPr>
        </p:pic>
        <p:sp>
          <p:nvSpPr>
            <p:cNvPr id="8" name="TextBox 7">
              <a:extLst>
                <a:ext uri="{FF2B5EF4-FFF2-40B4-BE49-F238E27FC236}">
                  <a16:creationId xmlns:a16="http://schemas.microsoft.com/office/drawing/2014/main" id="{ACD4A648-5B33-3345-A73A-717807523B1B}"/>
                </a:ext>
              </a:extLst>
            </p:cNvPr>
            <p:cNvSpPr txBox="1"/>
            <p:nvPr/>
          </p:nvSpPr>
          <p:spPr>
            <a:xfrm>
              <a:off x="6692411" y="6660376"/>
              <a:ext cx="6096000" cy="369332"/>
            </a:xfrm>
            <a:prstGeom prst="rect">
              <a:avLst/>
            </a:prstGeom>
            <a:noFill/>
          </p:spPr>
          <p:txBody>
            <a:bodyPr wrap="square" rtlCol="0">
              <a:spAutoFit/>
            </a:bodyPr>
            <a:lstStyle/>
            <a:p>
              <a:r>
                <a:rPr lang="en-US" dirty="0"/>
                <a:t>Verma, 2020</a:t>
              </a:r>
            </a:p>
          </p:txBody>
        </p:sp>
      </p:grpSp>
      <p:sp>
        <p:nvSpPr>
          <p:cNvPr id="3" name="TextBox 2">
            <a:extLst>
              <a:ext uri="{FF2B5EF4-FFF2-40B4-BE49-F238E27FC236}">
                <a16:creationId xmlns:a16="http://schemas.microsoft.com/office/drawing/2014/main" id="{036AA907-7DDF-2F46-A0F3-925003928452}"/>
              </a:ext>
            </a:extLst>
          </p:cNvPr>
          <p:cNvSpPr txBox="1"/>
          <p:nvPr/>
        </p:nvSpPr>
        <p:spPr>
          <a:xfrm>
            <a:off x="206521" y="2212455"/>
            <a:ext cx="3442813" cy="4524315"/>
          </a:xfrm>
          <a:prstGeom prst="rect">
            <a:avLst/>
          </a:prstGeom>
          <a:noFill/>
        </p:spPr>
        <p:txBody>
          <a:bodyPr wrap="square" rtlCol="0">
            <a:spAutoFit/>
          </a:bodyPr>
          <a:lstStyle/>
          <a:p>
            <a:r>
              <a:rPr lang="en-US" dirty="0"/>
              <a:t>What are the risks children face online?</a:t>
            </a:r>
          </a:p>
          <a:p>
            <a:pPr marL="285750" indent="-285750">
              <a:buFontTx/>
              <a:buChar char="-"/>
            </a:pPr>
            <a:r>
              <a:rPr lang="en-US" dirty="0"/>
              <a:t>Online bullying and harassment. </a:t>
            </a:r>
          </a:p>
          <a:p>
            <a:pPr marL="285750" indent="-285750">
              <a:buFontTx/>
              <a:buChar char="-"/>
            </a:pPr>
            <a:r>
              <a:rPr lang="en-US" dirty="0"/>
              <a:t>Inappropriate and unwanted contact.</a:t>
            </a:r>
          </a:p>
          <a:p>
            <a:pPr marL="285750" indent="-285750">
              <a:buFontTx/>
              <a:buChar char="-"/>
            </a:pPr>
            <a:r>
              <a:rPr lang="en-US" dirty="0"/>
              <a:t>Revealing personal information that can make a child vulnerable or open to fraud.</a:t>
            </a:r>
          </a:p>
          <a:p>
            <a:pPr marL="285750" indent="-285750">
              <a:buFontTx/>
              <a:buChar char="-"/>
            </a:pPr>
            <a:r>
              <a:rPr lang="en-US" dirty="0"/>
              <a:t>Accidental exposure to inappropriate images.</a:t>
            </a:r>
          </a:p>
          <a:p>
            <a:pPr marL="285750" indent="-285750">
              <a:buFontTx/>
              <a:buChar char="-"/>
            </a:pPr>
            <a:r>
              <a:rPr lang="en-US" dirty="0"/>
              <a:t>Illegal sharing or piracy of music and films.</a:t>
            </a:r>
          </a:p>
          <a:p>
            <a:pPr marL="285750" indent="-285750">
              <a:buFontTx/>
              <a:buChar char="-"/>
            </a:pPr>
            <a:r>
              <a:rPr lang="en-US" dirty="0"/>
              <a:t>Viruses, spyware and phishing scams.</a:t>
            </a:r>
          </a:p>
          <a:p>
            <a:r>
              <a:rPr lang="en-US" dirty="0"/>
              <a:t>               (Safe search engine, 2020)</a:t>
            </a:r>
          </a:p>
        </p:txBody>
      </p:sp>
      <p:sp>
        <p:nvSpPr>
          <p:cNvPr id="5" name="TextBox 4">
            <a:extLst>
              <a:ext uri="{FF2B5EF4-FFF2-40B4-BE49-F238E27FC236}">
                <a16:creationId xmlns:a16="http://schemas.microsoft.com/office/drawing/2014/main" id="{42E2EEDA-8A86-1442-B6C8-E05D1FAB7934}"/>
              </a:ext>
            </a:extLst>
          </p:cNvPr>
          <p:cNvSpPr txBox="1"/>
          <p:nvPr/>
        </p:nvSpPr>
        <p:spPr>
          <a:xfrm>
            <a:off x="8864444" y="1935455"/>
            <a:ext cx="3133606" cy="5078313"/>
          </a:xfrm>
          <a:prstGeom prst="rect">
            <a:avLst/>
          </a:prstGeom>
          <a:noFill/>
        </p:spPr>
        <p:txBody>
          <a:bodyPr wrap="square" rtlCol="0">
            <a:spAutoFit/>
          </a:bodyPr>
          <a:lstStyle/>
          <a:p>
            <a:r>
              <a:rPr lang="en-US" dirty="0"/>
              <a:t>Internet safety tips for children: </a:t>
            </a:r>
          </a:p>
          <a:p>
            <a:pPr marL="285750" indent="-285750">
              <a:buFontTx/>
              <a:buChar char="-"/>
            </a:pPr>
            <a:r>
              <a:rPr lang="en-US" dirty="0"/>
              <a:t>Be aware of what the children are doing online. Show an interest and talk about what they are doing.</a:t>
            </a:r>
          </a:p>
          <a:p>
            <a:pPr marL="285750" indent="-285750">
              <a:buFontTx/>
              <a:buChar char="-"/>
            </a:pPr>
            <a:r>
              <a:rPr lang="en-US" dirty="0"/>
              <a:t>Discuss how the internet works with children and tell them how you think the internet should be used.</a:t>
            </a:r>
          </a:p>
          <a:p>
            <a:pPr marL="285750" indent="-285750">
              <a:buFontTx/>
              <a:buChar char="-"/>
            </a:pPr>
            <a:r>
              <a:rPr lang="en-US" dirty="0"/>
              <a:t>Make a set of rules with your child if they are going to be using the internet. </a:t>
            </a:r>
          </a:p>
          <a:p>
            <a:pPr marL="285750" indent="-285750">
              <a:buFontTx/>
              <a:buChar char="-"/>
            </a:pPr>
            <a:r>
              <a:rPr lang="en-US" dirty="0"/>
              <a:t>Put digital devices in the main living area, so you can keep tabs on what they are getting up to.</a:t>
            </a:r>
          </a:p>
          <a:p>
            <a:r>
              <a:rPr lang="en-US" dirty="0"/>
              <a:t>                 (Be safe online, 2012)</a:t>
            </a:r>
          </a:p>
          <a:p>
            <a:pPr marL="285750" indent="-285750">
              <a:buFontTx/>
              <a:buChar char="-"/>
            </a:pPr>
            <a:endParaRPr lang="en-US" dirty="0"/>
          </a:p>
        </p:txBody>
      </p:sp>
      <p:sp>
        <p:nvSpPr>
          <p:cNvPr id="6" name="TextBox 5">
            <a:extLst>
              <a:ext uri="{FF2B5EF4-FFF2-40B4-BE49-F238E27FC236}">
                <a16:creationId xmlns:a16="http://schemas.microsoft.com/office/drawing/2014/main" id="{3B80D333-4C15-E244-8920-C2A9682C13F3}"/>
              </a:ext>
            </a:extLst>
          </p:cNvPr>
          <p:cNvSpPr txBox="1"/>
          <p:nvPr/>
        </p:nvSpPr>
        <p:spPr>
          <a:xfrm>
            <a:off x="381000" y="1156412"/>
            <a:ext cx="11617050" cy="646331"/>
          </a:xfrm>
          <a:prstGeom prst="rect">
            <a:avLst/>
          </a:prstGeom>
          <a:noFill/>
        </p:spPr>
        <p:txBody>
          <a:bodyPr wrap="square" rtlCol="0">
            <a:spAutoFit/>
          </a:bodyPr>
          <a:lstStyle/>
          <a:p>
            <a:r>
              <a:rPr lang="en-US" dirty="0"/>
              <a:t>Technology and online devices play an increasingly significant part in children’s lives and, although they bring many benefits children are also exposed to risks that could have detrimental affects on their well being. (</a:t>
            </a:r>
            <a:r>
              <a:rPr lang="en-US" dirty="0" err="1"/>
              <a:t>Pykitt</a:t>
            </a:r>
            <a:r>
              <a:rPr lang="en-US" dirty="0"/>
              <a:t>, 2019)</a:t>
            </a:r>
          </a:p>
        </p:txBody>
      </p:sp>
    </p:spTree>
    <p:extLst>
      <p:ext uri="{BB962C8B-B14F-4D97-AF65-F5344CB8AC3E}">
        <p14:creationId xmlns:p14="http://schemas.microsoft.com/office/powerpoint/2010/main" val="37821772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DAC5B6-20CE-447F-8BA1-F2274AC7A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D1D22B31-BF8F-446B-9009-8A251FB17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dirty="0"/>
          </a:p>
        </p:txBody>
      </p:sp>
      <p:sp>
        <p:nvSpPr>
          <p:cNvPr id="2" name="TextBox 1">
            <a:extLst>
              <a:ext uri="{FF2B5EF4-FFF2-40B4-BE49-F238E27FC236}">
                <a16:creationId xmlns:a16="http://schemas.microsoft.com/office/drawing/2014/main" id="{A2B657F7-8A12-304D-90DA-FF3AFE59F7B8}"/>
              </a:ext>
            </a:extLst>
          </p:cNvPr>
          <p:cNvSpPr txBox="1"/>
          <p:nvPr/>
        </p:nvSpPr>
        <p:spPr>
          <a:xfrm>
            <a:off x="579120" y="335280"/>
            <a:ext cx="10911840" cy="830997"/>
          </a:xfrm>
          <a:prstGeom prst="rect">
            <a:avLst/>
          </a:prstGeom>
          <a:noFill/>
        </p:spPr>
        <p:txBody>
          <a:bodyPr wrap="square" rtlCol="0">
            <a:spAutoFit/>
          </a:bodyPr>
          <a:lstStyle/>
          <a:p>
            <a:pPr algn="ctr"/>
            <a:r>
              <a:rPr lang="en-US" sz="4800" u="sng" dirty="0"/>
              <a:t>Honour-based violence! </a:t>
            </a:r>
          </a:p>
        </p:txBody>
      </p:sp>
      <p:grpSp>
        <p:nvGrpSpPr>
          <p:cNvPr id="6" name="Group 5">
            <a:extLst>
              <a:ext uri="{FF2B5EF4-FFF2-40B4-BE49-F238E27FC236}">
                <a16:creationId xmlns:a16="http://schemas.microsoft.com/office/drawing/2014/main" id="{5100E17C-FAB7-764E-A4D9-FE42F341BB6E}"/>
              </a:ext>
            </a:extLst>
          </p:cNvPr>
          <p:cNvGrpSpPr/>
          <p:nvPr/>
        </p:nvGrpSpPr>
        <p:grpSpPr>
          <a:xfrm>
            <a:off x="3002279" y="1904764"/>
            <a:ext cx="5061857" cy="4110527"/>
            <a:chOff x="3276599" y="2880360"/>
            <a:chExt cx="5061857" cy="3203972"/>
          </a:xfrm>
        </p:grpSpPr>
        <p:pic>
          <p:nvPicPr>
            <p:cNvPr id="4" name="Picture 3" descr="A picture containing text&#10;&#10;Description automatically generated">
              <a:extLst>
                <a:ext uri="{FF2B5EF4-FFF2-40B4-BE49-F238E27FC236}">
                  <a16:creationId xmlns:a16="http://schemas.microsoft.com/office/drawing/2014/main" id="{C390B476-48EE-5342-9F98-62FCA9D34ED4}"/>
                </a:ext>
              </a:extLst>
            </p:cNvPr>
            <p:cNvPicPr>
              <a:picLocks noChangeAspect="1"/>
            </p:cNvPicPr>
            <p:nvPr/>
          </p:nvPicPr>
          <p:blipFill>
            <a:blip r:embed="rId2"/>
            <a:stretch>
              <a:fillRect/>
            </a:stretch>
          </p:blipFill>
          <p:spPr>
            <a:xfrm>
              <a:off x="3276599" y="2880360"/>
              <a:ext cx="5061857" cy="2834640"/>
            </a:xfrm>
            <a:prstGeom prst="rect">
              <a:avLst/>
            </a:prstGeom>
          </p:spPr>
        </p:pic>
        <p:sp>
          <p:nvSpPr>
            <p:cNvPr id="5" name="TextBox 4">
              <a:extLst>
                <a:ext uri="{FF2B5EF4-FFF2-40B4-BE49-F238E27FC236}">
                  <a16:creationId xmlns:a16="http://schemas.microsoft.com/office/drawing/2014/main" id="{DA7D48E4-8CD2-0D43-94AA-2A34DF098656}"/>
                </a:ext>
              </a:extLst>
            </p:cNvPr>
            <p:cNvSpPr txBox="1"/>
            <p:nvPr/>
          </p:nvSpPr>
          <p:spPr>
            <a:xfrm>
              <a:off x="5699760" y="5715000"/>
              <a:ext cx="1844040" cy="369332"/>
            </a:xfrm>
            <a:prstGeom prst="rect">
              <a:avLst/>
            </a:prstGeom>
            <a:noFill/>
          </p:spPr>
          <p:txBody>
            <a:bodyPr wrap="square" rtlCol="0">
              <a:spAutoFit/>
            </a:bodyPr>
            <a:lstStyle/>
            <a:p>
              <a:r>
                <a:rPr lang="en-US" dirty="0"/>
                <a:t>(Endvawg,2016)</a:t>
              </a:r>
            </a:p>
          </p:txBody>
        </p:sp>
      </p:grpSp>
      <p:sp>
        <p:nvSpPr>
          <p:cNvPr id="7" name="TextBox 6">
            <a:extLst>
              <a:ext uri="{FF2B5EF4-FFF2-40B4-BE49-F238E27FC236}">
                <a16:creationId xmlns:a16="http://schemas.microsoft.com/office/drawing/2014/main" id="{67E86177-CD49-574E-A650-6FE3ABA10622}"/>
              </a:ext>
            </a:extLst>
          </p:cNvPr>
          <p:cNvSpPr txBox="1"/>
          <p:nvPr/>
        </p:nvSpPr>
        <p:spPr>
          <a:xfrm>
            <a:off x="297180" y="1137613"/>
            <a:ext cx="11475720" cy="830997"/>
          </a:xfrm>
          <a:prstGeom prst="rect">
            <a:avLst/>
          </a:prstGeom>
          <a:noFill/>
        </p:spPr>
        <p:txBody>
          <a:bodyPr wrap="square" rtlCol="0">
            <a:spAutoFit/>
          </a:bodyPr>
          <a:lstStyle/>
          <a:p>
            <a:pPr algn="ctr"/>
            <a:r>
              <a:rPr lang="en-US" sz="2400" dirty="0"/>
              <a:t>Honour-based violence can be described as controlling </a:t>
            </a:r>
            <a:r>
              <a:rPr lang="en-US" sz="2400" dirty="0" err="1"/>
              <a:t>behaviour</a:t>
            </a:r>
            <a:r>
              <a:rPr lang="en-US" sz="2400" dirty="0"/>
              <a:t> within families or other social groups to protect cultural and religious beliefs (CPS,2017).</a:t>
            </a:r>
          </a:p>
        </p:txBody>
      </p:sp>
      <p:sp>
        <p:nvSpPr>
          <p:cNvPr id="8" name="TextBox 7">
            <a:extLst>
              <a:ext uri="{FF2B5EF4-FFF2-40B4-BE49-F238E27FC236}">
                <a16:creationId xmlns:a16="http://schemas.microsoft.com/office/drawing/2014/main" id="{20330FD1-D9B0-6E43-8E0A-5149A3CADEF9}"/>
              </a:ext>
            </a:extLst>
          </p:cNvPr>
          <p:cNvSpPr txBox="1"/>
          <p:nvPr/>
        </p:nvSpPr>
        <p:spPr>
          <a:xfrm>
            <a:off x="297180" y="2303890"/>
            <a:ext cx="4107180" cy="4431983"/>
          </a:xfrm>
          <a:prstGeom prst="rect">
            <a:avLst/>
          </a:prstGeom>
          <a:noFill/>
        </p:spPr>
        <p:txBody>
          <a:bodyPr wrap="square" rtlCol="0">
            <a:spAutoFit/>
          </a:bodyPr>
          <a:lstStyle/>
          <a:p>
            <a:r>
              <a:rPr lang="en-US" sz="2400" dirty="0"/>
              <a:t>Examples of </a:t>
            </a:r>
            <a:r>
              <a:rPr lang="en-US" sz="2400" dirty="0" err="1"/>
              <a:t>honour</a:t>
            </a:r>
            <a:r>
              <a:rPr lang="en-US" sz="2400" dirty="0"/>
              <a:t>-based violence:</a:t>
            </a:r>
          </a:p>
          <a:p>
            <a:endParaRPr lang="en-US" sz="2400" dirty="0"/>
          </a:p>
          <a:p>
            <a:pPr marL="285750" indent="-285750">
              <a:buFontTx/>
              <a:buChar char="-"/>
            </a:pPr>
            <a:r>
              <a:rPr lang="en-US" sz="2400" dirty="0"/>
              <a:t>Physical abuse.</a:t>
            </a:r>
          </a:p>
          <a:p>
            <a:pPr marL="285750" indent="-285750">
              <a:buFontTx/>
              <a:buChar char="-"/>
            </a:pPr>
            <a:r>
              <a:rPr lang="en-US" sz="2400" dirty="0"/>
              <a:t>Psychological abuse (humiliation and threats).</a:t>
            </a:r>
          </a:p>
          <a:p>
            <a:pPr marL="285750" indent="-285750">
              <a:buFontTx/>
              <a:buChar char="-"/>
            </a:pPr>
            <a:r>
              <a:rPr lang="en-US" sz="2400" dirty="0"/>
              <a:t>Forced marriages.</a:t>
            </a:r>
          </a:p>
          <a:p>
            <a:pPr marL="285750" indent="-285750">
              <a:buFontTx/>
              <a:buChar char="-"/>
            </a:pPr>
            <a:r>
              <a:rPr lang="en-US" sz="2400" dirty="0"/>
              <a:t>Abandonment (leaving someone in their country).</a:t>
            </a:r>
          </a:p>
          <a:p>
            <a:pPr marL="285750" indent="-285750">
              <a:buFontTx/>
              <a:buChar char="-"/>
            </a:pPr>
            <a:r>
              <a:rPr lang="en-US" sz="2400" dirty="0"/>
              <a:t>Forced suicide </a:t>
            </a:r>
          </a:p>
          <a:p>
            <a:pPr marL="285750" indent="-285750">
              <a:buFontTx/>
              <a:buChar char="-"/>
            </a:pPr>
            <a:r>
              <a:rPr lang="en-US" sz="2400" dirty="0"/>
              <a:t>Honour Killing (murder).</a:t>
            </a:r>
          </a:p>
          <a:p>
            <a:pPr marL="285750" indent="-285750">
              <a:buFontTx/>
              <a:buChar char="-"/>
            </a:pPr>
            <a:endParaRPr lang="en-US" dirty="0"/>
          </a:p>
        </p:txBody>
      </p:sp>
      <p:sp>
        <p:nvSpPr>
          <p:cNvPr id="9" name="TextBox 8">
            <a:extLst>
              <a:ext uri="{FF2B5EF4-FFF2-40B4-BE49-F238E27FC236}">
                <a16:creationId xmlns:a16="http://schemas.microsoft.com/office/drawing/2014/main" id="{4EF57A48-F8BC-8347-B90C-E59C5B9B2908}"/>
              </a:ext>
            </a:extLst>
          </p:cNvPr>
          <p:cNvSpPr txBox="1"/>
          <p:nvPr/>
        </p:nvSpPr>
        <p:spPr>
          <a:xfrm>
            <a:off x="7459980" y="2303890"/>
            <a:ext cx="4732020" cy="4154984"/>
          </a:xfrm>
          <a:prstGeom prst="rect">
            <a:avLst/>
          </a:prstGeom>
          <a:noFill/>
        </p:spPr>
        <p:txBody>
          <a:bodyPr wrap="square" rtlCol="0">
            <a:spAutoFit/>
          </a:bodyPr>
          <a:lstStyle/>
          <a:p>
            <a:r>
              <a:rPr lang="en-US" sz="2400" dirty="0"/>
              <a:t>Reasons why honour-based violence occurs:</a:t>
            </a:r>
          </a:p>
          <a:p>
            <a:endParaRPr lang="en-US" sz="2400" dirty="0"/>
          </a:p>
          <a:p>
            <a:pPr marL="285750" indent="-285750">
              <a:buFontTx/>
              <a:buChar char="-"/>
            </a:pPr>
            <a:r>
              <a:rPr lang="en-US" sz="2400" dirty="0"/>
              <a:t>Conflicts of honour (for example concerning an inheritance).</a:t>
            </a:r>
          </a:p>
          <a:p>
            <a:pPr marL="285750" indent="-285750">
              <a:buFontTx/>
              <a:buChar char="-"/>
            </a:pPr>
            <a:r>
              <a:rPr lang="en-US" sz="2400" dirty="0"/>
              <a:t>Loss of virginity outside of marriage. </a:t>
            </a:r>
          </a:p>
          <a:p>
            <a:pPr marL="285750" indent="-285750">
              <a:buFontTx/>
              <a:buChar char="-"/>
            </a:pPr>
            <a:r>
              <a:rPr lang="en-US" sz="2400" dirty="0"/>
              <a:t>Rebelling against traditional forms of behavior and clothing.</a:t>
            </a:r>
          </a:p>
          <a:p>
            <a:pPr marL="285750" indent="-285750">
              <a:buFontTx/>
              <a:buChar char="-"/>
            </a:pPr>
            <a:r>
              <a:rPr lang="en-US" sz="2400" dirty="0"/>
              <a:t>Insulting family members.</a:t>
            </a:r>
          </a:p>
          <a:p>
            <a:pPr marL="285750" indent="-285750">
              <a:buFontTx/>
              <a:buChar char="-"/>
            </a:pPr>
            <a:r>
              <a:rPr lang="en-US" sz="2400" dirty="0"/>
              <a:t>Not agreeing to a forced marriage. </a:t>
            </a:r>
          </a:p>
        </p:txBody>
      </p:sp>
      <p:sp>
        <p:nvSpPr>
          <p:cNvPr id="11" name="TextBox 10">
            <a:extLst>
              <a:ext uri="{FF2B5EF4-FFF2-40B4-BE49-F238E27FC236}">
                <a16:creationId xmlns:a16="http://schemas.microsoft.com/office/drawing/2014/main" id="{29A4C216-08EE-B14F-8FC7-504AA69F3D13}"/>
              </a:ext>
            </a:extLst>
          </p:cNvPr>
          <p:cNvSpPr txBox="1"/>
          <p:nvPr/>
        </p:nvSpPr>
        <p:spPr>
          <a:xfrm>
            <a:off x="8321040" y="6458874"/>
            <a:ext cx="3870960" cy="369332"/>
          </a:xfrm>
          <a:prstGeom prst="rect">
            <a:avLst/>
          </a:prstGeom>
          <a:noFill/>
        </p:spPr>
        <p:txBody>
          <a:bodyPr wrap="square" rtlCol="0">
            <a:spAutoFit/>
          </a:bodyPr>
          <a:lstStyle/>
          <a:p>
            <a:r>
              <a:rPr lang="en-US" dirty="0"/>
              <a:t>(Government of the Netherlands, 2020)</a:t>
            </a:r>
          </a:p>
        </p:txBody>
      </p:sp>
    </p:spTree>
    <p:extLst>
      <p:ext uri="{BB962C8B-B14F-4D97-AF65-F5344CB8AC3E}">
        <p14:creationId xmlns:p14="http://schemas.microsoft.com/office/powerpoint/2010/main" val="21624760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BDAC5B6-20CE-447F-8BA1-F2274AC7A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D1D22B31-BF8F-446B-9009-8A251FB177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custGeom>
            <a:avLst/>
            <a:gdLst>
              <a:gd name="connsiteX0" fmla="*/ 3094406 w 12192000"/>
              <a:gd name="connsiteY0" fmla="*/ 283966 h 6858000"/>
              <a:gd name="connsiteX1" fmla="*/ 3038833 w 12192000"/>
              <a:gd name="connsiteY1" fmla="*/ 309661 h 6858000"/>
              <a:gd name="connsiteX2" fmla="*/ 3348384 w 12192000"/>
              <a:gd name="connsiteY2" fmla="*/ 406000 h 6858000"/>
              <a:gd name="connsiteX3" fmla="*/ 2864309 w 12192000"/>
              <a:gd name="connsiteY3" fmla="*/ 355295 h 6858000"/>
              <a:gd name="connsiteX4" fmla="*/ 2856039 w 12192000"/>
              <a:gd name="connsiteY4" fmla="*/ 388058 h 6858000"/>
              <a:gd name="connsiteX5" fmla="*/ 3405794 w 12192000"/>
              <a:gd name="connsiteY5" fmla="*/ 512089 h 6858000"/>
              <a:gd name="connsiteX6" fmla="*/ 3356651 w 12192000"/>
              <a:gd name="connsiteY6" fmla="*/ 531204 h 6858000"/>
              <a:gd name="connsiteX7" fmla="*/ 3064552 w 12192000"/>
              <a:gd name="connsiteY7" fmla="*/ 483228 h 6858000"/>
              <a:gd name="connsiteX8" fmla="*/ 3005765 w 12192000"/>
              <a:gd name="connsiteY8" fmla="*/ 495708 h 6858000"/>
              <a:gd name="connsiteX9" fmla="*/ 3034700 w 12192000"/>
              <a:gd name="connsiteY9" fmla="*/ 553823 h 6858000"/>
              <a:gd name="connsiteX10" fmla="*/ 3161459 w 12192000"/>
              <a:gd name="connsiteY10" fmla="*/ 576445 h 6858000"/>
              <a:gd name="connsiteX11" fmla="*/ 3358949 w 12192000"/>
              <a:gd name="connsiteY11" fmla="*/ 712961 h 6858000"/>
              <a:gd name="connsiteX12" fmla="*/ 3059960 w 12192000"/>
              <a:gd name="connsiteY12" fmla="*/ 696576 h 6858000"/>
              <a:gd name="connsiteX13" fmla="*/ 3007143 w 12192000"/>
              <a:gd name="connsiteY13" fmla="*/ 729732 h 6858000"/>
              <a:gd name="connsiteX14" fmla="*/ 2986935 w 12192000"/>
              <a:gd name="connsiteY14" fmla="*/ 772635 h 6858000"/>
              <a:gd name="connsiteX15" fmla="*/ 2871197 w 12192000"/>
              <a:gd name="connsiteY15" fmla="*/ 808127 h 6858000"/>
              <a:gd name="connsiteX16" fmla="*/ 3053071 w 12192000"/>
              <a:gd name="connsiteY16" fmla="*/ 847913 h 6858000"/>
              <a:gd name="connsiteX17" fmla="*/ 2858796 w 12192000"/>
              <a:gd name="connsiteY17" fmla="*/ 847913 h 6858000"/>
              <a:gd name="connsiteX18" fmla="*/ 2635588 w 12192000"/>
              <a:gd name="connsiteY18" fmla="*/ 820611 h 6858000"/>
              <a:gd name="connsiteX19" fmla="*/ 2397683 w 12192000"/>
              <a:gd name="connsiteY19" fmla="*/ 829190 h 6858000"/>
              <a:gd name="connsiteX20" fmla="*/ 1921874 w 12192000"/>
              <a:gd name="connsiteY20" fmla="*/ 778877 h 6858000"/>
              <a:gd name="connsiteX21" fmla="*/ 1695450 w 12192000"/>
              <a:gd name="connsiteY21" fmla="*/ 782386 h 6858000"/>
              <a:gd name="connsiteX22" fmla="*/ 2954324 w 12192000"/>
              <a:gd name="connsiteY22" fmla="*/ 1120940 h 6858000"/>
              <a:gd name="connsiteX23" fmla="*/ 2890028 w 12192000"/>
              <a:gd name="connsiteY23" fmla="*/ 1195435 h 6858000"/>
              <a:gd name="connsiteX24" fmla="*/ 3153652 w 12192000"/>
              <a:gd name="connsiteY24" fmla="*/ 1276563 h 6858000"/>
              <a:gd name="connsiteX25" fmla="*/ 3218410 w 12192000"/>
              <a:gd name="connsiteY25" fmla="*/ 1356911 h 6858000"/>
              <a:gd name="connsiteX26" fmla="*/ 3137118 w 12192000"/>
              <a:gd name="connsiteY26" fmla="*/ 1349891 h 6858000"/>
              <a:gd name="connsiteX27" fmla="*/ 3067309 w 12192000"/>
              <a:gd name="connsiteY27" fmla="*/ 1365102 h 6858000"/>
              <a:gd name="connsiteX28" fmla="*/ 3096243 w 12192000"/>
              <a:gd name="connsiteY28" fmla="*/ 1467292 h 6858000"/>
              <a:gd name="connsiteX29" fmla="*/ 3468716 w 12192000"/>
              <a:gd name="connsiteY29" fmla="*/ 1599125 h 6858000"/>
              <a:gd name="connsiteX30" fmla="*/ 3502241 w 12192000"/>
              <a:gd name="connsiteY30" fmla="*/ 1642029 h 6858000"/>
              <a:gd name="connsiteX31" fmla="*/ 3457692 w 12192000"/>
              <a:gd name="connsiteY31" fmla="*/ 1672453 h 6858000"/>
              <a:gd name="connsiteX32" fmla="*/ 3337362 w 12192000"/>
              <a:gd name="connsiteY32" fmla="*/ 1688053 h 6858000"/>
              <a:gd name="connsiteX33" fmla="*/ 3505915 w 12192000"/>
              <a:gd name="connsiteY33" fmla="*/ 1834318 h 6858000"/>
              <a:gd name="connsiteX34" fmla="*/ 3567458 w 12192000"/>
              <a:gd name="connsiteY34" fmla="*/ 1874880 h 6858000"/>
              <a:gd name="connsiteX35" fmla="*/ 3672634 w 12192000"/>
              <a:gd name="connsiteY35" fmla="*/ 1937678 h 6858000"/>
              <a:gd name="connsiteX36" fmla="*/ 3674470 w 12192000"/>
              <a:gd name="connsiteY36" fmla="*/ 1956789 h 6858000"/>
              <a:gd name="connsiteX37" fmla="*/ 3531176 w 12192000"/>
              <a:gd name="connsiteY37" fmla="*/ 2024266 h 6858000"/>
              <a:gd name="connsiteX38" fmla="*/ 3272604 w 12192000"/>
              <a:gd name="connsiteY38" fmla="*/ 2005933 h 6858000"/>
              <a:gd name="connsiteX39" fmla="*/ 3654720 w 12192000"/>
              <a:gd name="connsiteY39" fmla="*/ 2106564 h 6858000"/>
              <a:gd name="connsiteX40" fmla="*/ 2417892 w 12192000"/>
              <a:gd name="connsiteY40" fmla="*/ 1866690 h 6858000"/>
              <a:gd name="connsiteX41" fmla="*/ 2496888 w 12192000"/>
              <a:gd name="connsiteY41" fmla="*/ 1929487 h 6858000"/>
              <a:gd name="connsiteX42" fmla="*/ 2929526 w 12192000"/>
              <a:gd name="connsiteY42" fmla="*/ 2094862 h 6858000"/>
              <a:gd name="connsiteX43" fmla="*/ 3052152 w 12192000"/>
              <a:gd name="connsiteY43" fmla="*/ 2198613 h 6858000"/>
              <a:gd name="connsiteX44" fmla="*/ 3180748 w 12192000"/>
              <a:gd name="connsiteY44" fmla="*/ 2255948 h 6858000"/>
              <a:gd name="connsiteX45" fmla="*/ 3361244 w 12192000"/>
              <a:gd name="connsiteY45" fmla="*/ 2254777 h 6858000"/>
              <a:gd name="connsiteX46" fmla="*/ 3489382 w 12192000"/>
              <a:gd name="connsiteY46" fmla="*/ 2342926 h 6858000"/>
              <a:gd name="connsiteX47" fmla="*/ 3355733 w 12192000"/>
              <a:gd name="connsiteY47" fmla="*/ 2361649 h 6858000"/>
              <a:gd name="connsiteX48" fmla="*/ 3199121 w 12192000"/>
              <a:gd name="connsiteY48" fmla="*/ 2347216 h 6858000"/>
              <a:gd name="connsiteX49" fmla="*/ 2861091 w 12192000"/>
              <a:gd name="connsiteY49" fmla="*/ 2351896 h 6858000"/>
              <a:gd name="connsiteX50" fmla="*/ 2667278 w 12192000"/>
              <a:gd name="connsiteY50" fmla="*/ 2369058 h 6858000"/>
              <a:gd name="connsiteX51" fmla="*/ 2221781 w 12192000"/>
              <a:gd name="connsiteY51" fmla="*/ 2339805 h 6858000"/>
              <a:gd name="connsiteX52" fmla="*/ 2247961 w 12192000"/>
              <a:gd name="connsiteY52" fmla="*/ 2414693 h 6858000"/>
              <a:gd name="connsiteX53" fmla="*/ 2231425 w 12192000"/>
              <a:gd name="connsiteY53" fmla="*/ 2479828 h 6858000"/>
              <a:gd name="connsiteX54" fmla="*/ 2224996 w 12192000"/>
              <a:gd name="connsiteY54" fmla="*/ 2621414 h 6858000"/>
              <a:gd name="connsiteX55" fmla="*/ 2229131 w 12192000"/>
              <a:gd name="connsiteY55" fmla="*/ 2644426 h 6858000"/>
              <a:gd name="connsiteX56" fmla="*/ 2129466 w 12192000"/>
              <a:gd name="connsiteY56" fmla="*/ 2659247 h 6858000"/>
              <a:gd name="connsiteX57" fmla="*/ 2723312 w 12192000"/>
              <a:gd name="connsiteY57" fmla="*/ 2953726 h 6858000"/>
              <a:gd name="connsiteX58" fmla="*/ 2326496 w 12192000"/>
              <a:gd name="connsiteY58" fmla="*/ 2878838 h 6858000"/>
              <a:gd name="connsiteX59" fmla="*/ 2272759 w 12192000"/>
              <a:gd name="connsiteY59" fmla="*/ 3002480 h 6858000"/>
              <a:gd name="connsiteX60" fmla="*/ 2459226 w 12192000"/>
              <a:gd name="connsiteY60" fmla="*/ 3112471 h 6858000"/>
              <a:gd name="connsiteX61" fmla="*/ 2528117 w 12192000"/>
              <a:gd name="connsiteY61" fmla="*/ 3330111 h 6858000"/>
              <a:gd name="connsiteX62" fmla="*/ 2494590 w 12192000"/>
              <a:gd name="connsiteY62" fmla="*/ 3529029 h 6858000"/>
              <a:gd name="connsiteX63" fmla="*/ 2414677 w 12192000"/>
              <a:gd name="connsiteY63" fmla="*/ 3592215 h 6858000"/>
              <a:gd name="connsiteX64" fmla="*/ 2298940 w 12192000"/>
              <a:gd name="connsiteY64" fmla="*/ 3705716 h 6858000"/>
              <a:gd name="connsiteX65" fmla="*/ 2227294 w 12192000"/>
              <a:gd name="connsiteY65" fmla="*/ 3775921 h 6858000"/>
              <a:gd name="connsiteX66" fmla="*/ 1978366 w 12192000"/>
              <a:gd name="connsiteY66" fmla="*/ 3748620 h 6858000"/>
              <a:gd name="connsiteX67" fmla="*/ 2310421 w 12192000"/>
              <a:gd name="connsiteY67" fmla="*/ 3926868 h 6858000"/>
              <a:gd name="connsiteX68" fmla="*/ 2041285 w 12192000"/>
              <a:gd name="connsiteY68" fmla="*/ 3904635 h 6858000"/>
              <a:gd name="connsiteX69" fmla="*/ 1953565 w 12192000"/>
              <a:gd name="connsiteY69" fmla="*/ 3917116 h 6858000"/>
              <a:gd name="connsiteX70" fmla="*/ 2003623 w 12192000"/>
              <a:gd name="connsiteY70" fmla="*/ 3974842 h 6858000"/>
              <a:gd name="connsiteX71" fmla="*/ 2201114 w 12192000"/>
              <a:gd name="connsiteY71" fmla="*/ 4072742 h 6858000"/>
              <a:gd name="connsiteX72" fmla="*/ 2608032 w 12192000"/>
              <a:gd name="connsiteY72" fmla="*/ 4337967 h 6858000"/>
              <a:gd name="connsiteX73" fmla="*/ 2213973 w 12192000"/>
              <a:gd name="connsiteY73" fmla="*/ 4216277 h 6858000"/>
              <a:gd name="connsiteX74" fmla="*/ 2629158 w 12192000"/>
              <a:gd name="connsiteY74" fmla="*/ 4488911 h 6858000"/>
              <a:gd name="connsiteX75" fmla="*/ 2721471 w 12192000"/>
              <a:gd name="connsiteY75" fmla="*/ 4579399 h 6858000"/>
              <a:gd name="connsiteX76" fmla="*/ 2907939 w 12192000"/>
              <a:gd name="connsiteY76" fmla="*/ 4804062 h 6858000"/>
              <a:gd name="connsiteX77" fmla="*/ 2898753 w 12192000"/>
              <a:gd name="connsiteY77" fmla="*/ 4829414 h 6858000"/>
              <a:gd name="connsiteX78" fmla="*/ 2683352 w 12192000"/>
              <a:gd name="connsiteY78" fmla="*/ 4793141 h 6858000"/>
              <a:gd name="connsiteX79" fmla="*/ 2962594 w 12192000"/>
              <a:gd name="connsiteY79" fmla="*/ 4981920 h 6858000"/>
              <a:gd name="connsiteX80" fmla="*/ 3251019 w 12192000"/>
              <a:gd name="connsiteY80" fmla="*/ 5127012 h 6858000"/>
              <a:gd name="connsiteX81" fmla="*/ 3046180 w 12192000"/>
              <a:gd name="connsiteY81" fmla="*/ 5104781 h 6858000"/>
              <a:gd name="connsiteX82" fmla="*/ 2764646 w 12192000"/>
              <a:gd name="connsiteY82" fmla="*/ 5021703 h 6858000"/>
              <a:gd name="connsiteX83" fmla="*/ 2666820 w 12192000"/>
              <a:gd name="connsiteY83" fmla="*/ 5052905 h 6858000"/>
              <a:gd name="connsiteX84" fmla="*/ 2933657 w 12192000"/>
              <a:gd name="connsiteY84" fmla="*/ 5190198 h 6858000"/>
              <a:gd name="connsiteX85" fmla="*/ 3086598 w 12192000"/>
              <a:gd name="connsiteY85" fmla="*/ 5253776 h 6858000"/>
              <a:gd name="connsiteX86" fmla="*/ 3147680 w 12192000"/>
              <a:gd name="connsiteY86" fmla="*/ 5302531 h 6858000"/>
              <a:gd name="connsiteX87" fmla="*/ 3322204 w 12192000"/>
              <a:gd name="connsiteY87" fmla="*/ 5476487 h 6858000"/>
              <a:gd name="connsiteX88" fmla="*/ 3834758 w 12192000"/>
              <a:gd name="connsiteY88" fmla="*/ 5666434 h 6858000"/>
              <a:gd name="connsiteX89" fmla="*/ 4314240 w 12192000"/>
              <a:gd name="connsiteY89" fmla="*/ 5902409 h 6858000"/>
              <a:gd name="connsiteX90" fmla="*/ 4688552 w 12192000"/>
              <a:gd name="connsiteY90" fmla="*/ 6049453 h 6858000"/>
              <a:gd name="connsiteX91" fmla="*/ 5634660 w 12192000"/>
              <a:gd name="connsiteY91" fmla="*/ 6238620 h 6858000"/>
              <a:gd name="connsiteX92" fmla="*/ 9222980 w 12192000"/>
              <a:gd name="connsiteY92" fmla="*/ 4955397 h 6858000"/>
              <a:gd name="connsiteX93" fmla="*/ 9268448 w 12192000"/>
              <a:gd name="connsiteY93" fmla="*/ 4917173 h 6858000"/>
              <a:gd name="connsiteX94" fmla="*/ 9442512 w 12192000"/>
              <a:gd name="connsiteY94" fmla="*/ 4773251 h 6858000"/>
              <a:gd name="connsiteX95" fmla="*/ 9590400 w 12192000"/>
              <a:gd name="connsiteY95" fmla="*/ 4643756 h 6858000"/>
              <a:gd name="connsiteX96" fmla="*/ 9513242 w 12192000"/>
              <a:gd name="connsiteY96" fmla="*/ 4600073 h 6858000"/>
              <a:gd name="connsiteX97" fmla="*/ 9617498 w 12192000"/>
              <a:gd name="connsiteY97" fmla="*/ 4476430 h 6858000"/>
              <a:gd name="connsiteX98" fmla="*/ 9949094 w 12192000"/>
              <a:gd name="connsiteY98" fmla="*/ 4095364 h 6858000"/>
              <a:gd name="connsiteX99" fmla="*/ 10094686 w 12192000"/>
              <a:gd name="connsiteY99" fmla="*/ 4011507 h 6858000"/>
              <a:gd name="connsiteX100" fmla="*/ 10271967 w 12192000"/>
              <a:gd name="connsiteY100" fmla="*/ 3800497 h 6858000"/>
              <a:gd name="connsiteX101" fmla="*/ 10297226 w 12192000"/>
              <a:gd name="connsiteY101" fmla="*/ 3751742 h 6858000"/>
              <a:gd name="connsiteX102" fmla="*/ 10260943 w 12192000"/>
              <a:gd name="connsiteY102" fmla="*/ 3689723 h 6858000"/>
              <a:gd name="connsiteX103" fmla="*/ 10233847 w 12192000"/>
              <a:gd name="connsiteY103" fmla="*/ 3627319 h 6858000"/>
              <a:gd name="connsiteX104" fmla="*/ 10269209 w 12192000"/>
              <a:gd name="connsiteY104" fmla="*/ 3608986 h 6858000"/>
              <a:gd name="connsiteX105" fmla="*/ 10496550 w 12192000"/>
              <a:gd name="connsiteY105" fmla="*/ 3577393 h 6858000"/>
              <a:gd name="connsiteX106" fmla="*/ 10364738 w 12192000"/>
              <a:gd name="connsiteY106" fmla="*/ 3458823 h 6858000"/>
              <a:gd name="connsiteX107" fmla="*/ 10132346 w 12192000"/>
              <a:gd name="connsiteY107" fmla="*/ 3282137 h 6858000"/>
              <a:gd name="connsiteX108" fmla="*/ 10026712 w 12192000"/>
              <a:gd name="connsiteY108" fmla="*/ 3156543 h 6858000"/>
              <a:gd name="connsiteX109" fmla="*/ 10014312 w 12192000"/>
              <a:gd name="connsiteY109" fmla="*/ 3044213 h 6858000"/>
              <a:gd name="connsiteX110" fmla="*/ 9806718 w 12192000"/>
              <a:gd name="connsiteY110" fmla="*/ 2977907 h 6858000"/>
              <a:gd name="connsiteX111" fmla="*/ 10001912 w 12192000"/>
              <a:gd name="connsiteY111" fmla="*/ 2740374 h 6858000"/>
              <a:gd name="connsiteX112" fmla="*/ 10021662 w 12192000"/>
              <a:gd name="connsiteY112" fmla="*/ 2691231 h 6858000"/>
              <a:gd name="connsiteX113" fmla="*/ 9904546 w 12192000"/>
              <a:gd name="connsiteY113" fmla="*/ 2515322 h 6858000"/>
              <a:gd name="connsiteX114" fmla="*/ 9885256 w 12192000"/>
              <a:gd name="connsiteY114" fmla="*/ 2487240 h 6858000"/>
              <a:gd name="connsiteX115" fmla="*/ 9842085 w 12192000"/>
              <a:gd name="connsiteY115" fmla="*/ 2431074 h 6858000"/>
              <a:gd name="connsiteX116" fmla="*/ 9718078 w 12192000"/>
              <a:gd name="connsiteY116" fmla="*/ 2417424 h 6858000"/>
              <a:gd name="connsiteX117" fmla="*/ 9782378 w 12192000"/>
              <a:gd name="connsiteY117" fmla="*/ 2377641 h 6858000"/>
              <a:gd name="connsiteX118" fmla="*/ 9907302 w 12192000"/>
              <a:gd name="connsiteY118" fmla="*/ 2243078 h 6858000"/>
              <a:gd name="connsiteX119" fmla="*/ 9824171 w 12192000"/>
              <a:gd name="connsiteY119" fmla="*/ 2114365 h 6858000"/>
              <a:gd name="connsiteX120" fmla="*/ 9818662 w 12192000"/>
              <a:gd name="connsiteY120" fmla="*/ 2043377 h 6858000"/>
              <a:gd name="connsiteX121" fmla="*/ 9958740 w 12192000"/>
              <a:gd name="connsiteY121" fmla="*/ 1952499 h 6858000"/>
              <a:gd name="connsiteX122" fmla="*/ 10064374 w 12192000"/>
              <a:gd name="connsiteY122" fmla="*/ 1916615 h 6858000"/>
              <a:gd name="connsiteX123" fmla="*/ 10113055 w 12192000"/>
              <a:gd name="connsiteY123" fmla="*/ 1865131 h 6858000"/>
              <a:gd name="connsiteX124" fmla="*/ 10055646 w 12192000"/>
              <a:gd name="connsiteY124" fmla="*/ 1822227 h 6858000"/>
              <a:gd name="connsiteX125" fmla="*/ 9800748 w 12192000"/>
              <a:gd name="connsiteY125" fmla="*/ 1720036 h 6858000"/>
              <a:gd name="connsiteX126" fmla="*/ 9938071 w 12192000"/>
              <a:gd name="connsiteY126" fmla="*/ 1634617 h 6858000"/>
              <a:gd name="connsiteX127" fmla="*/ 9220224 w 12192000"/>
              <a:gd name="connsiteY127" fmla="*/ 1231709 h 6858000"/>
              <a:gd name="connsiteX128" fmla="*/ 9133419 w 12192000"/>
              <a:gd name="connsiteY128" fmla="*/ 1170083 h 6858000"/>
              <a:gd name="connsiteX129" fmla="*/ 8672768 w 12192000"/>
              <a:gd name="connsiteY129" fmla="*/ 1020699 h 6858000"/>
              <a:gd name="connsiteX130" fmla="*/ 8198797 w 12192000"/>
              <a:gd name="connsiteY130" fmla="*/ 915000 h 6858000"/>
              <a:gd name="connsiteX131" fmla="*/ 8528095 w 12192000"/>
              <a:gd name="connsiteY131" fmla="*/ 691898 h 6858000"/>
              <a:gd name="connsiteX132" fmla="*/ 8025190 w 12192000"/>
              <a:gd name="connsiteY132" fmla="*/ 640021 h 6858000"/>
              <a:gd name="connsiteX133" fmla="*/ 7976047 w 12192000"/>
              <a:gd name="connsiteY133" fmla="*/ 641584 h 6858000"/>
              <a:gd name="connsiteX134" fmla="*/ 6988604 w 12192000"/>
              <a:gd name="connsiteY134" fmla="*/ 607260 h 6858000"/>
              <a:gd name="connsiteX135" fmla="*/ 5573116 w 12192000"/>
              <a:gd name="connsiteY135" fmla="*/ 493368 h 6858000"/>
              <a:gd name="connsiteX136" fmla="*/ 4401503 w 12192000"/>
              <a:gd name="connsiteY136" fmla="*/ 425112 h 6858000"/>
              <a:gd name="connsiteX137" fmla="*/ 3154109 w 12192000"/>
              <a:gd name="connsiteY137" fmla="*/ 292499 h 6858000"/>
              <a:gd name="connsiteX138" fmla="*/ 3094406 w 12192000"/>
              <a:gd name="connsiteY138" fmla="*/ 283966 h 6858000"/>
              <a:gd name="connsiteX139" fmla="*/ 0 w 12192000"/>
              <a:gd name="connsiteY139" fmla="*/ 0 h 6858000"/>
              <a:gd name="connsiteX140" fmla="*/ 12192000 w 12192000"/>
              <a:gd name="connsiteY140" fmla="*/ 0 h 6858000"/>
              <a:gd name="connsiteX141" fmla="*/ 12192000 w 12192000"/>
              <a:gd name="connsiteY141" fmla="*/ 6858000 h 6858000"/>
              <a:gd name="connsiteX142" fmla="*/ 0 w 12192000"/>
              <a:gd name="connsiteY14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2192000" h="6858000">
                <a:moveTo>
                  <a:pt x="3094406" y="283966"/>
                </a:moveTo>
                <a:cubicBezTo>
                  <a:pt x="3074312" y="283528"/>
                  <a:pt x="3054907" y="288795"/>
                  <a:pt x="3038833" y="309661"/>
                </a:cubicBezTo>
                <a:cubicBezTo>
                  <a:pt x="3124259" y="364657"/>
                  <a:pt x="3233105" y="343983"/>
                  <a:pt x="3348384" y="406000"/>
                </a:cubicBezTo>
                <a:cubicBezTo>
                  <a:pt x="3161001" y="386497"/>
                  <a:pt x="3012653" y="370896"/>
                  <a:pt x="2864309" y="355295"/>
                </a:cubicBezTo>
                <a:cubicBezTo>
                  <a:pt x="2861553" y="366216"/>
                  <a:pt x="2858796" y="377136"/>
                  <a:pt x="2856039" y="388058"/>
                </a:cubicBezTo>
                <a:cubicBezTo>
                  <a:pt x="3045722" y="411070"/>
                  <a:pt x="3221166" y="470356"/>
                  <a:pt x="3405794" y="512089"/>
                </a:cubicBezTo>
                <a:cubicBezTo>
                  <a:pt x="3388799" y="537835"/>
                  <a:pt x="3371808" y="532763"/>
                  <a:pt x="3356651" y="531204"/>
                </a:cubicBezTo>
                <a:cubicBezTo>
                  <a:pt x="3257907" y="521062"/>
                  <a:pt x="3159164" y="510922"/>
                  <a:pt x="3064552" y="483228"/>
                </a:cubicBezTo>
                <a:cubicBezTo>
                  <a:pt x="3043427" y="476987"/>
                  <a:pt x="3017704" y="476987"/>
                  <a:pt x="3005765" y="495708"/>
                </a:cubicBezTo>
                <a:cubicBezTo>
                  <a:pt x="2988771" y="522231"/>
                  <a:pt x="3013113" y="539393"/>
                  <a:pt x="3034700" y="553823"/>
                </a:cubicBezTo>
                <a:cubicBezTo>
                  <a:pt x="3072360" y="578787"/>
                  <a:pt x="3117827" y="571767"/>
                  <a:pt x="3161459" y="576445"/>
                </a:cubicBezTo>
                <a:cubicBezTo>
                  <a:pt x="3277655" y="588537"/>
                  <a:pt x="3333228" y="626370"/>
                  <a:pt x="3358949" y="712961"/>
                </a:cubicBezTo>
                <a:cubicBezTo>
                  <a:pt x="3256987" y="677857"/>
                  <a:pt x="3158703" y="721151"/>
                  <a:pt x="3059960" y="696576"/>
                </a:cubicBezTo>
                <a:cubicBezTo>
                  <a:pt x="3034240" y="690338"/>
                  <a:pt x="2993364" y="699698"/>
                  <a:pt x="3007143" y="729732"/>
                </a:cubicBezTo>
                <a:cubicBezTo>
                  <a:pt x="3020003" y="757814"/>
                  <a:pt x="3062716" y="778096"/>
                  <a:pt x="2986935" y="772635"/>
                </a:cubicBezTo>
                <a:cubicBezTo>
                  <a:pt x="2932740" y="768735"/>
                  <a:pt x="2826647" y="800329"/>
                  <a:pt x="2871197" y="808127"/>
                </a:cubicBezTo>
                <a:cubicBezTo>
                  <a:pt x="2927228" y="817881"/>
                  <a:pt x="2981883" y="831921"/>
                  <a:pt x="3053071" y="847913"/>
                </a:cubicBezTo>
                <a:cubicBezTo>
                  <a:pt x="2974533" y="874043"/>
                  <a:pt x="2918042" y="868584"/>
                  <a:pt x="2858796" y="847913"/>
                </a:cubicBezTo>
                <a:cubicBezTo>
                  <a:pt x="2787150" y="822949"/>
                  <a:pt x="2693916" y="792528"/>
                  <a:pt x="2635588" y="820611"/>
                </a:cubicBezTo>
                <a:cubicBezTo>
                  <a:pt x="2548326" y="862734"/>
                  <a:pt x="2475760" y="836211"/>
                  <a:pt x="2397683" y="829190"/>
                </a:cubicBezTo>
                <a:cubicBezTo>
                  <a:pt x="2238775" y="814759"/>
                  <a:pt x="2081241" y="790576"/>
                  <a:pt x="1921874" y="778877"/>
                </a:cubicBezTo>
                <a:cubicBezTo>
                  <a:pt x="1858036" y="774195"/>
                  <a:pt x="1789143" y="751964"/>
                  <a:pt x="1695450" y="782386"/>
                </a:cubicBezTo>
                <a:cubicBezTo>
                  <a:pt x="2119822" y="938012"/>
                  <a:pt x="2575423" y="928262"/>
                  <a:pt x="2954324" y="1120940"/>
                </a:cubicBezTo>
                <a:cubicBezTo>
                  <a:pt x="2938251" y="1139269"/>
                  <a:pt x="2856502" y="1191535"/>
                  <a:pt x="2890028" y="1195435"/>
                </a:cubicBezTo>
                <a:cubicBezTo>
                  <a:pt x="2984178" y="1206748"/>
                  <a:pt x="3067767" y="1244971"/>
                  <a:pt x="3153652" y="1276563"/>
                </a:cubicBezTo>
                <a:cubicBezTo>
                  <a:pt x="3190855" y="1290216"/>
                  <a:pt x="3235862" y="1308157"/>
                  <a:pt x="3218410" y="1356911"/>
                </a:cubicBezTo>
                <a:cubicBezTo>
                  <a:pt x="3186719" y="1370562"/>
                  <a:pt x="3163296" y="1351451"/>
                  <a:pt x="3137118" y="1349891"/>
                </a:cubicBezTo>
                <a:cubicBezTo>
                  <a:pt x="3110480" y="1348331"/>
                  <a:pt x="3050773" y="1358471"/>
                  <a:pt x="3067309" y="1365102"/>
                </a:cubicBezTo>
                <a:cubicBezTo>
                  <a:pt x="3142629" y="1395136"/>
                  <a:pt x="3007143" y="1467292"/>
                  <a:pt x="3096243" y="1467292"/>
                </a:cubicBezTo>
                <a:cubicBezTo>
                  <a:pt x="3245506" y="1467681"/>
                  <a:pt x="3324961" y="1595613"/>
                  <a:pt x="3468716" y="1599125"/>
                </a:cubicBezTo>
                <a:cubicBezTo>
                  <a:pt x="3491677" y="1599513"/>
                  <a:pt x="3502700" y="1622137"/>
                  <a:pt x="3502241" y="1642029"/>
                </a:cubicBezTo>
                <a:cubicBezTo>
                  <a:pt x="3502241" y="1665822"/>
                  <a:pt x="3481116" y="1670112"/>
                  <a:pt x="3457692" y="1672453"/>
                </a:cubicBezTo>
                <a:cubicBezTo>
                  <a:pt x="3421868" y="1675962"/>
                  <a:pt x="3384667" y="1642029"/>
                  <a:pt x="3337362" y="1688053"/>
                </a:cubicBezTo>
                <a:cubicBezTo>
                  <a:pt x="3422329" y="1714966"/>
                  <a:pt x="3507294" y="1741878"/>
                  <a:pt x="3505915" y="1834318"/>
                </a:cubicBezTo>
                <a:cubicBezTo>
                  <a:pt x="3505457" y="1859279"/>
                  <a:pt x="3540820" y="1868640"/>
                  <a:pt x="3567458" y="1874880"/>
                </a:cubicBezTo>
                <a:cubicBezTo>
                  <a:pt x="3611549" y="1885023"/>
                  <a:pt x="3648750" y="1902965"/>
                  <a:pt x="3672634" y="1937678"/>
                </a:cubicBezTo>
                <a:cubicBezTo>
                  <a:pt x="3672172" y="1944308"/>
                  <a:pt x="3671715" y="1951329"/>
                  <a:pt x="3674470" y="1956789"/>
                </a:cubicBezTo>
                <a:cubicBezTo>
                  <a:pt x="3666664" y="2040646"/>
                  <a:pt x="3602363" y="2038306"/>
                  <a:pt x="3531176" y="2024266"/>
                </a:cubicBezTo>
                <a:cubicBezTo>
                  <a:pt x="3446211" y="2007103"/>
                  <a:pt x="3362164" y="1975900"/>
                  <a:pt x="3272604" y="2005933"/>
                </a:cubicBezTo>
                <a:cubicBezTo>
                  <a:pt x="3398905" y="2046107"/>
                  <a:pt x="3536229" y="2049228"/>
                  <a:pt x="3654720" y="2106564"/>
                </a:cubicBezTo>
                <a:cubicBezTo>
                  <a:pt x="3221166" y="2117095"/>
                  <a:pt x="2838130" y="1936116"/>
                  <a:pt x="2417892" y="1866690"/>
                </a:cubicBezTo>
                <a:cubicBezTo>
                  <a:pt x="2432130" y="1913105"/>
                  <a:pt x="2466114" y="1922465"/>
                  <a:pt x="2496888" y="1929487"/>
                </a:cubicBezTo>
                <a:cubicBezTo>
                  <a:pt x="2652123" y="1964590"/>
                  <a:pt x="2788067" y="2034408"/>
                  <a:pt x="2929526" y="2094862"/>
                </a:cubicBezTo>
                <a:cubicBezTo>
                  <a:pt x="2987851" y="2119825"/>
                  <a:pt x="3030106" y="2144789"/>
                  <a:pt x="3052152" y="2198613"/>
                </a:cubicBezTo>
                <a:cubicBezTo>
                  <a:pt x="3071903" y="2247367"/>
                  <a:pt x="3110021" y="2269990"/>
                  <a:pt x="3180748" y="2255948"/>
                </a:cubicBezTo>
                <a:cubicBezTo>
                  <a:pt x="3238157" y="2244246"/>
                  <a:pt x="3301078" y="2250487"/>
                  <a:pt x="3361244" y="2254777"/>
                </a:cubicBezTo>
                <a:cubicBezTo>
                  <a:pt x="3430596" y="2259459"/>
                  <a:pt x="3508213" y="2314455"/>
                  <a:pt x="3489382" y="2342926"/>
                </a:cubicBezTo>
                <a:cubicBezTo>
                  <a:pt x="3457233" y="2391292"/>
                  <a:pt x="3403498" y="2367110"/>
                  <a:pt x="3355733" y="2361649"/>
                </a:cubicBezTo>
                <a:cubicBezTo>
                  <a:pt x="3301537" y="2355018"/>
                  <a:pt x="3200957" y="2341367"/>
                  <a:pt x="3199121" y="2347216"/>
                </a:cubicBezTo>
                <a:cubicBezTo>
                  <a:pt x="3163754" y="2468518"/>
                  <a:pt x="2914827" y="2362819"/>
                  <a:pt x="2861091" y="2351896"/>
                </a:cubicBezTo>
                <a:cubicBezTo>
                  <a:pt x="2794038" y="2338245"/>
                  <a:pt x="2731116" y="2363208"/>
                  <a:pt x="2667278" y="2369058"/>
                </a:cubicBezTo>
                <a:cubicBezTo>
                  <a:pt x="2610328" y="2374518"/>
                  <a:pt x="2288376" y="2391292"/>
                  <a:pt x="2221781" y="2339805"/>
                </a:cubicBezTo>
                <a:cubicBezTo>
                  <a:pt x="2212595" y="2379978"/>
                  <a:pt x="2231884" y="2396361"/>
                  <a:pt x="2247961" y="2414693"/>
                </a:cubicBezTo>
                <a:cubicBezTo>
                  <a:pt x="2270465" y="2440824"/>
                  <a:pt x="2274138" y="2459157"/>
                  <a:pt x="2231425" y="2479828"/>
                </a:cubicBezTo>
                <a:cubicBezTo>
                  <a:pt x="2109717" y="2539115"/>
                  <a:pt x="2111557" y="2541065"/>
                  <a:pt x="2224996" y="2621414"/>
                </a:cubicBezTo>
                <a:cubicBezTo>
                  <a:pt x="2230509" y="2624923"/>
                  <a:pt x="2228211" y="2636624"/>
                  <a:pt x="2229131" y="2644426"/>
                </a:cubicBezTo>
                <a:cubicBezTo>
                  <a:pt x="2199276" y="2656906"/>
                  <a:pt x="2164373" y="2625703"/>
                  <a:pt x="2129466" y="2659247"/>
                </a:cubicBezTo>
                <a:cubicBezTo>
                  <a:pt x="2281487" y="2806680"/>
                  <a:pt x="2513421" y="2842953"/>
                  <a:pt x="2723312" y="2953726"/>
                </a:cubicBezTo>
                <a:cubicBezTo>
                  <a:pt x="2553377" y="2990389"/>
                  <a:pt x="2451419" y="2862456"/>
                  <a:pt x="2326496" y="2878838"/>
                </a:cubicBezTo>
                <a:cubicBezTo>
                  <a:pt x="2264036" y="2919012"/>
                  <a:pt x="2449582" y="2983367"/>
                  <a:pt x="2272759" y="3002480"/>
                </a:cubicBezTo>
                <a:cubicBezTo>
                  <a:pt x="2349461" y="3037583"/>
                  <a:pt x="2406411" y="3071905"/>
                  <a:pt x="2459226" y="3112471"/>
                </a:cubicBezTo>
                <a:cubicBezTo>
                  <a:pt x="2553377" y="3185016"/>
                  <a:pt x="2571749" y="3232602"/>
                  <a:pt x="2528117" y="3330111"/>
                </a:cubicBezTo>
                <a:cubicBezTo>
                  <a:pt x="2499642" y="3394076"/>
                  <a:pt x="2457848" y="3452973"/>
                  <a:pt x="2494590" y="3529029"/>
                </a:cubicBezTo>
                <a:cubicBezTo>
                  <a:pt x="2520308" y="3581294"/>
                  <a:pt x="2510206" y="3615617"/>
                  <a:pt x="2414677" y="3592215"/>
                </a:cubicBezTo>
                <a:cubicBezTo>
                  <a:pt x="2311799" y="3567251"/>
                  <a:pt x="2273221" y="3614057"/>
                  <a:pt x="2298940" y="3705716"/>
                </a:cubicBezTo>
                <a:cubicBezTo>
                  <a:pt x="2315473" y="3764612"/>
                  <a:pt x="2298020" y="3782553"/>
                  <a:pt x="2227294" y="3775921"/>
                </a:cubicBezTo>
                <a:cubicBezTo>
                  <a:pt x="2149215" y="3768512"/>
                  <a:pt x="2074811" y="3729898"/>
                  <a:pt x="1978366" y="3748620"/>
                </a:cubicBezTo>
                <a:cubicBezTo>
                  <a:pt x="2055522" y="3855492"/>
                  <a:pt x="2220403" y="3825068"/>
                  <a:pt x="2310421" y="3926868"/>
                </a:cubicBezTo>
                <a:cubicBezTo>
                  <a:pt x="2202950" y="3927259"/>
                  <a:pt x="2120739" y="3926868"/>
                  <a:pt x="2041285" y="3904635"/>
                </a:cubicBezTo>
                <a:cubicBezTo>
                  <a:pt x="2008216" y="3895664"/>
                  <a:pt x="1971934" y="3886305"/>
                  <a:pt x="1953565" y="3917116"/>
                </a:cubicBezTo>
                <a:cubicBezTo>
                  <a:pt x="1931978" y="3954170"/>
                  <a:pt x="1976527" y="3968211"/>
                  <a:pt x="2003623" y="3974842"/>
                </a:cubicBezTo>
                <a:cubicBezTo>
                  <a:pt x="2079866" y="3993563"/>
                  <a:pt x="2138192" y="4038028"/>
                  <a:pt x="2201114" y="4072742"/>
                </a:cubicBezTo>
                <a:cubicBezTo>
                  <a:pt x="2339356" y="4148800"/>
                  <a:pt x="2490917" y="4212375"/>
                  <a:pt x="2608032" y="4337967"/>
                </a:cubicBezTo>
                <a:cubicBezTo>
                  <a:pt x="2460606" y="4305983"/>
                  <a:pt x="2350838" y="4231487"/>
                  <a:pt x="2213973" y="4216277"/>
                </a:cubicBezTo>
                <a:cubicBezTo>
                  <a:pt x="2332467" y="4330557"/>
                  <a:pt x="2484945" y="4405834"/>
                  <a:pt x="2629158" y="4488911"/>
                </a:cubicBezTo>
                <a:cubicBezTo>
                  <a:pt x="2670494" y="4512315"/>
                  <a:pt x="2712289" y="4528306"/>
                  <a:pt x="2721471" y="4579399"/>
                </a:cubicBezTo>
                <a:cubicBezTo>
                  <a:pt x="2739385" y="4678470"/>
                  <a:pt x="2793121" y="4760378"/>
                  <a:pt x="2907939" y="4804062"/>
                </a:cubicBezTo>
                <a:cubicBezTo>
                  <a:pt x="2908859" y="4804452"/>
                  <a:pt x="2902428" y="4819274"/>
                  <a:pt x="2898753" y="4829414"/>
                </a:cubicBezTo>
                <a:cubicBezTo>
                  <a:pt x="2828485" y="4832536"/>
                  <a:pt x="2772912" y="4774028"/>
                  <a:pt x="2683352" y="4793141"/>
                </a:cubicBezTo>
                <a:cubicBezTo>
                  <a:pt x="2769239" y="4872708"/>
                  <a:pt x="2840885" y="4944087"/>
                  <a:pt x="2962594" y="4981920"/>
                </a:cubicBezTo>
                <a:cubicBezTo>
                  <a:pt x="3059960" y="5011952"/>
                  <a:pt x="3180289" y="5029503"/>
                  <a:pt x="3251019" y="5127012"/>
                </a:cubicBezTo>
                <a:cubicBezTo>
                  <a:pt x="3168808" y="5146126"/>
                  <a:pt x="3107723" y="5121944"/>
                  <a:pt x="3046180" y="5104781"/>
                </a:cubicBezTo>
                <a:cubicBezTo>
                  <a:pt x="2952030" y="5078258"/>
                  <a:pt x="2858796" y="5048226"/>
                  <a:pt x="2764646" y="5021703"/>
                </a:cubicBezTo>
                <a:cubicBezTo>
                  <a:pt x="2728821" y="5011563"/>
                  <a:pt x="2689782" y="5004540"/>
                  <a:pt x="2666820" y="5052905"/>
                </a:cubicBezTo>
                <a:cubicBezTo>
                  <a:pt x="2786691" y="5063047"/>
                  <a:pt x="2858337" y="5128575"/>
                  <a:pt x="2933657" y="5190198"/>
                </a:cubicBezTo>
                <a:cubicBezTo>
                  <a:pt x="2975911" y="5224912"/>
                  <a:pt x="3010358" y="5271328"/>
                  <a:pt x="3086598" y="5253776"/>
                </a:cubicBezTo>
                <a:cubicBezTo>
                  <a:pt x="3126554" y="5244415"/>
                  <a:pt x="3151814" y="5270547"/>
                  <a:pt x="3147680" y="5302531"/>
                </a:cubicBezTo>
                <a:cubicBezTo>
                  <a:pt x="3132525" y="5415251"/>
                  <a:pt x="3225759" y="5454645"/>
                  <a:pt x="3322204" y="5476487"/>
                </a:cubicBezTo>
                <a:cubicBezTo>
                  <a:pt x="3504998" y="5517440"/>
                  <a:pt x="3657018" y="5613779"/>
                  <a:pt x="3834758" y="5666434"/>
                </a:cubicBezTo>
                <a:cubicBezTo>
                  <a:pt x="4007445" y="5717529"/>
                  <a:pt x="4141095" y="5838830"/>
                  <a:pt x="4314240" y="5902409"/>
                </a:cubicBezTo>
                <a:cubicBezTo>
                  <a:pt x="4439624" y="5948433"/>
                  <a:pt x="4559494" y="6007718"/>
                  <a:pt x="4688552" y="6049453"/>
                </a:cubicBezTo>
                <a:cubicBezTo>
                  <a:pt x="4993968" y="6148131"/>
                  <a:pt x="5305360" y="6227308"/>
                  <a:pt x="5634660" y="6238620"/>
                </a:cubicBezTo>
                <a:cubicBezTo>
                  <a:pt x="5906549" y="6247590"/>
                  <a:pt x="8264931" y="6239010"/>
                  <a:pt x="9222980" y="4955397"/>
                </a:cubicBezTo>
                <a:cubicBezTo>
                  <a:pt x="9241350" y="4949155"/>
                  <a:pt x="9262017" y="4932775"/>
                  <a:pt x="9268448" y="4917173"/>
                </a:cubicBezTo>
                <a:cubicBezTo>
                  <a:pt x="9299220" y="4844235"/>
                  <a:pt x="9374540" y="4812644"/>
                  <a:pt x="9442512" y="4773251"/>
                </a:cubicBezTo>
                <a:cubicBezTo>
                  <a:pt x="9502220" y="4738536"/>
                  <a:pt x="9565600" y="4702263"/>
                  <a:pt x="9590400" y="4643756"/>
                </a:cubicBezTo>
                <a:cubicBezTo>
                  <a:pt x="9623008" y="4565749"/>
                  <a:pt x="9530236" y="4629716"/>
                  <a:pt x="9513242" y="4600073"/>
                </a:cubicBezTo>
                <a:cubicBezTo>
                  <a:pt x="9548605" y="4559509"/>
                  <a:pt x="9603261" y="4522454"/>
                  <a:pt x="9617498" y="4476430"/>
                </a:cubicBezTo>
                <a:cubicBezTo>
                  <a:pt x="9669394" y="4310276"/>
                  <a:pt x="9781460" y="4189364"/>
                  <a:pt x="9949094" y="4095364"/>
                </a:cubicBezTo>
                <a:cubicBezTo>
                  <a:pt x="9997318" y="4068452"/>
                  <a:pt x="10029007" y="4019306"/>
                  <a:pt x="10094686" y="4011507"/>
                </a:cubicBezTo>
                <a:cubicBezTo>
                  <a:pt x="10240735" y="3994345"/>
                  <a:pt x="10194808" y="3860171"/>
                  <a:pt x="10271967" y="3800497"/>
                </a:cubicBezTo>
                <a:cubicBezTo>
                  <a:pt x="10286662" y="3789184"/>
                  <a:pt x="10299980" y="3766953"/>
                  <a:pt x="10297226" y="3751742"/>
                </a:cubicBezTo>
                <a:cubicBezTo>
                  <a:pt x="10293091" y="3729898"/>
                  <a:pt x="10275639" y="3709227"/>
                  <a:pt x="10260943" y="3689723"/>
                </a:cubicBezTo>
                <a:cubicBezTo>
                  <a:pt x="10245786" y="3670222"/>
                  <a:pt x="10222825" y="3653061"/>
                  <a:pt x="10233847" y="3627319"/>
                </a:cubicBezTo>
                <a:cubicBezTo>
                  <a:pt x="10238437" y="3616788"/>
                  <a:pt x="10235225" y="3580125"/>
                  <a:pt x="10269209" y="3608986"/>
                </a:cubicBezTo>
                <a:cubicBezTo>
                  <a:pt x="10362443" y="3688165"/>
                  <a:pt x="10416637" y="3613279"/>
                  <a:pt x="10496550" y="3577393"/>
                </a:cubicBezTo>
                <a:cubicBezTo>
                  <a:pt x="10432253" y="3540340"/>
                  <a:pt x="10374383" y="3514208"/>
                  <a:pt x="10364738" y="3458823"/>
                </a:cubicBezTo>
                <a:cubicBezTo>
                  <a:pt x="10344991" y="3344542"/>
                  <a:pt x="10260485" y="3292277"/>
                  <a:pt x="10132346" y="3282137"/>
                </a:cubicBezTo>
                <a:cubicBezTo>
                  <a:pt x="10179650" y="3171757"/>
                  <a:pt x="10179650" y="3171757"/>
                  <a:pt x="10026712" y="3156543"/>
                </a:cubicBezTo>
                <a:cubicBezTo>
                  <a:pt x="10085499" y="3086337"/>
                  <a:pt x="10085499" y="3068396"/>
                  <a:pt x="10014312" y="3044213"/>
                </a:cubicBezTo>
                <a:cubicBezTo>
                  <a:pt x="9945880" y="3021201"/>
                  <a:pt x="9870100" y="3013401"/>
                  <a:pt x="9806718" y="2977907"/>
                </a:cubicBezTo>
                <a:cubicBezTo>
                  <a:pt x="9865047" y="2888199"/>
                  <a:pt x="9881580" y="2784060"/>
                  <a:pt x="10001912" y="2740374"/>
                </a:cubicBezTo>
                <a:cubicBezTo>
                  <a:pt x="10020741" y="2733743"/>
                  <a:pt x="10033600" y="2706830"/>
                  <a:pt x="10021662" y="2691231"/>
                </a:cubicBezTo>
                <a:cubicBezTo>
                  <a:pt x="9978030" y="2634675"/>
                  <a:pt x="10040492" y="2527414"/>
                  <a:pt x="9904546" y="2515322"/>
                </a:cubicBezTo>
                <a:cubicBezTo>
                  <a:pt x="9887552" y="2514152"/>
                  <a:pt x="9871936" y="2502450"/>
                  <a:pt x="9885256" y="2487240"/>
                </a:cubicBezTo>
                <a:cubicBezTo>
                  <a:pt x="9931184" y="2434196"/>
                  <a:pt x="9875611" y="2437706"/>
                  <a:pt x="9842085" y="2431074"/>
                </a:cubicBezTo>
                <a:cubicBezTo>
                  <a:pt x="9801668" y="2422884"/>
                  <a:pt x="9755740" y="2446287"/>
                  <a:pt x="9718078" y="2417424"/>
                </a:cubicBezTo>
                <a:cubicBezTo>
                  <a:pt x="9726806" y="2386999"/>
                  <a:pt x="9759413" y="2387390"/>
                  <a:pt x="9782378" y="2377641"/>
                </a:cubicBezTo>
                <a:cubicBezTo>
                  <a:pt x="9849430" y="2349558"/>
                  <a:pt x="9904086" y="2316013"/>
                  <a:pt x="9907302" y="2243078"/>
                </a:cubicBezTo>
                <a:cubicBezTo>
                  <a:pt x="9909596" y="2184182"/>
                  <a:pt x="9916946" y="2132305"/>
                  <a:pt x="9824171" y="2114365"/>
                </a:cubicBezTo>
                <a:cubicBezTo>
                  <a:pt x="9785593" y="2106953"/>
                  <a:pt x="9796616" y="2064440"/>
                  <a:pt x="9818662" y="2043377"/>
                </a:cubicBezTo>
                <a:cubicBezTo>
                  <a:pt x="9858160" y="2005933"/>
                  <a:pt x="9890766" y="1956008"/>
                  <a:pt x="9958740" y="1952499"/>
                </a:cubicBezTo>
                <a:cubicBezTo>
                  <a:pt x="10000075" y="1950158"/>
                  <a:pt x="10031764" y="1934556"/>
                  <a:pt x="10064374" y="1916615"/>
                </a:cubicBezTo>
                <a:cubicBezTo>
                  <a:pt x="10087795" y="1903743"/>
                  <a:pt x="10115810" y="1892823"/>
                  <a:pt x="10113055" y="1865131"/>
                </a:cubicBezTo>
                <a:cubicBezTo>
                  <a:pt x="10110302" y="1838607"/>
                  <a:pt x="10083203" y="1827686"/>
                  <a:pt x="10055646" y="1822227"/>
                </a:cubicBezTo>
                <a:cubicBezTo>
                  <a:pt x="9963792" y="1804675"/>
                  <a:pt x="9877448" y="1778933"/>
                  <a:pt x="9800748" y="1720036"/>
                </a:cubicBezTo>
                <a:cubicBezTo>
                  <a:pt x="9851726" y="1688834"/>
                  <a:pt x="9900410" y="1666211"/>
                  <a:pt x="9938071" y="1634617"/>
                </a:cubicBezTo>
                <a:cubicBezTo>
                  <a:pt x="10029007" y="1558172"/>
                  <a:pt x="9258802" y="1317517"/>
                  <a:pt x="9220224" y="1231709"/>
                </a:cubicBezTo>
                <a:cubicBezTo>
                  <a:pt x="9208284" y="1205187"/>
                  <a:pt x="9167410" y="1177883"/>
                  <a:pt x="9133419" y="1170083"/>
                </a:cubicBezTo>
                <a:cubicBezTo>
                  <a:pt x="8974052" y="1133420"/>
                  <a:pt x="8835810" y="1051123"/>
                  <a:pt x="8672768" y="1020699"/>
                </a:cubicBezTo>
                <a:cubicBezTo>
                  <a:pt x="8518912" y="991837"/>
                  <a:pt x="8367350" y="953222"/>
                  <a:pt x="8198797" y="915000"/>
                </a:cubicBezTo>
                <a:cubicBezTo>
                  <a:pt x="8302134" y="819048"/>
                  <a:pt x="8485382" y="830361"/>
                  <a:pt x="8528095" y="691898"/>
                </a:cubicBezTo>
                <a:cubicBezTo>
                  <a:pt x="8361379" y="656013"/>
                  <a:pt x="8185937" y="696968"/>
                  <a:pt x="8025190" y="640021"/>
                </a:cubicBezTo>
                <a:cubicBezTo>
                  <a:pt x="8011411" y="634954"/>
                  <a:pt x="7992579" y="640021"/>
                  <a:pt x="7976047" y="641584"/>
                </a:cubicBezTo>
                <a:cubicBezTo>
                  <a:pt x="7644909" y="672005"/>
                  <a:pt x="7315149" y="645484"/>
                  <a:pt x="6988604" y="607260"/>
                </a:cubicBezTo>
                <a:cubicBezTo>
                  <a:pt x="6518305" y="552656"/>
                  <a:pt x="6046170" y="517941"/>
                  <a:pt x="5573116" y="493368"/>
                </a:cubicBezTo>
                <a:cubicBezTo>
                  <a:pt x="5182272" y="473086"/>
                  <a:pt x="4790511" y="464116"/>
                  <a:pt x="4401503" y="425112"/>
                </a:cubicBezTo>
                <a:cubicBezTo>
                  <a:pt x="3985401" y="383379"/>
                  <a:pt x="3569756" y="336184"/>
                  <a:pt x="3154109" y="292499"/>
                </a:cubicBezTo>
                <a:cubicBezTo>
                  <a:pt x="3135280" y="290549"/>
                  <a:pt x="3114499" y="284406"/>
                  <a:pt x="3094406" y="283966"/>
                </a:cubicBezTo>
                <a:close/>
                <a:moveTo>
                  <a:pt x="0" y="0"/>
                </a:move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dirty="0"/>
          </a:p>
        </p:txBody>
      </p:sp>
      <p:sp>
        <p:nvSpPr>
          <p:cNvPr id="6" name="TextBox 5">
            <a:extLst>
              <a:ext uri="{FF2B5EF4-FFF2-40B4-BE49-F238E27FC236}">
                <a16:creationId xmlns:a16="http://schemas.microsoft.com/office/drawing/2014/main" id="{33D16E1A-09C5-8D47-8ECF-C9B12112BCB8}"/>
              </a:ext>
            </a:extLst>
          </p:cNvPr>
          <p:cNvSpPr txBox="1"/>
          <p:nvPr/>
        </p:nvSpPr>
        <p:spPr>
          <a:xfrm>
            <a:off x="1039906" y="286871"/>
            <a:ext cx="10470776" cy="923330"/>
          </a:xfrm>
          <a:prstGeom prst="rect">
            <a:avLst/>
          </a:prstGeom>
          <a:noFill/>
        </p:spPr>
        <p:txBody>
          <a:bodyPr wrap="square" rtlCol="0">
            <a:spAutoFit/>
          </a:bodyPr>
          <a:lstStyle/>
          <a:p>
            <a:pPr algn="ctr"/>
            <a:r>
              <a:rPr lang="en-US" sz="5400" u="sng" dirty="0"/>
              <a:t>Peter Connelly!</a:t>
            </a:r>
          </a:p>
        </p:txBody>
      </p:sp>
      <p:grpSp>
        <p:nvGrpSpPr>
          <p:cNvPr id="2" name="Group 1">
            <a:extLst>
              <a:ext uri="{FF2B5EF4-FFF2-40B4-BE49-F238E27FC236}">
                <a16:creationId xmlns:a16="http://schemas.microsoft.com/office/drawing/2014/main" id="{25E87222-A7AA-0748-B7A4-708E3671DE68}"/>
              </a:ext>
            </a:extLst>
          </p:cNvPr>
          <p:cNvGrpSpPr/>
          <p:nvPr/>
        </p:nvGrpSpPr>
        <p:grpSpPr>
          <a:xfrm>
            <a:off x="4042012" y="1497072"/>
            <a:ext cx="4107976" cy="4477308"/>
            <a:chOff x="4042012" y="1497072"/>
            <a:chExt cx="4107976" cy="4477308"/>
          </a:xfrm>
        </p:grpSpPr>
        <p:pic>
          <p:nvPicPr>
            <p:cNvPr id="5" name="Picture 4" descr="A child looking at the camera&#10;&#10;Description automatically generated with medium confidence">
              <a:extLst>
                <a:ext uri="{FF2B5EF4-FFF2-40B4-BE49-F238E27FC236}">
                  <a16:creationId xmlns:a16="http://schemas.microsoft.com/office/drawing/2014/main" id="{E6F8D9AC-1EE4-A94F-A12E-B23AFA6C45FF}"/>
                </a:ext>
              </a:extLst>
            </p:cNvPr>
            <p:cNvPicPr>
              <a:picLocks noChangeAspect="1"/>
            </p:cNvPicPr>
            <p:nvPr/>
          </p:nvPicPr>
          <p:blipFill>
            <a:blip r:embed="rId2"/>
            <a:stretch>
              <a:fillRect/>
            </a:stretch>
          </p:blipFill>
          <p:spPr>
            <a:xfrm>
              <a:off x="4042012" y="1497072"/>
              <a:ext cx="4107976" cy="4107976"/>
            </a:xfrm>
            <a:prstGeom prst="rect">
              <a:avLst/>
            </a:prstGeom>
          </p:spPr>
        </p:pic>
        <p:sp>
          <p:nvSpPr>
            <p:cNvPr id="7" name="TextBox 6">
              <a:extLst>
                <a:ext uri="{FF2B5EF4-FFF2-40B4-BE49-F238E27FC236}">
                  <a16:creationId xmlns:a16="http://schemas.microsoft.com/office/drawing/2014/main" id="{A022CFF8-0FF3-C048-9C61-DA0CDE87E43F}"/>
                </a:ext>
              </a:extLst>
            </p:cNvPr>
            <p:cNvSpPr txBox="1"/>
            <p:nvPr/>
          </p:nvSpPr>
          <p:spPr>
            <a:xfrm>
              <a:off x="6454588" y="5605048"/>
              <a:ext cx="1695400" cy="369332"/>
            </a:xfrm>
            <a:prstGeom prst="rect">
              <a:avLst/>
            </a:prstGeom>
            <a:noFill/>
          </p:spPr>
          <p:txBody>
            <a:bodyPr wrap="square" rtlCol="0">
              <a:spAutoFit/>
            </a:bodyPr>
            <a:lstStyle/>
            <a:p>
              <a:r>
                <a:rPr lang="en-US" dirty="0"/>
                <a:t>(Bennet,2016)</a:t>
              </a:r>
            </a:p>
          </p:txBody>
        </p:sp>
      </p:grpSp>
      <p:sp>
        <p:nvSpPr>
          <p:cNvPr id="8" name="TextBox 7">
            <a:extLst>
              <a:ext uri="{FF2B5EF4-FFF2-40B4-BE49-F238E27FC236}">
                <a16:creationId xmlns:a16="http://schemas.microsoft.com/office/drawing/2014/main" id="{219428BF-A4C8-B64D-8EA8-50F6D0EBB190}"/>
              </a:ext>
            </a:extLst>
          </p:cNvPr>
          <p:cNvSpPr txBox="1"/>
          <p:nvPr/>
        </p:nvSpPr>
        <p:spPr>
          <a:xfrm>
            <a:off x="10293455" y="1028217"/>
            <a:ext cx="2038936" cy="1384995"/>
          </a:xfrm>
          <a:prstGeom prst="rect">
            <a:avLst/>
          </a:prstGeom>
          <a:noFill/>
        </p:spPr>
        <p:txBody>
          <a:bodyPr wrap="square" rtlCol="0">
            <a:spAutoFit/>
          </a:bodyPr>
          <a:lstStyle/>
          <a:p>
            <a:r>
              <a:rPr lang="en-US" sz="2800" dirty="0"/>
              <a:t>Tragically died in August 2007</a:t>
            </a:r>
          </a:p>
        </p:txBody>
      </p:sp>
      <p:cxnSp>
        <p:nvCxnSpPr>
          <p:cNvPr id="11" name="Straight Arrow Connector 10">
            <a:extLst>
              <a:ext uri="{FF2B5EF4-FFF2-40B4-BE49-F238E27FC236}">
                <a16:creationId xmlns:a16="http://schemas.microsoft.com/office/drawing/2014/main" id="{DD3A1768-4DE3-9040-89AC-8D0AA680F529}"/>
              </a:ext>
            </a:extLst>
          </p:cNvPr>
          <p:cNvCxnSpPr>
            <a:cxnSpLocks/>
          </p:cNvCxnSpPr>
          <p:nvPr/>
        </p:nvCxnSpPr>
        <p:spPr>
          <a:xfrm flipV="1">
            <a:off x="8149988" y="1579533"/>
            <a:ext cx="1998059" cy="1305271"/>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D78633FC-FAF6-9F48-96CC-8AA18D3F1F7D}"/>
              </a:ext>
            </a:extLst>
          </p:cNvPr>
          <p:cNvCxnSpPr>
            <a:cxnSpLocks/>
          </p:cNvCxnSpPr>
          <p:nvPr/>
        </p:nvCxnSpPr>
        <p:spPr>
          <a:xfrm>
            <a:off x="8149988" y="4424989"/>
            <a:ext cx="1460177" cy="935939"/>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6874B23C-AF87-B64A-AE1C-2A70378812AA}"/>
              </a:ext>
            </a:extLst>
          </p:cNvPr>
          <p:cNvSpPr txBox="1"/>
          <p:nvPr/>
        </p:nvSpPr>
        <p:spPr>
          <a:xfrm>
            <a:off x="9703759" y="5235716"/>
            <a:ext cx="3218329" cy="523220"/>
          </a:xfrm>
          <a:prstGeom prst="rect">
            <a:avLst/>
          </a:prstGeom>
          <a:noFill/>
        </p:spPr>
        <p:txBody>
          <a:bodyPr wrap="square" rtlCol="0">
            <a:spAutoFit/>
          </a:bodyPr>
          <a:lstStyle/>
          <a:p>
            <a:r>
              <a:rPr lang="en-US" sz="2800" dirty="0"/>
              <a:t>Laming report</a:t>
            </a:r>
          </a:p>
        </p:txBody>
      </p:sp>
      <p:cxnSp>
        <p:nvCxnSpPr>
          <p:cNvPr id="24" name="Straight Arrow Connector 23">
            <a:extLst>
              <a:ext uri="{FF2B5EF4-FFF2-40B4-BE49-F238E27FC236}">
                <a16:creationId xmlns:a16="http://schemas.microsoft.com/office/drawing/2014/main" id="{2C281329-29E5-C04C-B33F-FC2252B3003C}"/>
              </a:ext>
            </a:extLst>
          </p:cNvPr>
          <p:cNvCxnSpPr>
            <a:cxnSpLocks/>
          </p:cNvCxnSpPr>
          <p:nvPr/>
        </p:nvCxnSpPr>
        <p:spPr>
          <a:xfrm flipH="1" flipV="1">
            <a:off x="2725271" y="1579533"/>
            <a:ext cx="1316741" cy="1486396"/>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6" name="TextBox 25">
            <a:extLst>
              <a:ext uri="{FF2B5EF4-FFF2-40B4-BE49-F238E27FC236}">
                <a16:creationId xmlns:a16="http://schemas.microsoft.com/office/drawing/2014/main" id="{BC8464F5-680C-F54E-BC70-0A82A3EDE60F}"/>
              </a:ext>
            </a:extLst>
          </p:cNvPr>
          <p:cNvSpPr txBox="1"/>
          <p:nvPr/>
        </p:nvSpPr>
        <p:spPr>
          <a:xfrm>
            <a:off x="639371" y="1099064"/>
            <a:ext cx="3402641" cy="523220"/>
          </a:xfrm>
          <a:prstGeom prst="rect">
            <a:avLst/>
          </a:prstGeom>
          <a:noFill/>
        </p:spPr>
        <p:txBody>
          <a:bodyPr wrap="square" rtlCol="0">
            <a:spAutoFit/>
          </a:bodyPr>
          <a:lstStyle/>
          <a:p>
            <a:r>
              <a:rPr lang="en-US" sz="2800" dirty="0"/>
              <a:t>More than 50 injuries </a:t>
            </a:r>
          </a:p>
        </p:txBody>
      </p:sp>
      <p:cxnSp>
        <p:nvCxnSpPr>
          <p:cNvPr id="27" name="Straight Arrow Connector 26">
            <a:extLst>
              <a:ext uri="{FF2B5EF4-FFF2-40B4-BE49-F238E27FC236}">
                <a16:creationId xmlns:a16="http://schemas.microsoft.com/office/drawing/2014/main" id="{40E2A652-D5D0-2545-A501-94E1632AD3DE}"/>
              </a:ext>
            </a:extLst>
          </p:cNvPr>
          <p:cNvCxnSpPr>
            <a:cxnSpLocks/>
          </p:cNvCxnSpPr>
          <p:nvPr/>
        </p:nvCxnSpPr>
        <p:spPr>
          <a:xfrm flipH="1">
            <a:off x="2488241" y="4345144"/>
            <a:ext cx="1553771" cy="890572"/>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9" name="TextBox 28">
            <a:extLst>
              <a:ext uri="{FF2B5EF4-FFF2-40B4-BE49-F238E27FC236}">
                <a16:creationId xmlns:a16="http://schemas.microsoft.com/office/drawing/2014/main" id="{6A1B9451-A8E9-0F47-8857-A4A36B795D5D}"/>
              </a:ext>
            </a:extLst>
          </p:cNvPr>
          <p:cNvSpPr txBox="1"/>
          <p:nvPr/>
        </p:nvSpPr>
        <p:spPr>
          <a:xfrm>
            <a:off x="459646" y="5199421"/>
            <a:ext cx="3582366" cy="1384995"/>
          </a:xfrm>
          <a:prstGeom prst="rect">
            <a:avLst/>
          </a:prstGeom>
          <a:noFill/>
        </p:spPr>
        <p:txBody>
          <a:bodyPr wrap="square" rtlCol="0">
            <a:spAutoFit/>
          </a:bodyPr>
          <a:lstStyle/>
          <a:p>
            <a:r>
              <a:rPr lang="en-US" sz="2800" dirty="0"/>
              <a:t>Abused by his mother, her boyfriend and a lodger</a:t>
            </a:r>
          </a:p>
        </p:txBody>
      </p:sp>
      <p:cxnSp>
        <p:nvCxnSpPr>
          <p:cNvPr id="30" name="Straight Arrow Connector 29">
            <a:extLst>
              <a:ext uri="{FF2B5EF4-FFF2-40B4-BE49-F238E27FC236}">
                <a16:creationId xmlns:a16="http://schemas.microsoft.com/office/drawing/2014/main" id="{5213A271-A438-9F44-B51F-6013F84223D6}"/>
              </a:ext>
            </a:extLst>
          </p:cNvPr>
          <p:cNvCxnSpPr>
            <a:cxnSpLocks/>
          </p:cNvCxnSpPr>
          <p:nvPr/>
        </p:nvCxnSpPr>
        <p:spPr>
          <a:xfrm flipV="1">
            <a:off x="8155005" y="3551060"/>
            <a:ext cx="1548754" cy="18672"/>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3" name="TextBox 32">
            <a:extLst>
              <a:ext uri="{FF2B5EF4-FFF2-40B4-BE49-F238E27FC236}">
                <a16:creationId xmlns:a16="http://schemas.microsoft.com/office/drawing/2014/main" id="{10C62683-C80E-CD4F-9BA1-0ABC1AE28160}"/>
              </a:ext>
            </a:extLst>
          </p:cNvPr>
          <p:cNvSpPr txBox="1"/>
          <p:nvPr/>
        </p:nvSpPr>
        <p:spPr>
          <a:xfrm>
            <a:off x="9711361" y="3236497"/>
            <a:ext cx="2649606" cy="954107"/>
          </a:xfrm>
          <a:prstGeom prst="rect">
            <a:avLst/>
          </a:prstGeom>
          <a:noFill/>
        </p:spPr>
        <p:txBody>
          <a:bodyPr wrap="square" rtlCol="0">
            <a:spAutoFit/>
          </a:bodyPr>
          <a:lstStyle/>
          <a:p>
            <a:r>
              <a:rPr lang="en-US" sz="2800" dirty="0"/>
              <a:t>Failed by professionals</a:t>
            </a:r>
          </a:p>
        </p:txBody>
      </p:sp>
      <p:cxnSp>
        <p:nvCxnSpPr>
          <p:cNvPr id="34" name="Straight Arrow Connector 33">
            <a:extLst>
              <a:ext uri="{FF2B5EF4-FFF2-40B4-BE49-F238E27FC236}">
                <a16:creationId xmlns:a16="http://schemas.microsoft.com/office/drawing/2014/main" id="{7BB248B2-F39E-F54F-B898-91BD44C93A3F}"/>
              </a:ext>
            </a:extLst>
          </p:cNvPr>
          <p:cNvCxnSpPr>
            <a:cxnSpLocks/>
          </p:cNvCxnSpPr>
          <p:nvPr/>
        </p:nvCxnSpPr>
        <p:spPr>
          <a:xfrm flipH="1">
            <a:off x="2581835" y="3666983"/>
            <a:ext cx="1452282" cy="46568"/>
          </a:xfrm>
          <a:prstGeom prst="straightConnector1">
            <a:avLst/>
          </a:prstGeom>
          <a:ln w="28575">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6EF03B94-B6ED-F44B-B094-703336A6ED11}"/>
              </a:ext>
            </a:extLst>
          </p:cNvPr>
          <p:cNvSpPr txBox="1"/>
          <p:nvPr/>
        </p:nvSpPr>
        <p:spPr>
          <a:xfrm>
            <a:off x="583776" y="3286034"/>
            <a:ext cx="2320584" cy="954107"/>
          </a:xfrm>
          <a:prstGeom prst="rect">
            <a:avLst/>
          </a:prstGeom>
          <a:noFill/>
        </p:spPr>
        <p:txBody>
          <a:bodyPr wrap="square" rtlCol="0">
            <a:spAutoFit/>
          </a:bodyPr>
          <a:lstStyle/>
          <a:p>
            <a:r>
              <a:rPr lang="en-US" sz="2800" dirty="0"/>
              <a:t>Child at risk register 2006</a:t>
            </a:r>
          </a:p>
        </p:txBody>
      </p:sp>
      <p:sp>
        <p:nvSpPr>
          <p:cNvPr id="37" name="TextBox 36">
            <a:extLst>
              <a:ext uri="{FF2B5EF4-FFF2-40B4-BE49-F238E27FC236}">
                <a16:creationId xmlns:a16="http://schemas.microsoft.com/office/drawing/2014/main" id="{9CE3401D-BB40-DC41-B9A8-0F21AE217055}"/>
              </a:ext>
            </a:extLst>
          </p:cNvPr>
          <p:cNvSpPr txBox="1"/>
          <p:nvPr/>
        </p:nvSpPr>
        <p:spPr>
          <a:xfrm>
            <a:off x="9869071" y="6406862"/>
            <a:ext cx="3406588" cy="369332"/>
          </a:xfrm>
          <a:prstGeom prst="rect">
            <a:avLst/>
          </a:prstGeom>
          <a:noFill/>
        </p:spPr>
        <p:txBody>
          <a:bodyPr wrap="square" rtlCol="0">
            <a:spAutoFit/>
          </a:bodyPr>
          <a:lstStyle/>
          <a:p>
            <a:r>
              <a:rPr lang="en-US" dirty="0"/>
              <a:t>(Virtual college, 2019)</a:t>
            </a:r>
          </a:p>
        </p:txBody>
      </p:sp>
    </p:spTree>
    <p:extLst>
      <p:ext uri="{BB962C8B-B14F-4D97-AF65-F5344CB8AC3E}">
        <p14:creationId xmlns:p14="http://schemas.microsoft.com/office/powerpoint/2010/main" val="28149655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4938F25-9606-EC48-BB9B-8EFF721B0C91}"/>
              </a:ext>
            </a:extLst>
          </p:cNvPr>
          <p:cNvSpPr txBox="1"/>
          <p:nvPr/>
        </p:nvSpPr>
        <p:spPr>
          <a:xfrm>
            <a:off x="412376" y="0"/>
            <a:ext cx="11367247" cy="8125301"/>
          </a:xfrm>
          <a:prstGeom prst="rect">
            <a:avLst/>
          </a:prstGeom>
          <a:noFill/>
        </p:spPr>
        <p:txBody>
          <a:bodyPr wrap="square" rtlCol="0">
            <a:spAutoFit/>
          </a:bodyPr>
          <a:lstStyle/>
          <a:p>
            <a:r>
              <a:rPr lang="en-US" u="sng" dirty="0"/>
              <a:t>References:</a:t>
            </a:r>
          </a:p>
          <a:p>
            <a:r>
              <a:rPr lang="en-GB" dirty="0"/>
              <a:t> </a:t>
            </a:r>
          </a:p>
          <a:p>
            <a:r>
              <a:rPr lang="en-US" dirty="0"/>
              <a:t>Be Safe Online, (2012), Stay Safe in the Online World. Available at: </a:t>
            </a:r>
            <a:r>
              <a:rPr lang="en-US" u="sng" dirty="0">
                <a:hlinkClick r:id="rId2"/>
              </a:rPr>
              <a:t>https://www.besafe-online.co.uk/up-content/uploads/2012/05/internet-safety-v-imp.pdf. Accessed 5</a:t>
            </a:r>
            <a:r>
              <a:rPr lang="en-US" u="sng" baseline="30000" dirty="0">
                <a:hlinkClick r:id="rId2"/>
              </a:rPr>
              <a:t>th</a:t>
            </a:r>
            <a:r>
              <a:rPr lang="en-US" u="sng" dirty="0">
                <a:hlinkClick r:id="rId2"/>
              </a:rPr>
              <a:t> March 2021</a:t>
            </a:r>
            <a:r>
              <a:rPr lang="en-US" dirty="0"/>
              <a:t>.</a:t>
            </a:r>
            <a:endParaRPr lang="en-GB" dirty="0"/>
          </a:p>
          <a:p>
            <a:r>
              <a:rPr lang="en-GB" dirty="0"/>
              <a:t> </a:t>
            </a:r>
          </a:p>
          <a:p>
            <a:r>
              <a:rPr lang="en-US" dirty="0"/>
              <a:t>Childhood Neglect, Improving outcomes for children, (2020), Available at: </a:t>
            </a:r>
            <a:r>
              <a:rPr lang="en-US" u="sng" dirty="0">
                <a:hlinkClick r:id="rId3"/>
              </a:rPr>
              <a:t>https://www.assets.publishing.service.gov.uk/government/uploads/system/uploads/attachment_data/file/268884/h11_introduction_to_definitions.pdf</a:t>
            </a:r>
            <a:r>
              <a:rPr lang="en-US" dirty="0"/>
              <a:t>. </a:t>
            </a:r>
            <a:r>
              <a:rPr lang="en-US" dirty="0" err="1"/>
              <a:t>Accesssed</a:t>
            </a:r>
            <a:r>
              <a:rPr lang="en-US" dirty="0"/>
              <a:t> 6</a:t>
            </a:r>
            <a:r>
              <a:rPr lang="en-US" baseline="30000" dirty="0"/>
              <a:t>th</a:t>
            </a:r>
            <a:r>
              <a:rPr lang="en-US" dirty="0"/>
              <a:t> March 2021. </a:t>
            </a:r>
            <a:endParaRPr lang="en-GB" dirty="0"/>
          </a:p>
          <a:p>
            <a:r>
              <a:rPr lang="en-GB" dirty="0"/>
              <a:t> </a:t>
            </a:r>
          </a:p>
          <a:p>
            <a:r>
              <a:rPr lang="en-US" dirty="0" err="1"/>
              <a:t>Childnet</a:t>
            </a:r>
            <a:r>
              <a:rPr lang="en-US" dirty="0"/>
              <a:t>, (2018), 3-7year </a:t>
            </a:r>
            <a:r>
              <a:rPr lang="en-US" dirty="0" err="1"/>
              <a:t>olds</a:t>
            </a:r>
            <a:r>
              <a:rPr lang="en-US" dirty="0"/>
              <a:t>, Available at: </a:t>
            </a:r>
            <a:r>
              <a:rPr lang="en-US" u="sng" dirty="0">
                <a:hlinkClick r:id="rId4"/>
              </a:rPr>
              <a:t>https://www.childnet.com/parents-and-carers/hot-topics/digital-wellbeing/3-7yearolds</a:t>
            </a:r>
            <a:r>
              <a:rPr lang="en-US" dirty="0"/>
              <a:t>. Accessed 6</a:t>
            </a:r>
            <a:r>
              <a:rPr lang="en-US" baseline="30000" dirty="0"/>
              <a:t>th</a:t>
            </a:r>
            <a:r>
              <a:rPr lang="en-US" dirty="0"/>
              <a:t> March 2021.</a:t>
            </a:r>
            <a:endParaRPr lang="en-GB" dirty="0"/>
          </a:p>
          <a:p>
            <a:r>
              <a:rPr lang="en-GB" dirty="0"/>
              <a:t> </a:t>
            </a:r>
          </a:p>
          <a:p>
            <a:r>
              <a:rPr lang="en-US" dirty="0"/>
              <a:t>Colea21,(2021), </a:t>
            </a:r>
            <a:r>
              <a:rPr lang="en-US" dirty="0" err="1"/>
              <a:t>Dreamstime</a:t>
            </a:r>
            <a:r>
              <a:rPr lang="en-US" dirty="0"/>
              <a:t>, Available at: </a:t>
            </a:r>
            <a:r>
              <a:rPr lang="en-US" u="sng" dirty="0">
                <a:hlinkClick r:id="rId5"/>
              </a:rPr>
              <a:t>https://www.dreamstime.com/two-woman-s-open-hands-making-protection-gesture-green-background-family-life-insurance-protecting-children-family-life-image126616294</a:t>
            </a:r>
            <a:r>
              <a:rPr lang="en-US" dirty="0"/>
              <a:t>. Accessed 5</a:t>
            </a:r>
            <a:r>
              <a:rPr lang="en-US" baseline="30000" dirty="0"/>
              <a:t>th</a:t>
            </a:r>
            <a:r>
              <a:rPr lang="en-US" dirty="0"/>
              <a:t> March 2021. </a:t>
            </a:r>
            <a:endParaRPr lang="en-GB" dirty="0"/>
          </a:p>
          <a:p>
            <a:r>
              <a:rPr lang="en-GB" dirty="0"/>
              <a:t> </a:t>
            </a:r>
          </a:p>
          <a:p>
            <a:r>
              <a:rPr lang="en-US" dirty="0"/>
              <a:t>Early Years Alliance, (2019), Safeguarding in the Early Years, Available at: </a:t>
            </a:r>
            <a:r>
              <a:rPr lang="en-US" u="sng" dirty="0">
                <a:hlinkClick r:id="rId6"/>
              </a:rPr>
              <a:t>https://www.eyalliance.org.uk/safeguarding-early-years. Accessed 5</a:t>
            </a:r>
            <a:r>
              <a:rPr lang="en-US" u="sng" baseline="30000" dirty="0">
                <a:hlinkClick r:id="rId6"/>
              </a:rPr>
              <a:t>th</a:t>
            </a:r>
            <a:r>
              <a:rPr lang="en-US" u="sng" dirty="0">
                <a:hlinkClick r:id="rId6"/>
              </a:rPr>
              <a:t> March 2021</a:t>
            </a:r>
            <a:r>
              <a:rPr lang="en-US" dirty="0"/>
              <a:t>. </a:t>
            </a:r>
            <a:endParaRPr lang="en-GB" dirty="0"/>
          </a:p>
          <a:p>
            <a:r>
              <a:rPr lang="en-US" dirty="0" err="1"/>
              <a:t>Endvawg</a:t>
            </a:r>
            <a:r>
              <a:rPr lang="en-US" dirty="0"/>
              <a:t>,(2016), Find a Masters to Help End Women and Child Abuse. Available at: </a:t>
            </a:r>
            <a:r>
              <a:rPr lang="en-US" u="sng" dirty="0">
                <a:hlinkClick r:id="rId7"/>
              </a:rPr>
              <a:t>https://www.crowdfunder.co.uk/find-a-masters-to-help-end-women-and-child-abuse</a:t>
            </a:r>
            <a:r>
              <a:rPr lang="en-US" dirty="0">
                <a:hlinkClick r:id="rId7"/>
              </a:rPr>
              <a:t>. Accessed 6</a:t>
            </a:r>
            <a:r>
              <a:rPr lang="en-US" baseline="30000" dirty="0">
                <a:hlinkClick r:id="rId7"/>
              </a:rPr>
              <a:t>th</a:t>
            </a:r>
            <a:r>
              <a:rPr lang="en-US" dirty="0">
                <a:hlinkClick r:id="rId7"/>
              </a:rPr>
              <a:t> March 2021</a:t>
            </a:r>
            <a:r>
              <a:rPr lang="en-US" dirty="0"/>
              <a:t>.</a:t>
            </a:r>
          </a:p>
          <a:p>
            <a:endParaRPr lang="en-US" dirty="0"/>
          </a:p>
          <a:p>
            <a:r>
              <a:rPr lang="en-US" dirty="0" err="1"/>
              <a:t>Gorin</a:t>
            </a:r>
            <a:r>
              <a:rPr lang="en-US" dirty="0"/>
              <a:t>,. S, Walker,. S, (2009,P:1), Safeguarding Children: A Shared Responsibility. Wiley.</a:t>
            </a:r>
            <a:endParaRPr lang="en-GB" dirty="0"/>
          </a:p>
          <a:p>
            <a:r>
              <a:rPr lang="en-US" dirty="0"/>
              <a:t>Government of the Netherlands, (2020), What Forms of Honour Based Violence are there? Available at: </a:t>
            </a:r>
            <a:r>
              <a:rPr lang="en-US" u="sng" dirty="0">
                <a:hlinkClick r:id="rId8"/>
              </a:rPr>
              <a:t>https://www.government.nl/topics/honour-based-violence/question-and-answer/what-forms-of-honour-based-violence-are-there</a:t>
            </a:r>
            <a:r>
              <a:rPr lang="en-US" dirty="0"/>
              <a:t>. Accessed 6</a:t>
            </a:r>
            <a:r>
              <a:rPr lang="en-US" baseline="30000" dirty="0"/>
              <a:t>th</a:t>
            </a:r>
            <a:r>
              <a:rPr lang="en-US" dirty="0"/>
              <a:t> March 2021.</a:t>
            </a:r>
            <a:endParaRPr lang="en-GB" dirty="0"/>
          </a:p>
          <a:p>
            <a:endParaRPr lang="en-GB" dirty="0"/>
          </a:p>
          <a:p>
            <a:endParaRPr lang="en-US" u="sng" dirty="0"/>
          </a:p>
          <a:p>
            <a:endParaRPr lang="en-US" u="sng" dirty="0"/>
          </a:p>
          <a:p>
            <a:endParaRPr lang="en-US" dirty="0"/>
          </a:p>
        </p:txBody>
      </p:sp>
    </p:spTree>
    <p:extLst>
      <p:ext uri="{BB962C8B-B14F-4D97-AF65-F5344CB8AC3E}">
        <p14:creationId xmlns:p14="http://schemas.microsoft.com/office/powerpoint/2010/main" val="27861251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0876B7C-DAD4-BC49-AC65-0E51DFE54D64}"/>
              </a:ext>
            </a:extLst>
          </p:cNvPr>
          <p:cNvSpPr txBox="1"/>
          <p:nvPr/>
        </p:nvSpPr>
        <p:spPr>
          <a:xfrm>
            <a:off x="214313" y="157163"/>
            <a:ext cx="11815762" cy="7017306"/>
          </a:xfrm>
          <a:prstGeom prst="rect">
            <a:avLst/>
          </a:prstGeom>
          <a:noFill/>
        </p:spPr>
        <p:txBody>
          <a:bodyPr wrap="square" rtlCol="0">
            <a:spAutoFit/>
          </a:bodyPr>
          <a:lstStyle/>
          <a:p>
            <a:r>
              <a:rPr lang="en-US" u="sng" dirty="0"/>
              <a:t>References continued:</a:t>
            </a:r>
          </a:p>
          <a:p>
            <a:r>
              <a:rPr lang="en-US" dirty="0"/>
              <a:t>Griffiths,. G, (2016), Safeguarding  Procedures in the Workplace:7 ways to improve. Available at: </a:t>
            </a:r>
            <a:r>
              <a:rPr lang="en-US" u="sng" dirty="0">
                <a:hlinkClick r:id="rId2"/>
              </a:rPr>
              <a:t>https://www.ucheck.co.uk/safeguarding-procedures-in-the-workplace-7-ways-improve/</a:t>
            </a:r>
            <a:r>
              <a:rPr lang="en-GB" dirty="0"/>
              <a:t>. Accessed 27</a:t>
            </a:r>
            <a:r>
              <a:rPr lang="en-GB" baseline="30000" dirty="0"/>
              <a:t>th</a:t>
            </a:r>
            <a:r>
              <a:rPr lang="en-GB" dirty="0"/>
              <a:t> February 2021.</a:t>
            </a:r>
          </a:p>
          <a:p>
            <a:r>
              <a:rPr lang="en-US" dirty="0"/>
              <a:t> </a:t>
            </a:r>
            <a:endParaRPr lang="en-GB" dirty="0"/>
          </a:p>
          <a:p>
            <a:r>
              <a:rPr lang="en-US" dirty="0" err="1"/>
              <a:t>Mcloed</a:t>
            </a:r>
            <a:r>
              <a:rPr lang="en-US" dirty="0"/>
              <a:t>,.S, (2020), Simply Psychology, Maslow’s Hierarchy of Needs. Available at: </a:t>
            </a:r>
            <a:r>
              <a:rPr lang="en-US" u="sng" dirty="0">
                <a:hlinkClick r:id="rId3"/>
              </a:rPr>
              <a:t>https://www.simplypsychology.org.uk/maslow.html</a:t>
            </a:r>
            <a:r>
              <a:rPr lang="en-US" dirty="0"/>
              <a:t>. Accessed 6</a:t>
            </a:r>
            <a:r>
              <a:rPr lang="en-US" baseline="30000" dirty="0"/>
              <a:t>th</a:t>
            </a:r>
            <a:r>
              <a:rPr lang="en-US" dirty="0"/>
              <a:t> March 2021. </a:t>
            </a:r>
            <a:endParaRPr lang="en-GB" dirty="0"/>
          </a:p>
          <a:p>
            <a:r>
              <a:rPr lang="en-US" dirty="0"/>
              <a:t> </a:t>
            </a:r>
            <a:endParaRPr lang="en-GB" dirty="0"/>
          </a:p>
          <a:p>
            <a:r>
              <a:rPr lang="en-US" dirty="0"/>
              <a:t>NSPCC Learning, (2021), Available at: </a:t>
            </a:r>
            <a:r>
              <a:rPr lang="en-US" u="sng" dirty="0">
                <a:hlinkClick r:id="rId4"/>
              </a:rPr>
              <a:t>https://learning.nspcc.org.uk/safeguarding-child-protection</a:t>
            </a:r>
            <a:r>
              <a:rPr lang="en-US" dirty="0"/>
              <a:t>. Accessed 25</a:t>
            </a:r>
            <a:r>
              <a:rPr lang="en-US" baseline="30000" dirty="0"/>
              <a:t>th</a:t>
            </a:r>
            <a:r>
              <a:rPr lang="en-US" dirty="0"/>
              <a:t> February 2021. </a:t>
            </a:r>
            <a:br>
              <a:rPr lang="en-US" dirty="0"/>
            </a:br>
            <a:br>
              <a:rPr lang="en-US" dirty="0"/>
            </a:br>
            <a:r>
              <a:rPr lang="en-US" dirty="0"/>
              <a:t>NSPCC, (2021), Child Protection in Sport Unit, Available at: </a:t>
            </a:r>
            <a:r>
              <a:rPr lang="en-GB" u="sng" dirty="0">
                <a:hlinkClick r:id="rId5"/>
              </a:rPr>
              <a:t>https://thecpsu.org.uk/help-advice/introduction-to-safeguarding/what-is-safeguarding/</a:t>
            </a:r>
            <a:r>
              <a:rPr lang="en-GB" dirty="0"/>
              <a:t>.</a:t>
            </a:r>
            <a:br>
              <a:rPr lang="en-GB" dirty="0"/>
            </a:br>
            <a:br>
              <a:rPr lang="en-GB" dirty="0"/>
            </a:br>
            <a:r>
              <a:rPr lang="en-GB" dirty="0" err="1"/>
              <a:t>Bennet,.R</a:t>
            </a:r>
            <a:r>
              <a:rPr lang="en-GB" dirty="0"/>
              <a:t>, (2016), Care Workers See 150,00 Children Over Baby P Concerns. Available at: </a:t>
            </a:r>
            <a:r>
              <a:rPr lang="en-GB" u="sng" dirty="0">
                <a:hlinkClick r:id="rId6"/>
              </a:rPr>
              <a:t>https://www.thetimes.co.uk/article/care-workers-see-150-000-children-over-baby-p-concerns-trjzhk5zp. Accessed 27</a:t>
            </a:r>
            <a:r>
              <a:rPr lang="en-GB" u="sng" baseline="30000" dirty="0">
                <a:hlinkClick r:id="rId6"/>
              </a:rPr>
              <a:t>th February 2021</a:t>
            </a:r>
            <a:r>
              <a:rPr lang="en-GB" dirty="0"/>
              <a:t>.</a:t>
            </a:r>
          </a:p>
          <a:p>
            <a:r>
              <a:rPr lang="en-US" dirty="0"/>
              <a:t> </a:t>
            </a:r>
            <a:endParaRPr lang="en-GB" dirty="0"/>
          </a:p>
          <a:p>
            <a:r>
              <a:rPr lang="en-US" dirty="0" err="1"/>
              <a:t>Pykitt</a:t>
            </a:r>
            <a:r>
              <a:rPr lang="en-US" dirty="0"/>
              <a:t>,. G, (2019), Shifting Sands: Contemporary Issues in Primary Schools. Critical Publishing. </a:t>
            </a:r>
            <a:endParaRPr lang="en-GB" dirty="0"/>
          </a:p>
          <a:p>
            <a:r>
              <a:rPr lang="en-US" dirty="0"/>
              <a:t> </a:t>
            </a:r>
            <a:endParaRPr lang="en-GB" dirty="0"/>
          </a:p>
          <a:p>
            <a:r>
              <a:rPr lang="en-US" dirty="0"/>
              <a:t>Reid,. J, Burton,. S, (2013), Safeguarding and protecting Children in the Early Years. Taylor and </a:t>
            </a:r>
            <a:r>
              <a:rPr lang="en-US" dirty="0" err="1"/>
              <a:t>Francais</a:t>
            </a:r>
            <a:r>
              <a:rPr lang="en-US" dirty="0"/>
              <a:t>. </a:t>
            </a:r>
            <a:endParaRPr lang="en-GB" dirty="0"/>
          </a:p>
          <a:p>
            <a:endParaRPr lang="en-US" dirty="0"/>
          </a:p>
          <a:p>
            <a:r>
              <a:rPr lang="en-US" dirty="0"/>
              <a:t>Safe Search Engine, (2020), Why is Internet Safety for Children Important. Available at: </a:t>
            </a:r>
            <a:r>
              <a:rPr lang="en-US" u="sng" dirty="0">
                <a:hlinkClick r:id="rId7"/>
              </a:rPr>
              <a:t>https://safesearchengine.com/blogs/why-is-internet-safety-for-children-important</a:t>
            </a:r>
            <a:r>
              <a:rPr lang="en-US" dirty="0"/>
              <a:t>. Accessed 5</a:t>
            </a:r>
            <a:r>
              <a:rPr lang="en-US" baseline="30000" dirty="0"/>
              <a:t>th</a:t>
            </a:r>
            <a:r>
              <a:rPr lang="en-US" dirty="0"/>
              <a:t> March 2021.</a:t>
            </a:r>
            <a:endParaRPr lang="en-GB" dirty="0"/>
          </a:p>
          <a:p>
            <a:endParaRPr lang="en-US" dirty="0"/>
          </a:p>
          <a:p>
            <a:endParaRPr lang="en-US" dirty="0"/>
          </a:p>
        </p:txBody>
      </p:sp>
    </p:spTree>
    <p:extLst>
      <p:ext uri="{BB962C8B-B14F-4D97-AF65-F5344CB8AC3E}">
        <p14:creationId xmlns:p14="http://schemas.microsoft.com/office/powerpoint/2010/main" val="24162313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0876B7C-DAD4-BC49-AC65-0E51DFE54D64}"/>
              </a:ext>
            </a:extLst>
          </p:cNvPr>
          <p:cNvSpPr txBox="1"/>
          <p:nvPr/>
        </p:nvSpPr>
        <p:spPr>
          <a:xfrm>
            <a:off x="214313" y="157163"/>
            <a:ext cx="11815762" cy="5909310"/>
          </a:xfrm>
          <a:prstGeom prst="rect">
            <a:avLst/>
          </a:prstGeom>
          <a:noFill/>
        </p:spPr>
        <p:txBody>
          <a:bodyPr wrap="square" rtlCol="0">
            <a:spAutoFit/>
          </a:bodyPr>
          <a:lstStyle/>
          <a:p>
            <a:r>
              <a:rPr lang="en-US" u="sng" dirty="0"/>
              <a:t>References continued:</a:t>
            </a:r>
          </a:p>
          <a:p>
            <a:r>
              <a:rPr lang="en-US" dirty="0"/>
              <a:t> </a:t>
            </a:r>
            <a:endParaRPr lang="en-GB" dirty="0"/>
          </a:p>
          <a:p>
            <a:r>
              <a:rPr lang="en-US" dirty="0" err="1"/>
              <a:t>Safeguarding_logo</a:t>
            </a:r>
            <a:r>
              <a:rPr lang="en-US" dirty="0"/>
              <a:t>, (2021), Singleton Training Services LTD, Available at: </a:t>
            </a:r>
            <a:r>
              <a:rPr lang="en-US" u="sng" dirty="0">
                <a:hlinkClick r:id="rId2"/>
              </a:rPr>
              <a:t>https://www.singleton-associates.org/training-courses/care-sector-training/dignity-respect/safeguarding_logo/</a:t>
            </a:r>
            <a:r>
              <a:rPr lang="en-US" dirty="0"/>
              <a:t>. Accessed 5</a:t>
            </a:r>
            <a:r>
              <a:rPr lang="en-US" baseline="30000" dirty="0"/>
              <a:t>th</a:t>
            </a:r>
            <a:r>
              <a:rPr lang="en-US" dirty="0"/>
              <a:t> March 2021. </a:t>
            </a:r>
            <a:endParaRPr lang="en-GB" dirty="0"/>
          </a:p>
          <a:p>
            <a:r>
              <a:rPr lang="en-US" dirty="0"/>
              <a:t> </a:t>
            </a:r>
            <a:endParaRPr lang="en-GB" dirty="0"/>
          </a:p>
          <a:p>
            <a:r>
              <a:rPr lang="en-US" dirty="0" err="1"/>
              <a:t>Tassell</a:t>
            </a:r>
            <a:r>
              <a:rPr lang="en-US" dirty="0"/>
              <a:t>,. FV, Crocker,. B, (2010) </a:t>
            </a:r>
            <a:r>
              <a:rPr lang="en-US" dirty="0" err="1"/>
              <a:t>TExES</a:t>
            </a:r>
            <a:r>
              <a:rPr lang="en-US" dirty="0"/>
              <a:t>, </a:t>
            </a:r>
            <a:r>
              <a:rPr lang="en-US" dirty="0" err="1"/>
              <a:t>Barrons</a:t>
            </a:r>
            <a:r>
              <a:rPr lang="en-US" dirty="0"/>
              <a:t> Educational Series. </a:t>
            </a:r>
            <a:endParaRPr lang="en-GB" dirty="0"/>
          </a:p>
          <a:p>
            <a:r>
              <a:rPr lang="en-US" dirty="0"/>
              <a:t> </a:t>
            </a:r>
            <a:endParaRPr lang="en-GB" dirty="0"/>
          </a:p>
          <a:p>
            <a:r>
              <a:rPr lang="en-US" dirty="0"/>
              <a:t>UNICEF United Kingdom, (2021), For Every Child in Danger, How we Protect Children’s Rights with the Un Convention on the Rights of the Child. Available at: </a:t>
            </a:r>
            <a:r>
              <a:rPr lang="en-US" u="sng" dirty="0">
                <a:hlinkClick r:id="rId3"/>
              </a:rPr>
              <a:t>https://www.unicef.org.uk/what-we-do/un-convention-childs-rights/</a:t>
            </a:r>
            <a:r>
              <a:rPr lang="en-US" dirty="0"/>
              <a:t>. Accessed 5</a:t>
            </a:r>
            <a:r>
              <a:rPr lang="en-US" baseline="30000" dirty="0"/>
              <a:t>th</a:t>
            </a:r>
            <a:r>
              <a:rPr lang="en-US" dirty="0"/>
              <a:t> March 2021. </a:t>
            </a:r>
            <a:endParaRPr lang="en-GB" dirty="0"/>
          </a:p>
          <a:p>
            <a:r>
              <a:rPr lang="en-US" dirty="0"/>
              <a:t> </a:t>
            </a:r>
            <a:endParaRPr lang="en-GB" dirty="0"/>
          </a:p>
          <a:p>
            <a:r>
              <a:rPr lang="en-US" dirty="0"/>
              <a:t>UWTSD, (2020), Enabling Children’s and Young People’s Rights. United Nation’s Convention on the Rights of the Child. Available at: </a:t>
            </a:r>
            <a:r>
              <a:rPr lang="en-US" u="sng" dirty="0">
                <a:hlinkClick r:id="rId4"/>
              </a:rPr>
              <a:t>https://www.uwtsd.ac.uk/uncrc</a:t>
            </a:r>
            <a:r>
              <a:rPr lang="en-US" dirty="0"/>
              <a:t>. Accessed 5</a:t>
            </a:r>
            <a:r>
              <a:rPr lang="en-US" baseline="30000" dirty="0"/>
              <a:t>th</a:t>
            </a:r>
            <a:r>
              <a:rPr lang="en-US" dirty="0"/>
              <a:t> March 2021. </a:t>
            </a:r>
            <a:endParaRPr lang="en-GB" dirty="0"/>
          </a:p>
          <a:p>
            <a:r>
              <a:rPr lang="en-GB" dirty="0"/>
              <a:t> </a:t>
            </a:r>
          </a:p>
          <a:p>
            <a:r>
              <a:rPr lang="en-GB" dirty="0"/>
              <a:t>Verma,. V, 2020, Go4Customer Blog. Do’s and Don’ts: Internet Safety tips for kids. Available at: </a:t>
            </a:r>
            <a:r>
              <a:rPr lang="en-GB" u="sng" dirty="0">
                <a:hlinkClick r:id="rId5"/>
              </a:rPr>
              <a:t>https://go4customer.com/blog/customer-care-services/do-s-and-don-ts-internet-safety-tips-for-kids</a:t>
            </a:r>
            <a:r>
              <a:rPr lang="en-GB" dirty="0"/>
              <a:t>. Accessed 27</a:t>
            </a:r>
            <a:r>
              <a:rPr lang="en-GB" baseline="30000" dirty="0"/>
              <a:t>th</a:t>
            </a:r>
            <a:r>
              <a:rPr lang="en-GB" dirty="0"/>
              <a:t> February 2021.</a:t>
            </a:r>
          </a:p>
          <a:p>
            <a:r>
              <a:rPr lang="en-GB" dirty="0"/>
              <a:t> </a:t>
            </a:r>
          </a:p>
          <a:p>
            <a:r>
              <a:rPr lang="en-GB" dirty="0"/>
              <a:t>Virtual College, (2019), Serious Case Review: Baby P (2009). Available at: </a:t>
            </a:r>
            <a:r>
              <a:rPr lang="en-GB" u="sng" dirty="0">
                <a:hlinkClick r:id="rId6"/>
              </a:rPr>
              <a:t>https://www.virtualcollege.co.uk/resources/2019/12/serious-case-review-baby-p-(2009)</a:t>
            </a:r>
            <a:r>
              <a:rPr lang="en-GB" dirty="0"/>
              <a:t>.</a:t>
            </a:r>
            <a:r>
              <a:rPr lang="en-US" dirty="0"/>
              <a:t> Accessed 25</a:t>
            </a:r>
            <a:r>
              <a:rPr lang="en-US" baseline="30000" dirty="0"/>
              <a:t>th</a:t>
            </a:r>
            <a:r>
              <a:rPr lang="en-US" dirty="0"/>
              <a:t> February 2021. </a:t>
            </a:r>
            <a:endParaRPr lang="en-GB" dirty="0"/>
          </a:p>
          <a:p>
            <a:endParaRPr lang="en-US" dirty="0"/>
          </a:p>
        </p:txBody>
      </p:sp>
    </p:spTree>
    <p:extLst>
      <p:ext uri="{BB962C8B-B14F-4D97-AF65-F5344CB8AC3E}">
        <p14:creationId xmlns:p14="http://schemas.microsoft.com/office/powerpoint/2010/main" val="12083802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1984</TotalTime>
  <Words>1628</Words>
  <Application>Microsoft Macintosh PowerPoint</Application>
  <PresentationFormat>Widescreen</PresentationFormat>
  <Paragraphs>126</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 Davies (Ysgol Crug Glas)</dc:creator>
  <cp:lastModifiedBy>R Davies (Ysgol Crug Glas)</cp:lastModifiedBy>
  <cp:revision>29</cp:revision>
  <dcterms:created xsi:type="dcterms:W3CDTF">2021-02-26T14:06:31Z</dcterms:created>
  <dcterms:modified xsi:type="dcterms:W3CDTF">2021-03-10T17:48:31Z</dcterms:modified>
</cp:coreProperties>
</file>